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7" r:id="rId2"/>
    <p:sldId id="258" r:id="rId3"/>
    <p:sldId id="259" r:id="rId4"/>
    <p:sldId id="260" r:id="rId5"/>
    <p:sldId id="261" r:id="rId6"/>
    <p:sldId id="262" r:id="rId7"/>
    <p:sldId id="263" r:id="rId8"/>
    <p:sldId id="344" r:id="rId9"/>
    <p:sldId id="264" r:id="rId10"/>
    <p:sldId id="265" r:id="rId11"/>
    <p:sldId id="266" r:id="rId12"/>
    <p:sldId id="267" r:id="rId13"/>
    <p:sldId id="268" r:id="rId14"/>
    <p:sldId id="269" r:id="rId15"/>
    <p:sldId id="270" r:id="rId16"/>
    <p:sldId id="341"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5" r:id="rId50"/>
    <p:sldId id="339" r:id="rId51"/>
    <p:sldId id="345" r:id="rId52"/>
    <p:sldId id="348" r:id="rId53"/>
    <p:sldId id="346" r:id="rId54"/>
    <p:sldId id="309" r:id="rId55"/>
    <p:sldId id="340" r:id="rId56"/>
    <p:sldId id="350"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49" r:id="rId80"/>
    <p:sldId id="336" r:id="rId81"/>
    <p:sldId id="337" r:id="rId82"/>
    <p:sldId id="352" r:id="rId83"/>
    <p:sldId id="351" r:id="rId84"/>
    <p:sldId id="347" r:id="rId8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p:cViewPr varScale="1">
        <p:scale>
          <a:sx n="99" d="100"/>
          <a:sy n="99" d="100"/>
        </p:scale>
        <p:origin x="1560" y="8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varScale="1">
      <p:scale>
        <a:sx n="1" d="1"/>
        <a:sy n="1" d="1"/>
      </p:scale>
      <p:origin x="0" y="-145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00C93C7-8BF7-42D3-8329-CAB3FA1B28F8}" type="datetimeFigureOut">
              <a:rPr lang="zh-CN" altLang="en-US"/>
              <a:pPr>
                <a:defRPr/>
              </a:pPr>
              <a:t>2018/3/30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CFAEC65-1727-48B2-A144-1C916BD72AB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C73151-D9E6-447E-94DE-6E5983870BE0}" type="slidenum">
              <a:rPr lang="en-US" altLang="zh-CN" smtClean="0"/>
              <a:pPr fontAlgn="base">
                <a:spcBef>
                  <a:spcPct val="0"/>
                </a:spcBef>
                <a:spcAft>
                  <a:spcPct val="0"/>
                </a:spcAft>
                <a:defRPr/>
              </a:pPr>
              <a:t>1</a:t>
            </a:fld>
            <a:endParaRPr lang="en-US" altLang="zh-CN" dirty="0"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7013" indent="-227013" eaLnBrk="1" hangingPunct="1">
              <a:spcBef>
                <a:spcPct val="0"/>
              </a:spcBef>
            </a:pPr>
            <a:endParaRPr lang="zh-CN" altLang="zh-CN"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D3D03B-2651-404B-8B91-21D0CC044E65}" type="slidenum">
              <a:rPr lang="en-US" altLang="zh-CN" smtClean="0"/>
              <a:pPr fontAlgn="base">
                <a:spcBef>
                  <a:spcPct val="0"/>
                </a:spcBef>
                <a:spcAft>
                  <a:spcPct val="0"/>
                </a:spcAft>
                <a:defRPr/>
              </a:pPr>
              <a:t>21</a:t>
            </a:fld>
            <a:endParaRPr lang="en-US" altLang="zh-CN" dirty="0" smtClean="0"/>
          </a:p>
        </p:txBody>
      </p:sp>
      <p:sp>
        <p:nvSpPr>
          <p:cNvPr id="3584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584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ltLang="zh-CN" b="1" dirty="0" smtClean="0"/>
              <a:t>FIGURE 5-3.</a:t>
            </a:r>
            <a:r>
              <a:rPr lang="en-US" altLang="zh-CN" dirty="0" smtClean="0"/>
              <a:t> (PDB ID 1MBO) The eight </a:t>
            </a:r>
            <a:r>
              <a:rPr lang="en-US" altLang="zh-CN" i="1" dirty="0" smtClean="0">
                <a:latin typeface="Symbol" pitchFamily="18" charset="2"/>
                <a:sym typeface="Symbol" pitchFamily="18" charset="2"/>
              </a:rPr>
              <a:t>α</a:t>
            </a:r>
            <a:r>
              <a:rPr lang="en-US" altLang="zh-CN" dirty="0" smtClean="0"/>
              <a:t>-helical segments (shown here as cylinders) are labeled A through H. Nonhelical residues in the bends that connect them are labeled AB, CD, EF, and so forth, indicating the segments they interconnect. A few bends, including BC and DE, are abrupt and do not contain any residues; these are not normally labeled. (The short segment visible between D and E is an artifact of the computer representation.) The heme is bound in a pocket made up largely of the E and F helices, although amino acid residues from other segments of the protein also participate.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CFAEC65-1727-48B2-A144-1C916BD72ABF}" type="slidenum">
              <a:rPr lang="zh-CN" altLang="en-US" smtClean="0"/>
              <a:pPr>
                <a:defRPr/>
              </a:pPr>
              <a:t>22</a:t>
            </a:fld>
            <a:endParaRPr lang="zh-CN" altLang="en-US"/>
          </a:p>
        </p:txBody>
      </p:sp>
    </p:spTree>
    <p:extLst>
      <p:ext uri="{BB962C8B-B14F-4D97-AF65-F5344CB8AC3E}">
        <p14:creationId xmlns:p14="http://schemas.microsoft.com/office/powerpoint/2010/main" val="251694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7B113D-CB1E-41C4-ABCA-4B92F13FA28D}" type="slidenum">
              <a:rPr lang="en-US" altLang="zh-CN" smtClean="0"/>
              <a:pPr fontAlgn="base">
                <a:spcBef>
                  <a:spcPct val="0"/>
                </a:spcBef>
                <a:spcAft>
                  <a:spcPct val="0"/>
                </a:spcAft>
                <a:defRPr/>
              </a:pPr>
              <a:t>23</a:t>
            </a:fld>
            <a:endParaRPr lang="en-US" altLang="zh-CN" dirty="0" smtClean="0"/>
          </a:p>
        </p:txBody>
      </p:sp>
      <p:sp>
        <p:nvSpPr>
          <p:cNvPr id="3686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686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ltLang="zh-CN" b="1" dirty="0" smtClean="0"/>
              <a:t>FIGURE 5-4 Graphical representations of ligand binding.</a:t>
            </a:r>
            <a:r>
              <a:rPr lang="en-US" altLang="zh-CN" dirty="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CFAEC65-1727-48B2-A144-1C916BD72ABF}" type="slidenum">
              <a:rPr lang="zh-CN" altLang="en-US" smtClean="0"/>
              <a:pPr>
                <a:defRPr/>
              </a:pPr>
              <a:t>24</a:t>
            </a:fld>
            <a:endParaRPr lang="zh-CN" altLang="en-US"/>
          </a:p>
        </p:txBody>
      </p:sp>
    </p:spTree>
    <p:extLst>
      <p:ext uri="{BB962C8B-B14F-4D97-AF65-F5344CB8AC3E}">
        <p14:creationId xmlns:p14="http://schemas.microsoft.com/office/powerpoint/2010/main" val="33029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CFAEC65-1727-48B2-A144-1C916BD72ABF}" type="slidenum">
              <a:rPr lang="zh-CN" altLang="en-US" smtClean="0"/>
              <a:pPr>
                <a:defRPr/>
              </a:pPr>
              <a:t>25</a:t>
            </a:fld>
            <a:endParaRPr lang="zh-CN" altLang="en-US"/>
          </a:p>
        </p:txBody>
      </p:sp>
    </p:spTree>
    <p:extLst>
      <p:ext uri="{BB962C8B-B14F-4D97-AF65-F5344CB8AC3E}">
        <p14:creationId xmlns:p14="http://schemas.microsoft.com/office/powerpoint/2010/main" val="693799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CFF50-F033-4A87-91E9-933FBADE88F7}" type="slidenum">
              <a:rPr lang="en-US" altLang="zh-CN" smtClean="0"/>
              <a:pPr fontAlgn="base">
                <a:spcBef>
                  <a:spcPct val="0"/>
                </a:spcBef>
                <a:spcAft>
                  <a:spcPct val="0"/>
                </a:spcAft>
                <a:defRPr/>
              </a:pPr>
              <a:t>26</a:t>
            </a:fld>
            <a:endParaRPr lang="en-US" altLang="zh-CN" dirty="0" smtClean="0"/>
          </a:p>
        </p:txBody>
      </p:sp>
      <p:sp>
        <p:nvSpPr>
          <p:cNvPr id="3789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78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ltLang="zh-CN" b="1" dirty="0" smtClean="0"/>
              <a:t>FIGURE 5-5c Steric effects caused by ligand binding to the heme of myoglobin.</a:t>
            </a:r>
            <a:r>
              <a:rPr lang="en-US" altLang="zh-CN" dirty="0"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AEB04A31-EB9F-410B-915C-D261CAFB6BA1}" type="slidenum">
              <a:rPr lang="en-US" altLang="zh-CN" smtClean="0"/>
              <a:pPr/>
              <a:t>31</a:t>
            </a:fld>
            <a:endParaRPr lang="en-US" altLang="zh-CN" dirty="0" smtClean="0"/>
          </a:p>
        </p:txBody>
      </p:sp>
      <p:sp>
        <p:nvSpPr>
          <p:cNvPr id="61443" name="Rectangle 2"/>
          <p:cNvSpPr>
            <a:spLocks noGrp="1" noRot="1" noChangeAspect="1" noChangeArrowheads="1" noTextEdit="1"/>
          </p:cNvSpPr>
          <p:nvPr>
            <p:ph type="sldImg"/>
          </p:nvPr>
        </p:nvSpPr>
        <p:spPr>
          <a:xfrm>
            <a:off x="1144588" y="685800"/>
            <a:ext cx="4570412" cy="3429000"/>
          </a:xfrm>
          <a:ln/>
        </p:spPr>
      </p:sp>
      <p:sp>
        <p:nvSpPr>
          <p:cNvPr id="61444"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4-22 </a:t>
            </a:r>
            <a:r>
              <a:rPr lang="en-US" altLang="zh-CN" dirty="0" smtClean="0"/>
              <a:t>(PDB ID 2HHB) X-ray diffraction analysis of deoxyhemoglobin (hemoglobin without oxygen molecules bound to the heme groups) shows how the four polypeptide subunits are packed together. (a) A ribbon representation. (b) A surface contour model. The </a:t>
            </a:r>
            <a:r>
              <a:rPr lang="en-US" altLang="zh-CN" i="1" dirty="0" smtClean="0">
                <a:latin typeface="Symbol" pitchFamily="18" charset="2"/>
                <a:sym typeface="Symbol" pitchFamily="18" charset="2"/>
              </a:rPr>
              <a:t>α</a:t>
            </a:r>
            <a:r>
              <a:rPr lang="en-US" altLang="zh-CN" dirty="0" smtClean="0"/>
              <a:t> subunits are shown in shades of gray; the </a:t>
            </a:r>
            <a:r>
              <a:rPr lang="en-US" altLang="zh-CN" i="1" dirty="0" smtClean="0">
                <a:latin typeface="Symbol" pitchFamily="18" charset="2"/>
                <a:sym typeface="Symbol" pitchFamily="18" charset="2"/>
              </a:rPr>
              <a:t>β</a:t>
            </a:r>
            <a:r>
              <a:rPr lang="en-US" altLang="zh-CN" dirty="0" smtClean="0"/>
              <a:t> subunits in shades of blue. Note that the heme groups (red) are relatively far apart.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497716D-F13F-4788-9BD5-B5D201106BDE}" type="slidenum">
              <a:rPr lang="en-US" altLang="zh-CN" smtClean="0"/>
              <a:pPr/>
              <a:t>32</a:t>
            </a:fld>
            <a:endParaRPr lang="en-US" altLang="zh-CN" dirty="0" smtClean="0"/>
          </a:p>
        </p:txBody>
      </p:sp>
      <p:sp>
        <p:nvSpPr>
          <p:cNvPr id="62467" name="Rectangle 2"/>
          <p:cNvSpPr>
            <a:spLocks noGrp="1" noRot="1" noChangeAspect="1" noChangeArrowheads="1" noTextEdit="1"/>
          </p:cNvSpPr>
          <p:nvPr>
            <p:ph type="sldImg"/>
          </p:nvPr>
        </p:nvSpPr>
        <p:spPr>
          <a:xfrm>
            <a:off x="1144588" y="685800"/>
            <a:ext cx="4570412" cy="3429000"/>
          </a:xfrm>
          <a:ln/>
        </p:spPr>
      </p:sp>
      <p:sp>
        <p:nvSpPr>
          <p:cNvPr id="62468"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5-6</a:t>
            </a:r>
            <a:r>
              <a:rPr lang="en-US" altLang="zh-CN" dirty="0" smtClean="0"/>
              <a:t> Comparison of the structures of myoglobin (PDB ID 1MBO) and the </a:t>
            </a:r>
            <a:r>
              <a:rPr lang="en-US" altLang="zh-CN" i="1" dirty="0" smtClean="0">
                <a:latin typeface="Symbol" pitchFamily="18" charset="2"/>
                <a:sym typeface="Symbol" pitchFamily="18" charset="2"/>
              </a:rPr>
              <a:t>β</a:t>
            </a:r>
            <a:r>
              <a:rPr lang="en-US" altLang="zh-CN" dirty="0" smtClean="0"/>
              <a:t> subunit of hemoglobin (derived from PDB ID 1HGA).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96419AD-953D-4F95-B9F5-7B614E01B854}" type="slidenum">
              <a:rPr lang="en-US" altLang="zh-CN" smtClean="0"/>
              <a:pPr/>
              <a:t>33</a:t>
            </a:fld>
            <a:endParaRPr lang="en-US" altLang="zh-CN" dirty="0" smtClean="0"/>
          </a:p>
        </p:txBody>
      </p:sp>
      <p:sp>
        <p:nvSpPr>
          <p:cNvPr id="63491" name="Rectangle 2"/>
          <p:cNvSpPr>
            <a:spLocks noGrp="1" noRot="1" noChangeAspect="1" noChangeArrowheads="1" noTextEdit="1"/>
          </p:cNvSpPr>
          <p:nvPr>
            <p:ph type="sldImg"/>
          </p:nvPr>
        </p:nvSpPr>
        <p:spPr>
          <a:xfrm>
            <a:off x="1144588" y="685800"/>
            <a:ext cx="4570412" cy="3429000"/>
          </a:xfrm>
          <a:ln/>
        </p:spPr>
      </p:sp>
      <p:sp>
        <p:nvSpPr>
          <p:cNvPr id="63492"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5-7 </a:t>
            </a:r>
            <a:r>
              <a:rPr lang="en-US" altLang="zh-CN" dirty="0" smtClean="0"/>
              <a:t>Dashed lines mark helix boundaries. To align the sequences optimally, short gaps must be introduced into both Hb sequences where a few amino acids are present in the other, compared sequences. With the exception of the missing D helix in Hb</a:t>
            </a:r>
            <a:r>
              <a:rPr lang="en-US" altLang="zh-CN" i="1" dirty="0" smtClean="0">
                <a:latin typeface="Symbol" pitchFamily="18" charset="2"/>
                <a:sym typeface="Symbol" pitchFamily="18" charset="2"/>
              </a:rPr>
              <a:t>α</a:t>
            </a:r>
            <a:r>
              <a:rPr lang="en-US" altLang="zh-CN" dirty="0" smtClean="0"/>
              <a:t>, this alignment permits the use of the helix lettering convention that emphasizes the common positioning of amino acid residues that are identical in all three structures (shaded). Residues shaded in pink are conserved in all known globins. Note that the common helix-letter-and- number designation for amino acids does not necessarily correspond to a common position in the linear sequence of amino acids in the polypeptides. For example, the distal His residue is His E7 in all three structures, but corresponds to His</a:t>
            </a:r>
            <a:r>
              <a:rPr lang="en-US" altLang="zh-CN" baseline="30000" dirty="0" smtClean="0"/>
              <a:t>64</a:t>
            </a:r>
            <a:r>
              <a:rPr lang="en-US" altLang="zh-CN" dirty="0" smtClean="0"/>
              <a:t>, His</a:t>
            </a:r>
            <a:r>
              <a:rPr lang="en-US" altLang="zh-CN" baseline="30000" dirty="0" smtClean="0"/>
              <a:t>58</a:t>
            </a:r>
            <a:r>
              <a:rPr lang="en-US" altLang="zh-CN" dirty="0" smtClean="0"/>
              <a:t>, and His</a:t>
            </a:r>
            <a:r>
              <a:rPr lang="en-US" altLang="zh-CN" baseline="30000" dirty="0" smtClean="0"/>
              <a:t>63</a:t>
            </a:r>
            <a:r>
              <a:rPr lang="en-US" altLang="zh-CN" dirty="0" smtClean="0"/>
              <a:t> in the linear sequences of Mb, Hb</a:t>
            </a:r>
            <a:r>
              <a:rPr lang="en-US" altLang="zh-CN" i="1" dirty="0" smtClean="0">
                <a:latin typeface="Symbol" pitchFamily="18" charset="2"/>
                <a:sym typeface="Symbol" pitchFamily="18" charset="2"/>
              </a:rPr>
              <a:t>α</a:t>
            </a:r>
            <a:r>
              <a:rPr lang="en-US" altLang="zh-CN" dirty="0" smtClean="0"/>
              <a:t>, and Hb</a:t>
            </a:r>
            <a:r>
              <a:rPr lang="en-US" altLang="zh-CN" i="1" dirty="0" smtClean="0">
                <a:latin typeface="Symbol" pitchFamily="18" charset="2"/>
                <a:sym typeface="Symbol" pitchFamily="18" charset="2"/>
              </a:rPr>
              <a:t>β</a:t>
            </a:r>
            <a:r>
              <a:rPr lang="en-US" altLang="zh-CN" dirty="0" smtClean="0"/>
              <a:t>, respectively. Nonhelical residues at the amino and carboxyl termini, beyond the first (A) and last (H) </a:t>
            </a:r>
            <a:r>
              <a:rPr lang="en-US" altLang="zh-CN" i="1" dirty="0" smtClean="0">
                <a:latin typeface="Symbol" pitchFamily="18" charset="2"/>
                <a:sym typeface="Symbol" pitchFamily="18" charset="2"/>
              </a:rPr>
              <a:t>α</a:t>
            </a:r>
            <a:r>
              <a:rPr lang="en-US" altLang="zh-CN" dirty="0" smtClean="0"/>
              <a:t>-helical segments, are labeled NA and HC, respectively.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FFF71D8-48AA-44E3-BF9D-21DBE8764F11}" type="slidenum">
              <a:rPr lang="en-US" altLang="zh-CN" smtClean="0"/>
              <a:pPr/>
              <a:t>34</a:t>
            </a:fld>
            <a:endParaRPr lang="en-US" altLang="zh-CN" dirty="0" smtClean="0"/>
          </a:p>
        </p:txBody>
      </p:sp>
      <p:sp>
        <p:nvSpPr>
          <p:cNvPr id="64515" name="Rectangle 2"/>
          <p:cNvSpPr>
            <a:spLocks noGrp="1" noRot="1" noChangeAspect="1" noChangeArrowheads="1" noTextEdit="1"/>
          </p:cNvSpPr>
          <p:nvPr>
            <p:ph type="sldImg"/>
          </p:nvPr>
        </p:nvSpPr>
        <p:spPr>
          <a:xfrm>
            <a:off x="1144588" y="685800"/>
            <a:ext cx="4570412" cy="3429000"/>
          </a:xfrm>
          <a:ln/>
        </p:spPr>
      </p:sp>
      <p:sp>
        <p:nvSpPr>
          <p:cNvPr id="64516"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5-8 Dominant interactions between hemoglobin subunits.</a:t>
            </a:r>
            <a:r>
              <a:rPr lang="en-US" altLang="zh-CN" dirty="0" smtClean="0"/>
              <a:t> In this representation, </a:t>
            </a:r>
            <a:r>
              <a:rPr lang="en-US" altLang="zh-CN" i="1" dirty="0" smtClean="0">
                <a:latin typeface="Symbol" pitchFamily="18" charset="2"/>
                <a:sym typeface="Symbol" pitchFamily="18" charset="2"/>
              </a:rPr>
              <a:t>α</a:t>
            </a:r>
            <a:r>
              <a:rPr lang="en-US" altLang="zh-CN" dirty="0" smtClean="0"/>
              <a:t> subunits are light and </a:t>
            </a:r>
            <a:r>
              <a:rPr lang="en-US" altLang="zh-CN" i="1" dirty="0" smtClean="0">
                <a:latin typeface="Symbol" pitchFamily="18" charset="2"/>
                <a:sym typeface="Symbol" pitchFamily="18" charset="2"/>
              </a:rPr>
              <a:t>β</a:t>
            </a:r>
            <a:r>
              <a:rPr lang="en-US" altLang="zh-CN" dirty="0" smtClean="0"/>
              <a:t> subunits are dark. The strongest subunit interactions (highlighted) occur between unlike subunits. When oxygen binds, the </a:t>
            </a:r>
            <a:r>
              <a:rPr lang="en-US" altLang="zh-CN" i="1" dirty="0" smtClean="0">
                <a:latin typeface="Symbol" pitchFamily="18" charset="2"/>
                <a:sym typeface="Symbol" pitchFamily="18" charset="2"/>
              </a:rPr>
              <a:t>α</a:t>
            </a:r>
            <a:r>
              <a:rPr lang="en-US" altLang="zh-CN" baseline="-25000" dirty="0" smtClean="0"/>
              <a:t>1</a:t>
            </a:r>
            <a:r>
              <a:rPr lang="en-US" altLang="zh-CN" i="1" dirty="0" smtClean="0">
                <a:latin typeface="Symbol" pitchFamily="18" charset="2"/>
                <a:sym typeface="Symbol" pitchFamily="18" charset="2"/>
              </a:rPr>
              <a:t>β</a:t>
            </a:r>
            <a:r>
              <a:rPr lang="en-US" altLang="zh-CN" baseline="-25000" dirty="0" smtClean="0"/>
              <a:t>1</a:t>
            </a:r>
            <a:r>
              <a:rPr lang="en-US" altLang="zh-CN" dirty="0" smtClean="0"/>
              <a:t> contact changes little, but there is a large change at the </a:t>
            </a:r>
            <a:r>
              <a:rPr lang="en-US" altLang="zh-CN" i="1" dirty="0" smtClean="0">
                <a:latin typeface="Symbol" pitchFamily="18" charset="2"/>
                <a:sym typeface="Symbol" pitchFamily="18" charset="2"/>
              </a:rPr>
              <a:t>α</a:t>
            </a:r>
            <a:r>
              <a:rPr lang="en-US" altLang="zh-CN" baseline="-25000" dirty="0" smtClean="0"/>
              <a:t>1</a:t>
            </a:r>
            <a:r>
              <a:rPr lang="en-US" altLang="zh-CN" i="1" dirty="0" smtClean="0">
                <a:latin typeface="Symbol" pitchFamily="18" charset="2"/>
                <a:sym typeface="Symbol" pitchFamily="18" charset="2"/>
              </a:rPr>
              <a:t>β</a:t>
            </a:r>
            <a:r>
              <a:rPr lang="en-US" altLang="zh-CN" baseline="-25000" dirty="0" smtClean="0"/>
              <a:t>2</a:t>
            </a:r>
            <a:r>
              <a:rPr lang="en-US" altLang="zh-CN" dirty="0" smtClean="0"/>
              <a:t> contact, with several ion pairs broken (PDB ID 1HGA).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CFAEC65-1727-48B2-A144-1C916BD72ABF}" type="slidenum">
              <a:rPr lang="zh-CN" altLang="en-US" smtClean="0"/>
              <a:pPr>
                <a:defRPr/>
              </a:pPr>
              <a:t>4</a:t>
            </a:fld>
            <a:endParaRPr lang="zh-CN" altLang="en-US"/>
          </a:p>
        </p:txBody>
      </p:sp>
    </p:spTree>
    <p:extLst>
      <p:ext uri="{BB962C8B-B14F-4D97-AF65-F5344CB8AC3E}">
        <p14:creationId xmlns:p14="http://schemas.microsoft.com/office/powerpoint/2010/main" val="1006589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CD023C0-CEB1-42E1-BF33-7DD992391D55}" type="slidenum">
              <a:rPr lang="en-US" altLang="zh-CN" smtClean="0"/>
              <a:pPr/>
              <a:t>36</a:t>
            </a:fld>
            <a:endParaRPr lang="en-US" altLang="zh-CN" dirty="0" smtClean="0"/>
          </a:p>
        </p:txBody>
      </p:sp>
      <p:sp>
        <p:nvSpPr>
          <p:cNvPr id="65539" name="Rectangle 2"/>
          <p:cNvSpPr>
            <a:spLocks noGrp="1" noRot="1" noChangeAspect="1" noChangeArrowheads="1" noTextEdit="1"/>
          </p:cNvSpPr>
          <p:nvPr>
            <p:ph type="sldImg"/>
          </p:nvPr>
        </p:nvSpPr>
        <p:spPr>
          <a:xfrm>
            <a:off x="1144588" y="685800"/>
            <a:ext cx="4570412" cy="3429000"/>
          </a:xfrm>
          <a:ln/>
        </p:spPr>
      </p:sp>
      <p:sp>
        <p:nvSpPr>
          <p:cNvPr id="65540"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5-9a</a:t>
            </a:r>
            <a:endParaRPr lang="en-US" altLang="zh-CN"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1326A83-7878-4C06-8E3F-1FB298E2F49C}" type="slidenum">
              <a:rPr lang="en-US" altLang="zh-CN" smtClean="0"/>
              <a:pPr/>
              <a:t>37</a:t>
            </a:fld>
            <a:endParaRPr lang="en-US" altLang="zh-CN" dirty="0" smtClean="0"/>
          </a:p>
        </p:txBody>
      </p:sp>
      <p:sp>
        <p:nvSpPr>
          <p:cNvPr id="66563" name="Rectangle 2"/>
          <p:cNvSpPr>
            <a:spLocks noGrp="1" noRot="1" noChangeAspect="1" noChangeArrowheads="1" noTextEdit="1"/>
          </p:cNvSpPr>
          <p:nvPr>
            <p:ph type="sldImg"/>
          </p:nvPr>
        </p:nvSpPr>
        <p:spPr>
          <a:xfrm>
            <a:off x="1144588" y="685800"/>
            <a:ext cx="4570412" cy="3429000"/>
          </a:xfrm>
          <a:ln/>
        </p:spPr>
      </p:sp>
      <p:sp>
        <p:nvSpPr>
          <p:cNvPr id="66564"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5-9b Some ion pairs that stabilize the T state of deoxyhemoglobin.</a:t>
            </a:r>
            <a:r>
              <a:rPr lang="en-US" altLang="zh-CN" dirty="0" smtClean="0"/>
              <a:t> (b) Interactions between these ion pairs, and between others not shown in (a), are schematized in this representation of the extended polypeptide chains of hemoglobin.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56A4208-0109-4A84-8F81-EDD6114F4C3D}" type="slidenum">
              <a:rPr lang="en-US" altLang="zh-CN" smtClean="0"/>
              <a:pPr/>
              <a:t>38</a:t>
            </a:fld>
            <a:endParaRPr lang="en-US" altLang="zh-CN" dirty="0" smtClean="0"/>
          </a:p>
        </p:txBody>
      </p:sp>
      <p:sp>
        <p:nvSpPr>
          <p:cNvPr id="67587" name="Rectangle 2"/>
          <p:cNvSpPr>
            <a:spLocks noGrp="1" noRot="1" noChangeAspect="1" noChangeArrowheads="1" noTextEdit="1"/>
          </p:cNvSpPr>
          <p:nvPr>
            <p:ph type="sldImg"/>
          </p:nvPr>
        </p:nvSpPr>
        <p:spPr>
          <a:xfrm>
            <a:off x="1144588" y="685800"/>
            <a:ext cx="4570412" cy="3429000"/>
          </a:xfrm>
          <a:ln/>
        </p:spPr>
      </p:sp>
      <p:sp>
        <p:nvSpPr>
          <p:cNvPr id="67588"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5-10.</a:t>
            </a:r>
            <a:r>
              <a:rPr lang="en-US" altLang="zh-CN" dirty="0" smtClean="0"/>
              <a:t> (PDB ID 1HGA and 1BBB) In these depictions of deoxyhemoglobin, as in Figure 5-9, the </a:t>
            </a:r>
            <a:r>
              <a:rPr lang="en-US" altLang="zh-CN" i="1" dirty="0" smtClean="0">
                <a:latin typeface="Symbol" pitchFamily="18" charset="2"/>
                <a:sym typeface="Symbol" pitchFamily="18" charset="2"/>
              </a:rPr>
              <a:t>α</a:t>
            </a:r>
            <a:r>
              <a:rPr lang="en-US" altLang="zh-CN" dirty="0" smtClean="0"/>
              <a:t> subunits are blue and the </a:t>
            </a:r>
            <a:r>
              <a:rPr lang="en-US" altLang="zh-CN" i="1" dirty="0" smtClean="0">
                <a:latin typeface="Symbol" pitchFamily="18" charset="2"/>
                <a:sym typeface="Symbol" pitchFamily="18" charset="2"/>
              </a:rPr>
              <a:t>β</a:t>
            </a:r>
            <a:r>
              <a:rPr lang="en-US" altLang="zh-CN" dirty="0" smtClean="0"/>
              <a:t> subunits are gray. Positively charged side chains and chain termini involved in ion pairs are shown in blue, their negatively charged partners in red. The Lys C5 of each </a:t>
            </a:r>
            <a:r>
              <a:rPr lang="en-US" altLang="zh-CN" i="1" dirty="0" smtClean="0">
                <a:latin typeface="Symbol" pitchFamily="18" charset="2"/>
                <a:sym typeface="Symbol" pitchFamily="18" charset="2"/>
              </a:rPr>
              <a:t>α</a:t>
            </a:r>
            <a:r>
              <a:rPr lang="en-US" altLang="zh-CN" dirty="0" smtClean="0"/>
              <a:t> subunit and Asp FG1 of each </a:t>
            </a:r>
            <a:r>
              <a:rPr lang="en-US" altLang="zh-CN" i="1" dirty="0" smtClean="0">
                <a:latin typeface="Symbol" pitchFamily="18" charset="2"/>
                <a:sym typeface="Symbol" pitchFamily="18" charset="2"/>
              </a:rPr>
              <a:t>β</a:t>
            </a:r>
            <a:r>
              <a:rPr lang="en-US" altLang="zh-CN" dirty="0" smtClean="0"/>
              <a:t> subunit are visible but not labeled (compare Figure 5-9a). Note that the molecule is oriented slightly differently than in Figure 5-9. The transition from the T state to the R state shifts the subunit pairs substantially, affecting certain ion pairs. Most noticeably, the His HC3 residues at the carboxyl termini of the </a:t>
            </a:r>
            <a:r>
              <a:rPr lang="en-US" altLang="zh-CN" i="1" dirty="0" smtClean="0">
                <a:latin typeface="Symbol" pitchFamily="18" charset="2"/>
                <a:sym typeface="Symbol" pitchFamily="18" charset="2"/>
              </a:rPr>
              <a:t>β</a:t>
            </a:r>
            <a:r>
              <a:rPr lang="en-US" altLang="zh-CN" dirty="0" smtClean="0"/>
              <a:t> subunits, which are involved in ion pairs in the T state, rotate in the R state toward the center of the molecule, where they are no longer in ion pairs. Another dramatic result of the T </a:t>
            </a:r>
            <a:r>
              <a:rPr lang="ga-IE" altLang="zh-CN" smtClean="0">
                <a:latin typeface="Symbol" pitchFamily="18" charset="2"/>
                <a:sym typeface="Symbol" pitchFamily="18" charset="2"/>
              </a:rPr>
              <a:t>→</a:t>
            </a:r>
            <a:r>
              <a:rPr lang="en-US" altLang="zh-CN" dirty="0" smtClean="0"/>
              <a:t> R transition is a narrowing of the pocket between the </a:t>
            </a:r>
            <a:r>
              <a:rPr lang="en-US" altLang="zh-CN" i="1" dirty="0" smtClean="0">
                <a:latin typeface="Symbol" pitchFamily="18" charset="2"/>
                <a:sym typeface="Symbol" pitchFamily="18" charset="2"/>
              </a:rPr>
              <a:t>β</a:t>
            </a:r>
            <a:r>
              <a:rPr lang="en-US" altLang="zh-CN" dirty="0" smtClean="0"/>
              <a:t> subunits.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93FE9FB-97D5-457E-9E40-3BFC2DCFF410}" type="slidenum">
              <a:rPr lang="en-US" altLang="zh-CN" smtClean="0"/>
              <a:pPr/>
              <a:t>39</a:t>
            </a:fld>
            <a:endParaRPr lang="en-US" altLang="zh-CN"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altLang="zh-CN" b="1" dirty="0" smtClean="0"/>
              <a:t>FIGURE 5-11 Changes in conformation near heme on O</a:t>
            </a:r>
            <a:r>
              <a:rPr lang="en-US" altLang="zh-CN" b="1" baseline="-25000" dirty="0" smtClean="0"/>
              <a:t>2</a:t>
            </a:r>
            <a:r>
              <a:rPr lang="en-US" altLang="zh-CN" b="1" dirty="0" smtClean="0"/>
              <a:t> binding to deoxyhemoglobin.</a:t>
            </a:r>
            <a:r>
              <a:rPr lang="en-US" altLang="zh-CN" dirty="0" smtClean="0"/>
              <a:t> (Derived from PDB ID 1HGA and 1BBB) The shift in the position of helix F when heme binds O</a:t>
            </a:r>
            <a:r>
              <a:rPr lang="en-US" altLang="zh-CN" baseline="-25000" dirty="0" smtClean="0"/>
              <a:t>2</a:t>
            </a:r>
            <a:r>
              <a:rPr lang="en-US" altLang="zh-CN" dirty="0" smtClean="0"/>
              <a:t> is thought to be one of the adjustments that triggers the T </a:t>
            </a:r>
            <a:r>
              <a:rPr lang="zh-CN" altLang="zh-CN" smtClean="0">
                <a:latin typeface="Symbol" pitchFamily="18" charset="2"/>
                <a:sym typeface="Symbol" pitchFamily="18" charset="2"/>
              </a:rPr>
              <a:t>→</a:t>
            </a:r>
            <a:r>
              <a:rPr lang="en-US" altLang="zh-CN" dirty="0" smtClean="0"/>
              <a:t> R transition.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B201382-F0D2-4EEE-A407-529EDFAED92C}" type="slidenum">
              <a:rPr lang="en-US" altLang="zh-CN" smtClean="0"/>
              <a:pPr/>
              <a:t>41</a:t>
            </a:fld>
            <a:endParaRPr lang="en-US" altLang="zh-CN" dirty="0" smtClean="0"/>
          </a:p>
        </p:txBody>
      </p:sp>
      <p:sp>
        <p:nvSpPr>
          <p:cNvPr id="69635" name="Rectangle 2"/>
          <p:cNvSpPr>
            <a:spLocks noGrp="1" noRot="1" noChangeAspect="1" noChangeArrowheads="1" noTextEdit="1"/>
          </p:cNvSpPr>
          <p:nvPr>
            <p:ph type="sldImg"/>
          </p:nvPr>
        </p:nvSpPr>
        <p:spPr>
          <a:xfrm>
            <a:off x="1144588" y="685800"/>
            <a:ext cx="4570412" cy="3429000"/>
          </a:xfrm>
          <a:ln/>
        </p:spPr>
      </p:sp>
      <p:sp>
        <p:nvSpPr>
          <p:cNvPr id="69636"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5-12 A sigmoid (cooperative) binding curve.</a:t>
            </a:r>
            <a:r>
              <a:rPr lang="en-US" altLang="zh-CN" dirty="0" smtClean="0"/>
              <a:t> A sigmoid binding curve can be viewed as a hybrid curve reflecting a transition from a low-affinity to a high-affinity state. Because of its cooperative binding, as manifested by a sigmoid binding curve, hemoglobin is more sensitive to the small differences in O</a:t>
            </a:r>
            <a:r>
              <a:rPr lang="en-US" altLang="zh-CN" baseline="-25000" dirty="0" smtClean="0"/>
              <a:t>2</a:t>
            </a:r>
            <a:r>
              <a:rPr lang="en-US" altLang="zh-CN" dirty="0" smtClean="0"/>
              <a:t> concentration between the tissues and the lungs, allowing it to bind oxygen in the lungs (where pO</a:t>
            </a:r>
            <a:r>
              <a:rPr lang="en-US" altLang="zh-CN" baseline="-25000" dirty="0" smtClean="0"/>
              <a:t>2</a:t>
            </a:r>
            <a:r>
              <a:rPr lang="en-US" altLang="zh-CN" dirty="0" smtClean="0"/>
              <a:t> is high) and release it in the tissues (where pO</a:t>
            </a:r>
            <a:r>
              <a:rPr lang="en-US" altLang="zh-CN" baseline="-25000" dirty="0" smtClean="0"/>
              <a:t>2</a:t>
            </a:r>
            <a:r>
              <a:rPr lang="en-US" altLang="zh-CN" dirty="0" smtClean="0"/>
              <a:t> is low).</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34A02DF-8677-4EB1-B567-6D5B7AA847A7}" type="slidenum">
              <a:rPr lang="en-US" altLang="zh-CN" smtClean="0"/>
              <a:pPr/>
              <a:t>42</a:t>
            </a:fld>
            <a:endParaRPr lang="en-US" altLang="zh-CN"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altLang="zh-CN" b="1" dirty="0" smtClean="0"/>
              <a:t>FIGURE 5-13</a:t>
            </a:r>
            <a:endParaRPr lang="en-US" altLang="zh-CN"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9CBF90F-8B77-4E8E-B4B6-668223BE9EB8}" type="slidenum">
              <a:rPr lang="en-US" altLang="zh-CN" smtClean="0"/>
              <a:pPr/>
              <a:t>43</a:t>
            </a:fld>
            <a:endParaRPr lang="en-US" altLang="zh-CN"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altLang="zh-CN" b="1" dirty="0" smtClean="0"/>
              <a:t>FIGURE 5-15 Two general models for the interconversion of inactive and active forms of a protein during cooperative ligand binding.</a:t>
            </a:r>
            <a:r>
              <a:rPr lang="en-US" altLang="zh-CN" dirty="0" smtClean="0"/>
              <a:t> Although the models may be applied to any protein—including any enzyme (Chapter 6)—that exhibits cooperative binding, we show here four subunits because the model was originally proposed for hemoglobin. (a) In the concerted, or all-or-none, model (MWC model), all subunits are postulated to be in the same conformation, either all circles (low affinity or inactive) or all squares (high affinity or active). Depending on the equilibrium, </a:t>
            </a:r>
            <a:r>
              <a:rPr lang="en-US" altLang="zh-CN" i="1" dirty="0" smtClean="0"/>
              <a:t>K</a:t>
            </a:r>
            <a:r>
              <a:rPr lang="en-US" altLang="zh-CN" baseline="-25000" dirty="0" smtClean="0"/>
              <a:t>1</a:t>
            </a:r>
            <a:r>
              <a:rPr lang="en-US" altLang="zh-CN" dirty="0" smtClean="0"/>
              <a:t>, between circles and squares forms, the binding of one or more ligand molecules (L) will pull the equilibrium toward the square form. Subunits with bound L are shaded. (b) In the sequential model, each individual subunit can be in either the or form. A very large number of conformations is thus possible.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3466755-282E-4960-9E13-E40438C75FCE}" type="slidenum">
              <a:rPr lang="en-US" altLang="zh-CN" smtClean="0"/>
              <a:pPr/>
              <a:t>44</a:t>
            </a:fld>
            <a:endParaRPr lang="en-US" altLang="zh-CN"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altLang="zh-CN" b="1" dirty="0" smtClean="0"/>
              <a:t>BOX 5-1 FIGURE 1</a:t>
            </a:r>
            <a:r>
              <a:rPr lang="en-US" altLang="zh-CN" dirty="0" smtClean="0"/>
              <a:t> Relationship between levels of COHb in blood and concentration of CO in the surrounding air. Four different conditions of exposure are shown, comparing the effects of short versus extended exposure, and exposure at rest versus exposure during light exercise.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CD95ECC-F184-4F1F-B6B2-AF9F7B544ABA}" type="slidenum">
              <a:rPr lang="en-US" altLang="zh-CN" smtClean="0"/>
              <a:pPr/>
              <a:t>45</a:t>
            </a:fld>
            <a:endParaRPr lang="en-US" altLang="zh-CN"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altLang="zh-CN" b="1" dirty="0" smtClean="0"/>
              <a:t>BOX 5-1 FIGURE 2</a:t>
            </a:r>
            <a:r>
              <a:rPr lang="en-US" altLang="zh-CN" dirty="0" smtClean="0"/>
              <a:t> Several oxygen-binding curves: for normal hemoglobin, hemoglobin from an anemic individual with only 50% of her hemoglobin functional, and hemoglobin from an individual with 50% of his hemoglobin subunits complexed with CO. The pO</a:t>
            </a:r>
            <a:r>
              <a:rPr lang="en-US" altLang="zh-CN" baseline="-25000" dirty="0" smtClean="0"/>
              <a:t>2</a:t>
            </a:r>
            <a:r>
              <a:rPr lang="en-US" altLang="zh-CN" dirty="0" smtClean="0"/>
              <a:t> in human lungs and tissues is indicated.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F0F7150-53F6-4F33-9921-0BF5896B713B}" type="slidenum">
              <a:rPr lang="en-US" altLang="zh-CN" smtClean="0"/>
              <a:pPr/>
              <a:t>47</a:t>
            </a:fld>
            <a:endParaRPr lang="en-US" altLang="zh-CN" dirty="0" smtClean="0"/>
          </a:p>
        </p:txBody>
      </p:sp>
      <p:sp>
        <p:nvSpPr>
          <p:cNvPr id="74755" name="Rectangle 2"/>
          <p:cNvSpPr>
            <a:spLocks noGrp="1" noRot="1" noChangeAspect="1" noChangeArrowheads="1" noTextEdit="1"/>
          </p:cNvSpPr>
          <p:nvPr>
            <p:ph type="sldImg"/>
          </p:nvPr>
        </p:nvSpPr>
        <p:spPr>
          <a:xfrm>
            <a:off x="1144588" y="685800"/>
            <a:ext cx="4570412" cy="3429000"/>
          </a:xfrm>
          <a:ln/>
        </p:spPr>
      </p:sp>
      <p:sp>
        <p:nvSpPr>
          <p:cNvPr id="74756"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5-16</a:t>
            </a:r>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D39671-AD8B-46B8-B252-BB66E0FD2304}" type="slidenum">
              <a:rPr lang="en-US" altLang="zh-CN" smtClean="0"/>
              <a:pPr fontAlgn="base">
                <a:spcBef>
                  <a:spcPct val="0"/>
                </a:spcBef>
                <a:spcAft>
                  <a:spcPct val="0"/>
                </a:spcAft>
                <a:defRPr/>
              </a:pPr>
              <a:t>7</a:t>
            </a:fld>
            <a:endParaRPr lang="en-US" altLang="zh-CN" dirty="0" smtClean="0"/>
          </a:p>
        </p:txBody>
      </p:sp>
      <p:sp>
        <p:nvSpPr>
          <p:cNvPr id="3072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072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ltLang="zh-CN" b="1" dirty="0" smtClean="0"/>
              <a:t>FIGURE 5-4a Graphical representations of ligand binding.</a:t>
            </a:r>
            <a:r>
              <a:rPr lang="en-US" altLang="zh-CN" dirty="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FCCEFFD-F43D-46A7-9933-936F485DD547}" type="slidenum">
              <a:rPr lang="en-US" altLang="zh-CN" smtClean="0"/>
              <a:pPr/>
              <a:t>49</a:t>
            </a:fld>
            <a:endParaRPr lang="en-US" altLang="zh-CN" dirty="0" smtClean="0"/>
          </a:p>
        </p:txBody>
      </p:sp>
      <p:sp>
        <p:nvSpPr>
          <p:cNvPr id="76803" name="Rectangle 2"/>
          <p:cNvSpPr>
            <a:spLocks noGrp="1" noRot="1" noChangeAspect="1" noChangeArrowheads="1" noTextEdit="1"/>
          </p:cNvSpPr>
          <p:nvPr>
            <p:ph type="sldImg"/>
          </p:nvPr>
        </p:nvSpPr>
        <p:spPr>
          <a:xfrm>
            <a:off x="1144588" y="685800"/>
            <a:ext cx="4570412" cy="3429000"/>
          </a:xfrm>
          <a:ln/>
        </p:spPr>
      </p:sp>
      <p:sp>
        <p:nvSpPr>
          <p:cNvPr id="76804" name="Rectangle 3"/>
          <p:cNvSpPr>
            <a:spLocks noGrp="1" noChangeArrowheads="1"/>
          </p:cNvSpPr>
          <p:nvPr>
            <p:ph type="body" idx="1"/>
          </p:nvPr>
        </p:nvSpPr>
        <p:spPr>
          <a:xfrm>
            <a:off x="913805" y="4343704"/>
            <a:ext cx="5030391" cy="4113892"/>
          </a:xfrm>
          <a:noFill/>
          <a:ln/>
        </p:spPr>
        <p:txBody>
          <a:bodyPr/>
          <a:lstStyle/>
          <a:p>
            <a:pPr eaLnBrk="1" hangingPunct="1"/>
            <a:endParaRPr lang="zh-CN"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70F2D68-16D5-46B3-816A-6A450978B6DE}" type="slidenum">
              <a:rPr lang="en-US" altLang="zh-CN"/>
              <a:pPr/>
              <a:t>50</a:t>
            </a:fld>
            <a:endParaRPr lang="en-US" altLang="zh-CN"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C838E70-3DAE-4EFB-B608-5ACAD5882206}" type="slidenum">
              <a:rPr lang="en-US" altLang="zh-CN" smtClean="0"/>
              <a:pPr/>
              <a:t>51</a:t>
            </a:fld>
            <a:endParaRPr lang="en-US" altLang="zh-CN" dirty="0" smtClean="0"/>
          </a:p>
        </p:txBody>
      </p:sp>
      <p:sp>
        <p:nvSpPr>
          <p:cNvPr id="77827" name="Rectangle 2"/>
          <p:cNvSpPr>
            <a:spLocks noGrp="1" noRot="1" noChangeAspect="1" noChangeArrowheads="1" noTextEdit="1"/>
          </p:cNvSpPr>
          <p:nvPr>
            <p:ph type="sldImg"/>
          </p:nvPr>
        </p:nvSpPr>
        <p:spPr>
          <a:xfrm>
            <a:off x="1144588" y="685800"/>
            <a:ext cx="4570412" cy="3429000"/>
          </a:xfrm>
          <a:ln/>
        </p:spPr>
      </p:sp>
      <p:sp>
        <p:nvSpPr>
          <p:cNvPr id="77828"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5-17 Effect of BPG on oxygen binding to hemoglobin.</a:t>
            </a:r>
            <a:r>
              <a:rPr lang="en-US" altLang="zh-CN" dirty="0" smtClean="0"/>
              <a:t> The BPG concentration in normal human blood is about 5 mM at sea level and about 8 mM at high altitudes. Note that hemoglobin binds to oxygen quite tightly when BPG is entirely absent, and the binding curve seems to be hyperbolic. In reality, the measured Hill coefficient for O</a:t>
            </a:r>
            <a:r>
              <a:rPr lang="en-US" altLang="zh-CN" baseline="-25000" dirty="0" smtClean="0"/>
              <a:t>2</a:t>
            </a:r>
            <a:r>
              <a:rPr lang="en-US" altLang="zh-CN" dirty="0" smtClean="0"/>
              <a:t>-binding cooperativity decreases only slightly (from 3 to about 2.5) when BPG is removed from hemoglobin, but the rising part of the sigmoid curve is confined to a very small region close to the origin. At sea level, hemoglobin is nearly saturated with O</a:t>
            </a:r>
            <a:r>
              <a:rPr lang="en-US" altLang="zh-CN" baseline="-25000" dirty="0" smtClean="0"/>
              <a:t>2</a:t>
            </a:r>
            <a:r>
              <a:rPr lang="en-US" altLang="zh-CN" dirty="0" smtClean="0"/>
              <a:t> in the lungs, but just over 60% saturated in the tissues, so the amount of O</a:t>
            </a:r>
            <a:r>
              <a:rPr lang="en-US" altLang="zh-CN" baseline="-25000" dirty="0" smtClean="0"/>
              <a:t>2</a:t>
            </a:r>
            <a:r>
              <a:rPr lang="en-US" altLang="zh-CN" dirty="0" smtClean="0"/>
              <a:t> released in the tissues is about 38% of the maximum that can be carried in the blood. At high altitudes, O</a:t>
            </a:r>
            <a:r>
              <a:rPr lang="en-US" altLang="zh-CN" baseline="-25000" dirty="0" smtClean="0"/>
              <a:t>2</a:t>
            </a:r>
            <a:r>
              <a:rPr lang="en-US" altLang="zh-CN" dirty="0" smtClean="0"/>
              <a:t> delivery declines by about one-fourth, to 30% of maximum. An increase in BPG concentration, however, decreases the affinity of hemoglobin for O</a:t>
            </a:r>
            <a:r>
              <a:rPr lang="en-US" altLang="zh-CN" baseline="-25000" dirty="0" smtClean="0"/>
              <a:t>2</a:t>
            </a:r>
            <a:r>
              <a:rPr lang="en-US" altLang="zh-CN" dirty="0" smtClean="0"/>
              <a:t>, so approximately 37% of what can be carried is again delivered to the tissues.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E7D53B5-C0E7-458B-8CE8-414BBD88CA1C}" type="slidenum">
              <a:rPr lang="en-US" altLang="zh-CN"/>
              <a:pPr/>
              <a:t>52</a:t>
            </a:fld>
            <a:endParaRPr lang="en-US" altLang="zh-CN"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3A71CCE-9F13-4664-878C-1A49558CD41C}" type="slidenum">
              <a:rPr lang="en-US" altLang="zh-CN" smtClean="0"/>
              <a:pPr/>
              <a:t>53</a:t>
            </a:fld>
            <a:endParaRPr lang="en-US" altLang="zh-CN"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654F490-0ED5-4B39-BFF5-682B5A2E2423}" type="slidenum">
              <a:rPr lang="en-US" altLang="zh-CN" smtClean="0"/>
              <a:pPr/>
              <a:t>54</a:t>
            </a:fld>
            <a:endParaRPr lang="en-US" altLang="zh-CN"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altLang="zh-CN" b="1" dirty="0" smtClean="0"/>
              <a:t>FIGURE 5-19</a:t>
            </a:r>
            <a:r>
              <a:rPr lang="en-US" altLang="zh-CN" dirty="0" smtClean="0"/>
              <a:t> A comparison of (a) uniform, cup-shaped, normal erythrocytes with (b) the variably shaped erythrocytes seen in sickle-cell anemia, which range from normal to spiny or sickle-shaped.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9AF8337-4AEB-410D-91DD-ABF7F26F0DC4}" type="slidenum">
              <a:rPr lang="en-US" altLang="zh-CN"/>
              <a:pPr/>
              <a:t>55</a:t>
            </a:fld>
            <a:endParaRPr lang="en-US" altLang="zh-CN"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106DC0C-0051-4837-8508-9DE0E0AB7869}" type="slidenum">
              <a:rPr lang="en-US" altLang="zh-CN" smtClean="0"/>
              <a:pPr/>
              <a:t>58</a:t>
            </a:fld>
            <a:endParaRPr lang="en-US" altLang="zh-CN"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3BEE7CA-0DEA-44A2-8949-D2E4FBD3867E}" type="slidenum">
              <a:rPr lang="en-US" altLang="zh-CN" smtClean="0"/>
              <a:pPr/>
              <a:t>64</a:t>
            </a:fld>
            <a:endParaRPr lang="en-US" altLang="zh-CN" dirty="0" smtClean="0"/>
          </a:p>
        </p:txBody>
      </p:sp>
      <p:sp>
        <p:nvSpPr>
          <p:cNvPr id="84995" name="Rectangle 2"/>
          <p:cNvSpPr>
            <a:spLocks noGrp="1" noRot="1" noChangeAspect="1" noChangeArrowheads="1" noTextEdit="1"/>
          </p:cNvSpPr>
          <p:nvPr>
            <p:ph type="sldImg"/>
          </p:nvPr>
        </p:nvSpPr>
        <p:spPr>
          <a:xfrm>
            <a:off x="1144588" y="685800"/>
            <a:ext cx="4570412" cy="3429000"/>
          </a:xfrm>
          <a:ln/>
        </p:spPr>
      </p:sp>
      <p:sp>
        <p:nvSpPr>
          <p:cNvPr id="84996"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5-21a Immunoglobulin G.</a:t>
            </a:r>
            <a:r>
              <a:rPr lang="en-US" altLang="zh-CN" dirty="0" smtClean="0"/>
              <a:t> (a) Pairs of heavy and light chains combine to form a Y-shaped molecule. Two antigen-binding sites are formed by the combination of variable domains from one light (V</a:t>
            </a:r>
            <a:r>
              <a:rPr lang="en-US" altLang="zh-CN" baseline="-25000" dirty="0" smtClean="0"/>
              <a:t>L</a:t>
            </a:r>
            <a:r>
              <a:rPr lang="en-US" altLang="zh-CN" dirty="0" smtClean="0"/>
              <a:t>) and one heavy (V</a:t>
            </a:r>
            <a:r>
              <a:rPr lang="en-US" altLang="zh-CN" baseline="-25000" dirty="0" smtClean="0"/>
              <a:t>H</a:t>
            </a:r>
            <a:r>
              <a:rPr lang="en-US" altLang="zh-CN" dirty="0" smtClean="0"/>
              <a:t>) chain. Cleavage with papain separates the Fab and Fc portions of the protein in the hinge region. The Fc portion of the molecule also contains bound carbohydrate (shown in (b)).</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D39671-AD8B-46B8-B252-BB66E0FD2304}" type="slidenum">
              <a:rPr lang="en-US" altLang="zh-CN" smtClean="0"/>
              <a:pPr fontAlgn="base">
                <a:spcBef>
                  <a:spcPct val="0"/>
                </a:spcBef>
                <a:spcAft>
                  <a:spcPct val="0"/>
                </a:spcAft>
                <a:defRPr/>
              </a:pPr>
              <a:t>8</a:t>
            </a:fld>
            <a:endParaRPr lang="en-US" altLang="zh-CN" dirty="0" smtClean="0"/>
          </a:p>
        </p:txBody>
      </p:sp>
      <p:sp>
        <p:nvSpPr>
          <p:cNvPr id="30723"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072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ltLang="zh-CN" b="1" dirty="0" smtClean="0"/>
              <a:t>FIGURE 5-4a Graphical representations of ligand binding.</a:t>
            </a:r>
            <a:r>
              <a:rPr lang="en-US" altLang="zh-CN" dirty="0" smtClean="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6251A24-D894-449F-9773-E84F758BC062}" type="slidenum">
              <a:rPr lang="en-US" altLang="zh-CN" smtClean="0"/>
              <a:pPr/>
              <a:t>66</a:t>
            </a:fld>
            <a:endParaRPr lang="en-US" altLang="zh-CN" dirty="0" smtClean="0"/>
          </a:p>
        </p:txBody>
      </p:sp>
      <p:sp>
        <p:nvSpPr>
          <p:cNvPr id="87043" name="Rectangle 2"/>
          <p:cNvSpPr>
            <a:spLocks noGrp="1" noRot="1" noChangeAspect="1" noChangeArrowheads="1" noTextEdit="1"/>
          </p:cNvSpPr>
          <p:nvPr>
            <p:ph type="sldImg"/>
          </p:nvPr>
        </p:nvSpPr>
        <p:spPr>
          <a:xfrm>
            <a:off x="1144588" y="685800"/>
            <a:ext cx="4570412" cy="3429000"/>
          </a:xfrm>
          <a:ln/>
        </p:spPr>
      </p:sp>
      <p:sp>
        <p:nvSpPr>
          <p:cNvPr id="87044"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5-21b Immunoglobulin G.</a:t>
            </a:r>
            <a:r>
              <a:rPr lang="en-US" altLang="zh-CN" dirty="0" smtClean="0"/>
              <a:t> (b) A ribbon model of the first complete IgG molecule to be crystallized and structurally analyzed (PDB ID 1IGT). Although the molecule has two identical heavy chains (two shades of blue) and two identical light chains (two shades of red), it crystallized in the asymmetric conformation shown here. Conformational flexibility may be important to the function of immunoglobulins.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417DD60-5F1D-4AF3-A300-A1D26A4A45F8}" type="slidenum">
              <a:rPr lang="en-US" altLang="zh-CN" smtClean="0"/>
              <a:pPr/>
              <a:t>67</a:t>
            </a:fld>
            <a:endParaRPr lang="en-US" altLang="zh-CN"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altLang="zh-CN" b="1" dirty="0" smtClean="0"/>
              <a:t>FIGURE 5-22 Binding of IgG to an antigen.</a:t>
            </a:r>
            <a:r>
              <a:rPr lang="en-US" altLang="zh-CN" dirty="0" smtClean="0"/>
              <a:t> To generate an optimal fit for the antigen, the binding sites of IgG often undergo slight conformational changes. Such induced fit is common to many protein-ligand interactions.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A4B7FCE-7A91-4A20-9957-A5434FDF0D8E}" type="slidenum">
              <a:rPr lang="en-US" altLang="zh-CN" smtClean="0"/>
              <a:pPr/>
              <a:t>68</a:t>
            </a:fld>
            <a:endParaRPr lang="en-US" altLang="zh-CN"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altLang="zh-CN" b="1" dirty="0" smtClean="0"/>
              <a:t>FIGURE 5-25 Induced fit in the binding of an antigen to IgG.</a:t>
            </a:r>
            <a:r>
              <a:rPr lang="en-US" altLang="zh-CN" dirty="0" smtClean="0"/>
              <a:t> The molecule here, shown in surface contour, is the Fab fragment of an IgG. The antigen is a small peptide derived from HIV. Two residues in the heavy chain (blue) and one in the light chain (pink) are colored to provide visual points of reference. (a) View of the Fab fragment in the absence of antigen, looking down on the antigen-binding site (PDB ID 1GGC). (b) The same view, but with the Fab fragment in the “bound” conformation (PDB ID 1GGI); the antigen is omitted to provide an unobstructed view of the altered binding site. Note how the binding cavity has enlarged and several groups have shifted position. (c) The same view as (b), but with the antigen in the binding site, pictured as a red stick structure.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DCE0A26-5F7A-4CAA-9493-A935E5193D38}" type="slidenum">
              <a:rPr lang="en-US" altLang="zh-CN" smtClean="0"/>
              <a:pPr/>
              <a:t>71</a:t>
            </a:fld>
            <a:endParaRPr lang="en-US" altLang="zh-CN" dirty="0" smtClean="0"/>
          </a:p>
        </p:txBody>
      </p:sp>
      <p:sp>
        <p:nvSpPr>
          <p:cNvPr id="91139" name="Rectangle 2"/>
          <p:cNvSpPr>
            <a:spLocks noGrp="1" noRot="1" noChangeAspect="1" noChangeArrowheads="1" noTextEdit="1"/>
          </p:cNvSpPr>
          <p:nvPr>
            <p:ph type="sldImg"/>
          </p:nvPr>
        </p:nvSpPr>
        <p:spPr>
          <a:xfrm>
            <a:off x="1144588" y="685800"/>
            <a:ext cx="4570412" cy="3429000"/>
          </a:xfrm>
          <a:ln/>
        </p:spPr>
      </p:sp>
      <p:sp>
        <p:nvSpPr>
          <p:cNvPr id="91140" name="Rectangle 3"/>
          <p:cNvSpPr>
            <a:spLocks noGrp="1" noChangeArrowheads="1"/>
          </p:cNvSpPr>
          <p:nvPr>
            <p:ph type="body" idx="1"/>
          </p:nvPr>
        </p:nvSpPr>
        <p:spPr>
          <a:xfrm>
            <a:off x="913805" y="4343704"/>
            <a:ext cx="5030391" cy="4113892"/>
          </a:xfrm>
          <a:noFill/>
          <a:ln/>
        </p:spPr>
        <p:txBody>
          <a:bodyPr/>
          <a:lstStyle/>
          <a:p>
            <a:pPr eaLnBrk="1" hangingPunct="1"/>
            <a:r>
              <a:rPr lang="en-US" altLang="zh-CN" b="1" dirty="0" smtClean="0"/>
              <a:t>FIGURE 5-26a</a:t>
            </a:r>
            <a:endParaRPr lang="en-US" altLang="zh-CN"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B206BE7-E2B0-4242-8DCA-E19FACDE4968}" type="slidenum">
              <a:rPr lang="en-US" altLang="zh-CN" smtClean="0"/>
              <a:pPr/>
              <a:t>74</a:t>
            </a:fld>
            <a:endParaRPr lang="en-US" altLang="zh-CN"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altLang="zh-CN" b="1" dirty="0" smtClean="0"/>
              <a:t>FIGURE 5-26c Antibody techniques.</a:t>
            </a:r>
            <a:r>
              <a:rPr lang="en-US" altLang="zh-CN" dirty="0" smtClean="0"/>
              <a:t> (c) An immunoblot. Lanes 1 to 3 are from an SDS gel; samples from successive stages in the purification of a protein kinase were separated and stained with Coomassie blue. Lanes 4 to 6 show the same samples, but these were electrophoretically transferred to a nitrocellulose membrane after separation on an SDS gel. The membrane was then “probed” with antibody against the protein kinase. The numbers between the SDS gel and the immunoblot indicate </a:t>
            </a:r>
            <a:r>
              <a:rPr lang="en-US" altLang="zh-CN" i="1" dirty="0" smtClean="0"/>
              <a:t>M</a:t>
            </a:r>
            <a:r>
              <a:rPr lang="en-US" altLang="zh-CN" baseline="-25000" dirty="0" smtClean="0"/>
              <a:t>r</a:t>
            </a:r>
            <a:r>
              <a:rPr lang="en-US" altLang="zh-CN" dirty="0" smtClean="0"/>
              <a:t> in thousands.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5167D84-5477-4F38-9D6B-A719651FF017}" type="slidenum">
              <a:rPr lang="en-US" altLang="zh-CN"/>
              <a:pPr/>
              <a:t>16</a:t>
            </a:fld>
            <a:endParaRPr lang="en-US" altLang="zh-CN"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D2CD048-E019-42DB-8792-34016D24C06E}" type="slidenum">
              <a:rPr lang="en-US" altLang="zh-CN" smtClean="0"/>
              <a:pPr/>
              <a:t>78</a:t>
            </a:fld>
            <a:endParaRPr lang="en-US" altLang="zh-CN"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altLang="zh-CN" b="1" dirty="0" smtClean="0"/>
              <a:t>FIGURE 5-26b Antibody techniques.</a:t>
            </a:r>
            <a:r>
              <a:rPr lang="en-US" altLang="zh-CN" dirty="0" smtClean="0"/>
              <a:t> (b) An ELISA to test for the presence of herpes simplex virus (HSV) antibodies in blood samples. Wells were coated with an HSV antigen, to which antibodies against HSV will bind. The second antibody is anti–human IgG linked to horseradish peroxidase. Following completion of the steps shown in (a), blood samples with greater amounts of HSV antibody turn brighter yellow.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96B9BB-098F-4F9B-B19C-FB1C0C53A737}" type="slidenum">
              <a:rPr lang="en-US" altLang="zh-CN" smtClean="0"/>
              <a:pPr fontAlgn="base">
                <a:spcBef>
                  <a:spcPct val="0"/>
                </a:spcBef>
                <a:spcAft>
                  <a:spcPct val="0"/>
                </a:spcAft>
                <a:defRPr/>
              </a:pPr>
              <a:t>17</a:t>
            </a:fld>
            <a:endParaRPr lang="en-US" altLang="zh-CN" dirty="0" smtClean="0"/>
          </a:p>
        </p:txBody>
      </p:sp>
      <p:sp>
        <p:nvSpPr>
          <p:cNvPr id="31747"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174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ltLang="zh-CN" b="1" dirty="0" smtClean="0"/>
              <a:t>FIGURE 5-1b Heme.</a:t>
            </a:r>
            <a:r>
              <a:rPr lang="en-US" altLang="zh-CN" dirty="0" smtClean="0"/>
              <a:t> (b, c) Two representations of heme (derived from PDB ID 1CCR). The iron atom of heme has six coordination bonds: four in the plane of, and bonded to, the flat porphyrin ring system, and (d) two perpendicular to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9B02E8-8FC1-48BB-B09D-6CC725EDA827}" type="slidenum">
              <a:rPr lang="en-US" altLang="zh-CN" smtClean="0"/>
              <a:pPr fontAlgn="base">
                <a:spcBef>
                  <a:spcPct val="0"/>
                </a:spcBef>
                <a:spcAft>
                  <a:spcPct val="0"/>
                </a:spcAft>
                <a:defRPr/>
              </a:pPr>
              <a:t>18</a:t>
            </a:fld>
            <a:endParaRPr lang="en-US" altLang="zh-CN" dirty="0" smtClean="0"/>
          </a:p>
        </p:txBody>
      </p:sp>
      <p:sp>
        <p:nvSpPr>
          <p:cNvPr id="32771"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277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ltLang="zh-CN" b="1" dirty="0" smtClean="0"/>
              <a:t>FIGURE 5-1d Heme.</a:t>
            </a:r>
            <a:r>
              <a:rPr lang="en-US" altLang="zh-CN"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A06A54-CABC-4900-848D-180FAFAEB374}" type="slidenum">
              <a:rPr lang="en-US" altLang="zh-CN" smtClean="0"/>
              <a:pPr fontAlgn="base">
                <a:spcBef>
                  <a:spcPct val="0"/>
                </a:spcBef>
                <a:spcAft>
                  <a:spcPct val="0"/>
                </a:spcAft>
                <a:defRPr/>
              </a:pPr>
              <a:t>19</a:t>
            </a:fld>
            <a:endParaRPr lang="en-US" altLang="zh-CN" dirty="0"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b="1" dirty="0" smtClean="0"/>
              <a:t>FIGURE 5-2 The heme group viewed from the side.</a:t>
            </a:r>
            <a:r>
              <a:rPr lang="en-US" altLang="zh-CN" dirty="0" smtClean="0"/>
              <a:t> This view shows the two coordination bonds to Fe</a:t>
            </a:r>
            <a:r>
              <a:rPr lang="en-US" altLang="zh-CN" baseline="30000" dirty="0" smtClean="0"/>
              <a:t>2+</a:t>
            </a:r>
            <a:r>
              <a:rPr lang="en-US" altLang="zh-CN" dirty="0" smtClean="0"/>
              <a:t> that are perpendicular to the porphyrin ring system. One is occupied by a His residue, sometimes called the proximal His; the other is the binding site for oxygen. The remaining four coordination bonds are in the plane of, and bonded to, the flat porphyrin ring system.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A17CED-720F-4F2B-AB34-47E17D068FCE}" type="slidenum">
              <a:rPr lang="en-US" altLang="zh-CN" smtClean="0"/>
              <a:pPr fontAlgn="base">
                <a:spcBef>
                  <a:spcPct val="0"/>
                </a:spcBef>
                <a:spcAft>
                  <a:spcPct val="0"/>
                </a:spcAft>
                <a:defRPr/>
              </a:pPr>
              <a:t>20</a:t>
            </a:fld>
            <a:endParaRPr lang="en-US" altLang="zh-CN" dirty="0" smtClean="0"/>
          </a:p>
        </p:txBody>
      </p:sp>
      <p:sp>
        <p:nvSpPr>
          <p:cNvPr id="34819"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3482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en-US" altLang="zh-CN" b="1" dirty="0" smtClean="0"/>
              <a:t>FIGURE 4-15a,b </a:t>
            </a:r>
            <a:r>
              <a:rPr lang="en-US" altLang="zh-CN" dirty="0" smtClean="0"/>
              <a:t>(PDB ID 1MBO) Orientation of the protein is similar in (a) through (d); the heme group is shown in red. In addition to illustrating the myoglobin structure, this figure provides examples of several different ways to display protein structure. (a) The polypeptide backbone in a ribbon representation of a type introduced by Jane Richardson, which highlights regions of secondary structure. The </a:t>
            </a:r>
            <a:r>
              <a:rPr lang="en-US" altLang="zh-CN" dirty="0" smtClean="0">
                <a:latin typeface="Symbol" pitchFamily="18" charset="2"/>
                <a:sym typeface="Symbol" pitchFamily="18" charset="2"/>
              </a:rPr>
              <a:t>α</a:t>
            </a:r>
            <a:r>
              <a:rPr lang="en-US" altLang="zh-CN" dirty="0" smtClean="0"/>
              <a:t>-helical regions are evident. (b) Surface contour image; this is useful for visualizing pockets in the protein where other molecules might bind. (c) Ribbon representation including side chains (blue) for the hydrophobic residues Leu, Ile, Val, and Phe. (d) Space-filling model with all amino acid side chains. Each atom is represented by a sphere encompassing its van der Waals radius. The hydrophobic residues are again shown in blue; most are buried in the interior of the protein and thus not visible.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55C9883-33B2-4884-974C-69E3ABB2F060}" type="datetimeFigureOut">
              <a:rPr lang="zh-CN" altLang="en-US"/>
              <a:pPr>
                <a:defRPr/>
              </a:pPr>
              <a:t>2018/3/30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705844-F0D4-4FA4-8EA1-1AA12D370EE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05BCCB9-0E06-4884-A3E0-7AE876CEAABB}" type="datetimeFigureOut">
              <a:rPr lang="zh-CN" altLang="en-US"/>
              <a:pPr>
                <a:defRPr/>
              </a:pPr>
              <a:t>2018/3/30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6CC091-23F9-472A-8293-155335E754A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151FF23-FFEA-461F-B63B-00BF249B20A6}" type="datetimeFigureOut">
              <a:rPr lang="zh-CN" altLang="en-US"/>
              <a:pPr>
                <a:defRPr/>
              </a:pPr>
              <a:t>2018/3/30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6437E1-2F99-499F-A24E-8221517B5143}"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0F1D5698-FC0D-4753-8A44-FF91C46D0A15}"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0711BEB-CCA1-40A3-931F-30704D72DBA9}" type="datetimeFigureOut">
              <a:rPr lang="zh-CN" altLang="en-US"/>
              <a:pPr>
                <a:defRPr/>
              </a:pPr>
              <a:t>2018/3/30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368773E-9815-435D-9DAF-0FB36BC46F1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04EAFA7-0AC1-4E20-907F-926E04D3585F}" type="datetimeFigureOut">
              <a:rPr lang="zh-CN" altLang="en-US"/>
              <a:pPr>
                <a:defRPr/>
              </a:pPr>
              <a:t>2018/3/30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B27DDC-CE2E-4213-B295-6978E8AA384E}"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C879DD4-7F33-46A0-A575-320D9F0B7DA9}" type="datetimeFigureOut">
              <a:rPr lang="zh-CN" altLang="en-US"/>
              <a:pPr>
                <a:defRPr/>
              </a:pPr>
              <a:t>2018/3/30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4D6A30E-D3C3-4208-AECF-51A6F2DA377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E191610-8EC9-46D6-BFC9-DDB3D009319F}" type="datetimeFigureOut">
              <a:rPr lang="zh-CN" altLang="en-US"/>
              <a:pPr>
                <a:defRPr/>
              </a:pPr>
              <a:t>2018/3/30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1A50CFA-3F1C-49AD-87F1-60BCED41F19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A987A01-BCF7-4583-B835-89A69684FA8F}" type="datetimeFigureOut">
              <a:rPr lang="zh-CN" altLang="en-US"/>
              <a:pPr>
                <a:defRPr/>
              </a:pPr>
              <a:t>2018/3/30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3943E7D-376F-4C71-A512-E7AE6C12C32A}"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9F65908-86B4-46C0-AC98-9E4820F52611}" type="datetimeFigureOut">
              <a:rPr lang="zh-CN" altLang="en-US"/>
              <a:pPr>
                <a:defRPr/>
              </a:pPr>
              <a:t>2018/3/30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F9AAF38-576C-4842-B4C1-073A6C31F49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E9720F7-A59B-47CA-A67B-2D9F388ED0F0}" type="datetimeFigureOut">
              <a:rPr lang="zh-CN" altLang="en-US"/>
              <a:pPr>
                <a:defRPr/>
              </a:pPr>
              <a:t>2018/3/30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E5F4B72-CBD1-4C60-94DD-3BC678D6BEF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258AD47-57C3-4B63-AFB3-E99435FDAE87}" type="datetimeFigureOut">
              <a:rPr lang="zh-CN" altLang="en-US"/>
              <a:pPr>
                <a:defRPr/>
              </a:pPr>
              <a:t>2018/3/30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1539C93-6AF2-433D-829A-4BA55965237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55AB2B0-CBC9-4DB1-B2D2-6010D43AE7A9}" type="datetimeFigureOut">
              <a:rPr lang="zh-CN" altLang="en-US"/>
              <a:pPr>
                <a:defRPr/>
              </a:pPr>
              <a:t>2018/3/30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E1D8F73-34E4-43A9-818E-0DD4078C76A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6.bin"/></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8.bin"/><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9.bin"/><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52400" y="1371600"/>
            <a:ext cx="9144000" cy="1066800"/>
          </a:xfrm>
          <a:prstGeom prst="rect">
            <a:avLst/>
          </a:prstGeom>
          <a:noFill/>
          <a:ln w="9525">
            <a:noFill/>
            <a:miter lim="800000"/>
            <a:headEnd/>
            <a:tailEnd/>
          </a:ln>
        </p:spPr>
        <p:txBody>
          <a:bodyPr/>
          <a:lstStyle/>
          <a:p>
            <a:pPr algn="ctr">
              <a:spcBef>
                <a:spcPct val="20000"/>
              </a:spcBef>
            </a:pPr>
            <a:r>
              <a:rPr lang="en-US" altLang="zh-CN" sz="7200" b="1" dirty="0">
                <a:solidFill>
                  <a:srgbClr val="0F1AFF"/>
                </a:solidFill>
                <a:latin typeface="Times New Roman" pitchFamily="18" charset="0"/>
                <a:cs typeface="Times New Roman" pitchFamily="18" charset="0"/>
              </a:rPr>
              <a:t>Chapter 5 </a:t>
            </a:r>
          </a:p>
          <a:p>
            <a:pPr algn="ctr">
              <a:spcBef>
                <a:spcPct val="20000"/>
              </a:spcBef>
            </a:pPr>
            <a:r>
              <a:rPr lang="en-US" altLang="zh-CN" sz="7200" b="1" dirty="0">
                <a:latin typeface="Times New Roman" pitchFamily="18" charset="0"/>
                <a:cs typeface="Times New Roman" pitchFamily="18" charset="0"/>
              </a:rPr>
              <a:t>Protein Function</a:t>
            </a:r>
          </a:p>
        </p:txBody>
      </p:sp>
      <p:sp>
        <p:nvSpPr>
          <p:cNvPr id="6147" name="Rectangle 8"/>
          <p:cNvSpPr>
            <a:spLocks noChangeArrowheads="1"/>
          </p:cNvSpPr>
          <p:nvPr/>
        </p:nvSpPr>
        <p:spPr bwMode="auto">
          <a:xfrm>
            <a:off x="3538538" y="601663"/>
            <a:ext cx="184150" cy="457200"/>
          </a:xfrm>
          <a:prstGeom prst="rect">
            <a:avLst/>
          </a:prstGeom>
          <a:noFill/>
          <a:ln w="9525">
            <a:noFill/>
            <a:miter lim="800000"/>
            <a:headEnd/>
            <a:tailEnd/>
          </a:ln>
        </p:spPr>
        <p:txBody>
          <a:bodyPr wrap="none">
            <a:spAutoFit/>
          </a:bodyPr>
          <a:lstStyle/>
          <a:p>
            <a:endParaRPr lang="zh-CN" altLang="zh-CN">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able 5-01"/>
          <p:cNvPicPr>
            <a:picLocks noChangeAspect="1" noChangeArrowheads="1"/>
          </p:cNvPicPr>
          <p:nvPr/>
        </p:nvPicPr>
        <p:blipFill>
          <a:blip r:embed="rId2"/>
          <a:srcRect/>
          <a:stretch>
            <a:fillRect/>
          </a:stretch>
        </p:blipFill>
        <p:spPr bwMode="auto">
          <a:xfrm>
            <a:off x="1600200" y="304800"/>
            <a:ext cx="6153150" cy="6096000"/>
          </a:xfrm>
          <a:prstGeom prst="rect">
            <a:avLst/>
          </a:prstGeom>
          <a:noFill/>
          <a:ln w="9525">
            <a:noFill/>
            <a:miter lim="800000"/>
            <a:headEnd/>
            <a:tailEnd/>
          </a:ln>
        </p:spPr>
      </p:pic>
      <p:cxnSp>
        <p:nvCxnSpPr>
          <p:cNvPr id="10243" name="直接箭头连接符 3"/>
          <p:cNvCxnSpPr>
            <a:cxnSpLocks noChangeShapeType="1"/>
          </p:cNvCxnSpPr>
          <p:nvPr/>
        </p:nvCxnSpPr>
        <p:spPr bwMode="auto">
          <a:xfrm rot="10800000">
            <a:off x="7467600" y="1066800"/>
            <a:ext cx="685800" cy="1588"/>
          </a:xfrm>
          <a:prstGeom prst="straightConnector1">
            <a:avLst/>
          </a:prstGeom>
          <a:noFill/>
          <a:ln w="38100" algn="ctr">
            <a:solidFill>
              <a:srgbClr val="FF0000"/>
            </a:solidFill>
            <a:round/>
            <a:headEnd/>
            <a:tailEnd type="arrow" w="med" len="med"/>
          </a:ln>
        </p:spPr>
      </p:cxnSp>
      <p:cxnSp>
        <p:nvCxnSpPr>
          <p:cNvPr id="10244" name="直接箭头连接符 5"/>
          <p:cNvCxnSpPr>
            <a:cxnSpLocks noChangeShapeType="1"/>
          </p:cNvCxnSpPr>
          <p:nvPr/>
        </p:nvCxnSpPr>
        <p:spPr bwMode="auto">
          <a:xfrm>
            <a:off x="2057400" y="3048000"/>
            <a:ext cx="609600" cy="1588"/>
          </a:xfrm>
          <a:prstGeom prst="straightConnector1">
            <a:avLst/>
          </a:prstGeom>
          <a:noFill/>
          <a:ln w="38100" algn="ctr">
            <a:solidFill>
              <a:srgbClr val="FF0000"/>
            </a:solidFill>
            <a:round/>
            <a:headEnd/>
            <a:tailEnd type="arrow" w="med" len="med"/>
          </a:ln>
        </p:spPr>
      </p:cxnSp>
      <p:cxnSp>
        <p:nvCxnSpPr>
          <p:cNvPr id="10245" name="直接箭头连接符 6"/>
          <p:cNvCxnSpPr>
            <a:cxnSpLocks noChangeShapeType="1"/>
          </p:cNvCxnSpPr>
          <p:nvPr/>
        </p:nvCxnSpPr>
        <p:spPr bwMode="auto">
          <a:xfrm rot="10800000">
            <a:off x="7543800" y="4267200"/>
            <a:ext cx="685800" cy="1588"/>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3000"/>
          </a:xfrm>
        </p:spPr>
        <p:txBody>
          <a:bodyPr/>
          <a:lstStyle/>
          <a:p>
            <a:pPr eaLnBrk="1" hangingPunct="1"/>
            <a:r>
              <a:rPr lang="en-US" altLang="zh-CN" b="1" dirty="0" smtClean="0">
                <a:solidFill>
                  <a:srgbClr val="3333FF"/>
                </a:solidFill>
                <a:latin typeface="Times New Roman" pitchFamily="18" charset="0"/>
                <a:cs typeface="Times New Roman" pitchFamily="18" charset="0"/>
              </a:rPr>
              <a:t>Examples of binding strength</a:t>
            </a:r>
          </a:p>
        </p:txBody>
      </p:sp>
      <p:pic>
        <p:nvPicPr>
          <p:cNvPr id="11267" name="Picture 2" descr="unnumbered 5 p157"/>
          <p:cNvPicPr>
            <a:picLocks noChangeAspect="1" noChangeArrowheads="1"/>
          </p:cNvPicPr>
          <p:nvPr/>
        </p:nvPicPr>
        <p:blipFill>
          <a:blip r:embed="rId2"/>
          <a:srcRect/>
          <a:stretch>
            <a:fillRect/>
          </a:stretch>
        </p:blipFill>
        <p:spPr bwMode="auto">
          <a:xfrm>
            <a:off x="1066800" y="1343025"/>
            <a:ext cx="7086600" cy="5400675"/>
          </a:xfrm>
          <a:prstGeom prst="rect">
            <a:avLst/>
          </a:prstGeom>
          <a:noFill/>
          <a:ln w="9525">
            <a:noFill/>
            <a:miter lim="800000"/>
            <a:headEnd/>
            <a:tailEnd/>
          </a:ln>
        </p:spPr>
      </p:pic>
      <p:cxnSp>
        <p:nvCxnSpPr>
          <p:cNvPr id="11268" name="直接连接符 4"/>
          <p:cNvCxnSpPr>
            <a:cxnSpLocks noChangeShapeType="1"/>
          </p:cNvCxnSpPr>
          <p:nvPr/>
        </p:nvCxnSpPr>
        <p:spPr bwMode="auto">
          <a:xfrm rot="5400000">
            <a:off x="1714501" y="4457700"/>
            <a:ext cx="1905000" cy="3175"/>
          </a:xfrm>
          <a:prstGeom prst="line">
            <a:avLst/>
          </a:prstGeom>
          <a:noFill/>
          <a:ln w="9525" algn="ctr">
            <a:solidFill>
              <a:srgbClr val="FF0000"/>
            </a:solidFill>
            <a:round/>
            <a:headEnd/>
            <a:tailEnd/>
          </a:ln>
        </p:spPr>
      </p:cxnSp>
      <p:cxnSp>
        <p:nvCxnSpPr>
          <p:cNvPr id="11269" name="直接连接符 11"/>
          <p:cNvCxnSpPr>
            <a:cxnSpLocks noChangeShapeType="1"/>
          </p:cNvCxnSpPr>
          <p:nvPr/>
        </p:nvCxnSpPr>
        <p:spPr bwMode="auto">
          <a:xfrm rot="5400000">
            <a:off x="3238501" y="4457700"/>
            <a:ext cx="1905000" cy="3175"/>
          </a:xfrm>
          <a:prstGeom prst="line">
            <a:avLst/>
          </a:prstGeom>
          <a:noFill/>
          <a:ln w="9525" algn="ctr">
            <a:solidFill>
              <a:srgbClr val="0F1AFF"/>
            </a:solidFill>
            <a:round/>
            <a:headEnd/>
            <a:tailEnd/>
          </a:ln>
        </p:spPr>
      </p:cxnSp>
      <p:sp>
        <p:nvSpPr>
          <p:cNvPr id="6" name="TextBox 5"/>
          <p:cNvSpPr txBox="1"/>
          <p:nvPr/>
        </p:nvSpPr>
        <p:spPr>
          <a:xfrm>
            <a:off x="3275856" y="6309320"/>
            <a:ext cx="6480720" cy="400110"/>
          </a:xfrm>
          <a:prstGeom prst="rect">
            <a:avLst/>
          </a:prstGeom>
          <a:noFill/>
        </p:spPr>
        <p:txBody>
          <a:bodyPr wrap="square" rtlCol="0">
            <a:spAutoFit/>
          </a:bodyPr>
          <a:lstStyle/>
          <a:p>
            <a:r>
              <a:rPr lang="en-US" altLang="zh-CN" sz="2000" b="1" dirty="0" smtClean="0">
                <a:solidFill>
                  <a:srgbClr val="3333FF"/>
                </a:solidFill>
                <a:latin typeface="Times New Roman" pitchFamily="18" charset="0"/>
                <a:cs typeface="Times New Roman" pitchFamily="18" charset="0"/>
              </a:rPr>
              <a:t>Which protein has a greater affinity for ligand A? </a:t>
            </a:r>
            <a:endParaRPr lang="zh-CN" altLang="en-US" sz="2000" b="1" dirty="0">
              <a:solidFill>
                <a:srgbClr val="3333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152400"/>
            <a:ext cx="8077200" cy="1143000"/>
          </a:xfrm>
        </p:spPr>
        <p:txBody>
          <a:bodyPr rtlCol="0">
            <a:noAutofit/>
          </a:bodyPr>
          <a:lstStyle/>
          <a:p>
            <a:pPr eaLnBrk="1" fontAlgn="auto" hangingPunct="1">
              <a:lnSpc>
                <a:spcPts val="5400"/>
              </a:lnSpc>
              <a:spcAft>
                <a:spcPts val="0"/>
              </a:spcAft>
              <a:defRPr/>
            </a:pPr>
            <a:r>
              <a:rPr lang="en-US" altLang="zh-CN" sz="4800" b="1" dirty="0" smtClean="0">
                <a:solidFill>
                  <a:srgbClr val="3333FF"/>
                </a:solidFill>
                <a:latin typeface="Times New Roman" charset="0"/>
                <a:cs typeface="Times New Roman" charset="0"/>
              </a:rPr>
              <a:t>Binding specificity: </a:t>
            </a:r>
            <a:br>
              <a:rPr lang="en-US" altLang="zh-CN" sz="4800" b="1" dirty="0" smtClean="0">
                <a:solidFill>
                  <a:srgbClr val="3333FF"/>
                </a:solidFill>
                <a:latin typeface="Times New Roman" charset="0"/>
                <a:cs typeface="Times New Roman" charset="0"/>
              </a:rPr>
            </a:br>
            <a:r>
              <a:rPr lang="en-US" altLang="zh-CN" sz="4800" b="1" dirty="0" smtClean="0">
                <a:solidFill>
                  <a:srgbClr val="3333FF"/>
                </a:solidFill>
                <a:latin typeface="Times New Roman" charset="0"/>
                <a:cs typeface="Times New Roman" charset="0"/>
              </a:rPr>
              <a:t>Lock and Key Model</a:t>
            </a:r>
          </a:p>
        </p:txBody>
      </p:sp>
      <p:sp>
        <p:nvSpPr>
          <p:cNvPr id="12291" name="Rectangle 3"/>
          <p:cNvSpPr>
            <a:spLocks noGrp="1" noChangeArrowheads="1"/>
          </p:cNvSpPr>
          <p:nvPr>
            <p:ph type="body" idx="1"/>
          </p:nvPr>
        </p:nvSpPr>
        <p:spPr>
          <a:xfrm>
            <a:off x="457200" y="1524001"/>
            <a:ext cx="8229600" cy="4419600"/>
          </a:xfrm>
        </p:spPr>
        <p:txBody>
          <a:bodyPr/>
          <a:lstStyle/>
          <a:p>
            <a:pPr eaLnBrk="1" hangingPunct="1">
              <a:spcBef>
                <a:spcPts val="800"/>
              </a:spcBef>
            </a:pPr>
            <a:r>
              <a:rPr lang="en-US" altLang="zh-CN" sz="2800" b="1" dirty="0" smtClean="0">
                <a:latin typeface="Times New Roman" pitchFamily="18" charset="0"/>
                <a:cs typeface="Times New Roman" pitchFamily="18" charset="0"/>
              </a:rPr>
              <a:t>Proteins typically have high </a:t>
            </a:r>
            <a:r>
              <a:rPr lang="en-US" altLang="zh-CN" sz="2800" b="1" dirty="0" smtClean="0">
                <a:solidFill>
                  <a:srgbClr val="FF0000"/>
                </a:solidFill>
                <a:latin typeface="Times New Roman" pitchFamily="18" charset="0"/>
                <a:cs typeface="Times New Roman" pitchFamily="18" charset="0"/>
              </a:rPr>
              <a:t>specificity</a:t>
            </a:r>
            <a:r>
              <a:rPr lang="en-US" altLang="zh-CN" sz="2800" b="1" dirty="0" smtClean="0">
                <a:latin typeface="Times New Roman" pitchFamily="18" charset="0"/>
                <a:cs typeface="Times New Roman" pitchFamily="18" charset="0"/>
              </a:rPr>
              <a:t>: only certain ligands bind</a:t>
            </a:r>
          </a:p>
          <a:p>
            <a:pPr eaLnBrk="1" hangingPunct="1">
              <a:spcBef>
                <a:spcPts val="800"/>
              </a:spcBef>
            </a:pPr>
            <a:r>
              <a:rPr lang="en-US" altLang="zh-CN" sz="2800" b="1" dirty="0" smtClean="0">
                <a:latin typeface="Times New Roman" pitchFamily="18" charset="0"/>
                <a:cs typeface="Times New Roman" pitchFamily="18" charset="0"/>
              </a:rPr>
              <a:t>High specificity can be explained by the complementarity in </a:t>
            </a:r>
            <a:r>
              <a:rPr lang="en-US" altLang="zh-CN" sz="2800" b="1" dirty="0" smtClean="0">
                <a:solidFill>
                  <a:srgbClr val="FF0000"/>
                </a:solidFill>
                <a:latin typeface="Times New Roman" pitchFamily="18" charset="0"/>
                <a:cs typeface="Times New Roman" pitchFamily="18" charset="0"/>
              </a:rPr>
              <a:t>size, shape, charge or hydrophobic/hydrophilic character </a:t>
            </a:r>
            <a:r>
              <a:rPr lang="en-US" altLang="zh-CN" sz="2800" b="1" dirty="0" smtClean="0">
                <a:latin typeface="Times New Roman" pitchFamily="18" charset="0"/>
                <a:cs typeface="Times New Roman" pitchFamily="18" charset="0"/>
              </a:rPr>
              <a:t>between the binding site and the ligand</a:t>
            </a:r>
          </a:p>
          <a:p>
            <a:pPr eaLnBrk="1" hangingPunct="1">
              <a:spcBef>
                <a:spcPts val="800"/>
              </a:spcBef>
            </a:pPr>
            <a:r>
              <a:rPr lang="en-US" altLang="zh-CN" sz="2800" b="1" dirty="0" smtClean="0">
                <a:latin typeface="Times New Roman" pitchFamily="18" charset="0"/>
                <a:cs typeface="Times New Roman" pitchFamily="18" charset="0"/>
              </a:rPr>
              <a:t>  “Lock and Key” model by Emil Fisher (1894) assumes that complementary surfaces are preformed</a:t>
            </a:r>
          </a:p>
          <a:p>
            <a:pPr eaLnBrk="1" hangingPunct="1">
              <a:lnSpc>
                <a:spcPct val="110000"/>
              </a:lnSpc>
              <a:spcBef>
                <a:spcPct val="50000"/>
              </a:spcBef>
            </a:pPr>
            <a:endParaRPr lang="en-US" altLang="zh-CN" sz="2000" dirty="0" smtClean="0"/>
          </a:p>
        </p:txBody>
      </p:sp>
      <p:sp>
        <p:nvSpPr>
          <p:cNvPr id="12292" name="Text Box 5"/>
          <p:cNvSpPr txBox="1">
            <a:spLocks noChangeArrowheads="1"/>
          </p:cNvSpPr>
          <p:nvPr/>
        </p:nvSpPr>
        <p:spPr bwMode="auto">
          <a:xfrm>
            <a:off x="228600" y="2514600"/>
            <a:ext cx="8229600" cy="461963"/>
          </a:xfrm>
          <a:prstGeom prst="rect">
            <a:avLst/>
          </a:prstGeom>
          <a:noFill/>
          <a:ln w="9525">
            <a:noFill/>
            <a:miter lim="800000"/>
            <a:headEnd/>
            <a:tailEnd/>
          </a:ln>
        </p:spPr>
        <p:txBody>
          <a:bodyPr>
            <a:spAutoFit/>
          </a:bodyPr>
          <a:lstStyle/>
          <a:p>
            <a:pPr marL="114300" indent="-114300"/>
            <a:endParaRPr lang="en-US" altLang="zh-CN" dirty="0">
              <a:latin typeface="Times New Roman" pitchFamily="18" charset="0"/>
            </a:endParaRPr>
          </a:p>
        </p:txBody>
      </p:sp>
      <p:sp>
        <p:nvSpPr>
          <p:cNvPr id="12293" name="AutoShape 6"/>
          <p:cNvSpPr>
            <a:spLocks noChangeArrowheads="1"/>
          </p:cNvSpPr>
          <p:nvPr/>
        </p:nvSpPr>
        <p:spPr bwMode="auto">
          <a:xfrm rot="-16646">
            <a:off x="2897188" y="6021388"/>
            <a:ext cx="838200" cy="381000"/>
          </a:xfrm>
          <a:prstGeom prst="flowChartOnlineStorage">
            <a:avLst/>
          </a:prstGeom>
          <a:solidFill>
            <a:srgbClr val="FF9999"/>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12294" name="AutoShape 7"/>
          <p:cNvSpPr>
            <a:spLocks noChangeArrowheads="1"/>
          </p:cNvSpPr>
          <p:nvPr/>
        </p:nvSpPr>
        <p:spPr bwMode="auto">
          <a:xfrm rot="5415059">
            <a:off x="1335088" y="5754688"/>
            <a:ext cx="685800" cy="914400"/>
          </a:xfrm>
          <a:prstGeom prst="flowChartPunchedTape">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12295" name="AutoShape 8"/>
          <p:cNvSpPr>
            <a:spLocks noChangeArrowheads="1"/>
          </p:cNvSpPr>
          <p:nvPr/>
        </p:nvSpPr>
        <p:spPr bwMode="auto">
          <a:xfrm rot="-16646">
            <a:off x="6172200" y="5867400"/>
            <a:ext cx="838200" cy="381000"/>
          </a:xfrm>
          <a:prstGeom prst="flowChartOnlineStorage">
            <a:avLst/>
          </a:prstGeom>
          <a:solidFill>
            <a:srgbClr val="FF9999"/>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12296" name="AutoShape 9"/>
          <p:cNvSpPr>
            <a:spLocks noChangeArrowheads="1"/>
          </p:cNvSpPr>
          <p:nvPr/>
        </p:nvSpPr>
        <p:spPr bwMode="auto">
          <a:xfrm rot="5415059">
            <a:off x="5600700" y="5753100"/>
            <a:ext cx="685800" cy="914400"/>
          </a:xfrm>
          <a:prstGeom prst="flowChartPunchedTape">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12297" name="Text Box 10"/>
          <p:cNvSpPr txBox="1">
            <a:spLocks noChangeArrowheads="1"/>
          </p:cNvSpPr>
          <p:nvPr/>
        </p:nvSpPr>
        <p:spPr bwMode="auto">
          <a:xfrm>
            <a:off x="2286000" y="6019800"/>
            <a:ext cx="355600" cy="457200"/>
          </a:xfrm>
          <a:prstGeom prst="rect">
            <a:avLst/>
          </a:prstGeom>
          <a:noFill/>
          <a:ln w="9525">
            <a:noFill/>
            <a:miter lim="800000"/>
            <a:headEnd/>
            <a:tailEnd/>
          </a:ln>
        </p:spPr>
        <p:txBody>
          <a:bodyPr wrap="none">
            <a:spAutoFit/>
          </a:bodyPr>
          <a:lstStyle/>
          <a:p>
            <a:r>
              <a:rPr lang="en-US" altLang="zh-CN" b="1" dirty="0">
                <a:latin typeface="Times New Roman" pitchFamily="18" charset="0"/>
              </a:rPr>
              <a:t>+</a:t>
            </a:r>
          </a:p>
        </p:txBody>
      </p:sp>
      <p:sp>
        <p:nvSpPr>
          <p:cNvPr id="12298" name="Line 11"/>
          <p:cNvSpPr>
            <a:spLocks noChangeShapeType="1"/>
          </p:cNvSpPr>
          <p:nvPr/>
        </p:nvSpPr>
        <p:spPr bwMode="auto">
          <a:xfrm>
            <a:off x="3962400" y="6096000"/>
            <a:ext cx="1143000" cy="0"/>
          </a:xfrm>
          <a:prstGeom prst="line">
            <a:avLst/>
          </a:prstGeom>
          <a:noFill/>
          <a:ln w="38100">
            <a:solidFill>
              <a:schemeClr val="tx1"/>
            </a:solidFill>
            <a:round/>
            <a:headEnd/>
            <a:tailEnd type="triangle" w="med" len="med"/>
          </a:ln>
        </p:spPr>
        <p:txBody>
          <a:bodyPr/>
          <a:lstStyle/>
          <a:p>
            <a:endParaRPr lang="zh-CN" altLang="en-US"/>
          </a:p>
        </p:txBody>
      </p:sp>
      <p:sp>
        <p:nvSpPr>
          <p:cNvPr id="12299" name="Line 12"/>
          <p:cNvSpPr>
            <a:spLocks noChangeShapeType="1"/>
          </p:cNvSpPr>
          <p:nvPr/>
        </p:nvSpPr>
        <p:spPr bwMode="auto">
          <a:xfrm flipH="1">
            <a:off x="3962400" y="6248400"/>
            <a:ext cx="1066800" cy="0"/>
          </a:xfrm>
          <a:prstGeom prst="line">
            <a:avLst/>
          </a:prstGeom>
          <a:noFill/>
          <a:ln w="38100">
            <a:solidFill>
              <a:schemeClr val="tx1"/>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25760"/>
            <a:ext cx="7772400" cy="1143000"/>
          </a:xfrm>
        </p:spPr>
        <p:txBody>
          <a:bodyPr rtlCol="0">
            <a:noAutofit/>
          </a:bodyPr>
          <a:lstStyle/>
          <a:p>
            <a:pPr eaLnBrk="1" fontAlgn="auto" hangingPunct="1">
              <a:lnSpc>
                <a:spcPts val="5400"/>
              </a:lnSpc>
              <a:spcAft>
                <a:spcPts val="0"/>
              </a:spcAft>
              <a:defRPr/>
            </a:pPr>
            <a:r>
              <a:rPr lang="en-US" altLang="zh-CN" sz="4800" b="1" dirty="0" smtClean="0">
                <a:solidFill>
                  <a:srgbClr val="3333FF"/>
                </a:solidFill>
                <a:latin typeface="Times New Roman" charset="0"/>
                <a:cs typeface="Times New Roman" charset="0"/>
              </a:rPr>
              <a:t>Binding specificity: </a:t>
            </a:r>
            <a:br>
              <a:rPr lang="en-US" altLang="zh-CN" sz="4800" b="1" dirty="0" smtClean="0">
                <a:solidFill>
                  <a:srgbClr val="3333FF"/>
                </a:solidFill>
                <a:latin typeface="Times New Roman" charset="0"/>
                <a:cs typeface="Times New Roman" charset="0"/>
              </a:rPr>
            </a:br>
            <a:r>
              <a:rPr lang="en-US" altLang="zh-CN" sz="4800" b="1" dirty="0" smtClean="0">
                <a:solidFill>
                  <a:srgbClr val="3333FF"/>
                </a:solidFill>
                <a:latin typeface="Times New Roman" charset="0"/>
                <a:cs typeface="Times New Roman" charset="0"/>
              </a:rPr>
              <a:t>Induced </a:t>
            </a:r>
            <a:r>
              <a:rPr lang="en-US" altLang="zh-CN" sz="4800" b="1" dirty="0">
                <a:solidFill>
                  <a:srgbClr val="3333FF"/>
                </a:solidFill>
                <a:latin typeface="Times New Roman" charset="0"/>
                <a:cs typeface="Times New Roman" charset="0"/>
              </a:rPr>
              <a:t>Fit Model</a:t>
            </a:r>
            <a:endParaRPr lang="en-US" altLang="zh-CN" sz="4800" b="1" dirty="0" smtClean="0">
              <a:solidFill>
                <a:srgbClr val="3333FF"/>
              </a:solidFill>
              <a:latin typeface="Times New Roman" charset="0"/>
              <a:cs typeface="Times New Roman" charset="0"/>
            </a:endParaRPr>
          </a:p>
        </p:txBody>
      </p:sp>
      <p:sp>
        <p:nvSpPr>
          <p:cNvPr id="13315" name="Rectangle 3"/>
          <p:cNvSpPr>
            <a:spLocks noGrp="1" noChangeArrowheads="1"/>
          </p:cNvSpPr>
          <p:nvPr>
            <p:ph type="body" idx="1"/>
          </p:nvPr>
        </p:nvSpPr>
        <p:spPr>
          <a:xfrm>
            <a:off x="395536" y="1421750"/>
            <a:ext cx="8568952" cy="4114800"/>
          </a:xfrm>
        </p:spPr>
        <p:txBody>
          <a:bodyPr/>
          <a:lstStyle/>
          <a:p>
            <a:pPr eaLnBrk="1" hangingPunct="1">
              <a:spcBef>
                <a:spcPts val="600"/>
              </a:spcBef>
            </a:pPr>
            <a:r>
              <a:rPr lang="en-US" altLang="zh-CN" sz="2800" b="1" dirty="0" smtClean="0">
                <a:latin typeface="Times New Roman" pitchFamily="18" charset="0"/>
                <a:cs typeface="Times New Roman" pitchFamily="18" charset="0"/>
              </a:rPr>
              <a:t>Conformational changes may occur upon ligand binding (proposed by Daniel Koshland in 1958)</a:t>
            </a:r>
          </a:p>
          <a:p>
            <a:pPr lvl="1" eaLnBrk="1" hangingPunct="1">
              <a:spcBef>
                <a:spcPts val="600"/>
              </a:spcBef>
            </a:pPr>
            <a:r>
              <a:rPr lang="en-US" altLang="zh-CN" b="1" dirty="0" smtClean="0">
                <a:latin typeface="Times New Roman" pitchFamily="18" charset="0"/>
                <a:cs typeface="Times New Roman" pitchFamily="18" charset="0"/>
              </a:rPr>
              <a:t>This adaptation is called the </a:t>
            </a:r>
            <a:r>
              <a:rPr lang="en-US" altLang="zh-CN" b="1" dirty="0" smtClean="0">
                <a:solidFill>
                  <a:srgbClr val="FF0000"/>
                </a:solidFill>
                <a:latin typeface="Times New Roman" pitchFamily="18" charset="0"/>
                <a:cs typeface="Times New Roman" pitchFamily="18" charset="0"/>
              </a:rPr>
              <a:t>induced fit </a:t>
            </a:r>
          </a:p>
          <a:p>
            <a:pPr lvl="1" eaLnBrk="1" hangingPunct="1">
              <a:spcBef>
                <a:spcPts val="600"/>
              </a:spcBef>
            </a:pPr>
            <a:r>
              <a:rPr lang="en-US" altLang="zh-CN" b="1" dirty="0" smtClean="0">
                <a:latin typeface="Times New Roman" pitchFamily="18" charset="0"/>
                <a:cs typeface="Times New Roman" pitchFamily="18" charset="0"/>
              </a:rPr>
              <a:t>Induced fit allows for tighter binding of the ligand</a:t>
            </a:r>
          </a:p>
          <a:p>
            <a:pPr lvl="1" eaLnBrk="1" hangingPunct="1">
              <a:spcBef>
                <a:spcPts val="600"/>
              </a:spcBef>
            </a:pPr>
            <a:r>
              <a:rPr lang="en-US" altLang="zh-CN" b="1" dirty="0" smtClean="0">
                <a:latin typeface="Times New Roman" pitchFamily="18" charset="0"/>
                <a:cs typeface="Times New Roman" pitchFamily="18" charset="0"/>
              </a:rPr>
              <a:t>Induced fit can increase the affinity of the protein for a second ligand  </a:t>
            </a:r>
          </a:p>
          <a:p>
            <a:pPr eaLnBrk="1" hangingPunct="1">
              <a:spcBef>
                <a:spcPts val="600"/>
              </a:spcBef>
            </a:pPr>
            <a:r>
              <a:rPr lang="en-US" altLang="zh-CN" sz="2800" b="1" dirty="0" smtClean="0">
                <a:latin typeface="Times New Roman" pitchFamily="18" charset="0"/>
                <a:cs typeface="Times New Roman" pitchFamily="18" charset="0"/>
              </a:rPr>
              <a:t>Both the ligand and the protein can change their conformations</a:t>
            </a:r>
          </a:p>
        </p:txBody>
      </p:sp>
      <p:sp>
        <p:nvSpPr>
          <p:cNvPr id="13316" name="AutoShape 4"/>
          <p:cNvSpPr>
            <a:spLocks noChangeArrowheads="1"/>
          </p:cNvSpPr>
          <p:nvPr/>
        </p:nvSpPr>
        <p:spPr bwMode="auto">
          <a:xfrm rot="-16646">
            <a:off x="6781800" y="5561013"/>
            <a:ext cx="838200" cy="457200"/>
          </a:xfrm>
          <a:prstGeom prst="flowChartOnlineStorage">
            <a:avLst/>
          </a:prstGeom>
          <a:solidFill>
            <a:srgbClr val="FF9999"/>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13317" name="AutoShape 5"/>
          <p:cNvSpPr>
            <a:spLocks noChangeArrowheads="1"/>
          </p:cNvSpPr>
          <p:nvPr/>
        </p:nvSpPr>
        <p:spPr bwMode="auto">
          <a:xfrm rot="5415059">
            <a:off x="6019800" y="5410200"/>
            <a:ext cx="838200" cy="1143000"/>
          </a:xfrm>
          <a:prstGeom prst="flowChartPunchedTape">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13318" name="Text Box 6"/>
          <p:cNvSpPr txBox="1">
            <a:spLocks noChangeArrowheads="1"/>
          </p:cNvSpPr>
          <p:nvPr/>
        </p:nvSpPr>
        <p:spPr bwMode="auto">
          <a:xfrm>
            <a:off x="2209800" y="5715000"/>
            <a:ext cx="355600" cy="457200"/>
          </a:xfrm>
          <a:prstGeom prst="rect">
            <a:avLst/>
          </a:prstGeom>
          <a:noFill/>
          <a:ln w="9525">
            <a:noFill/>
            <a:miter lim="800000"/>
            <a:headEnd/>
            <a:tailEnd/>
          </a:ln>
        </p:spPr>
        <p:txBody>
          <a:bodyPr wrap="none">
            <a:spAutoFit/>
          </a:bodyPr>
          <a:lstStyle/>
          <a:p>
            <a:r>
              <a:rPr lang="en-US" altLang="zh-CN" b="1" dirty="0">
                <a:latin typeface="Times New Roman" pitchFamily="18" charset="0"/>
              </a:rPr>
              <a:t>+</a:t>
            </a:r>
          </a:p>
        </p:txBody>
      </p:sp>
      <p:sp>
        <p:nvSpPr>
          <p:cNvPr id="13319" name="Line 7"/>
          <p:cNvSpPr>
            <a:spLocks noChangeShapeType="1"/>
          </p:cNvSpPr>
          <p:nvPr/>
        </p:nvSpPr>
        <p:spPr bwMode="auto">
          <a:xfrm>
            <a:off x="4038600" y="5943600"/>
            <a:ext cx="1143000" cy="0"/>
          </a:xfrm>
          <a:prstGeom prst="line">
            <a:avLst/>
          </a:prstGeom>
          <a:noFill/>
          <a:ln w="38100">
            <a:solidFill>
              <a:schemeClr val="tx1"/>
            </a:solidFill>
            <a:round/>
            <a:headEnd/>
            <a:tailEnd type="triangle" w="med" len="med"/>
          </a:ln>
        </p:spPr>
        <p:txBody>
          <a:bodyPr/>
          <a:lstStyle/>
          <a:p>
            <a:endParaRPr lang="zh-CN" altLang="en-US"/>
          </a:p>
        </p:txBody>
      </p:sp>
      <p:sp>
        <p:nvSpPr>
          <p:cNvPr id="13320" name="Line 8"/>
          <p:cNvSpPr>
            <a:spLocks noChangeShapeType="1"/>
          </p:cNvSpPr>
          <p:nvPr/>
        </p:nvSpPr>
        <p:spPr bwMode="auto">
          <a:xfrm flipH="1">
            <a:off x="4038600" y="6096000"/>
            <a:ext cx="1066800" cy="0"/>
          </a:xfrm>
          <a:prstGeom prst="line">
            <a:avLst/>
          </a:prstGeom>
          <a:noFill/>
          <a:ln w="38100">
            <a:solidFill>
              <a:schemeClr val="tx1"/>
            </a:solidFill>
            <a:round/>
            <a:headEnd/>
            <a:tailEnd type="triangle" w="med" len="med"/>
          </a:ln>
        </p:spPr>
        <p:txBody>
          <a:bodyPr/>
          <a:lstStyle/>
          <a:p>
            <a:endParaRPr lang="zh-CN" altLang="en-US"/>
          </a:p>
        </p:txBody>
      </p:sp>
      <p:sp>
        <p:nvSpPr>
          <p:cNvPr id="13321" name="AutoShape 9"/>
          <p:cNvSpPr>
            <a:spLocks noChangeArrowheads="1"/>
          </p:cNvSpPr>
          <p:nvPr/>
        </p:nvSpPr>
        <p:spPr bwMode="auto">
          <a:xfrm rot="10800000">
            <a:off x="914400" y="5486400"/>
            <a:ext cx="1219200" cy="914400"/>
          </a:xfrm>
          <a:prstGeom prst="chevron">
            <a:avLst>
              <a:gd name="adj" fmla="val 33333"/>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13322" name="AutoShape 10"/>
          <p:cNvSpPr>
            <a:spLocks noChangeArrowheads="1"/>
          </p:cNvSpPr>
          <p:nvPr/>
        </p:nvSpPr>
        <p:spPr bwMode="auto">
          <a:xfrm rot="5355985">
            <a:off x="2895600" y="5638800"/>
            <a:ext cx="381000" cy="685800"/>
          </a:xfrm>
          <a:prstGeom prst="flowChartManualOperation">
            <a:avLst/>
          </a:prstGeom>
          <a:solidFill>
            <a:srgbClr val="FF9999"/>
          </a:solidFill>
          <a:ln w="9525">
            <a:solidFill>
              <a:schemeClr val="tx1"/>
            </a:solidFill>
            <a:miter lim="800000"/>
            <a:headEnd/>
            <a:tailEnd/>
          </a:ln>
        </p:spPr>
        <p:txBody>
          <a:bodyPr wrap="none" anchor="ctr"/>
          <a:lstStyle/>
          <a:p>
            <a:endParaRPr lang="zh-CN" altLang="zh-CN">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552" y="116632"/>
            <a:ext cx="7772400" cy="908720"/>
          </a:xfrm>
        </p:spPr>
        <p:txBody>
          <a:bodyPr/>
          <a:lstStyle/>
          <a:p>
            <a:pPr eaLnBrk="1" hangingPunct="1"/>
            <a:r>
              <a:rPr lang="en-US" altLang="zh-CN" sz="5400" b="1" dirty="0" smtClean="0">
                <a:solidFill>
                  <a:srgbClr val="3333FF"/>
                </a:solidFill>
                <a:latin typeface="Times New Roman" pitchFamily="18" charset="0"/>
                <a:cs typeface="Times New Roman" pitchFamily="18" charset="0"/>
              </a:rPr>
              <a:t>3. Function of myoglobin</a:t>
            </a:r>
          </a:p>
        </p:txBody>
      </p:sp>
      <p:sp>
        <p:nvSpPr>
          <p:cNvPr id="14339" name="Rectangle 3"/>
          <p:cNvSpPr>
            <a:spLocks noGrp="1" noChangeArrowheads="1"/>
          </p:cNvSpPr>
          <p:nvPr>
            <p:ph type="body" idx="1"/>
          </p:nvPr>
        </p:nvSpPr>
        <p:spPr>
          <a:xfrm>
            <a:off x="107504" y="1124744"/>
            <a:ext cx="8784976" cy="5369768"/>
          </a:xfrm>
        </p:spPr>
        <p:txBody>
          <a:bodyPr/>
          <a:lstStyle/>
          <a:p>
            <a:pPr eaLnBrk="1" hangingPunct="1">
              <a:spcBef>
                <a:spcPts val="600"/>
              </a:spcBef>
            </a:pPr>
            <a:r>
              <a:rPr lang="en-US" altLang="zh-CN" sz="2800" b="1" dirty="0" smtClean="0">
                <a:latin typeface="Times New Roman" pitchFamily="18" charset="0"/>
                <a:cs typeface="Times New Roman" pitchFamily="18" charset="0"/>
              </a:rPr>
              <a:t>O</a:t>
            </a:r>
            <a:r>
              <a:rPr lang="en-US" altLang="zh-CN" sz="2800" b="1" baseline="-25000" dirty="0" smtClean="0">
                <a:latin typeface="Times New Roman" pitchFamily="18" charset="0"/>
                <a:cs typeface="Times New Roman" pitchFamily="18" charset="0"/>
              </a:rPr>
              <a:t>2  </a:t>
            </a:r>
            <a:r>
              <a:rPr lang="en-US" altLang="zh-CN" sz="2800" b="1" dirty="0" smtClean="0">
                <a:latin typeface="Times New Roman" pitchFamily="18" charset="0"/>
                <a:cs typeface="Times New Roman" pitchFamily="18" charset="0"/>
              </a:rPr>
              <a:t>is poorly soluble in aqueous solution </a:t>
            </a:r>
          </a:p>
          <a:p>
            <a:pPr eaLnBrk="1" hangingPunct="1">
              <a:spcBef>
                <a:spcPts val="600"/>
              </a:spcBef>
            </a:pPr>
            <a:r>
              <a:rPr lang="en-US" altLang="zh-CN" sz="2800" b="1" dirty="0" smtClean="0">
                <a:latin typeface="Times New Roman" pitchFamily="18" charset="0"/>
                <a:cs typeface="Times New Roman" pitchFamily="18" charset="0"/>
              </a:rPr>
              <a:t>Protein side-chains lack affinity for O</a:t>
            </a:r>
            <a:r>
              <a:rPr lang="en-US" altLang="zh-CN" sz="2800" b="1" baseline="-25000" dirty="0" smtClean="0">
                <a:latin typeface="Times New Roman" pitchFamily="18" charset="0"/>
                <a:cs typeface="Times New Roman" pitchFamily="18" charset="0"/>
              </a:rPr>
              <a:t>2</a:t>
            </a:r>
          </a:p>
          <a:p>
            <a:pPr eaLnBrk="1" hangingPunct="1">
              <a:spcBef>
                <a:spcPts val="600"/>
              </a:spcBef>
            </a:pPr>
            <a:r>
              <a:rPr lang="en-US" altLang="zh-CN" sz="2800" b="1" dirty="0" smtClean="0">
                <a:latin typeface="Times New Roman" pitchFamily="18" charset="0"/>
                <a:cs typeface="Times New Roman" pitchFamily="18" charset="0"/>
              </a:rPr>
              <a:t>Some transition metals bind O</a:t>
            </a:r>
            <a:r>
              <a:rPr lang="en-US" altLang="zh-CN" sz="2800" b="1" baseline="-25000" dirty="0" smtClean="0">
                <a:latin typeface="Times New Roman" pitchFamily="18" charset="0"/>
                <a:cs typeface="Times New Roman" pitchFamily="18" charset="0"/>
              </a:rPr>
              <a:t>2</a:t>
            </a:r>
            <a:r>
              <a:rPr lang="en-US" altLang="zh-CN" sz="2800" b="1" dirty="0" smtClean="0">
                <a:latin typeface="Times New Roman" pitchFamily="18" charset="0"/>
                <a:cs typeface="Times New Roman" pitchFamily="18" charset="0"/>
              </a:rPr>
              <a:t> well but would generate </a:t>
            </a:r>
            <a:r>
              <a:rPr lang="en-US" altLang="zh-CN" sz="2800" b="1" dirty="0" smtClean="0">
                <a:solidFill>
                  <a:srgbClr val="0F1AFF"/>
                </a:solidFill>
                <a:latin typeface="Times New Roman" pitchFamily="18" charset="0"/>
                <a:cs typeface="Times New Roman" pitchFamily="18" charset="0"/>
              </a:rPr>
              <a:t>free radicals </a:t>
            </a:r>
            <a:r>
              <a:rPr lang="en-US" altLang="zh-CN" sz="2800" b="1" dirty="0" smtClean="0">
                <a:latin typeface="Times New Roman" pitchFamily="18" charset="0"/>
                <a:cs typeface="Times New Roman" pitchFamily="18" charset="0"/>
              </a:rPr>
              <a:t>if free in solution</a:t>
            </a:r>
            <a:endParaRPr lang="en-US" altLang="zh-CN" sz="2800" b="1" dirty="0" smtClean="0">
              <a:solidFill>
                <a:srgbClr val="FB0906"/>
              </a:solidFill>
              <a:latin typeface="Times New Roman" pitchFamily="18" charset="0"/>
              <a:cs typeface="Times New Roman" pitchFamily="18" charset="0"/>
            </a:endParaRPr>
          </a:p>
          <a:p>
            <a:pPr eaLnBrk="1" hangingPunct="1">
              <a:spcBef>
                <a:spcPts val="600"/>
              </a:spcBef>
            </a:pPr>
            <a:r>
              <a:rPr lang="en-US" altLang="zh-CN" sz="2800" b="1" dirty="0" smtClean="0">
                <a:latin typeface="Times New Roman" pitchFamily="18" charset="0"/>
                <a:cs typeface="Times New Roman" pitchFamily="18" charset="0"/>
              </a:rPr>
              <a:t>Organometallic compounds such as heme are more suitable but Fe</a:t>
            </a:r>
            <a:r>
              <a:rPr lang="en-US" altLang="zh-CN" sz="2800" b="1" baseline="30000" dirty="0" smtClean="0">
                <a:latin typeface="Times New Roman" pitchFamily="18" charset="0"/>
                <a:cs typeface="Times New Roman" pitchFamily="18" charset="0"/>
              </a:rPr>
              <a:t>2+</a:t>
            </a:r>
            <a:r>
              <a:rPr lang="en-US" altLang="zh-CN" sz="2800" b="1" dirty="0" smtClean="0">
                <a:latin typeface="Times New Roman" pitchFamily="18" charset="0"/>
                <a:cs typeface="Times New Roman" pitchFamily="18" charset="0"/>
              </a:rPr>
              <a:t> in free heme could be oxidized to Fe</a:t>
            </a:r>
            <a:r>
              <a:rPr lang="en-US" altLang="zh-CN" sz="2800" b="1" baseline="30000" dirty="0" smtClean="0">
                <a:latin typeface="Times New Roman" pitchFamily="18" charset="0"/>
                <a:cs typeface="Times New Roman" pitchFamily="18" charset="0"/>
              </a:rPr>
              <a:t>3+</a:t>
            </a:r>
            <a:r>
              <a:rPr lang="en-US" altLang="zh-CN" sz="2800" b="1" baseline="30000" dirty="0" smtClean="0">
                <a:solidFill>
                  <a:srgbClr val="FB0906"/>
                </a:solidFill>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if two heme molecules share an oxygen molecule</a:t>
            </a:r>
          </a:p>
          <a:p>
            <a:pPr eaLnBrk="1" hangingPunct="1">
              <a:spcBef>
                <a:spcPts val="600"/>
              </a:spcBef>
            </a:pPr>
            <a:r>
              <a:rPr lang="en-US" altLang="zh-CN" sz="2800" b="1" dirty="0" smtClean="0">
                <a:latin typeface="Times New Roman" pitchFamily="18" charset="0"/>
                <a:cs typeface="Times New Roman" pitchFamily="18" charset="0"/>
              </a:rPr>
              <a:t>Solution: capture the oxygen molecule with heme that is sequestered inside the protein</a:t>
            </a:r>
          </a:p>
          <a:p>
            <a:pPr eaLnBrk="1" hangingPunct="1">
              <a:spcBef>
                <a:spcPts val="600"/>
              </a:spcBef>
            </a:pPr>
            <a:r>
              <a:rPr lang="en-US" altLang="zh-CN" sz="2800" b="1" dirty="0" smtClean="0">
                <a:solidFill>
                  <a:srgbClr val="FF0000"/>
                </a:solidFill>
                <a:latin typeface="Times New Roman" pitchFamily="18" charset="0"/>
                <a:cs typeface="Times New Roman" pitchFamily="18" charset="0"/>
              </a:rPr>
              <a:t>Myoglobin is the main oxygen storage protein in muscle,</a:t>
            </a:r>
            <a:r>
              <a:rPr lang="en-US" altLang="zh-CN" sz="2800" b="1" dirty="0" smtClean="0">
                <a:latin typeface="Times New Roman" pitchFamily="18" charset="0"/>
                <a:cs typeface="Times New Roman" pitchFamily="18" charset="0"/>
              </a:rPr>
              <a:t> particularly abundant in the muscles of diving marine animals such as seals and whales</a:t>
            </a:r>
          </a:p>
          <a:p>
            <a:pPr eaLnBrk="1" hangingPunct="1"/>
            <a:endParaRPr lang="en-US" altLang="zh-CN" b="1" dirty="0" smtClean="0">
              <a:solidFill>
                <a:srgbClr val="FF0000"/>
              </a:solidFill>
              <a:latin typeface="Times New Roman" pitchFamily="18" charset="0"/>
              <a:cs typeface="Times New Roman" pitchFamily="18" charset="0"/>
            </a:endParaRPr>
          </a:p>
          <a:p>
            <a:pPr lvl="1" eaLnBrk="1" hangingPunct="1"/>
            <a:endParaRPr lang="en-US" altLang="zh-CN" b="1" dirty="0" smtClean="0">
              <a:solidFill>
                <a:srgbClr val="FF0000"/>
              </a:solidFill>
              <a:latin typeface="Times New Roman" pitchFamily="18" charset="0"/>
              <a:cs typeface="Times New Roman" pitchFamily="18" charset="0"/>
            </a:endParaRPr>
          </a:p>
          <a:p>
            <a:pPr eaLnBrk="1" hangingPunct="1"/>
            <a:endParaRPr lang="en-US" altLang="zh-CN" sz="2400" dirty="0" smtClean="0">
              <a:solidFill>
                <a:srgbClr val="0F1A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552" y="116632"/>
            <a:ext cx="7772400" cy="1143000"/>
          </a:xfrm>
        </p:spPr>
        <p:txBody>
          <a:bodyPr/>
          <a:lstStyle/>
          <a:p>
            <a:pPr eaLnBrk="1" hangingPunct="1"/>
            <a:r>
              <a:rPr lang="en-US" altLang="zh-CN" sz="6600" b="1" dirty="0" smtClean="0">
                <a:solidFill>
                  <a:srgbClr val="3333FF"/>
                </a:solidFill>
                <a:latin typeface="Times New Roman" pitchFamily="18" charset="0"/>
                <a:cs typeface="Times New Roman" pitchFamily="18" charset="0"/>
              </a:rPr>
              <a:t>Structure of heme</a:t>
            </a:r>
          </a:p>
        </p:txBody>
      </p:sp>
      <p:sp>
        <p:nvSpPr>
          <p:cNvPr id="15363" name="Rectangle 3"/>
          <p:cNvSpPr>
            <a:spLocks noGrp="1" noChangeArrowheads="1"/>
          </p:cNvSpPr>
          <p:nvPr>
            <p:ph type="body" idx="1"/>
          </p:nvPr>
        </p:nvSpPr>
        <p:spPr>
          <a:xfrm>
            <a:off x="141276" y="1412776"/>
            <a:ext cx="8568952" cy="5293568"/>
          </a:xfrm>
        </p:spPr>
        <p:txBody>
          <a:bodyPr rtlCol="0">
            <a:normAutofit fontScale="92500" lnSpcReduction="20000"/>
          </a:bodyPr>
          <a:lstStyle/>
          <a:p>
            <a:pPr eaLnBrk="1" fontAlgn="auto" hangingPunct="1">
              <a:lnSpc>
                <a:spcPct val="110000"/>
              </a:lnSpc>
              <a:spcBef>
                <a:spcPts val="800"/>
              </a:spcBef>
              <a:spcAft>
                <a:spcPts val="0"/>
              </a:spcAft>
              <a:buFont typeface="Arial" pitchFamily="34" charset="0"/>
              <a:buChar char="•"/>
              <a:defRPr/>
            </a:pPr>
            <a:r>
              <a:rPr lang="en-US" altLang="zh-CN" b="1" dirty="0" smtClean="0">
                <a:latin typeface="Times New Roman" charset="0"/>
                <a:cs typeface="Times New Roman" charset="0"/>
              </a:rPr>
              <a:t>The heme group is present in myoglobin, hemoglobin, and many other proteins, designated heme proteins</a:t>
            </a:r>
          </a:p>
          <a:p>
            <a:pPr eaLnBrk="1" fontAlgn="auto" hangingPunct="1">
              <a:lnSpc>
                <a:spcPct val="110000"/>
              </a:lnSpc>
              <a:spcBef>
                <a:spcPts val="800"/>
              </a:spcBef>
              <a:spcAft>
                <a:spcPts val="0"/>
              </a:spcAft>
              <a:buFont typeface="Arial" pitchFamily="34" charset="0"/>
              <a:buChar char="•"/>
              <a:defRPr/>
            </a:pPr>
            <a:r>
              <a:rPr lang="en-US" altLang="zh-CN" b="1" dirty="0" smtClean="0">
                <a:latin typeface="Times New Roman" charset="0"/>
                <a:cs typeface="Times New Roman" charset="0"/>
              </a:rPr>
              <a:t>Heme consists of a complex organic ring structure, </a:t>
            </a:r>
            <a:r>
              <a:rPr lang="en-US" altLang="zh-CN" b="1" dirty="0" smtClean="0">
                <a:solidFill>
                  <a:srgbClr val="FF0000"/>
                </a:solidFill>
                <a:latin typeface="Times New Roman" charset="0"/>
                <a:cs typeface="Times New Roman" charset="0"/>
              </a:rPr>
              <a:t>protoporphyrin IX</a:t>
            </a:r>
            <a:r>
              <a:rPr lang="en-US" altLang="zh-CN" b="1" dirty="0" smtClean="0">
                <a:latin typeface="Times New Roman" charset="0"/>
                <a:cs typeface="Times New Roman" charset="0"/>
              </a:rPr>
              <a:t>, with a bound iron atom in its ferrous (</a:t>
            </a:r>
            <a:r>
              <a:rPr lang="en-US" altLang="zh-CN" b="1" dirty="0" smtClean="0">
                <a:solidFill>
                  <a:srgbClr val="FF0000"/>
                </a:solidFill>
                <a:latin typeface="Times New Roman" charset="0"/>
                <a:cs typeface="Times New Roman" charset="0"/>
              </a:rPr>
              <a:t>Fe</a:t>
            </a:r>
            <a:r>
              <a:rPr lang="en-US" altLang="zh-CN" b="1" baseline="30000" dirty="0" smtClean="0">
                <a:solidFill>
                  <a:srgbClr val="FF0000"/>
                </a:solidFill>
                <a:latin typeface="Times New Roman" charset="0"/>
                <a:cs typeface="Times New Roman" charset="0"/>
              </a:rPr>
              <a:t>2+</a:t>
            </a:r>
            <a:r>
              <a:rPr lang="en-US" altLang="zh-CN" b="1" dirty="0" smtClean="0">
                <a:latin typeface="Times New Roman" charset="0"/>
                <a:cs typeface="Times New Roman" charset="0"/>
              </a:rPr>
              <a:t>) state </a:t>
            </a:r>
          </a:p>
          <a:p>
            <a:pPr eaLnBrk="1" fontAlgn="auto" hangingPunct="1">
              <a:lnSpc>
                <a:spcPct val="110000"/>
              </a:lnSpc>
              <a:spcBef>
                <a:spcPts val="800"/>
              </a:spcBef>
              <a:spcAft>
                <a:spcPts val="0"/>
              </a:spcAft>
              <a:buFont typeface="Arial" pitchFamily="34" charset="0"/>
              <a:buChar char="•"/>
              <a:defRPr/>
            </a:pPr>
            <a:r>
              <a:rPr lang="en-US" altLang="zh-CN" b="1" dirty="0" smtClean="0">
                <a:latin typeface="Times New Roman" charset="0"/>
                <a:cs typeface="Times New Roman" charset="0"/>
              </a:rPr>
              <a:t>The iron atom of heme has six coordination bonds: four in the plane of, and bonded to, the flat porphyrin ring system, and the other two perpendicular to it</a:t>
            </a:r>
          </a:p>
          <a:p>
            <a:pPr eaLnBrk="1" fontAlgn="auto" hangingPunct="1">
              <a:lnSpc>
                <a:spcPct val="110000"/>
              </a:lnSpc>
              <a:spcBef>
                <a:spcPts val="800"/>
              </a:spcBef>
              <a:spcAft>
                <a:spcPts val="0"/>
              </a:spcAft>
              <a:buFont typeface="Arial" pitchFamily="34" charset="0"/>
              <a:buChar char="•"/>
              <a:defRPr/>
            </a:pPr>
            <a:r>
              <a:rPr lang="en-US" altLang="zh-CN" b="1" dirty="0" smtClean="0">
                <a:solidFill>
                  <a:srgbClr val="FF0000"/>
                </a:solidFill>
                <a:latin typeface="Times New Roman" charset="0"/>
                <a:cs typeface="Times New Roman" charset="0"/>
              </a:rPr>
              <a:t>Iron in the Fe</a:t>
            </a:r>
            <a:r>
              <a:rPr lang="en-US" altLang="zh-CN" b="1" baseline="30000" dirty="0" smtClean="0">
                <a:solidFill>
                  <a:srgbClr val="FF0000"/>
                </a:solidFill>
                <a:latin typeface="Times New Roman" charset="0"/>
                <a:cs typeface="Times New Roman" charset="0"/>
              </a:rPr>
              <a:t>2+</a:t>
            </a:r>
            <a:r>
              <a:rPr lang="en-US" altLang="zh-CN" b="1" dirty="0" smtClean="0">
                <a:solidFill>
                  <a:srgbClr val="FF0000"/>
                </a:solidFill>
                <a:latin typeface="Times New Roman" charset="0"/>
                <a:cs typeface="Times New Roman" charset="0"/>
              </a:rPr>
              <a:t> state binds O</a:t>
            </a:r>
            <a:r>
              <a:rPr lang="en-US" altLang="zh-CN" b="1" baseline="-25000" dirty="0" smtClean="0">
                <a:solidFill>
                  <a:srgbClr val="FF0000"/>
                </a:solidFill>
                <a:latin typeface="Times New Roman" charset="0"/>
                <a:cs typeface="Times New Roman" charset="0"/>
              </a:rPr>
              <a:t>2 </a:t>
            </a:r>
            <a:r>
              <a:rPr lang="en-US" altLang="zh-CN" b="1" dirty="0" smtClean="0">
                <a:solidFill>
                  <a:srgbClr val="FF0000"/>
                </a:solidFill>
                <a:latin typeface="Times New Roman" charset="0"/>
                <a:cs typeface="Times New Roman" charset="0"/>
              </a:rPr>
              <a:t>reversibly</a:t>
            </a:r>
          </a:p>
          <a:p>
            <a:pPr eaLnBrk="1" fontAlgn="auto" hangingPunct="1">
              <a:spcAft>
                <a:spcPts val="0"/>
              </a:spcAft>
              <a:buFont typeface="Arial" pitchFamily="34" charset="0"/>
              <a:buChar char="•"/>
              <a:defRPr/>
            </a:pPr>
            <a:endParaRPr lang="en-US" altLang="zh-CN" sz="2800" b="1" dirty="0" smtClean="0">
              <a:latin typeface="Times New Roman" charset="0"/>
              <a:cs typeface="Times New Roman" charset="0"/>
            </a:endParaRPr>
          </a:p>
          <a:p>
            <a:pPr eaLnBrk="1" fontAlgn="auto" hangingPunct="1">
              <a:spcAft>
                <a:spcPts val="0"/>
              </a:spcAft>
              <a:buFont typeface="Arial" pitchFamily="34" charset="0"/>
              <a:buChar char="•"/>
              <a:defRPr/>
            </a:pPr>
            <a:endParaRPr lang="en-US" altLang="zh-CN" sz="2400" dirty="0" smtClean="0">
              <a:solidFill>
                <a:srgbClr val="0F1A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_05_01a"/>
          <p:cNvPicPr>
            <a:picLocks noChangeAspect="1" noChangeArrowheads="1"/>
          </p:cNvPicPr>
          <p:nvPr/>
        </p:nvPicPr>
        <p:blipFill>
          <a:blip r:embed="rId3" cstate="print"/>
          <a:srcRect/>
          <a:stretch>
            <a:fillRect/>
          </a:stretch>
        </p:blipFill>
        <p:spPr bwMode="auto">
          <a:xfrm>
            <a:off x="1763688" y="170569"/>
            <a:ext cx="5364932" cy="5994735"/>
          </a:xfrm>
          <a:prstGeom prst="rect">
            <a:avLst/>
          </a:prstGeom>
          <a:noFill/>
          <a:ln w="9525">
            <a:noFill/>
            <a:miter lim="800000"/>
            <a:headEnd/>
            <a:tailEnd/>
          </a:ln>
        </p:spPr>
      </p:pic>
      <p:sp>
        <p:nvSpPr>
          <p:cNvPr id="3" name="TextBox 2"/>
          <p:cNvSpPr txBox="1"/>
          <p:nvPr/>
        </p:nvSpPr>
        <p:spPr>
          <a:xfrm>
            <a:off x="208477" y="6165304"/>
            <a:ext cx="8935523" cy="461665"/>
          </a:xfrm>
          <a:prstGeom prst="rect">
            <a:avLst/>
          </a:prstGeom>
          <a:noFill/>
        </p:spPr>
        <p:txBody>
          <a:bodyPr wrap="none" rtlCol="0">
            <a:spAutoFit/>
          </a:bodyPr>
          <a:lstStyle/>
          <a:p>
            <a:r>
              <a:rPr lang="en-US" altLang="zh-CN" sz="2400" b="1" dirty="0" smtClean="0">
                <a:solidFill>
                  <a:srgbClr val="3333FF"/>
                </a:solidFill>
                <a:latin typeface="Times New Roman" pitchFamily="18" charset="0"/>
                <a:cs typeface="Times New Roman" pitchFamily="18" charset="0"/>
              </a:rPr>
              <a:t>Porphyrins consist of four pyrrole rings linked by methene bridges</a:t>
            </a:r>
            <a:endParaRPr lang="zh-CN" altLang="en-US" sz="2400" b="1" dirty="0">
              <a:solidFill>
                <a:srgbClr val="3333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 5-01b"/>
          <p:cNvPicPr>
            <a:picLocks noChangeAspect="1" noChangeArrowheads="1"/>
          </p:cNvPicPr>
          <p:nvPr/>
        </p:nvPicPr>
        <p:blipFill>
          <a:blip r:embed="rId3"/>
          <a:srcRect/>
          <a:stretch>
            <a:fillRect/>
          </a:stretch>
        </p:blipFill>
        <p:spPr bwMode="auto">
          <a:xfrm>
            <a:off x="381000" y="457200"/>
            <a:ext cx="4075113" cy="5181600"/>
          </a:xfrm>
          <a:prstGeom prst="rect">
            <a:avLst/>
          </a:prstGeom>
          <a:noFill/>
          <a:ln w="9525">
            <a:noFill/>
            <a:miter lim="800000"/>
            <a:headEnd/>
            <a:tailEnd/>
          </a:ln>
        </p:spPr>
      </p:pic>
      <p:sp>
        <p:nvSpPr>
          <p:cNvPr id="16387" name="TextBox 2"/>
          <p:cNvSpPr txBox="1">
            <a:spLocks noChangeArrowheads="1"/>
          </p:cNvSpPr>
          <p:nvPr/>
        </p:nvSpPr>
        <p:spPr bwMode="auto">
          <a:xfrm>
            <a:off x="2051720" y="5661248"/>
            <a:ext cx="5556842" cy="1292662"/>
          </a:xfrm>
          <a:prstGeom prst="rect">
            <a:avLst/>
          </a:prstGeom>
          <a:noFill/>
          <a:ln w="9525">
            <a:noFill/>
            <a:miter lim="800000"/>
            <a:headEnd/>
            <a:tailEnd/>
          </a:ln>
        </p:spPr>
        <p:txBody>
          <a:bodyPr wrap="none">
            <a:spAutoFit/>
          </a:bodyPr>
          <a:lstStyle/>
          <a:p>
            <a:r>
              <a:rPr lang="en-US" altLang="zh-CN" sz="6000" b="1" dirty="0">
                <a:solidFill>
                  <a:srgbClr val="0F1AFF"/>
                </a:solidFill>
                <a:latin typeface="Times New Roman" pitchFamily="18" charset="0"/>
                <a:cs typeface="Times New Roman" pitchFamily="18" charset="0"/>
              </a:rPr>
              <a:t>The heme group</a:t>
            </a:r>
            <a:endParaRPr lang="zh-CN" altLang="en-US" sz="6000" dirty="0">
              <a:solidFill>
                <a:srgbClr val="0F1AFF"/>
              </a:solidFill>
              <a:latin typeface="Times New Roman" pitchFamily="18" charset="0"/>
              <a:cs typeface="Times New Roman" pitchFamily="18" charset="0"/>
            </a:endParaRPr>
          </a:p>
          <a:p>
            <a:endParaRPr lang="zh-CN" altLang="en-US" dirty="0">
              <a:latin typeface="Calibri" pitchFamily="34" charset="0"/>
            </a:endParaRPr>
          </a:p>
        </p:txBody>
      </p:sp>
      <p:pic>
        <p:nvPicPr>
          <p:cNvPr id="16388" name="Picture 2" descr="figure 5-01c"/>
          <p:cNvPicPr>
            <a:picLocks noChangeAspect="1" noChangeArrowheads="1"/>
          </p:cNvPicPr>
          <p:nvPr/>
        </p:nvPicPr>
        <p:blipFill>
          <a:blip r:embed="rId4"/>
          <a:srcRect/>
          <a:stretch>
            <a:fillRect/>
          </a:stretch>
        </p:blipFill>
        <p:spPr bwMode="auto">
          <a:xfrm>
            <a:off x="4724400" y="609600"/>
            <a:ext cx="3981450" cy="502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ure 5-01d"/>
          <p:cNvPicPr>
            <a:picLocks noChangeAspect="1" noChangeArrowheads="1"/>
          </p:cNvPicPr>
          <p:nvPr/>
        </p:nvPicPr>
        <p:blipFill>
          <a:blip r:embed="rId3"/>
          <a:srcRect/>
          <a:stretch>
            <a:fillRect/>
          </a:stretch>
        </p:blipFill>
        <p:spPr bwMode="auto">
          <a:xfrm>
            <a:off x="304800" y="533400"/>
            <a:ext cx="6070600" cy="5575300"/>
          </a:xfrm>
          <a:prstGeom prst="rect">
            <a:avLst/>
          </a:prstGeom>
          <a:noFill/>
          <a:ln w="9525">
            <a:noFill/>
            <a:miter lim="800000"/>
            <a:headEnd/>
            <a:tailEnd/>
          </a:ln>
        </p:spPr>
      </p:pic>
      <p:sp>
        <p:nvSpPr>
          <p:cNvPr id="17411" name="矩形 2"/>
          <p:cNvSpPr>
            <a:spLocks noChangeArrowheads="1"/>
          </p:cNvSpPr>
          <p:nvPr/>
        </p:nvSpPr>
        <p:spPr bwMode="auto">
          <a:xfrm>
            <a:off x="4343400" y="4800600"/>
            <a:ext cx="4572000" cy="1938338"/>
          </a:xfrm>
          <a:prstGeom prst="rect">
            <a:avLst/>
          </a:prstGeom>
          <a:noFill/>
          <a:ln w="9525">
            <a:noFill/>
            <a:miter lim="800000"/>
            <a:headEnd/>
            <a:tailEnd/>
          </a:ln>
        </p:spPr>
        <p:txBody>
          <a:bodyPr>
            <a:spAutoFit/>
          </a:bodyPr>
          <a:lstStyle/>
          <a:p>
            <a:r>
              <a:rPr lang="en-US" altLang="zh-CN" sz="2400" b="1" dirty="0">
                <a:solidFill>
                  <a:srgbClr val="0F1AFF"/>
                </a:solidFill>
                <a:latin typeface="Times New Roman" pitchFamily="18" charset="0"/>
                <a:cs typeface="Times New Roman" pitchFamily="18" charset="0"/>
              </a:rPr>
              <a:t>The iron atom of heme has six coordination bonds: four in the plane of, and bonded to, the flat porphyrin ring system, and two perpendicular to it.</a:t>
            </a:r>
            <a:endParaRPr lang="zh-CN" altLang="en-US" sz="2400" b="1" dirty="0">
              <a:solidFill>
                <a:srgbClr val="0F1A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gure 5-02"/>
          <p:cNvPicPr>
            <a:picLocks noChangeAspect="1" noChangeArrowheads="1"/>
          </p:cNvPicPr>
          <p:nvPr/>
        </p:nvPicPr>
        <p:blipFill>
          <a:blip r:embed="rId3"/>
          <a:srcRect/>
          <a:stretch>
            <a:fillRect/>
          </a:stretch>
        </p:blipFill>
        <p:spPr bwMode="auto">
          <a:xfrm>
            <a:off x="2286000" y="165100"/>
            <a:ext cx="4419600" cy="5921375"/>
          </a:xfrm>
          <a:prstGeom prst="rect">
            <a:avLst/>
          </a:prstGeom>
          <a:noFill/>
          <a:ln w="9525">
            <a:noFill/>
            <a:miter lim="800000"/>
            <a:headEnd/>
            <a:tailEnd/>
          </a:ln>
        </p:spPr>
      </p:pic>
      <p:sp>
        <p:nvSpPr>
          <p:cNvPr id="18435" name="TextBox 2"/>
          <p:cNvSpPr txBox="1">
            <a:spLocks noChangeArrowheads="1"/>
          </p:cNvSpPr>
          <p:nvPr/>
        </p:nvSpPr>
        <p:spPr bwMode="auto">
          <a:xfrm>
            <a:off x="539552" y="6150114"/>
            <a:ext cx="8403904" cy="707886"/>
          </a:xfrm>
          <a:prstGeom prst="rect">
            <a:avLst/>
          </a:prstGeom>
          <a:noFill/>
          <a:ln w="9525">
            <a:noFill/>
            <a:miter lim="800000"/>
            <a:headEnd/>
            <a:tailEnd/>
          </a:ln>
        </p:spPr>
        <p:txBody>
          <a:bodyPr wrap="none">
            <a:spAutoFit/>
          </a:bodyPr>
          <a:lstStyle/>
          <a:p>
            <a:r>
              <a:rPr lang="en-US" altLang="zh-CN" sz="4000" b="1" dirty="0">
                <a:solidFill>
                  <a:srgbClr val="0F1AFF"/>
                </a:solidFill>
                <a:latin typeface="Times New Roman" pitchFamily="18" charset="0"/>
                <a:cs typeface="Times New Roman" pitchFamily="18" charset="0"/>
              </a:rPr>
              <a:t>The heme group viewed from the side</a:t>
            </a:r>
            <a:endParaRPr lang="zh-CN" altLang="en-US" sz="4000" b="1" dirty="0">
              <a:solidFill>
                <a:srgbClr val="0F1AFF"/>
              </a:solidFill>
              <a:latin typeface="Times New Roman" pitchFamily="18" charset="0"/>
              <a:cs typeface="Times New Roman" pitchFamily="18" charset="0"/>
            </a:endParaRPr>
          </a:p>
        </p:txBody>
      </p:sp>
      <p:sp>
        <p:nvSpPr>
          <p:cNvPr id="18436" name="TextBox 4"/>
          <p:cNvSpPr txBox="1">
            <a:spLocks noChangeArrowheads="1"/>
          </p:cNvSpPr>
          <p:nvPr/>
        </p:nvSpPr>
        <p:spPr bwMode="auto">
          <a:xfrm>
            <a:off x="2286000" y="5029200"/>
            <a:ext cx="2386013" cy="369888"/>
          </a:xfrm>
          <a:prstGeom prst="rect">
            <a:avLst/>
          </a:prstGeom>
          <a:noFill/>
          <a:ln w="9525">
            <a:noFill/>
            <a:miter lim="800000"/>
            <a:headEnd/>
            <a:tailEnd/>
          </a:ln>
        </p:spPr>
        <p:txBody>
          <a:bodyPr wrap="none">
            <a:spAutoFit/>
          </a:bodyPr>
          <a:lstStyle/>
          <a:p>
            <a:r>
              <a:rPr lang="en-US" altLang="zh-CN" b="1" dirty="0">
                <a:solidFill>
                  <a:srgbClr val="FF0000"/>
                </a:solidFill>
                <a:latin typeface="Times New Roman" pitchFamily="18" charset="0"/>
                <a:cs typeface="Times New Roman" pitchFamily="18" charset="0"/>
              </a:rPr>
              <a:t>(His F8, proximal His)</a:t>
            </a:r>
            <a:endParaRPr lang="zh-CN" altLang="en-US" b="1">
              <a:solidFill>
                <a:srgbClr val="FF0000"/>
              </a:solidFill>
              <a:latin typeface="Times New Roman" pitchFamily="18" charset="0"/>
              <a:cs typeface="Times New Roman" pitchFamily="18" charset="0"/>
            </a:endParaRPr>
          </a:p>
        </p:txBody>
      </p:sp>
      <p:cxnSp>
        <p:nvCxnSpPr>
          <p:cNvPr id="18437" name="直接箭头连接符 5"/>
          <p:cNvCxnSpPr>
            <a:cxnSpLocks noChangeShapeType="1"/>
          </p:cNvCxnSpPr>
          <p:nvPr/>
        </p:nvCxnSpPr>
        <p:spPr bwMode="auto">
          <a:xfrm rot="10800000">
            <a:off x="6553200" y="2209800"/>
            <a:ext cx="838200" cy="1588"/>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152400"/>
            <a:ext cx="7772400" cy="1143000"/>
          </a:xfrm>
          <a:prstGeom prst="rect">
            <a:avLst/>
          </a:prstGeom>
          <a:noFill/>
          <a:ln w="12700">
            <a:noFill/>
            <a:miter lim="800000"/>
            <a:headEnd/>
            <a:tailEnd/>
          </a:ln>
        </p:spPr>
        <p:txBody>
          <a:bodyPr lIns="90488" tIns="44450" rIns="90488" bIns="44450" anchor="ctr"/>
          <a:lstStyle/>
          <a:p>
            <a:pPr algn="ctr"/>
            <a:endParaRPr lang="zh-CN" altLang="zh-CN" sz="4400"/>
          </a:p>
        </p:txBody>
      </p:sp>
      <p:sp>
        <p:nvSpPr>
          <p:cNvPr id="7171" name="Rectangle 6"/>
          <p:cNvSpPr>
            <a:spLocks noGrp="1" noChangeArrowheads="1"/>
          </p:cNvSpPr>
          <p:nvPr>
            <p:ph type="title"/>
          </p:nvPr>
        </p:nvSpPr>
        <p:spPr>
          <a:xfrm>
            <a:off x="304800" y="-76200"/>
            <a:ext cx="8610600" cy="1143000"/>
          </a:xfrm>
        </p:spPr>
        <p:txBody>
          <a:bodyPr/>
          <a:lstStyle/>
          <a:p>
            <a:pPr eaLnBrk="1" hangingPunct="1"/>
            <a:r>
              <a:rPr lang="en-US" altLang="zh-CN" b="1" dirty="0" smtClean="0">
                <a:solidFill>
                  <a:srgbClr val="3333FF"/>
                </a:solidFill>
                <a:latin typeface="Times New Roman" pitchFamily="18" charset="0"/>
                <a:cs typeface="Times New Roman" pitchFamily="18" charset="0"/>
              </a:rPr>
              <a:t>1. Functions of globular proteins</a:t>
            </a:r>
          </a:p>
        </p:txBody>
      </p:sp>
      <p:sp>
        <p:nvSpPr>
          <p:cNvPr id="7172" name="Rectangle 11"/>
          <p:cNvSpPr>
            <a:spLocks noChangeArrowheads="1"/>
          </p:cNvSpPr>
          <p:nvPr/>
        </p:nvSpPr>
        <p:spPr bwMode="auto">
          <a:xfrm>
            <a:off x="419100" y="908720"/>
            <a:ext cx="8382000" cy="5410200"/>
          </a:xfrm>
          <a:prstGeom prst="rect">
            <a:avLst/>
          </a:prstGeom>
          <a:noFill/>
          <a:ln w="9525">
            <a:noFill/>
            <a:miter lim="800000"/>
            <a:headEnd/>
            <a:tailEnd/>
          </a:ln>
        </p:spPr>
        <p:txBody>
          <a:bodyPr/>
          <a:lstStyle/>
          <a:p>
            <a:pPr marL="342900" indent="-342900">
              <a:spcBef>
                <a:spcPts val="800"/>
              </a:spcBef>
              <a:buFontTx/>
              <a:buChar char="•"/>
            </a:pPr>
            <a:r>
              <a:rPr lang="en-US" altLang="zh-CN" sz="3200" b="1" dirty="0">
                <a:latin typeface="Times New Roman" pitchFamily="18" charset="0"/>
                <a:cs typeface="Times New Roman" pitchFamily="18" charset="0"/>
              </a:rPr>
              <a:t>Storage of ions and molecules </a:t>
            </a:r>
          </a:p>
          <a:p>
            <a:pPr marL="742950" lvl="1" indent="-285750">
              <a:spcBef>
                <a:spcPts val="800"/>
              </a:spcBef>
              <a:buFontTx/>
              <a:buChar char="–"/>
            </a:pPr>
            <a:r>
              <a:rPr lang="en-US" altLang="zh-CN" sz="3200" b="1" dirty="0">
                <a:solidFill>
                  <a:srgbClr val="FF0000"/>
                </a:solidFill>
                <a:latin typeface="Times New Roman" pitchFamily="18" charset="0"/>
                <a:cs typeface="Times New Roman" pitchFamily="18" charset="0"/>
              </a:rPr>
              <a:t>myoglobin</a:t>
            </a:r>
            <a:r>
              <a:rPr lang="en-US" altLang="zh-CN" sz="3200" b="1" dirty="0">
                <a:latin typeface="Times New Roman" pitchFamily="18" charset="0"/>
                <a:cs typeface="Times New Roman" pitchFamily="18" charset="0"/>
              </a:rPr>
              <a:t>, ferritin </a:t>
            </a:r>
          </a:p>
          <a:p>
            <a:pPr marL="342900" indent="-342900">
              <a:spcBef>
                <a:spcPts val="800"/>
              </a:spcBef>
              <a:buFontTx/>
              <a:buChar char="•"/>
            </a:pPr>
            <a:r>
              <a:rPr lang="en-US" altLang="zh-CN" sz="3200" b="1" dirty="0">
                <a:latin typeface="Times New Roman" pitchFamily="18" charset="0"/>
                <a:cs typeface="Times New Roman" pitchFamily="18" charset="0"/>
              </a:rPr>
              <a:t>Transport of ions and molecules </a:t>
            </a:r>
          </a:p>
          <a:p>
            <a:pPr marL="742950" lvl="1" indent="-285750">
              <a:spcBef>
                <a:spcPts val="800"/>
              </a:spcBef>
              <a:buFontTx/>
              <a:buChar char="–"/>
            </a:pPr>
            <a:r>
              <a:rPr lang="en-US" altLang="zh-CN" sz="3200" b="1" dirty="0">
                <a:solidFill>
                  <a:srgbClr val="FF0000"/>
                </a:solidFill>
                <a:latin typeface="Times New Roman" pitchFamily="18" charset="0"/>
                <a:cs typeface="Times New Roman" pitchFamily="18" charset="0"/>
              </a:rPr>
              <a:t>hemoglobin</a:t>
            </a:r>
            <a:r>
              <a:rPr lang="en-US" altLang="zh-CN" sz="3200" b="1" dirty="0">
                <a:latin typeface="Times New Roman" pitchFamily="18" charset="0"/>
                <a:cs typeface="Times New Roman" pitchFamily="18" charset="0"/>
              </a:rPr>
              <a:t>, serotonin transporter</a:t>
            </a:r>
          </a:p>
          <a:p>
            <a:pPr marL="342900" indent="-342900">
              <a:spcBef>
                <a:spcPts val="800"/>
              </a:spcBef>
              <a:buFontTx/>
              <a:buChar char="•"/>
            </a:pPr>
            <a:r>
              <a:rPr lang="en-US" altLang="zh-CN" sz="3200" b="1" dirty="0">
                <a:latin typeface="Times New Roman" pitchFamily="18" charset="0"/>
                <a:cs typeface="Times New Roman" pitchFamily="18" charset="0"/>
              </a:rPr>
              <a:t>Defense against pathogens </a:t>
            </a:r>
          </a:p>
          <a:p>
            <a:pPr marL="742950" lvl="1" indent="-285750">
              <a:spcBef>
                <a:spcPts val="800"/>
              </a:spcBef>
              <a:buFontTx/>
              <a:buChar char="–"/>
            </a:pPr>
            <a:r>
              <a:rPr lang="en-US" altLang="zh-CN" sz="3200" b="1" dirty="0">
                <a:solidFill>
                  <a:srgbClr val="FF0000"/>
                </a:solidFill>
                <a:latin typeface="Times New Roman" pitchFamily="18" charset="0"/>
                <a:cs typeface="Times New Roman" pitchFamily="18" charset="0"/>
              </a:rPr>
              <a:t>antibodies</a:t>
            </a:r>
            <a:r>
              <a:rPr lang="en-US" altLang="zh-CN" sz="3200" b="1" dirty="0">
                <a:latin typeface="Times New Roman" pitchFamily="18" charset="0"/>
                <a:cs typeface="Times New Roman" pitchFamily="18" charset="0"/>
              </a:rPr>
              <a:t>, cytokines </a:t>
            </a:r>
          </a:p>
          <a:p>
            <a:pPr marL="342900" indent="-342900">
              <a:spcBef>
                <a:spcPts val="800"/>
              </a:spcBef>
              <a:buFontTx/>
              <a:buChar char="•"/>
            </a:pPr>
            <a:r>
              <a:rPr lang="en-US" altLang="zh-CN" sz="3200" b="1" dirty="0">
                <a:latin typeface="Times New Roman" pitchFamily="18" charset="0"/>
                <a:cs typeface="Times New Roman" pitchFamily="18" charset="0"/>
              </a:rPr>
              <a:t>Muscle contraction </a:t>
            </a:r>
          </a:p>
          <a:p>
            <a:pPr marL="742950" lvl="1" indent="-285750">
              <a:spcBef>
                <a:spcPts val="800"/>
              </a:spcBef>
              <a:buFontTx/>
              <a:buChar char="–"/>
            </a:pPr>
            <a:r>
              <a:rPr lang="en-US" altLang="zh-CN" sz="3200" b="1" dirty="0">
                <a:latin typeface="Times New Roman" pitchFamily="18" charset="0"/>
                <a:cs typeface="Times New Roman" pitchFamily="18" charset="0"/>
              </a:rPr>
              <a:t>actin, myosin </a:t>
            </a:r>
          </a:p>
          <a:p>
            <a:pPr marL="342900" indent="-342900">
              <a:spcBef>
                <a:spcPts val="800"/>
              </a:spcBef>
              <a:buFontTx/>
              <a:buChar char="•"/>
            </a:pPr>
            <a:r>
              <a:rPr lang="en-US" altLang="zh-CN" sz="3200" b="1" dirty="0">
                <a:latin typeface="Times New Roman" pitchFamily="18" charset="0"/>
                <a:cs typeface="Times New Roman" pitchFamily="18" charset="0"/>
              </a:rPr>
              <a:t>Biological catalysis </a:t>
            </a:r>
          </a:p>
          <a:p>
            <a:pPr marL="742950" lvl="1" indent="-285750">
              <a:spcBef>
                <a:spcPts val="800"/>
              </a:spcBef>
              <a:buFontTx/>
              <a:buChar char="–"/>
            </a:pPr>
            <a:r>
              <a:rPr lang="en-US" altLang="zh-CN" sz="3200" b="1" dirty="0">
                <a:latin typeface="Times New Roman" pitchFamily="18" charset="0"/>
                <a:cs typeface="Times New Roman" pitchFamily="18" charset="0"/>
              </a:rPr>
              <a:t>chymotrypsin, lysozyme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gure 4-15ab"/>
          <p:cNvPicPr>
            <a:picLocks noChangeAspect="1" noChangeArrowheads="1"/>
          </p:cNvPicPr>
          <p:nvPr/>
        </p:nvPicPr>
        <p:blipFill>
          <a:blip r:embed="rId3"/>
          <a:srcRect/>
          <a:stretch>
            <a:fillRect/>
          </a:stretch>
        </p:blipFill>
        <p:spPr bwMode="auto">
          <a:xfrm>
            <a:off x="609600" y="1066800"/>
            <a:ext cx="7924800" cy="4522788"/>
          </a:xfrm>
          <a:prstGeom prst="rect">
            <a:avLst/>
          </a:prstGeom>
          <a:noFill/>
          <a:ln w="9525">
            <a:noFill/>
            <a:miter lim="800000"/>
            <a:headEnd/>
            <a:tailEnd/>
          </a:ln>
        </p:spPr>
      </p:pic>
      <p:sp>
        <p:nvSpPr>
          <p:cNvPr id="19459" name="矩形 2"/>
          <p:cNvSpPr>
            <a:spLocks noChangeArrowheads="1"/>
          </p:cNvSpPr>
          <p:nvPr/>
        </p:nvSpPr>
        <p:spPr bwMode="auto">
          <a:xfrm>
            <a:off x="179512" y="5410200"/>
            <a:ext cx="8735888" cy="2529923"/>
          </a:xfrm>
          <a:prstGeom prst="rect">
            <a:avLst/>
          </a:prstGeom>
          <a:noFill/>
          <a:ln w="9525">
            <a:noFill/>
            <a:miter lim="800000"/>
            <a:headEnd/>
            <a:tailEnd/>
          </a:ln>
        </p:spPr>
        <p:txBody>
          <a:bodyPr wrap="square">
            <a:spAutoFit/>
          </a:bodyPr>
          <a:lstStyle/>
          <a:p>
            <a:pPr algn="ctr"/>
            <a:r>
              <a:rPr lang="en-US" altLang="zh-CN" sz="3200" b="1" dirty="0">
                <a:solidFill>
                  <a:srgbClr val="0F1AFF"/>
                </a:solidFill>
                <a:latin typeface="Times New Roman" pitchFamily="18" charset="0"/>
                <a:cs typeface="Times New Roman" pitchFamily="18" charset="0"/>
              </a:rPr>
              <a:t>Tertiary structure of sperm whale myoglobin</a:t>
            </a:r>
          </a:p>
          <a:p>
            <a:pPr algn="ctr"/>
            <a:r>
              <a:rPr lang="en-US" altLang="zh-CN" sz="2800" b="1" dirty="0">
                <a:latin typeface="Times New Roman" pitchFamily="18" charset="0"/>
                <a:cs typeface="Times New Roman" pitchFamily="18" charset="0"/>
              </a:rPr>
              <a:t>Single polypeptide chain, 153 amino acids, </a:t>
            </a:r>
            <a:r>
              <a:rPr lang="en-US" altLang="zh-CN" sz="2800" b="1" i="1" dirty="0">
                <a:latin typeface="Times New Roman" pitchFamily="18" charset="0"/>
                <a:cs typeface="Times New Roman" pitchFamily="18" charset="0"/>
              </a:rPr>
              <a:t>M</a:t>
            </a:r>
            <a:r>
              <a:rPr lang="en-US" altLang="zh-CN" sz="2800" b="1" baseline="-25000" dirty="0">
                <a:latin typeface="Times New Roman" pitchFamily="18" charset="0"/>
                <a:cs typeface="Times New Roman" pitchFamily="18" charset="0"/>
              </a:rPr>
              <a:t>r</a:t>
            </a:r>
            <a:r>
              <a:rPr lang="en-US" altLang="zh-CN" sz="2800" b="1" dirty="0">
                <a:latin typeface="Times New Roman" pitchFamily="18" charset="0"/>
                <a:cs typeface="Times New Roman" pitchFamily="18" charset="0"/>
              </a:rPr>
              <a:t> 16,700</a:t>
            </a:r>
          </a:p>
          <a:p>
            <a:pPr algn="ctr"/>
            <a:r>
              <a:rPr lang="en-US" altLang="zh-CN" sz="2800" b="1" dirty="0">
                <a:latin typeface="Times New Roman" pitchFamily="18" charset="0"/>
                <a:cs typeface="Times New Roman" pitchFamily="18" charset="0"/>
              </a:rPr>
              <a:t>70% main chain folded into  8 </a:t>
            </a:r>
            <a:r>
              <a:rPr lang="en-US" altLang="zh-CN" sz="2800" b="1" dirty="0">
                <a:latin typeface="Symbol" pitchFamily="18" charset="2"/>
                <a:cs typeface="Times New Roman" pitchFamily="18" charset="0"/>
              </a:rPr>
              <a:t>a</a:t>
            </a:r>
            <a:r>
              <a:rPr lang="en-US" altLang="zh-CN" sz="2800" b="1" dirty="0">
                <a:latin typeface="Times New Roman" pitchFamily="18" charset="0"/>
                <a:ea typeface="楷体_GB2312" pitchFamily="49" charset="-122"/>
                <a:cs typeface="Times New Roman" pitchFamily="18" charset="0"/>
              </a:rPr>
              <a:t>-</a:t>
            </a:r>
            <a:r>
              <a:rPr lang="en-US" altLang="zh-CN" sz="2800" b="1" dirty="0">
                <a:latin typeface="Times New Roman" pitchFamily="18" charset="0"/>
                <a:cs typeface="Times New Roman" pitchFamily="18" charset="0"/>
              </a:rPr>
              <a:t>helices (right-handed)</a:t>
            </a:r>
            <a:endParaRPr lang="zh-CN" altLang="en-US" sz="2800" b="1" dirty="0">
              <a:latin typeface="Times New Roman" pitchFamily="18" charset="0"/>
              <a:cs typeface="Times New Roman" pitchFamily="18" charset="0"/>
            </a:endParaRPr>
          </a:p>
          <a:p>
            <a:pPr>
              <a:lnSpc>
                <a:spcPct val="120000"/>
              </a:lnSpc>
            </a:pPr>
            <a:endParaRPr lang="en-US" altLang="zh-CN" sz="3200" b="1" dirty="0">
              <a:latin typeface="Times New Roman" pitchFamily="18" charset="0"/>
              <a:cs typeface="Times New Roman" pitchFamily="18" charset="0"/>
            </a:endParaRPr>
          </a:p>
          <a:p>
            <a:r>
              <a:rPr lang="en-US" altLang="zh-CN" sz="3200" dirty="0">
                <a:solidFill>
                  <a:srgbClr val="0F1AFF"/>
                </a:solidFill>
                <a:latin typeface="Times New Roman" pitchFamily="18" charset="0"/>
                <a:cs typeface="Times New Roman" pitchFamily="18" charset="0"/>
              </a:rPr>
              <a:t> </a:t>
            </a:r>
            <a:endParaRPr lang="zh-CN" altLang="en-US" sz="3200" dirty="0">
              <a:solidFill>
                <a:srgbClr val="0F1AFF"/>
              </a:solidFill>
              <a:latin typeface="Times New Roman" pitchFamily="18" charset="0"/>
              <a:cs typeface="Times New Roman" pitchFamily="18" charset="0"/>
            </a:endParaRPr>
          </a:p>
        </p:txBody>
      </p:sp>
      <p:sp>
        <p:nvSpPr>
          <p:cNvPr id="19460" name="TextBox 4"/>
          <p:cNvSpPr txBox="1">
            <a:spLocks noChangeArrowheads="1"/>
          </p:cNvSpPr>
          <p:nvPr/>
        </p:nvSpPr>
        <p:spPr bwMode="auto">
          <a:xfrm>
            <a:off x="2667000" y="533400"/>
            <a:ext cx="952500" cy="461963"/>
          </a:xfrm>
          <a:prstGeom prst="rect">
            <a:avLst/>
          </a:prstGeom>
          <a:noFill/>
          <a:ln w="9525">
            <a:noFill/>
            <a:miter lim="800000"/>
            <a:headEnd/>
            <a:tailEnd/>
          </a:ln>
        </p:spPr>
        <p:txBody>
          <a:bodyPr wrap="none">
            <a:spAutoFit/>
          </a:bodyPr>
          <a:lstStyle/>
          <a:p>
            <a:r>
              <a:rPr lang="en-US" altLang="zh-CN" b="1" dirty="0">
                <a:solidFill>
                  <a:srgbClr val="FF0000"/>
                </a:solidFill>
                <a:latin typeface="Times New Roman" pitchFamily="18" charset="0"/>
                <a:cs typeface="Times New Roman" pitchFamily="18" charset="0"/>
              </a:rPr>
              <a:t>Heme</a:t>
            </a:r>
            <a:endParaRPr lang="zh-CN" altLang="en-US" b="1">
              <a:solidFill>
                <a:srgbClr val="FF0000"/>
              </a:solidFill>
              <a:latin typeface="Times New Roman" pitchFamily="18" charset="0"/>
              <a:cs typeface="Times New Roman" pitchFamily="18" charset="0"/>
            </a:endParaRPr>
          </a:p>
        </p:txBody>
      </p:sp>
      <p:cxnSp>
        <p:nvCxnSpPr>
          <p:cNvPr id="19461" name="直接箭头连接符 6"/>
          <p:cNvCxnSpPr>
            <a:cxnSpLocks noChangeShapeType="1"/>
          </p:cNvCxnSpPr>
          <p:nvPr/>
        </p:nvCxnSpPr>
        <p:spPr bwMode="auto">
          <a:xfrm rot="5400000">
            <a:off x="2362200" y="914400"/>
            <a:ext cx="457200" cy="457200"/>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5-03"/>
          <p:cNvPicPr>
            <a:picLocks noChangeAspect="1" noChangeArrowheads="1"/>
          </p:cNvPicPr>
          <p:nvPr/>
        </p:nvPicPr>
        <p:blipFill>
          <a:blip r:embed="rId3"/>
          <a:srcRect/>
          <a:stretch>
            <a:fillRect/>
          </a:stretch>
        </p:blipFill>
        <p:spPr bwMode="auto">
          <a:xfrm>
            <a:off x="2057400" y="152400"/>
            <a:ext cx="5029200" cy="5105400"/>
          </a:xfrm>
          <a:prstGeom prst="rect">
            <a:avLst/>
          </a:prstGeom>
          <a:noFill/>
          <a:ln w="9525">
            <a:noFill/>
            <a:miter lim="800000"/>
            <a:headEnd/>
            <a:tailEnd/>
          </a:ln>
        </p:spPr>
      </p:pic>
      <p:sp>
        <p:nvSpPr>
          <p:cNvPr id="20483" name="TextBox 4"/>
          <p:cNvSpPr txBox="1">
            <a:spLocks noChangeArrowheads="1"/>
          </p:cNvSpPr>
          <p:nvPr/>
        </p:nvSpPr>
        <p:spPr bwMode="auto">
          <a:xfrm>
            <a:off x="100806" y="5226050"/>
            <a:ext cx="8942388" cy="1631950"/>
          </a:xfrm>
          <a:prstGeom prst="rect">
            <a:avLst/>
          </a:prstGeom>
          <a:noFill/>
          <a:ln w="9525">
            <a:noFill/>
            <a:miter lim="800000"/>
            <a:headEnd/>
            <a:tailEnd/>
          </a:ln>
        </p:spPr>
        <p:txBody>
          <a:bodyPr wrap="none">
            <a:spAutoFit/>
          </a:bodyPr>
          <a:lstStyle/>
          <a:p>
            <a:pPr algn="ctr"/>
            <a:r>
              <a:rPr lang="en-US" altLang="zh-CN" sz="2000" b="1" dirty="0">
                <a:solidFill>
                  <a:srgbClr val="0F1AFF"/>
                </a:solidFill>
                <a:latin typeface="Times New Roman" pitchFamily="18" charset="0"/>
                <a:cs typeface="Times New Roman" pitchFamily="18" charset="0"/>
              </a:rPr>
              <a:t>The eight </a:t>
            </a:r>
            <a:r>
              <a:rPr lang="en-US" altLang="zh-CN" sz="2000" b="1" i="1" dirty="0">
                <a:solidFill>
                  <a:srgbClr val="0F1AFF"/>
                </a:solidFill>
                <a:latin typeface="Symbol" pitchFamily="18" charset="2"/>
                <a:cs typeface="Times New Roman" pitchFamily="18" charset="0"/>
                <a:sym typeface="Symbol" pitchFamily="18" charset="2"/>
              </a:rPr>
              <a:t>a</a:t>
            </a:r>
            <a:r>
              <a:rPr lang="en-US" altLang="zh-CN" sz="2000" b="1" dirty="0">
                <a:solidFill>
                  <a:srgbClr val="0F1AFF"/>
                </a:solidFill>
                <a:latin typeface="Times New Roman" pitchFamily="18" charset="0"/>
                <a:cs typeface="Times New Roman" pitchFamily="18" charset="0"/>
              </a:rPr>
              <a:t>-helical segments (shown here as cylinders) are labeled A through H. </a:t>
            </a:r>
          </a:p>
          <a:p>
            <a:pPr algn="ctr"/>
            <a:r>
              <a:rPr lang="en-US" altLang="zh-CN" sz="2000" b="1" dirty="0">
                <a:solidFill>
                  <a:srgbClr val="0F1AFF"/>
                </a:solidFill>
                <a:latin typeface="Times New Roman" pitchFamily="18" charset="0"/>
                <a:cs typeface="Times New Roman" pitchFamily="18" charset="0"/>
              </a:rPr>
              <a:t>Nonhelical residues in the bends that connect them are labeled AB, CD, EF, and </a:t>
            </a:r>
          </a:p>
          <a:p>
            <a:pPr algn="ctr"/>
            <a:r>
              <a:rPr lang="en-US" altLang="zh-CN" sz="2000" b="1" dirty="0">
                <a:solidFill>
                  <a:srgbClr val="0F1AFF"/>
                </a:solidFill>
                <a:latin typeface="Times New Roman" pitchFamily="18" charset="0"/>
                <a:cs typeface="Times New Roman" pitchFamily="18" charset="0"/>
              </a:rPr>
              <a:t>so forth, indicating the segments they interconnect. </a:t>
            </a:r>
            <a:r>
              <a:rPr lang="en-US" altLang="zh-CN" sz="2000" b="1" dirty="0">
                <a:solidFill>
                  <a:srgbClr val="FF0000"/>
                </a:solidFill>
                <a:latin typeface="Times New Roman" pitchFamily="18" charset="0"/>
                <a:cs typeface="Times New Roman" pitchFamily="18" charset="0"/>
              </a:rPr>
              <a:t>The heme is bound in a </a:t>
            </a:r>
          </a:p>
          <a:p>
            <a:pPr algn="ctr"/>
            <a:r>
              <a:rPr lang="en-US" altLang="zh-CN" sz="2000" b="1" dirty="0">
                <a:solidFill>
                  <a:srgbClr val="FF0000"/>
                </a:solidFill>
                <a:latin typeface="Times New Roman" pitchFamily="18" charset="0"/>
                <a:cs typeface="Times New Roman" pitchFamily="18" charset="0"/>
              </a:rPr>
              <a:t>pocket made up largely of the </a:t>
            </a:r>
            <a:r>
              <a:rPr lang="en-US" altLang="zh-CN" sz="2000" b="1" dirty="0">
                <a:latin typeface="Times New Roman" pitchFamily="18" charset="0"/>
                <a:cs typeface="Times New Roman" pitchFamily="18" charset="0"/>
              </a:rPr>
              <a:t>E and F helices</a:t>
            </a:r>
            <a:r>
              <a:rPr lang="en-US" altLang="zh-CN" sz="2000" b="1" dirty="0">
                <a:solidFill>
                  <a:srgbClr val="FF0000"/>
                </a:solidFill>
                <a:latin typeface="Times New Roman" pitchFamily="18" charset="0"/>
                <a:cs typeface="Times New Roman" pitchFamily="18" charset="0"/>
              </a:rPr>
              <a:t>, although amino acid </a:t>
            </a:r>
          </a:p>
          <a:p>
            <a:pPr algn="ctr"/>
            <a:r>
              <a:rPr lang="en-US" altLang="zh-CN" sz="2000" b="1" dirty="0">
                <a:solidFill>
                  <a:srgbClr val="FF0000"/>
                </a:solidFill>
                <a:latin typeface="Times New Roman" pitchFamily="18" charset="0"/>
                <a:cs typeface="Times New Roman" pitchFamily="18" charset="0"/>
              </a:rPr>
              <a:t>residues from other segments of the protein also participate. </a:t>
            </a:r>
            <a:endParaRPr lang="zh-CN" altLang="en-US" sz="2000" b="1" dirty="0">
              <a:solidFill>
                <a:srgbClr val="FF0000"/>
              </a:solidFill>
              <a:latin typeface="Times New Roman" pitchFamily="18" charset="0"/>
              <a:cs typeface="Times New Roman" pitchFamily="18" charset="0"/>
            </a:endParaRPr>
          </a:p>
        </p:txBody>
      </p:sp>
      <p:cxnSp>
        <p:nvCxnSpPr>
          <p:cNvPr id="20484" name="直接箭头连接符 4"/>
          <p:cNvCxnSpPr>
            <a:cxnSpLocks noChangeShapeType="1"/>
          </p:cNvCxnSpPr>
          <p:nvPr/>
        </p:nvCxnSpPr>
        <p:spPr bwMode="auto">
          <a:xfrm rot="16200000" flipH="1">
            <a:off x="3543300" y="342900"/>
            <a:ext cx="838200" cy="762000"/>
          </a:xfrm>
          <a:prstGeom prst="straightConnector1">
            <a:avLst/>
          </a:prstGeom>
          <a:noFill/>
          <a:ln w="38100" algn="ctr">
            <a:solidFill>
              <a:srgbClr val="FF0000"/>
            </a:solidFill>
            <a:round/>
            <a:headEnd/>
            <a:tailEnd type="arrow" w="med" len="med"/>
          </a:ln>
        </p:spPr>
      </p:cxnSp>
      <p:sp>
        <p:nvSpPr>
          <p:cNvPr id="20485" name="TextBox 5"/>
          <p:cNvSpPr txBox="1">
            <a:spLocks noChangeArrowheads="1"/>
          </p:cNvSpPr>
          <p:nvPr/>
        </p:nvSpPr>
        <p:spPr bwMode="auto">
          <a:xfrm>
            <a:off x="2695575" y="73818"/>
            <a:ext cx="885825" cy="461963"/>
          </a:xfrm>
          <a:prstGeom prst="rect">
            <a:avLst/>
          </a:prstGeom>
          <a:noFill/>
          <a:ln w="9525">
            <a:noFill/>
            <a:miter lim="800000"/>
            <a:headEnd/>
            <a:tailEnd/>
          </a:ln>
        </p:spPr>
        <p:txBody>
          <a:bodyPr wrap="none">
            <a:spAutoFit/>
          </a:bodyPr>
          <a:lstStyle/>
          <a:p>
            <a:r>
              <a:rPr lang="en-US" altLang="zh-CN" sz="2400" b="1" dirty="0">
                <a:solidFill>
                  <a:srgbClr val="FF0000"/>
                </a:solidFill>
                <a:latin typeface="Times New Roman" pitchFamily="18" charset="0"/>
                <a:cs typeface="Times New Roman" pitchFamily="18" charset="0"/>
              </a:rPr>
              <a:t>heme</a:t>
            </a:r>
            <a:endParaRPr lang="zh-CN" alt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260648"/>
            <a:ext cx="7772400" cy="1143000"/>
          </a:xfrm>
        </p:spPr>
        <p:txBody>
          <a:bodyPr rtlCol="0">
            <a:noAutofit/>
          </a:bodyPr>
          <a:lstStyle/>
          <a:p>
            <a:pPr eaLnBrk="1" fontAlgn="auto" hangingPunct="1">
              <a:spcAft>
                <a:spcPts val="0"/>
              </a:spcAft>
              <a:defRPr/>
            </a:pPr>
            <a:r>
              <a:rPr lang="en-US" altLang="zh-CN" b="1" dirty="0" smtClean="0">
                <a:solidFill>
                  <a:srgbClr val="3333FF"/>
                </a:solidFill>
                <a:latin typeface="Times New Roman" charset="0"/>
                <a:cs typeface="Times New Roman" charset="0"/>
              </a:rPr>
              <a:t>Spectroscopic detection of     oxygen binding to myoglobin</a:t>
            </a:r>
          </a:p>
        </p:txBody>
      </p:sp>
      <p:sp>
        <p:nvSpPr>
          <p:cNvPr id="22531" name="Rectangle 3"/>
          <p:cNvSpPr>
            <a:spLocks noGrp="1" noChangeArrowheads="1"/>
          </p:cNvSpPr>
          <p:nvPr>
            <p:ph type="body" idx="1"/>
          </p:nvPr>
        </p:nvSpPr>
        <p:spPr>
          <a:xfrm>
            <a:off x="179512" y="1628800"/>
            <a:ext cx="8534400" cy="5522168"/>
          </a:xfrm>
        </p:spPr>
        <p:txBody>
          <a:bodyPr rtlCol="0">
            <a:normAutofit/>
          </a:bodyPr>
          <a:lstStyle/>
          <a:p>
            <a:pPr eaLnBrk="1" fontAlgn="auto" hangingPunct="1">
              <a:spcBef>
                <a:spcPts val="800"/>
              </a:spcBef>
              <a:spcAft>
                <a:spcPts val="0"/>
              </a:spcAft>
              <a:buFont typeface="Arial" pitchFamily="34" charset="0"/>
              <a:buChar char="•"/>
              <a:defRPr/>
            </a:pPr>
            <a:r>
              <a:rPr lang="en-US" altLang="zh-CN" b="1" dirty="0" smtClean="0">
                <a:latin typeface="Times New Roman" charset="0"/>
                <a:cs typeface="Times New Roman" charset="0"/>
              </a:rPr>
              <a:t>The heme group is a strong chromophore that absorbs both in ultraviolet and visible range</a:t>
            </a:r>
          </a:p>
          <a:p>
            <a:pPr eaLnBrk="1" fontAlgn="auto" hangingPunct="1">
              <a:spcBef>
                <a:spcPts val="800"/>
              </a:spcBef>
              <a:spcAft>
                <a:spcPts val="0"/>
              </a:spcAft>
              <a:buFont typeface="Arial" pitchFamily="34" charset="0"/>
              <a:buChar char="•"/>
              <a:defRPr/>
            </a:pPr>
            <a:r>
              <a:rPr lang="en-US" altLang="zh-CN" b="1" dirty="0" smtClean="0">
                <a:latin typeface="Times New Roman" charset="0"/>
                <a:cs typeface="Times New Roman" charset="0"/>
              </a:rPr>
              <a:t>Ferrous form (Fe</a:t>
            </a:r>
            <a:r>
              <a:rPr lang="en-US" altLang="zh-CN" b="1" baseline="30000" dirty="0" smtClean="0">
                <a:latin typeface="Times New Roman" charset="0"/>
                <a:cs typeface="Times New Roman" charset="0"/>
              </a:rPr>
              <a:t>2+</a:t>
            </a:r>
            <a:r>
              <a:rPr lang="en-US" altLang="zh-CN" b="1" dirty="0" smtClean="0">
                <a:latin typeface="Times New Roman" charset="0"/>
                <a:cs typeface="Times New Roman" charset="0"/>
              </a:rPr>
              <a:t> ) without oxygen has an intense Soret band at 429 nm </a:t>
            </a:r>
          </a:p>
          <a:p>
            <a:pPr eaLnBrk="1" fontAlgn="auto" hangingPunct="1">
              <a:spcBef>
                <a:spcPts val="800"/>
              </a:spcBef>
              <a:spcAft>
                <a:spcPts val="0"/>
              </a:spcAft>
              <a:buFont typeface="Arial" pitchFamily="34" charset="0"/>
              <a:buChar char="•"/>
              <a:defRPr/>
            </a:pPr>
            <a:r>
              <a:rPr lang="en-US" altLang="zh-CN" b="1" dirty="0" smtClean="0">
                <a:latin typeface="Times New Roman" charset="0"/>
                <a:cs typeface="Times New Roman" charset="0"/>
              </a:rPr>
              <a:t>Oxygen binding alters the electronic properties of the heme, and shifts the position of the Soret band to 414 nm  </a:t>
            </a:r>
          </a:p>
          <a:p>
            <a:pPr eaLnBrk="1" fontAlgn="auto" hangingPunct="1">
              <a:spcBef>
                <a:spcPts val="800"/>
              </a:spcBef>
              <a:spcAft>
                <a:spcPts val="0"/>
              </a:spcAft>
              <a:buFont typeface="Arial" pitchFamily="34" charset="0"/>
              <a:buChar char="•"/>
              <a:defRPr/>
            </a:pPr>
            <a:r>
              <a:rPr lang="en-US" altLang="zh-CN" b="1" dirty="0" smtClean="0">
                <a:latin typeface="Times New Roman" charset="0"/>
                <a:cs typeface="Times New Roman" charset="0"/>
              </a:rPr>
              <a:t>Binding of oxygen can be monitored by UV-Vis spectrophotometry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ure 5-04b"/>
          <p:cNvPicPr>
            <a:picLocks noChangeAspect="1" noChangeArrowheads="1"/>
          </p:cNvPicPr>
          <p:nvPr/>
        </p:nvPicPr>
        <p:blipFill>
          <a:blip r:embed="rId3"/>
          <a:srcRect/>
          <a:stretch>
            <a:fillRect/>
          </a:stretch>
        </p:blipFill>
        <p:spPr bwMode="auto">
          <a:xfrm>
            <a:off x="395536" y="0"/>
            <a:ext cx="5715000" cy="4491038"/>
          </a:xfrm>
          <a:prstGeom prst="rect">
            <a:avLst/>
          </a:prstGeom>
          <a:noFill/>
          <a:ln w="9525">
            <a:noFill/>
            <a:miter lim="800000"/>
            <a:headEnd/>
            <a:tailEnd/>
          </a:ln>
        </p:spPr>
      </p:pic>
      <p:sp>
        <p:nvSpPr>
          <p:cNvPr id="22531" name="矩形 2"/>
          <p:cNvSpPr>
            <a:spLocks noChangeArrowheads="1"/>
          </p:cNvSpPr>
          <p:nvPr/>
        </p:nvSpPr>
        <p:spPr bwMode="auto">
          <a:xfrm>
            <a:off x="152400" y="4425950"/>
            <a:ext cx="8686800" cy="2431435"/>
          </a:xfrm>
          <a:prstGeom prst="rect">
            <a:avLst/>
          </a:prstGeom>
          <a:noFill/>
          <a:ln w="9525">
            <a:solidFill>
              <a:schemeClr val="bg1"/>
            </a:solidFill>
            <a:miter lim="800000"/>
            <a:headEnd/>
            <a:tailEnd/>
          </a:ln>
        </p:spPr>
        <p:txBody>
          <a:bodyPr>
            <a:spAutoFit/>
          </a:bodyPr>
          <a:lstStyle/>
          <a:p>
            <a:pPr algn="ctr"/>
            <a:r>
              <a:rPr lang="en-US" altLang="zh-CN" sz="3200" b="1" dirty="0">
                <a:solidFill>
                  <a:srgbClr val="0F1AFF"/>
                </a:solidFill>
                <a:latin typeface="Times New Roman" pitchFamily="18" charset="0"/>
                <a:cs typeface="Times New Roman" pitchFamily="18" charset="0"/>
              </a:rPr>
              <a:t>Binding of oxygen to myoglobin</a:t>
            </a:r>
            <a:endParaRPr lang="en-US" altLang="zh-CN" sz="2800" b="1" dirty="0">
              <a:solidFill>
                <a:srgbClr val="0F1AFF"/>
              </a:solidFill>
              <a:latin typeface="Times New Roman" pitchFamily="18" charset="0"/>
              <a:cs typeface="Times New Roman" pitchFamily="18" charset="0"/>
            </a:endParaRPr>
          </a:p>
          <a:p>
            <a:pPr algn="ctr"/>
            <a:r>
              <a:rPr lang="en-US" altLang="zh-CN" sz="2400" b="1" dirty="0">
                <a:latin typeface="Times New Roman" pitchFamily="18" charset="0"/>
                <a:cs typeface="Times New Roman" pitchFamily="18" charset="0"/>
              </a:rPr>
              <a:t>The partial pressure of O</a:t>
            </a:r>
            <a:r>
              <a:rPr lang="en-US" altLang="zh-CN" sz="2400" b="1" baseline="-25000" dirty="0">
                <a:latin typeface="Times New Roman" pitchFamily="18" charset="0"/>
                <a:cs typeface="Times New Roman" pitchFamily="18" charset="0"/>
              </a:rPr>
              <a:t>2</a:t>
            </a:r>
            <a:r>
              <a:rPr lang="en-US" altLang="zh-CN" sz="2400" b="1" dirty="0">
                <a:latin typeface="Times New Roman" pitchFamily="18" charset="0"/>
                <a:cs typeface="Times New Roman" pitchFamily="18" charset="0"/>
              </a:rPr>
              <a:t> in the air above the solution is </a:t>
            </a:r>
            <a:endParaRPr lang="en-US" altLang="zh-CN" sz="2400" b="1" dirty="0" smtClean="0">
              <a:latin typeface="Times New Roman" pitchFamily="18" charset="0"/>
              <a:cs typeface="Times New Roman" pitchFamily="18" charset="0"/>
            </a:endParaRPr>
          </a:p>
          <a:p>
            <a:pPr algn="ctr"/>
            <a:r>
              <a:rPr lang="en-US" altLang="zh-CN" sz="2400" b="1" dirty="0" smtClean="0">
                <a:latin typeface="Times New Roman" pitchFamily="18" charset="0"/>
                <a:cs typeface="Times New Roman" pitchFamily="18" charset="0"/>
              </a:rPr>
              <a:t>expressed </a:t>
            </a:r>
            <a:r>
              <a:rPr lang="en-US" altLang="zh-CN" sz="2400" b="1" dirty="0">
                <a:latin typeface="Times New Roman" pitchFamily="18" charset="0"/>
                <a:cs typeface="Times New Roman" pitchFamily="18" charset="0"/>
              </a:rPr>
              <a:t>in kilopascals (kPa). Oxygen binds tightly </a:t>
            </a:r>
            <a:endParaRPr lang="en-US" altLang="zh-CN" sz="2400" b="1" dirty="0" smtClean="0">
              <a:latin typeface="Times New Roman" pitchFamily="18" charset="0"/>
              <a:cs typeface="Times New Roman" pitchFamily="18" charset="0"/>
            </a:endParaRPr>
          </a:p>
          <a:p>
            <a:pPr algn="ctr"/>
            <a:r>
              <a:rPr lang="en-US" altLang="zh-CN" sz="2400" b="1" dirty="0" smtClean="0">
                <a:latin typeface="Times New Roman" pitchFamily="18" charset="0"/>
                <a:cs typeface="Times New Roman" pitchFamily="18" charset="0"/>
              </a:rPr>
              <a:t>to </a:t>
            </a:r>
            <a:r>
              <a:rPr lang="en-US" altLang="zh-CN" sz="2400" b="1" dirty="0">
                <a:latin typeface="Times New Roman" pitchFamily="18" charset="0"/>
                <a:cs typeface="Times New Roman" pitchFamily="18" charset="0"/>
              </a:rPr>
              <a:t>myoglobin, with a </a:t>
            </a:r>
            <a:r>
              <a:rPr lang="en-US" altLang="zh-CN" sz="2400" b="1" i="1" dirty="0">
                <a:latin typeface="Times New Roman" pitchFamily="18" charset="0"/>
                <a:cs typeface="Times New Roman" pitchFamily="18" charset="0"/>
              </a:rPr>
              <a:t>P</a:t>
            </a:r>
            <a:r>
              <a:rPr lang="en-US" altLang="zh-CN" sz="2400" b="1" baseline="-25000" dirty="0">
                <a:latin typeface="Times New Roman" pitchFamily="18" charset="0"/>
                <a:cs typeface="Times New Roman" pitchFamily="18" charset="0"/>
              </a:rPr>
              <a:t>50</a:t>
            </a:r>
            <a:r>
              <a:rPr lang="en-US" altLang="zh-CN" sz="2400" b="1" dirty="0">
                <a:latin typeface="Times New Roman" pitchFamily="18" charset="0"/>
                <a:cs typeface="Times New Roman" pitchFamily="18" charset="0"/>
              </a:rPr>
              <a:t> of only 0.26 kPa.</a:t>
            </a:r>
          </a:p>
          <a:p>
            <a:pPr algn="ctr"/>
            <a:r>
              <a:rPr lang="en-US" altLang="zh-CN" sz="2400" b="1" dirty="0">
                <a:solidFill>
                  <a:srgbClr val="FF0000"/>
                </a:solidFill>
                <a:latin typeface="Times New Roman" pitchFamily="18" charset="0"/>
                <a:cs typeface="Times New Roman" pitchFamily="18" charset="0"/>
              </a:rPr>
              <a:t>The fraction of binding sites occupied by O</a:t>
            </a:r>
            <a:r>
              <a:rPr lang="en-US" altLang="zh-CN" sz="2400" b="1" baseline="-25000" dirty="0">
                <a:solidFill>
                  <a:srgbClr val="FF0000"/>
                </a:solidFill>
                <a:latin typeface="Times New Roman" pitchFamily="18" charset="0"/>
                <a:cs typeface="Times New Roman" pitchFamily="18" charset="0"/>
              </a:rPr>
              <a:t>2 </a:t>
            </a:r>
            <a:r>
              <a:rPr lang="en-US" altLang="zh-CN" sz="2400" b="1" dirty="0">
                <a:solidFill>
                  <a:srgbClr val="FF0000"/>
                </a:solidFill>
                <a:latin typeface="Times New Roman" pitchFamily="18" charset="0"/>
                <a:cs typeface="Times New Roman" pitchFamily="18" charset="0"/>
              </a:rPr>
              <a:t>is a </a:t>
            </a:r>
          </a:p>
          <a:p>
            <a:pPr algn="ctr"/>
            <a:r>
              <a:rPr lang="en-US" altLang="zh-CN" sz="2400" b="1" dirty="0">
                <a:latin typeface="Times New Roman" pitchFamily="18" charset="0"/>
                <a:cs typeface="Times New Roman" pitchFamily="18" charset="0"/>
              </a:rPr>
              <a:t>hyperbolic function </a:t>
            </a:r>
            <a:r>
              <a:rPr lang="en-US" altLang="zh-CN" sz="2400" b="1" dirty="0">
                <a:solidFill>
                  <a:srgbClr val="FF0000"/>
                </a:solidFill>
                <a:latin typeface="Times New Roman" pitchFamily="18" charset="0"/>
                <a:cs typeface="Times New Roman" pitchFamily="18" charset="0"/>
              </a:rPr>
              <a:t>of </a:t>
            </a:r>
            <a:r>
              <a:rPr lang="en-US" altLang="zh-CN" sz="2400" b="1" dirty="0" smtClean="0">
                <a:solidFill>
                  <a:srgbClr val="FF0000"/>
                </a:solidFill>
                <a:latin typeface="Times New Roman" pitchFamily="18" charset="0"/>
                <a:cs typeface="Times New Roman" pitchFamily="18" charset="0"/>
              </a:rPr>
              <a:t>pO</a:t>
            </a:r>
            <a:r>
              <a:rPr lang="en-US" altLang="zh-CN" sz="2400" b="1" baseline="-25000" dirty="0" smtClean="0">
                <a:solidFill>
                  <a:srgbClr val="FF0000"/>
                </a:solidFill>
                <a:latin typeface="Times New Roman" pitchFamily="18" charset="0"/>
                <a:cs typeface="Times New Roman" pitchFamily="18" charset="0"/>
              </a:rPr>
              <a:t>2</a:t>
            </a:r>
            <a:r>
              <a:rPr lang="en-US" altLang="zh-CN" sz="2400" b="1" dirty="0" smtClean="0">
                <a:latin typeface="Times New Roman" pitchFamily="18" charset="0"/>
                <a:cs typeface="Times New Roman" pitchFamily="18" charset="0"/>
              </a:rPr>
              <a:t>.</a:t>
            </a:r>
            <a:endParaRPr lang="zh-CN" altLang="en-US" sz="2400" b="1"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4"/>
          <a:srcRect/>
          <a:stretch>
            <a:fillRect/>
          </a:stretch>
        </p:blipFill>
        <p:spPr bwMode="auto">
          <a:xfrm>
            <a:off x="6019106" y="1484784"/>
            <a:ext cx="3124894" cy="1176908"/>
          </a:xfrm>
          <a:prstGeom prst="rect">
            <a:avLst/>
          </a:prstGeom>
          <a:noFill/>
          <a:ln w="9525">
            <a:noFill/>
            <a:miter lim="800000"/>
            <a:headEnd/>
            <a:tailEnd/>
          </a:ln>
        </p:spPr>
      </p:pic>
      <p:sp>
        <p:nvSpPr>
          <p:cNvPr id="2" name="矩形 1"/>
          <p:cNvSpPr/>
          <p:nvPr/>
        </p:nvSpPr>
        <p:spPr>
          <a:xfrm>
            <a:off x="6444208" y="1556792"/>
            <a:ext cx="2394992" cy="1104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24036" y="76200"/>
            <a:ext cx="8077200" cy="1143000"/>
          </a:xfrm>
        </p:spPr>
        <p:txBody>
          <a:bodyPr/>
          <a:lstStyle/>
          <a:p>
            <a:pPr eaLnBrk="1" hangingPunct="1"/>
            <a:r>
              <a:rPr lang="en-US" altLang="zh-CN" sz="5000" b="1" dirty="0" smtClean="0">
                <a:solidFill>
                  <a:srgbClr val="3333FF"/>
                </a:solidFill>
                <a:latin typeface="Times New Roman" pitchFamily="18" charset="0"/>
                <a:cs typeface="Times New Roman" pitchFamily="18" charset="0"/>
              </a:rPr>
              <a:t>Binding of carbon monoxide</a:t>
            </a:r>
          </a:p>
        </p:txBody>
      </p:sp>
      <p:sp>
        <p:nvSpPr>
          <p:cNvPr id="24579" name="Rectangle 3"/>
          <p:cNvSpPr>
            <a:spLocks noGrp="1" noChangeArrowheads="1"/>
          </p:cNvSpPr>
          <p:nvPr>
            <p:ph type="body" idx="1"/>
          </p:nvPr>
        </p:nvSpPr>
        <p:spPr>
          <a:xfrm>
            <a:off x="304800" y="1219200"/>
            <a:ext cx="8515672" cy="5638800"/>
          </a:xfrm>
        </p:spPr>
        <p:txBody>
          <a:bodyPr rtlCol="0">
            <a:normAutofit lnSpcReduction="10000"/>
          </a:bodyPr>
          <a:lstStyle/>
          <a:p>
            <a:pPr eaLnBrk="1" fontAlgn="auto" hangingPunct="1">
              <a:lnSpc>
                <a:spcPct val="110000"/>
              </a:lnSpc>
              <a:spcBef>
                <a:spcPts val="800"/>
              </a:spcBef>
              <a:spcAft>
                <a:spcPts val="0"/>
              </a:spcAft>
              <a:buFont typeface="Arial" pitchFamily="34" charset="0"/>
              <a:buChar char="•"/>
              <a:defRPr/>
            </a:pPr>
            <a:r>
              <a:rPr lang="en-US" altLang="zh-CN" b="1" dirty="0" smtClean="0">
                <a:latin typeface="Times New Roman" charset="0"/>
                <a:cs typeface="Times New Roman" charset="0"/>
              </a:rPr>
              <a:t>CO has similar size and shape to O</a:t>
            </a:r>
            <a:r>
              <a:rPr lang="en-US" altLang="zh-CN" b="1" baseline="-25000" dirty="0" smtClean="0">
                <a:latin typeface="Times New Roman" charset="0"/>
                <a:cs typeface="Times New Roman" charset="0"/>
              </a:rPr>
              <a:t>2</a:t>
            </a:r>
            <a:r>
              <a:rPr lang="en-US" altLang="zh-CN" b="1" dirty="0" smtClean="0">
                <a:latin typeface="Times New Roman" charset="0"/>
                <a:cs typeface="Times New Roman" charset="0"/>
              </a:rPr>
              <a:t>; it can fit to </a:t>
            </a:r>
            <a:r>
              <a:rPr lang="en-US" altLang="zh-CN" b="1" dirty="0" smtClean="0">
                <a:solidFill>
                  <a:srgbClr val="FF0000"/>
                </a:solidFill>
                <a:latin typeface="Times New Roman" charset="0"/>
                <a:cs typeface="Times New Roman" charset="0"/>
              </a:rPr>
              <a:t>the same binding site</a:t>
            </a:r>
          </a:p>
          <a:p>
            <a:pPr eaLnBrk="1" fontAlgn="auto" hangingPunct="1">
              <a:lnSpc>
                <a:spcPct val="110000"/>
              </a:lnSpc>
              <a:spcBef>
                <a:spcPts val="800"/>
              </a:spcBef>
              <a:spcAft>
                <a:spcPts val="0"/>
              </a:spcAft>
              <a:buFont typeface="Arial" pitchFamily="34" charset="0"/>
              <a:buChar char="•"/>
              <a:defRPr/>
            </a:pPr>
            <a:r>
              <a:rPr lang="en-US" altLang="zh-CN" b="1" dirty="0" smtClean="0">
                <a:latin typeface="Times New Roman" charset="0"/>
                <a:cs typeface="Times New Roman" charset="0"/>
              </a:rPr>
              <a:t>The </a:t>
            </a:r>
            <a:r>
              <a:rPr lang="en-US" altLang="zh-CN" b="1" i="1" dirty="0" smtClean="0">
                <a:latin typeface="Times New Roman" charset="0"/>
                <a:cs typeface="Times New Roman" charset="0"/>
              </a:rPr>
              <a:t>K</a:t>
            </a:r>
            <a:r>
              <a:rPr lang="en-US" altLang="zh-CN" b="1" baseline="-25000" dirty="0" smtClean="0">
                <a:latin typeface="Times New Roman" charset="0"/>
                <a:cs typeface="Times New Roman" charset="0"/>
              </a:rPr>
              <a:t>d</a:t>
            </a:r>
            <a:r>
              <a:rPr lang="en-US" altLang="zh-CN" b="1" dirty="0" smtClean="0">
                <a:latin typeface="Times New Roman" charset="0"/>
                <a:cs typeface="Times New Roman" charset="0"/>
              </a:rPr>
              <a:t> for CO binding to free heme is 20,000 times lower than that for O</a:t>
            </a:r>
            <a:r>
              <a:rPr lang="en-US" altLang="zh-CN" b="1" baseline="-25000" dirty="0" smtClean="0">
                <a:latin typeface="Times New Roman" charset="0"/>
                <a:cs typeface="Times New Roman" charset="0"/>
              </a:rPr>
              <a:t>2</a:t>
            </a:r>
            <a:r>
              <a:rPr lang="en-US" altLang="zh-CN" b="1" dirty="0" smtClean="0">
                <a:latin typeface="Times New Roman" charset="0"/>
                <a:cs typeface="Times New Roman" charset="0"/>
              </a:rPr>
              <a:t>, but CO binds to the heme in myoglobin only about </a:t>
            </a:r>
            <a:r>
              <a:rPr lang="en-US" altLang="zh-CN" b="1" dirty="0" smtClean="0">
                <a:solidFill>
                  <a:srgbClr val="FF0000"/>
                </a:solidFill>
                <a:latin typeface="Times New Roman" charset="0"/>
                <a:cs typeface="Times New Roman" charset="0"/>
              </a:rPr>
              <a:t>200 times </a:t>
            </a:r>
            <a:r>
              <a:rPr lang="en-US" altLang="zh-CN" b="1" dirty="0" smtClean="0">
                <a:latin typeface="Times New Roman" charset="0"/>
                <a:cs typeface="Times New Roman" charset="0"/>
              </a:rPr>
              <a:t>better than oxygen due to steric hindrance</a:t>
            </a:r>
          </a:p>
          <a:p>
            <a:pPr eaLnBrk="1" fontAlgn="auto" hangingPunct="1">
              <a:lnSpc>
                <a:spcPct val="110000"/>
              </a:lnSpc>
              <a:spcBef>
                <a:spcPts val="800"/>
              </a:spcBef>
              <a:spcAft>
                <a:spcPts val="0"/>
              </a:spcAft>
              <a:buFont typeface="Arial" pitchFamily="34" charset="0"/>
              <a:buChar char="•"/>
              <a:defRPr/>
            </a:pPr>
            <a:r>
              <a:rPr lang="en-US" altLang="zh-CN" b="1" dirty="0" smtClean="0">
                <a:latin typeface="Times New Roman" charset="0"/>
                <a:cs typeface="Times New Roman" charset="0"/>
                <a:sym typeface="Wingdings" charset="2"/>
              </a:rPr>
              <a:t>CO is highly toxic as it competes with </a:t>
            </a:r>
            <a:r>
              <a:rPr lang="en-US" altLang="zh-CN" b="1" dirty="0" smtClean="0">
                <a:latin typeface="Times New Roman" charset="0"/>
                <a:cs typeface="Times New Roman" charset="0"/>
              </a:rPr>
              <a:t>O</a:t>
            </a:r>
            <a:r>
              <a:rPr lang="en-US" altLang="zh-CN" b="1" baseline="-25000" dirty="0" smtClean="0">
                <a:latin typeface="Times New Roman" charset="0"/>
                <a:cs typeface="Times New Roman" charset="0"/>
              </a:rPr>
              <a:t>2</a:t>
            </a:r>
            <a:r>
              <a:rPr lang="en-US" altLang="zh-CN" b="1" dirty="0" smtClean="0">
                <a:latin typeface="Times New Roman" charset="0"/>
                <a:cs typeface="Times New Roman" charset="0"/>
                <a:sym typeface="Wingdings" charset="2"/>
              </a:rPr>
              <a:t>. It blocks the function of </a:t>
            </a:r>
            <a:r>
              <a:rPr lang="en-US" altLang="zh-CN" b="1" dirty="0" smtClean="0">
                <a:solidFill>
                  <a:srgbClr val="0F1AFF"/>
                </a:solidFill>
                <a:latin typeface="Times New Roman" charset="0"/>
                <a:cs typeface="Times New Roman" charset="0"/>
                <a:sym typeface="Wingdings" charset="2"/>
              </a:rPr>
              <a:t>myoglobin, hemoglobin, and mitochondrial cytochromes</a:t>
            </a:r>
            <a:r>
              <a:rPr lang="en-US" altLang="zh-CN" b="1" dirty="0" smtClean="0">
                <a:latin typeface="Times New Roman" charset="0"/>
                <a:cs typeface="Times New Roman" charset="0"/>
                <a:sym typeface="Wingdings" charset="2"/>
              </a:rPr>
              <a:t> that are involved in oxidative phosphorylation</a:t>
            </a:r>
            <a:endParaRPr lang="en-US" altLang="zh-CN" b="1" dirty="0" smtClean="0">
              <a:latin typeface="Times New Roman" charset="0"/>
              <a:cs typeface="Times New Roman" charset="0"/>
            </a:endParaRPr>
          </a:p>
          <a:p>
            <a:pPr eaLnBrk="1" fontAlgn="auto" hangingPunct="1">
              <a:spcAft>
                <a:spcPts val="0"/>
              </a:spcAft>
              <a:buFont typeface="Arial" pitchFamily="34" charset="0"/>
              <a:buChar char="•"/>
              <a:defRPr/>
            </a:pPr>
            <a:endParaRPr lang="en-US" altLang="zh-CN" sz="3600" b="1" dirty="0" smtClean="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ure 5-05ab"/>
          <p:cNvPicPr>
            <a:picLocks noChangeAspect="1" noChangeArrowheads="1"/>
          </p:cNvPicPr>
          <p:nvPr/>
        </p:nvPicPr>
        <p:blipFill>
          <a:blip r:embed="rId3"/>
          <a:srcRect/>
          <a:stretch>
            <a:fillRect/>
          </a:stretch>
        </p:blipFill>
        <p:spPr bwMode="auto">
          <a:xfrm>
            <a:off x="323528" y="260648"/>
            <a:ext cx="8531225" cy="3132138"/>
          </a:xfrm>
          <a:prstGeom prst="rect">
            <a:avLst/>
          </a:prstGeom>
          <a:noFill/>
          <a:ln w="9525">
            <a:noFill/>
            <a:miter lim="800000"/>
            <a:headEnd/>
            <a:tailEnd/>
          </a:ln>
        </p:spPr>
      </p:pic>
      <p:sp>
        <p:nvSpPr>
          <p:cNvPr id="24579" name="TextBox 4"/>
          <p:cNvSpPr txBox="1">
            <a:spLocks noChangeArrowheads="1"/>
          </p:cNvSpPr>
          <p:nvPr/>
        </p:nvSpPr>
        <p:spPr bwMode="auto">
          <a:xfrm>
            <a:off x="0" y="3356992"/>
            <a:ext cx="8915400" cy="3970318"/>
          </a:xfrm>
          <a:prstGeom prst="rect">
            <a:avLst/>
          </a:prstGeom>
          <a:noFill/>
          <a:ln w="9525">
            <a:noFill/>
            <a:miter lim="800000"/>
            <a:headEnd/>
            <a:tailEnd/>
          </a:ln>
        </p:spPr>
        <p:txBody>
          <a:bodyPr>
            <a:spAutoFit/>
          </a:bodyPr>
          <a:lstStyle/>
          <a:p>
            <a:pPr algn="ctr"/>
            <a:r>
              <a:rPr lang="en-US" altLang="zh-CN" sz="2800" b="1" dirty="0">
                <a:latin typeface="Times New Roman" pitchFamily="18" charset="0"/>
                <a:cs typeface="Times New Roman" pitchFamily="18" charset="0"/>
              </a:rPr>
              <a:t>Oxygen binds to heme with the O</a:t>
            </a:r>
            <a:r>
              <a:rPr lang="en-US" altLang="zh-CN" sz="2800" b="1" baseline="-25000" dirty="0">
                <a:latin typeface="Times New Roman" pitchFamily="18" charset="0"/>
                <a:cs typeface="Times New Roman" pitchFamily="18" charset="0"/>
              </a:rPr>
              <a:t>2</a:t>
            </a:r>
            <a:r>
              <a:rPr lang="en-US" altLang="zh-CN" sz="2800" b="1" dirty="0">
                <a:latin typeface="Times New Roman" pitchFamily="18" charset="0"/>
                <a:cs typeface="Times New Roman" pitchFamily="18" charset="0"/>
              </a:rPr>
              <a:t> axis at an angle, a </a:t>
            </a:r>
            <a:r>
              <a:rPr lang="en-US" altLang="zh-CN" sz="2800" b="1" dirty="0" smtClean="0">
                <a:latin typeface="Times New Roman" pitchFamily="18" charset="0"/>
                <a:cs typeface="Times New Roman" pitchFamily="18" charset="0"/>
              </a:rPr>
              <a:t>binding conformation </a:t>
            </a:r>
            <a:r>
              <a:rPr lang="en-US" altLang="zh-CN" sz="2800" b="1" dirty="0">
                <a:latin typeface="Times New Roman" pitchFamily="18" charset="0"/>
                <a:cs typeface="Times New Roman" pitchFamily="18" charset="0"/>
              </a:rPr>
              <a:t>readily accommodated by myoglobin. </a:t>
            </a:r>
            <a:r>
              <a:rPr lang="en-US" altLang="zh-CN" sz="2800" b="1" dirty="0" smtClean="0">
                <a:latin typeface="Times New Roman" pitchFamily="18" charset="0"/>
                <a:cs typeface="Times New Roman" pitchFamily="18" charset="0"/>
              </a:rPr>
              <a:t>Carbon </a:t>
            </a:r>
            <a:r>
              <a:rPr lang="en-US" altLang="zh-CN" sz="2800" b="1" dirty="0">
                <a:latin typeface="Times New Roman" pitchFamily="18" charset="0"/>
                <a:cs typeface="Times New Roman" pitchFamily="18" charset="0"/>
              </a:rPr>
              <a:t>monoxide </a:t>
            </a:r>
            <a:r>
              <a:rPr lang="en-US" altLang="zh-CN" sz="2800" b="1" dirty="0" smtClean="0">
                <a:latin typeface="Times New Roman" pitchFamily="18" charset="0"/>
                <a:cs typeface="Times New Roman" pitchFamily="18" charset="0"/>
              </a:rPr>
              <a:t>binds </a:t>
            </a:r>
            <a:r>
              <a:rPr lang="en-US" altLang="zh-CN" sz="2800" b="1" dirty="0">
                <a:latin typeface="Times New Roman" pitchFamily="18" charset="0"/>
                <a:cs typeface="Times New Roman" pitchFamily="18" charset="0"/>
              </a:rPr>
              <a:t>to free heme with the CO axis </a:t>
            </a:r>
            <a:r>
              <a:rPr lang="en-US" altLang="zh-CN" sz="2800" b="1" dirty="0" smtClean="0">
                <a:latin typeface="Times New Roman" pitchFamily="18" charset="0"/>
                <a:cs typeface="Times New Roman" pitchFamily="18" charset="0"/>
              </a:rPr>
              <a:t>perpendicular </a:t>
            </a:r>
            <a:r>
              <a:rPr lang="en-US" altLang="zh-CN" sz="2800" b="1" dirty="0">
                <a:latin typeface="Times New Roman" pitchFamily="18" charset="0"/>
                <a:cs typeface="Times New Roman" pitchFamily="18" charset="0"/>
              </a:rPr>
              <a:t>to </a:t>
            </a:r>
            <a:r>
              <a:rPr lang="en-US" altLang="zh-CN" sz="2800" b="1" dirty="0" smtClean="0">
                <a:latin typeface="Times New Roman" pitchFamily="18" charset="0"/>
                <a:cs typeface="Times New Roman" pitchFamily="18" charset="0"/>
              </a:rPr>
              <a:t>the plane </a:t>
            </a:r>
            <a:r>
              <a:rPr lang="en-US" altLang="zh-CN" sz="2800" b="1" dirty="0">
                <a:latin typeface="Times New Roman" pitchFamily="18" charset="0"/>
                <a:cs typeface="Times New Roman" pitchFamily="18" charset="0"/>
              </a:rPr>
              <a:t>of the porphyrin ring. </a:t>
            </a:r>
            <a:r>
              <a:rPr lang="en-US" altLang="zh-CN" sz="2800" b="1" dirty="0" smtClean="0">
                <a:latin typeface="Times New Roman" pitchFamily="18" charset="0"/>
                <a:cs typeface="Times New Roman" pitchFamily="18" charset="0"/>
              </a:rPr>
              <a:t>When binding to the heme in myoglobin, CO is forced to adopt a slight angle because the perpendicular arrangement is sterically blocked by </a:t>
            </a:r>
            <a:r>
              <a:rPr lang="en-US" altLang="zh-CN" sz="2800" b="1" dirty="0" smtClean="0">
                <a:solidFill>
                  <a:srgbClr val="FF0000"/>
                </a:solidFill>
                <a:latin typeface="Times New Roman" pitchFamily="18" charset="0"/>
                <a:cs typeface="Times New Roman" pitchFamily="18" charset="0"/>
              </a:rPr>
              <a:t>His E7, the distal His</a:t>
            </a:r>
            <a:r>
              <a:rPr lang="en-US" altLang="zh-CN" sz="2800" b="1" dirty="0" smtClean="0">
                <a:latin typeface="Times New Roman" pitchFamily="18" charset="0"/>
                <a:cs typeface="Times New Roman" pitchFamily="18" charset="0"/>
              </a:rPr>
              <a:t>. This effect weakens the binding of CO to myoglobin.</a:t>
            </a:r>
            <a:endParaRPr lang="zh-CN" altLang="en-US" sz="2800" b="1" dirty="0" smtClean="0">
              <a:latin typeface="Times New Roman" pitchFamily="18" charset="0"/>
              <a:cs typeface="Times New Roman" pitchFamily="18" charset="0"/>
            </a:endParaRPr>
          </a:p>
          <a:p>
            <a:endParaRPr lang="zh-CN" alt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ure 5-05c"/>
          <p:cNvPicPr>
            <a:picLocks noChangeAspect="1" noChangeArrowheads="1"/>
          </p:cNvPicPr>
          <p:nvPr/>
        </p:nvPicPr>
        <p:blipFill>
          <a:blip r:embed="rId3"/>
          <a:srcRect/>
          <a:stretch>
            <a:fillRect/>
          </a:stretch>
        </p:blipFill>
        <p:spPr bwMode="auto">
          <a:xfrm>
            <a:off x="3505200" y="304800"/>
            <a:ext cx="4740275" cy="5476875"/>
          </a:xfrm>
          <a:prstGeom prst="rect">
            <a:avLst/>
          </a:prstGeom>
          <a:noFill/>
          <a:ln w="9525">
            <a:noFill/>
            <a:miter lim="800000"/>
            <a:headEnd/>
            <a:tailEnd/>
          </a:ln>
        </p:spPr>
      </p:pic>
      <p:sp>
        <p:nvSpPr>
          <p:cNvPr id="25603" name="矩形 2"/>
          <p:cNvSpPr>
            <a:spLocks noChangeArrowheads="1"/>
          </p:cNvSpPr>
          <p:nvPr/>
        </p:nvSpPr>
        <p:spPr bwMode="auto">
          <a:xfrm>
            <a:off x="152400" y="1916832"/>
            <a:ext cx="3048000" cy="2677656"/>
          </a:xfrm>
          <a:prstGeom prst="rect">
            <a:avLst/>
          </a:prstGeom>
          <a:noFill/>
          <a:ln w="9525">
            <a:noFill/>
            <a:miter lim="800000"/>
            <a:headEnd/>
            <a:tailEnd/>
          </a:ln>
        </p:spPr>
        <p:txBody>
          <a:bodyPr>
            <a:spAutoFit/>
          </a:bodyPr>
          <a:lstStyle/>
          <a:p>
            <a:r>
              <a:rPr lang="en-US" altLang="zh-CN" sz="2800" b="1" dirty="0" smtClean="0">
                <a:latin typeface="Times New Roman" pitchFamily="18" charset="0"/>
                <a:cs typeface="Times New Roman" pitchFamily="18" charset="0"/>
              </a:rPr>
              <a:t>The bound O</a:t>
            </a:r>
            <a:r>
              <a:rPr lang="en-US" altLang="zh-CN" sz="2800" b="1" baseline="-25000" dirty="0" smtClean="0">
                <a:latin typeface="Times New Roman" pitchFamily="18" charset="0"/>
                <a:cs typeface="Times New Roman" pitchFamily="18" charset="0"/>
              </a:rPr>
              <a:t>2</a:t>
            </a:r>
            <a:r>
              <a:rPr lang="en-US" altLang="zh-CN" sz="2800" b="1" dirty="0" smtClean="0">
                <a:latin typeface="Times New Roman" pitchFamily="18" charset="0"/>
                <a:cs typeface="Times New Roman" pitchFamily="18" charset="0"/>
              </a:rPr>
              <a:t> is hydrogen-bonded to the distal His, </a:t>
            </a:r>
            <a:r>
              <a:rPr lang="en-US" altLang="zh-CN" sz="2800" b="1" dirty="0" smtClean="0">
                <a:solidFill>
                  <a:srgbClr val="FF0000"/>
                </a:solidFill>
                <a:latin typeface="Times New Roman" pitchFamily="18" charset="0"/>
                <a:cs typeface="Times New Roman" pitchFamily="18" charset="0"/>
              </a:rPr>
              <a:t>His E7 </a:t>
            </a:r>
            <a:r>
              <a:rPr lang="en-US" altLang="zh-CN" sz="2800" b="1" dirty="0" smtClean="0">
                <a:latin typeface="Times New Roman" pitchFamily="18" charset="0"/>
                <a:cs typeface="Times New Roman" pitchFamily="18" charset="0"/>
              </a:rPr>
              <a:t>(His</a:t>
            </a:r>
            <a:r>
              <a:rPr lang="en-US" altLang="zh-CN" sz="2800" b="1" baseline="30000" dirty="0" smtClean="0">
                <a:latin typeface="Times New Roman" pitchFamily="18" charset="0"/>
                <a:cs typeface="Times New Roman" pitchFamily="18" charset="0"/>
              </a:rPr>
              <a:t>64</a:t>
            </a:r>
            <a:r>
              <a:rPr lang="en-US" altLang="zh-CN" sz="2800" b="1" dirty="0" smtClean="0">
                <a:latin typeface="Times New Roman" pitchFamily="18" charset="0"/>
                <a:cs typeface="Times New Roman" pitchFamily="18" charset="0"/>
              </a:rPr>
              <a:t>), further facilitating the binding of O</a:t>
            </a:r>
            <a:r>
              <a:rPr lang="en-US" altLang="zh-CN" sz="2800" b="1" baseline="-25000" dirty="0" smtClean="0">
                <a:latin typeface="Times New Roman" pitchFamily="18" charset="0"/>
                <a:cs typeface="Times New Roman" pitchFamily="18" charset="0"/>
              </a:rPr>
              <a:t>2</a:t>
            </a:r>
            <a:r>
              <a:rPr lang="en-US" altLang="zh-CN" sz="2800" b="1" dirty="0" smtClean="0">
                <a:latin typeface="Times New Roman" pitchFamily="18" charset="0"/>
                <a:cs typeface="Times New Roman" pitchFamily="18" charset="0"/>
              </a:rPr>
              <a:t>.</a:t>
            </a:r>
            <a:endParaRPr lang="zh-CN" altLang="en-US" sz="2800" b="1" dirty="0">
              <a:latin typeface="Times New Roman" pitchFamily="18" charset="0"/>
              <a:cs typeface="Times New Roman" pitchFamily="18" charset="0"/>
            </a:endParaRPr>
          </a:p>
        </p:txBody>
      </p:sp>
      <p:sp>
        <p:nvSpPr>
          <p:cNvPr id="25604" name="TextBox 3"/>
          <p:cNvSpPr txBox="1">
            <a:spLocks noChangeArrowheads="1"/>
          </p:cNvSpPr>
          <p:nvPr/>
        </p:nvSpPr>
        <p:spPr bwMode="auto">
          <a:xfrm>
            <a:off x="228600" y="6172200"/>
            <a:ext cx="8613775" cy="461963"/>
          </a:xfrm>
          <a:prstGeom prst="rect">
            <a:avLst/>
          </a:prstGeom>
          <a:noFill/>
          <a:ln w="9525">
            <a:noFill/>
            <a:miter lim="800000"/>
            <a:headEnd/>
            <a:tailEnd/>
          </a:ln>
        </p:spPr>
        <p:txBody>
          <a:bodyPr wrap="none">
            <a:spAutoFit/>
          </a:bodyPr>
          <a:lstStyle/>
          <a:p>
            <a:r>
              <a:rPr lang="en-US" altLang="zh-CN" sz="2400" b="1" dirty="0">
                <a:solidFill>
                  <a:srgbClr val="0F1AFF"/>
                </a:solidFill>
                <a:latin typeface="Times New Roman" pitchFamily="18" charset="0"/>
                <a:cs typeface="Times New Roman" pitchFamily="18" charset="0"/>
              </a:rPr>
              <a:t>Steric effects caused by ligand binding to the heme of myoglobin</a:t>
            </a:r>
            <a:endParaRPr lang="zh-CN" altLang="en-US" sz="2400" dirty="0">
              <a:solidFill>
                <a:srgbClr val="0F1AFF"/>
              </a:solidFill>
              <a:latin typeface="Times New Roman" pitchFamily="18" charset="0"/>
              <a:cs typeface="Times New Roman" pitchFamily="18" charset="0"/>
            </a:endParaRPr>
          </a:p>
        </p:txBody>
      </p:sp>
      <p:sp>
        <p:nvSpPr>
          <p:cNvPr id="25605" name="矩形 4"/>
          <p:cNvSpPr>
            <a:spLocks noChangeArrowheads="1"/>
          </p:cNvSpPr>
          <p:nvPr/>
        </p:nvSpPr>
        <p:spPr bwMode="auto">
          <a:xfrm>
            <a:off x="5867400" y="1447800"/>
            <a:ext cx="609600" cy="304800"/>
          </a:xfrm>
          <a:prstGeom prst="rect">
            <a:avLst/>
          </a:prstGeom>
          <a:noFill/>
          <a:ln w="28575" algn="ctr">
            <a:solidFill>
              <a:srgbClr val="FF0000"/>
            </a:solidFill>
            <a:round/>
            <a:headEnd/>
            <a:tailEnd/>
          </a:ln>
        </p:spPr>
        <p:txBody>
          <a:bodyPr/>
          <a:lstStyle/>
          <a:p>
            <a:endParaRPr lang="zh-CN" altLang="en-US">
              <a:latin typeface="Calibri" pitchFamily="34" charset="0"/>
            </a:endParaRPr>
          </a:p>
        </p:txBody>
      </p:sp>
      <p:sp>
        <p:nvSpPr>
          <p:cNvPr id="25606" name="矩形 5"/>
          <p:cNvSpPr>
            <a:spLocks noChangeArrowheads="1"/>
          </p:cNvSpPr>
          <p:nvPr/>
        </p:nvSpPr>
        <p:spPr bwMode="auto">
          <a:xfrm>
            <a:off x="5652120" y="3962400"/>
            <a:ext cx="672480" cy="304800"/>
          </a:xfrm>
          <a:prstGeom prst="rect">
            <a:avLst/>
          </a:prstGeom>
          <a:noFill/>
          <a:ln w="28575" algn="ctr">
            <a:solidFill>
              <a:srgbClr val="0F1AFF"/>
            </a:solidFill>
            <a:round/>
            <a:headEnd/>
            <a:tailEnd/>
          </a:ln>
        </p:spPr>
        <p:txBody>
          <a:bodyPr/>
          <a:lstStyle/>
          <a:p>
            <a:endParaRPr lang="zh-CN" altLang="en-US">
              <a:latin typeface="Calibri" pitchFamily="34" charset="0"/>
            </a:endParaRPr>
          </a:p>
        </p:txBody>
      </p:sp>
      <p:sp>
        <p:nvSpPr>
          <p:cNvPr id="25607" name="TextBox 6"/>
          <p:cNvSpPr txBox="1">
            <a:spLocks noChangeArrowheads="1"/>
          </p:cNvSpPr>
          <p:nvPr/>
        </p:nvSpPr>
        <p:spPr bwMode="auto">
          <a:xfrm>
            <a:off x="6477000" y="1371600"/>
            <a:ext cx="1384300" cy="400050"/>
          </a:xfrm>
          <a:prstGeom prst="rect">
            <a:avLst/>
          </a:prstGeom>
          <a:noFill/>
          <a:ln w="9525">
            <a:noFill/>
            <a:miter lim="800000"/>
            <a:headEnd/>
            <a:tailEnd/>
          </a:ln>
        </p:spPr>
        <p:txBody>
          <a:bodyPr wrap="none">
            <a:spAutoFit/>
          </a:bodyPr>
          <a:lstStyle/>
          <a:p>
            <a:r>
              <a:rPr lang="en-US" altLang="zh-CN" sz="2000" b="1" dirty="0">
                <a:solidFill>
                  <a:srgbClr val="FF0000"/>
                </a:solidFill>
                <a:latin typeface="Times New Roman" pitchFamily="18" charset="0"/>
                <a:cs typeface="Times New Roman" pitchFamily="18" charset="0"/>
              </a:rPr>
              <a:t>(distal His)</a:t>
            </a:r>
            <a:endParaRPr lang="zh-CN" altLang="en-US" sz="2000" b="1">
              <a:solidFill>
                <a:srgbClr val="FF0000"/>
              </a:solidFill>
              <a:latin typeface="Times New Roman" pitchFamily="18" charset="0"/>
              <a:cs typeface="Times New Roman" pitchFamily="18" charset="0"/>
            </a:endParaRPr>
          </a:p>
        </p:txBody>
      </p:sp>
      <p:sp>
        <p:nvSpPr>
          <p:cNvPr id="25608" name="TextBox 7"/>
          <p:cNvSpPr txBox="1">
            <a:spLocks noChangeArrowheads="1"/>
          </p:cNvSpPr>
          <p:nvPr/>
        </p:nvSpPr>
        <p:spPr bwMode="auto">
          <a:xfrm>
            <a:off x="6324600" y="3886200"/>
            <a:ext cx="1778000" cy="769938"/>
          </a:xfrm>
          <a:prstGeom prst="rect">
            <a:avLst/>
          </a:prstGeom>
          <a:noFill/>
          <a:ln w="9525">
            <a:noFill/>
            <a:miter lim="800000"/>
            <a:headEnd/>
            <a:tailEnd/>
          </a:ln>
        </p:spPr>
        <p:txBody>
          <a:bodyPr wrap="none">
            <a:spAutoFit/>
          </a:bodyPr>
          <a:lstStyle/>
          <a:p>
            <a:r>
              <a:rPr lang="en-US" altLang="zh-CN" sz="2000" b="1" dirty="0">
                <a:solidFill>
                  <a:srgbClr val="0F1AFF"/>
                </a:solidFill>
                <a:latin typeface="Times New Roman" pitchFamily="18" charset="0"/>
                <a:cs typeface="Times New Roman" pitchFamily="18" charset="0"/>
              </a:rPr>
              <a:t>(proximal His)</a:t>
            </a:r>
            <a:endParaRPr lang="zh-CN" altLang="en-US" sz="2000" b="1">
              <a:solidFill>
                <a:srgbClr val="0F1AFF"/>
              </a:solidFill>
              <a:latin typeface="Times New Roman" pitchFamily="18" charset="0"/>
              <a:cs typeface="Times New Roman" pitchFamily="18" charset="0"/>
            </a:endParaRPr>
          </a:p>
          <a:p>
            <a:endParaRPr lang="zh-CN" altLang="en-US">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8052" y="548680"/>
            <a:ext cx="7772400" cy="1143000"/>
          </a:xfrm>
        </p:spPr>
        <p:txBody>
          <a:bodyPr rtlCol="0">
            <a:noAutofit/>
          </a:bodyPr>
          <a:lstStyle/>
          <a:p>
            <a:pPr eaLnBrk="1" fontAlgn="auto" hangingPunct="1">
              <a:lnSpc>
                <a:spcPts val="5400"/>
              </a:lnSpc>
              <a:spcAft>
                <a:spcPts val="0"/>
              </a:spcAft>
              <a:defRPr/>
            </a:pPr>
            <a:r>
              <a:rPr lang="en-US" altLang="zh-CN" sz="5400" b="1" dirty="0" smtClean="0">
                <a:solidFill>
                  <a:srgbClr val="3333FF"/>
                </a:solidFill>
                <a:latin typeface="Times New Roman" charset="0"/>
                <a:cs typeface="Times New Roman" charset="0"/>
              </a:rPr>
              <a:t>Could myoglobin work as </a:t>
            </a:r>
            <a:br>
              <a:rPr lang="en-US" altLang="zh-CN" sz="5400" b="1" dirty="0" smtClean="0">
                <a:solidFill>
                  <a:srgbClr val="3333FF"/>
                </a:solidFill>
                <a:latin typeface="Times New Roman" charset="0"/>
                <a:cs typeface="Times New Roman" charset="0"/>
              </a:rPr>
            </a:br>
            <a:r>
              <a:rPr lang="en-US" altLang="zh-CN" sz="5400" b="1" dirty="0" smtClean="0">
                <a:solidFill>
                  <a:srgbClr val="3333FF"/>
                </a:solidFill>
                <a:latin typeface="Times New Roman" charset="0"/>
                <a:cs typeface="Times New Roman" charset="0"/>
              </a:rPr>
              <a:t>a good O</a:t>
            </a:r>
            <a:r>
              <a:rPr lang="en-US" altLang="zh-CN" sz="5400" b="1" baseline="-25000" dirty="0" smtClean="0">
                <a:solidFill>
                  <a:srgbClr val="3333FF"/>
                </a:solidFill>
                <a:latin typeface="Times New Roman" charset="0"/>
                <a:cs typeface="Times New Roman" charset="0"/>
              </a:rPr>
              <a:t>2</a:t>
            </a:r>
            <a:r>
              <a:rPr lang="en-US" altLang="zh-CN" sz="5400" b="1" dirty="0" smtClean="0">
                <a:solidFill>
                  <a:srgbClr val="3333FF"/>
                </a:solidFill>
                <a:latin typeface="Times New Roman" charset="0"/>
                <a:cs typeface="Times New Roman" charset="0"/>
              </a:rPr>
              <a:t> transporter?</a:t>
            </a:r>
          </a:p>
        </p:txBody>
      </p:sp>
      <p:sp>
        <p:nvSpPr>
          <p:cNvPr id="26627" name="Rectangle 3"/>
          <p:cNvSpPr>
            <a:spLocks noGrp="1" noChangeArrowheads="1"/>
          </p:cNvSpPr>
          <p:nvPr>
            <p:ph type="body" idx="1"/>
          </p:nvPr>
        </p:nvSpPr>
        <p:spPr>
          <a:xfrm>
            <a:off x="0" y="2204864"/>
            <a:ext cx="9108504" cy="4988768"/>
          </a:xfrm>
        </p:spPr>
        <p:txBody>
          <a:bodyPr/>
          <a:lstStyle/>
          <a:p>
            <a:pPr eaLnBrk="1" hangingPunct="1">
              <a:spcBef>
                <a:spcPts val="800"/>
              </a:spcBef>
            </a:pPr>
            <a:r>
              <a:rPr lang="en-US" altLang="zh-CN" sz="3100" b="1" dirty="0" smtClean="0">
                <a:latin typeface="Times New Roman" pitchFamily="18" charset="0"/>
                <a:cs typeface="Times New Roman" pitchFamily="18" charset="0"/>
              </a:rPr>
              <a:t>Oxygen binds tightly to myoglobin, with a </a:t>
            </a:r>
            <a:r>
              <a:rPr lang="en-US" altLang="zh-CN" sz="3100" b="1" i="1" dirty="0" smtClean="0">
                <a:latin typeface="Times New Roman" pitchFamily="18" charset="0"/>
                <a:cs typeface="Times New Roman" pitchFamily="18" charset="0"/>
              </a:rPr>
              <a:t>P</a:t>
            </a:r>
            <a:r>
              <a:rPr lang="en-US" altLang="zh-CN" sz="3100" b="1" baseline="-25000" dirty="0" smtClean="0">
                <a:latin typeface="Times New Roman" pitchFamily="18" charset="0"/>
                <a:cs typeface="Times New Roman" pitchFamily="18" charset="0"/>
              </a:rPr>
              <a:t>50</a:t>
            </a:r>
            <a:r>
              <a:rPr lang="en-US" altLang="zh-CN" sz="3100" b="1" dirty="0" smtClean="0">
                <a:latin typeface="Times New Roman" pitchFamily="18" charset="0"/>
                <a:cs typeface="Times New Roman" pitchFamily="18" charset="0"/>
              </a:rPr>
              <a:t> of only 0.26 kPa.</a:t>
            </a:r>
          </a:p>
          <a:p>
            <a:pPr eaLnBrk="1" hangingPunct="1">
              <a:spcBef>
                <a:spcPts val="800"/>
              </a:spcBef>
            </a:pPr>
            <a:r>
              <a:rPr lang="en-US" altLang="zh-CN" sz="3100" b="1" dirty="0" smtClean="0">
                <a:latin typeface="Times New Roman" pitchFamily="18" charset="0"/>
                <a:cs typeface="Times New Roman" pitchFamily="18" charset="0"/>
              </a:rPr>
              <a:t>pO</a:t>
            </a:r>
            <a:r>
              <a:rPr lang="en-US" altLang="zh-CN" sz="3100" b="1" baseline="-25000" dirty="0" smtClean="0">
                <a:latin typeface="Times New Roman" pitchFamily="18" charset="0"/>
                <a:cs typeface="Times New Roman" pitchFamily="18" charset="0"/>
              </a:rPr>
              <a:t>2</a:t>
            </a:r>
            <a:r>
              <a:rPr lang="en-US" altLang="zh-CN" sz="3100" b="1" dirty="0" smtClean="0">
                <a:latin typeface="Times New Roman" pitchFamily="18" charset="0"/>
                <a:cs typeface="Times New Roman" pitchFamily="18" charset="0"/>
              </a:rPr>
              <a:t> in lungs is about 13 kPa: it binds oxygen well.</a:t>
            </a:r>
          </a:p>
          <a:p>
            <a:pPr eaLnBrk="1" hangingPunct="1">
              <a:spcBef>
                <a:spcPts val="800"/>
              </a:spcBef>
            </a:pPr>
            <a:r>
              <a:rPr lang="en-US" altLang="zh-CN" sz="3100" b="1" dirty="0" smtClean="0">
                <a:latin typeface="Times New Roman" pitchFamily="18" charset="0"/>
                <a:cs typeface="Times New Roman" pitchFamily="18" charset="0"/>
              </a:rPr>
              <a:t>pO</a:t>
            </a:r>
            <a:r>
              <a:rPr lang="en-US" altLang="zh-CN" sz="3100" b="1" baseline="-25000" dirty="0" smtClean="0">
                <a:latin typeface="Times New Roman" pitchFamily="18" charset="0"/>
                <a:cs typeface="Times New Roman" pitchFamily="18" charset="0"/>
              </a:rPr>
              <a:t>2</a:t>
            </a:r>
            <a:r>
              <a:rPr lang="en-US" altLang="zh-CN" sz="3100" b="1" dirty="0" smtClean="0">
                <a:latin typeface="Times New Roman" pitchFamily="18" charset="0"/>
                <a:cs typeface="Times New Roman" pitchFamily="18" charset="0"/>
              </a:rPr>
              <a:t> in tissues is about 4 kPa: it will not release it!</a:t>
            </a:r>
          </a:p>
          <a:p>
            <a:pPr eaLnBrk="1" hangingPunct="1">
              <a:spcBef>
                <a:spcPts val="800"/>
              </a:spcBef>
            </a:pPr>
            <a:r>
              <a:rPr lang="en-US" altLang="zh-CN" sz="3100" b="1" dirty="0" smtClean="0">
                <a:latin typeface="Times New Roman" pitchFamily="18" charset="0"/>
                <a:cs typeface="Times New Roman" pitchFamily="18" charset="0"/>
              </a:rPr>
              <a:t>Would lowering the affinity (</a:t>
            </a:r>
            <a:r>
              <a:rPr lang="en-US" altLang="zh-CN" sz="3100" b="1" i="1" dirty="0" smtClean="0">
                <a:latin typeface="Times New Roman" pitchFamily="18" charset="0"/>
                <a:cs typeface="Times New Roman" pitchFamily="18" charset="0"/>
              </a:rPr>
              <a:t>P</a:t>
            </a:r>
            <a:r>
              <a:rPr lang="en-US" altLang="zh-CN" sz="3100" b="1" baseline="-25000" dirty="0" smtClean="0">
                <a:latin typeface="Times New Roman" pitchFamily="18" charset="0"/>
                <a:cs typeface="Times New Roman" pitchFamily="18" charset="0"/>
              </a:rPr>
              <a:t>50</a:t>
            </a:r>
            <a:r>
              <a:rPr lang="en-US" altLang="zh-CN" sz="3100" b="1" dirty="0" smtClean="0">
                <a:latin typeface="Times New Roman" pitchFamily="18" charset="0"/>
                <a:cs typeface="Times New Roman" pitchFamily="18" charset="0"/>
              </a:rPr>
              <a:t>) of myoglobin to oxygen help?</a:t>
            </a:r>
          </a:p>
          <a:p>
            <a:pPr eaLnBrk="1" hangingPunct="1">
              <a:spcBef>
                <a:spcPts val="800"/>
              </a:spcBef>
            </a:pPr>
            <a:r>
              <a:rPr lang="en-US" altLang="zh-CN" sz="3100" b="1" dirty="0" smtClean="0">
                <a:latin typeface="Times New Roman" pitchFamily="18" charset="0"/>
                <a:cs typeface="Times New Roman" pitchFamily="18" charset="0"/>
              </a:rPr>
              <a:t>For effective transport affinity must vary with pO</a:t>
            </a:r>
            <a:r>
              <a:rPr lang="en-US" altLang="zh-CN" sz="3100" b="1" baseline="-25000" dirty="0" smtClean="0">
                <a:latin typeface="Times New Roman" pitchFamily="18" charset="0"/>
                <a:cs typeface="Times New Roman" pitchFamily="18" charset="0"/>
              </a:rPr>
              <a:t>2</a:t>
            </a:r>
            <a:r>
              <a:rPr lang="en-US" altLang="zh-CN" sz="31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512" y="116632"/>
            <a:ext cx="8839200" cy="1143000"/>
          </a:xfrm>
        </p:spPr>
        <p:txBody>
          <a:bodyPr rtlCol="0">
            <a:normAutofit/>
          </a:bodyPr>
          <a:lstStyle/>
          <a:p>
            <a:pPr eaLnBrk="1" fontAlgn="auto" hangingPunct="1">
              <a:spcAft>
                <a:spcPts val="0"/>
              </a:spcAft>
              <a:defRPr/>
            </a:pPr>
            <a:r>
              <a:rPr lang="en-US" altLang="zh-CN" b="1" dirty="0" smtClean="0">
                <a:solidFill>
                  <a:srgbClr val="3333FF"/>
                </a:solidFill>
                <a:latin typeface="Times New Roman" charset="0"/>
                <a:cs typeface="Times New Roman" charset="0"/>
              </a:rPr>
              <a:t>How can affinity to oxygen change</a:t>
            </a:r>
          </a:p>
        </p:txBody>
      </p:sp>
      <p:sp>
        <p:nvSpPr>
          <p:cNvPr id="31747" name="Rectangle 3"/>
          <p:cNvSpPr>
            <a:spLocks noGrp="1" noChangeArrowheads="1"/>
          </p:cNvSpPr>
          <p:nvPr>
            <p:ph type="body" idx="1"/>
          </p:nvPr>
        </p:nvSpPr>
        <p:spPr>
          <a:xfrm>
            <a:off x="323528" y="1484784"/>
            <a:ext cx="8367464" cy="5733256"/>
          </a:xfrm>
        </p:spPr>
        <p:txBody>
          <a:bodyPr rtlCol="0">
            <a:normAutofit fontScale="85000" lnSpcReduction="10000"/>
          </a:bodyPr>
          <a:lstStyle/>
          <a:p>
            <a:pPr eaLnBrk="1" fontAlgn="auto" hangingPunct="1">
              <a:lnSpc>
                <a:spcPct val="110000"/>
              </a:lnSpc>
              <a:spcBef>
                <a:spcPts val="800"/>
              </a:spcBef>
              <a:spcAft>
                <a:spcPts val="0"/>
              </a:spcAft>
              <a:buFont typeface="Arial" pitchFamily="34" charset="0"/>
              <a:buChar char="•"/>
              <a:defRPr/>
            </a:pPr>
            <a:r>
              <a:rPr lang="en-US" altLang="zh-CN" sz="3900" b="1" dirty="0" smtClean="0">
                <a:latin typeface="Times New Roman" charset="0"/>
                <a:cs typeface="Times New Roman" charset="0"/>
              </a:rPr>
              <a:t>Must be a protein with </a:t>
            </a:r>
            <a:r>
              <a:rPr lang="en-US" altLang="zh-CN" sz="3900" b="1" dirty="0" smtClean="0">
                <a:solidFill>
                  <a:srgbClr val="0F1AFF"/>
                </a:solidFill>
                <a:latin typeface="Times New Roman" charset="0"/>
                <a:cs typeface="Times New Roman" charset="0"/>
              </a:rPr>
              <a:t>multiple binding sites</a:t>
            </a:r>
          </a:p>
          <a:p>
            <a:pPr eaLnBrk="1" fontAlgn="auto" hangingPunct="1">
              <a:lnSpc>
                <a:spcPct val="110000"/>
              </a:lnSpc>
              <a:spcBef>
                <a:spcPts val="800"/>
              </a:spcBef>
              <a:spcAft>
                <a:spcPts val="0"/>
              </a:spcAft>
              <a:buFont typeface="Arial" pitchFamily="34" charset="0"/>
              <a:buChar char="•"/>
              <a:defRPr/>
            </a:pPr>
            <a:r>
              <a:rPr lang="en-US" altLang="zh-CN" sz="3900" b="1" dirty="0" smtClean="0">
                <a:latin typeface="Times New Roman" charset="0"/>
                <a:cs typeface="Times New Roman" charset="0"/>
              </a:rPr>
              <a:t>Binding sites must be able to </a:t>
            </a:r>
            <a:r>
              <a:rPr lang="en-US" altLang="zh-CN" sz="3900" b="1" dirty="0" smtClean="0">
                <a:solidFill>
                  <a:srgbClr val="0F1AFF"/>
                </a:solidFill>
                <a:latin typeface="Times New Roman" charset="0"/>
                <a:cs typeface="Times New Roman" charset="0"/>
              </a:rPr>
              <a:t>interact with each other</a:t>
            </a:r>
          </a:p>
          <a:p>
            <a:pPr eaLnBrk="1" fontAlgn="auto" hangingPunct="1">
              <a:lnSpc>
                <a:spcPct val="110000"/>
              </a:lnSpc>
              <a:spcBef>
                <a:spcPts val="800"/>
              </a:spcBef>
              <a:spcAft>
                <a:spcPts val="0"/>
              </a:spcAft>
              <a:buFont typeface="Arial" pitchFamily="34" charset="0"/>
              <a:buChar char="•"/>
              <a:defRPr/>
            </a:pPr>
            <a:r>
              <a:rPr lang="en-US" altLang="zh-CN" sz="3900" b="1" dirty="0" smtClean="0">
                <a:latin typeface="Times New Roman" charset="0"/>
                <a:cs typeface="Times New Roman" charset="0"/>
              </a:rPr>
              <a:t>This phenomenon is called </a:t>
            </a:r>
            <a:r>
              <a:rPr lang="en-US" altLang="zh-CN" sz="3900" b="1" dirty="0" smtClean="0">
                <a:solidFill>
                  <a:srgbClr val="FF0000"/>
                </a:solidFill>
                <a:latin typeface="Times New Roman" charset="0"/>
                <a:cs typeface="Times New Roman" charset="0"/>
              </a:rPr>
              <a:t>cooperativity</a:t>
            </a:r>
          </a:p>
          <a:p>
            <a:pPr lvl="1" eaLnBrk="1" fontAlgn="auto" hangingPunct="1">
              <a:lnSpc>
                <a:spcPct val="110000"/>
              </a:lnSpc>
              <a:spcBef>
                <a:spcPts val="800"/>
              </a:spcBef>
              <a:spcAft>
                <a:spcPts val="0"/>
              </a:spcAft>
              <a:buFont typeface="Arial" pitchFamily="34" charset="0"/>
              <a:buChar char="–"/>
              <a:defRPr/>
            </a:pPr>
            <a:r>
              <a:rPr lang="en-US" altLang="zh-CN" sz="3900" b="1" dirty="0" smtClean="0">
                <a:latin typeface="Times New Roman" charset="0"/>
                <a:cs typeface="Times New Roman" charset="0"/>
              </a:rPr>
              <a:t>positive cooperativity: first binding event increases affinity at remaining sites</a:t>
            </a:r>
          </a:p>
          <a:p>
            <a:pPr lvl="1" eaLnBrk="1" fontAlgn="auto" hangingPunct="1">
              <a:lnSpc>
                <a:spcPct val="110000"/>
              </a:lnSpc>
              <a:spcBef>
                <a:spcPts val="800"/>
              </a:spcBef>
              <a:spcAft>
                <a:spcPts val="0"/>
              </a:spcAft>
              <a:buFont typeface="Arial" pitchFamily="34" charset="0"/>
              <a:buChar char="–"/>
              <a:defRPr/>
            </a:pPr>
            <a:r>
              <a:rPr lang="en-US" altLang="zh-CN" sz="3900" b="1" dirty="0" smtClean="0">
                <a:latin typeface="Times New Roman" charset="0"/>
                <a:cs typeface="Times New Roman" charset="0"/>
              </a:rPr>
              <a:t>negative cooperativity: first binding event reduces affinity at remaining sites</a:t>
            </a:r>
          </a:p>
          <a:p>
            <a:pPr eaLnBrk="1" fontAlgn="auto" hangingPunct="1">
              <a:lnSpc>
                <a:spcPct val="120000"/>
              </a:lnSpc>
              <a:spcAft>
                <a:spcPts val="0"/>
              </a:spcAft>
              <a:buFont typeface="Arial" pitchFamily="34" charset="0"/>
              <a:buChar char="•"/>
              <a:defRPr/>
            </a:pPr>
            <a:endParaRPr lang="en-US" altLang="zh-CN" sz="2800" b="1" dirty="0" smtClean="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0"/>
            <a:ext cx="8229600" cy="1143000"/>
          </a:xfrm>
        </p:spPr>
        <p:txBody>
          <a:bodyPr/>
          <a:lstStyle/>
          <a:p>
            <a:pPr eaLnBrk="1" hangingPunct="1"/>
            <a:r>
              <a:rPr lang="en-US" altLang="zh-CN" sz="5400" b="1" dirty="0" smtClean="0">
                <a:solidFill>
                  <a:srgbClr val="3333FF"/>
                </a:solidFill>
                <a:latin typeface="Times New Roman" pitchFamily="18" charset="0"/>
                <a:cs typeface="Times New Roman" pitchFamily="18" charset="0"/>
              </a:rPr>
              <a:t>4. Function of hemoglobin</a:t>
            </a:r>
          </a:p>
        </p:txBody>
      </p:sp>
      <p:sp>
        <p:nvSpPr>
          <p:cNvPr id="3075" name="Rectangle 3"/>
          <p:cNvSpPr>
            <a:spLocks noGrp="1" noChangeArrowheads="1"/>
          </p:cNvSpPr>
          <p:nvPr>
            <p:ph type="body" idx="1"/>
          </p:nvPr>
        </p:nvSpPr>
        <p:spPr>
          <a:xfrm>
            <a:off x="395536" y="1124744"/>
            <a:ext cx="8424936" cy="5486400"/>
          </a:xfrm>
        </p:spPr>
        <p:txBody>
          <a:bodyPr/>
          <a:lstStyle/>
          <a:p>
            <a:pPr eaLnBrk="1" hangingPunct="1">
              <a:spcBef>
                <a:spcPts val="800"/>
              </a:spcBef>
            </a:pPr>
            <a:r>
              <a:rPr lang="en-US" altLang="zh-CN" sz="3600" b="1" dirty="0" smtClean="0">
                <a:latin typeface="Times New Roman" pitchFamily="18" charset="0"/>
                <a:cs typeface="Times New Roman" pitchFamily="18" charset="0"/>
              </a:rPr>
              <a:t>Carries all the </a:t>
            </a:r>
            <a:r>
              <a:rPr lang="en-US" altLang="zh-CN" sz="3600" b="1" dirty="0" smtClean="0">
                <a:solidFill>
                  <a:srgbClr val="FF0000"/>
                </a:solidFill>
                <a:latin typeface="Times New Roman" pitchFamily="18" charset="0"/>
                <a:cs typeface="Times New Roman" pitchFamily="18" charset="0"/>
              </a:rPr>
              <a:t>O</a:t>
            </a:r>
            <a:r>
              <a:rPr lang="en-US" altLang="zh-CN" sz="3600" b="1" baseline="-25000" dirty="0" smtClean="0">
                <a:solidFill>
                  <a:srgbClr val="FF0000"/>
                </a:solidFill>
                <a:latin typeface="Times New Roman" pitchFamily="18" charset="0"/>
                <a:cs typeface="Times New Roman" pitchFamily="18" charset="0"/>
              </a:rPr>
              <a:t>2</a:t>
            </a:r>
            <a:r>
              <a:rPr lang="en-US" altLang="zh-CN" sz="3600" b="1" dirty="0" smtClean="0">
                <a:latin typeface="Times New Roman" pitchFamily="18" charset="0"/>
                <a:cs typeface="Times New Roman" pitchFamily="18" charset="0"/>
              </a:rPr>
              <a:t> required by cells from the lungs to the tissues </a:t>
            </a:r>
          </a:p>
          <a:p>
            <a:pPr eaLnBrk="1" hangingPunct="1">
              <a:spcBef>
                <a:spcPts val="800"/>
              </a:spcBef>
            </a:pPr>
            <a:r>
              <a:rPr lang="en-US" altLang="zh-CN" sz="3600" b="1" dirty="0" smtClean="0">
                <a:latin typeface="Times New Roman" pitchFamily="18" charset="0"/>
                <a:cs typeface="Times New Roman" pitchFamily="18" charset="0"/>
              </a:rPr>
              <a:t>Also carries two end products of cellular metabolism (</a:t>
            </a:r>
            <a:r>
              <a:rPr lang="en-US" altLang="zh-CN" sz="3600" b="1" dirty="0" smtClean="0">
                <a:solidFill>
                  <a:srgbClr val="FF0000"/>
                </a:solidFill>
                <a:latin typeface="Times New Roman" pitchFamily="18" charset="0"/>
                <a:cs typeface="Times New Roman" pitchFamily="18" charset="0"/>
              </a:rPr>
              <a:t>CO</a:t>
            </a:r>
            <a:r>
              <a:rPr lang="en-US" altLang="zh-CN" sz="3600" b="1" baseline="-25000" dirty="0" smtClean="0">
                <a:solidFill>
                  <a:srgbClr val="FF0000"/>
                </a:solidFill>
                <a:latin typeface="Times New Roman" pitchFamily="18" charset="0"/>
                <a:cs typeface="Times New Roman" pitchFamily="18" charset="0"/>
              </a:rPr>
              <a:t>2 </a:t>
            </a:r>
            <a:r>
              <a:rPr lang="en-US" altLang="zh-CN" sz="3600" b="1" dirty="0" smtClean="0">
                <a:solidFill>
                  <a:srgbClr val="FF0000"/>
                </a:solidFill>
                <a:latin typeface="Times New Roman" pitchFamily="18" charset="0"/>
                <a:cs typeface="Times New Roman" pitchFamily="18" charset="0"/>
              </a:rPr>
              <a:t>and H</a:t>
            </a:r>
            <a:r>
              <a:rPr lang="en-US" altLang="zh-CN" sz="3600" b="1" baseline="30000" dirty="0" smtClean="0">
                <a:solidFill>
                  <a:srgbClr val="FF0000"/>
                </a:solidFill>
                <a:latin typeface="Times New Roman" pitchFamily="18" charset="0"/>
                <a:cs typeface="Times New Roman" pitchFamily="18" charset="0"/>
              </a:rPr>
              <a:t>+</a:t>
            </a:r>
            <a:r>
              <a:rPr lang="en-US" altLang="zh-CN" sz="3600" b="1" dirty="0" smtClean="0">
                <a:latin typeface="Times New Roman" pitchFamily="18" charset="0"/>
                <a:cs typeface="Times New Roman" pitchFamily="18" charset="0"/>
              </a:rPr>
              <a:t>) from the tissues to the lungs and the kidneys for excretion (about 40% H</a:t>
            </a:r>
            <a:r>
              <a:rPr lang="en-US" altLang="zh-CN" sz="3600" b="1" baseline="30000" dirty="0" smtClean="0">
                <a:latin typeface="Times New Roman" pitchFamily="18" charset="0"/>
                <a:cs typeface="Times New Roman" pitchFamily="18" charset="0"/>
              </a:rPr>
              <a:t>+ </a:t>
            </a:r>
            <a:r>
              <a:rPr lang="en-US" altLang="zh-CN" sz="3600" b="1" dirty="0" smtClean="0">
                <a:latin typeface="Times New Roman" pitchFamily="18" charset="0"/>
                <a:cs typeface="Times New Roman" pitchFamily="18" charset="0"/>
              </a:rPr>
              <a:t> and 15-20% CO</a:t>
            </a:r>
            <a:r>
              <a:rPr lang="en-US" altLang="zh-CN" sz="3600" b="1" baseline="-25000" dirty="0" smtClean="0">
                <a:latin typeface="Times New Roman" pitchFamily="18" charset="0"/>
                <a:cs typeface="Times New Roman" pitchFamily="18" charset="0"/>
              </a:rPr>
              <a:t>2</a:t>
            </a:r>
            <a:r>
              <a:rPr lang="en-US" altLang="zh-CN" sz="3600" b="1" dirty="0" smtClean="0">
                <a:latin typeface="Times New Roman" pitchFamily="18" charset="0"/>
                <a:cs typeface="Times New Roman" pitchFamily="18" charset="0"/>
              </a:rPr>
              <a:t>)</a:t>
            </a:r>
          </a:p>
          <a:p>
            <a:pPr eaLnBrk="1" hangingPunct="1">
              <a:spcBef>
                <a:spcPts val="800"/>
              </a:spcBef>
            </a:pPr>
            <a:r>
              <a:rPr lang="en-US" altLang="zh-CN" sz="3600" b="1" dirty="0" smtClean="0">
                <a:solidFill>
                  <a:srgbClr val="0F1AFF"/>
                </a:solidFill>
                <a:latin typeface="Times New Roman" pitchFamily="18" charset="0"/>
                <a:cs typeface="Times New Roman" pitchFamily="18" charset="0"/>
              </a:rPr>
              <a:t>The binding of H</a:t>
            </a:r>
            <a:r>
              <a:rPr lang="en-US" altLang="zh-CN" sz="3600" b="1" baseline="30000" dirty="0" smtClean="0">
                <a:solidFill>
                  <a:srgbClr val="0F1AFF"/>
                </a:solidFill>
                <a:latin typeface="Times New Roman" pitchFamily="18" charset="0"/>
                <a:cs typeface="Times New Roman" pitchFamily="18" charset="0"/>
              </a:rPr>
              <a:t>+ </a:t>
            </a:r>
            <a:r>
              <a:rPr lang="en-US" altLang="zh-CN" sz="3600" b="1" dirty="0" smtClean="0">
                <a:solidFill>
                  <a:srgbClr val="0F1AFF"/>
                </a:solidFill>
                <a:latin typeface="Times New Roman" pitchFamily="18" charset="0"/>
                <a:cs typeface="Times New Roman" pitchFamily="18" charset="0"/>
              </a:rPr>
              <a:t> and CO</a:t>
            </a:r>
            <a:r>
              <a:rPr lang="en-US" altLang="zh-CN" sz="3600" b="1" baseline="-25000" dirty="0" smtClean="0">
                <a:solidFill>
                  <a:srgbClr val="0F1AFF"/>
                </a:solidFill>
                <a:latin typeface="Times New Roman" pitchFamily="18" charset="0"/>
                <a:cs typeface="Times New Roman" pitchFamily="18" charset="0"/>
              </a:rPr>
              <a:t>2  </a:t>
            </a:r>
            <a:r>
              <a:rPr lang="en-US" altLang="zh-CN" sz="3600" b="1" dirty="0" smtClean="0">
                <a:solidFill>
                  <a:srgbClr val="0F1AFF"/>
                </a:solidFill>
                <a:latin typeface="Times New Roman" pitchFamily="18" charset="0"/>
                <a:cs typeface="Times New Roman" pitchFamily="18" charset="0"/>
              </a:rPr>
              <a:t>is inversely related to the binding of O</a:t>
            </a:r>
            <a:r>
              <a:rPr lang="en-US" altLang="zh-CN" sz="3600" b="1" baseline="-25000" dirty="0" smtClean="0">
                <a:solidFill>
                  <a:srgbClr val="0F1AFF"/>
                </a:solidFill>
                <a:latin typeface="Times New Roman" pitchFamily="18" charset="0"/>
                <a:cs typeface="Times New Roman" pitchFamily="18" charset="0"/>
              </a:rPr>
              <a:t>2</a:t>
            </a:r>
            <a:endParaRPr lang="en-US" altLang="zh-CN" sz="3600" b="1" dirty="0" smtClean="0">
              <a:solidFill>
                <a:srgbClr val="0F1AFF"/>
              </a:solidFill>
              <a:latin typeface="Times New Roman" pitchFamily="18" charset="0"/>
              <a:cs typeface="Times New Roman" pitchFamily="18" charset="0"/>
            </a:endParaRPr>
          </a:p>
          <a:p>
            <a:pPr eaLnBrk="1" hangingPunct="1">
              <a:buFontTx/>
              <a:buNone/>
            </a:pPr>
            <a:endParaRPr lang="en-US" altLang="zh-CN" sz="3600" b="1" dirty="0" smtClean="0">
              <a:latin typeface="Times New Roman" pitchFamily="18" charset="0"/>
              <a:cs typeface="Times New Roman" pitchFamily="18" charset="0"/>
            </a:endParaRPr>
          </a:p>
          <a:p>
            <a:pPr algn="ctr"/>
            <a:endParaRPr lang="en-US" altLang="zh-CN"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251520" y="0"/>
            <a:ext cx="8640960" cy="1143000"/>
          </a:xfrm>
        </p:spPr>
        <p:txBody>
          <a:bodyPr rtlCol="0">
            <a:noAutofit/>
          </a:bodyPr>
          <a:lstStyle/>
          <a:p>
            <a:pPr eaLnBrk="1" fontAlgn="auto" hangingPunct="1">
              <a:spcAft>
                <a:spcPts val="0"/>
              </a:spcAft>
              <a:defRPr/>
            </a:pPr>
            <a:r>
              <a:rPr lang="en-US" altLang="zh-CN" b="1" dirty="0" smtClean="0">
                <a:solidFill>
                  <a:srgbClr val="3333FF"/>
                </a:solidFill>
                <a:latin typeface="Times New Roman" charset="0"/>
                <a:cs typeface="Times New Roman" charset="0"/>
              </a:rPr>
              <a:t>2. Interaction with other molecules</a:t>
            </a:r>
          </a:p>
        </p:txBody>
      </p:sp>
      <p:sp>
        <p:nvSpPr>
          <p:cNvPr id="8195" name="Rectangle 4"/>
          <p:cNvSpPr>
            <a:spLocks noGrp="1" noChangeArrowheads="1"/>
          </p:cNvSpPr>
          <p:nvPr>
            <p:ph type="body" idx="1"/>
          </p:nvPr>
        </p:nvSpPr>
        <p:spPr>
          <a:xfrm>
            <a:off x="190500" y="980728"/>
            <a:ext cx="8763000" cy="5556597"/>
          </a:xfrm>
        </p:spPr>
        <p:txBody>
          <a:bodyPr rtlCol="0">
            <a:normAutofit fontScale="70000" lnSpcReduction="20000"/>
          </a:bodyPr>
          <a:lstStyle/>
          <a:p>
            <a:pPr eaLnBrk="1" fontAlgn="auto" hangingPunct="1">
              <a:lnSpc>
                <a:spcPct val="120000"/>
              </a:lnSpc>
              <a:spcBef>
                <a:spcPts val="800"/>
              </a:spcBef>
              <a:spcAft>
                <a:spcPts val="0"/>
              </a:spcAft>
              <a:buFont typeface="Arial" pitchFamily="34" charset="0"/>
              <a:buChar char="•"/>
              <a:defRPr/>
            </a:pPr>
            <a:r>
              <a:rPr lang="en-US" altLang="zh-CN" sz="3800" b="1" dirty="0" smtClean="0">
                <a:latin typeface="Times New Roman" panose="02020603050405020304" pitchFamily="18" charset="0"/>
                <a:cs typeface="Times New Roman" panose="02020603050405020304" pitchFamily="18" charset="0"/>
              </a:rPr>
              <a:t>The function of many proteins involve the </a:t>
            </a:r>
            <a:r>
              <a:rPr lang="en-US" altLang="zh-CN" sz="3800" b="1" dirty="0" smtClean="0">
                <a:solidFill>
                  <a:srgbClr val="FF0000"/>
                </a:solidFill>
                <a:latin typeface="Times New Roman" panose="02020603050405020304" pitchFamily="18" charset="0"/>
                <a:cs typeface="Times New Roman" panose="02020603050405020304" pitchFamily="18" charset="0"/>
              </a:rPr>
              <a:t>reversible</a:t>
            </a:r>
            <a:r>
              <a:rPr lang="en-US" altLang="zh-CN" sz="3800" b="1" dirty="0" smtClean="0">
                <a:latin typeface="Times New Roman" panose="02020603050405020304" pitchFamily="18" charset="0"/>
                <a:cs typeface="Times New Roman" panose="02020603050405020304" pitchFamily="18" charset="0"/>
              </a:rPr>
              <a:t> binding with other molecules</a:t>
            </a:r>
          </a:p>
          <a:p>
            <a:pPr eaLnBrk="1" fontAlgn="auto" hangingPunct="1">
              <a:lnSpc>
                <a:spcPct val="120000"/>
              </a:lnSpc>
              <a:spcBef>
                <a:spcPts val="800"/>
              </a:spcBef>
              <a:spcAft>
                <a:spcPts val="0"/>
              </a:spcAft>
              <a:buFont typeface="Arial" pitchFamily="34" charset="0"/>
              <a:buChar char="•"/>
              <a:defRPr/>
            </a:pPr>
            <a:r>
              <a:rPr lang="en-US" altLang="zh-CN" sz="3800" b="1" dirty="0" smtClean="0">
                <a:latin typeface="Times New Roman" panose="02020603050405020304" pitchFamily="18" charset="0"/>
                <a:cs typeface="Times New Roman" panose="02020603050405020304" pitchFamily="18" charset="0"/>
              </a:rPr>
              <a:t>A molecule bound reversibly by a protein is called a </a:t>
            </a:r>
            <a:r>
              <a:rPr lang="en-US" altLang="zh-CN" sz="3800" b="1" dirty="0" smtClean="0">
                <a:solidFill>
                  <a:srgbClr val="FF0000"/>
                </a:solidFill>
                <a:latin typeface="Times New Roman" panose="02020603050405020304" pitchFamily="18" charset="0"/>
                <a:cs typeface="Times New Roman" panose="02020603050405020304" pitchFamily="18" charset="0"/>
              </a:rPr>
              <a:t>ligand</a:t>
            </a:r>
            <a:r>
              <a:rPr lang="en-US" altLang="zh-CN" sz="3800" b="1" dirty="0" smtClean="0">
                <a:latin typeface="Times New Roman" panose="02020603050405020304" pitchFamily="18" charset="0"/>
                <a:cs typeface="Times New Roman" panose="02020603050405020304" pitchFamily="18" charset="0"/>
              </a:rPr>
              <a:t> (typically a small molecule)</a:t>
            </a:r>
          </a:p>
          <a:p>
            <a:pPr eaLnBrk="1" fontAlgn="auto" hangingPunct="1">
              <a:lnSpc>
                <a:spcPct val="120000"/>
              </a:lnSpc>
              <a:spcBef>
                <a:spcPts val="800"/>
              </a:spcBef>
              <a:spcAft>
                <a:spcPts val="0"/>
              </a:spcAft>
              <a:buFont typeface="Arial" pitchFamily="34" charset="0"/>
              <a:buChar char="•"/>
              <a:defRPr/>
            </a:pPr>
            <a:r>
              <a:rPr lang="en-US" altLang="zh-CN" sz="3800" b="1" dirty="0" smtClean="0">
                <a:latin typeface="Times New Roman" panose="02020603050405020304" pitchFamily="18" charset="0"/>
                <a:cs typeface="Times New Roman" panose="02020603050405020304" pitchFamily="18" charset="0"/>
              </a:rPr>
              <a:t>A region in the protein where the ligand binds is called the </a:t>
            </a:r>
            <a:r>
              <a:rPr lang="en-US" altLang="zh-CN" sz="3800" b="1" dirty="0" smtClean="0">
                <a:solidFill>
                  <a:srgbClr val="FF0000"/>
                </a:solidFill>
                <a:latin typeface="Times New Roman" panose="02020603050405020304" pitchFamily="18" charset="0"/>
                <a:cs typeface="Times New Roman" panose="02020603050405020304" pitchFamily="18" charset="0"/>
              </a:rPr>
              <a:t>binding site </a:t>
            </a:r>
          </a:p>
          <a:p>
            <a:pPr eaLnBrk="1" fontAlgn="auto" hangingPunct="1">
              <a:lnSpc>
                <a:spcPct val="120000"/>
              </a:lnSpc>
              <a:spcBef>
                <a:spcPts val="800"/>
              </a:spcBef>
              <a:spcAft>
                <a:spcPts val="0"/>
              </a:spcAft>
              <a:buFont typeface="Arial" pitchFamily="34" charset="0"/>
              <a:buChar char="•"/>
              <a:defRPr/>
            </a:pPr>
            <a:r>
              <a:rPr lang="en-US" altLang="zh-CN" sz="3800" b="1" dirty="0" smtClean="0">
                <a:latin typeface="Times New Roman" panose="02020603050405020304" pitchFamily="18" charset="0"/>
                <a:cs typeface="Times New Roman" panose="02020603050405020304" pitchFamily="18" charset="0"/>
              </a:rPr>
              <a:t>Ligand binds via </a:t>
            </a:r>
            <a:r>
              <a:rPr lang="en-US" altLang="zh-CN" sz="3800" b="1" dirty="0" smtClean="0">
                <a:solidFill>
                  <a:srgbClr val="FF0000"/>
                </a:solidFill>
                <a:latin typeface="Times New Roman" panose="02020603050405020304" pitchFamily="18" charset="0"/>
                <a:cs typeface="Times New Roman" panose="02020603050405020304" pitchFamily="18" charset="0"/>
              </a:rPr>
              <a:t>noncovalent</a:t>
            </a:r>
            <a:r>
              <a:rPr lang="en-US" altLang="zh-CN" sz="3800" b="1" dirty="0" smtClean="0">
                <a:latin typeface="Times New Roman" panose="02020603050405020304" pitchFamily="18" charset="0"/>
                <a:cs typeface="Times New Roman" panose="02020603050405020304" pitchFamily="18" charset="0"/>
              </a:rPr>
              <a:t> interactions, which enables the interactions to be </a:t>
            </a:r>
            <a:r>
              <a:rPr lang="en-US" altLang="zh-CN" sz="3800" b="1" dirty="0" smtClean="0">
                <a:solidFill>
                  <a:srgbClr val="FF0000"/>
                </a:solidFill>
                <a:latin typeface="Times New Roman" panose="02020603050405020304" pitchFamily="18" charset="0"/>
                <a:cs typeface="Times New Roman" panose="02020603050405020304" pitchFamily="18" charset="0"/>
              </a:rPr>
              <a:t>transient</a:t>
            </a:r>
          </a:p>
          <a:p>
            <a:pPr eaLnBrk="1" fontAlgn="auto" hangingPunct="1">
              <a:lnSpc>
                <a:spcPct val="120000"/>
              </a:lnSpc>
              <a:spcBef>
                <a:spcPts val="800"/>
              </a:spcBef>
              <a:spcAft>
                <a:spcPts val="0"/>
              </a:spcAft>
              <a:buFont typeface="Arial" pitchFamily="34" charset="0"/>
              <a:buChar char="•"/>
              <a:defRPr/>
            </a:pPr>
            <a:r>
              <a:rPr lang="en-US" altLang="zh-CN" sz="3800" b="1" dirty="0" smtClean="0">
                <a:latin typeface="Times New Roman" panose="02020603050405020304" pitchFamily="18" charset="0"/>
                <a:cs typeface="Times New Roman" panose="02020603050405020304" pitchFamily="18" charset="0"/>
              </a:rPr>
              <a:t>Ligand </a:t>
            </a:r>
            <a:r>
              <a:rPr lang="en-US" altLang="zh-CN" sz="3800" b="1" dirty="0">
                <a:latin typeface="Times New Roman" panose="02020603050405020304" pitchFamily="18" charset="0"/>
                <a:cs typeface="Times New Roman" panose="02020603050405020304" pitchFamily="18" charset="0"/>
              </a:rPr>
              <a:t>binding is often coupled to conformational </a:t>
            </a:r>
            <a:r>
              <a:rPr lang="en-US" altLang="zh-CN" sz="3800" b="1" dirty="0" smtClean="0">
                <a:latin typeface="Times New Roman" panose="02020603050405020304" pitchFamily="18" charset="0"/>
                <a:cs typeface="Times New Roman" panose="02020603050405020304" pitchFamily="18" charset="0"/>
              </a:rPr>
              <a:t>changes (induced fit)</a:t>
            </a:r>
            <a:endParaRPr lang="en-US" altLang="zh-CN" sz="3800" b="1" dirty="0">
              <a:latin typeface="Times New Roman" panose="02020603050405020304" pitchFamily="18" charset="0"/>
              <a:cs typeface="Times New Roman" panose="02020603050405020304" pitchFamily="18" charset="0"/>
            </a:endParaRPr>
          </a:p>
          <a:p>
            <a:pPr eaLnBrk="1" fontAlgn="auto" hangingPunct="1">
              <a:lnSpc>
                <a:spcPct val="120000"/>
              </a:lnSpc>
              <a:spcBef>
                <a:spcPts val="800"/>
              </a:spcBef>
              <a:spcAft>
                <a:spcPts val="0"/>
              </a:spcAft>
              <a:buFont typeface="Arial" pitchFamily="34" charset="0"/>
              <a:buChar char="•"/>
              <a:defRPr/>
            </a:pPr>
            <a:r>
              <a:rPr lang="en-US" altLang="zh-CN" sz="3800" b="1" dirty="0">
                <a:latin typeface="Times New Roman" panose="02020603050405020304" pitchFamily="18" charset="0"/>
                <a:cs typeface="Times New Roman" panose="02020603050405020304" pitchFamily="18" charset="0"/>
              </a:rPr>
              <a:t>In multisubunit proteins, conformational changes in one subunit can affect the others (cooperativity</a:t>
            </a:r>
            <a:r>
              <a:rPr lang="en-US" altLang="zh-CN" sz="3800" b="1" dirty="0" smtClean="0">
                <a:latin typeface="Times New Roman" panose="02020603050405020304" pitchFamily="18" charset="0"/>
                <a:cs typeface="Times New Roman" panose="02020603050405020304" pitchFamily="18" charset="0"/>
              </a:rPr>
              <a:t>)</a:t>
            </a:r>
            <a:endParaRPr lang="en-US" altLang="zh-CN" sz="3800" b="1" dirty="0">
              <a:latin typeface="Times New Roman" panose="02020603050405020304" pitchFamily="18" charset="0"/>
              <a:cs typeface="Times New Roman" panose="02020603050405020304" pitchFamily="18" charset="0"/>
            </a:endParaRPr>
          </a:p>
          <a:p>
            <a:pPr eaLnBrk="1" fontAlgn="auto" hangingPunct="1">
              <a:lnSpc>
                <a:spcPct val="120000"/>
              </a:lnSpc>
              <a:spcBef>
                <a:spcPts val="800"/>
              </a:spcBef>
              <a:spcAft>
                <a:spcPts val="0"/>
              </a:spcAft>
              <a:buFont typeface="Arial" pitchFamily="34" charset="0"/>
              <a:buChar char="•"/>
              <a:defRPr/>
            </a:pPr>
            <a:endParaRPr lang="en-US" altLang="zh-CN" sz="3800" b="1" dirty="0">
              <a:latin typeface="Times New Roman" panose="02020603050405020304" pitchFamily="18" charset="0"/>
              <a:cs typeface="Times New Roman" panose="02020603050405020304" pitchFamily="18" charset="0"/>
            </a:endParaRPr>
          </a:p>
          <a:p>
            <a:pPr eaLnBrk="1" fontAlgn="auto" hangingPunct="1">
              <a:lnSpc>
                <a:spcPct val="110000"/>
              </a:lnSpc>
              <a:spcAft>
                <a:spcPts val="0"/>
              </a:spcAft>
              <a:buFont typeface="Arial" pitchFamily="34" charset="0"/>
              <a:buChar char="•"/>
              <a:defRPr/>
            </a:pPr>
            <a:endParaRPr lang="en-US" altLang="zh-CN" b="1" dirty="0" smtClean="0">
              <a:latin typeface="Times New Roman" charset="0"/>
              <a:cs typeface="Times New Roman" charset="0"/>
            </a:endParaRPr>
          </a:p>
          <a:p>
            <a:pPr eaLnBrk="1" fontAlgn="auto" hangingPunct="1">
              <a:lnSpc>
                <a:spcPct val="110000"/>
              </a:lnSpc>
              <a:spcAft>
                <a:spcPts val="0"/>
              </a:spcAft>
              <a:buFontTx/>
              <a:buNone/>
              <a:defRPr/>
            </a:pPr>
            <a:endParaRPr lang="en-US" altLang="zh-CN"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10952" y="0"/>
            <a:ext cx="8229600" cy="1143000"/>
          </a:xfrm>
        </p:spPr>
        <p:txBody>
          <a:bodyPr/>
          <a:lstStyle/>
          <a:p>
            <a:pPr eaLnBrk="1" hangingPunct="1"/>
            <a:r>
              <a:rPr lang="en-US" altLang="zh-CN" sz="6000" b="1" dirty="0" smtClean="0">
                <a:solidFill>
                  <a:srgbClr val="3333FF"/>
                </a:solidFill>
                <a:latin typeface="Times New Roman" pitchFamily="18" charset="0"/>
                <a:cs typeface="Times New Roman" pitchFamily="18" charset="0"/>
              </a:rPr>
              <a:t>Structure of hemoglobin</a:t>
            </a:r>
          </a:p>
        </p:txBody>
      </p:sp>
      <p:sp>
        <p:nvSpPr>
          <p:cNvPr id="4099" name="Rectangle 3"/>
          <p:cNvSpPr>
            <a:spLocks noGrp="1" noChangeArrowheads="1"/>
          </p:cNvSpPr>
          <p:nvPr>
            <p:ph type="body" idx="1"/>
          </p:nvPr>
        </p:nvSpPr>
        <p:spPr>
          <a:xfrm>
            <a:off x="107504" y="1143000"/>
            <a:ext cx="9036496" cy="5530552"/>
          </a:xfrm>
        </p:spPr>
        <p:txBody>
          <a:bodyPr/>
          <a:lstStyle/>
          <a:p>
            <a:pPr eaLnBrk="1" hangingPunct="1">
              <a:spcBef>
                <a:spcPts val="600"/>
              </a:spcBef>
            </a:pPr>
            <a:r>
              <a:rPr lang="en-US" altLang="zh-CN" sz="2800" b="1" dirty="0" smtClean="0">
                <a:latin typeface="Times New Roman" pitchFamily="18" charset="0"/>
                <a:cs typeface="Times New Roman" pitchFamily="18" charset="0"/>
              </a:rPr>
              <a:t>Hemoglobin (Hb) is a tetramer of two subunits (</a:t>
            </a:r>
            <a:r>
              <a:rPr lang="en-US" altLang="zh-CN" sz="2800" b="1" dirty="0" smtClean="0">
                <a:latin typeface="Symbol" pitchFamily="18" charset="2"/>
                <a:cs typeface="Times New Roman" pitchFamily="18" charset="0"/>
              </a:rPr>
              <a:t>a</a:t>
            </a:r>
            <a:r>
              <a:rPr lang="en-US" altLang="zh-CN" sz="2800" b="1" baseline="-25000" dirty="0" smtClean="0">
                <a:latin typeface="Times New Roman" pitchFamily="18" charset="0"/>
                <a:cs typeface="Times New Roman" pitchFamily="18" charset="0"/>
              </a:rPr>
              <a:t>2</a:t>
            </a:r>
            <a:r>
              <a:rPr lang="en-US" altLang="zh-CN" sz="2800" b="1" dirty="0" smtClean="0">
                <a:latin typeface="Symbol" pitchFamily="18" charset="2"/>
                <a:cs typeface="Times New Roman" pitchFamily="18" charset="0"/>
              </a:rPr>
              <a:t>b</a:t>
            </a:r>
            <a:r>
              <a:rPr lang="en-US" altLang="zh-CN" sz="2800" b="1" baseline="-25000" dirty="0" smtClean="0">
                <a:latin typeface="Times New Roman" pitchFamily="18" charset="0"/>
                <a:cs typeface="Times New Roman" pitchFamily="18" charset="0"/>
              </a:rPr>
              <a:t>2</a:t>
            </a:r>
            <a:r>
              <a:rPr lang="en-US" altLang="zh-CN" sz="2800" b="1" dirty="0" smtClean="0">
                <a:latin typeface="Times New Roman" pitchFamily="18" charset="0"/>
                <a:cs typeface="Times New Roman" pitchFamily="18" charset="0"/>
              </a:rPr>
              <a:t>),  </a:t>
            </a:r>
            <a:r>
              <a:rPr lang="en-US" altLang="zh-CN" sz="2800" b="1" i="1" dirty="0" smtClean="0">
                <a:latin typeface="Times New Roman" pitchFamily="18" charset="0"/>
                <a:cs typeface="Times New Roman" pitchFamily="18" charset="0"/>
              </a:rPr>
              <a:t>M</a:t>
            </a:r>
            <a:r>
              <a:rPr lang="en-US" altLang="zh-CN" sz="2800" b="1" baseline="-25000" dirty="0" smtClean="0">
                <a:latin typeface="Times New Roman" pitchFamily="18" charset="0"/>
                <a:cs typeface="Times New Roman" pitchFamily="18" charset="0"/>
              </a:rPr>
              <a:t>r</a:t>
            </a:r>
            <a:r>
              <a:rPr lang="en-US" altLang="zh-CN" sz="2800" b="1" dirty="0" smtClean="0">
                <a:latin typeface="Times New Roman" pitchFamily="18" charset="0"/>
                <a:cs typeface="Times New Roman" pitchFamily="18" charset="0"/>
              </a:rPr>
              <a:t> 64,500</a:t>
            </a:r>
          </a:p>
          <a:p>
            <a:pPr eaLnBrk="1" hangingPunct="1">
              <a:spcBef>
                <a:spcPts val="600"/>
              </a:spcBef>
            </a:pPr>
            <a:r>
              <a:rPr lang="en-US" altLang="zh-CN" sz="2800" b="1" dirty="0" smtClean="0">
                <a:latin typeface="Times New Roman" pitchFamily="18" charset="0"/>
                <a:cs typeface="Times New Roman" pitchFamily="18" charset="0"/>
              </a:rPr>
              <a:t>Each subunit contains a heme prosthetic group and is capable of binding one molecule of O</a:t>
            </a:r>
            <a:r>
              <a:rPr lang="en-US" altLang="zh-CN" sz="2800" b="1" baseline="-25000" dirty="0" smtClean="0">
                <a:latin typeface="Times New Roman" pitchFamily="18" charset="0"/>
                <a:cs typeface="Times New Roman" pitchFamily="18" charset="0"/>
              </a:rPr>
              <a:t>2</a:t>
            </a:r>
            <a:endParaRPr lang="en-US" altLang="zh-CN" sz="2800" b="1" dirty="0" smtClean="0">
              <a:latin typeface="Times New Roman" pitchFamily="18" charset="0"/>
              <a:cs typeface="Times New Roman" pitchFamily="18" charset="0"/>
            </a:endParaRPr>
          </a:p>
          <a:p>
            <a:pPr eaLnBrk="1" hangingPunct="1">
              <a:spcBef>
                <a:spcPts val="600"/>
              </a:spcBef>
            </a:pPr>
            <a:r>
              <a:rPr lang="en-US" altLang="zh-CN" sz="2800" b="1" dirty="0" smtClean="0">
                <a:latin typeface="Times New Roman" pitchFamily="18" charset="0"/>
                <a:cs typeface="Times New Roman" pitchFamily="18" charset="0"/>
              </a:rPr>
              <a:t>The three-dimensional structure of </a:t>
            </a:r>
            <a:r>
              <a:rPr lang="en-US" altLang="zh-CN" sz="2800" b="1" dirty="0" smtClean="0">
                <a:latin typeface="Symbol" pitchFamily="18" charset="2"/>
                <a:cs typeface="Times New Roman" pitchFamily="18" charset="0"/>
              </a:rPr>
              <a:t>a</a:t>
            </a:r>
            <a:r>
              <a:rPr lang="en-US" altLang="zh-CN" sz="2800" b="1" baseline="-25000" dirty="0" smtClean="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and </a:t>
            </a:r>
            <a:r>
              <a:rPr lang="en-US" altLang="zh-CN" sz="2800" b="1" dirty="0" smtClean="0">
                <a:latin typeface="Symbol" pitchFamily="18" charset="2"/>
                <a:cs typeface="Times New Roman" pitchFamily="18" charset="0"/>
              </a:rPr>
              <a:t>b</a:t>
            </a:r>
            <a:r>
              <a:rPr lang="en-US" altLang="zh-CN" sz="2800" b="1" baseline="-25000" dirty="0" smtClean="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subunits  are very similar to that of myoglobin</a:t>
            </a:r>
          </a:p>
          <a:p>
            <a:pPr eaLnBrk="1" hangingPunct="1">
              <a:spcBef>
                <a:spcPts val="600"/>
              </a:spcBef>
            </a:pPr>
            <a:r>
              <a:rPr lang="en-US" altLang="zh-CN" sz="2800" b="1" dirty="0" smtClean="0">
                <a:latin typeface="Times New Roman" pitchFamily="18" charset="0"/>
                <a:cs typeface="Times New Roman" pitchFamily="18" charset="0"/>
              </a:rPr>
              <a:t>Noncovalent interactions play important roles in stabilizing the quaternary structure</a:t>
            </a:r>
          </a:p>
          <a:p>
            <a:pPr eaLnBrk="1" hangingPunct="1">
              <a:spcBef>
                <a:spcPts val="600"/>
              </a:spcBef>
            </a:pPr>
            <a:r>
              <a:rPr lang="en-US" altLang="zh-CN" sz="2800" b="1" dirty="0" smtClean="0">
                <a:latin typeface="Times New Roman" pitchFamily="18" charset="0"/>
                <a:cs typeface="Times New Roman" pitchFamily="18" charset="0"/>
              </a:rPr>
              <a:t>The strongest subunit interactions occur between  unlike subunits, such as </a:t>
            </a:r>
            <a:r>
              <a:rPr lang="en-US" altLang="zh-CN" sz="2800" b="1" dirty="0" smtClean="0">
                <a:latin typeface="Symbol" pitchFamily="18" charset="2"/>
                <a:cs typeface="Times New Roman" pitchFamily="18" charset="0"/>
              </a:rPr>
              <a:t>a</a:t>
            </a:r>
            <a:r>
              <a:rPr lang="en-US" altLang="zh-CN" sz="2800" b="1" baseline="-25000" dirty="0" smtClean="0">
                <a:latin typeface="Times New Roman" pitchFamily="18" charset="0"/>
                <a:cs typeface="Times New Roman" pitchFamily="18" charset="0"/>
              </a:rPr>
              <a:t>1</a:t>
            </a:r>
            <a:r>
              <a:rPr lang="en-US" altLang="zh-CN" sz="2800" b="1" dirty="0" smtClean="0">
                <a:latin typeface="Symbol" pitchFamily="18" charset="2"/>
                <a:cs typeface="Times New Roman" pitchFamily="18" charset="0"/>
              </a:rPr>
              <a:t>b</a:t>
            </a:r>
            <a:r>
              <a:rPr lang="en-US" altLang="zh-CN" sz="2800" b="1" baseline="-25000" dirty="0" smtClean="0">
                <a:latin typeface="Times New Roman" pitchFamily="18" charset="0"/>
                <a:cs typeface="Times New Roman" pitchFamily="18" charset="0"/>
              </a:rPr>
              <a:t>1</a:t>
            </a:r>
            <a:r>
              <a:rPr lang="en-US" altLang="zh-CN" sz="2800" b="1" dirty="0" smtClean="0">
                <a:latin typeface="Times New Roman" pitchFamily="18" charset="0"/>
                <a:cs typeface="Times New Roman" pitchFamily="18" charset="0"/>
              </a:rPr>
              <a:t> and </a:t>
            </a:r>
            <a:r>
              <a:rPr lang="en-US" altLang="zh-CN" sz="2800" b="1" dirty="0" smtClean="0">
                <a:latin typeface="Symbol" pitchFamily="18" charset="2"/>
                <a:cs typeface="Times New Roman" pitchFamily="18" charset="0"/>
              </a:rPr>
              <a:t>a</a:t>
            </a:r>
            <a:r>
              <a:rPr lang="en-US" altLang="zh-CN" sz="2800" b="1" baseline="-25000" dirty="0" smtClean="0">
                <a:latin typeface="Times New Roman" pitchFamily="18" charset="0"/>
                <a:cs typeface="Times New Roman" pitchFamily="18" charset="0"/>
              </a:rPr>
              <a:t>2</a:t>
            </a:r>
            <a:r>
              <a:rPr lang="en-US" altLang="zh-CN" sz="2800" b="1" dirty="0" smtClean="0">
                <a:latin typeface="Symbol" pitchFamily="18" charset="2"/>
                <a:cs typeface="Times New Roman" pitchFamily="18" charset="0"/>
              </a:rPr>
              <a:t>b</a:t>
            </a:r>
            <a:r>
              <a:rPr lang="en-US" altLang="zh-CN" sz="2800" b="1" baseline="-25000" dirty="0" smtClean="0">
                <a:latin typeface="Times New Roman" pitchFamily="18" charset="0"/>
                <a:cs typeface="Times New Roman" pitchFamily="18" charset="0"/>
              </a:rPr>
              <a:t>2</a:t>
            </a:r>
          </a:p>
          <a:p>
            <a:pPr eaLnBrk="1" hangingPunct="1">
              <a:spcBef>
                <a:spcPts val="600"/>
              </a:spcBef>
            </a:pPr>
            <a:r>
              <a:rPr lang="en-US" altLang="zh-CN" sz="2800" b="1" dirty="0" smtClean="0">
                <a:latin typeface="Times New Roman" pitchFamily="18" charset="0"/>
                <a:cs typeface="Times New Roman" pitchFamily="18" charset="0"/>
              </a:rPr>
              <a:t>Two major conformations: R (relax) and T (tense) state </a:t>
            </a:r>
          </a:p>
          <a:p>
            <a:pPr eaLnBrk="1" hangingPunct="1">
              <a:spcBef>
                <a:spcPts val="600"/>
              </a:spcBef>
            </a:pPr>
            <a:r>
              <a:rPr lang="en-US" altLang="zh-CN" sz="2800" b="1" dirty="0" smtClean="0">
                <a:latin typeface="Times New Roman" pitchFamily="18" charset="0"/>
                <a:cs typeface="Times New Roman" pitchFamily="18" charset="0"/>
              </a:rPr>
              <a:t>O</a:t>
            </a:r>
            <a:r>
              <a:rPr lang="en-US" altLang="zh-CN" sz="2800" b="1" baseline="-25000" dirty="0" smtClean="0">
                <a:latin typeface="Times New Roman" pitchFamily="18" charset="0"/>
                <a:cs typeface="Times New Roman" pitchFamily="18" charset="0"/>
              </a:rPr>
              <a:t>2 </a:t>
            </a:r>
            <a:r>
              <a:rPr lang="en-US" altLang="zh-CN" sz="2800" b="1" dirty="0" smtClean="0">
                <a:latin typeface="Times New Roman" pitchFamily="18" charset="0"/>
                <a:cs typeface="Times New Roman" pitchFamily="18" charset="0"/>
              </a:rPr>
              <a:t>binding promotes transition to the R state</a:t>
            </a:r>
          </a:p>
          <a:p>
            <a:pPr eaLnBrk="1" hangingPunct="1"/>
            <a:endParaRPr lang="en-US" altLang="zh-CN" sz="2800" b="1" dirty="0" smtClean="0">
              <a:latin typeface="Times New Roman" pitchFamily="18" charset="0"/>
              <a:cs typeface="Times New Roman" pitchFamily="18" charset="0"/>
            </a:endParaRPr>
          </a:p>
          <a:p>
            <a:pPr algn="ctr"/>
            <a:endParaRPr lang="en-US" altLang="zh-CN"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4-22"/>
          <p:cNvPicPr>
            <a:picLocks noChangeAspect="1" noChangeArrowheads="1"/>
          </p:cNvPicPr>
          <p:nvPr/>
        </p:nvPicPr>
        <p:blipFill>
          <a:blip r:embed="rId3"/>
          <a:srcRect/>
          <a:stretch>
            <a:fillRect/>
          </a:stretch>
        </p:blipFill>
        <p:spPr bwMode="auto">
          <a:xfrm>
            <a:off x="304800" y="533400"/>
            <a:ext cx="8531225" cy="3870325"/>
          </a:xfrm>
          <a:prstGeom prst="rect">
            <a:avLst/>
          </a:prstGeom>
          <a:noFill/>
          <a:ln w="9525">
            <a:noFill/>
            <a:miter lim="800000"/>
            <a:headEnd/>
            <a:tailEnd/>
          </a:ln>
        </p:spPr>
      </p:pic>
      <p:sp>
        <p:nvSpPr>
          <p:cNvPr id="5123" name="矩形 2"/>
          <p:cNvSpPr>
            <a:spLocks noChangeArrowheads="1"/>
          </p:cNvSpPr>
          <p:nvPr/>
        </p:nvSpPr>
        <p:spPr bwMode="auto">
          <a:xfrm>
            <a:off x="251520" y="4509120"/>
            <a:ext cx="8640960" cy="2646878"/>
          </a:xfrm>
          <a:prstGeom prst="rect">
            <a:avLst/>
          </a:prstGeom>
          <a:noFill/>
          <a:ln w="9525">
            <a:noFill/>
            <a:miter lim="800000"/>
            <a:headEnd/>
            <a:tailEnd/>
          </a:ln>
        </p:spPr>
        <p:txBody>
          <a:bodyPr wrap="square">
            <a:spAutoFit/>
          </a:bodyPr>
          <a:lstStyle/>
          <a:p>
            <a:r>
              <a:rPr lang="en-US" altLang="zh-CN" sz="3600" b="1" dirty="0" smtClean="0">
                <a:solidFill>
                  <a:srgbClr val="0F1AFF"/>
                </a:solidFill>
                <a:latin typeface="Times New Roman" pitchFamily="18" charset="0"/>
                <a:cs typeface="Times New Roman" pitchFamily="18" charset="0"/>
              </a:rPr>
              <a:t>Quaternary </a:t>
            </a:r>
            <a:r>
              <a:rPr lang="en-US" altLang="zh-CN" sz="3600" b="1" dirty="0">
                <a:solidFill>
                  <a:srgbClr val="0F1AFF"/>
                </a:solidFill>
                <a:latin typeface="Times New Roman" pitchFamily="18" charset="0"/>
                <a:cs typeface="Times New Roman" pitchFamily="18" charset="0"/>
              </a:rPr>
              <a:t>structure of deoxyhemoglobin</a:t>
            </a:r>
          </a:p>
          <a:p>
            <a:pPr algn="ctr"/>
            <a:r>
              <a:rPr lang="en-US" altLang="zh-CN" sz="2800" b="1" dirty="0">
                <a:latin typeface="Times New Roman" pitchFamily="18" charset="0"/>
                <a:cs typeface="Times New Roman" pitchFamily="18" charset="0"/>
              </a:rPr>
              <a:t>The structure of the two identical </a:t>
            </a:r>
            <a:r>
              <a:rPr lang="en-US" altLang="zh-CN" sz="2800" b="1" dirty="0" smtClean="0">
                <a:latin typeface="Times New Roman" pitchFamily="18" charset="0"/>
                <a:cs typeface="Times New Roman" pitchFamily="18" charset="0"/>
                <a:sym typeface="Symbol"/>
              </a:rPr>
              <a:t></a:t>
            </a:r>
            <a:r>
              <a:rPr lang="en-US" altLang="zh-CN" sz="2800" b="1" dirty="0" smtClean="0">
                <a:latin typeface="Times New Roman" pitchFamily="18" charset="0"/>
                <a:cs typeface="Times New Roman" pitchFamily="18" charset="0"/>
              </a:rPr>
              <a:t> </a:t>
            </a:r>
            <a:r>
              <a:rPr lang="el-GR" altLang="zh-CN" sz="2800" b="1" dirty="0">
                <a:latin typeface="Times New Roman" pitchFamily="18" charset="0"/>
                <a:cs typeface="Times New Roman" pitchFamily="18" charset="0"/>
              </a:rPr>
              <a:t>subunits</a:t>
            </a:r>
            <a:r>
              <a:rPr lang="en-US" altLang="zh-CN" sz="2800" b="1" dirty="0">
                <a:latin typeface="Times New Roman" pitchFamily="18" charset="0"/>
                <a:cs typeface="Times New Roman" pitchFamily="18" charset="0"/>
              </a:rPr>
              <a:t> (grey) is similar to, but not identical with that of the two identical </a:t>
            </a:r>
            <a:r>
              <a:rPr lang="el-GR" altLang="zh-CN" sz="2800" b="1" dirty="0">
                <a:latin typeface="Times New Roman" pitchFamily="18" charset="0"/>
                <a:ea typeface="楷体_GB2312" pitchFamily="49" charset="-122"/>
                <a:cs typeface="Times New Roman" pitchFamily="18" charset="0"/>
              </a:rPr>
              <a:t>β</a:t>
            </a:r>
            <a:r>
              <a:rPr lang="en-US" altLang="zh-CN" sz="2800" b="1" dirty="0">
                <a:latin typeface="Times New Roman" pitchFamily="18" charset="0"/>
                <a:ea typeface="楷体_GB2312" pitchFamily="49" charset="-122"/>
                <a:cs typeface="Times New Roman" pitchFamily="18" charset="0"/>
              </a:rPr>
              <a:t> </a:t>
            </a:r>
            <a:r>
              <a:rPr lang="el-GR" altLang="zh-CN" sz="2800" b="1" dirty="0">
                <a:latin typeface="Times New Roman" pitchFamily="18" charset="0"/>
                <a:cs typeface="Times New Roman" pitchFamily="18" charset="0"/>
              </a:rPr>
              <a:t>subunits</a:t>
            </a:r>
            <a:r>
              <a:rPr lang="en-US" altLang="zh-CN" sz="2800" b="1" dirty="0">
                <a:latin typeface="Times New Roman" pitchFamily="18" charset="0"/>
                <a:cs typeface="Times New Roman" pitchFamily="18" charset="0"/>
              </a:rPr>
              <a:t> (blue). The molecule contains four heme groups (red).</a:t>
            </a:r>
            <a:endParaRPr lang="el-GR" altLang="zh-CN" sz="2800" b="1" baseline="-25000" dirty="0">
              <a:latin typeface="Times New Roman" pitchFamily="18" charset="0"/>
              <a:cs typeface="Times New Roman" pitchFamily="18" charset="0"/>
            </a:endParaRPr>
          </a:p>
          <a:p>
            <a:r>
              <a:rPr lang="en-US" altLang="zh-CN" dirty="0"/>
              <a:t> </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5-06"/>
          <p:cNvPicPr>
            <a:picLocks noChangeAspect="1" noChangeArrowheads="1"/>
          </p:cNvPicPr>
          <p:nvPr/>
        </p:nvPicPr>
        <p:blipFill>
          <a:blip r:embed="rId3"/>
          <a:srcRect/>
          <a:stretch>
            <a:fillRect/>
          </a:stretch>
        </p:blipFill>
        <p:spPr bwMode="auto">
          <a:xfrm>
            <a:off x="533400" y="228600"/>
            <a:ext cx="7848600" cy="5903913"/>
          </a:xfrm>
          <a:prstGeom prst="rect">
            <a:avLst/>
          </a:prstGeom>
          <a:noFill/>
          <a:ln w="9525">
            <a:noFill/>
            <a:miter lim="800000"/>
            <a:headEnd/>
            <a:tailEnd/>
          </a:ln>
        </p:spPr>
      </p:pic>
      <p:sp>
        <p:nvSpPr>
          <p:cNvPr id="6147" name="TextBox 2"/>
          <p:cNvSpPr txBox="1">
            <a:spLocks noChangeArrowheads="1"/>
          </p:cNvSpPr>
          <p:nvPr/>
        </p:nvSpPr>
        <p:spPr bwMode="auto">
          <a:xfrm>
            <a:off x="323528" y="6309320"/>
            <a:ext cx="8474075" cy="400050"/>
          </a:xfrm>
          <a:prstGeom prst="rect">
            <a:avLst/>
          </a:prstGeom>
          <a:noFill/>
          <a:ln w="9525">
            <a:noFill/>
            <a:miter lim="800000"/>
            <a:headEnd/>
            <a:tailEnd/>
          </a:ln>
        </p:spPr>
        <p:txBody>
          <a:bodyPr wrap="none">
            <a:spAutoFit/>
          </a:bodyPr>
          <a:lstStyle/>
          <a:p>
            <a:r>
              <a:rPr lang="en-US" altLang="zh-CN" sz="2000" b="1" dirty="0">
                <a:solidFill>
                  <a:srgbClr val="0F1AFF"/>
                </a:solidFill>
                <a:latin typeface="Times New Roman" pitchFamily="18" charset="0"/>
                <a:cs typeface="Times New Roman" pitchFamily="18" charset="0"/>
              </a:rPr>
              <a:t>Comparison of the structures of myoglobin and the </a:t>
            </a:r>
            <a:r>
              <a:rPr lang="en-US" altLang="zh-CN" sz="2000" b="1" dirty="0">
                <a:solidFill>
                  <a:srgbClr val="0F1AFF"/>
                </a:solidFill>
                <a:latin typeface="Symbol" pitchFamily="18" charset="2"/>
                <a:cs typeface="Times New Roman" pitchFamily="18" charset="0"/>
              </a:rPr>
              <a:t>b </a:t>
            </a:r>
            <a:r>
              <a:rPr lang="en-US" altLang="zh-CN" sz="2000" b="1" dirty="0">
                <a:solidFill>
                  <a:srgbClr val="0F1AFF"/>
                </a:solidFill>
                <a:latin typeface="Times New Roman" pitchFamily="18" charset="0"/>
                <a:cs typeface="Times New Roman" pitchFamily="18" charset="0"/>
              </a:rPr>
              <a:t>subunit of hemoglobin</a:t>
            </a:r>
            <a:endParaRPr lang="zh-CN" altLang="en-US" sz="2000" b="1" dirty="0">
              <a:solidFill>
                <a:srgbClr val="0F1A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5-07"/>
          <p:cNvPicPr>
            <a:picLocks noChangeAspect="1" noChangeArrowheads="1"/>
          </p:cNvPicPr>
          <p:nvPr/>
        </p:nvPicPr>
        <p:blipFill>
          <a:blip r:embed="rId3"/>
          <a:srcRect/>
          <a:stretch>
            <a:fillRect/>
          </a:stretch>
        </p:blipFill>
        <p:spPr bwMode="auto">
          <a:xfrm>
            <a:off x="381000" y="381000"/>
            <a:ext cx="8531225" cy="5661025"/>
          </a:xfrm>
          <a:prstGeom prst="rect">
            <a:avLst/>
          </a:prstGeom>
          <a:noFill/>
          <a:ln w="9525">
            <a:noFill/>
            <a:miter lim="800000"/>
            <a:headEnd/>
            <a:tailEnd/>
          </a:ln>
        </p:spPr>
      </p:pic>
      <p:sp>
        <p:nvSpPr>
          <p:cNvPr id="7171" name="矩形 2"/>
          <p:cNvSpPr>
            <a:spLocks noChangeArrowheads="1"/>
          </p:cNvSpPr>
          <p:nvPr/>
        </p:nvSpPr>
        <p:spPr bwMode="auto">
          <a:xfrm>
            <a:off x="179512" y="5842337"/>
            <a:ext cx="9036496" cy="1015663"/>
          </a:xfrm>
          <a:prstGeom prst="rect">
            <a:avLst/>
          </a:prstGeom>
          <a:noFill/>
          <a:ln w="9525">
            <a:noFill/>
            <a:miter lim="800000"/>
            <a:headEnd/>
            <a:tailEnd/>
          </a:ln>
        </p:spPr>
        <p:txBody>
          <a:bodyPr wrap="square">
            <a:spAutoFit/>
          </a:bodyPr>
          <a:lstStyle/>
          <a:p>
            <a:pPr algn="ctr">
              <a:lnSpc>
                <a:spcPts val="3600"/>
              </a:lnSpc>
            </a:pPr>
            <a:r>
              <a:rPr lang="en-US" altLang="zh-CN" sz="3000" b="1" dirty="0">
                <a:solidFill>
                  <a:srgbClr val="0F1AFF"/>
                </a:solidFill>
                <a:latin typeface="Times New Roman" pitchFamily="18" charset="0"/>
                <a:cs typeface="Times New Roman" pitchFamily="18" charset="0"/>
              </a:rPr>
              <a:t>The amino acid sequences of whale myoglobin and </a:t>
            </a:r>
          </a:p>
          <a:p>
            <a:pPr algn="ctr">
              <a:lnSpc>
                <a:spcPts val="3600"/>
              </a:lnSpc>
            </a:pPr>
            <a:r>
              <a:rPr lang="en-US" altLang="zh-CN" sz="3000" b="1" dirty="0">
                <a:solidFill>
                  <a:srgbClr val="0F1AFF"/>
                </a:solidFill>
                <a:latin typeface="Times New Roman" pitchFamily="18" charset="0"/>
                <a:cs typeface="Times New Roman" pitchFamily="18" charset="0"/>
              </a:rPr>
              <a:t>the </a:t>
            </a:r>
            <a:r>
              <a:rPr lang="en-US" altLang="zh-CN" sz="3000" b="1" i="1" dirty="0">
                <a:solidFill>
                  <a:srgbClr val="0F1AFF"/>
                </a:solidFill>
                <a:latin typeface="Times New Roman" pitchFamily="18" charset="0"/>
                <a:cs typeface="Times New Roman" pitchFamily="18" charset="0"/>
                <a:sym typeface="Symbol" pitchFamily="18" charset="2"/>
              </a:rPr>
              <a:t></a:t>
            </a:r>
            <a:r>
              <a:rPr lang="en-US" altLang="zh-CN" sz="3000" b="1" i="1" dirty="0" smtClean="0">
                <a:solidFill>
                  <a:srgbClr val="0F1AFF"/>
                </a:solidFill>
                <a:latin typeface="Symbol" pitchFamily="18" charset="2"/>
                <a:cs typeface="Times New Roman" pitchFamily="18" charset="0"/>
                <a:sym typeface="Symbol" pitchFamily="18" charset="2"/>
              </a:rPr>
              <a:t> </a:t>
            </a:r>
            <a:r>
              <a:rPr lang="en-US" altLang="zh-CN" sz="3000" b="1" dirty="0" smtClean="0">
                <a:solidFill>
                  <a:srgbClr val="0F1AFF"/>
                </a:solidFill>
                <a:latin typeface="Times New Roman" pitchFamily="18" charset="0"/>
                <a:cs typeface="Times New Roman" pitchFamily="18" charset="0"/>
              </a:rPr>
              <a:t>and </a:t>
            </a:r>
            <a:r>
              <a:rPr lang="en-US" altLang="zh-CN" sz="3000" b="1" dirty="0" smtClean="0">
                <a:solidFill>
                  <a:srgbClr val="0F1AFF"/>
                </a:solidFill>
                <a:latin typeface="Times New Roman" pitchFamily="18" charset="0"/>
                <a:cs typeface="Times New Roman" pitchFamily="18" charset="0"/>
                <a:sym typeface="Symbol"/>
              </a:rPr>
              <a:t></a:t>
            </a:r>
            <a:r>
              <a:rPr lang="en-US" altLang="zh-CN" sz="3000" b="1" dirty="0" smtClean="0">
                <a:solidFill>
                  <a:srgbClr val="0F1AFF"/>
                </a:solidFill>
                <a:latin typeface="Times New Roman" pitchFamily="18" charset="0"/>
                <a:cs typeface="Times New Roman" pitchFamily="18" charset="0"/>
              </a:rPr>
              <a:t> </a:t>
            </a:r>
            <a:r>
              <a:rPr lang="en-US" altLang="zh-CN" sz="3000" b="1" dirty="0">
                <a:solidFill>
                  <a:srgbClr val="0F1AFF"/>
                </a:solidFill>
                <a:latin typeface="Times New Roman" pitchFamily="18" charset="0"/>
                <a:cs typeface="Times New Roman" pitchFamily="18" charset="0"/>
              </a:rPr>
              <a:t>chains of human hemoglobin</a:t>
            </a:r>
            <a:endParaRPr lang="zh-CN" altLang="en-US" sz="3000" dirty="0">
              <a:solidFill>
                <a:srgbClr val="0F1AFF"/>
              </a:solidFill>
              <a:latin typeface="Times New Roman" pitchFamily="18" charset="0"/>
              <a:cs typeface="Times New Roman" pitchFamily="18" charset="0"/>
            </a:endParaRPr>
          </a:p>
        </p:txBody>
      </p:sp>
      <p:cxnSp>
        <p:nvCxnSpPr>
          <p:cNvPr id="7172" name="直接箭头连接符 4"/>
          <p:cNvCxnSpPr>
            <a:cxnSpLocks noChangeShapeType="1"/>
          </p:cNvCxnSpPr>
          <p:nvPr/>
        </p:nvCxnSpPr>
        <p:spPr bwMode="auto">
          <a:xfrm>
            <a:off x="1752600" y="2590800"/>
            <a:ext cx="228600" cy="1588"/>
          </a:xfrm>
          <a:prstGeom prst="straightConnector1">
            <a:avLst/>
          </a:prstGeom>
          <a:noFill/>
          <a:ln w="38100" algn="ctr">
            <a:solidFill>
              <a:srgbClr val="FF0000"/>
            </a:solidFill>
            <a:round/>
            <a:headEnd/>
            <a:tailEnd type="arrow" w="med" len="med"/>
          </a:ln>
        </p:spPr>
      </p:cxnSp>
      <p:cxnSp>
        <p:nvCxnSpPr>
          <p:cNvPr id="7173" name="直接箭头连接符 5"/>
          <p:cNvCxnSpPr>
            <a:cxnSpLocks noChangeShapeType="1"/>
          </p:cNvCxnSpPr>
          <p:nvPr/>
        </p:nvCxnSpPr>
        <p:spPr bwMode="auto">
          <a:xfrm>
            <a:off x="4038600" y="4114800"/>
            <a:ext cx="381000" cy="1588"/>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5-08"/>
          <p:cNvPicPr>
            <a:picLocks noChangeAspect="1" noChangeArrowheads="1"/>
          </p:cNvPicPr>
          <p:nvPr/>
        </p:nvPicPr>
        <p:blipFill>
          <a:blip r:embed="rId3"/>
          <a:srcRect/>
          <a:stretch>
            <a:fillRect/>
          </a:stretch>
        </p:blipFill>
        <p:spPr bwMode="auto">
          <a:xfrm>
            <a:off x="2123728" y="260648"/>
            <a:ext cx="5041776" cy="4597272"/>
          </a:xfrm>
          <a:prstGeom prst="rect">
            <a:avLst/>
          </a:prstGeom>
          <a:noFill/>
          <a:ln w="9525">
            <a:noFill/>
            <a:miter lim="800000"/>
            <a:headEnd/>
            <a:tailEnd/>
          </a:ln>
        </p:spPr>
      </p:pic>
      <p:sp>
        <p:nvSpPr>
          <p:cNvPr id="8195" name="TextBox 2"/>
          <p:cNvSpPr txBox="1">
            <a:spLocks noChangeArrowheads="1"/>
          </p:cNvSpPr>
          <p:nvPr/>
        </p:nvSpPr>
        <p:spPr bwMode="auto">
          <a:xfrm>
            <a:off x="-29997" y="5013176"/>
            <a:ext cx="9349225" cy="2062103"/>
          </a:xfrm>
          <a:prstGeom prst="rect">
            <a:avLst/>
          </a:prstGeom>
          <a:noFill/>
          <a:ln w="9525">
            <a:noFill/>
            <a:miter lim="800000"/>
            <a:headEnd/>
            <a:tailEnd/>
          </a:ln>
        </p:spPr>
        <p:txBody>
          <a:bodyPr wrap="square">
            <a:spAutoFit/>
          </a:bodyPr>
          <a:lstStyle/>
          <a:p>
            <a:r>
              <a:rPr lang="en-US" altLang="zh-CN" sz="2800" b="1" dirty="0" smtClean="0">
                <a:solidFill>
                  <a:srgbClr val="0F1AFF"/>
                </a:solidFill>
                <a:latin typeface="Times New Roman" pitchFamily="18" charset="0"/>
                <a:cs typeface="Times New Roman" pitchFamily="18" charset="0"/>
              </a:rPr>
              <a:t>      Dominant </a:t>
            </a:r>
            <a:r>
              <a:rPr lang="en-US" altLang="zh-CN" sz="2800" b="1" dirty="0">
                <a:solidFill>
                  <a:srgbClr val="0F1AFF"/>
                </a:solidFill>
                <a:latin typeface="Times New Roman" pitchFamily="18" charset="0"/>
                <a:cs typeface="Times New Roman" pitchFamily="18" charset="0"/>
              </a:rPr>
              <a:t>interactions between hemoglobin subunits</a:t>
            </a:r>
          </a:p>
          <a:p>
            <a:pPr algn="ctr"/>
            <a:r>
              <a:rPr lang="en-US" altLang="zh-CN" sz="2000" b="1" dirty="0">
                <a:latin typeface="Times New Roman" pitchFamily="18" charset="0"/>
                <a:cs typeface="Times New Roman" pitchFamily="18" charset="0"/>
              </a:rPr>
              <a:t>In this representation, </a:t>
            </a:r>
            <a:r>
              <a:rPr lang="en-US" altLang="zh-CN" sz="2000" b="1" i="1" dirty="0">
                <a:latin typeface="Symbol" pitchFamily="18" charset="2"/>
                <a:cs typeface="Times New Roman" pitchFamily="18" charset="0"/>
                <a:sym typeface="Symbol" pitchFamily="18" charset="2"/>
              </a:rPr>
              <a:t>a</a:t>
            </a:r>
            <a:r>
              <a:rPr lang="en-US" altLang="zh-CN" sz="2000" b="1" dirty="0">
                <a:latin typeface="Times New Roman" pitchFamily="18" charset="0"/>
                <a:cs typeface="Times New Roman" pitchFamily="18" charset="0"/>
              </a:rPr>
              <a:t> subunits are light and </a:t>
            </a:r>
            <a:r>
              <a:rPr lang="en-US" altLang="zh-CN" sz="2000" b="1" dirty="0">
                <a:latin typeface="Symbol" pitchFamily="18" charset="2"/>
                <a:cs typeface="Times New Roman" pitchFamily="18" charset="0"/>
                <a:sym typeface="Symbol" pitchFamily="18" charset="2"/>
              </a:rPr>
              <a:t>b</a:t>
            </a:r>
            <a:r>
              <a:rPr lang="en-US" altLang="zh-CN" sz="2000" b="1" dirty="0">
                <a:latin typeface="Times New Roman" pitchFamily="18" charset="0"/>
                <a:cs typeface="Times New Roman" pitchFamily="18" charset="0"/>
              </a:rPr>
              <a:t> subunits are dark. </a:t>
            </a:r>
          </a:p>
          <a:p>
            <a:pPr algn="ctr"/>
            <a:r>
              <a:rPr lang="en-US" altLang="zh-CN" sz="2000" b="1" dirty="0">
                <a:solidFill>
                  <a:srgbClr val="FF0000"/>
                </a:solidFill>
                <a:latin typeface="Times New Roman" pitchFamily="18" charset="0"/>
                <a:cs typeface="Times New Roman" pitchFamily="18" charset="0"/>
              </a:rPr>
              <a:t>The strongest subunit interactions (highlighted) occur between unlike </a:t>
            </a:r>
          </a:p>
          <a:p>
            <a:pPr algn="ctr"/>
            <a:r>
              <a:rPr lang="en-US" altLang="zh-CN" sz="2000" b="1" dirty="0">
                <a:solidFill>
                  <a:srgbClr val="FF0000"/>
                </a:solidFill>
                <a:latin typeface="Times New Roman" pitchFamily="18" charset="0"/>
                <a:cs typeface="Times New Roman" pitchFamily="18" charset="0"/>
              </a:rPr>
              <a:t>subunits. </a:t>
            </a:r>
            <a:r>
              <a:rPr lang="en-US" altLang="zh-CN" sz="2000" b="1" dirty="0">
                <a:latin typeface="Times New Roman" pitchFamily="18" charset="0"/>
                <a:cs typeface="Times New Roman" pitchFamily="18" charset="0"/>
              </a:rPr>
              <a:t>When oxygen binds, the </a:t>
            </a:r>
            <a:r>
              <a:rPr lang="en-US" altLang="zh-CN" sz="2000" b="1" i="1" dirty="0">
                <a:latin typeface="Symbol" pitchFamily="18" charset="2"/>
                <a:cs typeface="Times New Roman" pitchFamily="18" charset="0"/>
                <a:sym typeface="Symbol" pitchFamily="18" charset="2"/>
              </a:rPr>
              <a:t>a</a:t>
            </a:r>
            <a:r>
              <a:rPr lang="en-US" altLang="zh-CN" sz="2000" b="1" baseline="-25000" dirty="0">
                <a:latin typeface="Times New Roman" pitchFamily="18" charset="0"/>
                <a:cs typeface="Times New Roman" pitchFamily="18" charset="0"/>
              </a:rPr>
              <a:t>1</a:t>
            </a:r>
            <a:r>
              <a:rPr lang="en-US" altLang="zh-CN" sz="2000" b="1" dirty="0">
                <a:latin typeface="Symbol" pitchFamily="18" charset="2"/>
                <a:cs typeface="Times New Roman" pitchFamily="18" charset="0"/>
                <a:sym typeface="Symbol" pitchFamily="18" charset="2"/>
              </a:rPr>
              <a:t>b</a:t>
            </a:r>
            <a:r>
              <a:rPr lang="en-US" altLang="zh-CN" sz="2000" b="1" baseline="-25000" dirty="0">
                <a:latin typeface="Times New Roman" pitchFamily="18" charset="0"/>
                <a:cs typeface="Times New Roman" pitchFamily="18" charset="0"/>
              </a:rPr>
              <a:t>1</a:t>
            </a:r>
            <a:r>
              <a:rPr lang="en-US" altLang="zh-CN" sz="2000" b="1" dirty="0">
                <a:latin typeface="Times New Roman" pitchFamily="18" charset="0"/>
                <a:cs typeface="Times New Roman" pitchFamily="18" charset="0"/>
              </a:rPr>
              <a:t> contact changes little, but </a:t>
            </a:r>
            <a:r>
              <a:rPr lang="en-US" altLang="zh-CN" sz="2000" b="1" dirty="0" smtClean="0">
                <a:latin typeface="Times New Roman" pitchFamily="18" charset="0"/>
                <a:cs typeface="Times New Roman" pitchFamily="18" charset="0"/>
              </a:rPr>
              <a:t>there</a:t>
            </a:r>
          </a:p>
          <a:p>
            <a:pPr algn="ctr"/>
            <a:r>
              <a:rPr lang="en-US" altLang="zh-CN" sz="2000" b="1" dirty="0" smtClean="0">
                <a:latin typeface="Times New Roman" pitchFamily="18" charset="0"/>
                <a:cs typeface="Times New Roman" pitchFamily="18" charset="0"/>
              </a:rPr>
              <a:t> </a:t>
            </a:r>
            <a:r>
              <a:rPr lang="en-US" altLang="zh-CN" sz="2000" b="1" dirty="0">
                <a:latin typeface="Times New Roman" pitchFamily="18" charset="0"/>
                <a:cs typeface="Times New Roman" pitchFamily="18" charset="0"/>
              </a:rPr>
              <a:t>is </a:t>
            </a:r>
            <a:r>
              <a:rPr lang="en-US" altLang="zh-CN" sz="2000" b="1" dirty="0" smtClean="0">
                <a:latin typeface="Times New Roman" pitchFamily="18" charset="0"/>
                <a:cs typeface="Times New Roman" pitchFamily="18" charset="0"/>
              </a:rPr>
              <a:t>a </a:t>
            </a:r>
            <a:r>
              <a:rPr lang="en-US" altLang="zh-CN" sz="2000" b="1" dirty="0">
                <a:latin typeface="Times New Roman" pitchFamily="18" charset="0"/>
                <a:cs typeface="Times New Roman" pitchFamily="18" charset="0"/>
              </a:rPr>
              <a:t>large change at the </a:t>
            </a:r>
            <a:r>
              <a:rPr lang="en-US" altLang="zh-CN" sz="2000" b="1" i="1" dirty="0">
                <a:latin typeface="Symbol" pitchFamily="18" charset="2"/>
                <a:cs typeface="Times New Roman" pitchFamily="18" charset="0"/>
                <a:sym typeface="Symbol" pitchFamily="18" charset="2"/>
              </a:rPr>
              <a:t>a</a:t>
            </a:r>
            <a:r>
              <a:rPr lang="en-US" altLang="zh-CN" sz="2000" b="1" baseline="-25000" dirty="0">
                <a:latin typeface="Times New Roman" pitchFamily="18" charset="0"/>
                <a:cs typeface="Times New Roman" pitchFamily="18" charset="0"/>
              </a:rPr>
              <a:t>1</a:t>
            </a:r>
            <a:r>
              <a:rPr lang="en-US" altLang="zh-CN" sz="2000" b="1" dirty="0">
                <a:latin typeface="Symbol" pitchFamily="18" charset="2"/>
                <a:cs typeface="Times New Roman" pitchFamily="18" charset="0"/>
                <a:sym typeface="Symbol" pitchFamily="18" charset="2"/>
              </a:rPr>
              <a:t>b</a:t>
            </a:r>
            <a:r>
              <a:rPr lang="en-US" altLang="zh-CN" sz="2000" b="1" baseline="-25000" dirty="0">
                <a:latin typeface="Times New Roman" pitchFamily="18" charset="0"/>
                <a:cs typeface="Times New Roman" pitchFamily="18" charset="0"/>
                <a:sym typeface="Symbol" pitchFamily="18" charset="2"/>
              </a:rPr>
              <a:t>2</a:t>
            </a:r>
            <a:r>
              <a:rPr lang="en-US" altLang="zh-CN" sz="2000" b="1" dirty="0">
                <a:latin typeface="Times New Roman" pitchFamily="18" charset="0"/>
                <a:cs typeface="Times New Roman" pitchFamily="18" charset="0"/>
              </a:rPr>
              <a:t> </a:t>
            </a:r>
            <a:r>
              <a:rPr lang="en-US" altLang="zh-CN" sz="2000" b="1" dirty="0" smtClean="0">
                <a:latin typeface="Times New Roman" pitchFamily="18" charset="0"/>
                <a:cs typeface="Times New Roman" pitchFamily="18" charset="0"/>
              </a:rPr>
              <a:t>contact, with </a:t>
            </a:r>
            <a:r>
              <a:rPr lang="en-US" altLang="zh-CN" sz="2000" b="1" dirty="0">
                <a:latin typeface="Times New Roman" pitchFamily="18" charset="0"/>
                <a:cs typeface="Times New Roman" pitchFamily="18" charset="0"/>
              </a:rPr>
              <a:t>several ion pairs broken.</a:t>
            </a:r>
            <a:endParaRPr lang="zh-CN" altLang="en-US" sz="2000" b="1" dirty="0">
              <a:latin typeface="Times New Roman" pitchFamily="18" charset="0"/>
              <a:cs typeface="Times New Roman" pitchFamily="18" charset="0"/>
            </a:endParaRPr>
          </a:p>
          <a:p>
            <a:endParaRPr lang="zh-CN" altLang="en-US" sz="2000" b="1" dirty="0">
              <a:solidFill>
                <a:srgbClr val="0F1A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0"/>
            <a:ext cx="8153400" cy="1143000"/>
          </a:xfrm>
        </p:spPr>
        <p:txBody>
          <a:bodyPr/>
          <a:lstStyle/>
          <a:p>
            <a:pPr eaLnBrk="1" hangingPunct="1"/>
            <a:r>
              <a:rPr lang="en-US" altLang="zh-CN" sz="5000" b="1" dirty="0" smtClean="0">
                <a:solidFill>
                  <a:srgbClr val="3333FF"/>
                </a:solidFill>
                <a:latin typeface="Times New Roman" pitchFamily="18" charset="0"/>
                <a:cs typeface="Times New Roman" pitchFamily="18" charset="0"/>
              </a:rPr>
              <a:t>R and T states of hemoglobin </a:t>
            </a:r>
          </a:p>
        </p:txBody>
      </p:sp>
      <p:sp>
        <p:nvSpPr>
          <p:cNvPr id="9219" name="Rectangle 3"/>
          <p:cNvSpPr>
            <a:spLocks noGrp="1" noChangeArrowheads="1"/>
          </p:cNvSpPr>
          <p:nvPr>
            <p:ph type="body" idx="1"/>
          </p:nvPr>
        </p:nvSpPr>
        <p:spPr>
          <a:xfrm>
            <a:off x="323528" y="1108992"/>
            <a:ext cx="8640960" cy="5369768"/>
          </a:xfrm>
        </p:spPr>
        <p:txBody>
          <a:bodyPr/>
          <a:lstStyle/>
          <a:p>
            <a:pPr eaLnBrk="1" hangingPunct="1">
              <a:spcBef>
                <a:spcPts val="800"/>
              </a:spcBef>
            </a:pPr>
            <a:r>
              <a:rPr lang="en-US" altLang="zh-CN" sz="3600" b="1" dirty="0" smtClean="0">
                <a:latin typeface="Times New Roman" pitchFamily="18" charset="0"/>
                <a:cs typeface="Times New Roman" pitchFamily="18" charset="0"/>
              </a:rPr>
              <a:t>T = </a:t>
            </a:r>
            <a:r>
              <a:rPr lang="en-US" altLang="zh-CN" sz="3600" b="1" dirty="0" smtClean="0">
                <a:solidFill>
                  <a:srgbClr val="FB0906"/>
                </a:solidFill>
                <a:latin typeface="Times New Roman" pitchFamily="18" charset="0"/>
                <a:cs typeface="Times New Roman" pitchFamily="18" charset="0"/>
              </a:rPr>
              <a:t>Tense</a:t>
            </a:r>
            <a:r>
              <a:rPr lang="en-US" altLang="zh-CN" sz="3600" b="1" dirty="0" smtClean="0">
                <a:latin typeface="Times New Roman" pitchFamily="18" charset="0"/>
                <a:cs typeface="Times New Roman" pitchFamily="18" charset="0"/>
              </a:rPr>
              <a:t> state, O</a:t>
            </a:r>
            <a:r>
              <a:rPr lang="en-US" altLang="zh-CN" sz="3600" b="1" baseline="-25000" dirty="0" smtClean="0">
                <a:latin typeface="Times New Roman" pitchFamily="18" charset="0"/>
                <a:cs typeface="Times New Roman" pitchFamily="18" charset="0"/>
              </a:rPr>
              <a:t>2</a:t>
            </a:r>
            <a:r>
              <a:rPr lang="en-US" altLang="zh-CN" sz="3600" b="1" dirty="0" smtClean="0">
                <a:latin typeface="Times New Roman" pitchFamily="18" charset="0"/>
                <a:cs typeface="Times New Roman" pitchFamily="18" charset="0"/>
              </a:rPr>
              <a:t> binding triggers a      T      R conformational change </a:t>
            </a:r>
          </a:p>
          <a:p>
            <a:pPr eaLnBrk="1" hangingPunct="1">
              <a:spcBef>
                <a:spcPts val="800"/>
              </a:spcBef>
            </a:pPr>
            <a:r>
              <a:rPr lang="en-US" altLang="zh-CN" sz="3600" b="1" dirty="0" smtClean="0">
                <a:latin typeface="Times New Roman" pitchFamily="18" charset="0"/>
                <a:cs typeface="Times New Roman" pitchFamily="18" charset="0"/>
              </a:rPr>
              <a:t>R = </a:t>
            </a:r>
            <a:r>
              <a:rPr lang="en-US" altLang="zh-CN" sz="3600" b="1" dirty="0" smtClean="0">
                <a:solidFill>
                  <a:srgbClr val="0F1AFF"/>
                </a:solidFill>
                <a:latin typeface="Times New Roman" pitchFamily="18" charset="0"/>
                <a:cs typeface="Times New Roman" pitchFamily="18" charset="0"/>
              </a:rPr>
              <a:t>Relaxed</a:t>
            </a:r>
            <a:r>
              <a:rPr lang="en-US" altLang="zh-CN" sz="3600" b="1" dirty="0" smtClean="0">
                <a:latin typeface="Times New Roman" pitchFamily="18" charset="0"/>
                <a:cs typeface="Times New Roman" pitchFamily="18" charset="0"/>
              </a:rPr>
              <a:t> state, this state has </a:t>
            </a:r>
            <a:r>
              <a:rPr lang="en-US" altLang="zh-CN" sz="3600" b="1" dirty="0" smtClean="0">
                <a:solidFill>
                  <a:srgbClr val="0F1AFF"/>
                </a:solidFill>
                <a:latin typeface="Times New Roman" pitchFamily="18" charset="0"/>
                <a:cs typeface="Times New Roman" pitchFamily="18" charset="0"/>
              </a:rPr>
              <a:t>higher affinity</a:t>
            </a:r>
            <a:r>
              <a:rPr lang="en-US" altLang="zh-CN" sz="3600" b="1" dirty="0" smtClean="0">
                <a:latin typeface="Times New Roman" pitchFamily="18" charset="0"/>
                <a:cs typeface="Times New Roman" pitchFamily="18" charset="0"/>
              </a:rPr>
              <a:t> for O</a:t>
            </a:r>
            <a:r>
              <a:rPr lang="en-US" altLang="zh-CN" sz="3600" b="1" baseline="-25000" dirty="0" smtClean="0">
                <a:latin typeface="Times New Roman" pitchFamily="18" charset="0"/>
                <a:cs typeface="Times New Roman" pitchFamily="18" charset="0"/>
              </a:rPr>
              <a:t>2</a:t>
            </a:r>
            <a:r>
              <a:rPr lang="en-US" altLang="zh-CN" sz="3600" b="1" dirty="0" smtClean="0">
                <a:latin typeface="Times New Roman" pitchFamily="18" charset="0"/>
                <a:cs typeface="Times New Roman" pitchFamily="18" charset="0"/>
              </a:rPr>
              <a:t> than the T state</a:t>
            </a:r>
          </a:p>
          <a:p>
            <a:pPr eaLnBrk="1" hangingPunct="1">
              <a:spcBef>
                <a:spcPts val="800"/>
              </a:spcBef>
            </a:pPr>
            <a:r>
              <a:rPr lang="en-US" altLang="zh-CN" sz="3600" b="1" dirty="0" smtClean="0">
                <a:latin typeface="Times New Roman" pitchFamily="18" charset="0"/>
                <a:cs typeface="Times New Roman" pitchFamily="18" charset="0"/>
              </a:rPr>
              <a:t>Deoxyhemoglobin subunits are more stable in the T state</a:t>
            </a:r>
          </a:p>
          <a:p>
            <a:pPr eaLnBrk="1" hangingPunct="1">
              <a:spcBef>
                <a:spcPts val="800"/>
              </a:spcBef>
            </a:pPr>
            <a:r>
              <a:rPr lang="en-US" altLang="zh-CN" sz="3600" b="1" dirty="0" smtClean="0">
                <a:latin typeface="Times New Roman" pitchFamily="18" charset="0"/>
                <a:cs typeface="Times New Roman" pitchFamily="18" charset="0"/>
              </a:rPr>
              <a:t>Conformational change from the T state to the R state involves </a:t>
            </a:r>
            <a:r>
              <a:rPr lang="en-US" altLang="zh-CN" sz="3600" b="1" dirty="0" smtClean="0">
                <a:solidFill>
                  <a:srgbClr val="0F1AFF"/>
                </a:solidFill>
                <a:latin typeface="Times New Roman" pitchFamily="18" charset="0"/>
                <a:cs typeface="Times New Roman" pitchFamily="18" charset="0"/>
              </a:rPr>
              <a:t>breaking ion pairs</a:t>
            </a:r>
            <a:r>
              <a:rPr lang="en-US" altLang="zh-CN" sz="3600" b="1" dirty="0" smtClean="0">
                <a:latin typeface="Times New Roman" pitchFamily="18" charset="0"/>
                <a:cs typeface="Times New Roman" pitchFamily="18" charset="0"/>
              </a:rPr>
              <a:t> between the </a:t>
            </a:r>
            <a:r>
              <a:rPr lang="en-US" altLang="zh-CN" sz="3600" b="1" dirty="0" smtClean="0">
                <a:solidFill>
                  <a:srgbClr val="FF0000"/>
                </a:solidFill>
                <a:latin typeface="Symbol" pitchFamily="18" charset="2"/>
                <a:cs typeface="Times New Roman" pitchFamily="18" charset="0"/>
              </a:rPr>
              <a:t>a</a:t>
            </a:r>
            <a:r>
              <a:rPr lang="en-US" altLang="zh-CN" sz="3600" b="1" baseline="-25000" dirty="0" smtClean="0">
                <a:solidFill>
                  <a:srgbClr val="FF0000"/>
                </a:solidFill>
                <a:latin typeface="Times New Roman" pitchFamily="18" charset="0"/>
                <a:cs typeface="Times New Roman" pitchFamily="18" charset="0"/>
              </a:rPr>
              <a:t>1</a:t>
            </a:r>
            <a:r>
              <a:rPr lang="en-US" altLang="zh-CN" sz="3600" b="1" dirty="0" smtClean="0">
                <a:solidFill>
                  <a:srgbClr val="FF0000"/>
                </a:solidFill>
                <a:latin typeface="Symbol" pitchFamily="18" charset="2"/>
                <a:cs typeface="Times New Roman" pitchFamily="18" charset="0"/>
              </a:rPr>
              <a:t>b</a:t>
            </a:r>
            <a:r>
              <a:rPr lang="en-US" altLang="zh-CN" sz="3600" b="1" baseline="-25000" dirty="0" smtClean="0">
                <a:solidFill>
                  <a:srgbClr val="FF0000"/>
                </a:solidFill>
                <a:latin typeface="Times New Roman" pitchFamily="18" charset="0"/>
                <a:cs typeface="Times New Roman" pitchFamily="18" charset="0"/>
              </a:rPr>
              <a:t>2</a:t>
            </a:r>
            <a:r>
              <a:rPr lang="en-US" altLang="zh-CN" sz="3600" b="1" dirty="0" smtClean="0">
                <a:latin typeface="Times New Roman" pitchFamily="18" charset="0"/>
                <a:cs typeface="Times New Roman" pitchFamily="18" charset="0"/>
              </a:rPr>
              <a:t> (and </a:t>
            </a:r>
            <a:r>
              <a:rPr lang="en-US" altLang="zh-CN" sz="3600" b="1" dirty="0" smtClean="0">
                <a:solidFill>
                  <a:srgbClr val="FF0000"/>
                </a:solidFill>
                <a:latin typeface="Symbol" pitchFamily="18" charset="2"/>
                <a:cs typeface="Times New Roman" pitchFamily="18" charset="0"/>
              </a:rPr>
              <a:t>a</a:t>
            </a:r>
            <a:r>
              <a:rPr lang="en-US" altLang="zh-CN" sz="3600" b="1" baseline="-25000" dirty="0" smtClean="0">
                <a:solidFill>
                  <a:srgbClr val="FF0000"/>
                </a:solidFill>
                <a:latin typeface="Times New Roman" pitchFamily="18" charset="0"/>
                <a:cs typeface="Times New Roman" pitchFamily="18" charset="0"/>
              </a:rPr>
              <a:t>2</a:t>
            </a:r>
            <a:r>
              <a:rPr lang="en-US" altLang="zh-CN" sz="3600" b="1" dirty="0" smtClean="0">
                <a:solidFill>
                  <a:srgbClr val="FF0000"/>
                </a:solidFill>
                <a:latin typeface="Symbol" pitchFamily="18" charset="2"/>
                <a:cs typeface="Times New Roman" pitchFamily="18" charset="0"/>
              </a:rPr>
              <a:t>b</a:t>
            </a:r>
            <a:r>
              <a:rPr lang="en-US" altLang="zh-CN" sz="3600" b="1" baseline="-25000" dirty="0" smtClean="0">
                <a:solidFill>
                  <a:srgbClr val="FF0000"/>
                </a:solidFill>
                <a:latin typeface="Times New Roman" pitchFamily="18" charset="0"/>
                <a:cs typeface="Times New Roman" pitchFamily="18" charset="0"/>
              </a:rPr>
              <a:t>1</a:t>
            </a:r>
            <a:r>
              <a:rPr lang="en-US" altLang="zh-CN" sz="3600" b="1" dirty="0" smtClean="0">
                <a:latin typeface="Times New Roman" pitchFamily="18" charset="0"/>
                <a:cs typeface="Times New Roman" pitchFamily="18" charset="0"/>
              </a:rPr>
              <a:t>) interface </a:t>
            </a:r>
          </a:p>
          <a:p>
            <a:pPr eaLnBrk="1" hangingPunct="1">
              <a:spcBef>
                <a:spcPts val="800"/>
              </a:spcBef>
              <a:buFontTx/>
              <a:buNone/>
            </a:pPr>
            <a:r>
              <a:rPr lang="en-US" altLang="zh-CN" b="1" dirty="0" smtClean="0">
                <a:latin typeface="Times New Roman" pitchFamily="18" charset="0"/>
                <a:cs typeface="Times New Roman" pitchFamily="18" charset="0"/>
              </a:rPr>
              <a:t>  </a:t>
            </a:r>
          </a:p>
          <a:p>
            <a:pPr eaLnBrk="1" hangingPunct="1"/>
            <a:endParaRPr lang="en-US" altLang="zh-CN" b="1" dirty="0" smtClean="0">
              <a:latin typeface="Times New Roman" pitchFamily="18" charset="0"/>
              <a:cs typeface="Times New Roman" pitchFamily="18" charset="0"/>
            </a:endParaRPr>
          </a:p>
        </p:txBody>
      </p:sp>
      <p:sp>
        <p:nvSpPr>
          <p:cNvPr id="9220" name="Line 4"/>
          <p:cNvSpPr>
            <a:spLocks noChangeShapeType="1"/>
          </p:cNvSpPr>
          <p:nvPr/>
        </p:nvSpPr>
        <p:spPr bwMode="auto">
          <a:xfrm>
            <a:off x="1187624" y="1988840"/>
            <a:ext cx="381000" cy="0"/>
          </a:xfrm>
          <a:prstGeom prst="line">
            <a:avLst/>
          </a:prstGeom>
          <a:noFill/>
          <a:ln w="38100">
            <a:solidFill>
              <a:schemeClr val="tx1"/>
            </a:solidFill>
            <a:round/>
            <a:headEnd/>
            <a:tailEnd type="triangle" w="med" len="med"/>
          </a:ln>
        </p:spPr>
        <p:txBody>
          <a:bodyPr/>
          <a:lstStyle/>
          <a:p>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 5-09a"/>
          <p:cNvPicPr>
            <a:picLocks noChangeAspect="1" noChangeArrowheads="1"/>
          </p:cNvPicPr>
          <p:nvPr/>
        </p:nvPicPr>
        <p:blipFill>
          <a:blip r:embed="rId3"/>
          <a:srcRect/>
          <a:stretch>
            <a:fillRect/>
          </a:stretch>
        </p:blipFill>
        <p:spPr bwMode="auto">
          <a:xfrm>
            <a:off x="533400" y="76200"/>
            <a:ext cx="8074025" cy="5969000"/>
          </a:xfrm>
          <a:prstGeom prst="rect">
            <a:avLst/>
          </a:prstGeom>
          <a:noFill/>
          <a:ln w="9525">
            <a:noFill/>
            <a:miter lim="800000"/>
            <a:headEnd/>
            <a:tailEnd/>
          </a:ln>
        </p:spPr>
      </p:pic>
      <p:sp>
        <p:nvSpPr>
          <p:cNvPr id="10243" name="TextBox 2"/>
          <p:cNvSpPr txBox="1">
            <a:spLocks noChangeArrowheads="1"/>
          </p:cNvSpPr>
          <p:nvPr/>
        </p:nvSpPr>
        <p:spPr bwMode="auto">
          <a:xfrm>
            <a:off x="323528" y="6165304"/>
            <a:ext cx="8721426" cy="492443"/>
          </a:xfrm>
          <a:prstGeom prst="rect">
            <a:avLst/>
          </a:prstGeom>
          <a:noFill/>
          <a:ln w="9525">
            <a:noFill/>
            <a:miter lim="800000"/>
            <a:headEnd/>
            <a:tailEnd/>
          </a:ln>
        </p:spPr>
        <p:txBody>
          <a:bodyPr wrap="none">
            <a:spAutoFit/>
          </a:bodyPr>
          <a:lstStyle/>
          <a:p>
            <a:r>
              <a:rPr lang="en-US" altLang="zh-CN" sz="2600" b="1" dirty="0">
                <a:solidFill>
                  <a:srgbClr val="0F1AFF"/>
                </a:solidFill>
                <a:latin typeface="Times New Roman" pitchFamily="18" charset="0"/>
                <a:cs typeface="Times New Roman" pitchFamily="18" charset="0"/>
              </a:rPr>
              <a:t>Some ion pairs that stabilize the T state of deoxyhemoglobin</a:t>
            </a:r>
            <a:endParaRPr lang="zh-CN" altLang="en-US" sz="2600" b="1" dirty="0">
              <a:solidFill>
                <a:srgbClr val="0F1AFF"/>
              </a:solidFill>
              <a:latin typeface="Times New Roman" pitchFamily="18" charset="0"/>
              <a:cs typeface="Times New Roman" pitchFamily="18" charset="0"/>
            </a:endParaRPr>
          </a:p>
        </p:txBody>
      </p:sp>
      <p:sp>
        <p:nvSpPr>
          <p:cNvPr id="10244" name="矩形 3"/>
          <p:cNvSpPr>
            <a:spLocks noChangeArrowheads="1"/>
          </p:cNvSpPr>
          <p:nvPr/>
        </p:nvSpPr>
        <p:spPr bwMode="auto">
          <a:xfrm>
            <a:off x="3657600" y="1143000"/>
            <a:ext cx="1752600" cy="381000"/>
          </a:xfrm>
          <a:prstGeom prst="rect">
            <a:avLst/>
          </a:prstGeom>
          <a:noFill/>
          <a:ln w="38100" algn="ctr">
            <a:solidFill>
              <a:srgbClr val="0F1AFF"/>
            </a:solid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ure 5-09b"/>
          <p:cNvPicPr>
            <a:picLocks noChangeAspect="1" noChangeArrowheads="1"/>
          </p:cNvPicPr>
          <p:nvPr/>
        </p:nvPicPr>
        <p:blipFill>
          <a:blip r:embed="rId3"/>
          <a:srcRect/>
          <a:stretch>
            <a:fillRect/>
          </a:stretch>
        </p:blipFill>
        <p:spPr bwMode="auto">
          <a:xfrm>
            <a:off x="304800" y="762000"/>
            <a:ext cx="8531225" cy="4576763"/>
          </a:xfrm>
          <a:prstGeom prst="rect">
            <a:avLst/>
          </a:prstGeom>
          <a:noFill/>
          <a:ln w="9525">
            <a:noFill/>
            <a:miter lim="800000"/>
            <a:headEnd/>
            <a:tailEnd/>
          </a:ln>
        </p:spPr>
      </p:pic>
      <p:sp>
        <p:nvSpPr>
          <p:cNvPr id="11267" name="TextBox 2"/>
          <p:cNvSpPr txBox="1">
            <a:spLocks noChangeArrowheads="1"/>
          </p:cNvSpPr>
          <p:nvPr/>
        </p:nvSpPr>
        <p:spPr bwMode="auto">
          <a:xfrm>
            <a:off x="0" y="5301208"/>
            <a:ext cx="8965275" cy="1200329"/>
          </a:xfrm>
          <a:prstGeom prst="rect">
            <a:avLst/>
          </a:prstGeom>
          <a:noFill/>
          <a:ln w="9525">
            <a:noFill/>
            <a:miter lim="800000"/>
            <a:headEnd/>
            <a:tailEnd/>
          </a:ln>
        </p:spPr>
        <p:txBody>
          <a:bodyPr wrap="none">
            <a:spAutoFit/>
          </a:bodyPr>
          <a:lstStyle/>
          <a:p>
            <a:pPr algn="ctr"/>
            <a:r>
              <a:rPr lang="en-US" altLang="zh-CN" sz="3600" b="1" dirty="0">
                <a:solidFill>
                  <a:srgbClr val="0F1AFF"/>
                </a:solidFill>
                <a:latin typeface="Times New Roman" pitchFamily="18" charset="0"/>
                <a:cs typeface="Times New Roman" pitchFamily="18" charset="0"/>
              </a:rPr>
              <a:t>Interactions between the </a:t>
            </a:r>
            <a:r>
              <a:rPr lang="en-US" altLang="zh-CN" sz="3600" b="1" dirty="0">
                <a:solidFill>
                  <a:srgbClr val="FF0000"/>
                </a:solidFill>
                <a:latin typeface="Times New Roman" pitchFamily="18" charset="0"/>
                <a:cs typeface="Times New Roman" pitchFamily="18" charset="0"/>
              </a:rPr>
              <a:t>ion pairs </a:t>
            </a:r>
          </a:p>
          <a:p>
            <a:pPr algn="ctr"/>
            <a:r>
              <a:rPr lang="en-US" altLang="zh-CN" sz="3600" b="1" dirty="0">
                <a:solidFill>
                  <a:srgbClr val="0F1AFF"/>
                </a:solidFill>
                <a:latin typeface="Times New Roman" pitchFamily="18" charset="0"/>
                <a:cs typeface="Times New Roman" pitchFamily="18" charset="0"/>
              </a:rPr>
              <a:t>that stabilize the T state of deoxyhemoglobin</a:t>
            </a:r>
            <a:endParaRPr lang="zh-CN" altLang="en-US" sz="3600" b="1" dirty="0">
              <a:solidFill>
                <a:srgbClr val="0F1A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 5-10"/>
          <p:cNvPicPr>
            <a:picLocks noChangeAspect="1" noChangeArrowheads="1"/>
          </p:cNvPicPr>
          <p:nvPr/>
        </p:nvPicPr>
        <p:blipFill>
          <a:blip r:embed="rId3"/>
          <a:srcRect/>
          <a:stretch>
            <a:fillRect/>
          </a:stretch>
        </p:blipFill>
        <p:spPr bwMode="auto">
          <a:xfrm>
            <a:off x="609600" y="381000"/>
            <a:ext cx="7997825" cy="4141788"/>
          </a:xfrm>
          <a:prstGeom prst="rect">
            <a:avLst/>
          </a:prstGeom>
          <a:noFill/>
          <a:ln w="9525">
            <a:noFill/>
            <a:miter lim="800000"/>
            <a:headEnd/>
            <a:tailEnd/>
          </a:ln>
        </p:spPr>
      </p:pic>
      <p:sp>
        <p:nvSpPr>
          <p:cNvPr id="12291" name="矩形 2"/>
          <p:cNvSpPr>
            <a:spLocks noChangeArrowheads="1"/>
          </p:cNvSpPr>
          <p:nvPr/>
        </p:nvSpPr>
        <p:spPr bwMode="auto">
          <a:xfrm>
            <a:off x="107504" y="4293096"/>
            <a:ext cx="8915400" cy="3477875"/>
          </a:xfrm>
          <a:prstGeom prst="rect">
            <a:avLst/>
          </a:prstGeom>
          <a:noFill/>
          <a:ln w="9525">
            <a:noFill/>
            <a:miter lim="800000"/>
            <a:headEnd/>
            <a:tailEnd/>
          </a:ln>
        </p:spPr>
        <p:txBody>
          <a:bodyPr>
            <a:spAutoFit/>
          </a:bodyPr>
          <a:lstStyle/>
          <a:p>
            <a:r>
              <a:rPr lang="en-US" altLang="zh-CN" sz="3600" b="1" dirty="0">
                <a:solidFill>
                  <a:srgbClr val="0F1AFF"/>
                </a:solidFill>
                <a:latin typeface="Times New Roman" pitchFamily="18" charset="0"/>
                <a:cs typeface="Times New Roman" pitchFamily="18" charset="0"/>
              </a:rPr>
              <a:t>                 </a:t>
            </a:r>
            <a:r>
              <a:rPr lang="en-US" altLang="zh-CN" sz="4400" b="1" dirty="0">
                <a:solidFill>
                  <a:srgbClr val="0F1AFF"/>
                </a:solidFill>
                <a:latin typeface="Times New Roman" pitchFamily="18" charset="0"/>
                <a:cs typeface="Times New Roman" pitchFamily="18" charset="0"/>
              </a:rPr>
              <a:t>The T </a:t>
            </a:r>
            <a:r>
              <a:rPr lang="ga-IE" altLang="zh-CN" sz="4400" b="1" dirty="0">
                <a:solidFill>
                  <a:srgbClr val="0F1AFF"/>
                </a:solidFill>
                <a:latin typeface="Times New Roman" pitchFamily="18" charset="0"/>
                <a:cs typeface="Times New Roman" pitchFamily="18" charset="0"/>
                <a:sym typeface="Symbol" pitchFamily="18" charset="2"/>
              </a:rPr>
              <a:t>→</a:t>
            </a:r>
            <a:r>
              <a:rPr lang="en-US" altLang="zh-CN" sz="4400" b="1" dirty="0">
                <a:solidFill>
                  <a:srgbClr val="0F1AFF"/>
                </a:solidFill>
                <a:latin typeface="Times New Roman" pitchFamily="18" charset="0"/>
                <a:cs typeface="Times New Roman" pitchFamily="18" charset="0"/>
              </a:rPr>
              <a:t> R transition</a:t>
            </a:r>
          </a:p>
          <a:p>
            <a:pPr algn="ctr"/>
            <a:r>
              <a:rPr lang="en-US" altLang="zh-CN" sz="2000" b="1" dirty="0">
                <a:latin typeface="Times New Roman" pitchFamily="18" charset="0"/>
                <a:cs typeface="Times New Roman" pitchFamily="18" charset="0"/>
              </a:rPr>
              <a:t>The transition from the T state to the R state shifts the subunit pairs substantially, affecting certain ion pairs. Most noticeably, </a:t>
            </a:r>
            <a:r>
              <a:rPr lang="en-US" altLang="zh-CN" sz="2000" b="1" dirty="0">
                <a:solidFill>
                  <a:srgbClr val="FF0000"/>
                </a:solidFill>
                <a:latin typeface="Times New Roman" pitchFamily="18" charset="0"/>
                <a:cs typeface="Times New Roman" pitchFamily="18" charset="0"/>
              </a:rPr>
              <a:t>the His HC3 residues at the carboxyl termini of the </a:t>
            </a:r>
            <a:r>
              <a:rPr lang="en-US" altLang="zh-CN" sz="2000" b="1" dirty="0">
                <a:solidFill>
                  <a:srgbClr val="FF0000"/>
                </a:solidFill>
                <a:latin typeface="Symbol" pitchFamily="18" charset="2"/>
                <a:cs typeface="Times New Roman" pitchFamily="18" charset="0"/>
              </a:rPr>
              <a:t>b </a:t>
            </a:r>
            <a:r>
              <a:rPr lang="en-US" altLang="zh-CN" sz="2000" b="1" dirty="0">
                <a:solidFill>
                  <a:srgbClr val="FF0000"/>
                </a:solidFill>
                <a:latin typeface="Times New Roman" pitchFamily="18" charset="0"/>
                <a:cs typeface="Times New Roman" pitchFamily="18" charset="0"/>
              </a:rPr>
              <a:t>subunits, which are involved in ion pairs in the </a:t>
            </a:r>
          </a:p>
          <a:p>
            <a:pPr algn="ctr"/>
            <a:r>
              <a:rPr lang="en-US" altLang="zh-CN" sz="2000" b="1" dirty="0">
                <a:solidFill>
                  <a:srgbClr val="FF0000"/>
                </a:solidFill>
                <a:latin typeface="Times New Roman" pitchFamily="18" charset="0"/>
                <a:cs typeface="Times New Roman" pitchFamily="18" charset="0"/>
              </a:rPr>
              <a:t>T state, rotate in the R state toward the center of the molecule, where they are </a:t>
            </a:r>
          </a:p>
          <a:p>
            <a:pPr algn="ctr"/>
            <a:r>
              <a:rPr lang="en-US" altLang="zh-CN" sz="2000" b="1" dirty="0">
                <a:solidFill>
                  <a:srgbClr val="FF0000"/>
                </a:solidFill>
                <a:latin typeface="Times New Roman" pitchFamily="18" charset="0"/>
                <a:cs typeface="Times New Roman" pitchFamily="18" charset="0"/>
              </a:rPr>
              <a:t>no longer in ion pairs.</a:t>
            </a:r>
            <a:r>
              <a:rPr lang="en-US" altLang="zh-CN" sz="2000" b="1" dirty="0">
                <a:latin typeface="Times New Roman" pitchFamily="18" charset="0"/>
                <a:cs typeface="Times New Roman" pitchFamily="18" charset="0"/>
              </a:rPr>
              <a:t> </a:t>
            </a:r>
            <a:r>
              <a:rPr lang="en-US" altLang="zh-CN" sz="2000" b="1" dirty="0">
                <a:solidFill>
                  <a:srgbClr val="FF0000"/>
                </a:solidFill>
                <a:latin typeface="Times New Roman" pitchFamily="18" charset="0"/>
                <a:cs typeface="Times New Roman" pitchFamily="18" charset="0"/>
              </a:rPr>
              <a:t>Another dramatic result of the T </a:t>
            </a:r>
            <a:r>
              <a:rPr lang="ga-IE" altLang="zh-CN" sz="2000" b="1" dirty="0">
                <a:solidFill>
                  <a:srgbClr val="FF0000"/>
                </a:solidFill>
                <a:latin typeface="Times New Roman" pitchFamily="18" charset="0"/>
                <a:cs typeface="Times New Roman" pitchFamily="18" charset="0"/>
                <a:sym typeface="Symbol" pitchFamily="18" charset="2"/>
              </a:rPr>
              <a:t>→</a:t>
            </a:r>
            <a:r>
              <a:rPr lang="en-US" altLang="zh-CN" sz="2000" b="1" dirty="0">
                <a:solidFill>
                  <a:srgbClr val="FF0000"/>
                </a:solidFill>
                <a:latin typeface="Times New Roman" pitchFamily="18" charset="0"/>
                <a:cs typeface="Times New Roman" pitchFamily="18" charset="0"/>
              </a:rPr>
              <a:t> R transition is a narrowing of the pocket between the </a:t>
            </a:r>
            <a:r>
              <a:rPr lang="en-US" altLang="zh-CN" sz="2000" b="1" dirty="0">
                <a:solidFill>
                  <a:srgbClr val="FF0000"/>
                </a:solidFill>
                <a:latin typeface="Symbol" pitchFamily="18" charset="2"/>
                <a:cs typeface="Times New Roman" pitchFamily="18" charset="0"/>
              </a:rPr>
              <a:t>b</a:t>
            </a:r>
            <a:r>
              <a:rPr lang="en-US" altLang="zh-CN" sz="2000" b="1" dirty="0">
                <a:solidFill>
                  <a:srgbClr val="FF0000"/>
                </a:solidFill>
                <a:latin typeface="Times New Roman" pitchFamily="18" charset="0"/>
                <a:cs typeface="Times New Roman" pitchFamily="18" charset="0"/>
              </a:rPr>
              <a:t> subunits.</a:t>
            </a:r>
          </a:p>
          <a:p>
            <a:endParaRPr lang="en-US" altLang="zh-CN" sz="2000" b="1" dirty="0">
              <a:solidFill>
                <a:srgbClr val="0F1AFF"/>
              </a:solidFill>
              <a:latin typeface="Times New Roman" pitchFamily="18" charset="0"/>
              <a:cs typeface="Times New Roman" pitchFamily="18" charset="0"/>
            </a:endParaRPr>
          </a:p>
          <a:p>
            <a:endParaRPr lang="zh-CN" altLang="en-US" sz="3600" dirty="0">
              <a:solidFill>
                <a:srgbClr val="0F1AFF"/>
              </a:solidFill>
              <a:latin typeface="Times New Roman" pitchFamily="18" charset="0"/>
              <a:cs typeface="Times New Roman" pitchFamily="18" charset="0"/>
            </a:endParaRPr>
          </a:p>
        </p:txBody>
      </p:sp>
      <p:sp>
        <p:nvSpPr>
          <p:cNvPr id="12292" name="矩形 3"/>
          <p:cNvSpPr>
            <a:spLocks noChangeArrowheads="1"/>
          </p:cNvSpPr>
          <p:nvPr/>
        </p:nvSpPr>
        <p:spPr bwMode="auto">
          <a:xfrm>
            <a:off x="2057400" y="3505200"/>
            <a:ext cx="838200" cy="228600"/>
          </a:xfrm>
          <a:prstGeom prst="rect">
            <a:avLst/>
          </a:prstGeom>
          <a:noFill/>
          <a:ln w="28575" algn="ctr">
            <a:solidFill>
              <a:srgbClr val="FF0000"/>
            </a:solidFill>
            <a:round/>
            <a:headEnd/>
            <a:tailEnd/>
          </a:ln>
        </p:spPr>
        <p:txBody>
          <a:bodyPr/>
          <a:lstStyle/>
          <a:p>
            <a:endParaRPr lang="zh-CN" altLang="en-US"/>
          </a:p>
        </p:txBody>
      </p:sp>
      <p:sp>
        <p:nvSpPr>
          <p:cNvPr id="12293" name="矩形 4"/>
          <p:cNvSpPr>
            <a:spLocks noChangeArrowheads="1"/>
          </p:cNvSpPr>
          <p:nvPr/>
        </p:nvSpPr>
        <p:spPr bwMode="auto">
          <a:xfrm>
            <a:off x="1905000" y="381000"/>
            <a:ext cx="838200" cy="228600"/>
          </a:xfrm>
          <a:prstGeom prst="rect">
            <a:avLst/>
          </a:prstGeom>
          <a:noFill/>
          <a:ln w="28575" algn="ctr">
            <a:solidFill>
              <a:srgbClr val="FF0000"/>
            </a:solid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ure 5-11"/>
          <p:cNvPicPr>
            <a:picLocks noChangeAspect="1" noChangeArrowheads="1"/>
          </p:cNvPicPr>
          <p:nvPr/>
        </p:nvPicPr>
        <p:blipFill>
          <a:blip r:embed="rId3"/>
          <a:srcRect/>
          <a:stretch>
            <a:fillRect/>
          </a:stretch>
        </p:blipFill>
        <p:spPr bwMode="auto">
          <a:xfrm>
            <a:off x="395536" y="0"/>
            <a:ext cx="7924800" cy="4805363"/>
          </a:xfrm>
          <a:prstGeom prst="rect">
            <a:avLst/>
          </a:prstGeom>
          <a:noFill/>
          <a:ln w="9525">
            <a:noFill/>
            <a:miter lim="800000"/>
            <a:headEnd/>
            <a:tailEnd/>
          </a:ln>
        </p:spPr>
      </p:pic>
      <p:sp>
        <p:nvSpPr>
          <p:cNvPr id="13315" name="TextBox 2"/>
          <p:cNvSpPr txBox="1">
            <a:spLocks noChangeArrowheads="1"/>
          </p:cNvSpPr>
          <p:nvPr/>
        </p:nvSpPr>
        <p:spPr bwMode="auto">
          <a:xfrm>
            <a:off x="251520" y="4800245"/>
            <a:ext cx="8839200" cy="2236510"/>
          </a:xfrm>
          <a:prstGeom prst="rect">
            <a:avLst/>
          </a:prstGeom>
          <a:noFill/>
          <a:ln w="9525">
            <a:noFill/>
            <a:miter lim="800000"/>
            <a:headEnd/>
            <a:tailEnd/>
          </a:ln>
        </p:spPr>
        <p:txBody>
          <a:bodyPr>
            <a:spAutoFit/>
          </a:bodyPr>
          <a:lstStyle/>
          <a:p>
            <a:pPr algn="ctr">
              <a:lnSpc>
                <a:spcPts val="4400"/>
              </a:lnSpc>
            </a:pPr>
            <a:r>
              <a:rPr lang="en-US" altLang="zh-CN" sz="4000" b="1" dirty="0">
                <a:solidFill>
                  <a:srgbClr val="0F1AFF"/>
                </a:solidFill>
                <a:latin typeface="Times New Roman" pitchFamily="18" charset="0"/>
                <a:cs typeface="Times New Roman" pitchFamily="18" charset="0"/>
              </a:rPr>
              <a:t>Changes in conformation near heme </a:t>
            </a:r>
          </a:p>
          <a:p>
            <a:pPr algn="ctr">
              <a:lnSpc>
                <a:spcPts val="4400"/>
              </a:lnSpc>
            </a:pPr>
            <a:r>
              <a:rPr lang="en-US" altLang="zh-CN" sz="4000" b="1" dirty="0">
                <a:solidFill>
                  <a:srgbClr val="0F1AFF"/>
                </a:solidFill>
                <a:latin typeface="Times New Roman" pitchFamily="18" charset="0"/>
                <a:cs typeface="Times New Roman" pitchFamily="18" charset="0"/>
              </a:rPr>
              <a:t>on O</a:t>
            </a:r>
            <a:r>
              <a:rPr lang="en-US" altLang="zh-CN" sz="4000" b="1" baseline="-25000" dirty="0">
                <a:solidFill>
                  <a:srgbClr val="0F1AFF"/>
                </a:solidFill>
                <a:latin typeface="Times New Roman" pitchFamily="18" charset="0"/>
                <a:cs typeface="Times New Roman" pitchFamily="18" charset="0"/>
              </a:rPr>
              <a:t>2</a:t>
            </a:r>
            <a:r>
              <a:rPr lang="en-US" altLang="zh-CN" sz="4000" b="1" dirty="0">
                <a:solidFill>
                  <a:srgbClr val="0F1AFF"/>
                </a:solidFill>
                <a:latin typeface="Times New Roman" pitchFamily="18" charset="0"/>
                <a:cs typeface="Times New Roman" pitchFamily="18" charset="0"/>
              </a:rPr>
              <a:t> binding to deoxyhemoglobin</a:t>
            </a:r>
          </a:p>
          <a:p>
            <a:pPr algn="ctr"/>
            <a:r>
              <a:rPr lang="en-US" altLang="zh-CN" sz="2400" b="1" dirty="0">
                <a:latin typeface="Times New Roman" pitchFamily="18" charset="0"/>
                <a:cs typeface="Times New Roman" pitchFamily="18" charset="0"/>
              </a:rPr>
              <a:t>The shift in the position of helix F when heme binds O</a:t>
            </a:r>
            <a:r>
              <a:rPr lang="en-US" altLang="zh-CN" sz="2400" b="1" baseline="-25000" dirty="0">
                <a:latin typeface="Times New Roman" pitchFamily="18" charset="0"/>
                <a:cs typeface="Times New Roman" pitchFamily="18" charset="0"/>
              </a:rPr>
              <a:t>2</a:t>
            </a:r>
            <a:r>
              <a:rPr lang="en-US" altLang="zh-CN" sz="2400" b="1" dirty="0">
                <a:latin typeface="Times New Roman" pitchFamily="18" charset="0"/>
                <a:cs typeface="Times New Roman" pitchFamily="18" charset="0"/>
              </a:rPr>
              <a:t> is thought to be one of the adjustments that triggers the T </a:t>
            </a:r>
            <a:r>
              <a:rPr lang="zh-CN" altLang="zh-CN" sz="2400" b="1" dirty="0">
                <a:latin typeface="Times New Roman" pitchFamily="18" charset="0"/>
                <a:cs typeface="Times New Roman" pitchFamily="18" charset="0"/>
                <a:sym typeface="Symbol" pitchFamily="18" charset="2"/>
              </a:rPr>
              <a:t>→</a:t>
            </a:r>
            <a:r>
              <a:rPr lang="en-US" altLang="zh-CN" sz="2400" b="1" dirty="0">
                <a:latin typeface="Times New Roman" pitchFamily="18" charset="0"/>
                <a:cs typeface="Times New Roman" pitchFamily="18" charset="0"/>
              </a:rPr>
              <a:t> R transition.</a:t>
            </a:r>
            <a:r>
              <a:rPr lang="en-US" altLang="zh-CN" sz="2400" b="1" dirty="0">
                <a:solidFill>
                  <a:srgbClr val="0F1AFF"/>
                </a:solidFill>
                <a:latin typeface="Times New Roman" pitchFamily="18" charset="0"/>
                <a:cs typeface="Times New Roman" pitchFamily="18" charset="0"/>
              </a:rPr>
              <a:t> </a:t>
            </a:r>
            <a:endParaRPr lang="zh-CN" altLang="en-US" sz="2400" b="1" dirty="0">
              <a:solidFill>
                <a:srgbClr val="0F1AFF"/>
              </a:solidFill>
              <a:latin typeface="Times New Roman" pitchFamily="18" charset="0"/>
              <a:cs typeface="Times New Roman" pitchFamily="18" charset="0"/>
            </a:endParaRP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026"/>
          <p:cNvSpPr>
            <a:spLocks noGrp="1" noChangeArrowheads="1"/>
          </p:cNvSpPr>
          <p:nvPr>
            <p:ph type="title"/>
          </p:nvPr>
        </p:nvSpPr>
        <p:spPr>
          <a:xfrm>
            <a:off x="251520" y="76200"/>
            <a:ext cx="8640960" cy="616496"/>
          </a:xfrm>
        </p:spPr>
        <p:txBody>
          <a:bodyPr rtlCol="0">
            <a:noAutofit/>
          </a:bodyPr>
          <a:lstStyle/>
          <a:p>
            <a:pPr eaLnBrk="1" fontAlgn="auto" hangingPunct="1">
              <a:spcAft>
                <a:spcPts val="0"/>
              </a:spcAft>
              <a:defRPr/>
            </a:pPr>
            <a:r>
              <a:rPr lang="en-US" altLang="zh-CN" b="1" dirty="0" smtClean="0">
                <a:solidFill>
                  <a:srgbClr val="3333FF"/>
                </a:solidFill>
                <a:latin typeface="Times New Roman" charset="0"/>
                <a:cs typeface="Times New Roman" charset="0"/>
              </a:rPr>
              <a:t>Binding: quantitative description</a:t>
            </a:r>
          </a:p>
        </p:txBody>
      </p:sp>
      <p:sp>
        <p:nvSpPr>
          <p:cNvPr id="1029" name="Rectangle 1027"/>
          <p:cNvSpPr>
            <a:spLocks noGrp="1" noChangeArrowheads="1"/>
          </p:cNvSpPr>
          <p:nvPr>
            <p:ph type="body" idx="1"/>
          </p:nvPr>
        </p:nvSpPr>
        <p:spPr>
          <a:xfrm>
            <a:off x="179512" y="908720"/>
            <a:ext cx="5992688" cy="5949280"/>
          </a:xfrm>
        </p:spPr>
        <p:txBody>
          <a:bodyPr rtlCol="0">
            <a:normAutofit fontScale="70000" lnSpcReduction="20000"/>
          </a:bodyPr>
          <a:lstStyle/>
          <a:p>
            <a:pPr eaLnBrk="1" fontAlgn="auto" hangingPunct="1">
              <a:lnSpc>
                <a:spcPct val="90000"/>
              </a:lnSpc>
              <a:spcAft>
                <a:spcPts val="0"/>
              </a:spcAft>
              <a:buFont typeface="Arial" pitchFamily="34" charset="0"/>
              <a:buChar char="•"/>
              <a:defRPr/>
            </a:pPr>
            <a:r>
              <a:rPr lang="en-US" altLang="zh-CN" sz="3100" b="1" dirty="0" smtClean="0">
                <a:latin typeface="Times New Roman" charset="0"/>
                <a:cs typeface="Times New Roman" charset="0"/>
              </a:rPr>
              <a:t>Consider a process in which a ligand (L) </a:t>
            </a:r>
          </a:p>
          <a:p>
            <a:pPr eaLnBrk="1" fontAlgn="auto" hangingPunct="1">
              <a:lnSpc>
                <a:spcPct val="90000"/>
              </a:lnSpc>
              <a:spcAft>
                <a:spcPts val="0"/>
              </a:spcAft>
              <a:buFontTx/>
              <a:buNone/>
              <a:defRPr/>
            </a:pPr>
            <a:r>
              <a:rPr lang="en-US" altLang="zh-CN" sz="3100" b="1" dirty="0" smtClean="0">
                <a:latin typeface="Times New Roman" charset="0"/>
                <a:cs typeface="Times New Roman" charset="0"/>
              </a:rPr>
              <a:t>	binds reversibly to a site in the protein (P) </a:t>
            </a:r>
          </a:p>
          <a:p>
            <a:pPr eaLnBrk="1" fontAlgn="auto" hangingPunct="1">
              <a:lnSpc>
                <a:spcPct val="90000"/>
              </a:lnSpc>
              <a:spcAft>
                <a:spcPts val="0"/>
              </a:spcAft>
              <a:buFontTx/>
              <a:buNone/>
              <a:defRPr/>
            </a:pPr>
            <a:endParaRPr lang="en-US" altLang="zh-CN" sz="2000" dirty="0" smtClean="0"/>
          </a:p>
          <a:p>
            <a:pPr eaLnBrk="1" fontAlgn="auto" hangingPunct="1">
              <a:lnSpc>
                <a:spcPct val="90000"/>
              </a:lnSpc>
              <a:spcAft>
                <a:spcPts val="0"/>
              </a:spcAft>
              <a:buFontTx/>
              <a:buNone/>
              <a:defRPr/>
            </a:pPr>
            <a:endParaRPr lang="en-US" altLang="zh-CN" sz="2000" dirty="0" smtClean="0"/>
          </a:p>
          <a:p>
            <a:pPr eaLnBrk="1" fontAlgn="auto" hangingPunct="1">
              <a:lnSpc>
                <a:spcPct val="90000"/>
              </a:lnSpc>
              <a:spcAft>
                <a:spcPts val="0"/>
              </a:spcAft>
              <a:buFontTx/>
              <a:buNone/>
              <a:defRPr/>
            </a:pPr>
            <a:endParaRPr lang="en-US" altLang="zh-CN" sz="2000" dirty="0" smtClean="0"/>
          </a:p>
          <a:p>
            <a:pPr eaLnBrk="1" fontAlgn="auto" hangingPunct="1">
              <a:lnSpc>
                <a:spcPct val="90000"/>
              </a:lnSpc>
              <a:spcAft>
                <a:spcPts val="0"/>
              </a:spcAft>
              <a:buFontTx/>
              <a:buNone/>
              <a:defRPr/>
            </a:pPr>
            <a:endParaRPr lang="en-US" altLang="zh-CN" sz="2000" dirty="0" smtClean="0"/>
          </a:p>
          <a:p>
            <a:pPr eaLnBrk="1" fontAlgn="auto" hangingPunct="1">
              <a:lnSpc>
                <a:spcPct val="90000"/>
              </a:lnSpc>
              <a:spcAft>
                <a:spcPts val="0"/>
              </a:spcAft>
              <a:buFont typeface="Arial" pitchFamily="34" charset="0"/>
              <a:buChar char="•"/>
              <a:defRPr/>
            </a:pPr>
            <a:endParaRPr lang="en-US" altLang="zh-CN" sz="2000" dirty="0" smtClean="0"/>
          </a:p>
          <a:p>
            <a:pPr eaLnBrk="1" fontAlgn="auto" hangingPunct="1">
              <a:lnSpc>
                <a:spcPct val="90000"/>
              </a:lnSpc>
              <a:spcAft>
                <a:spcPts val="0"/>
              </a:spcAft>
              <a:buFont typeface="Arial" pitchFamily="34" charset="0"/>
              <a:buChar char="•"/>
              <a:defRPr/>
            </a:pPr>
            <a:endParaRPr lang="en-US" altLang="zh-CN" sz="2000" dirty="0" smtClean="0"/>
          </a:p>
          <a:p>
            <a:pPr eaLnBrk="1" fontAlgn="auto" hangingPunct="1">
              <a:lnSpc>
                <a:spcPct val="110000"/>
              </a:lnSpc>
              <a:spcAft>
                <a:spcPts val="0"/>
              </a:spcAft>
              <a:buFont typeface="Arial" pitchFamily="34" charset="0"/>
              <a:buChar char="•"/>
              <a:defRPr/>
            </a:pPr>
            <a:endParaRPr lang="en-US" altLang="zh-CN" sz="2000" b="1" dirty="0" smtClean="0">
              <a:latin typeface="Times New Roman" charset="0"/>
              <a:cs typeface="Times New Roman" charset="0"/>
            </a:endParaRPr>
          </a:p>
          <a:p>
            <a:pPr eaLnBrk="1" fontAlgn="auto" hangingPunct="1">
              <a:lnSpc>
                <a:spcPct val="110000"/>
              </a:lnSpc>
              <a:spcAft>
                <a:spcPts val="0"/>
              </a:spcAft>
              <a:buFont typeface="Arial" pitchFamily="34" charset="0"/>
              <a:buChar char="•"/>
              <a:defRPr/>
            </a:pPr>
            <a:endParaRPr lang="en-US" altLang="zh-CN" sz="2000" b="1" dirty="0" smtClean="0">
              <a:latin typeface="Times New Roman" charset="0"/>
              <a:cs typeface="Times New Roman" charset="0"/>
            </a:endParaRPr>
          </a:p>
          <a:p>
            <a:pPr eaLnBrk="1" fontAlgn="auto" hangingPunct="1">
              <a:lnSpc>
                <a:spcPct val="110000"/>
              </a:lnSpc>
              <a:spcAft>
                <a:spcPts val="0"/>
              </a:spcAft>
              <a:buFont typeface="Arial" pitchFamily="34" charset="0"/>
              <a:buChar char="•"/>
              <a:defRPr/>
            </a:pPr>
            <a:endParaRPr lang="en-US" altLang="zh-CN" sz="3100" b="1" dirty="0" smtClean="0">
              <a:latin typeface="Times New Roman" charset="0"/>
              <a:cs typeface="Times New Roman" charset="0"/>
            </a:endParaRPr>
          </a:p>
          <a:p>
            <a:pPr eaLnBrk="1" fontAlgn="auto" hangingPunct="1">
              <a:lnSpc>
                <a:spcPct val="110000"/>
              </a:lnSpc>
              <a:spcAft>
                <a:spcPts val="0"/>
              </a:spcAft>
              <a:buFont typeface="Arial" pitchFamily="34" charset="0"/>
              <a:buChar char="•"/>
              <a:defRPr/>
            </a:pPr>
            <a:r>
              <a:rPr lang="en-US" altLang="zh-CN" sz="3400" b="1" dirty="0" smtClean="0">
                <a:latin typeface="Times New Roman" charset="0"/>
                <a:cs typeface="Times New Roman" charset="0"/>
              </a:rPr>
              <a:t>The </a:t>
            </a:r>
            <a:r>
              <a:rPr lang="en-US" altLang="zh-CN" sz="3400" b="1" dirty="0" smtClean="0">
                <a:solidFill>
                  <a:srgbClr val="FF0000"/>
                </a:solidFill>
                <a:latin typeface="Times New Roman" charset="0"/>
                <a:cs typeface="Times New Roman" charset="0"/>
              </a:rPr>
              <a:t>kinetics</a:t>
            </a:r>
            <a:r>
              <a:rPr lang="en-US" altLang="zh-CN" sz="3400" b="1" dirty="0" smtClean="0">
                <a:latin typeface="Times New Roman" charset="0"/>
                <a:cs typeface="Times New Roman" charset="0"/>
              </a:rPr>
              <a:t> of such a process is described by: 	the </a:t>
            </a:r>
            <a:r>
              <a:rPr lang="en-US" altLang="zh-CN" sz="3400" b="1" dirty="0" smtClean="0">
                <a:solidFill>
                  <a:srgbClr val="FF0000"/>
                </a:solidFill>
                <a:latin typeface="Times New Roman" charset="0"/>
                <a:cs typeface="Times New Roman" charset="0"/>
              </a:rPr>
              <a:t>association rate </a:t>
            </a:r>
            <a:r>
              <a:rPr lang="en-US" altLang="zh-CN" sz="3400" b="1" i="1" dirty="0" smtClean="0">
                <a:solidFill>
                  <a:srgbClr val="FF0000"/>
                </a:solidFill>
                <a:latin typeface="Times New Roman" charset="0"/>
                <a:cs typeface="Times New Roman" charset="0"/>
              </a:rPr>
              <a:t>k</a:t>
            </a:r>
            <a:r>
              <a:rPr lang="en-US" altLang="zh-CN" sz="3400" b="1" i="1" baseline="-25000" dirty="0" smtClean="0">
                <a:solidFill>
                  <a:srgbClr val="FF0000"/>
                </a:solidFill>
                <a:latin typeface="Times New Roman" charset="0"/>
                <a:cs typeface="Times New Roman" charset="0"/>
              </a:rPr>
              <a:t>a</a:t>
            </a:r>
            <a:r>
              <a:rPr lang="en-US" altLang="zh-CN" sz="3400" b="1" dirty="0" smtClean="0">
                <a:solidFill>
                  <a:srgbClr val="FF0000"/>
                </a:solidFill>
                <a:latin typeface="Times New Roman" charset="0"/>
                <a:cs typeface="Times New Roman" charset="0"/>
              </a:rPr>
              <a:t> </a:t>
            </a:r>
          </a:p>
          <a:p>
            <a:pPr marL="0" indent="0" eaLnBrk="1" fontAlgn="auto" hangingPunct="1">
              <a:lnSpc>
                <a:spcPct val="110000"/>
              </a:lnSpc>
              <a:spcAft>
                <a:spcPts val="0"/>
              </a:spcAft>
              <a:buNone/>
              <a:defRPr/>
            </a:pPr>
            <a:r>
              <a:rPr lang="en-US" altLang="zh-CN" sz="3400" b="1" dirty="0">
                <a:solidFill>
                  <a:srgbClr val="FF0000"/>
                </a:solidFill>
                <a:latin typeface="Times New Roman" charset="0"/>
                <a:cs typeface="Times New Roman" charset="0"/>
              </a:rPr>
              <a:t> </a:t>
            </a:r>
            <a:r>
              <a:rPr lang="en-US" altLang="zh-CN" sz="3400" b="1" dirty="0" smtClean="0">
                <a:solidFill>
                  <a:srgbClr val="FF0000"/>
                </a:solidFill>
                <a:latin typeface="Times New Roman" charset="0"/>
                <a:cs typeface="Times New Roman" charset="0"/>
              </a:rPr>
              <a:t>           </a:t>
            </a:r>
            <a:r>
              <a:rPr lang="en-US" altLang="zh-CN" sz="3400" b="1" dirty="0" smtClean="0">
                <a:latin typeface="Times New Roman" charset="0"/>
                <a:cs typeface="Times New Roman" charset="0"/>
              </a:rPr>
              <a:t>the </a:t>
            </a:r>
            <a:r>
              <a:rPr lang="en-US" altLang="zh-CN" sz="3400" b="1" dirty="0" smtClean="0">
                <a:solidFill>
                  <a:srgbClr val="FF0000"/>
                </a:solidFill>
                <a:latin typeface="Times New Roman" charset="0"/>
                <a:cs typeface="Times New Roman" charset="0"/>
              </a:rPr>
              <a:t>dissociation rate </a:t>
            </a:r>
            <a:r>
              <a:rPr lang="en-US" altLang="zh-CN" sz="3400" b="1" i="1" dirty="0" smtClean="0">
                <a:solidFill>
                  <a:srgbClr val="FF0000"/>
                </a:solidFill>
                <a:latin typeface="Times New Roman" charset="0"/>
                <a:cs typeface="Times New Roman" charset="0"/>
              </a:rPr>
              <a:t>k</a:t>
            </a:r>
            <a:r>
              <a:rPr lang="en-US" altLang="zh-CN" sz="3400" b="1" i="1" baseline="-25000" dirty="0" smtClean="0">
                <a:solidFill>
                  <a:srgbClr val="FF0000"/>
                </a:solidFill>
                <a:latin typeface="Times New Roman" charset="0"/>
                <a:cs typeface="Times New Roman" charset="0"/>
              </a:rPr>
              <a:t>d</a:t>
            </a:r>
            <a:r>
              <a:rPr lang="en-US" altLang="zh-CN" sz="3400" b="1" i="1" dirty="0" smtClean="0">
                <a:solidFill>
                  <a:srgbClr val="FF0000"/>
                </a:solidFill>
                <a:latin typeface="Times New Roman" charset="0"/>
                <a:cs typeface="Times New Roman" charset="0"/>
              </a:rPr>
              <a:t> </a:t>
            </a:r>
          </a:p>
          <a:p>
            <a:pPr eaLnBrk="1" fontAlgn="auto" hangingPunct="1">
              <a:lnSpc>
                <a:spcPct val="110000"/>
              </a:lnSpc>
              <a:spcAft>
                <a:spcPts val="0"/>
              </a:spcAft>
              <a:buFont typeface="Arial" pitchFamily="34" charset="0"/>
              <a:buChar char="•"/>
              <a:defRPr/>
            </a:pPr>
            <a:r>
              <a:rPr lang="en-US" altLang="zh-CN" sz="3400" b="1" dirty="0" smtClean="0">
                <a:latin typeface="Times New Roman" charset="0"/>
                <a:cs typeface="Times New Roman" charset="0"/>
              </a:rPr>
              <a:t>After some time, the process will reach the </a:t>
            </a:r>
            <a:r>
              <a:rPr lang="en-US" altLang="zh-CN" sz="3400" b="1" dirty="0" smtClean="0">
                <a:solidFill>
                  <a:srgbClr val="FF0000"/>
                </a:solidFill>
                <a:latin typeface="Times New Roman" charset="0"/>
                <a:cs typeface="Times New Roman" charset="0"/>
              </a:rPr>
              <a:t>equilibrium</a:t>
            </a:r>
            <a:r>
              <a:rPr lang="en-US" altLang="zh-CN" sz="3400" b="1" dirty="0" smtClean="0">
                <a:latin typeface="Times New Roman" charset="0"/>
                <a:cs typeface="Times New Roman" charset="0"/>
              </a:rPr>
              <a:t> where the association rate and the dissociation rates are equal</a:t>
            </a:r>
          </a:p>
          <a:p>
            <a:pPr eaLnBrk="1" fontAlgn="auto" hangingPunct="1">
              <a:lnSpc>
                <a:spcPct val="110000"/>
              </a:lnSpc>
              <a:spcAft>
                <a:spcPts val="0"/>
              </a:spcAft>
              <a:buFont typeface="Arial" pitchFamily="34" charset="0"/>
              <a:buChar char="•"/>
              <a:defRPr/>
            </a:pPr>
            <a:r>
              <a:rPr lang="en-US" altLang="zh-CN" sz="3400" b="1" dirty="0" smtClean="0">
                <a:latin typeface="Times New Roman" charset="0"/>
                <a:cs typeface="Times New Roman" charset="0"/>
              </a:rPr>
              <a:t>The equilibrium composition is characterized by the </a:t>
            </a:r>
            <a:r>
              <a:rPr lang="en-US" altLang="zh-CN" sz="3400" b="1" dirty="0" smtClean="0">
                <a:solidFill>
                  <a:srgbClr val="0F1AFF"/>
                </a:solidFill>
                <a:latin typeface="Times New Roman" charset="0"/>
                <a:cs typeface="Times New Roman" charset="0"/>
              </a:rPr>
              <a:t>association    constant </a:t>
            </a:r>
            <a:r>
              <a:rPr lang="en-US" altLang="zh-CN" sz="3400" b="1" i="1" dirty="0" smtClean="0">
                <a:solidFill>
                  <a:srgbClr val="0F1AFF"/>
                </a:solidFill>
                <a:latin typeface="Times New Roman" charset="0"/>
                <a:cs typeface="Times New Roman" charset="0"/>
              </a:rPr>
              <a:t>K</a:t>
            </a:r>
            <a:r>
              <a:rPr lang="en-US" altLang="zh-CN" sz="3400" b="1" i="1" baseline="-25000" dirty="0" smtClean="0">
                <a:solidFill>
                  <a:srgbClr val="0F1AFF"/>
                </a:solidFill>
                <a:latin typeface="Times New Roman" charset="0"/>
                <a:cs typeface="Times New Roman" charset="0"/>
              </a:rPr>
              <a:t>a</a:t>
            </a:r>
          </a:p>
          <a:p>
            <a:pPr eaLnBrk="1" fontAlgn="auto" hangingPunct="1">
              <a:lnSpc>
                <a:spcPct val="90000"/>
              </a:lnSpc>
              <a:spcAft>
                <a:spcPts val="0"/>
              </a:spcAft>
              <a:buFont typeface="Arial" pitchFamily="34" charset="0"/>
              <a:buChar char="•"/>
              <a:defRPr/>
            </a:pPr>
            <a:endParaRPr lang="en-US" altLang="zh-CN" sz="3100" dirty="0" smtClean="0"/>
          </a:p>
        </p:txBody>
      </p:sp>
      <p:sp>
        <p:nvSpPr>
          <p:cNvPr id="91141" name="PubPieSlice"/>
          <p:cNvSpPr>
            <a:spLocks noEditPoints="1" noChangeArrowheads="1"/>
          </p:cNvSpPr>
          <p:nvPr/>
        </p:nvSpPr>
        <p:spPr bwMode="auto">
          <a:xfrm>
            <a:off x="683568" y="2132856"/>
            <a:ext cx="1752600" cy="1143000"/>
          </a:xfrm>
          <a:custGeom>
            <a:avLst/>
            <a:gdLst>
              <a:gd name="G0" fmla="+- 0 0 0"/>
              <a:gd name="G1" fmla="sin 10800 17694720"/>
              <a:gd name="G2" fmla="cos 10800 17694720"/>
              <a:gd name="G3" fmla="sin 10800 0"/>
              <a:gd name="G4" fmla="cos 10800 0"/>
              <a:gd name="G5" fmla="+- G1 10800 0"/>
              <a:gd name="G6" fmla="+- G2 10800 0"/>
              <a:gd name="G7" fmla="+- G3 10800 0"/>
              <a:gd name="G8" fmla="+- G4 10800 0"/>
              <a:gd name="G9" fmla="+- 10800 0 0"/>
              <a:gd name="T0" fmla="*/ 10799 w 21600"/>
              <a:gd name="T1" fmla="*/ 0 h 21600"/>
              <a:gd name="T2" fmla="*/ 10800 w 21600"/>
              <a:gd name="T3" fmla="*/ 10800 h 21600"/>
              <a:gd name="T4" fmla="*/ 216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1" y="4835"/>
                  <a:pt x="-1" y="10799"/>
                </a:cubicBezTo>
                <a:cubicBezTo>
                  <a:pt x="0" y="16764"/>
                  <a:pt x="4835" y="21600"/>
                  <a:pt x="10800" y="21600"/>
                </a:cubicBezTo>
                <a:cubicBezTo>
                  <a:pt x="16764" y="21600"/>
                  <a:pt x="21600" y="16764"/>
                  <a:pt x="21600" y="10800"/>
                </a:cubicBezTo>
                <a:lnTo>
                  <a:pt x="10800" y="10800"/>
                </a:lnTo>
                <a:close/>
              </a:path>
            </a:pathLst>
          </a:custGeom>
          <a:solidFill>
            <a:srgbClr val="FFFFCC"/>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fontAlgn="auto">
              <a:spcBef>
                <a:spcPts val="0"/>
              </a:spcBef>
              <a:spcAft>
                <a:spcPts val="0"/>
              </a:spcAft>
              <a:defRPr/>
            </a:pPr>
            <a:endParaRPr lang="zh-CN" altLang="zh-CN">
              <a:ea typeface="+mn-ea"/>
            </a:endParaRPr>
          </a:p>
        </p:txBody>
      </p:sp>
      <p:sp>
        <p:nvSpPr>
          <p:cNvPr id="1031" name="Text Box 1030"/>
          <p:cNvSpPr txBox="1">
            <a:spLocks noChangeArrowheads="1"/>
          </p:cNvSpPr>
          <p:nvPr/>
        </p:nvSpPr>
        <p:spPr bwMode="auto">
          <a:xfrm>
            <a:off x="2743200" y="2438400"/>
            <a:ext cx="492125" cy="579438"/>
          </a:xfrm>
          <a:prstGeom prst="rect">
            <a:avLst/>
          </a:prstGeom>
          <a:noFill/>
          <a:ln w="9525">
            <a:noFill/>
            <a:miter lim="800000"/>
            <a:headEnd/>
            <a:tailEnd/>
          </a:ln>
        </p:spPr>
        <p:txBody>
          <a:bodyPr wrap="none">
            <a:spAutoFit/>
          </a:bodyPr>
          <a:lstStyle/>
          <a:p>
            <a:r>
              <a:rPr lang="en-US" altLang="zh-CN" sz="3200" b="1" dirty="0">
                <a:latin typeface="Calibri" pitchFamily="34" charset="0"/>
              </a:rPr>
              <a:t>+</a:t>
            </a:r>
            <a:r>
              <a:rPr lang="en-US" altLang="zh-CN" dirty="0">
                <a:latin typeface="Calibri" pitchFamily="34" charset="0"/>
              </a:rPr>
              <a:t> </a:t>
            </a:r>
          </a:p>
        </p:txBody>
      </p:sp>
      <p:sp>
        <p:nvSpPr>
          <p:cNvPr id="1032" name="AutoShape 1031"/>
          <p:cNvSpPr>
            <a:spLocks noChangeArrowheads="1"/>
          </p:cNvSpPr>
          <p:nvPr/>
        </p:nvSpPr>
        <p:spPr bwMode="auto">
          <a:xfrm>
            <a:off x="3581400" y="2438400"/>
            <a:ext cx="838200" cy="533400"/>
          </a:xfrm>
          <a:prstGeom prst="rtTriangle">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91145" name="PubPieSlice"/>
          <p:cNvSpPr>
            <a:spLocks noEditPoints="1" noChangeArrowheads="1"/>
          </p:cNvSpPr>
          <p:nvPr/>
        </p:nvSpPr>
        <p:spPr bwMode="auto">
          <a:xfrm>
            <a:off x="6019800" y="2133600"/>
            <a:ext cx="1752600" cy="1143000"/>
          </a:xfrm>
          <a:custGeom>
            <a:avLst/>
            <a:gdLst>
              <a:gd name="G0" fmla="+- 0 0 0"/>
              <a:gd name="G1" fmla="sin 10800 17694720"/>
              <a:gd name="G2" fmla="cos 10800 17694720"/>
              <a:gd name="G3" fmla="sin 10800 0"/>
              <a:gd name="G4" fmla="cos 10800 0"/>
              <a:gd name="G5" fmla="+- G1 10800 0"/>
              <a:gd name="G6" fmla="+- G2 10800 0"/>
              <a:gd name="G7" fmla="+- G3 10800 0"/>
              <a:gd name="G8" fmla="+- G4 10800 0"/>
              <a:gd name="G9" fmla="+- 10800 0 0"/>
              <a:gd name="T0" fmla="*/ 10799 w 21600"/>
              <a:gd name="T1" fmla="*/ 0 h 21600"/>
              <a:gd name="T2" fmla="*/ 10800 w 21600"/>
              <a:gd name="T3" fmla="*/ 10800 h 21600"/>
              <a:gd name="T4" fmla="*/ 21600 w 21600"/>
              <a:gd name="T5" fmla="*/ 10800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10799" y="0"/>
                </a:moveTo>
                <a:cubicBezTo>
                  <a:pt x="4834" y="0"/>
                  <a:pt x="-1" y="4835"/>
                  <a:pt x="-1" y="10799"/>
                </a:cubicBezTo>
                <a:cubicBezTo>
                  <a:pt x="0" y="16764"/>
                  <a:pt x="4835" y="21600"/>
                  <a:pt x="10800" y="21600"/>
                </a:cubicBezTo>
                <a:cubicBezTo>
                  <a:pt x="16764" y="21600"/>
                  <a:pt x="21600" y="16764"/>
                  <a:pt x="21600" y="10800"/>
                </a:cubicBezTo>
                <a:lnTo>
                  <a:pt x="10800" y="10800"/>
                </a:lnTo>
                <a:close/>
              </a:path>
            </a:pathLst>
          </a:custGeom>
          <a:solidFill>
            <a:srgbClr val="FFFFCC"/>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fontAlgn="auto">
              <a:spcBef>
                <a:spcPts val="0"/>
              </a:spcBef>
              <a:spcAft>
                <a:spcPts val="0"/>
              </a:spcAft>
              <a:defRPr/>
            </a:pPr>
            <a:endParaRPr lang="zh-CN" altLang="zh-CN">
              <a:latin typeface="+mn-lt"/>
              <a:ea typeface="+mn-ea"/>
            </a:endParaRPr>
          </a:p>
        </p:txBody>
      </p:sp>
      <p:sp>
        <p:nvSpPr>
          <p:cNvPr id="1034" name="AutoShape 1034"/>
          <p:cNvSpPr>
            <a:spLocks noChangeArrowheads="1"/>
          </p:cNvSpPr>
          <p:nvPr/>
        </p:nvSpPr>
        <p:spPr bwMode="auto">
          <a:xfrm>
            <a:off x="7010400" y="2133600"/>
            <a:ext cx="838200" cy="533400"/>
          </a:xfrm>
          <a:prstGeom prst="rtTriangle">
            <a:avLst/>
          </a:prstGeom>
          <a:solidFill>
            <a:schemeClr val="accent1"/>
          </a:solidFill>
          <a:ln w="9525">
            <a:solidFill>
              <a:schemeClr val="tx1"/>
            </a:solidFill>
            <a:miter lim="800000"/>
            <a:headEnd/>
            <a:tailEnd/>
          </a:ln>
        </p:spPr>
        <p:txBody>
          <a:bodyPr wrap="none" anchor="ctr"/>
          <a:lstStyle/>
          <a:p>
            <a:endParaRPr lang="zh-CN" altLang="zh-CN">
              <a:latin typeface="Calibri" pitchFamily="34" charset="0"/>
            </a:endParaRPr>
          </a:p>
        </p:txBody>
      </p:sp>
      <p:sp>
        <p:nvSpPr>
          <p:cNvPr id="1035" name="Line 1035"/>
          <p:cNvSpPr>
            <a:spLocks noChangeShapeType="1"/>
          </p:cNvSpPr>
          <p:nvPr/>
        </p:nvSpPr>
        <p:spPr bwMode="auto">
          <a:xfrm>
            <a:off x="4876800" y="2590800"/>
            <a:ext cx="762000" cy="0"/>
          </a:xfrm>
          <a:prstGeom prst="line">
            <a:avLst/>
          </a:prstGeom>
          <a:noFill/>
          <a:ln w="9525">
            <a:solidFill>
              <a:schemeClr val="tx1"/>
            </a:solidFill>
            <a:round/>
            <a:headEnd/>
            <a:tailEnd type="triangle" w="med" len="med"/>
          </a:ln>
        </p:spPr>
        <p:txBody>
          <a:bodyPr/>
          <a:lstStyle/>
          <a:p>
            <a:endParaRPr lang="zh-CN" altLang="en-US"/>
          </a:p>
        </p:txBody>
      </p:sp>
      <p:sp>
        <p:nvSpPr>
          <p:cNvPr id="1036" name="Line 1036"/>
          <p:cNvSpPr>
            <a:spLocks noChangeShapeType="1"/>
          </p:cNvSpPr>
          <p:nvPr/>
        </p:nvSpPr>
        <p:spPr bwMode="auto">
          <a:xfrm flipH="1">
            <a:off x="4876800" y="2743200"/>
            <a:ext cx="685800" cy="0"/>
          </a:xfrm>
          <a:prstGeom prst="line">
            <a:avLst/>
          </a:prstGeom>
          <a:noFill/>
          <a:ln w="9525">
            <a:solidFill>
              <a:schemeClr val="tx1"/>
            </a:solidFill>
            <a:round/>
            <a:headEnd/>
            <a:tailEnd type="triangle" w="med" len="med"/>
          </a:ln>
        </p:spPr>
        <p:txBody>
          <a:bodyPr/>
          <a:lstStyle/>
          <a:p>
            <a:endParaRPr lang="zh-CN" altLang="en-US"/>
          </a:p>
        </p:txBody>
      </p:sp>
      <p:sp>
        <p:nvSpPr>
          <p:cNvPr id="1037" name="Text Box 1037"/>
          <p:cNvSpPr txBox="1">
            <a:spLocks noChangeArrowheads="1"/>
          </p:cNvSpPr>
          <p:nvPr/>
        </p:nvSpPr>
        <p:spPr bwMode="auto">
          <a:xfrm>
            <a:off x="5013325" y="2097088"/>
            <a:ext cx="441325" cy="461962"/>
          </a:xfrm>
          <a:prstGeom prst="rect">
            <a:avLst/>
          </a:prstGeom>
          <a:noFill/>
          <a:ln w="9525">
            <a:noFill/>
            <a:miter lim="800000"/>
            <a:headEnd/>
            <a:tailEnd/>
          </a:ln>
        </p:spPr>
        <p:txBody>
          <a:bodyPr wrap="none">
            <a:spAutoFit/>
          </a:bodyPr>
          <a:lstStyle/>
          <a:p>
            <a:r>
              <a:rPr lang="en-US" altLang="zh-CN" b="1" i="1" dirty="0">
                <a:latin typeface="Times New Roman" pitchFamily="18" charset="0"/>
                <a:cs typeface="Times New Roman" pitchFamily="18" charset="0"/>
              </a:rPr>
              <a:t>k</a:t>
            </a:r>
            <a:r>
              <a:rPr lang="en-US" altLang="zh-CN" b="1" i="1" baseline="-25000" dirty="0">
                <a:latin typeface="Times New Roman" pitchFamily="18" charset="0"/>
                <a:cs typeface="Times New Roman" pitchFamily="18" charset="0"/>
              </a:rPr>
              <a:t>a</a:t>
            </a:r>
          </a:p>
        </p:txBody>
      </p:sp>
      <p:sp>
        <p:nvSpPr>
          <p:cNvPr id="1038" name="Text Box 1038"/>
          <p:cNvSpPr txBox="1">
            <a:spLocks noChangeArrowheads="1"/>
          </p:cNvSpPr>
          <p:nvPr/>
        </p:nvSpPr>
        <p:spPr bwMode="auto">
          <a:xfrm>
            <a:off x="5029200" y="2743200"/>
            <a:ext cx="609600" cy="461963"/>
          </a:xfrm>
          <a:prstGeom prst="rect">
            <a:avLst/>
          </a:prstGeom>
          <a:noFill/>
          <a:ln w="9525">
            <a:noFill/>
            <a:miter lim="800000"/>
            <a:headEnd/>
            <a:tailEnd/>
          </a:ln>
        </p:spPr>
        <p:txBody>
          <a:bodyPr>
            <a:spAutoFit/>
          </a:bodyPr>
          <a:lstStyle/>
          <a:p>
            <a:r>
              <a:rPr lang="en-US" altLang="zh-CN" b="1" i="1" dirty="0">
                <a:latin typeface="Times New Roman" pitchFamily="18" charset="0"/>
                <a:cs typeface="Times New Roman" pitchFamily="18" charset="0"/>
              </a:rPr>
              <a:t>k</a:t>
            </a:r>
            <a:r>
              <a:rPr lang="en-US" altLang="zh-CN" b="1" i="1" baseline="-25000" dirty="0">
                <a:latin typeface="Times New Roman" pitchFamily="18" charset="0"/>
                <a:cs typeface="Times New Roman" pitchFamily="18" charset="0"/>
              </a:rPr>
              <a:t>d</a:t>
            </a:r>
          </a:p>
        </p:txBody>
      </p:sp>
      <p:sp>
        <p:nvSpPr>
          <p:cNvPr id="1039" name="Rectangle 1040"/>
          <p:cNvSpPr>
            <a:spLocks noChangeArrowheads="1"/>
          </p:cNvSpPr>
          <p:nvPr/>
        </p:nvSpPr>
        <p:spPr bwMode="auto">
          <a:xfrm>
            <a:off x="6400800" y="2667000"/>
            <a:ext cx="557213" cy="457200"/>
          </a:xfrm>
          <a:prstGeom prst="rect">
            <a:avLst/>
          </a:prstGeom>
          <a:noFill/>
          <a:ln w="9525">
            <a:noFill/>
            <a:miter lim="800000"/>
            <a:headEnd/>
            <a:tailEnd/>
          </a:ln>
        </p:spPr>
        <p:txBody>
          <a:bodyPr wrap="none">
            <a:spAutoFit/>
          </a:bodyPr>
          <a:lstStyle/>
          <a:p>
            <a:r>
              <a:rPr lang="en-US" altLang="zh-CN" dirty="0"/>
              <a:t>PL</a:t>
            </a:r>
          </a:p>
        </p:txBody>
      </p:sp>
      <p:sp>
        <p:nvSpPr>
          <p:cNvPr id="1040" name="Rectangle 1041"/>
          <p:cNvSpPr>
            <a:spLocks noChangeArrowheads="1"/>
          </p:cNvSpPr>
          <p:nvPr/>
        </p:nvSpPr>
        <p:spPr bwMode="auto">
          <a:xfrm>
            <a:off x="1143000" y="2743200"/>
            <a:ext cx="387350" cy="457200"/>
          </a:xfrm>
          <a:prstGeom prst="rect">
            <a:avLst/>
          </a:prstGeom>
          <a:noFill/>
          <a:ln w="9525">
            <a:noFill/>
            <a:miter lim="800000"/>
            <a:headEnd/>
            <a:tailEnd/>
          </a:ln>
        </p:spPr>
        <p:txBody>
          <a:bodyPr wrap="none">
            <a:spAutoFit/>
          </a:bodyPr>
          <a:lstStyle/>
          <a:p>
            <a:r>
              <a:rPr lang="en-US" altLang="zh-CN" dirty="0"/>
              <a:t>P</a:t>
            </a:r>
          </a:p>
        </p:txBody>
      </p:sp>
      <p:sp>
        <p:nvSpPr>
          <p:cNvPr id="1041" name="Rectangle 1042"/>
          <p:cNvSpPr>
            <a:spLocks noChangeArrowheads="1"/>
          </p:cNvSpPr>
          <p:nvPr/>
        </p:nvSpPr>
        <p:spPr bwMode="auto">
          <a:xfrm>
            <a:off x="3581400" y="2514600"/>
            <a:ext cx="354013" cy="457200"/>
          </a:xfrm>
          <a:prstGeom prst="rect">
            <a:avLst/>
          </a:prstGeom>
          <a:noFill/>
          <a:ln w="9525">
            <a:noFill/>
            <a:miter lim="800000"/>
            <a:headEnd/>
            <a:tailEnd/>
          </a:ln>
        </p:spPr>
        <p:txBody>
          <a:bodyPr wrap="none">
            <a:spAutoFit/>
          </a:bodyPr>
          <a:lstStyle/>
          <a:p>
            <a:r>
              <a:rPr lang="en-US" altLang="zh-CN" dirty="0"/>
              <a:t>L</a:t>
            </a:r>
          </a:p>
        </p:txBody>
      </p:sp>
      <p:sp>
        <p:nvSpPr>
          <p:cNvPr id="1042" name="Rectangle 1045"/>
          <p:cNvSpPr>
            <a:spLocks noChangeArrowheads="1"/>
          </p:cNvSpPr>
          <p:nvPr/>
        </p:nvSpPr>
        <p:spPr bwMode="auto">
          <a:xfrm>
            <a:off x="3962400" y="3205163"/>
            <a:ext cx="9144000" cy="0"/>
          </a:xfrm>
          <a:prstGeom prst="rect">
            <a:avLst/>
          </a:prstGeom>
          <a:noFill/>
          <a:ln w="9525">
            <a:noFill/>
            <a:miter lim="800000"/>
            <a:headEnd/>
            <a:tailEnd/>
          </a:ln>
        </p:spPr>
        <p:txBody>
          <a:bodyPr>
            <a:spAutoFit/>
          </a:bodyPr>
          <a:lstStyle/>
          <a:p>
            <a:endParaRPr lang="zh-CN" altLang="zh-CN">
              <a:latin typeface="Calibri" pitchFamily="34" charset="0"/>
            </a:endParaRPr>
          </a:p>
        </p:txBody>
      </p:sp>
      <p:graphicFrame>
        <p:nvGraphicFramePr>
          <p:cNvPr id="1026" name="Object 2"/>
          <p:cNvGraphicFramePr>
            <a:graphicFrameLocks noChangeAspect="1"/>
          </p:cNvGraphicFramePr>
          <p:nvPr/>
        </p:nvGraphicFramePr>
        <p:xfrm>
          <a:off x="6324600" y="5715000"/>
          <a:ext cx="2590800" cy="965200"/>
        </p:xfrm>
        <a:graphic>
          <a:graphicData uri="http://schemas.openxmlformats.org/presentationml/2006/ole">
            <mc:AlternateContent xmlns:mc="http://schemas.openxmlformats.org/markup-compatibility/2006">
              <mc:Choice xmlns:v="urn:schemas-microsoft-com:vml" Requires="v">
                <p:oleObj spid="_x0000_s1246" name="Equation" r:id="rId4" imgW="1168200" imgH="431640" progId="Equation.3">
                  <p:embed/>
                </p:oleObj>
              </mc:Choice>
              <mc:Fallback>
                <p:oleObj name="Equation" r:id="rId4" imgW="1168200" imgH="431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715000"/>
                        <a:ext cx="25908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6400800" y="4876800"/>
          <a:ext cx="2514600" cy="485775"/>
        </p:xfrm>
        <a:graphic>
          <a:graphicData uri="http://schemas.openxmlformats.org/presentationml/2006/ole">
            <mc:AlternateContent xmlns:mc="http://schemas.openxmlformats.org/markup-compatibility/2006">
              <mc:Choice xmlns:v="urn:schemas-microsoft-com:vml" Requires="v">
                <p:oleObj spid="_x0000_s1247" name="Equation" r:id="rId6" imgW="1193760" imgH="228600" progId="Equation.3">
                  <p:embed/>
                </p:oleObj>
              </mc:Choice>
              <mc:Fallback>
                <p:oleObj name="Equation" r:id="rId6" imgW="119376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876800"/>
                        <a:ext cx="2514600"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504" y="44624"/>
            <a:ext cx="9036496" cy="1143000"/>
          </a:xfrm>
        </p:spPr>
        <p:txBody>
          <a:bodyPr/>
          <a:lstStyle/>
          <a:p>
            <a:pPr eaLnBrk="1" hangingPunct="1"/>
            <a:r>
              <a:rPr lang="en-US" altLang="zh-CN" b="1" dirty="0" smtClean="0">
                <a:solidFill>
                  <a:srgbClr val="3333FF"/>
                </a:solidFill>
                <a:latin typeface="Times New Roman" pitchFamily="18" charset="0"/>
                <a:cs typeface="Times New Roman" pitchFamily="18" charset="0"/>
              </a:rPr>
              <a:t>Hemoglobin binds O</a:t>
            </a:r>
            <a:r>
              <a:rPr lang="en-US" altLang="zh-CN" b="1" baseline="-25000" dirty="0" smtClean="0">
                <a:solidFill>
                  <a:srgbClr val="3333FF"/>
                </a:solidFill>
                <a:latin typeface="Times New Roman" pitchFamily="18" charset="0"/>
                <a:cs typeface="Times New Roman" pitchFamily="18" charset="0"/>
              </a:rPr>
              <a:t>2 </a:t>
            </a:r>
            <a:r>
              <a:rPr lang="en-US" altLang="zh-CN" b="1" dirty="0" smtClean="0">
                <a:solidFill>
                  <a:srgbClr val="3333FF"/>
                </a:solidFill>
                <a:latin typeface="Times New Roman" pitchFamily="18" charset="0"/>
                <a:cs typeface="Times New Roman" pitchFamily="18" charset="0"/>
              </a:rPr>
              <a:t>cooperatively </a:t>
            </a:r>
          </a:p>
        </p:txBody>
      </p:sp>
      <p:sp>
        <p:nvSpPr>
          <p:cNvPr id="39939" name="Rectangle 3"/>
          <p:cNvSpPr>
            <a:spLocks noGrp="1" noChangeArrowheads="1"/>
          </p:cNvSpPr>
          <p:nvPr>
            <p:ph type="body" idx="1"/>
          </p:nvPr>
        </p:nvSpPr>
        <p:spPr>
          <a:xfrm>
            <a:off x="251520" y="1241040"/>
            <a:ext cx="8496944" cy="5445968"/>
          </a:xfrm>
        </p:spPr>
        <p:txBody>
          <a:bodyPr/>
          <a:lstStyle/>
          <a:p>
            <a:pPr marL="360000" indent="-360000" eaLnBrk="1" hangingPunct="1">
              <a:spcBef>
                <a:spcPts val="600"/>
              </a:spcBef>
              <a:defRPr/>
            </a:pPr>
            <a:r>
              <a:rPr lang="en-US" altLang="zh-CN" sz="2800" b="1" dirty="0" smtClean="0">
                <a:latin typeface="Times New Roman" charset="0"/>
                <a:cs typeface="Times New Roman" charset="0"/>
              </a:rPr>
              <a:t>Hemoglobin must bind O</a:t>
            </a:r>
            <a:r>
              <a:rPr lang="en-US" altLang="zh-CN" sz="2800" b="1" baseline="-25000" dirty="0" smtClean="0">
                <a:latin typeface="Times New Roman" charset="0"/>
                <a:cs typeface="Times New Roman" charset="0"/>
              </a:rPr>
              <a:t>2</a:t>
            </a:r>
            <a:r>
              <a:rPr lang="en-US" altLang="zh-CN" sz="2800" b="1" dirty="0" smtClean="0">
                <a:latin typeface="Times New Roman" charset="0"/>
                <a:cs typeface="Times New Roman" charset="0"/>
              </a:rPr>
              <a:t> efficiently in the lungs and release O</a:t>
            </a:r>
            <a:r>
              <a:rPr lang="en-US" altLang="zh-CN" sz="2800" b="1" baseline="-25000" dirty="0" smtClean="0">
                <a:latin typeface="Times New Roman" charset="0"/>
                <a:cs typeface="Times New Roman" charset="0"/>
              </a:rPr>
              <a:t>2</a:t>
            </a:r>
            <a:r>
              <a:rPr lang="en-US" altLang="zh-CN" sz="2800" b="1" dirty="0" smtClean="0">
                <a:latin typeface="Times New Roman" charset="0"/>
                <a:cs typeface="Times New Roman" charset="0"/>
              </a:rPr>
              <a:t> in the tissues</a:t>
            </a:r>
          </a:p>
          <a:p>
            <a:pPr marL="360000" indent="-360000" eaLnBrk="1" hangingPunct="1">
              <a:spcBef>
                <a:spcPts val="600"/>
              </a:spcBef>
              <a:defRPr/>
            </a:pPr>
            <a:r>
              <a:rPr lang="en-US" altLang="zh-CN" sz="2800" b="1" dirty="0" smtClean="0">
                <a:latin typeface="Times New Roman" charset="0"/>
                <a:cs typeface="Times New Roman" charset="0"/>
              </a:rPr>
              <a:t>O</a:t>
            </a:r>
            <a:r>
              <a:rPr lang="en-US" altLang="zh-CN" sz="2800" b="1" baseline="-25000" dirty="0" smtClean="0">
                <a:latin typeface="Times New Roman" charset="0"/>
                <a:cs typeface="Times New Roman" charset="0"/>
              </a:rPr>
              <a:t>2 </a:t>
            </a:r>
            <a:r>
              <a:rPr lang="en-US" altLang="zh-CN" sz="2800" b="1" dirty="0" smtClean="0">
                <a:latin typeface="Times New Roman" charset="0"/>
                <a:cs typeface="Times New Roman" charset="0"/>
              </a:rPr>
              <a:t> binding promotes transition from the T state to the R state</a:t>
            </a:r>
          </a:p>
          <a:p>
            <a:pPr marL="360000" indent="-360000" eaLnBrk="1" hangingPunct="1">
              <a:spcBef>
                <a:spcPts val="600"/>
              </a:spcBef>
              <a:defRPr/>
            </a:pPr>
            <a:r>
              <a:rPr lang="en-US" altLang="zh-CN" sz="2800" b="1" dirty="0" smtClean="0">
                <a:latin typeface="Times New Roman" charset="0"/>
                <a:cs typeface="Times New Roman" charset="0"/>
              </a:rPr>
              <a:t>O</a:t>
            </a:r>
            <a:r>
              <a:rPr lang="en-US" altLang="zh-CN" sz="2800" b="1" baseline="-25000" dirty="0" smtClean="0">
                <a:latin typeface="Times New Roman" charset="0"/>
                <a:cs typeface="Times New Roman" charset="0"/>
              </a:rPr>
              <a:t>2  </a:t>
            </a:r>
            <a:r>
              <a:rPr lang="en-US" altLang="zh-CN" sz="2800" b="1" dirty="0" smtClean="0">
                <a:latin typeface="Times New Roman" charset="0"/>
                <a:cs typeface="Times New Roman" charset="0"/>
              </a:rPr>
              <a:t>binding to individual subunit can alter the affinity for O</a:t>
            </a:r>
            <a:r>
              <a:rPr lang="en-US" altLang="zh-CN" sz="2800" b="1" baseline="-25000" dirty="0" smtClean="0">
                <a:latin typeface="Times New Roman" charset="0"/>
                <a:cs typeface="Times New Roman" charset="0"/>
              </a:rPr>
              <a:t>2</a:t>
            </a:r>
            <a:r>
              <a:rPr lang="en-US" altLang="zh-CN" sz="2800" b="1" dirty="0" smtClean="0">
                <a:latin typeface="Times New Roman" charset="0"/>
                <a:cs typeface="Times New Roman" charset="0"/>
              </a:rPr>
              <a:t>  in adjacent subunits</a:t>
            </a:r>
          </a:p>
          <a:p>
            <a:pPr marL="360000" indent="-360000" eaLnBrk="1" hangingPunct="1">
              <a:spcBef>
                <a:spcPts val="600"/>
              </a:spcBef>
              <a:defRPr/>
            </a:pPr>
            <a:r>
              <a:rPr lang="en-US" altLang="zh-CN" sz="2800" b="1" dirty="0" smtClean="0">
                <a:latin typeface="Times New Roman" charset="0"/>
                <a:cs typeface="Times New Roman" charset="0"/>
              </a:rPr>
              <a:t>Conformational changes between the T and R states, mediated by subunit-subunit interactions, result in cooperative binding --- </a:t>
            </a:r>
            <a:r>
              <a:rPr lang="en-US" altLang="zh-CN" sz="2800" b="1" dirty="0" smtClean="0">
                <a:solidFill>
                  <a:srgbClr val="FF0000"/>
                </a:solidFill>
                <a:latin typeface="Times New Roman" charset="0"/>
                <a:cs typeface="Times New Roman" charset="0"/>
              </a:rPr>
              <a:t>sigmoid binding curve</a:t>
            </a:r>
          </a:p>
          <a:p>
            <a:pPr marL="360000" indent="-360000" eaLnBrk="1" hangingPunct="1">
              <a:spcBef>
                <a:spcPts val="600"/>
              </a:spcBef>
              <a:defRPr/>
            </a:pPr>
            <a:r>
              <a:rPr lang="en-US" altLang="zh-CN" sz="2800" b="1" dirty="0" smtClean="0">
                <a:latin typeface="Times New Roman" charset="0"/>
                <a:cs typeface="Times New Roman" charset="0"/>
              </a:rPr>
              <a:t>Two models to explain --- the </a:t>
            </a:r>
            <a:r>
              <a:rPr lang="en-US" altLang="zh-CN" sz="2800" b="1" dirty="0" smtClean="0">
                <a:solidFill>
                  <a:srgbClr val="3333FF"/>
                </a:solidFill>
                <a:latin typeface="Times New Roman" charset="0"/>
                <a:cs typeface="Times New Roman" charset="0"/>
              </a:rPr>
              <a:t>concerted model </a:t>
            </a:r>
            <a:r>
              <a:rPr lang="en-US" altLang="zh-CN" sz="2800" b="1" dirty="0" smtClean="0">
                <a:latin typeface="Times New Roman" charset="0"/>
                <a:cs typeface="Times New Roman" charset="0"/>
              </a:rPr>
              <a:t>or the </a:t>
            </a:r>
            <a:r>
              <a:rPr lang="en-US" altLang="zh-CN" sz="2800" b="1" dirty="0" smtClean="0">
                <a:solidFill>
                  <a:srgbClr val="3333FF"/>
                </a:solidFill>
                <a:latin typeface="Times New Roman" charset="0"/>
                <a:cs typeface="Times New Roman" charset="0"/>
              </a:rPr>
              <a:t>sequential model</a:t>
            </a:r>
          </a:p>
          <a:p>
            <a:pPr eaLnBrk="1" hangingPunct="1">
              <a:defRPr/>
            </a:pPr>
            <a:endParaRPr lang="en-US" altLang="zh-CN" sz="2800" b="1" dirty="0" smtClean="0">
              <a:latin typeface="Times New Roman" charset="0"/>
              <a:cs typeface="Times New Roman"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gure 5-12"/>
          <p:cNvPicPr>
            <a:picLocks noChangeAspect="1" noChangeArrowheads="1"/>
          </p:cNvPicPr>
          <p:nvPr/>
        </p:nvPicPr>
        <p:blipFill>
          <a:blip r:embed="rId3"/>
          <a:srcRect/>
          <a:stretch>
            <a:fillRect/>
          </a:stretch>
        </p:blipFill>
        <p:spPr bwMode="auto">
          <a:xfrm>
            <a:off x="2123728" y="0"/>
            <a:ext cx="5001419" cy="5194673"/>
          </a:xfrm>
          <a:prstGeom prst="rect">
            <a:avLst/>
          </a:prstGeom>
          <a:noFill/>
          <a:ln w="9525">
            <a:noFill/>
            <a:miter lim="800000"/>
            <a:headEnd/>
            <a:tailEnd/>
          </a:ln>
        </p:spPr>
      </p:pic>
      <p:sp>
        <p:nvSpPr>
          <p:cNvPr id="15363" name="TextBox 2"/>
          <p:cNvSpPr txBox="1">
            <a:spLocks noChangeArrowheads="1"/>
          </p:cNvSpPr>
          <p:nvPr/>
        </p:nvSpPr>
        <p:spPr bwMode="auto">
          <a:xfrm>
            <a:off x="251520" y="5157192"/>
            <a:ext cx="8790676" cy="1969770"/>
          </a:xfrm>
          <a:prstGeom prst="rect">
            <a:avLst/>
          </a:prstGeom>
          <a:noFill/>
          <a:ln w="9525">
            <a:noFill/>
            <a:miter lim="800000"/>
            <a:headEnd/>
            <a:tailEnd/>
          </a:ln>
        </p:spPr>
        <p:txBody>
          <a:bodyPr wrap="none">
            <a:spAutoFit/>
          </a:bodyPr>
          <a:lstStyle/>
          <a:p>
            <a:pPr algn="ctr"/>
            <a:r>
              <a:rPr lang="en-US" altLang="zh-CN" sz="4000" b="1" dirty="0">
                <a:solidFill>
                  <a:srgbClr val="0F1AFF"/>
                </a:solidFill>
                <a:latin typeface="Times New Roman" pitchFamily="18" charset="0"/>
                <a:cs typeface="Times New Roman" pitchFamily="18" charset="0"/>
              </a:rPr>
              <a:t>A sigmoid (cooperative) binding curve</a:t>
            </a:r>
          </a:p>
          <a:p>
            <a:pPr algn="ctr"/>
            <a:r>
              <a:rPr lang="en-US" altLang="zh-CN" sz="1600" b="1" dirty="0">
                <a:latin typeface="Times New Roman" pitchFamily="18" charset="0"/>
                <a:cs typeface="Times New Roman" pitchFamily="18" charset="0"/>
              </a:rPr>
              <a:t>A sigmoid binding curve can be viewed as a hybrid curve </a:t>
            </a:r>
            <a:r>
              <a:rPr lang="en-US" altLang="zh-CN" sz="1600" b="1" dirty="0">
                <a:solidFill>
                  <a:srgbClr val="FF0000"/>
                </a:solidFill>
                <a:latin typeface="Times New Roman" pitchFamily="18" charset="0"/>
                <a:cs typeface="Times New Roman" pitchFamily="18" charset="0"/>
              </a:rPr>
              <a:t>reflecting a transition from a low- </a:t>
            </a:r>
          </a:p>
          <a:p>
            <a:pPr algn="ctr"/>
            <a:r>
              <a:rPr lang="en-US" altLang="zh-CN" sz="1600" b="1" dirty="0">
                <a:solidFill>
                  <a:srgbClr val="FF0000"/>
                </a:solidFill>
                <a:latin typeface="Times New Roman" pitchFamily="18" charset="0"/>
                <a:cs typeface="Times New Roman" pitchFamily="18" charset="0"/>
              </a:rPr>
              <a:t>affinity to a high-affinity state</a:t>
            </a:r>
            <a:r>
              <a:rPr lang="en-US" altLang="zh-CN" sz="1600" b="1" dirty="0">
                <a:latin typeface="Times New Roman" pitchFamily="18" charset="0"/>
                <a:cs typeface="Times New Roman" pitchFamily="18" charset="0"/>
              </a:rPr>
              <a:t>. Because of its cooperative binding, hemoglobin is more sensitive to </a:t>
            </a:r>
          </a:p>
          <a:p>
            <a:pPr algn="ctr"/>
            <a:r>
              <a:rPr lang="en-US" altLang="zh-CN" sz="1600" b="1" dirty="0">
                <a:latin typeface="Times New Roman" pitchFamily="18" charset="0"/>
                <a:cs typeface="Times New Roman" pitchFamily="18" charset="0"/>
              </a:rPr>
              <a:t>the small differences in O</a:t>
            </a:r>
            <a:r>
              <a:rPr lang="en-US" altLang="zh-CN" sz="1600" b="1" baseline="-25000" dirty="0">
                <a:latin typeface="Times New Roman" pitchFamily="18" charset="0"/>
                <a:cs typeface="Times New Roman" pitchFamily="18" charset="0"/>
              </a:rPr>
              <a:t>2</a:t>
            </a:r>
            <a:r>
              <a:rPr lang="en-US" altLang="zh-CN" sz="1600" b="1" dirty="0">
                <a:latin typeface="Times New Roman" pitchFamily="18" charset="0"/>
                <a:cs typeface="Times New Roman" pitchFamily="18" charset="0"/>
              </a:rPr>
              <a:t> concentration between the tissues and the lungs, allowing it to </a:t>
            </a:r>
          </a:p>
          <a:p>
            <a:pPr algn="ctr"/>
            <a:r>
              <a:rPr lang="en-US" altLang="zh-CN" sz="1600" b="1" dirty="0">
                <a:latin typeface="Times New Roman" pitchFamily="18" charset="0"/>
                <a:cs typeface="Times New Roman" pitchFamily="18" charset="0"/>
              </a:rPr>
              <a:t>bind oxygen in the lungs (where pO</a:t>
            </a:r>
            <a:r>
              <a:rPr lang="en-US" altLang="zh-CN" sz="1600" b="1" baseline="-25000" dirty="0">
                <a:latin typeface="Times New Roman" pitchFamily="18" charset="0"/>
                <a:cs typeface="Times New Roman" pitchFamily="18" charset="0"/>
              </a:rPr>
              <a:t>2</a:t>
            </a:r>
            <a:r>
              <a:rPr lang="en-US" altLang="zh-CN" sz="1600" b="1" dirty="0">
                <a:latin typeface="Times New Roman" pitchFamily="18" charset="0"/>
                <a:cs typeface="Times New Roman" pitchFamily="18" charset="0"/>
              </a:rPr>
              <a:t> is high) and release it in the tissues (where pO</a:t>
            </a:r>
            <a:r>
              <a:rPr lang="en-US" altLang="zh-CN" sz="1600" b="1" baseline="-25000" dirty="0">
                <a:latin typeface="Times New Roman" pitchFamily="18" charset="0"/>
                <a:cs typeface="Times New Roman" pitchFamily="18" charset="0"/>
              </a:rPr>
              <a:t>2</a:t>
            </a:r>
            <a:r>
              <a:rPr lang="en-US" altLang="zh-CN" sz="1600" b="1" dirty="0">
                <a:latin typeface="Times New Roman" pitchFamily="18" charset="0"/>
                <a:cs typeface="Times New Roman" pitchFamily="18" charset="0"/>
              </a:rPr>
              <a:t> is low).</a:t>
            </a:r>
          </a:p>
          <a:p>
            <a:pPr algn="ctr"/>
            <a:endParaRPr lang="zh-CN" altLang="en-US" sz="1800" dirty="0">
              <a:solidFill>
                <a:srgbClr val="0F1AFF"/>
              </a:solidFill>
              <a:latin typeface="Times New Roman" pitchFamily="18" charset="0"/>
              <a:cs typeface="Times New Roman" pitchFamily="18" charset="0"/>
            </a:endParaRPr>
          </a:p>
        </p:txBody>
      </p:sp>
      <p:sp>
        <p:nvSpPr>
          <p:cNvPr id="2" name="矩形 1"/>
          <p:cNvSpPr/>
          <p:nvPr/>
        </p:nvSpPr>
        <p:spPr>
          <a:xfrm>
            <a:off x="4355976" y="1196752"/>
            <a:ext cx="1584176" cy="720080"/>
          </a:xfrm>
          <a:prstGeom prst="rect">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ure 5-13"/>
          <p:cNvPicPr>
            <a:picLocks noChangeAspect="1" noChangeArrowheads="1"/>
          </p:cNvPicPr>
          <p:nvPr/>
        </p:nvPicPr>
        <p:blipFill>
          <a:blip r:embed="rId3"/>
          <a:srcRect/>
          <a:stretch>
            <a:fillRect/>
          </a:stretch>
        </p:blipFill>
        <p:spPr bwMode="auto">
          <a:xfrm>
            <a:off x="2743200" y="152400"/>
            <a:ext cx="3949700" cy="5562600"/>
          </a:xfrm>
          <a:prstGeom prst="rect">
            <a:avLst/>
          </a:prstGeom>
          <a:noFill/>
          <a:ln w="9525">
            <a:noFill/>
            <a:miter lim="800000"/>
            <a:headEnd/>
            <a:tailEnd/>
          </a:ln>
        </p:spPr>
      </p:pic>
      <p:sp>
        <p:nvSpPr>
          <p:cNvPr id="16387" name="矩形 4"/>
          <p:cNvSpPr>
            <a:spLocks noChangeArrowheads="1"/>
          </p:cNvSpPr>
          <p:nvPr/>
        </p:nvSpPr>
        <p:spPr bwMode="auto">
          <a:xfrm>
            <a:off x="179512" y="5706208"/>
            <a:ext cx="8964488" cy="1118255"/>
          </a:xfrm>
          <a:prstGeom prst="rect">
            <a:avLst/>
          </a:prstGeom>
          <a:noFill/>
          <a:ln w="9525">
            <a:noFill/>
            <a:miter lim="800000"/>
            <a:headEnd/>
            <a:tailEnd/>
          </a:ln>
        </p:spPr>
        <p:txBody>
          <a:bodyPr wrap="square">
            <a:spAutoFit/>
          </a:bodyPr>
          <a:lstStyle/>
          <a:p>
            <a:pPr algn="ctr">
              <a:lnSpc>
                <a:spcPts val="4000"/>
              </a:lnSpc>
            </a:pPr>
            <a:r>
              <a:rPr lang="en-US" altLang="zh-CN" sz="3200" b="1" dirty="0">
                <a:solidFill>
                  <a:srgbClr val="0F1AFF"/>
                </a:solidFill>
                <a:latin typeface="Times New Roman" pitchFamily="18" charset="0"/>
                <a:cs typeface="Times New Roman" pitchFamily="18" charset="0"/>
              </a:rPr>
              <a:t>Structural changes in a multisubunit protein undergoing cooperative binding to ligand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ure 5-15"/>
          <p:cNvPicPr>
            <a:picLocks noChangeAspect="1" noChangeArrowheads="1"/>
          </p:cNvPicPr>
          <p:nvPr/>
        </p:nvPicPr>
        <p:blipFill>
          <a:blip r:embed="rId3"/>
          <a:srcRect/>
          <a:stretch>
            <a:fillRect/>
          </a:stretch>
        </p:blipFill>
        <p:spPr bwMode="auto">
          <a:xfrm>
            <a:off x="1115616" y="908720"/>
            <a:ext cx="6677744" cy="5056180"/>
          </a:xfrm>
          <a:prstGeom prst="rect">
            <a:avLst/>
          </a:prstGeom>
          <a:noFill/>
          <a:ln w="9525">
            <a:noFill/>
            <a:miter lim="800000"/>
            <a:headEnd/>
            <a:tailEnd/>
          </a:ln>
        </p:spPr>
      </p:pic>
      <p:sp>
        <p:nvSpPr>
          <p:cNvPr id="17411" name="TextBox 2"/>
          <p:cNvSpPr txBox="1">
            <a:spLocks noChangeArrowheads="1"/>
          </p:cNvSpPr>
          <p:nvPr/>
        </p:nvSpPr>
        <p:spPr bwMode="auto">
          <a:xfrm>
            <a:off x="304800" y="5943600"/>
            <a:ext cx="8589963" cy="830263"/>
          </a:xfrm>
          <a:prstGeom prst="rect">
            <a:avLst/>
          </a:prstGeom>
          <a:noFill/>
          <a:ln w="9525">
            <a:noFill/>
            <a:miter lim="800000"/>
            <a:headEnd/>
            <a:tailEnd/>
          </a:ln>
        </p:spPr>
        <p:txBody>
          <a:bodyPr wrap="none">
            <a:spAutoFit/>
          </a:bodyPr>
          <a:lstStyle/>
          <a:p>
            <a:pPr algn="ctr"/>
            <a:r>
              <a:rPr lang="en-US" altLang="zh-CN" sz="2400" b="1" dirty="0">
                <a:solidFill>
                  <a:srgbClr val="0F1AFF"/>
                </a:solidFill>
                <a:latin typeface="Times New Roman" pitchFamily="18" charset="0"/>
                <a:cs typeface="Times New Roman" pitchFamily="18" charset="0"/>
              </a:rPr>
              <a:t>Two general models for the interconversion of inactive </a:t>
            </a:r>
          </a:p>
          <a:p>
            <a:pPr algn="ctr"/>
            <a:r>
              <a:rPr lang="en-US" altLang="zh-CN" sz="2400" b="1" dirty="0">
                <a:solidFill>
                  <a:srgbClr val="0F1AFF"/>
                </a:solidFill>
                <a:latin typeface="Times New Roman" pitchFamily="18" charset="0"/>
                <a:cs typeface="Times New Roman" pitchFamily="18" charset="0"/>
              </a:rPr>
              <a:t>and active forms of a protein during cooperative ligand binding</a:t>
            </a:r>
            <a:r>
              <a:rPr lang="en-US" altLang="zh-CN" sz="2400" dirty="0">
                <a:solidFill>
                  <a:srgbClr val="0F1AFF"/>
                </a:solidFill>
                <a:latin typeface="Times New Roman" pitchFamily="18" charset="0"/>
                <a:cs typeface="Times New Roman" pitchFamily="18" charset="0"/>
              </a:rPr>
              <a:t> </a:t>
            </a:r>
            <a:endParaRPr lang="zh-CN" altLang="en-US" sz="2400" dirty="0">
              <a:solidFill>
                <a:srgbClr val="0F1AFF"/>
              </a:solidFill>
              <a:latin typeface="Times New Roman" pitchFamily="18" charset="0"/>
              <a:cs typeface="Times New Roman" pitchFamily="18" charset="0"/>
            </a:endParaRPr>
          </a:p>
        </p:txBody>
      </p:sp>
      <p:sp>
        <p:nvSpPr>
          <p:cNvPr id="17412" name="TextBox 3"/>
          <p:cNvSpPr txBox="1">
            <a:spLocks noChangeArrowheads="1"/>
          </p:cNvSpPr>
          <p:nvPr/>
        </p:nvSpPr>
        <p:spPr bwMode="auto">
          <a:xfrm>
            <a:off x="1066800" y="0"/>
            <a:ext cx="2432077" cy="830997"/>
          </a:xfrm>
          <a:prstGeom prst="rect">
            <a:avLst/>
          </a:prstGeom>
          <a:noFill/>
          <a:ln w="9525">
            <a:noFill/>
            <a:miter lim="800000"/>
            <a:headEnd/>
            <a:tailEnd/>
          </a:ln>
        </p:spPr>
        <p:txBody>
          <a:bodyPr wrap="none">
            <a:spAutoFit/>
          </a:bodyPr>
          <a:lstStyle/>
          <a:p>
            <a:pPr algn="ctr"/>
            <a:r>
              <a:rPr lang="en-US" altLang="zh-CN" sz="2400" b="1" dirty="0">
                <a:solidFill>
                  <a:srgbClr val="0F1AFF"/>
                </a:solidFill>
                <a:latin typeface="Times New Roman" pitchFamily="18" charset="0"/>
                <a:cs typeface="Times New Roman" pitchFamily="18" charset="0"/>
              </a:rPr>
              <a:t>Concerted model</a:t>
            </a:r>
          </a:p>
          <a:p>
            <a:pPr algn="ctr"/>
            <a:r>
              <a:rPr lang="en-US" altLang="zh-CN" sz="2400" b="1" dirty="0">
                <a:solidFill>
                  <a:srgbClr val="0F1AFF"/>
                </a:solidFill>
                <a:latin typeface="Times New Roman" pitchFamily="18" charset="0"/>
                <a:cs typeface="Times New Roman" pitchFamily="18" charset="0"/>
              </a:rPr>
              <a:t>(all-or-none)</a:t>
            </a:r>
            <a:endParaRPr lang="zh-CN" altLang="en-US" sz="2400" b="1" dirty="0">
              <a:solidFill>
                <a:srgbClr val="0F1AFF"/>
              </a:solidFill>
              <a:latin typeface="Times New Roman" pitchFamily="18" charset="0"/>
              <a:cs typeface="Times New Roman" pitchFamily="18" charset="0"/>
            </a:endParaRPr>
          </a:p>
        </p:txBody>
      </p:sp>
      <p:sp>
        <p:nvSpPr>
          <p:cNvPr id="17413" name="TextBox 4"/>
          <p:cNvSpPr txBox="1">
            <a:spLocks noChangeArrowheads="1"/>
          </p:cNvSpPr>
          <p:nvPr/>
        </p:nvSpPr>
        <p:spPr bwMode="auto">
          <a:xfrm>
            <a:off x="4572000" y="76200"/>
            <a:ext cx="2449513" cy="461963"/>
          </a:xfrm>
          <a:prstGeom prst="rect">
            <a:avLst/>
          </a:prstGeom>
          <a:noFill/>
          <a:ln w="9525">
            <a:noFill/>
            <a:miter lim="800000"/>
            <a:headEnd/>
            <a:tailEnd/>
          </a:ln>
        </p:spPr>
        <p:txBody>
          <a:bodyPr wrap="none">
            <a:spAutoFit/>
          </a:bodyPr>
          <a:lstStyle/>
          <a:p>
            <a:r>
              <a:rPr lang="en-US" altLang="zh-CN" sz="2400" b="1" dirty="0">
                <a:solidFill>
                  <a:srgbClr val="0F1AFF"/>
                </a:solidFill>
                <a:latin typeface="Times New Roman" pitchFamily="18" charset="0"/>
                <a:cs typeface="Times New Roman" pitchFamily="18" charset="0"/>
              </a:rPr>
              <a:t>Sequential model</a:t>
            </a:r>
            <a:endParaRPr lang="zh-CN" alt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ox 5-01 figure 1"/>
          <p:cNvPicPr>
            <a:picLocks noChangeAspect="1" noChangeArrowheads="1"/>
          </p:cNvPicPr>
          <p:nvPr/>
        </p:nvPicPr>
        <p:blipFill>
          <a:blip r:embed="rId3"/>
          <a:srcRect/>
          <a:stretch>
            <a:fillRect/>
          </a:stretch>
        </p:blipFill>
        <p:spPr bwMode="auto">
          <a:xfrm>
            <a:off x="0" y="260648"/>
            <a:ext cx="6130587" cy="5184576"/>
          </a:xfrm>
          <a:prstGeom prst="rect">
            <a:avLst/>
          </a:prstGeom>
          <a:noFill/>
          <a:ln w="9525">
            <a:noFill/>
            <a:miter lim="800000"/>
            <a:headEnd/>
            <a:tailEnd/>
          </a:ln>
        </p:spPr>
      </p:pic>
      <p:sp>
        <p:nvSpPr>
          <p:cNvPr id="18435" name="TextBox 2"/>
          <p:cNvSpPr txBox="1">
            <a:spLocks noChangeArrowheads="1"/>
          </p:cNvSpPr>
          <p:nvPr/>
        </p:nvSpPr>
        <p:spPr bwMode="auto">
          <a:xfrm>
            <a:off x="0" y="5733256"/>
            <a:ext cx="9252854" cy="954107"/>
          </a:xfrm>
          <a:prstGeom prst="rect">
            <a:avLst/>
          </a:prstGeom>
          <a:noFill/>
          <a:ln w="9525">
            <a:noFill/>
            <a:miter lim="800000"/>
            <a:headEnd/>
            <a:tailEnd/>
          </a:ln>
        </p:spPr>
        <p:txBody>
          <a:bodyPr wrap="none">
            <a:spAutoFit/>
          </a:bodyPr>
          <a:lstStyle/>
          <a:p>
            <a:pPr algn="ctr"/>
            <a:r>
              <a:rPr lang="en-US" altLang="zh-CN" sz="2800" b="1" dirty="0">
                <a:solidFill>
                  <a:srgbClr val="0F1AFF"/>
                </a:solidFill>
                <a:latin typeface="Times New Roman" pitchFamily="18" charset="0"/>
                <a:cs typeface="Times New Roman" pitchFamily="18" charset="0"/>
              </a:rPr>
              <a:t>Relationship between levels of COHb (carboxyhemoglobin)</a:t>
            </a:r>
          </a:p>
          <a:p>
            <a:pPr algn="ctr"/>
            <a:r>
              <a:rPr lang="en-US" altLang="zh-CN" sz="2800" b="1" dirty="0">
                <a:solidFill>
                  <a:srgbClr val="0F1AFF"/>
                </a:solidFill>
                <a:latin typeface="Times New Roman" pitchFamily="18" charset="0"/>
                <a:cs typeface="Times New Roman" pitchFamily="18" charset="0"/>
              </a:rPr>
              <a:t> in blood and concentration of CO in the surrounding air</a:t>
            </a:r>
            <a:endParaRPr lang="zh-CN" altLang="en-US" sz="2800" b="1" dirty="0">
              <a:solidFill>
                <a:srgbClr val="0F1AFF"/>
              </a:solidFill>
              <a:latin typeface="Times New Roman" pitchFamily="18" charset="0"/>
              <a:cs typeface="Times New Roman" pitchFamily="18" charset="0"/>
            </a:endParaRPr>
          </a:p>
        </p:txBody>
      </p:sp>
      <p:sp>
        <p:nvSpPr>
          <p:cNvPr id="4" name="TextBox 3"/>
          <p:cNvSpPr txBox="1"/>
          <p:nvPr/>
        </p:nvSpPr>
        <p:spPr>
          <a:xfrm>
            <a:off x="5940152" y="1700808"/>
            <a:ext cx="3296095" cy="2677656"/>
          </a:xfrm>
          <a:prstGeom prst="rect">
            <a:avLst/>
          </a:prstGeom>
          <a:noFill/>
        </p:spPr>
        <p:txBody>
          <a:bodyPr wrap="none" rtlCol="0">
            <a:spAutoFit/>
          </a:bodyPr>
          <a:lstStyle/>
          <a:p>
            <a:r>
              <a:rPr lang="en-US" altLang="zh-CN" sz="2400" b="1" dirty="0" smtClean="0">
                <a:solidFill>
                  <a:srgbClr val="FF0000"/>
                </a:solidFill>
                <a:latin typeface="Times New Roman" pitchFamily="18" charset="0"/>
                <a:cs typeface="Times New Roman" pitchFamily="18" charset="0"/>
              </a:rPr>
              <a:t>In an average, healthy</a:t>
            </a:r>
          </a:p>
          <a:p>
            <a:r>
              <a:rPr lang="en-US" altLang="zh-CN" sz="2400" b="1" dirty="0" smtClean="0">
                <a:solidFill>
                  <a:srgbClr val="FF0000"/>
                </a:solidFill>
                <a:latin typeface="Times New Roman" pitchFamily="18" charset="0"/>
                <a:cs typeface="Times New Roman" pitchFamily="18" charset="0"/>
              </a:rPr>
              <a:t>individual, 1% or less </a:t>
            </a:r>
          </a:p>
          <a:p>
            <a:r>
              <a:rPr lang="en-US" altLang="zh-CN" sz="2400" b="1" dirty="0" smtClean="0">
                <a:solidFill>
                  <a:srgbClr val="FF0000"/>
                </a:solidFill>
                <a:latin typeface="Times New Roman" pitchFamily="18" charset="0"/>
                <a:cs typeface="Times New Roman" pitchFamily="18" charset="0"/>
              </a:rPr>
              <a:t>of the total hemoglobin </a:t>
            </a:r>
          </a:p>
          <a:p>
            <a:r>
              <a:rPr lang="en-US" altLang="zh-CN" sz="2400" b="1" dirty="0" smtClean="0">
                <a:solidFill>
                  <a:srgbClr val="FF0000"/>
                </a:solidFill>
                <a:latin typeface="Times New Roman" pitchFamily="18" charset="0"/>
                <a:cs typeface="Times New Roman" pitchFamily="18" charset="0"/>
              </a:rPr>
              <a:t>is complexed with </a:t>
            </a:r>
          </a:p>
          <a:p>
            <a:r>
              <a:rPr lang="en-US" altLang="zh-CN" sz="2400" b="1" dirty="0" smtClean="0">
                <a:solidFill>
                  <a:srgbClr val="FF0000"/>
                </a:solidFill>
                <a:latin typeface="Times New Roman" pitchFamily="18" charset="0"/>
                <a:cs typeface="Times New Roman" pitchFamily="18" charset="0"/>
              </a:rPr>
              <a:t>COHb. Death normally</a:t>
            </a:r>
          </a:p>
          <a:p>
            <a:r>
              <a:rPr lang="en-US" altLang="zh-CN" sz="2400" b="1" dirty="0" smtClean="0">
                <a:solidFill>
                  <a:srgbClr val="FF0000"/>
                </a:solidFill>
                <a:latin typeface="Times New Roman" pitchFamily="18" charset="0"/>
                <a:cs typeface="Times New Roman" pitchFamily="18" charset="0"/>
              </a:rPr>
              <a:t>occurs when COHb</a:t>
            </a:r>
          </a:p>
          <a:p>
            <a:r>
              <a:rPr lang="en-US" altLang="zh-CN" sz="2400" b="1" dirty="0" smtClean="0">
                <a:solidFill>
                  <a:srgbClr val="FF0000"/>
                </a:solidFill>
                <a:latin typeface="Times New Roman" pitchFamily="18" charset="0"/>
                <a:cs typeface="Times New Roman" pitchFamily="18" charset="0"/>
              </a:rPr>
              <a:t>rises to 60%. </a:t>
            </a:r>
            <a:endParaRPr lang="zh-CN" alt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ox 5-01 figure 2"/>
          <p:cNvPicPr>
            <a:picLocks noChangeAspect="1" noChangeArrowheads="1"/>
          </p:cNvPicPr>
          <p:nvPr/>
        </p:nvPicPr>
        <p:blipFill>
          <a:blip r:embed="rId3"/>
          <a:srcRect/>
          <a:stretch>
            <a:fillRect/>
          </a:stretch>
        </p:blipFill>
        <p:spPr bwMode="auto">
          <a:xfrm>
            <a:off x="251520" y="116632"/>
            <a:ext cx="4959350" cy="5092700"/>
          </a:xfrm>
          <a:prstGeom prst="rect">
            <a:avLst/>
          </a:prstGeom>
          <a:noFill/>
          <a:ln w="9525">
            <a:noFill/>
            <a:miter lim="800000"/>
            <a:headEnd/>
            <a:tailEnd/>
          </a:ln>
        </p:spPr>
      </p:pic>
      <p:sp>
        <p:nvSpPr>
          <p:cNvPr id="19459" name="TextBox 2"/>
          <p:cNvSpPr txBox="1">
            <a:spLocks noChangeArrowheads="1"/>
          </p:cNvSpPr>
          <p:nvPr/>
        </p:nvSpPr>
        <p:spPr bwMode="auto">
          <a:xfrm>
            <a:off x="467544" y="5259043"/>
            <a:ext cx="8191500" cy="1570037"/>
          </a:xfrm>
          <a:prstGeom prst="rect">
            <a:avLst/>
          </a:prstGeom>
          <a:noFill/>
          <a:ln w="9525">
            <a:noFill/>
            <a:miter lim="800000"/>
            <a:headEnd/>
            <a:tailEnd/>
          </a:ln>
        </p:spPr>
        <p:txBody>
          <a:bodyPr wrap="none">
            <a:spAutoFit/>
          </a:bodyPr>
          <a:lstStyle/>
          <a:p>
            <a:pPr algn="ctr"/>
            <a:r>
              <a:rPr lang="en-US" altLang="zh-CN" sz="2400" b="1" dirty="0">
                <a:solidFill>
                  <a:srgbClr val="0F1AFF"/>
                </a:solidFill>
                <a:latin typeface="Times New Roman" pitchFamily="18" charset="0"/>
                <a:cs typeface="Times New Roman" pitchFamily="18" charset="0"/>
              </a:rPr>
              <a:t>Oxygen-binding curves for normal hemoglobin, hemoglobin </a:t>
            </a:r>
          </a:p>
          <a:p>
            <a:pPr algn="ctr"/>
            <a:r>
              <a:rPr lang="en-US" altLang="zh-CN" sz="2400" b="1" dirty="0">
                <a:solidFill>
                  <a:srgbClr val="0F1AFF"/>
                </a:solidFill>
                <a:latin typeface="Times New Roman" pitchFamily="18" charset="0"/>
                <a:cs typeface="Times New Roman" pitchFamily="18" charset="0"/>
              </a:rPr>
              <a:t>from an anemic individual with only 50% of her hemoglobin </a:t>
            </a:r>
          </a:p>
          <a:p>
            <a:pPr algn="ctr"/>
            <a:r>
              <a:rPr lang="en-US" altLang="zh-CN" sz="2400" b="1" dirty="0">
                <a:solidFill>
                  <a:srgbClr val="0F1AFF"/>
                </a:solidFill>
                <a:latin typeface="Times New Roman" pitchFamily="18" charset="0"/>
                <a:cs typeface="Times New Roman" pitchFamily="18" charset="0"/>
              </a:rPr>
              <a:t>functional, and hemoglobin from an individual with 50% of </a:t>
            </a:r>
          </a:p>
          <a:p>
            <a:pPr algn="ctr"/>
            <a:r>
              <a:rPr lang="en-US" altLang="zh-CN" sz="2400" b="1" dirty="0">
                <a:solidFill>
                  <a:srgbClr val="0F1AFF"/>
                </a:solidFill>
                <a:latin typeface="Times New Roman" pitchFamily="18" charset="0"/>
                <a:cs typeface="Times New Roman" pitchFamily="18" charset="0"/>
              </a:rPr>
              <a:t>his hemoglobin subunits complexed with CO</a:t>
            </a:r>
            <a:endParaRPr lang="zh-CN" altLang="en-US" sz="2400" b="1" dirty="0">
              <a:solidFill>
                <a:srgbClr val="0F1AFF"/>
              </a:solidFill>
              <a:latin typeface="Times New Roman" pitchFamily="18" charset="0"/>
              <a:cs typeface="Times New Roman" pitchFamily="18" charset="0"/>
            </a:endParaRPr>
          </a:p>
        </p:txBody>
      </p:sp>
      <p:cxnSp>
        <p:nvCxnSpPr>
          <p:cNvPr id="19460" name="直接箭头连接符 4"/>
          <p:cNvCxnSpPr>
            <a:cxnSpLocks noChangeShapeType="1"/>
          </p:cNvCxnSpPr>
          <p:nvPr/>
        </p:nvCxnSpPr>
        <p:spPr bwMode="auto">
          <a:xfrm rot="10800000" flipV="1">
            <a:off x="3635896" y="1772816"/>
            <a:ext cx="609600" cy="533400"/>
          </a:xfrm>
          <a:prstGeom prst="straightConnector1">
            <a:avLst/>
          </a:prstGeom>
          <a:noFill/>
          <a:ln w="38100" algn="ctr">
            <a:solidFill>
              <a:srgbClr val="FF0000"/>
            </a:solidFill>
            <a:round/>
            <a:headEnd/>
            <a:tailEnd type="arrow" w="med" len="med"/>
          </a:ln>
        </p:spPr>
      </p:cxnSp>
      <p:sp>
        <p:nvSpPr>
          <p:cNvPr id="6" name="TextBox 5"/>
          <p:cNvSpPr txBox="1"/>
          <p:nvPr/>
        </p:nvSpPr>
        <p:spPr>
          <a:xfrm>
            <a:off x="5311604" y="2564904"/>
            <a:ext cx="3832396" cy="1200329"/>
          </a:xfrm>
          <a:prstGeom prst="rect">
            <a:avLst/>
          </a:prstGeom>
          <a:noFill/>
        </p:spPr>
        <p:txBody>
          <a:bodyPr wrap="none" rtlCol="0">
            <a:spAutoFit/>
          </a:bodyPr>
          <a:lstStyle/>
          <a:p>
            <a:r>
              <a:rPr lang="en-US" altLang="zh-CN" sz="2400" b="1" dirty="0" smtClean="0">
                <a:solidFill>
                  <a:srgbClr val="FF0000"/>
                </a:solidFill>
                <a:latin typeface="Times New Roman" pitchFamily="18" charset="0"/>
                <a:cs typeface="Times New Roman" pitchFamily="18" charset="0"/>
              </a:rPr>
              <a:t>CO has an approximately </a:t>
            </a:r>
          </a:p>
          <a:p>
            <a:r>
              <a:rPr lang="en-US" altLang="zh-CN" sz="2400" b="1" dirty="0" smtClean="0">
                <a:solidFill>
                  <a:srgbClr val="FF0000"/>
                </a:solidFill>
                <a:latin typeface="Times New Roman" pitchFamily="18" charset="0"/>
                <a:cs typeface="Times New Roman" pitchFamily="18" charset="0"/>
              </a:rPr>
              <a:t>250 fold greater affinity for </a:t>
            </a:r>
          </a:p>
          <a:p>
            <a:r>
              <a:rPr lang="en-US" altLang="zh-CN" sz="2400" b="1" dirty="0" smtClean="0">
                <a:solidFill>
                  <a:srgbClr val="FF0000"/>
                </a:solidFill>
                <a:latin typeface="Times New Roman" pitchFamily="18" charset="0"/>
                <a:cs typeface="Times New Roman" pitchFamily="18" charset="0"/>
              </a:rPr>
              <a:t>hemoglobin than O</a:t>
            </a:r>
            <a:r>
              <a:rPr lang="en-US" altLang="zh-CN" sz="2400" b="1" baseline="-25000" dirty="0" smtClean="0">
                <a:solidFill>
                  <a:srgbClr val="FF0000"/>
                </a:solidFill>
                <a:latin typeface="Times New Roman" pitchFamily="18" charset="0"/>
                <a:cs typeface="Times New Roman" pitchFamily="18" charset="0"/>
              </a:rPr>
              <a:t>2</a:t>
            </a:r>
            <a:r>
              <a:rPr lang="en-US" altLang="zh-CN" sz="2400" b="1" dirty="0" smtClean="0">
                <a:solidFill>
                  <a:srgbClr val="FF0000"/>
                </a:solidFill>
                <a:latin typeface="Times New Roman" pitchFamily="18" charset="0"/>
                <a:cs typeface="Times New Roman" pitchFamily="18" charset="0"/>
              </a:rPr>
              <a:t>.</a:t>
            </a:r>
            <a:endParaRPr lang="zh-CN" altLang="en-US" sz="2400"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60648"/>
            <a:ext cx="8686800" cy="1143000"/>
          </a:xfrm>
        </p:spPr>
        <p:txBody>
          <a:bodyPr/>
          <a:lstStyle/>
          <a:p>
            <a:pPr eaLnBrk="1" hangingPunct="1">
              <a:lnSpc>
                <a:spcPts val="5400"/>
              </a:lnSpc>
            </a:pPr>
            <a:r>
              <a:rPr lang="en-US" altLang="zh-CN" sz="5400" b="1" dirty="0" smtClean="0">
                <a:solidFill>
                  <a:srgbClr val="3333FF"/>
                </a:solidFill>
                <a:latin typeface="Times New Roman" pitchFamily="18" charset="0"/>
                <a:cs typeface="Times New Roman" pitchFamily="18" charset="0"/>
              </a:rPr>
              <a:t>The effect of pH on </a:t>
            </a:r>
            <a:br>
              <a:rPr lang="en-US" altLang="zh-CN" sz="5400" b="1" dirty="0" smtClean="0">
                <a:solidFill>
                  <a:srgbClr val="3333FF"/>
                </a:solidFill>
                <a:latin typeface="Times New Roman" pitchFamily="18" charset="0"/>
                <a:cs typeface="Times New Roman" pitchFamily="18" charset="0"/>
              </a:rPr>
            </a:br>
            <a:r>
              <a:rPr lang="en-US" altLang="zh-CN" sz="5400" b="1" dirty="0" smtClean="0">
                <a:solidFill>
                  <a:srgbClr val="3333FF"/>
                </a:solidFill>
                <a:latin typeface="Times New Roman" pitchFamily="18" charset="0"/>
                <a:cs typeface="Times New Roman" pitchFamily="18" charset="0"/>
              </a:rPr>
              <a:t>O</a:t>
            </a:r>
            <a:r>
              <a:rPr lang="en-US" altLang="zh-CN" sz="5400" b="1" baseline="-25000" dirty="0" smtClean="0">
                <a:solidFill>
                  <a:srgbClr val="3333FF"/>
                </a:solidFill>
                <a:latin typeface="Times New Roman" pitchFamily="18" charset="0"/>
                <a:cs typeface="Times New Roman" pitchFamily="18" charset="0"/>
              </a:rPr>
              <a:t>2</a:t>
            </a:r>
            <a:r>
              <a:rPr lang="en-US" altLang="zh-CN" sz="5400" b="1" dirty="0" smtClean="0">
                <a:solidFill>
                  <a:srgbClr val="3333FF"/>
                </a:solidFill>
                <a:latin typeface="Times New Roman" pitchFamily="18" charset="0"/>
                <a:cs typeface="Times New Roman" pitchFamily="18" charset="0"/>
              </a:rPr>
              <a:t> binding to hemoglobin</a:t>
            </a:r>
          </a:p>
        </p:txBody>
      </p:sp>
      <p:sp>
        <p:nvSpPr>
          <p:cNvPr id="20483" name="Text Box 4"/>
          <p:cNvSpPr>
            <a:spLocks noGrp="1" noChangeArrowheads="1"/>
          </p:cNvSpPr>
          <p:nvPr>
            <p:ph type="body" idx="1"/>
          </p:nvPr>
        </p:nvSpPr>
        <p:spPr>
          <a:xfrm>
            <a:off x="232023" y="1556792"/>
            <a:ext cx="8820472" cy="5069160"/>
          </a:xfrm>
          <a:noFill/>
        </p:spPr>
        <p:txBody>
          <a:bodyPr/>
          <a:lstStyle/>
          <a:p>
            <a:pPr marL="432000" lvl="2" indent="-432000" eaLnBrk="1" hangingPunct="1">
              <a:spcBef>
                <a:spcPts val="600"/>
              </a:spcBef>
            </a:pPr>
            <a:r>
              <a:rPr lang="en-US" altLang="zh-CN" sz="2800" b="1" dirty="0" smtClean="0">
                <a:latin typeface="Times New Roman" pitchFamily="18" charset="0"/>
                <a:cs typeface="Times New Roman" pitchFamily="18" charset="0"/>
              </a:rPr>
              <a:t>H</a:t>
            </a:r>
            <a:r>
              <a:rPr lang="en-US" altLang="zh-CN" sz="2800" b="1" baseline="30000" dirty="0">
                <a:latin typeface="Times New Roman" pitchFamily="18" charset="0"/>
                <a:cs typeface="Times New Roman" pitchFamily="18" charset="0"/>
              </a:rPr>
              <a:t>+</a:t>
            </a:r>
            <a:r>
              <a:rPr lang="en-US" altLang="zh-CN" sz="2800" b="1" dirty="0">
                <a:latin typeface="Times New Roman" pitchFamily="18" charset="0"/>
                <a:cs typeface="Times New Roman" pitchFamily="18" charset="0"/>
              </a:rPr>
              <a:t> </a:t>
            </a:r>
            <a:r>
              <a:rPr lang="en-US" altLang="zh-CN" sz="2800" b="1" dirty="0" smtClean="0">
                <a:latin typeface="Times New Roman" pitchFamily="18" charset="0"/>
                <a:cs typeface="Times New Roman" pitchFamily="18" charset="0"/>
              </a:rPr>
              <a:t>binds to a number of amino acid residues in hemoglobin (for example, His HC3, which </a:t>
            </a:r>
            <a:r>
              <a:rPr lang="en-US" altLang="zh-CN" sz="2800" b="1" dirty="0">
                <a:latin typeface="Times New Roman" pitchFamily="18" charset="0"/>
                <a:cs typeface="Times New Roman" pitchFamily="18" charset="0"/>
              </a:rPr>
              <a:t>then forms a salt bridge with </a:t>
            </a:r>
            <a:r>
              <a:rPr lang="en-US" altLang="zh-CN" sz="2800" b="1" dirty="0" smtClean="0">
                <a:latin typeface="Times New Roman" pitchFamily="18" charset="0"/>
                <a:cs typeface="Times New Roman" pitchFamily="18" charset="0"/>
              </a:rPr>
              <a:t>Asp</a:t>
            </a:r>
            <a:r>
              <a:rPr lang="en-US" altLang="zh-CN" sz="2800" b="1" baseline="30000" dirty="0" smtClean="0">
                <a:latin typeface="Times New Roman" pitchFamily="18" charset="0"/>
                <a:cs typeface="Times New Roman" pitchFamily="18" charset="0"/>
              </a:rPr>
              <a:t>94</a:t>
            </a:r>
            <a:r>
              <a:rPr lang="en-US" altLang="zh-CN" sz="2800" b="1" dirty="0" smtClean="0">
                <a:latin typeface="Times New Roman" pitchFamily="18" charset="0"/>
                <a:cs typeface="Times New Roman" pitchFamily="18" charset="0"/>
              </a:rPr>
              <a:t>) and </a:t>
            </a:r>
            <a:r>
              <a:rPr lang="en-US" altLang="zh-CN" sz="2800" b="1" dirty="0">
                <a:latin typeface="Times New Roman" pitchFamily="18" charset="0"/>
                <a:cs typeface="Times New Roman" pitchFamily="18" charset="0"/>
              </a:rPr>
              <a:t>stabilizes the T state </a:t>
            </a:r>
            <a:endParaRPr lang="en-US" altLang="zh-CN" sz="2800" b="1" dirty="0" smtClean="0">
              <a:latin typeface="Times New Roman" pitchFamily="18" charset="0"/>
              <a:cs typeface="Times New Roman" pitchFamily="18" charset="0"/>
            </a:endParaRPr>
          </a:p>
          <a:p>
            <a:pPr marL="432000" lvl="2" indent="-432000" eaLnBrk="1" hangingPunct="1">
              <a:spcBef>
                <a:spcPts val="600"/>
              </a:spcBef>
            </a:pPr>
            <a:r>
              <a:rPr lang="en-US" altLang="zh-CN" sz="2800" b="1" dirty="0">
                <a:latin typeface="Times New Roman" pitchFamily="18" charset="0"/>
                <a:cs typeface="Times New Roman" pitchFamily="18" charset="0"/>
              </a:rPr>
              <a:t>Blood in lungs has higher pH than blood in  capillaries of metabolic </a:t>
            </a:r>
            <a:r>
              <a:rPr lang="en-US" altLang="zh-CN" sz="2800" b="1" dirty="0" smtClean="0">
                <a:latin typeface="Times New Roman" pitchFamily="18" charset="0"/>
                <a:cs typeface="Times New Roman" pitchFamily="18" charset="0"/>
              </a:rPr>
              <a:t>tissues</a:t>
            </a:r>
            <a:endParaRPr lang="en-US" altLang="zh-CN" sz="2800" b="1" dirty="0">
              <a:latin typeface="Times New Roman" pitchFamily="18" charset="0"/>
              <a:cs typeface="Times New Roman" pitchFamily="18" charset="0"/>
            </a:endParaRPr>
          </a:p>
          <a:p>
            <a:pPr marL="432000" indent="-432000" eaLnBrk="1" hangingPunct="1">
              <a:spcBef>
                <a:spcPts val="600"/>
              </a:spcBef>
            </a:pPr>
            <a:r>
              <a:rPr lang="en-US" altLang="zh-CN" sz="2800" b="1" dirty="0" smtClean="0">
                <a:latin typeface="Times New Roman" pitchFamily="18" charset="0"/>
                <a:cs typeface="Times New Roman" pitchFamily="18" charset="0"/>
              </a:rPr>
              <a:t>Affinity for oxygen depends on the pH</a:t>
            </a:r>
          </a:p>
          <a:p>
            <a:pPr marL="0" lvl="1" indent="0" eaLnBrk="1" hangingPunct="1">
              <a:spcBef>
                <a:spcPts val="600"/>
              </a:spcBef>
              <a:buNone/>
            </a:pPr>
            <a:r>
              <a:rPr lang="en-US" altLang="zh-CN" b="1" dirty="0" smtClean="0">
                <a:solidFill>
                  <a:srgbClr val="FF0000"/>
                </a:solidFill>
                <a:latin typeface="Times New Roman" pitchFamily="18" charset="0"/>
                <a:cs typeface="Times New Roman" pitchFamily="18" charset="0"/>
              </a:rPr>
              <a:t>     - Oxygen binds well at higher pH </a:t>
            </a:r>
          </a:p>
          <a:p>
            <a:pPr marL="0" lvl="1" indent="0" eaLnBrk="1" hangingPunct="1">
              <a:spcBef>
                <a:spcPts val="600"/>
              </a:spcBef>
              <a:buNone/>
            </a:pPr>
            <a:r>
              <a:rPr lang="en-US" altLang="zh-CN" b="1" dirty="0" smtClean="0">
                <a:solidFill>
                  <a:srgbClr val="FF0000"/>
                </a:solidFill>
                <a:latin typeface="Times New Roman" pitchFamily="18" charset="0"/>
                <a:cs typeface="Times New Roman" pitchFamily="18" charset="0"/>
              </a:rPr>
              <a:t>     - Oxygen is released at lower pH</a:t>
            </a:r>
          </a:p>
          <a:p>
            <a:pPr marL="432000" indent="-432000" eaLnBrk="1" hangingPunct="1">
              <a:spcBef>
                <a:spcPts val="600"/>
              </a:spcBef>
            </a:pPr>
            <a:r>
              <a:rPr lang="en-US" altLang="zh-CN" sz="2800" b="1" dirty="0" smtClean="0">
                <a:latin typeface="Times New Roman" pitchFamily="18" charset="0"/>
                <a:cs typeface="Times New Roman" pitchFamily="18" charset="0"/>
              </a:rPr>
              <a:t>The pH difference between lungs and metabolic tissues increases the O</a:t>
            </a:r>
            <a:r>
              <a:rPr lang="en-US" altLang="zh-CN" sz="2800" b="1" baseline="-25000" dirty="0" smtClean="0">
                <a:latin typeface="Times New Roman" pitchFamily="18" charset="0"/>
                <a:cs typeface="Times New Roman" pitchFamily="18" charset="0"/>
              </a:rPr>
              <a:t>2</a:t>
            </a:r>
            <a:r>
              <a:rPr lang="en-US" altLang="zh-CN" sz="2800" b="1" dirty="0" smtClean="0">
                <a:latin typeface="Times New Roman" pitchFamily="18" charset="0"/>
                <a:cs typeface="Times New Roman" pitchFamily="18" charset="0"/>
              </a:rPr>
              <a:t> transfer efficiency</a:t>
            </a:r>
          </a:p>
          <a:p>
            <a:pPr marL="432000" indent="-432000" eaLnBrk="1" hangingPunct="1">
              <a:spcBef>
                <a:spcPts val="600"/>
              </a:spcBef>
            </a:pPr>
            <a:r>
              <a:rPr lang="en-US" altLang="zh-CN" sz="2800" b="1" dirty="0" smtClean="0">
                <a:latin typeface="Times New Roman" pitchFamily="18" charset="0"/>
                <a:cs typeface="Times New Roman" pitchFamily="18" charset="0"/>
              </a:rPr>
              <a:t>This is known as the Bohr effect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gure 5-16"/>
          <p:cNvPicPr>
            <a:picLocks noChangeAspect="1" noChangeArrowheads="1"/>
          </p:cNvPicPr>
          <p:nvPr/>
        </p:nvPicPr>
        <p:blipFill>
          <a:blip r:embed="rId3"/>
          <a:srcRect/>
          <a:stretch>
            <a:fillRect/>
          </a:stretch>
        </p:blipFill>
        <p:spPr bwMode="auto">
          <a:xfrm>
            <a:off x="122882" y="404664"/>
            <a:ext cx="5338763" cy="5562600"/>
          </a:xfrm>
          <a:prstGeom prst="rect">
            <a:avLst/>
          </a:prstGeom>
          <a:noFill/>
          <a:ln w="9525">
            <a:noFill/>
            <a:miter lim="800000"/>
            <a:headEnd/>
            <a:tailEnd/>
          </a:ln>
        </p:spPr>
      </p:pic>
      <p:sp>
        <p:nvSpPr>
          <p:cNvPr id="21507" name="矩形 2"/>
          <p:cNvSpPr>
            <a:spLocks noChangeArrowheads="1"/>
          </p:cNvSpPr>
          <p:nvPr/>
        </p:nvSpPr>
        <p:spPr bwMode="auto">
          <a:xfrm>
            <a:off x="251520" y="6021288"/>
            <a:ext cx="9296400" cy="615553"/>
          </a:xfrm>
          <a:prstGeom prst="rect">
            <a:avLst/>
          </a:prstGeom>
          <a:noFill/>
          <a:ln w="9525">
            <a:noFill/>
            <a:miter lim="800000"/>
            <a:headEnd/>
            <a:tailEnd/>
          </a:ln>
        </p:spPr>
        <p:txBody>
          <a:bodyPr wrap="square">
            <a:spAutoFit/>
          </a:bodyPr>
          <a:lstStyle/>
          <a:p>
            <a:r>
              <a:rPr lang="en-US" altLang="zh-CN" sz="3400" b="1" dirty="0">
                <a:solidFill>
                  <a:srgbClr val="0F1AFF"/>
                </a:solidFill>
                <a:latin typeface="Times New Roman" pitchFamily="18" charset="0"/>
                <a:cs typeface="Times New Roman" pitchFamily="18" charset="0"/>
              </a:rPr>
              <a:t>Effect of pH on oxygen binding </a:t>
            </a:r>
            <a:r>
              <a:rPr lang="en-US" altLang="zh-CN" sz="3400" b="1" dirty="0" smtClean="0">
                <a:solidFill>
                  <a:srgbClr val="0F1AFF"/>
                </a:solidFill>
                <a:latin typeface="Times New Roman" pitchFamily="18" charset="0"/>
                <a:cs typeface="Times New Roman" pitchFamily="18" charset="0"/>
              </a:rPr>
              <a:t>to hemoglobin</a:t>
            </a:r>
            <a:r>
              <a:rPr lang="en-US" altLang="zh-CN" sz="3400" dirty="0" smtClean="0">
                <a:solidFill>
                  <a:srgbClr val="0F1AFF"/>
                </a:solidFill>
                <a:latin typeface="Times New Roman" pitchFamily="18" charset="0"/>
                <a:cs typeface="Times New Roman" pitchFamily="18" charset="0"/>
              </a:rPr>
              <a:t> </a:t>
            </a:r>
            <a:endParaRPr lang="zh-CN" altLang="en-US" sz="3400" dirty="0">
              <a:solidFill>
                <a:srgbClr val="0F1AFF"/>
              </a:solidFill>
              <a:latin typeface="Times New Roman" pitchFamily="18" charset="0"/>
              <a:cs typeface="Times New Roman" pitchFamily="18" charset="0"/>
            </a:endParaRPr>
          </a:p>
        </p:txBody>
      </p:sp>
      <p:sp>
        <p:nvSpPr>
          <p:cNvPr id="21508" name="矩形 3"/>
          <p:cNvSpPr>
            <a:spLocks noChangeArrowheads="1"/>
          </p:cNvSpPr>
          <p:nvPr/>
        </p:nvSpPr>
        <p:spPr bwMode="auto">
          <a:xfrm>
            <a:off x="5436096" y="692696"/>
            <a:ext cx="3267472" cy="3539430"/>
          </a:xfrm>
          <a:prstGeom prst="rect">
            <a:avLst/>
          </a:prstGeom>
          <a:noFill/>
          <a:ln w="9525">
            <a:noFill/>
            <a:miter lim="800000"/>
            <a:headEnd/>
            <a:tailEnd/>
          </a:ln>
        </p:spPr>
        <p:txBody>
          <a:bodyPr wrap="square">
            <a:spAutoFit/>
          </a:bodyPr>
          <a:lstStyle/>
          <a:p>
            <a:r>
              <a:rPr lang="en-US" altLang="zh-CN" sz="2800" b="1" dirty="0">
                <a:solidFill>
                  <a:srgbClr val="FF0000"/>
                </a:solidFill>
                <a:latin typeface="Times New Roman" pitchFamily="18" charset="0"/>
                <a:cs typeface="Times New Roman" pitchFamily="18" charset="0"/>
              </a:rPr>
              <a:t>The pH of blood is 7.6 in the lungs and 7.2 in the tissues. Experimental measurements on hemoglobin binding are often performed at </a:t>
            </a:r>
            <a:r>
              <a:rPr lang="en-US" altLang="zh-CN" sz="2800" b="1" dirty="0" smtClean="0">
                <a:solidFill>
                  <a:srgbClr val="FF0000"/>
                </a:solidFill>
                <a:latin typeface="Times New Roman" pitchFamily="18" charset="0"/>
                <a:cs typeface="Times New Roman" pitchFamily="18" charset="0"/>
              </a:rPr>
              <a:t>pH </a:t>
            </a:r>
            <a:r>
              <a:rPr lang="en-US" altLang="zh-CN" sz="2800" b="1" dirty="0">
                <a:solidFill>
                  <a:srgbClr val="FF0000"/>
                </a:solidFill>
                <a:latin typeface="Times New Roman" pitchFamily="18" charset="0"/>
                <a:cs typeface="Times New Roman" pitchFamily="18" charset="0"/>
              </a:rPr>
              <a:t>7.4.</a:t>
            </a:r>
            <a:endParaRPr lang="zh-CN" alt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5499" y="0"/>
            <a:ext cx="8712968" cy="1143000"/>
          </a:xfrm>
        </p:spPr>
        <p:txBody>
          <a:bodyPr/>
          <a:lstStyle/>
          <a:p>
            <a:pPr eaLnBrk="1" hangingPunct="1">
              <a:lnSpc>
                <a:spcPct val="110000"/>
              </a:lnSpc>
            </a:pPr>
            <a:r>
              <a:rPr lang="en-US" altLang="zh-CN" sz="5400" b="1" dirty="0" smtClean="0">
                <a:solidFill>
                  <a:srgbClr val="3333FF"/>
                </a:solidFill>
                <a:latin typeface="Times New Roman" pitchFamily="18" charset="0"/>
                <a:cs typeface="Times New Roman" pitchFamily="18" charset="0"/>
              </a:rPr>
              <a:t>Hemoglobin and CO</a:t>
            </a:r>
            <a:r>
              <a:rPr lang="en-US" altLang="zh-CN" sz="5400" b="1" baseline="-25000" dirty="0" smtClean="0">
                <a:solidFill>
                  <a:srgbClr val="3333FF"/>
                </a:solidFill>
                <a:latin typeface="Times New Roman" pitchFamily="18" charset="0"/>
                <a:cs typeface="Times New Roman" pitchFamily="18" charset="0"/>
              </a:rPr>
              <a:t>2 </a:t>
            </a:r>
            <a:r>
              <a:rPr lang="en-US" altLang="zh-CN" sz="5400" b="1" dirty="0" smtClean="0">
                <a:solidFill>
                  <a:srgbClr val="3333FF"/>
                </a:solidFill>
                <a:latin typeface="Times New Roman" pitchFamily="18" charset="0"/>
                <a:cs typeface="Times New Roman" pitchFamily="18" charset="0"/>
              </a:rPr>
              <a:t>export</a:t>
            </a:r>
          </a:p>
        </p:txBody>
      </p:sp>
      <p:sp>
        <p:nvSpPr>
          <p:cNvPr id="22531" name="Rectangle 3"/>
          <p:cNvSpPr>
            <a:spLocks noGrp="1" noChangeArrowheads="1"/>
          </p:cNvSpPr>
          <p:nvPr>
            <p:ph type="body" idx="1"/>
          </p:nvPr>
        </p:nvSpPr>
        <p:spPr>
          <a:xfrm>
            <a:off x="305499" y="1143000"/>
            <a:ext cx="8424936" cy="4724400"/>
          </a:xfrm>
        </p:spPr>
        <p:txBody>
          <a:bodyPr/>
          <a:lstStyle/>
          <a:p>
            <a:pPr eaLnBrk="1" hangingPunct="1">
              <a:spcBef>
                <a:spcPts val="600"/>
              </a:spcBef>
            </a:pPr>
            <a:r>
              <a:rPr lang="en-US" altLang="zh-CN" sz="2800" b="1" dirty="0" smtClean="0">
                <a:latin typeface="Times New Roman" pitchFamily="18" charset="0"/>
                <a:cs typeface="Times New Roman" pitchFamily="18" charset="0"/>
              </a:rPr>
              <a:t>CO</a:t>
            </a:r>
            <a:r>
              <a:rPr lang="en-US" altLang="zh-CN" sz="2800" b="1" baseline="-25000" dirty="0" smtClean="0">
                <a:latin typeface="Times New Roman" pitchFamily="18" charset="0"/>
                <a:cs typeface="Times New Roman" pitchFamily="18" charset="0"/>
              </a:rPr>
              <a:t>2</a:t>
            </a:r>
            <a:r>
              <a:rPr lang="en-US" altLang="zh-CN" sz="2800" b="1" dirty="0" smtClean="0">
                <a:latin typeface="Times New Roman" pitchFamily="18" charset="0"/>
                <a:cs typeface="Times New Roman" pitchFamily="18" charset="0"/>
              </a:rPr>
              <a:t> is produced by metabolism in tissues and must be exported</a:t>
            </a:r>
          </a:p>
          <a:p>
            <a:pPr eaLnBrk="1" hangingPunct="1">
              <a:spcBef>
                <a:spcPts val="600"/>
              </a:spcBef>
            </a:pPr>
            <a:r>
              <a:rPr lang="en-US" altLang="zh-CN" sz="2800" b="1" dirty="0" smtClean="0">
                <a:latin typeface="Times New Roman" pitchFamily="18" charset="0"/>
                <a:cs typeface="Times New Roman" pitchFamily="18" charset="0"/>
              </a:rPr>
              <a:t>Some CO</a:t>
            </a:r>
            <a:r>
              <a:rPr lang="en-US" altLang="zh-CN" sz="2800" b="1" baseline="-25000" dirty="0" smtClean="0">
                <a:latin typeface="Times New Roman" pitchFamily="18" charset="0"/>
                <a:cs typeface="Times New Roman" pitchFamily="18" charset="0"/>
              </a:rPr>
              <a:t>2</a:t>
            </a:r>
            <a:r>
              <a:rPr lang="en-US" altLang="zh-CN" sz="2800" b="1" dirty="0" smtClean="0">
                <a:latin typeface="Times New Roman" pitchFamily="18" charset="0"/>
                <a:cs typeface="Times New Roman" pitchFamily="18" charset="0"/>
              </a:rPr>
              <a:t> is exported as dissolved bicarbonate in the blood </a:t>
            </a:r>
          </a:p>
          <a:p>
            <a:pPr eaLnBrk="1" hangingPunct="1">
              <a:spcBef>
                <a:spcPts val="600"/>
              </a:spcBef>
            </a:pPr>
            <a:r>
              <a:rPr lang="en-US" altLang="zh-CN" sz="2800" b="1" dirty="0" smtClean="0">
                <a:latin typeface="Times New Roman" pitchFamily="18" charset="0"/>
                <a:cs typeface="Times New Roman" pitchFamily="18" charset="0"/>
              </a:rPr>
              <a:t>Some CO</a:t>
            </a:r>
            <a:r>
              <a:rPr lang="en-US" altLang="zh-CN" sz="2800" b="1" baseline="-25000" dirty="0" smtClean="0">
                <a:latin typeface="Times New Roman" pitchFamily="18" charset="0"/>
                <a:cs typeface="Times New Roman" pitchFamily="18" charset="0"/>
              </a:rPr>
              <a:t>2</a:t>
            </a:r>
            <a:r>
              <a:rPr lang="en-US" altLang="zh-CN" sz="2800" b="1" dirty="0" smtClean="0">
                <a:latin typeface="Times New Roman" pitchFamily="18" charset="0"/>
                <a:cs typeface="Times New Roman" pitchFamily="18" charset="0"/>
              </a:rPr>
              <a:t> is exported in the form of a carbamate on the </a:t>
            </a:r>
            <a:r>
              <a:rPr lang="en-US" altLang="zh-CN" sz="2800" b="1" dirty="0" smtClean="0">
                <a:solidFill>
                  <a:srgbClr val="0F1AFF"/>
                </a:solidFill>
                <a:latin typeface="Times New Roman" pitchFamily="18" charset="0"/>
                <a:cs typeface="Times New Roman" pitchFamily="18" charset="0"/>
              </a:rPr>
              <a:t>amino terminal residues</a:t>
            </a:r>
            <a:r>
              <a:rPr lang="en-US" altLang="zh-CN" sz="2800" b="1" dirty="0" smtClean="0">
                <a:latin typeface="Times New Roman" pitchFamily="18" charset="0"/>
                <a:cs typeface="Times New Roman" pitchFamily="18" charset="0"/>
              </a:rPr>
              <a:t> of each of the polypeptide subunits of hemoglobin</a:t>
            </a:r>
          </a:p>
          <a:p>
            <a:pPr eaLnBrk="1" hangingPunct="1">
              <a:spcBef>
                <a:spcPts val="600"/>
              </a:spcBef>
            </a:pPr>
            <a:r>
              <a:rPr lang="en-US" altLang="zh-CN" sz="2800" b="1" dirty="0" smtClean="0">
                <a:latin typeface="Times New Roman" pitchFamily="18" charset="0"/>
                <a:cs typeface="Times New Roman" pitchFamily="18" charset="0"/>
              </a:rPr>
              <a:t>The formation of a carbamate yields a proton which can bind to hemoglobin and promote oxygen dissociation</a:t>
            </a:r>
          </a:p>
          <a:p>
            <a:pPr eaLnBrk="1" hangingPunct="1">
              <a:spcBef>
                <a:spcPts val="600"/>
              </a:spcBef>
            </a:pPr>
            <a:r>
              <a:rPr lang="en-US" altLang="zh-CN" sz="2800" b="1" dirty="0" smtClean="0">
                <a:latin typeface="Times New Roman" pitchFamily="18" charset="0"/>
                <a:cs typeface="Times New Roman" pitchFamily="18" charset="0"/>
              </a:rPr>
              <a:t>CO</a:t>
            </a:r>
            <a:r>
              <a:rPr lang="en-US" altLang="zh-CN" sz="2800" b="1" baseline="-25000" dirty="0" smtClean="0">
                <a:latin typeface="Times New Roman" pitchFamily="18" charset="0"/>
                <a:cs typeface="Times New Roman" pitchFamily="18" charset="0"/>
              </a:rPr>
              <a:t>2  </a:t>
            </a:r>
            <a:r>
              <a:rPr lang="en-US" altLang="zh-CN" sz="2800" b="1" dirty="0" smtClean="0">
                <a:latin typeface="Times New Roman" pitchFamily="18" charset="0"/>
                <a:cs typeface="Times New Roman" pitchFamily="18" charset="0"/>
              </a:rPr>
              <a:t>both </a:t>
            </a:r>
            <a:r>
              <a:rPr lang="en-US" altLang="zh-CN" sz="2800" b="1" dirty="0" smtClean="0">
                <a:solidFill>
                  <a:srgbClr val="FF0000"/>
                </a:solidFill>
                <a:latin typeface="Times New Roman" pitchFamily="18" charset="0"/>
                <a:cs typeface="Times New Roman" pitchFamily="18" charset="0"/>
              </a:rPr>
              <a:t>directly and indirectly </a:t>
            </a:r>
            <a:r>
              <a:rPr lang="en-US" altLang="zh-CN" sz="2800" b="1" dirty="0" smtClean="0">
                <a:latin typeface="Times New Roman" pitchFamily="18" charset="0"/>
                <a:cs typeface="Times New Roman" pitchFamily="18" charset="0"/>
              </a:rPr>
              <a:t>affect the affinity of hemoglobin to bind O</a:t>
            </a:r>
            <a:r>
              <a:rPr lang="en-US" altLang="zh-CN" sz="2800" b="1" baseline="-25000" dirty="0" smtClean="0">
                <a:latin typeface="Times New Roman" pitchFamily="18" charset="0"/>
                <a:cs typeface="Times New Roman" pitchFamily="18" charset="0"/>
              </a:rPr>
              <a:t>2</a:t>
            </a:r>
            <a:endParaRPr lang="en-US" altLang="zh-CN"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unnumbered 5 p166"/>
          <p:cNvPicPr>
            <a:picLocks noChangeAspect="1" noChangeArrowheads="1"/>
          </p:cNvPicPr>
          <p:nvPr/>
        </p:nvPicPr>
        <p:blipFill>
          <a:blip r:embed="rId3"/>
          <a:srcRect/>
          <a:stretch>
            <a:fillRect/>
          </a:stretch>
        </p:blipFill>
        <p:spPr bwMode="auto">
          <a:xfrm>
            <a:off x="228600" y="838200"/>
            <a:ext cx="8531225" cy="3589338"/>
          </a:xfrm>
          <a:prstGeom prst="rect">
            <a:avLst/>
          </a:prstGeom>
          <a:noFill/>
          <a:ln w="9525">
            <a:noFill/>
            <a:miter lim="800000"/>
            <a:headEnd/>
            <a:tailEnd/>
          </a:ln>
        </p:spPr>
      </p:pic>
      <p:sp>
        <p:nvSpPr>
          <p:cNvPr id="24579" name="TextBox 2"/>
          <p:cNvSpPr txBox="1">
            <a:spLocks noChangeArrowheads="1"/>
          </p:cNvSpPr>
          <p:nvPr/>
        </p:nvSpPr>
        <p:spPr bwMode="auto">
          <a:xfrm>
            <a:off x="353751" y="4427538"/>
            <a:ext cx="8280921" cy="2677656"/>
          </a:xfrm>
          <a:prstGeom prst="rect">
            <a:avLst/>
          </a:prstGeom>
          <a:noFill/>
          <a:ln w="9525">
            <a:noFill/>
            <a:miter lim="800000"/>
            <a:headEnd/>
            <a:tailEnd/>
          </a:ln>
        </p:spPr>
        <p:txBody>
          <a:bodyPr wrap="square">
            <a:spAutoFit/>
          </a:bodyPr>
          <a:lstStyle/>
          <a:p>
            <a:pPr algn="ctr"/>
            <a:r>
              <a:rPr lang="en-US" altLang="zh-CN" sz="2800" b="1" dirty="0">
                <a:solidFill>
                  <a:srgbClr val="0F1AFF"/>
                </a:solidFill>
                <a:latin typeface="Times New Roman" pitchFamily="18" charset="0"/>
                <a:cs typeface="Times New Roman" pitchFamily="18" charset="0"/>
              </a:rPr>
              <a:t>Some CO</a:t>
            </a:r>
            <a:r>
              <a:rPr lang="en-US" altLang="zh-CN" sz="2800" b="1" baseline="-25000" dirty="0">
                <a:solidFill>
                  <a:srgbClr val="0F1AFF"/>
                </a:solidFill>
                <a:latin typeface="Times New Roman" pitchFamily="18" charset="0"/>
                <a:cs typeface="Times New Roman" pitchFamily="18" charset="0"/>
              </a:rPr>
              <a:t>2</a:t>
            </a:r>
            <a:r>
              <a:rPr lang="en-US" altLang="zh-CN" sz="2800" b="1" dirty="0">
                <a:solidFill>
                  <a:srgbClr val="0F1AFF"/>
                </a:solidFill>
                <a:latin typeface="Times New Roman" pitchFamily="18" charset="0"/>
                <a:cs typeface="Times New Roman" pitchFamily="18" charset="0"/>
              </a:rPr>
              <a:t> is exported in the form of a carbamate on the </a:t>
            </a:r>
            <a:r>
              <a:rPr lang="en-US" altLang="zh-CN" sz="2800" b="1" dirty="0" smtClean="0">
                <a:solidFill>
                  <a:srgbClr val="0F1AFF"/>
                </a:solidFill>
                <a:latin typeface="Times New Roman" pitchFamily="18" charset="0"/>
                <a:cs typeface="Times New Roman" pitchFamily="18" charset="0"/>
              </a:rPr>
              <a:t>amino </a:t>
            </a:r>
            <a:r>
              <a:rPr lang="en-US" altLang="zh-CN" sz="2800" b="1" dirty="0">
                <a:solidFill>
                  <a:srgbClr val="0F1AFF"/>
                </a:solidFill>
                <a:latin typeface="Times New Roman" pitchFamily="18" charset="0"/>
                <a:cs typeface="Times New Roman" pitchFamily="18" charset="0"/>
              </a:rPr>
              <a:t>terminal residues of each of </a:t>
            </a:r>
            <a:r>
              <a:rPr lang="en-US" altLang="zh-CN" sz="2800" b="1" dirty="0" smtClean="0">
                <a:solidFill>
                  <a:srgbClr val="0F1AFF"/>
                </a:solidFill>
                <a:latin typeface="Times New Roman" pitchFamily="18" charset="0"/>
                <a:cs typeface="Times New Roman" pitchFamily="18" charset="0"/>
              </a:rPr>
              <a:t>the polypeptide subunits </a:t>
            </a:r>
            <a:r>
              <a:rPr lang="en-US" altLang="zh-CN" sz="2800" b="1" dirty="0">
                <a:solidFill>
                  <a:srgbClr val="0F1AFF"/>
                </a:solidFill>
                <a:latin typeface="Times New Roman" pitchFamily="18" charset="0"/>
                <a:cs typeface="Times New Roman" pitchFamily="18" charset="0"/>
              </a:rPr>
              <a:t>of hemoglobin. The binding </a:t>
            </a:r>
            <a:r>
              <a:rPr lang="en-US" altLang="zh-CN" sz="2800" b="1" dirty="0" smtClean="0">
                <a:solidFill>
                  <a:srgbClr val="0F1AFF"/>
                </a:solidFill>
                <a:latin typeface="Times New Roman" pitchFamily="18" charset="0"/>
                <a:cs typeface="Times New Roman" pitchFamily="18" charset="0"/>
              </a:rPr>
              <a:t>of CO</a:t>
            </a:r>
            <a:r>
              <a:rPr lang="en-US" altLang="zh-CN" sz="2800" b="1" baseline="-25000" dirty="0" smtClean="0">
                <a:solidFill>
                  <a:srgbClr val="0F1AFF"/>
                </a:solidFill>
                <a:latin typeface="Times New Roman" pitchFamily="18" charset="0"/>
                <a:cs typeface="Times New Roman" pitchFamily="18" charset="0"/>
              </a:rPr>
              <a:t>2 </a:t>
            </a:r>
            <a:r>
              <a:rPr lang="en-US" altLang="zh-CN" sz="2800" b="1" dirty="0">
                <a:solidFill>
                  <a:srgbClr val="0F1AFF"/>
                </a:solidFill>
                <a:latin typeface="Times New Roman" pitchFamily="18" charset="0"/>
                <a:cs typeface="Times New Roman" pitchFamily="18" charset="0"/>
              </a:rPr>
              <a:t>forms additional </a:t>
            </a:r>
            <a:r>
              <a:rPr lang="en-US" altLang="zh-CN" sz="2800" b="1" dirty="0" smtClean="0">
                <a:solidFill>
                  <a:srgbClr val="0F1AFF"/>
                </a:solidFill>
                <a:latin typeface="Times New Roman" pitchFamily="18" charset="0"/>
                <a:cs typeface="Times New Roman" pitchFamily="18" charset="0"/>
              </a:rPr>
              <a:t>ion </a:t>
            </a:r>
            <a:r>
              <a:rPr lang="en-US" altLang="zh-CN" sz="2800" b="1" dirty="0">
                <a:solidFill>
                  <a:srgbClr val="0F1AFF"/>
                </a:solidFill>
                <a:latin typeface="Times New Roman" pitchFamily="18" charset="0"/>
                <a:cs typeface="Times New Roman" pitchFamily="18" charset="0"/>
              </a:rPr>
              <a:t>pairs, which stabilize the deoxy form of hemoglobin.</a:t>
            </a:r>
          </a:p>
          <a:p>
            <a:endParaRPr lang="zh-CN" altLang="en-US" sz="2800" dirty="0"/>
          </a:p>
        </p:txBody>
      </p:sp>
      <p:cxnSp>
        <p:nvCxnSpPr>
          <p:cNvPr id="24580" name="直接箭头连接符 4"/>
          <p:cNvCxnSpPr>
            <a:cxnSpLocks noChangeShapeType="1"/>
          </p:cNvCxnSpPr>
          <p:nvPr/>
        </p:nvCxnSpPr>
        <p:spPr bwMode="auto">
          <a:xfrm rot="5400000">
            <a:off x="4305301" y="723900"/>
            <a:ext cx="533400" cy="3175"/>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611560" y="254000"/>
            <a:ext cx="7772400" cy="1143000"/>
          </a:xfrm>
        </p:spPr>
        <p:txBody>
          <a:bodyPr rtlCol="0">
            <a:noAutofit/>
          </a:bodyPr>
          <a:lstStyle/>
          <a:p>
            <a:pPr eaLnBrk="1" fontAlgn="auto" hangingPunct="1">
              <a:lnSpc>
                <a:spcPts val="5400"/>
              </a:lnSpc>
              <a:spcAft>
                <a:spcPts val="0"/>
              </a:spcAft>
              <a:defRPr/>
            </a:pPr>
            <a:r>
              <a:rPr lang="en-US" altLang="zh-CN" sz="4800" b="1" dirty="0" smtClean="0">
                <a:solidFill>
                  <a:srgbClr val="3333FF"/>
                </a:solidFill>
                <a:latin typeface="Times New Roman" charset="0"/>
                <a:cs typeface="Times New Roman" charset="0"/>
              </a:rPr>
              <a:t>Binding: analysis in terms of the bound fraction</a:t>
            </a:r>
          </a:p>
        </p:txBody>
      </p:sp>
      <p:sp>
        <p:nvSpPr>
          <p:cNvPr id="2055" name="Rectangle 6"/>
          <p:cNvSpPr>
            <a:spLocks noChangeArrowheads="1"/>
          </p:cNvSpPr>
          <p:nvPr/>
        </p:nvSpPr>
        <p:spPr bwMode="auto">
          <a:xfrm>
            <a:off x="168275" y="1573932"/>
            <a:ext cx="5943600" cy="4929336"/>
          </a:xfrm>
          <a:prstGeom prst="rect">
            <a:avLst/>
          </a:prstGeom>
          <a:noFill/>
          <a:ln w="9525">
            <a:noFill/>
            <a:miter lim="800000"/>
            <a:headEnd/>
            <a:tailEnd/>
          </a:ln>
        </p:spPr>
        <p:txBody>
          <a:bodyPr/>
          <a:lstStyle/>
          <a:p>
            <a:pPr marL="342900" indent="-342900">
              <a:spcBef>
                <a:spcPts val="600"/>
              </a:spcBef>
              <a:buFontTx/>
              <a:buChar char="•"/>
            </a:pPr>
            <a:r>
              <a:rPr lang="en-US" altLang="zh-CN" sz="2800" b="1" dirty="0">
                <a:latin typeface="Times New Roman" pitchFamily="18" charset="0"/>
                <a:cs typeface="Times New Roman" pitchFamily="18" charset="0"/>
              </a:rPr>
              <a:t>In practice, we can often determine </a:t>
            </a:r>
            <a:r>
              <a:rPr lang="en-US" altLang="zh-CN" sz="2800" b="1" dirty="0">
                <a:solidFill>
                  <a:srgbClr val="FF0000"/>
                </a:solidFill>
                <a:latin typeface="Times New Roman" pitchFamily="18" charset="0"/>
                <a:cs typeface="Times New Roman" pitchFamily="18" charset="0"/>
              </a:rPr>
              <a:t>the</a:t>
            </a:r>
            <a:r>
              <a:rPr lang="en-US" altLang="zh-CN" sz="2800" b="1" dirty="0">
                <a:latin typeface="Times New Roman" pitchFamily="18" charset="0"/>
                <a:cs typeface="Times New Roman" pitchFamily="18" charset="0"/>
              </a:rPr>
              <a:t> </a:t>
            </a:r>
            <a:r>
              <a:rPr lang="en-US" altLang="zh-CN" sz="2800" b="1" dirty="0">
                <a:solidFill>
                  <a:srgbClr val="FF0000"/>
                </a:solidFill>
                <a:latin typeface="Times New Roman" pitchFamily="18" charset="0"/>
                <a:cs typeface="Times New Roman" pitchFamily="18" charset="0"/>
              </a:rPr>
              <a:t>fraction of occupied binding </a:t>
            </a:r>
            <a:r>
              <a:rPr lang="en-US" altLang="zh-CN" sz="2800" b="1" dirty="0" smtClean="0">
                <a:solidFill>
                  <a:srgbClr val="FF0000"/>
                </a:solidFill>
                <a:latin typeface="Times New Roman" pitchFamily="18" charset="0"/>
                <a:cs typeface="Times New Roman" pitchFamily="18" charset="0"/>
              </a:rPr>
              <a:t>sites</a:t>
            </a:r>
          </a:p>
          <a:p>
            <a:pPr marL="342900" indent="-342900">
              <a:spcBef>
                <a:spcPts val="600"/>
              </a:spcBef>
              <a:buFontTx/>
              <a:buChar char="•"/>
            </a:pPr>
            <a:r>
              <a:rPr lang="en-US" altLang="zh-CN" sz="2800" b="1" dirty="0" smtClean="0">
                <a:latin typeface="Times New Roman" pitchFamily="18" charset="0"/>
                <a:cs typeface="Times New Roman" pitchFamily="18" charset="0"/>
              </a:rPr>
              <a:t>Substituting </a:t>
            </a:r>
            <a:r>
              <a:rPr lang="en-US" altLang="zh-CN" sz="2800" b="1" dirty="0">
                <a:latin typeface="Times New Roman" pitchFamily="18" charset="0"/>
                <a:cs typeface="Times New Roman" pitchFamily="18" charset="0"/>
              </a:rPr>
              <a:t>[PL] with </a:t>
            </a:r>
            <a:r>
              <a:rPr lang="en-US" altLang="zh-CN" sz="2800" b="1" i="1" dirty="0">
                <a:latin typeface="Times New Roman" pitchFamily="18" charset="0"/>
                <a:cs typeface="Times New Roman" pitchFamily="18" charset="0"/>
              </a:rPr>
              <a:t>K</a:t>
            </a:r>
            <a:r>
              <a:rPr lang="en-US" altLang="zh-CN" sz="2800" b="1" baseline="-25000" dirty="0">
                <a:latin typeface="Times New Roman" pitchFamily="18" charset="0"/>
                <a:cs typeface="Times New Roman" pitchFamily="18" charset="0"/>
              </a:rPr>
              <a:t>a</a:t>
            </a:r>
            <a:r>
              <a:rPr lang="en-US" altLang="zh-CN" sz="2800" b="1" dirty="0">
                <a:latin typeface="Times New Roman" pitchFamily="18" charset="0"/>
                <a:cs typeface="Times New Roman" pitchFamily="18" charset="0"/>
              </a:rPr>
              <a:t>[L][P],  we’ll eliminate [</a:t>
            </a:r>
            <a:r>
              <a:rPr lang="en-US" altLang="zh-CN" sz="2800" b="1" dirty="0" smtClean="0">
                <a:latin typeface="Times New Roman" pitchFamily="18" charset="0"/>
                <a:cs typeface="Times New Roman" pitchFamily="18" charset="0"/>
              </a:rPr>
              <a:t>PL]</a:t>
            </a:r>
          </a:p>
          <a:p>
            <a:pPr marL="342900" indent="-342900">
              <a:spcBef>
                <a:spcPts val="600"/>
              </a:spcBef>
              <a:buFontTx/>
              <a:buChar char="•"/>
            </a:pPr>
            <a:r>
              <a:rPr lang="en-US" altLang="zh-CN" sz="2800" b="1" dirty="0" smtClean="0">
                <a:latin typeface="Times New Roman" pitchFamily="18" charset="0"/>
                <a:cs typeface="Times New Roman" pitchFamily="18" charset="0"/>
              </a:rPr>
              <a:t>Eliminating </a:t>
            </a:r>
            <a:r>
              <a:rPr lang="en-US" altLang="zh-CN" sz="2800" b="1" dirty="0">
                <a:latin typeface="Times New Roman" pitchFamily="18" charset="0"/>
                <a:cs typeface="Times New Roman" pitchFamily="18" charset="0"/>
              </a:rPr>
              <a:t>[P] and rearranging gives the result in terms of </a:t>
            </a:r>
            <a:r>
              <a:rPr lang="en-US" altLang="zh-CN" sz="2800" b="1" dirty="0" smtClean="0">
                <a:latin typeface="Times New Roman" pitchFamily="18" charset="0"/>
                <a:cs typeface="Times New Roman" pitchFamily="18" charset="0"/>
              </a:rPr>
              <a:t>association constant</a:t>
            </a:r>
          </a:p>
          <a:p>
            <a:pPr marL="342900" indent="-342900">
              <a:spcBef>
                <a:spcPts val="600"/>
              </a:spcBef>
              <a:buFontTx/>
              <a:buChar char="•"/>
            </a:pPr>
            <a:r>
              <a:rPr lang="en-US" altLang="zh-CN" sz="2800" b="1" dirty="0" smtClean="0">
                <a:latin typeface="Times New Roman" pitchFamily="18" charset="0"/>
                <a:cs typeface="Times New Roman" pitchFamily="18" charset="0"/>
              </a:rPr>
              <a:t>In </a:t>
            </a:r>
            <a:r>
              <a:rPr lang="en-US" altLang="zh-CN" sz="2800" b="1" dirty="0">
                <a:latin typeface="Times New Roman" pitchFamily="18" charset="0"/>
                <a:cs typeface="Times New Roman" pitchFamily="18" charset="0"/>
              </a:rPr>
              <a:t>terms of the more commonly used </a:t>
            </a:r>
            <a:r>
              <a:rPr lang="en-US" altLang="zh-CN" sz="2800" b="1" dirty="0">
                <a:solidFill>
                  <a:srgbClr val="0F1AFF"/>
                </a:solidFill>
                <a:latin typeface="Times New Roman" pitchFamily="18" charset="0"/>
                <a:cs typeface="Times New Roman" pitchFamily="18" charset="0"/>
              </a:rPr>
              <a:t>dissociation constant </a:t>
            </a:r>
            <a:r>
              <a:rPr lang="en-US" altLang="zh-CN" sz="2800" b="1" i="1" dirty="0">
                <a:solidFill>
                  <a:srgbClr val="0F1AFF"/>
                </a:solidFill>
                <a:latin typeface="Times New Roman" pitchFamily="18" charset="0"/>
                <a:cs typeface="Times New Roman" pitchFamily="18" charset="0"/>
              </a:rPr>
              <a:t>K</a:t>
            </a:r>
            <a:r>
              <a:rPr lang="en-US" altLang="zh-CN" sz="2800" b="1" baseline="-25000" dirty="0">
                <a:solidFill>
                  <a:srgbClr val="0F1AFF"/>
                </a:solidFill>
                <a:latin typeface="Times New Roman" pitchFamily="18" charset="0"/>
                <a:cs typeface="Times New Roman" pitchFamily="18" charset="0"/>
              </a:rPr>
              <a:t>d</a:t>
            </a:r>
            <a:r>
              <a:rPr lang="en-US" altLang="zh-CN" sz="2800" b="1" dirty="0">
                <a:latin typeface="Times New Roman" pitchFamily="18" charset="0"/>
                <a:cs typeface="Times New Roman" pitchFamily="18" charset="0"/>
              </a:rPr>
              <a:t>:</a:t>
            </a:r>
          </a:p>
        </p:txBody>
      </p:sp>
      <p:sp>
        <p:nvSpPr>
          <p:cNvPr id="2056" name="Rectangle 9"/>
          <p:cNvSpPr>
            <a:spLocks noChangeArrowheads="1"/>
          </p:cNvSpPr>
          <p:nvPr/>
        </p:nvSpPr>
        <p:spPr bwMode="auto">
          <a:xfrm>
            <a:off x="3214688" y="3105150"/>
            <a:ext cx="9144000" cy="0"/>
          </a:xfrm>
          <a:prstGeom prst="rect">
            <a:avLst/>
          </a:prstGeom>
          <a:noFill/>
          <a:ln w="9525">
            <a:noFill/>
            <a:miter lim="800000"/>
            <a:headEnd/>
            <a:tailEnd/>
          </a:ln>
        </p:spPr>
        <p:txBody>
          <a:bodyPr>
            <a:spAutoFit/>
          </a:bodyPr>
          <a:lstStyle/>
          <a:p>
            <a:endParaRPr lang="zh-CN" altLang="zh-CN">
              <a:latin typeface="Calibri" pitchFamily="34" charset="0"/>
            </a:endParaRPr>
          </a:p>
        </p:txBody>
      </p:sp>
      <p:graphicFrame>
        <p:nvGraphicFramePr>
          <p:cNvPr id="2050" name="Object 2"/>
          <p:cNvGraphicFramePr>
            <a:graphicFrameLocks noChangeAspect="1"/>
          </p:cNvGraphicFramePr>
          <p:nvPr/>
        </p:nvGraphicFramePr>
        <p:xfrm>
          <a:off x="6248400" y="1676400"/>
          <a:ext cx="1647825" cy="779463"/>
        </p:xfrm>
        <a:graphic>
          <a:graphicData uri="http://schemas.openxmlformats.org/presentationml/2006/ole">
            <mc:AlternateContent xmlns:mc="http://schemas.openxmlformats.org/markup-compatibility/2006">
              <mc:Choice xmlns:v="urn:schemas-microsoft-com:vml" Requires="v">
                <p:oleObj spid="_x0000_s2490" name="Equation" r:id="rId3" imgW="888840" imgH="419040" progId="Equation.3">
                  <p:embed/>
                </p:oleObj>
              </mc:Choice>
              <mc:Fallback>
                <p:oleObj name="Equation" r:id="rId3" imgW="88884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76400"/>
                        <a:ext cx="1647825"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Rectangle 13"/>
          <p:cNvSpPr>
            <a:spLocks noChangeArrowheads="1"/>
          </p:cNvSpPr>
          <p:nvPr/>
        </p:nvSpPr>
        <p:spPr bwMode="auto">
          <a:xfrm>
            <a:off x="4005263" y="3314700"/>
            <a:ext cx="9144000" cy="0"/>
          </a:xfrm>
          <a:prstGeom prst="rect">
            <a:avLst/>
          </a:prstGeom>
          <a:noFill/>
          <a:ln w="9525">
            <a:noFill/>
            <a:miter lim="800000"/>
            <a:headEnd/>
            <a:tailEnd/>
          </a:ln>
        </p:spPr>
        <p:txBody>
          <a:bodyPr>
            <a:spAutoFit/>
          </a:bodyPr>
          <a:lstStyle/>
          <a:p>
            <a:endParaRPr lang="zh-CN" altLang="zh-CN">
              <a:latin typeface="Calibri" pitchFamily="34" charset="0"/>
            </a:endParaRPr>
          </a:p>
        </p:txBody>
      </p:sp>
      <p:sp>
        <p:nvSpPr>
          <p:cNvPr id="2058" name="Rectangle 15"/>
          <p:cNvSpPr>
            <a:spLocks noChangeArrowheads="1"/>
          </p:cNvSpPr>
          <p:nvPr/>
        </p:nvSpPr>
        <p:spPr bwMode="auto">
          <a:xfrm>
            <a:off x="3957638" y="3205163"/>
            <a:ext cx="9144000" cy="0"/>
          </a:xfrm>
          <a:prstGeom prst="rect">
            <a:avLst/>
          </a:prstGeom>
          <a:noFill/>
          <a:ln w="9525">
            <a:noFill/>
            <a:miter lim="800000"/>
            <a:headEnd/>
            <a:tailEnd/>
          </a:ln>
        </p:spPr>
        <p:txBody>
          <a:bodyPr>
            <a:spAutoFit/>
          </a:bodyPr>
          <a:lstStyle/>
          <a:p>
            <a:endParaRPr lang="zh-CN" altLang="zh-CN">
              <a:latin typeface="Calibri" pitchFamily="34" charset="0"/>
            </a:endParaRPr>
          </a:p>
        </p:txBody>
      </p:sp>
      <p:graphicFrame>
        <p:nvGraphicFramePr>
          <p:cNvPr id="2051" name="Object 3"/>
          <p:cNvGraphicFramePr>
            <a:graphicFrameLocks noChangeAspect="1"/>
          </p:cNvGraphicFramePr>
          <p:nvPr/>
        </p:nvGraphicFramePr>
        <p:xfrm>
          <a:off x="6172200" y="2895600"/>
          <a:ext cx="2133600" cy="790575"/>
        </p:xfrm>
        <a:graphic>
          <a:graphicData uri="http://schemas.openxmlformats.org/presentationml/2006/ole">
            <mc:AlternateContent xmlns:mc="http://schemas.openxmlformats.org/markup-compatibility/2006">
              <mc:Choice xmlns:v="urn:schemas-microsoft-com:vml" Requires="v">
                <p:oleObj spid="_x0000_s2491" name="Equation" r:id="rId5" imgW="1180800" imgH="431640" progId="Equation.3">
                  <p:embed/>
                </p:oleObj>
              </mc:Choice>
              <mc:Fallback>
                <p:oleObj name="Equation" r:id="rId5" imgW="1180800" imgH="431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895600"/>
                        <a:ext cx="21336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18"/>
          <p:cNvSpPr>
            <a:spLocks noChangeArrowheads="1"/>
          </p:cNvSpPr>
          <p:nvPr/>
        </p:nvSpPr>
        <p:spPr bwMode="auto">
          <a:xfrm>
            <a:off x="3962400" y="3124200"/>
            <a:ext cx="9144000" cy="0"/>
          </a:xfrm>
          <a:prstGeom prst="rect">
            <a:avLst/>
          </a:prstGeom>
          <a:noFill/>
          <a:ln w="9525">
            <a:noFill/>
            <a:miter lim="800000"/>
            <a:headEnd/>
            <a:tailEnd/>
          </a:ln>
        </p:spPr>
        <p:txBody>
          <a:bodyPr>
            <a:spAutoFit/>
          </a:bodyPr>
          <a:lstStyle/>
          <a:p>
            <a:endParaRPr lang="zh-CN" altLang="zh-CN">
              <a:latin typeface="Calibri" pitchFamily="34" charset="0"/>
            </a:endParaRPr>
          </a:p>
        </p:txBody>
      </p:sp>
      <p:graphicFrame>
        <p:nvGraphicFramePr>
          <p:cNvPr id="2052" name="Object 4"/>
          <p:cNvGraphicFramePr>
            <a:graphicFrameLocks noChangeAspect="1"/>
          </p:cNvGraphicFramePr>
          <p:nvPr/>
        </p:nvGraphicFramePr>
        <p:xfrm>
          <a:off x="6248400" y="4038600"/>
          <a:ext cx="1503363" cy="1117600"/>
        </p:xfrm>
        <a:graphic>
          <a:graphicData uri="http://schemas.openxmlformats.org/presentationml/2006/ole">
            <mc:AlternateContent xmlns:mc="http://schemas.openxmlformats.org/markup-compatibility/2006">
              <mc:Choice xmlns:v="urn:schemas-microsoft-com:vml" Requires="v">
                <p:oleObj spid="_x0000_s2492" name="Equation" r:id="rId7" imgW="838080" imgH="622080" progId="Equation.3">
                  <p:embed/>
                </p:oleObj>
              </mc:Choice>
              <mc:Fallback>
                <p:oleObj name="Equation" r:id="rId7" imgW="838080" imgH="62208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4038600"/>
                        <a:ext cx="1503363"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0" name="Rectangle 20"/>
          <p:cNvSpPr>
            <a:spLocks noChangeArrowheads="1"/>
          </p:cNvSpPr>
          <p:nvPr/>
        </p:nvSpPr>
        <p:spPr bwMode="auto">
          <a:xfrm>
            <a:off x="4152900" y="3214688"/>
            <a:ext cx="9144000" cy="0"/>
          </a:xfrm>
          <a:prstGeom prst="rect">
            <a:avLst/>
          </a:prstGeom>
          <a:noFill/>
          <a:ln w="9525">
            <a:noFill/>
            <a:miter lim="800000"/>
            <a:headEnd/>
            <a:tailEnd/>
          </a:ln>
        </p:spPr>
        <p:txBody>
          <a:bodyPr>
            <a:spAutoFit/>
          </a:bodyPr>
          <a:lstStyle/>
          <a:p>
            <a:endParaRPr lang="zh-CN" altLang="zh-CN">
              <a:latin typeface="Calibri" pitchFamily="34" charset="0"/>
            </a:endParaRPr>
          </a:p>
        </p:txBody>
      </p:sp>
      <p:graphicFrame>
        <p:nvGraphicFramePr>
          <p:cNvPr id="2053" name="Object 5"/>
          <p:cNvGraphicFramePr>
            <a:graphicFrameLocks noChangeAspect="1"/>
          </p:cNvGraphicFramePr>
          <p:nvPr/>
        </p:nvGraphicFramePr>
        <p:xfrm>
          <a:off x="6445250" y="5486400"/>
          <a:ext cx="1550988" cy="817563"/>
        </p:xfrm>
        <a:graphic>
          <a:graphicData uri="http://schemas.openxmlformats.org/presentationml/2006/ole">
            <mc:AlternateContent xmlns:mc="http://schemas.openxmlformats.org/markup-compatibility/2006">
              <mc:Choice xmlns:v="urn:schemas-microsoft-com:vml" Requires="v">
                <p:oleObj spid="_x0000_s2493" name="Equation" r:id="rId9" imgW="812520" imgH="431640" progId="Equation.3">
                  <p:embed/>
                </p:oleObj>
              </mc:Choice>
              <mc:Fallback>
                <p:oleObj name="Equation" r:id="rId9" imgW="812520" imgH="431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5250" y="5486400"/>
                        <a:ext cx="1550988"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Rectangle 21"/>
          <p:cNvSpPr>
            <a:spLocks noChangeArrowheads="1"/>
          </p:cNvSpPr>
          <p:nvPr/>
        </p:nvSpPr>
        <p:spPr bwMode="auto">
          <a:xfrm>
            <a:off x="6172200" y="5410200"/>
            <a:ext cx="2133600" cy="1143000"/>
          </a:xfrm>
          <a:prstGeom prst="rect">
            <a:avLst/>
          </a:prstGeom>
          <a:noFill/>
          <a:ln w="25400">
            <a:solidFill>
              <a:srgbClr val="0000FF"/>
            </a:solidFill>
            <a:miter lim="800000"/>
            <a:headEnd/>
            <a:tailEnd/>
          </a:ln>
        </p:spPr>
        <p:txBody>
          <a:bodyPr wrap="none" anchor="ctr"/>
          <a:lstStyle/>
          <a:p>
            <a:endParaRPr lang="zh-CN" altLang="zh-CN">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numbered_05_p171b"/>
          <p:cNvPicPr>
            <a:picLocks noChangeAspect="1" noChangeArrowheads="1"/>
          </p:cNvPicPr>
          <p:nvPr/>
        </p:nvPicPr>
        <p:blipFill>
          <a:blip r:embed="rId3"/>
          <a:srcRect/>
          <a:stretch>
            <a:fillRect/>
          </a:stretch>
        </p:blipFill>
        <p:spPr bwMode="auto">
          <a:xfrm>
            <a:off x="2032000" y="152400"/>
            <a:ext cx="5076825" cy="655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2"/>
          <p:cNvSpPr txBox="1">
            <a:spLocks noChangeArrowheads="1"/>
          </p:cNvSpPr>
          <p:nvPr/>
        </p:nvSpPr>
        <p:spPr bwMode="auto">
          <a:xfrm>
            <a:off x="295275" y="5157192"/>
            <a:ext cx="8677275" cy="2000250"/>
          </a:xfrm>
          <a:prstGeom prst="rect">
            <a:avLst/>
          </a:prstGeom>
          <a:noFill/>
          <a:ln w="9525">
            <a:noFill/>
            <a:miter lim="800000"/>
            <a:headEnd/>
            <a:tailEnd/>
          </a:ln>
        </p:spPr>
        <p:txBody>
          <a:bodyPr wrap="none">
            <a:spAutoFit/>
          </a:bodyPr>
          <a:lstStyle/>
          <a:p>
            <a:pPr algn="ctr"/>
            <a:r>
              <a:rPr lang="en-US" altLang="zh-CN" sz="2800" b="1" dirty="0">
                <a:solidFill>
                  <a:srgbClr val="0F1AFF"/>
                </a:solidFill>
                <a:latin typeface="Times New Roman" pitchFamily="18" charset="0"/>
                <a:cs typeface="Times New Roman" pitchFamily="18" charset="0"/>
              </a:rPr>
              <a:t>Effect of BPG on oxygen binding to hemoglobin</a:t>
            </a:r>
          </a:p>
          <a:p>
            <a:pPr algn="ctr"/>
            <a:r>
              <a:rPr lang="en-US" altLang="zh-CN" sz="1600" b="1" dirty="0">
                <a:solidFill>
                  <a:srgbClr val="FF0000"/>
                </a:solidFill>
                <a:latin typeface="Times New Roman" pitchFamily="18" charset="0"/>
                <a:cs typeface="Times New Roman" pitchFamily="18" charset="0"/>
              </a:rPr>
              <a:t>The BPG concentration in normal human blood is about 5 mM at sea level and about 8 mM </a:t>
            </a:r>
          </a:p>
          <a:p>
            <a:pPr algn="ctr"/>
            <a:r>
              <a:rPr lang="en-US" altLang="zh-CN" sz="1600" b="1" dirty="0">
                <a:solidFill>
                  <a:srgbClr val="FF0000"/>
                </a:solidFill>
                <a:latin typeface="Times New Roman" pitchFamily="18" charset="0"/>
                <a:cs typeface="Times New Roman" pitchFamily="18" charset="0"/>
              </a:rPr>
              <a:t>at high altitudes. </a:t>
            </a:r>
            <a:r>
              <a:rPr lang="en-US" altLang="zh-CN" sz="1600" b="1" dirty="0">
                <a:latin typeface="Times New Roman" pitchFamily="18" charset="0"/>
                <a:cs typeface="Times New Roman" pitchFamily="18" charset="0"/>
              </a:rPr>
              <a:t>At sea level, hemoglobin is nearly saturated with O</a:t>
            </a:r>
            <a:r>
              <a:rPr lang="en-US" altLang="zh-CN" sz="1600" b="1" baseline="-25000" dirty="0">
                <a:latin typeface="Times New Roman" pitchFamily="18" charset="0"/>
                <a:cs typeface="Times New Roman" pitchFamily="18" charset="0"/>
              </a:rPr>
              <a:t>2</a:t>
            </a:r>
            <a:r>
              <a:rPr lang="en-US" altLang="zh-CN" sz="1600" b="1" dirty="0">
                <a:latin typeface="Times New Roman" pitchFamily="18" charset="0"/>
                <a:cs typeface="Times New Roman" pitchFamily="18" charset="0"/>
              </a:rPr>
              <a:t> in the lungs, but just </a:t>
            </a:r>
          </a:p>
          <a:p>
            <a:pPr algn="ctr"/>
            <a:r>
              <a:rPr lang="en-US" altLang="zh-CN" sz="1600" b="1" dirty="0">
                <a:latin typeface="Times New Roman" pitchFamily="18" charset="0"/>
                <a:cs typeface="Times New Roman" pitchFamily="18" charset="0"/>
              </a:rPr>
              <a:t>over 60% saturated in the tissues. At high altitudes, O</a:t>
            </a:r>
            <a:r>
              <a:rPr lang="en-US" altLang="zh-CN" sz="1600" b="1" baseline="-25000" dirty="0">
                <a:latin typeface="Times New Roman" pitchFamily="18" charset="0"/>
                <a:cs typeface="Times New Roman" pitchFamily="18" charset="0"/>
              </a:rPr>
              <a:t>2</a:t>
            </a:r>
            <a:r>
              <a:rPr lang="en-US" altLang="zh-CN" sz="1600" b="1" dirty="0">
                <a:latin typeface="Times New Roman" pitchFamily="18" charset="0"/>
                <a:cs typeface="Times New Roman" pitchFamily="18" charset="0"/>
              </a:rPr>
              <a:t> delivery declines by about one-fourth.</a:t>
            </a:r>
          </a:p>
          <a:p>
            <a:pPr algn="ctr"/>
            <a:r>
              <a:rPr lang="en-US" altLang="zh-CN" sz="1600" b="1" dirty="0">
                <a:latin typeface="Times New Roman" pitchFamily="18" charset="0"/>
                <a:cs typeface="Times New Roman" pitchFamily="18" charset="0"/>
              </a:rPr>
              <a:t>An increase in BPG concentration decreases the affinity of hemoglobin for O</a:t>
            </a:r>
            <a:r>
              <a:rPr lang="en-US" altLang="zh-CN" sz="1600" b="1" baseline="-25000" dirty="0">
                <a:latin typeface="Times New Roman" pitchFamily="18" charset="0"/>
                <a:cs typeface="Times New Roman" pitchFamily="18" charset="0"/>
              </a:rPr>
              <a:t>2</a:t>
            </a:r>
            <a:r>
              <a:rPr lang="en-US" altLang="zh-CN" sz="1600" b="1" dirty="0">
                <a:latin typeface="Times New Roman" pitchFamily="18" charset="0"/>
                <a:cs typeface="Times New Roman" pitchFamily="18" charset="0"/>
              </a:rPr>
              <a:t>, so approximately </a:t>
            </a:r>
          </a:p>
          <a:p>
            <a:pPr algn="ctr"/>
            <a:r>
              <a:rPr lang="en-US" altLang="zh-CN" sz="1600" b="1" dirty="0">
                <a:latin typeface="Times New Roman" pitchFamily="18" charset="0"/>
                <a:cs typeface="Times New Roman" pitchFamily="18" charset="0"/>
              </a:rPr>
              <a:t>37% of what can be carried is again delivered to the tissues.</a:t>
            </a:r>
            <a:endParaRPr lang="zh-CN" altLang="en-US" sz="1600" b="1" dirty="0">
              <a:latin typeface="Times New Roman" pitchFamily="18" charset="0"/>
              <a:cs typeface="Times New Roman" pitchFamily="18" charset="0"/>
            </a:endParaRPr>
          </a:p>
          <a:p>
            <a:pPr algn="ctr"/>
            <a:endParaRPr lang="zh-CN" altLang="en-US" sz="1600" b="1" dirty="0">
              <a:solidFill>
                <a:srgbClr val="0F1AFF"/>
              </a:solidFill>
              <a:latin typeface="Times New Roman" pitchFamily="18" charset="0"/>
              <a:cs typeface="Times New Roman" pitchFamily="18" charset="0"/>
            </a:endParaRPr>
          </a:p>
        </p:txBody>
      </p:sp>
      <p:sp>
        <p:nvSpPr>
          <p:cNvPr id="25604" name="TextBox 3"/>
          <p:cNvSpPr txBox="1">
            <a:spLocks noChangeArrowheads="1"/>
          </p:cNvSpPr>
          <p:nvPr/>
        </p:nvSpPr>
        <p:spPr bwMode="auto">
          <a:xfrm>
            <a:off x="4876817" y="116632"/>
            <a:ext cx="4187428" cy="5262979"/>
          </a:xfrm>
          <a:prstGeom prst="rect">
            <a:avLst/>
          </a:prstGeom>
          <a:noFill/>
          <a:ln w="9525">
            <a:noFill/>
            <a:miter lim="800000"/>
            <a:headEnd/>
            <a:tailEnd/>
          </a:ln>
        </p:spPr>
        <p:txBody>
          <a:bodyPr wrap="none">
            <a:spAutoFit/>
          </a:bodyPr>
          <a:lstStyle/>
          <a:p>
            <a:r>
              <a:rPr lang="en-US" altLang="zh-CN" sz="2400" b="1" dirty="0">
                <a:solidFill>
                  <a:srgbClr val="FF0000"/>
                </a:solidFill>
                <a:latin typeface="Times New Roman" pitchFamily="18" charset="0"/>
                <a:cs typeface="Times New Roman" pitchFamily="18" charset="0"/>
              </a:rPr>
              <a:t>2,3-bisphosphoglycerate </a:t>
            </a:r>
          </a:p>
          <a:p>
            <a:r>
              <a:rPr lang="en-US" altLang="zh-CN" sz="2400" b="1" dirty="0">
                <a:solidFill>
                  <a:srgbClr val="FF0000"/>
                </a:solidFill>
                <a:latin typeface="Times New Roman" pitchFamily="18" charset="0"/>
                <a:cs typeface="Times New Roman" pitchFamily="18" charset="0"/>
              </a:rPr>
              <a:t>(BPG) </a:t>
            </a:r>
            <a:r>
              <a:rPr lang="en-US" altLang="zh-CN" sz="2400" b="1" dirty="0">
                <a:latin typeface="Times New Roman" pitchFamily="18" charset="0"/>
                <a:cs typeface="Times New Roman" pitchFamily="18" charset="0"/>
              </a:rPr>
              <a:t>binds in the central</a:t>
            </a:r>
          </a:p>
          <a:p>
            <a:r>
              <a:rPr lang="en-US" altLang="zh-CN" sz="2400" b="1" dirty="0">
                <a:latin typeface="Times New Roman" pitchFamily="18" charset="0"/>
                <a:cs typeface="Times New Roman" pitchFamily="18" charset="0"/>
              </a:rPr>
              <a:t>cavity between the four </a:t>
            </a:r>
          </a:p>
          <a:p>
            <a:r>
              <a:rPr lang="en-US" altLang="zh-CN" sz="2400" b="1" dirty="0">
                <a:latin typeface="Times New Roman" pitchFamily="18" charset="0"/>
                <a:cs typeface="Times New Roman" pitchFamily="18" charset="0"/>
              </a:rPr>
              <a:t>subunits by interactions </a:t>
            </a:r>
          </a:p>
          <a:p>
            <a:r>
              <a:rPr lang="en-US" altLang="zh-CN" sz="2400" b="1" dirty="0">
                <a:latin typeface="Times New Roman" pitchFamily="18" charset="0"/>
                <a:cs typeface="Times New Roman" pitchFamily="18" charset="0"/>
              </a:rPr>
              <a:t>between negatively charged</a:t>
            </a:r>
          </a:p>
          <a:p>
            <a:r>
              <a:rPr lang="en-US" altLang="zh-CN" sz="2400" b="1" dirty="0">
                <a:latin typeface="Times New Roman" pitchFamily="18" charset="0"/>
                <a:cs typeface="Times New Roman" pitchFamily="18" charset="0"/>
              </a:rPr>
              <a:t>groups on BPG and positively</a:t>
            </a:r>
          </a:p>
          <a:p>
            <a:r>
              <a:rPr lang="en-US" altLang="zh-CN" sz="2400" b="1" dirty="0">
                <a:latin typeface="Times New Roman" pitchFamily="18" charset="0"/>
                <a:cs typeface="Times New Roman" pitchFamily="18" charset="0"/>
              </a:rPr>
              <a:t>charged amino acid residues</a:t>
            </a:r>
          </a:p>
          <a:p>
            <a:r>
              <a:rPr lang="en-US" altLang="zh-CN" sz="2400" b="1" dirty="0">
                <a:latin typeface="Times New Roman" pitchFamily="18" charset="0"/>
                <a:cs typeface="Times New Roman" pitchFamily="18" charset="0"/>
              </a:rPr>
              <a:t>that line the central cavity.</a:t>
            </a:r>
          </a:p>
          <a:p>
            <a:r>
              <a:rPr lang="en-US" altLang="zh-CN" sz="2400" b="1" dirty="0">
                <a:latin typeface="Times New Roman" pitchFamily="18" charset="0"/>
                <a:cs typeface="Times New Roman" pitchFamily="18" charset="0"/>
              </a:rPr>
              <a:t>and </a:t>
            </a:r>
            <a:r>
              <a:rPr lang="en-US" altLang="zh-CN" sz="2400" b="1" dirty="0">
                <a:solidFill>
                  <a:srgbClr val="FF0000"/>
                </a:solidFill>
                <a:latin typeface="Times New Roman" pitchFamily="18" charset="0"/>
                <a:cs typeface="Times New Roman" pitchFamily="18" charset="0"/>
              </a:rPr>
              <a:t>stabilizes the deoxy form</a:t>
            </a:r>
          </a:p>
          <a:p>
            <a:r>
              <a:rPr lang="en-US" altLang="zh-CN" sz="2400" b="1" dirty="0">
                <a:solidFill>
                  <a:srgbClr val="FF0000"/>
                </a:solidFill>
                <a:latin typeface="Times New Roman" pitchFamily="18" charset="0"/>
                <a:cs typeface="Times New Roman" pitchFamily="18" charset="0"/>
              </a:rPr>
              <a:t>of hemoglobin.</a:t>
            </a:r>
            <a:r>
              <a:rPr lang="en-US" altLang="zh-CN" sz="2400" dirty="0">
                <a:solidFill>
                  <a:srgbClr val="FF0000"/>
                </a:solidFill>
              </a:rPr>
              <a:t> </a:t>
            </a:r>
          </a:p>
          <a:p>
            <a:r>
              <a:rPr lang="en-US" altLang="zh-CN" sz="2400" b="1" dirty="0">
                <a:latin typeface="Times New Roman" pitchFamily="18" charset="0"/>
                <a:cs typeface="Times New Roman" pitchFamily="18" charset="0"/>
              </a:rPr>
              <a:t>2,3-BPG a</a:t>
            </a:r>
            <a:r>
              <a:rPr lang="en-US" altLang="zh-CN" sz="2400" b="1" dirty="0" smtClean="0">
                <a:latin typeface="Times New Roman" pitchFamily="18" charset="0"/>
                <a:cs typeface="Times New Roman" pitchFamily="18" charset="0"/>
              </a:rPr>
              <a:t>llows </a:t>
            </a:r>
            <a:r>
              <a:rPr lang="en-US" altLang="zh-CN" sz="2400" b="1" dirty="0">
                <a:latin typeface="Times New Roman" pitchFamily="18" charset="0"/>
                <a:cs typeface="Times New Roman" pitchFamily="18" charset="0"/>
              </a:rPr>
              <a:t>for O</a:t>
            </a:r>
            <a:r>
              <a:rPr lang="en-US" altLang="zh-CN" sz="2400" b="1" baseline="-25000" dirty="0">
                <a:latin typeface="Times New Roman" pitchFamily="18" charset="0"/>
                <a:cs typeface="Times New Roman" pitchFamily="18" charset="0"/>
              </a:rPr>
              <a:t>2 </a:t>
            </a:r>
            <a:r>
              <a:rPr lang="en-US" altLang="zh-CN" sz="2400" b="1" dirty="0" smtClean="0">
                <a:latin typeface="Times New Roman" pitchFamily="18" charset="0"/>
                <a:cs typeface="Times New Roman" pitchFamily="18" charset="0"/>
              </a:rPr>
              <a:t>release </a:t>
            </a:r>
          </a:p>
          <a:p>
            <a:r>
              <a:rPr lang="en-US" altLang="zh-CN" sz="2400" b="1" dirty="0" smtClean="0">
                <a:latin typeface="Times New Roman" pitchFamily="18" charset="0"/>
                <a:cs typeface="Times New Roman" pitchFamily="18" charset="0"/>
              </a:rPr>
              <a:t>in </a:t>
            </a:r>
            <a:r>
              <a:rPr lang="en-US" altLang="zh-CN" sz="2400" b="1" dirty="0">
                <a:latin typeface="Times New Roman" pitchFamily="18" charset="0"/>
                <a:cs typeface="Times New Roman" pitchFamily="18" charset="0"/>
              </a:rPr>
              <a:t>the </a:t>
            </a:r>
            <a:r>
              <a:rPr lang="en-US" altLang="zh-CN" sz="2400" b="1" dirty="0" smtClean="0">
                <a:latin typeface="Times New Roman" pitchFamily="18" charset="0"/>
                <a:cs typeface="Times New Roman" pitchFamily="18" charset="0"/>
              </a:rPr>
              <a:t>tissues and </a:t>
            </a:r>
            <a:r>
              <a:rPr lang="en-US" altLang="zh-CN" sz="2400" b="1" dirty="0">
                <a:latin typeface="Times New Roman" pitchFamily="18" charset="0"/>
                <a:cs typeface="Times New Roman" pitchFamily="18" charset="0"/>
              </a:rPr>
              <a:t>a</a:t>
            </a:r>
            <a:r>
              <a:rPr lang="en-US" altLang="zh-CN" sz="2400" b="1" dirty="0" smtClean="0">
                <a:latin typeface="Times New Roman" pitchFamily="18" charset="0"/>
                <a:cs typeface="Times New Roman" pitchFamily="18" charset="0"/>
              </a:rPr>
              <a:t>daptation </a:t>
            </a:r>
          </a:p>
          <a:p>
            <a:r>
              <a:rPr lang="en-US" altLang="zh-CN" sz="2400" b="1" dirty="0" smtClean="0">
                <a:latin typeface="Times New Roman" pitchFamily="18" charset="0"/>
                <a:cs typeface="Times New Roman" pitchFamily="18" charset="0"/>
              </a:rPr>
              <a:t>to </a:t>
            </a:r>
            <a:r>
              <a:rPr lang="en-US" altLang="zh-CN" sz="2400" b="1" dirty="0">
                <a:latin typeface="Times New Roman" pitchFamily="18" charset="0"/>
                <a:cs typeface="Times New Roman" pitchFamily="18" charset="0"/>
              </a:rPr>
              <a:t>c</a:t>
            </a:r>
            <a:r>
              <a:rPr lang="en-US" altLang="zh-CN" sz="2400" b="1" dirty="0" smtClean="0">
                <a:latin typeface="Times New Roman" pitchFamily="18" charset="0"/>
                <a:cs typeface="Times New Roman" pitchFamily="18" charset="0"/>
              </a:rPr>
              <a:t>hanges </a:t>
            </a:r>
            <a:r>
              <a:rPr lang="en-US" altLang="zh-CN" sz="2400" b="1" dirty="0">
                <a:latin typeface="Times New Roman" pitchFamily="18" charset="0"/>
                <a:cs typeface="Times New Roman" pitchFamily="18" charset="0"/>
              </a:rPr>
              <a:t>in </a:t>
            </a:r>
            <a:r>
              <a:rPr lang="en-US" altLang="zh-CN" sz="2400" b="1" dirty="0" smtClean="0">
                <a:latin typeface="Times New Roman" pitchFamily="18" charset="0"/>
                <a:cs typeface="Times New Roman" pitchFamily="18" charset="0"/>
              </a:rPr>
              <a:t>altitude.</a:t>
            </a:r>
            <a:endParaRPr lang="en-US" altLang="zh-CN" sz="2400" b="1" dirty="0">
              <a:latin typeface="Times New Roman" pitchFamily="18" charset="0"/>
              <a:cs typeface="Times New Roman" pitchFamily="18" charset="0"/>
            </a:endParaRPr>
          </a:p>
          <a:p>
            <a:endParaRPr lang="zh-CN" altLang="en-US" sz="2400" b="1" dirty="0">
              <a:latin typeface="Times New Roman" pitchFamily="18" charset="0"/>
              <a:cs typeface="Times New Roman" pitchFamily="18" charset="0"/>
            </a:endParaRPr>
          </a:p>
        </p:txBody>
      </p:sp>
      <p:pic>
        <p:nvPicPr>
          <p:cNvPr id="5" name="Picture 2" descr="figure_05_17"/>
          <p:cNvPicPr>
            <a:picLocks noChangeAspect="1" noChangeArrowheads="1"/>
          </p:cNvPicPr>
          <p:nvPr/>
        </p:nvPicPr>
        <p:blipFill>
          <a:blip r:embed="rId3" cstate="print"/>
          <a:srcRect/>
          <a:stretch>
            <a:fillRect/>
          </a:stretch>
        </p:blipFill>
        <p:spPr bwMode="auto">
          <a:xfrm>
            <a:off x="395536" y="0"/>
            <a:ext cx="4139952" cy="5225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igure_05_18"/>
          <p:cNvPicPr>
            <a:picLocks noChangeAspect="1" noChangeArrowheads="1"/>
          </p:cNvPicPr>
          <p:nvPr/>
        </p:nvPicPr>
        <p:blipFill>
          <a:blip r:embed="rId3"/>
          <a:srcRect/>
          <a:stretch>
            <a:fillRect/>
          </a:stretch>
        </p:blipFill>
        <p:spPr bwMode="auto">
          <a:xfrm>
            <a:off x="827584" y="620688"/>
            <a:ext cx="7420267" cy="3556868"/>
          </a:xfrm>
          <a:prstGeom prst="rect">
            <a:avLst/>
          </a:prstGeom>
          <a:noFill/>
          <a:ln w="9525">
            <a:noFill/>
            <a:miter lim="800000"/>
            <a:headEnd/>
            <a:tailEnd/>
          </a:ln>
        </p:spPr>
      </p:pic>
      <p:sp>
        <p:nvSpPr>
          <p:cNvPr id="3" name="矩形 2"/>
          <p:cNvSpPr/>
          <p:nvPr/>
        </p:nvSpPr>
        <p:spPr>
          <a:xfrm>
            <a:off x="611560" y="5661248"/>
            <a:ext cx="8208912" cy="707886"/>
          </a:xfrm>
          <a:prstGeom prst="rect">
            <a:avLst/>
          </a:prstGeom>
        </p:spPr>
        <p:txBody>
          <a:bodyPr wrap="square">
            <a:spAutoFit/>
          </a:bodyPr>
          <a:lstStyle/>
          <a:p>
            <a:r>
              <a:rPr lang="en-US" altLang="zh-CN" sz="4000" b="1" dirty="0" smtClean="0">
                <a:solidFill>
                  <a:srgbClr val="0F1AFF"/>
                </a:solidFill>
                <a:latin typeface="Times New Roman" pitchFamily="18" charset="0"/>
                <a:cs typeface="Times New Roman" pitchFamily="18" charset="0"/>
              </a:rPr>
              <a:t>Binding of BPG to deoxyhemoglobin</a:t>
            </a:r>
            <a:endParaRPr lang="zh-CN" altLang="en-US" sz="4000" b="1" dirty="0">
              <a:solidFill>
                <a:srgbClr val="0F1AFF"/>
              </a:solidFill>
              <a:latin typeface="Times New Roman" pitchFamily="18" charset="0"/>
              <a:cs typeface="Times New Roman" pitchFamily="18" charset="0"/>
            </a:endParaRPr>
          </a:p>
        </p:txBody>
      </p:sp>
      <p:sp>
        <p:nvSpPr>
          <p:cNvPr id="6" name="TextBox 5"/>
          <p:cNvSpPr txBox="1"/>
          <p:nvPr/>
        </p:nvSpPr>
        <p:spPr>
          <a:xfrm>
            <a:off x="4788024" y="3933056"/>
            <a:ext cx="3983013" cy="1846659"/>
          </a:xfrm>
          <a:prstGeom prst="rect">
            <a:avLst/>
          </a:prstGeom>
          <a:noFill/>
        </p:spPr>
        <p:txBody>
          <a:bodyPr wrap="none" rtlCol="0">
            <a:spAutoFit/>
          </a:bodyPr>
          <a:lstStyle/>
          <a:p>
            <a:r>
              <a:rPr lang="en-US" altLang="zh-CN" sz="2400" b="1" dirty="0" smtClean="0">
                <a:latin typeface="Times New Roman" pitchFamily="18" charset="0"/>
                <a:cs typeface="Times New Roman" pitchFamily="18" charset="0"/>
              </a:rPr>
              <a:t>The binding pocket for BPG </a:t>
            </a:r>
          </a:p>
          <a:p>
            <a:r>
              <a:rPr lang="en-US" altLang="zh-CN" sz="2400" b="1" dirty="0" smtClean="0">
                <a:latin typeface="Times New Roman" pitchFamily="18" charset="0"/>
                <a:cs typeface="Times New Roman" pitchFamily="18" charset="0"/>
              </a:rPr>
              <a:t>disappears on oxygenation, </a:t>
            </a:r>
          </a:p>
          <a:p>
            <a:r>
              <a:rPr lang="en-US" altLang="zh-CN" sz="2400" b="1" dirty="0" smtClean="0">
                <a:latin typeface="Times New Roman" pitchFamily="18" charset="0"/>
                <a:cs typeface="Times New Roman" pitchFamily="18" charset="0"/>
              </a:rPr>
              <a:t>following transition to </a:t>
            </a:r>
          </a:p>
          <a:p>
            <a:r>
              <a:rPr lang="en-US" altLang="zh-CN" sz="2400" b="1" dirty="0" smtClean="0">
                <a:latin typeface="Times New Roman" pitchFamily="18" charset="0"/>
                <a:cs typeface="Times New Roman" pitchFamily="18" charset="0"/>
              </a:rPr>
              <a:t>the R state</a:t>
            </a:r>
            <a:endParaRPr lang="zh-CN" altLang="en-US" sz="2400" b="1" dirty="0" smtClean="0">
              <a:latin typeface="Times New Roman" pitchFamily="18" charset="0"/>
              <a:cs typeface="Times New Roman" pitchFamily="18" charset="0"/>
            </a:endParaRPr>
          </a:p>
          <a:p>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roblem_05_06"/>
          <p:cNvPicPr>
            <a:picLocks noChangeAspect="1" noChangeArrowheads="1"/>
          </p:cNvPicPr>
          <p:nvPr/>
        </p:nvPicPr>
        <p:blipFill>
          <a:blip r:embed="rId3"/>
          <a:srcRect/>
          <a:stretch>
            <a:fillRect/>
          </a:stretch>
        </p:blipFill>
        <p:spPr bwMode="auto">
          <a:xfrm>
            <a:off x="1132382" y="116632"/>
            <a:ext cx="6842720" cy="5263305"/>
          </a:xfrm>
          <a:prstGeom prst="rect">
            <a:avLst/>
          </a:prstGeom>
          <a:noFill/>
          <a:ln w="9525">
            <a:noFill/>
            <a:miter lim="800000"/>
            <a:headEnd/>
            <a:tailEnd/>
          </a:ln>
        </p:spPr>
      </p:pic>
      <p:sp>
        <p:nvSpPr>
          <p:cNvPr id="27651" name="TextBox 2"/>
          <p:cNvSpPr txBox="1">
            <a:spLocks noChangeArrowheads="1"/>
          </p:cNvSpPr>
          <p:nvPr/>
        </p:nvSpPr>
        <p:spPr bwMode="auto">
          <a:xfrm>
            <a:off x="570804" y="5249614"/>
            <a:ext cx="8285163" cy="584200"/>
          </a:xfrm>
          <a:prstGeom prst="rect">
            <a:avLst/>
          </a:prstGeom>
          <a:noFill/>
          <a:ln w="9525">
            <a:noFill/>
            <a:miter lim="800000"/>
            <a:headEnd/>
            <a:tailEnd/>
          </a:ln>
        </p:spPr>
        <p:txBody>
          <a:bodyPr wrap="none">
            <a:spAutoFit/>
          </a:bodyPr>
          <a:lstStyle/>
          <a:p>
            <a:r>
              <a:rPr lang="en-US" altLang="zh-CN" sz="3200" b="1" dirty="0">
                <a:solidFill>
                  <a:srgbClr val="0F1AFF"/>
                </a:solidFill>
                <a:latin typeface="Times New Roman" pitchFamily="18" charset="0"/>
                <a:cs typeface="Times New Roman" pitchFamily="18" charset="0"/>
              </a:rPr>
              <a:t>Comparison of fetal and maternal hemoglobin</a:t>
            </a:r>
            <a:endParaRPr lang="zh-CN" altLang="en-US" sz="3200" b="1" dirty="0">
              <a:solidFill>
                <a:srgbClr val="0F1AFF"/>
              </a:solidFill>
              <a:latin typeface="Times New Roman" pitchFamily="18" charset="0"/>
              <a:cs typeface="Times New Roman" pitchFamily="18" charset="0"/>
            </a:endParaRPr>
          </a:p>
        </p:txBody>
      </p:sp>
      <p:sp>
        <p:nvSpPr>
          <p:cNvPr id="27652" name="TextBox 3"/>
          <p:cNvSpPr txBox="1">
            <a:spLocks noChangeArrowheads="1"/>
          </p:cNvSpPr>
          <p:nvPr/>
        </p:nvSpPr>
        <p:spPr bwMode="auto">
          <a:xfrm>
            <a:off x="2843808" y="692696"/>
            <a:ext cx="711200" cy="461963"/>
          </a:xfrm>
          <a:prstGeom prst="rect">
            <a:avLst/>
          </a:prstGeom>
          <a:noFill/>
          <a:ln w="9525">
            <a:noFill/>
            <a:miter lim="800000"/>
            <a:headEnd/>
            <a:tailEnd/>
          </a:ln>
        </p:spPr>
        <p:txBody>
          <a:bodyPr wrap="none">
            <a:spAutoFit/>
          </a:bodyPr>
          <a:lstStyle/>
          <a:p>
            <a:r>
              <a:rPr lang="en-US" altLang="zh-CN" b="1" dirty="0">
                <a:solidFill>
                  <a:srgbClr val="FF0000"/>
                </a:solidFill>
                <a:latin typeface="Symbol" pitchFamily="18" charset="2"/>
              </a:rPr>
              <a:t>a</a:t>
            </a:r>
            <a:r>
              <a:rPr lang="en-US" altLang="zh-CN" b="1" baseline="-25000" dirty="0">
                <a:solidFill>
                  <a:srgbClr val="FF0000"/>
                </a:solidFill>
                <a:latin typeface="Times New Roman" pitchFamily="18" charset="0"/>
                <a:cs typeface="Times New Roman" pitchFamily="18" charset="0"/>
              </a:rPr>
              <a:t>2</a:t>
            </a:r>
            <a:r>
              <a:rPr lang="en-US" altLang="zh-CN" b="1" dirty="0">
                <a:solidFill>
                  <a:srgbClr val="FF0000"/>
                </a:solidFill>
                <a:latin typeface="Symbol" pitchFamily="18" charset="2"/>
              </a:rPr>
              <a:t>g</a:t>
            </a:r>
            <a:r>
              <a:rPr lang="en-US" altLang="zh-CN" b="1" baseline="-25000" dirty="0">
                <a:solidFill>
                  <a:srgbClr val="FF0000"/>
                </a:solidFill>
                <a:latin typeface="Times New Roman" pitchFamily="18" charset="0"/>
                <a:cs typeface="Times New Roman" pitchFamily="18" charset="0"/>
              </a:rPr>
              <a:t>2</a:t>
            </a:r>
            <a:endParaRPr lang="zh-CN" altLang="en-US" b="1" dirty="0">
              <a:solidFill>
                <a:srgbClr val="FF0000"/>
              </a:solidFill>
            </a:endParaRPr>
          </a:p>
        </p:txBody>
      </p:sp>
      <p:sp>
        <p:nvSpPr>
          <p:cNvPr id="6" name="TextBox 5"/>
          <p:cNvSpPr txBox="1"/>
          <p:nvPr/>
        </p:nvSpPr>
        <p:spPr>
          <a:xfrm>
            <a:off x="323528" y="5833814"/>
            <a:ext cx="8604448" cy="830997"/>
          </a:xfrm>
          <a:prstGeom prst="rect">
            <a:avLst/>
          </a:prstGeom>
          <a:noFill/>
        </p:spPr>
        <p:txBody>
          <a:bodyPr wrap="square" rtlCol="0">
            <a:spAutoFit/>
          </a:bodyPr>
          <a:lstStyle/>
          <a:p>
            <a:pPr algn="ctr"/>
            <a:r>
              <a:rPr lang="en-US" altLang="zh-CN" sz="2400" b="1" dirty="0" smtClean="0">
                <a:solidFill>
                  <a:srgbClr val="FF0000"/>
                </a:solidFill>
                <a:latin typeface="Times New Roman" pitchFamily="18" charset="0"/>
                <a:cs typeface="Times New Roman" pitchFamily="18" charset="0"/>
              </a:rPr>
              <a:t>Fetal hemoglobin has a much lower affinity for BPG than adult hemoglobin, and a correspondingly higher affinity for O</a:t>
            </a:r>
            <a:r>
              <a:rPr lang="en-US" altLang="zh-CN" sz="2400" b="1" baseline="-25000" dirty="0" smtClean="0">
                <a:solidFill>
                  <a:srgbClr val="FF0000"/>
                </a:solidFill>
                <a:latin typeface="Times New Roman" pitchFamily="18" charset="0"/>
                <a:cs typeface="Times New Roman" pitchFamily="18" charset="0"/>
              </a:rPr>
              <a:t>2</a:t>
            </a:r>
            <a:r>
              <a:rPr lang="en-US" altLang="zh-CN" sz="2400" b="1" dirty="0" smtClean="0">
                <a:solidFill>
                  <a:srgbClr val="FF0000"/>
                </a:solidFill>
                <a:latin typeface="Times New Roman" pitchFamily="18" charset="0"/>
                <a:cs typeface="Times New Roman" pitchFamily="18" charset="0"/>
              </a:rPr>
              <a:t>.</a:t>
            </a:r>
            <a:endParaRPr lang="zh-CN" alt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gure 5-19"/>
          <p:cNvPicPr>
            <a:picLocks noChangeAspect="1" noChangeArrowheads="1"/>
          </p:cNvPicPr>
          <p:nvPr/>
        </p:nvPicPr>
        <p:blipFill>
          <a:blip r:embed="rId3"/>
          <a:srcRect/>
          <a:stretch>
            <a:fillRect/>
          </a:stretch>
        </p:blipFill>
        <p:spPr bwMode="auto">
          <a:xfrm>
            <a:off x="1600200" y="165100"/>
            <a:ext cx="6400800" cy="5429250"/>
          </a:xfrm>
          <a:prstGeom prst="rect">
            <a:avLst/>
          </a:prstGeom>
          <a:noFill/>
          <a:ln w="9525">
            <a:noFill/>
            <a:miter lim="800000"/>
            <a:headEnd/>
            <a:tailEnd/>
          </a:ln>
        </p:spPr>
      </p:pic>
      <p:sp>
        <p:nvSpPr>
          <p:cNvPr id="28675" name="TextBox 2"/>
          <p:cNvSpPr txBox="1">
            <a:spLocks noChangeArrowheads="1"/>
          </p:cNvSpPr>
          <p:nvPr/>
        </p:nvSpPr>
        <p:spPr bwMode="auto">
          <a:xfrm>
            <a:off x="72414" y="5661248"/>
            <a:ext cx="9071586" cy="1384995"/>
          </a:xfrm>
          <a:prstGeom prst="rect">
            <a:avLst/>
          </a:prstGeom>
          <a:noFill/>
          <a:ln w="9525">
            <a:noFill/>
            <a:miter lim="800000"/>
            <a:headEnd/>
            <a:tailEnd/>
          </a:ln>
        </p:spPr>
        <p:txBody>
          <a:bodyPr wrap="none">
            <a:spAutoFit/>
          </a:bodyPr>
          <a:lstStyle/>
          <a:p>
            <a:pPr algn="ctr"/>
            <a:r>
              <a:rPr lang="en-US" altLang="zh-CN" sz="2400" b="1" dirty="0">
                <a:solidFill>
                  <a:srgbClr val="0F1AFF"/>
                </a:solidFill>
                <a:latin typeface="Times New Roman" pitchFamily="18" charset="0"/>
                <a:cs typeface="Times New Roman" pitchFamily="18" charset="0"/>
              </a:rPr>
              <a:t>A comparison of (a) uniform, cup-shaped, normal erythrocytes with</a:t>
            </a:r>
          </a:p>
          <a:p>
            <a:pPr algn="ctr"/>
            <a:r>
              <a:rPr lang="en-US" altLang="zh-CN" sz="2400" b="1" dirty="0">
                <a:solidFill>
                  <a:srgbClr val="0F1AFF"/>
                </a:solidFill>
                <a:latin typeface="Times New Roman" pitchFamily="18" charset="0"/>
                <a:cs typeface="Times New Roman" pitchFamily="18" charset="0"/>
              </a:rPr>
              <a:t>(b) the variably shaped erythrocytes seen in </a:t>
            </a:r>
            <a:r>
              <a:rPr lang="en-US" altLang="zh-CN" sz="2400" b="1" dirty="0">
                <a:solidFill>
                  <a:srgbClr val="FF0000"/>
                </a:solidFill>
                <a:latin typeface="Times New Roman" pitchFamily="18" charset="0"/>
                <a:cs typeface="Times New Roman" pitchFamily="18" charset="0"/>
              </a:rPr>
              <a:t>sickle-cell anemia</a:t>
            </a:r>
            <a:r>
              <a:rPr lang="en-US" altLang="zh-CN" sz="2400" b="1" dirty="0">
                <a:solidFill>
                  <a:srgbClr val="0F1AFF"/>
                </a:solidFill>
                <a:latin typeface="Times New Roman" pitchFamily="18" charset="0"/>
                <a:cs typeface="Times New Roman" pitchFamily="18" charset="0"/>
              </a:rPr>
              <a:t>, </a:t>
            </a:r>
          </a:p>
          <a:p>
            <a:pPr algn="ctr"/>
            <a:r>
              <a:rPr lang="en-US" altLang="zh-CN" sz="2400" b="1" dirty="0">
                <a:solidFill>
                  <a:srgbClr val="0F1AFF"/>
                </a:solidFill>
                <a:latin typeface="Times New Roman" pitchFamily="18" charset="0"/>
                <a:cs typeface="Times New Roman" pitchFamily="18" charset="0"/>
              </a:rPr>
              <a:t>which range from normal to spiny or sickle-shaped.</a:t>
            </a:r>
          </a:p>
          <a:p>
            <a:pPr algn="ctr"/>
            <a:endParaRPr lang="zh-CN" altLang="en-US" sz="1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igure_05_20"/>
          <p:cNvPicPr>
            <a:picLocks noChangeAspect="1" noChangeArrowheads="1"/>
          </p:cNvPicPr>
          <p:nvPr/>
        </p:nvPicPr>
        <p:blipFill>
          <a:blip r:embed="rId3" cstate="print"/>
          <a:srcRect/>
          <a:stretch>
            <a:fillRect/>
          </a:stretch>
        </p:blipFill>
        <p:spPr bwMode="auto">
          <a:xfrm>
            <a:off x="3419872" y="44624"/>
            <a:ext cx="2592288" cy="5438670"/>
          </a:xfrm>
          <a:prstGeom prst="rect">
            <a:avLst/>
          </a:prstGeom>
          <a:noFill/>
          <a:ln w="9525">
            <a:noFill/>
            <a:miter lim="800000"/>
            <a:headEnd/>
            <a:tailEnd/>
          </a:ln>
        </p:spPr>
      </p:pic>
      <p:sp>
        <p:nvSpPr>
          <p:cNvPr id="3" name="TextBox 2"/>
          <p:cNvSpPr txBox="1"/>
          <p:nvPr/>
        </p:nvSpPr>
        <p:spPr>
          <a:xfrm>
            <a:off x="107504" y="5733256"/>
            <a:ext cx="9036496" cy="1528624"/>
          </a:xfrm>
          <a:prstGeom prst="rect">
            <a:avLst/>
          </a:prstGeom>
          <a:noFill/>
        </p:spPr>
        <p:txBody>
          <a:bodyPr wrap="square" rtlCol="0">
            <a:spAutoFit/>
          </a:bodyPr>
          <a:lstStyle/>
          <a:p>
            <a:pPr algn="ctr">
              <a:lnSpc>
                <a:spcPts val="2800"/>
              </a:lnSpc>
            </a:pPr>
            <a:r>
              <a:rPr lang="en-US" altLang="zh-CN" sz="3600" b="1" dirty="0" smtClean="0">
                <a:solidFill>
                  <a:srgbClr val="0F1AFF"/>
                </a:solidFill>
                <a:latin typeface="Times New Roman" pitchFamily="18" charset="0"/>
                <a:cs typeface="Times New Roman" pitchFamily="18" charset="0"/>
              </a:rPr>
              <a:t>Normal and sickle-cell hemoglobin</a:t>
            </a:r>
            <a:endParaRPr lang="zh-CN" altLang="en-US" sz="3600" b="1" dirty="0" smtClean="0">
              <a:solidFill>
                <a:srgbClr val="0F1AFF"/>
              </a:solidFill>
              <a:latin typeface="Times New Roman" pitchFamily="18" charset="0"/>
              <a:cs typeface="Times New Roman" pitchFamily="18" charset="0"/>
            </a:endParaRPr>
          </a:p>
          <a:p>
            <a:pPr algn="ctr">
              <a:lnSpc>
                <a:spcPts val="2600"/>
              </a:lnSpc>
            </a:pPr>
            <a:r>
              <a:rPr lang="en-US" altLang="zh-CN" sz="2000" b="1" dirty="0" smtClean="0">
                <a:latin typeface="Times New Roman" pitchFamily="18" charset="0"/>
                <a:cs typeface="Times New Roman" pitchFamily="18" charset="0"/>
              </a:rPr>
              <a:t>Deoxyhemoglobin S has a hydrophobic patch on its surface, which causes the molecules to aggregate into strands that align into insoluble fibers.</a:t>
            </a:r>
            <a:endParaRPr lang="zh-CN" altLang="en-US" sz="2000" b="1" dirty="0" smtClean="0">
              <a:latin typeface="Times New Roman" pitchFamily="18" charset="0"/>
              <a:cs typeface="Times New Roman" pitchFamily="18" charset="0"/>
            </a:endParaRPr>
          </a:p>
          <a:p>
            <a:pPr>
              <a:lnSpc>
                <a:spcPts val="2800"/>
              </a:lnSpc>
            </a:pPr>
            <a:endParaRPr lang="zh-CN" altLang="en-US" sz="2800" dirty="0">
              <a:latin typeface="Times New Roman" pitchFamily="18" charset="0"/>
              <a:cs typeface="Times New Roman" pitchFamily="18" charset="0"/>
            </a:endParaRPr>
          </a:p>
        </p:txBody>
      </p:sp>
      <p:sp>
        <p:nvSpPr>
          <p:cNvPr id="4" name="矩形 3"/>
          <p:cNvSpPr/>
          <p:nvPr/>
        </p:nvSpPr>
        <p:spPr>
          <a:xfrm>
            <a:off x="6042676" y="404664"/>
            <a:ext cx="2448272" cy="646331"/>
          </a:xfrm>
          <a:prstGeom prst="rect">
            <a:avLst/>
          </a:prstGeom>
        </p:spPr>
        <p:txBody>
          <a:bodyPr wrap="square">
            <a:spAutoFit/>
          </a:bodyPr>
          <a:lstStyle/>
          <a:p>
            <a:r>
              <a:rPr lang="en-US" altLang="zh-CN" b="1" dirty="0" smtClean="0">
                <a:solidFill>
                  <a:srgbClr val="FF0000"/>
                </a:solidFill>
                <a:latin typeface="Times New Roman" pitchFamily="18" charset="0"/>
                <a:cs typeface="Times New Roman" pitchFamily="18" charset="0"/>
              </a:rPr>
              <a:t>Glu to Val change at </a:t>
            </a:r>
          </a:p>
          <a:p>
            <a:r>
              <a:rPr lang="en-US" altLang="zh-CN" b="1" dirty="0" smtClean="0">
                <a:solidFill>
                  <a:srgbClr val="FF0000"/>
                </a:solidFill>
                <a:latin typeface="Times New Roman" pitchFamily="18" charset="0"/>
                <a:cs typeface="Times New Roman" pitchFamily="18" charset="0"/>
              </a:rPr>
              <a:t>position 6 in </a:t>
            </a:r>
            <a:r>
              <a:rPr lang="en-US" altLang="zh-CN" b="1" dirty="0" smtClean="0">
                <a:solidFill>
                  <a:srgbClr val="FF0000"/>
                </a:solidFill>
                <a:latin typeface="Symbol" pitchFamily="18" charset="2"/>
                <a:cs typeface="Times New Roman" pitchFamily="18" charset="0"/>
              </a:rPr>
              <a:t>b</a:t>
            </a:r>
            <a:r>
              <a:rPr lang="en-US" altLang="zh-CN" b="1" dirty="0" smtClean="0">
                <a:solidFill>
                  <a:srgbClr val="FF0000"/>
                </a:solidFill>
                <a:latin typeface="Times New Roman" pitchFamily="18" charset="0"/>
                <a:cs typeface="Times New Roman" pitchFamily="18" charset="0"/>
              </a:rPr>
              <a:t> subunit</a:t>
            </a:r>
            <a:endParaRPr lang="zh-CN" alt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1"/>
          <p:cNvSpPr>
            <a:spLocks noChangeArrowheads="1"/>
          </p:cNvSpPr>
          <p:nvPr/>
        </p:nvSpPr>
        <p:spPr bwMode="auto">
          <a:xfrm>
            <a:off x="107504" y="188640"/>
            <a:ext cx="9036496" cy="1323439"/>
          </a:xfrm>
          <a:prstGeom prst="rect">
            <a:avLst/>
          </a:prstGeom>
          <a:noFill/>
          <a:ln w="9525">
            <a:noFill/>
            <a:miter lim="800000"/>
            <a:headEnd/>
            <a:tailEnd/>
          </a:ln>
        </p:spPr>
        <p:txBody>
          <a:bodyPr wrap="square">
            <a:spAutoFit/>
          </a:bodyPr>
          <a:lstStyle/>
          <a:p>
            <a:pPr algn="ctr">
              <a:lnSpc>
                <a:spcPts val="4800"/>
              </a:lnSpc>
            </a:pPr>
            <a:r>
              <a:rPr lang="en-US" altLang="zh-CN" sz="4400" b="1" dirty="0">
                <a:solidFill>
                  <a:srgbClr val="1116F0"/>
                </a:solidFill>
                <a:latin typeface="Times New Roman" charset="0"/>
                <a:cs typeface="Times New Roman" charset="0"/>
              </a:rPr>
              <a:t>Effects </a:t>
            </a:r>
            <a:r>
              <a:rPr lang="en-US" altLang="zh-CN" sz="4400" b="1" dirty="0" smtClean="0">
                <a:solidFill>
                  <a:srgbClr val="1116F0"/>
                </a:solidFill>
                <a:latin typeface="Times New Roman" charset="0"/>
                <a:cs typeface="Times New Roman" charset="0"/>
              </a:rPr>
              <a:t>of ligand-binding on the     affinity of O</a:t>
            </a:r>
            <a:r>
              <a:rPr lang="en-US" altLang="zh-CN" sz="4400" b="1" baseline="-25000" dirty="0" smtClean="0">
                <a:solidFill>
                  <a:srgbClr val="1116F0"/>
                </a:solidFill>
                <a:latin typeface="Times New Roman" charset="0"/>
                <a:cs typeface="Times New Roman" charset="0"/>
              </a:rPr>
              <a:t>2</a:t>
            </a:r>
            <a:r>
              <a:rPr lang="en-US" altLang="zh-CN" sz="4400" b="1" dirty="0" smtClean="0">
                <a:solidFill>
                  <a:srgbClr val="1116F0"/>
                </a:solidFill>
                <a:latin typeface="Times New Roman" charset="0"/>
                <a:cs typeface="Times New Roman" charset="0"/>
              </a:rPr>
              <a:t> to hemoglobin</a:t>
            </a:r>
            <a:r>
              <a:rPr lang="en-US" altLang="zh-CN" sz="4400" b="1" dirty="0" smtClean="0">
                <a:solidFill>
                  <a:srgbClr val="FF0000"/>
                </a:solidFill>
                <a:latin typeface="Times New Roman" charset="0"/>
                <a:cs typeface="Times New Roman" charset="0"/>
              </a:rPr>
              <a:t>*****</a:t>
            </a:r>
            <a:endParaRPr lang="en-US" altLang="zh-CN" sz="4400" b="1" dirty="0">
              <a:solidFill>
                <a:srgbClr val="FF0000"/>
              </a:solidFill>
              <a:latin typeface="Times New Roman" charset="0"/>
              <a:cs typeface="Times New Roman"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681196050"/>
              </p:ext>
            </p:extLst>
          </p:nvPr>
        </p:nvGraphicFramePr>
        <p:xfrm>
          <a:off x="683568" y="1916832"/>
          <a:ext cx="7992888" cy="3672407"/>
        </p:xfrm>
        <a:graphic>
          <a:graphicData uri="http://schemas.openxmlformats.org/drawingml/2006/table">
            <a:tbl>
              <a:tblPr/>
              <a:tblGrid>
                <a:gridCol w="1812820">
                  <a:extLst>
                    <a:ext uri="{9D8B030D-6E8A-4147-A177-3AD203B41FA5}">
                      <a16:colId xmlns:a16="http://schemas.microsoft.com/office/drawing/2014/main" val="20000"/>
                    </a:ext>
                  </a:extLst>
                </a:gridCol>
                <a:gridCol w="2719230">
                  <a:extLst>
                    <a:ext uri="{9D8B030D-6E8A-4147-A177-3AD203B41FA5}">
                      <a16:colId xmlns:a16="http://schemas.microsoft.com/office/drawing/2014/main" val="20001"/>
                    </a:ext>
                  </a:extLst>
                </a:gridCol>
                <a:gridCol w="3460838">
                  <a:extLst>
                    <a:ext uri="{9D8B030D-6E8A-4147-A177-3AD203B41FA5}">
                      <a16:colId xmlns:a16="http://schemas.microsoft.com/office/drawing/2014/main" val="20002"/>
                    </a:ext>
                  </a:extLst>
                </a:gridCol>
              </a:tblGrid>
              <a:tr h="630118">
                <a:tc>
                  <a:txBody>
                    <a:bodyPr/>
                    <a:lstStyle/>
                    <a:p>
                      <a:pPr marL="0" algn="ctr" defTabSz="914400" rtl="0" eaLnBrk="1" latinLnBrk="0" hangingPunct="1">
                        <a:spcAft>
                          <a:spcPts val="0"/>
                        </a:spcAft>
                      </a:pPr>
                      <a:r>
                        <a:rPr lang="en-US" altLang="zh-CN" sz="3200" b="1" kern="100" dirty="0" smtClean="0">
                          <a:solidFill>
                            <a:srgbClr val="FF0000"/>
                          </a:solidFill>
                          <a:latin typeface="Times New Roman"/>
                          <a:ea typeface="宋体"/>
                          <a:cs typeface="Times New Roman"/>
                        </a:rPr>
                        <a:t>Ligand</a:t>
                      </a:r>
                      <a:endParaRPr lang="zh-CN" sz="3200" b="1" kern="100" dirty="0">
                        <a:solidFill>
                          <a:srgbClr val="FF0000"/>
                        </a:solidFill>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b="1" kern="100" dirty="0">
                          <a:solidFill>
                            <a:srgbClr val="FF0000"/>
                          </a:solidFill>
                          <a:latin typeface="Times New Roman"/>
                          <a:ea typeface="宋体"/>
                          <a:cs typeface="Times New Roman"/>
                        </a:rPr>
                        <a:t>Binding site</a:t>
                      </a:r>
                      <a:endParaRPr lang="zh-CN" sz="3200" kern="100" dirty="0">
                        <a:solidFill>
                          <a:srgbClr val="FF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b="1" kern="100" dirty="0">
                          <a:solidFill>
                            <a:srgbClr val="FF0000"/>
                          </a:solidFill>
                          <a:latin typeface="Times New Roman"/>
                          <a:ea typeface="宋体"/>
                          <a:cs typeface="Times New Roman"/>
                        </a:rPr>
                        <a:t>Effect on affinity</a:t>
                      </a:r>
                      <a:endParaRPr lang="zh-CN" sz="3200" kern="100" dirty="0">
                        <a:solidFill>
                          <a:srgbClr val="FF0000"/>
                        </a:solidFill>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4278">
                <a:tc>
                  <a:txBody>
                    <a:bodyPr/>
                    <a:lstStyle/>
                    <a:p>
                      <a:pPr algn="ctr">
                        <a:spcAft>
                          <a:spcPts val="0"/>
                        </a:spcAft>
                      </a:pPr>
                      <a:r>
                        <a:rPr lang="en-US" sz="2400" b="1" kern="100" dirty="0">
                          <a:latin typeface="Times New Roman"/>
                          <a:ea typeface="宋体"/>
                          <a:cs typeface="Times New Roman"/>
                        </a:rPr>
                        <a:t>CO</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Times New Roman"/>
                          <a:ea typeface="宋体"/>
                          <a:cs typeface="Times New Roman"/>
                        </a:rPr>
                        <a:t>Same as O</a:t>
                      </a:r>
                      <a:r>
                        <a:rPr lang="en-US" sz="2400" b="1" kern="100" baseline="-25000" dirty="0">
                          <a:latin typeface="Times New Roman"/>
                          <a:ea typeface="宋体"/>
                          <a:cs typeface="Times New Roman"/>
                        </a:rPr>
                        <a:t>2</a:t>
                      </a:r>
                      <a:endParaRPr lang="zh-CN" sz="2400" kern="100" baseline="-250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Times New Roman"/>
                          <a:ea typeface="宋体"/>
                          <a:cs typeface="Times New Roman"/>
                        </a:rPr>
                        <a:t>increase</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8556">
                <a:tc>
                  <a:txBody>
                    <a:bodyPr/>
                    <a:lstStyle/>
                    <a:p>
                      <a:pPr algn="ctr">
                        <a:spcAft>
                          <a:spcPts val="0"/>
                        </a:spcAft>
                      </a:pPr>
                      <a:r>
                        <a:rPr lang="en-US" sz="2400" b="1" kern="100" dirty="0">
                          <a:latin typeface="Times New Roman"/>
                          <a:ea typeface="宋体"/>
                          <a:cs typeface="Times New Roman"/>
                        </a:rPr>
                        <a:t>CO</a:t>
                      </a:r>
                      <a:r>
                        <a:rPr lang="en-US" sz="2400" b="1" kern="100" baseline="-25000" dirty="0">
                          <a:latin typeface="Times New Roman"/>
                          <a:ea typeface="宋体"/>
                          <a:cs typeface="Times New Roman"/>
                        </a:rPr>
                        <a:t>2</a:t>
                      </a:r>
                      <a:endParaRPr lang="zh-CN" sz="2400" kern="100" baseline="-250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smtClean="0">
                          <a:latin typeface="Times New Roman"/>
                          <a:ea typeface="宋体"/>
                          <a:cs typeface="Times New Roman"/>
                        </a:rPr>
                        <a:t>N-terminal</a:t>
                      </a:r>
                      <a:r>
                        <a:rPr lang="en-US" sz="2400" b="1" kern="100" baseline="0" dirty="0" smtClean="0">
                          <a:latin typeface="Times New Roman"/>
                          <a:ea typeface="宋体"/>
                          <a:cs typeface="Times New Roman"/>
                        </a:rPr>
                        <a:t> end </a:t>
                      </a:r>
                    </a:p>
                    <a:p>
                      <a:pPr algn="ctr">
                        <a:spcAft>
                          <a:spcPts val="0"/>
                        </a:spcAft>
                      </a:pPr>
                      <a:r>
                        <a:rPr lang="en-US" sz="2400" b="1" kern="100" dirty="0" smtClean="0">
                          <a:latin typeface="Times New Roman"/>
                          <a:ea typeface="宋体"/>
                          <a:cs typeface="Times New Roman"/>
                        </a:rPr>
                        <a:t>of </a:t>
                      </a:r>
                      <a:r>
                        <a:rPr lang="en-US" sz="2400" b="1" kern="100" dirty="0">
                          <a:latin typeface="Times New Roman"/>
                          <a:ea typeface="宋体"/>
                          <a:cs typeface="Times New Roman"/>
                        </a:rPr>
                        <a:t>hemoglobin</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Times New Roman"/>
                          <a:ea typeface="宋体"/>
                          <a:cs typeface="Times New Roman"/>
                        </a:rPr>
                        <a:t>decrease</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5177">
                <a:tc>
                  <a:txBody>
                    <a:bodyPr/>
                    <a:lstStyle/>
                    <a:p>
                      <a:pPr algn="ctr">
                        <a:spcAft>
                          <a:spcPts val="0"/>
                        </a:spcAft>
                      </a:pPr>
                      <a:r>
                        <a:rPr lang="en-US" sz="2400" b="1" kern="100" dirty="0">
                          <a:latin typeface="Times New Roman"/>
                          <a:ea typeface="宋体"/>
                          <a:cs typeface="Times New Roman"/>
                        </a:rPr>
                        <a:t>H</a:t>
                      </a:r>
                      <a:r>
                        <a:rPr lang="en-US" sz="2400" b="1" kern="100" baseline="30000" dirty="0">
                          <a:latin typeface="Times New Roman"/>
                          <a:ea typeface="宋体"/>
                          <a:cs typeface="Times New Roman"/>
                        </a:rPr>
                        <a:t>+</a:t>
                      </a:r>
                      <a:endParaRPr lang="zh-CN" sz="2400" kern="100" baseline="300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Times New Roman"/>
                          <a:ea typeface="宋体"/>
                          <a:cs typeface="Times New Roman"/>
                        </a:rPr>
                        <a:t>His HC3 and other amino acids</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Times New Roman"/>
                          <a:ea typeface="宋体"/>
                          <a:cs typeface="Times New Roman"/>
                        </a:rPr>
                        <a:t>decrease</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4278">
                <a:tc>
                  <a:txBody>
                    <a:bodyPr/>
                    <a:lstStyle/>
                    <a:p>
                      <a:pPr algn="ctr">
                        <a:spcAft>
                          <a:spcPts val="0"/>
                        </a:spcAft>
                      </a:pPr>
                      <a:r>
                        <a:rPr lang="en-US" sz="2400" b="1" kern="100" dirty="0">
                          <a:latin typeface="Times New Roman"/>
                          <a:ea typeface="宋体"/>
                          <a:cs typeface="Times New Roman"/>
                        </a:rPr>
                        <a:t>BPG</a:t>
                      </a:r>
                      <a:endParaRPr lang="zh-CN" sz="24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Times New Roman"/>
                          <a:ea typeface="宋体"/>
                          <a:cs typeface="Times New Roman"/>
                        </a:rPr>
                        <a:t>Central cavity</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Times New Roman"/>
                          <a:ea typeface="宋体"/>
                          <a:cs typeface="Times New Roman"/>
                        </a:rPr>
                        <a:t>decrease</a:t>
                      </a:r>
                      <a:endParaRPr lang="zh-CN" sz="24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014520" cy="1143000"/>
          </a:xfrm>
        </p:spPr>
        <p:txBody>
          <a:bodyPr/>
          <a:lstStyle/>
          <a:p>
            <a:pPr eaLnBrk="1" hangingPunct="1"/>
            <a:r>
              <a:rPr lang="en-US" altLang="zh-CN" b="1" dirty="0" smtClean="0">
                <a:solidFill>
                  <a:srgbClr val="3333FF"/>
                </a:solidFill>
                <a:latin typeface="Times New Roman" pitchFamily="18" charset="0"/>
                <a:cs typeface="Times New Roman" pitchFamily="18" charset="0"/>
              </a:rPr>
              <a:t>5. Two types of the immune systems</a:t>
            </a:r>
          </a:p>
        </p:txBody>
      </p:sp>
      <p:sp>
        <p:nvSpPr>
          <p:cNvPr id="33795" name="Text Box 3"/>
          <p:cNvSpPr txBox="1">
            <a:spLocks noChangeArrowheads="1"/>
          </p:cNvSpPr>
          <p:nvPr/>
        </p:nvSpPr>
        <p:spPr bwMode="auto">
          <a:xfrm>
            <a:off x="359024" y="980728"/>
            <a:ext cx="8784976" cy="5770811"/>
          </a:xfrm>
          <a:prstGeom prst="rect">
            <a:avLst/>
          </a:prstGeom>
          <a:noFill/>
          <a:ln w="9525">
            <a:noFill/>
            <a:miter lim="800000"/>
            <a:headEnd/>
            <a:tailEnd/>
          </a:ln>
        </p:spPr>
        <p:txBody>
          <a:bodyPr wrap="square">
            <a:spAutoFit/>
          </a:bodyPr>
          <a:lstStyle/>
          <a:p>
            <a:pPr eaLnBrk="1" hangingPunct="1">
              <a:spcBef>
                <a:spcPts val="600"/>
              </a:spcBef>
              <a:buFontTx/>
              <a:buChar char="•"/>
            </a:pPr>
            <a:r>
              <a:rPr lang="en-US" altLang="zh-CN" sz="2800" b="1" dirty="0" smtClean="0">
                <a:latin typeface="Times New Roman" pitchFamily="18" charset="0"/>
                <a:cs typeface="Times New Roman" pitchFamily="18" charset="0"/>
              </a:rPr>
              <a:t>  </a:t>
            </a:r>
            <a:r>
              <a:rPr lang="en-US" altLang="zh-CN" sz="2600" b="1" dirty="0" smtClean="0">
                <a:latin typeface="Times New Roman" pitchFamily="18" charset="0"/>
                <a:cs typeface="Times New Roman" pitchFamily="18" charset="0"/>
              </a:rPr>
              <a:t>Cellular </a:t>
            </a:r>
            <a:r>
              <a:rPr lang="en-US" altLang="zh-CN" sz="2600" b="1" dirty="0">
                <a:latin typeface="Times New Roman" pitchFamily="18" charset="0"/>
                <a:cs typeface="Times New Roman" pitchFamily="18" charset="0"/>
              </a:rPr>
              <a:t>immune system</a:t>
            </a:r>
          </a:p>
          <a:p>
            <a:pPr marL="687388" lvl="1" indent="-230188" eaLnBrk="1" hangingPunct="1">
              <a:spcBef>
                <a:spcPts val="600"/>
              </a:spcBef>
              <a:buFontTx/>
              <a:buChar char="-"/>
            </a:pPr>
            <a:r>
              <a:rPr lang="en-US" altLang="zh-CN" sz="2600" b="1" dirty="0">
                <a:latin typeface="Times New Roman" pitchFamily="18" charset="0"/>
                <a:cs typeface="Times New Roman" pitchFamily="18" charset="0"/>
              </a:rPr>
              <a:t>targets </a:t>
            </a:r>
            <a:r>
              <a:rPr lang="en-US" altLang="zh-CN" sz="2600" b="1" dirty="0">
                <a:solidFill>
                  <a:srgbClr val="FF3300"/>
                </a:solidFill>
                <a:latin typeface="Times New Roman" pitchFamily="18" charset="0"/>
                <a:cs typeface="Times New Roman" pitchFamily="18" charset="0"/>
              </a:rPr>
              <a:t>host cells</a:t>
            </a:r>
            <a:r>
              <a:rPr lang="en-US" altLang="zh-CN" sz="2600" b="1" dirty="0">
                <a:latin typeface="Times New Roman" pitchFamily="18" charset="0"/>
                <a:cs typeface="Times New Roman" pitchFamily="18" charset="0"/>
              </a:rPr>
              <a:t> that have been infected</a:t>
            </a:r>
          </a:p>
          <a:p>
            <a:pPr marL="687388" lvl="1" indent="-230188" eaLnBrk="1" hangingPunct="1">
              <a:spcBef>
                <a:spcPts val="600"/>
              </a:spcBef>
              <a:buFontTx/>
              <a:buChar char="-"/>
            </a:pPr>
            <a:r>
              <a:rPr lang="en-US" altLang="zh-CN" sz="2600" b="1" dirty="0">
                <a:latin typeface="Times New Roman" pitchFamily="18" charset="0"/>
                <a:cs typeface="Times New Roman" pitchFamily="18" charset="0"/>
              </a:rPr>
              <a:t>also destroys virus particles and infecting bacteria</a:t>
            </a:r>
          </a:p>
          <a:p>
            <a:pPr marL="687388" lvl="1" indent="-230188" eaLnBrk="1" hangingPunct="1">
              <a:spcBef>
                <a:spcPts val="600"/>
              </a:spcBef>
              <a:buFontTx/>
              <a:buChar char="-"/>
            </a:pPr>
            <a:r>
              <a:rPr lang="en-US" altLang="zh-CN" sz="2600" b="1" dirty="0">
                <a:latin typeface="Times New Roman" pitchFamily="18" charset="0"/>
                <a:cs typeface="Times New Roman" pitchFamily="18" charset="0"/>
              </a:rPr>
              <a:t>key players: </a:t>
            </a:r>
            <a:r>
              <a:rPr lang="en-US" altLang="zh-CN" sz="2600" b="1" dirty="0">
                <a:solidFill>
                  <a:srgbClr val="3333FF"/>
                </a:solidFill>
                <a:latin typeface="Times New Roman" pitchFamily="18" charset="0"/>
                <a:cs typeface="Times New Roman" pitchFamily="18" charset="0"/>
              </a:rPr>
              <a:t>macrophages</a:t>
            </a:r>
            <a:r>
              <a:rPr lang="en-US" altLang="zh-CN" sz="2600" b="1" dirty="0">
                <a:latin typeface="Times New Roman" pitchFamily="18" charset="0"/>
                <a:cs typeface="Times New Roman" pitchFamily="18" charset="0"/>
              </a:rPr>
              <a:t>, </a:t>
            </a:r>
            <a:r>
              <a:rPr lang="en-US" altLang="zh-CN" sz="2600" b="1" dirty="0">
                <a:solidFill>
                  <a:srgbClr val="3333FF"/>
                </a:solidFill>
                <a:latin typeface="Times New Roman" pitchFamily="18" charset="0"/>
                <a:cs typeface="Times New Roman" pitchFamily="18" charset="0"/>
              </a:rPr>
              <a:t>killer T cells (T</a:t>
            </a:r>
            <a:r>
              <a:rPr lang="en-US" altLang="zh-CN" sz="2600" b="1" baseline="-25000" dirty="0">
                <a:solidFill>
                  <a:srgbClr val="3333FF"/>
                </a:solidFill>
                <a:latin typeface="Times New Roman" pitchFamily="18" charset="0"/>
                <a:cs typeface="Times New Roman" pitchFamily="18" charset="0"/>
              </a:rPr>
              <a:t>c</a:t>
            </a:r>
            <a:r>
              <a:rPr lang="en-US" altLang="zh-CN" sz="2600" b="1" dirty="0">
                <a:solidFill>
                  <a:srgbClr val="3333FF"/>
                </a:solidFill>
                <a:latin typeface="Times New Roman" pitchFamily="18" charset="0"/>
                <a:cs typeface="Times New Roman" pitchFamily="18" charset="0"/>
              </a:rPr>
              <a:t>), </a:t>
            </a:r>
          </a:p>
          <a:p>
            <a:pPr marL="687388" lvl="1" indent="-230188" eaLnBrk="1" hangingPunct="1">
              <a:spcBef>
                <a:spcPts val="600"/>
              </a:spcBef>
            </a:pPr>
            <a:r>
              <a:rPr lang="en-US" altLang="zh-CN" sz="2600" b="1" dirty="0">
                <a:latin typeface="Times New Roman" pitchFamily="18" charset="0"/>
                <a:cs typeface="Times New Roman" pitchFamily="18" charset="0"/>
              </a:rPr>
              <a:t>   and</a:t>
            </a:r>
            <a:r>
              <a:rPr lang="en-US" altLang="zh-CN" sz="2600" b="1" dirty="0">
                <a:solidFill>
                  <a:srgbClr val="3333FF"/>
                </a:solidFill>
                <a:latin typeface="Times New Roman" pitchFamily="18" charset="0"/>
                <a:cs typeface="Times New Roman" pitchFamily="18" charset="0"/>
              </a:rPr>
              <a:t> inflammatory T cells (TH</a:t>
            </a:r>
            <a:r>
              <a:rPr lang="en-US" altLang="zh-CN" sz="2600" b="1" baseline="-25000" dirty="0">
                <a:solidFill>
                  <a:srgbClr val="3333FF"/>
                </a:solidFill>
                <a:latin typeface="Times New Roman" pitchFamily="18" charset="0"/>
                <a:cs typeface="Times New Roman" pitchFamily="18" charset="0"/>
              </a:rPr>
              <a:t>1</a:t>
            </a:r>
            <a:r>
              <a:rPr lang="en-US" altLang="zh-CN" sz="2600" b="1" dirty="0">
                <a:solidFill>
                  <a:srgbClr val="3333FF"/>
                </a:solidFill>
                <a:latin typeface="Times New Roman" pitchFamily="18" charset="0"/>
                <a:cs typeface="Times New Roman" pitchFamily="18" charset="0"/>
              </a:rPr>
              <a:t>)</a:t>
            </a:r>
          </a:p>
          <a:p>
            <a:pPr marL="687388" lvl="1" indent="-230188" eaLnBrk="1" hangingPunct="1">
              <a:spcBef>
                <a:spcPts val="600"/>
              </a:spcBef>
            </a:pPr>
            <a:endParaRPr lang="en-US" altLang="zh-CN" sz="2600" b="1" dirty="0">
              <a:latin typeface="Times New Roman" pitchFamily="18" charset="0"/>
              <a:cs typeface="Times New Roman" pitchFamily="18" charset="0"/>
            </a:endParaRPr>
          </a:p>
          <a:p>
            <a:pPr eaLnBrk="1" hangingPunct="1">
              <a:spcBef>
                <a:spcPts val="600"/>
              </a:spcBef>
              <a:buFontTx/>
              <a:buChar char="•"/>
            </a:pPr>
            <a:r>
              <a:rPr lang="en-US" altLang="zh-CN" sz="2600" b="1" dirty="0">
                <a:latin typeface="Times New Roman" pitchFamily="18" charset="0"/>
                <a:cs typeface="Times New Roman" pitchFamily="18" charset="0"/>
              </a:rPr>
              <a:t>  Humoral “fluid” immune system</a:t>
            </a:r>
          </a:p>
          <a:p>
            <a:pPr marL="687388" lvl="1" indent="-230188" eaLnBrk="1" hangingPunct="1">
              <a:spcBef>
                <a:spcPts val="600"/>
              </a:spcBef>
              <a:buFontTx/>
              <a:buChar char="-"/>
            </a:pPr>
            <a:r>
              <a:rPr lang="en-US" altLang="zh-CN" sz="2600" b="1" dirty="0">
                <a:latin typeface="Times New Roman" pitchFamily="18" charset="0"/>
                <a:cs typeface="Times New Roman" pitchFamily="18" charset="0"/>
              </a:rPr>
              <a:t>targets </a:t>
            </a:r>
            <a:r>
              <a:rPr lang="en-US" altLang="zh-CN" sz="2600" b="1" dirty="0">
                <a:solidFill>
                  <a:srgbClr val="FF3300"/>
                </a:solidFill>
                <a:latin typeface="Times New Roman" pitchFamily="18" charset="0"/>
                <a:cs typeface="Times New Roman" pitchFamily="18" charset="0"/>
              </a:rPr>
              <a:t>extracellular</a:t>
            </a:r>
            <a:r>
              <a:rPr lang="en-US" altLang="zh-CN" sz="2600" b="1" dirty="0">
                <a:latin typeface="Times New Roman" pitchFamily="18" charset="0"/>
                <a:cs typeface="Times New Roman" pitchFamily="18" charset="0"/>
              </a:rPr>
              <a:t> pathogens</a:t>
            </a:r>
          </a:p>
          <a:p>
            <a:pPr marL="687388" lvl="1" indent="-230188" eaLnBrk="1" hangingPunct="1">
              <a:spcBef>
                <a:spcPts val="600"/>
              </a:spcBef>
              <a:buFontTx/>
              <a:buChar char="-"/>
            </a:pPr>
            <a:r>
              <a:rPr lang="en-US" altLang="zh-CN" sz="2600" b="1" dirty="0">
                <a:latin typeface="Times New Roman" pitchFamily="18" charset="0"/>
                <a:cs typeface="Times New Roman" pitchFamily="18" charset="0"/>
              </a:rPr>
              <a:t>can also recognize foreign proteins</a:t>
            </a:r>
          </a:p>
          <a:p>
            <a:pPr marL="687388" lvl="1" indent="-230188" eaLnBrk="1" hangingPunct="1">
              <a:spcBef>
                <a:spcPts val="600"/>
              </a:spcBef>
              <a:buFontTx/>
              <a:buChar char="-"/>
            </a:pPr>
            <a:r>
              <a:rPr lang="en-US" altLang="zh-CN" sz="2600" b="1" dirty="0">
                <a:latin typeface="Times New Roman" pitchFamily="18" charset="0"/>
                <a:cs typeface="Times New Roman" pitchFamily="18" charset="0"/>
              </a:rPr>
              <a:t>makes soluble </a:t>
            </a:r>
            <a:r>
              <a:rPr lang="en-US" altLang="zh-CN" sz="2600" b="1" dirty="0">
                <a:solidFill>
                  <a:srgbClr val="FF3300"/>
                </a:solidFill>
                <a:latin typeface="Times New Roman" pitchFamily="18" charset="0"/>
                <a:cs typeface="Times New Roman" pitchFamily="18" charset="0"/>
              </a:rPr>
              <a:t>antibodies    </a:t>
            </a:r>
          </a:p>
          <a:p>
            <a:pPr marL="687388" lvl="1" indent="-230188" eaLnBrk="1" hangingPunct="1">
              <a:spcBef>
                <a:spcPts val="600"/>
              </a:spcBef>
              <a:buFontTx/>
              <a:buChar char="-"/>
            </a:pPr>
            <a:r>
              <a:rPr lang="en-US" altLang="zh-CN" sz="2600" b="1" dirty="0">
                <a:latin typeface="Times New Roman" pitchFamily="18" charset="0"/>
                <a:cs typeface="Times New Roman" pitchFamily="18" charset="0"/>
              </a:rPr>
              <a:t>keeps “memory” of past infections</a:t>
            </a:r>
          </a:p>
          <a:p>
            <a:pPr marL="687388" lvl="1" indent="-230188" eaLnBrk="1" hangingPunct="1">
              <a:spcBef>
                <a:spcPts val="600"/>
              </a:spcBef>
              <a:buFontTx/>
              <a:buChar char="-"/>
            </a:pPr>
            <a:r>
              <a:rPr lang="en-US" altLang="zh-CN" sz="2600" b="1" dirty="0">
                <a:latin typeface="Times New Roman" pitchFamily="18" charset="0"/>
                <a:cs typeface="Times New Roman" pitchFamily="18" charset="0"/>
              </a:rPr>
              <a:t>key players: </a:t>
            </a:r>
            <a:r>
              <a:rPr lang="en-US" altLang="zh-CN" sz="2600" b="1" dirty="0">
                <a:solidFill>
                  <a:srgbClr val="3333FF"/>
                </a:solidFill>
                <a:latin typeface="Times New Roman" pitchFamily="18" charset="0"/>
                <a:cs typeface="Times New Roman" pitchFamily="18" charset="0"/>
              </a:rPr>
              <a:t>B-lymphocytes</a:t>
            </a:r>
            <a:r>
              <a:rPr lang="en-US" altLang="zh-CN" sz="2600" b="1" dirty="0">
                <a:latin typeface="Times New Roman" pitchFamily="18" charset="0"/>
                <a:cs typeface="Times New Roman" pitchFamily="18" charset="0"/>
              </a:rPr>
              <a:t> and </a:t>
            </a:r>
            <a:r>
              <a:rPr lang="en-US" altLang="zh-CN" sz="2600" b="1" dirty="0">
                <a:solidFill>
                  <a:srgbClr val="3333FF"/>
                </a:solidFill>
                <a:latin typeface="Times New Roman" pitchFamily="18" charset="0"/>
                <a:cs typeface="Times New Roman" pitchFamily="18" charset="0"/>
              </a:rPr>
              <a:t>helper</a:t>
            </a:r>
            <a:r>
              <a:rPr lang="en-US" altLang="zh-CN" sz="2600" b="1" dirty="0">
                <a:latin typeface="Times New Roman" pitchFamily="18" charset="0"/>
                <a:cs typeface="Times New Roman" pitchFamily="18" charset="0"/>
              </a:rPr>
              <a:t> </a:t>
            </a:r>
            <a:r>
              <a:rPr lang="en-US" altLang="zh-CN" sz="2600" b="1" dirty="0">
                <a:solidFill>
                  <a:srgbClr val="3333FF"/>
                </a:solidFill>
                <a:latin typeface="Times New Roman" pitchFamily="18" charset="0"/>
                <a:cs typeface="Times New Roman" pitchFamily="18" charset="0"/>
              </a:rPr>
              <a:t>T-cells (TH</a:t>
            </a:r>
            <a:r>
              <a:rPr lang="en-US" altLang="zh-CN" sz="2600" b="1" baseline="-25000" dirty="0">
                <a:solidFill>
                  <a:srgbClr val="3333FF"/>
                </a:solidFill>
                <a:latin typeface="Times New Roman" pitchFamily="18" charset="0"/>
                <a:cs typeface="Times New Roman" pitchFamily="18" charset="0"/>
              </a:rPr>
              <a:t>2</a:t>
            </a:r>
            <a:r>
              <a:rPr lang="en-US" altLang="zh-CN" sz="2600" b="1" dirty="0">
                <a:solidFill>
                  <a:srgbClr val="3333FF"/>
                </a:solidFill>
                <a:latin typeface="Times New Roman" pitchFamily="18" charset="0"/>
                <a:cs typeface="Times New Roman" pitchFamily="18" charset="0"/>
              </a:rPr>
              <a:t>)</a:t>
            </a:r>
            <a:endParaRPr lang="en-US" altLang="zh-CN" sz="2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able 5-02"/>
          <p:cNvPicPr>
            <a:picLocks noChangeAspect="1" noChangeArrowheads="1"/>
          </p:cNvPicPr>
          <p:nvPr/>
        </p:nvPicPr>
        <p:blipFill>
          <a:blip r:embed="rId3"/>
          <a:srcRect/>
          <a:stretch>
            <a:fillRect/>
          </a:stretch>
        </p:blipFill>
        <p:spPr bwMode="auto">
          <a:xfrm>
            <a:off x="1524000" y="165100"/>
            <a:ext cx="6094413" cy="6532563"/>
          </a:xfrm>
          <a:prstGeom prst="rect">
            <a:avLst/>
          </a:prstGeom>
          <a:noFill/>
          <a:ln w="9525">
            <a:noFill/>
            <a:miter lim="800000"/>
            <a:headEnd/>
            <a:tailEnd/>
          </a:ln>
        </p:spPr>
      </p:pic>
      <p:cxnSp>
        <p:nvCxnSpPr>
          <p:cNvPr id="34819" name="直接箭头连接符 3"/>
          <p:cNvCxnSpPr>
            <a:cxnSpLocks noChangeShapeType="1"/>
          </p:cNvCxnSpPr>
          <p:nvPr/>
        </p:nvCxnSpPr>
        <p:spPr bwMode="auto">
          <a:xfrm>
            <a:off x="990600" y="2362200"/>
            <a:ext cx="762000" cy="1588"/>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7544" y="188640"/>
            <a:ext cx="8278688" cy="1143000"/>
          </a:xfrm>
        </p:spPr>
        <p:txBody>
          <a:bodyPr/>
          <a:lstStyle/>
          <a:p>
            <a:pPr eaLnBrk="1" hangingPunct="1"/>
            <a:r>
              <a:rPr lang="en-US" altLang="zh-CN" sz="6000" b="1" dirty="0" smtClean="0">
                <a:solidFill>
                  <a:srgbClr val="3333FF"/>
                </a:solidFill>
                <a:latin typeface="Times New Roman" pitchFamily="18" charset="0"/>
                <a:cs typeface="Times New Roman" pitchFamily="18" charset="0"/>
              </a:rPr>
              <a:t>Cellular immune system</a:t>
            </a:r>
          </a:p>
        </p:txBody>
      </p:sp>
      <p:sp>
        <p:nvSpPr>
          <p:cNvPr id="35843" name="Rectangle 3"/>
          <p:cNvSpPr>
            <a:spLocks noGrp="1" noChangeArrowheads="1"/>
          </p:cNvSpPr>
          <p:nvPr>
            <p:ph type="body" idx="1"/>
          </p:nvPr>
        </p:nvSpPr>
        <p:spPr>
          <a:xfrm>
            <a:off x="381000" y="1371600"/>
            <a:ext cx="8077200" cy="5009728"/>
          </a:xfrm>
        </p:spPr>
        <p:txBody>
          <a:bodyPr/>
          <a:lstStyle/>
          <a:p>
            <a:pPr eaLnBrk="1" hangingPunct="1"/>
            <a:r>
              <a:rPr lang="en-US" altLang="zh-CN" sz="4000" b="1" dirty="0" smtClean="0">
                <a:latin typeface="Times New Roman" pitchFamily="18" charset="0"/>
                <a:cs typeface="Times New Roman" pitchFamily="18" charset="0"/>
              </a:rPr>
              <a:t>Many infected cells display fragments of infectious particles on their surface</a:t>
            </a:r>
          </a:p>
          <a:p>
            <a:pPr eaLnBrk="1" hangingPunct="1"/>
            <a:r>
              <a:rPr lang="en-US" altLang="zh-CN" sz="4000" b="1" dirty="0" smtClean="0">
                <a:latin typeface="Times New Roman" pitchFamily="18" charset="0"/>
                <a:cs typeface="Times New Roman" pitchFamily="18" charset="0"/>
              </a:rPr>
              <a:t>Phagocytes: specialized cells that eat invaders</a:t>
            </a:r>
          </a:p>
          <a:p>
            <a:pPr eaLnBrk="1" hangingPunct="1"/>
            <a:r>
              <a:rPr lang="en-US" altLang="zh-CN" sz="4000" b="1" dirty="0" smtClean="0">
                <a:latin typeface="Times New Roman" pitchFamily="18" charset="0"/>
                <a:cs typeface="Times New Roman" pitchFamily="18" charset="0"/>
              </a:rPr>
              <a:t>Macrophages: large phagocytes that ingest bacteria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95536" y="228600"/>
            <a:ext cx="8424936" cy="1143000"/>
          </a:xfrm>
        </p:spPr>
        <p:txBody>
          <a:bodyPr/>
          <a:lstStyle/>
          <a:p>
            <a:pPr eaLnBrk="1" hangingPunct="1"/>
            <a:r>
              <a:rPr lang="en-US" altLang="zh-CN" sz="5400" b="1" dirty="0" smtClean="0">
                <a:solidFill>
                  <a:srgbClr val="3333FF"/>
                </a:solidFill>
                <a:latin typeface="Times New Roman" pitchFamily="18" charset="0"/>
                <a:cs typeface="Times New Roman" pitchFamily="18" charset="0"/>
              </a:rPr>
              <a:t>Binding: graphical analysis</a:t>
            </a:r>
          </a:p>
        </p:txBody>
      </p:sp>
      <p:sp>
        <p:nvSpPr>
          <p:cNvPr id="3076" name="Rectangle 3"/>
          <p:cNvSpPr>
            <a:spLocks noGrp="1" noChangeArrowheads="1"/>
          </p:cNvSpPr>
          <p:nvPr>
            <p:ph type="body" idx="1"/>
          </p:nvPr>
        </p:nvSpPr>
        <p:spPr>
          <a:xfrm>
            <a:off x="228600" y="1524000"/>
            <a:ext cx="6553200" cy="4114800"/>
          </a:xfrm>
        </p:spPr>
        <p:txBody>
          <a:bodyPr/>
          <a:lstStyle/>
          <a:p>
            <a:pPr eaLnBrk="1" hangingPunct="1">
              <a:spcBef>
                <a:spcPts val="800"/>
              </a:spcBef>
            </a:pPr>
            <a:r>
              <a:rPr lang="en-US" altLang="zh-CN" sz="3600" b="1" dirty="0" smtClean="0">
                <a:latin typeface="Times New Roman" pitchFamily="18" charset="0"/>
                <a:cs typeface="Times New Roman" pitchFamily="18" charset="0"/>
              </a:rPr>
              <a:t>The fraction of bound sites depends on the free ligand concentration and </a:t>
            </a:r>
            <a:r>
              <a:rPr lang="en-US" altLang="zh-CN" sz="3600" b="1" i="1" dirty="0" smtClean="0">
                <a:latin typeface="Times New Roman" pitchFamily="18" charset="0"/>
                <a:cs typeface="Times New Roman" pitchFamily="18" charset="0"/>
              </a:rPr>
              <a:t>K</a:t>
            </a:r>
            <a:r>
              <a:rPr lang="en-US" altLang="zh-CN" sz="3600" b="1" i="1" baseline="-25000" dirty="0" smtClean="0">
                <a:latin typeface="Times New Roman" pitchFamily="18" charset="0"/>
                <a:cs typeface="Times New Roman" pitchFamily="18" charset="0"/>
              </a:rPr>
              <a:t>d</a:t>
            </a:r>
            <a:endParaRPr lang="en-US" altLang="zh-CN" sz="3600" b="1" dirty="0" smtClean="0">
              <a:latin typeface="Times New Roman" pitchFamily="18" charset="0"/>
              <a:cs typeface="Times New Roman" pitchFamily="18" charset="0"/>
            </a:endParaRPr>
          </a:p>
          <a:p>
            <a:pPr eaLnBrk="1" hangingPunct="1">
              <a:spcBef>
                <a:spcPts val="800"/>
              </a:spcBef>
            </a:pPr>
            <a:r>
              <a:rPr lang="en-US" altLang="zh-CN" sz="3600" b="1" dirty="0" smtClean="0">
                <a:latin typeface="Times New Roman" pitchFamily="18" charset="0"/>
                <a:cs typeface="Times New Roman" pitchFamily="18" charset="0"/>
              </a:rPr>
              <a:t>In a typical experiment, ligand concentration is the known independent variable</a:t>
            </a:r>
          </a:p>
          <a:p>
            <a:pPr eaLnBrk="1" hangingPunct="1">
              <a:spcBef>
                <a:spcPts val="800"/>
              </a:spcBef>
            </a:pPr>
            <a:r>
              <a:rPr lang="en-US" altLang="zh-CN" sz="3600" b="1" i="1" dirty="0" smtClean="0">
                <a:latin typeface="Times New Roman" pitchFamily="18" charset="0"/>
                <a:cs typeface="Times New Roman" pitchFamily="18" charset="0"/>
              </a:rPr>
              <a:t>K</a:t>
            </a:r>
            <a:r>
              <a:rPr lang="en-US" altLang="zh-CN" sz="3600" b="1" i="1" baseline="-25000" dirty="0" smtClean="0">
                <a:latin typeface="Times New Roman" pitchFamily="18" charset="0"/>
                <a:cs typeface="Times New Roman" pitchFamily="18" charset="0"/>
              </a:rPr>
              <a:t>d</a:t>
            </a:r>
            <a:r>
              <a:rPr lang="en-US" altLang="zh-CN" sz="3600" b="1" dirty="0" smtClean="0">
                <a:latin typeface="Times New Roman" pitchFamily="18" charset="0"/>
                <a:cs typeface="Times New Roman" pitchFamily="18" charset="0"/>
              </a:rPr>
              <a:t> can be determined graphically</a:t>
            </a:r>
            <a:endParaRPr lang="en-US" altLang="zh-CN" sz="3600" dirty="0" smtClean="0"/>
          </a:p>
        </p:txBody>
      </p:sp>
      <p:graphicFrame>
        <p:nvGraphicFramePr>
          <p:cNvPr id="3074" name="Object 2"/>
          <p:cNvGraphicFramePr>
            <a:graphicFrameLocks noChangeAspect="1"/>
          </p:cNvGraphicFramePr>
          <p:nvPr/>
        </p:nvGraphicFramePr>
        <p:xfrm>
          <a:off x="6228184" y="1772816"/>
          <a:ext cx="2595503" cy="1440160"/>
        </p:xfrm>
        <a:graphic>
          <a:graphicData uri="http://schemas.openxmlformats.org/presentationml/2006/ole">
            <mc:AlternateContent xmlns:mc="http://schemas.openxmlformats.org/markup-compatibility/2006">
              <mc:Choice xmlns:v="urn:schemas-microsoft-com:vml" Requires="v">
                <p:oleObj spid="_x0000_s3184" name="Equation" r:id="rId3" imgW="812520" imgH="431640" progId="Equation.3">
                  <p:embed/>
                </p:oleObj>
              </mc:Choice>
              <mc:Fallback>
                <p:oleObj name="Equation" r:id="rId3" imgW="81252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772816"/>
                        <a:ext cx="2595503" cy="144016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Rectangle 7"/>
          <p:cNvSpPr>
            <a:spLocks noChangeArrowheads="1"/>
          </p:cNvSpPr>
          <p:nvPr/>
        </p:nvSpPr>
        <p:spPr bwMode="auto">
          <a:xfrm>
            <a:off x="6444208" y="4365104"/>
            <a:ext cx="2520280" cy="646331"/>
          </a:xfrm>
          <a:prstGeom prst="rect">
            <a:avLst/>
          </a:prstGeom>
          <a:noFill/>
          <a:ln w="9525">
            <a:noFill/>
            <a:miter lim="800000"/>
            <a:headEnd/>
            <a:tailEnd/>
          </a:ln>
        </p:spPr>
        <p:txBody>
          <a:bodyPr wrap="square">
            <a:spAutoFit/>
          </a:bodyPr>
          <a:lstStyle/>
          <a:p>
            <a:r>
              <a:rPr lang="en-US" altLang="zh-CN" sz="3600" b="1" dirty="0">
                <a:solidFill>
                  <a:srgbClr val="FF0000"/>
                </a:solidFill>
                <a:latin typeface="Times New Roman" pitchFamily="18" charset="0"/>
                <a:cs typeface="Times New Roman" pitchFamily="18" charset="0"/>
              </a:rPr>
              <a:t>[L] </a:t>
            </a:r>
            <a:r>
              <a:rPr lang="en-US" altLang="zh-CN" sz="3600" b="1" dirty="0">
                <a:solidFill>
                  <a:srgbClr val="FF0000"/>
                </a:solidFill>
                <a:latin typeface="Times New Roman" pitchFamily="18" charset="0"/>
                <a:cs typeface="Times New Roman" pitchFamily="18" charset="0"/>
                <a:sym typeface="Symbol" pitchFamily="18" charset="2"/>
              </a:rPr>
              <a:t></a:t>
            </a:r>
            <a:r>
              <a:rPr lang="en-US" altLang="zh-CN" sz="3600" b="1" dirty="0">
                <a:solidFill>
                  <a:srgbClr val="FF0000"/>
                </a:solidFill>
                <a:latin typeface="Times New Roman" pitchFamily="18" charset="0"/>
                <a:cs typeface="Times New Roman" pitchFamily="18" charset="0"/>
              </a:rPr>
              <a:t> [L]</a:t>
            </a:r>
            <a:r>
              <a:rPr lang="en-US" altLang="zh-CN" sz="3600" b="1" baseline="-25000" dirty="0">
                <a:solidFill>
                  <a:srgbClr val="FF0000"/>
                </a:solidFill>
                <a:latin typeface="Times New Roman" pitchFamily="18" charset="0"/>
                <a:cs typeface="Times New Roman" pitchFamily="18" charset="0"/>
              </a:rPr>
              <a:t>total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23528" y="0"/>
            <a:ext cx="8640960" cy="914400"/>
          </a:xfrm>
        </p:spPr>
        <p:txBody>
          <a:bodyPr/>
          <a:lstStyle/>
          <a:p>
            <a:pPr eaLnBrk="1" hangingPunct="1"/>
            <a:r>
              <a:rPr lang="en-US" altLang="zh-CN" sz="6000" b="1" dirty="0" smtClean="0">
                <a:solidFill>
                  <a:srgbClr val="3333FF"/>
                </a:solidFill>
                <a:latin typeface="Times New Roman" pitchFamily="18" charset="0"/>
                <a:cs typeface="Times New Roman" pitchFamily="18" charset="0"/>
              </a:rPr>
              <a:t>Humoral immune system</a:t>
            </a:r>
          </a:p>
        </p:txBody>
      </p:sp>
      <p:sp>
        <p:nvSpPr>
          <p:cNvPr id="36867" name="Rectangle 3"/>
          <p:cNvSpPr>
            <a:spLocks noGrp="1" noChangeArrowheads="1"/>
          </p:cNvSpPr>
          <p:nvPr>
            <p:ph type="body" idx="1"/>
          </p:nvPr>
        </p:nvSpPr>
        <p:spPr>
          <a:xfrm>
            <a:off x="186308" y="1052736"/>
            <a:ext cx="8915400" cy="5334000"/>
          </a:xfrm>
        </p:spPr>
        <p:txBody>
          <a:bodyPr/>
          <a:lstStyle/>
          <a:p>
            <a:pPr eaLnBrk="1" hangingPunct="1">
              <a:spcBef>
                <a:spcPts val="600"/>
              </a:spcBef>
              <a:buFontTx/>
              <a:buNone/>
            </a:pPr>
            <a:r>
              <a:rPr lang="en-US" altLang="zh-CN" sz="2000" b="1" dirty="0" smtClean="0">
                <a:latin typeface="Times New Roman" pitchFamily="18" charset="0"/>
                <a:cs typeface="Times New Roman" pitchFamily="18" charset="0"/>
              </a:rPr>
              <a:t>  </a:t>
            </a:r>
            <a:r>
              <a:rPr lang="en-US" altLang="zh-CN" sz="2300" b="1" dirty="0" smtClean="0">
                <a:latin typeface="Times New Roman" pitchFamily="18" charset="0"/>
                <a:cs typeface="Times New Roman" pitchFamily="18" charset="0"/>
              </a:rPr>
              <a:t>Vertebrates fight infections with soluble </a:t>
            </a:r>
            <a:r>
              <a:rPr lang="en-US" altLang="zh-CN" sz="2300" b="1" dirty="0" smtClean="0">
                <a:solidFill>
                  <a:srgbClr val="FF0000"/>
                </a:solidFill>
                <a:latin typeface="Times New Roman" pitchFamily="18" charset="0"/>
                <a:cs typeface="Times New Roman" pitchFamily="18" charset="0"/>
              </a:rPr>
              <a:t>antibodies</a:t>
            </a:r>
            <a:r>
              <a:rPr lang="en-US" altLang="zh-CN" sz="2300" b="1" dirty="0" smtClean="0">
                <a:latin typeface="Times New Roman" pitchFamily="18" charset="0"/>
                <a:cs typeface="Times New Roman" pitchFamily="18" charset="0"/>
              </a:rPr>
              <a:t> that</a:t>
            </a:r>
          </a:p>
          <a:p>
            <a:pPr eaLnBrk="1" hangingPunct="1">
              <a:spcBef>
                <a:spcPts val="600"/>
              </a:spcBef>
              <a:buFontTx/>
              <a:buNone/>
            </a:pPr>
            <a:r>
              <a:rPr lang="en-US" altLang="zh-CN" sz="2300" b="1" dirty="0" smtClean="0">
                <a:latin typeface="Times New Roman" pitchFamily="18" charset="0"/>
                <a:cs typeface="Times New Roman" pitchFamily="18" charset="0"/>
              </a:rPr>
              <a:t>  specifically bind </a:t>
            </a:r>
            <a:r>
              <a:rPr lang="en-US" altLang="zh-CN" sz="2300" b="1" dirty="0" smtClean="0">
                <a:solidFill>
                  <a:srgbClr val="FF0000"/>
                </a:solidFill>
                <a:latin typeface="Times New Roman" pitchFamily="18" charset="0"/>
                <a:cs typeface="Times New Roman" pitchFamily="18" charset="0"/>
              </a:rPr>
              <a:t>antigens</a:t>
            </a:r>
          </a:p>
          <a:p>
            <a:pPr marL="73025" lvl="1" indent="0" eaLnBrk="1" hangingPunct="1">
              <a:spcBef>
                <a:spcPts val="600"/>
              </a:spcBef>
              <a:buNone/>
            </a:pPr>
            <a:r>
              <a:rPr lang="en-US" altLang="zh-CN" sz="2300" b="1" dirty="0">
                <a:solidFill>
                  <a:srgbClr val="FF0000"/>
                </a:solidFill>
                <a:latin typeface="Times New Roman" pitchFamily="18" charset="0"/>
                <a:cs typeface="Times New Roman" pitchFamily="18" charset="0"/>
              </a:rPr>
              <a:t> </a:t>
            </a:r>
            <a:r>
              <a:rPr lang="en-US" altLang="zh-CN" sz="2300" b="1" dirty="0" smtClean="0">
                <a:solidFill>
                  <a:srgbClr val="FF0000"/>
                </a:solidFill>
                <a:latin typeface="Times New Roman" pitchFamily="18" charset="0"/>
                <a:cs typeface="Times New Roman" pitchFamily="18" charset="0"/>
              </a:rPr>
              <a:t>  -Antigens</a:t>
            </a:r>
            <a:r>
              <a:rPr lang="en-US" altLang="zh-CN" sz="2300" b="1" dirty="0" smtClean="0">
                <a:latin typeface="Times New Roman" pitchFamily="18" charset="0"/>
                <a:cs typeface="Times New Roman" pitchFamily="18" charset="0"/>
              </a:rPr>
              <a:t> are substances that stimulate production of antibodies</a:t>
            </a:r>
          </a:p>
          <a:p>
            <a:pPr lvl="2" eaLnBrk="1" hangingPunct="1">
              <a:spcBef>
                <a:spcPts val="600"/>
              </a:spcBef>
            </a:pPr>
            <a:r>
              <a:rPr lang="en-US" altLang="zh-CN" sz="2300" b="1" dirty="0" smtClean="0">
                <a:latin typeface="Times New Roman" pitchFamily="18" charset="0"/>
                <a:cs typeface="Times New Roman" pitchFamily="18" charset="0"/>
              </a:rPr>
              <a:t>Typically macromolecular in nature</a:t>
            </a:r>
          </a:p>
          <a:p>
            <a:pPr lvl="2" eaLnBrk="1" hangingPunct="1">
              <a:spcBef>
                <a:spcPts val="600"/>
              </a:spcBef>
            </a:pPr>
            <a:r>
              <a:rPr lang="en-US" altLang="zh-CN" sz="2300" b="1" dirty="0" smtClean="0">
                <a:latin typeface="Times New Roman" pitchFamily="18" charset="0"/>
                <a:cs typeface="Times New Roman" pitchFamily="18" charset="0"/>
              </a:rPr>
              <a:t>Recognized as foreign by the immune system</a:t>
            </a:r>
          </a:p>
          <a:p>
            <a:pPr lvl="2" eaLnBrk="1" hangingPunct="1">
              <a:spcBef>
                <a:spcPts val="600"/>
              </a:spcBef>
            </a:pPr>
            <a:r>
              <a:rPr lang="en-US" altLang="zh-CN" sz="2300" b="1" dirty="0" smtClean="0">
                <a:latin typeface="Times New Roman" pitchFamily="18" charset="0"/>
                <a:cs typeface="Times New Roman" pitchFamily="18" charset="0"/>
              </a:rPr>
              <a:t>Coat proteins of bacteria and viruses</a:t>
            </a:r>
          </a:p>
          <a:p>
            <a:pPr lvl="2" eaLnBrk="1" hangingPunct="1">
              <a:spcBef>
                <a:spcPts val="600"/>
              </a:spcBef>
            </a:pPr>
            <a:r>
              <a:rPr lang="en-US" altLang="zh-CN" sz="2300" b="1" dirty="0" smtClean="0">
                <a:latin typeface="Times New Roman" pitchFamily="18" charset="0"/>
                <a:cs typeface="Times New Roman" pitchFamily="18" charset="0"/>
              </a:rPr>
              <a:t>Surface carbohydrates of cells or viruses</a:t>
            </a:r>
          </a:p>
          <a:p>
            <a:pPr marL="73025" lvl="1" indent="0" eaLnBrk="1" hangingPunct="1">
              <a:spcBef>
                <a:spcPts val="600"/>
              </a:spcBef>
              <a:buNone/>
            </a:pPr>
            <a:r>
              <a:rPr lang="en-US" altLang="zh-CN" sz="2300" b="1" dirty="0" smtClean="0">
                <a:solidFill>
                  <a:srgbClr val="FF0000"/>
                </a:solidFill>
                <a:latin typeface="Times New Roman" pitchFamily="18" charset="0"/>
                <a:cs typeface="Times New Roman" pitchFamily="18" charset="0"/>
              </a:rPr>
              <a:t>  -Antibodies</a:t>
            </a:r>
            <a:r>
              <a:rPr lang="en-US" altLang="zh-CN" sz="2300" b="1" dirty="0" smtClean="0">
                <a:latin typeface="Times New Roman" pitchFamily="18" charset="0"/>
                <a:cs typeface="Times New Roman" pitchFamily="18" charset="0"/>
              </a:rPr>
              <a:t> are proteins that are produced by B cells and  </a:t>
            </a:r>
          </a:p>
          <a:p>
            <a:pPr marL="73025" lvl="1" indent="0" eaLnBrk="1" hangingPunct="1">
              <a:spcBef>
                <a:spcPts val="600"/>
              </a:spcBef>
              <a:buNone/>
            </a:pPr>
            <a:r>
              <a:rPr lang="en-US" altLang="zh-CN" sz="2300" b="1" dirty="0">
                <a:latin typeface="Times New Roman" pitchFamily="18" charset="0"/>
                <a:cs typeface="Times New Roman" pitchFamily="18" charset="0"/>
              </a:rPr>
              <a:t> </a:t>
            </a:r>
            <a:r>
              <a:rPr lang="en-US" altLang="zh-CN" sz="2300" b="1" dirty="0" smtClean="0">
                <a:latin typeface="Times New Roman" pitchFamily="18" charset="0"/>
                <a:cs typeface="Times New Roman" pitchFamily="18" charset="0"/>
              </a:rPr>
              <a:t>  specifically bind to antigens</a:t>
            </a:r>
          </a:p>
          <a:p>
            <a:pPr lvl="2" eaLnBrk="1" hangingPunct="1">
              <a:spcBef>
                <a:spcPts val="600"/>
              </a:spcBef>
            </a:pPr>
            <a:r>
              <a:rPr lang="en-US" altLang="zh-CN" sz="2300" b="1" dirty="0" smtClean="0">
                <a:latin typeface="Times New Roman" pitchFamily="18" charset="0"/>
                <a:cs typeface="Times New Roman" pitchFamily="18" charset="0"/>
              </a:rPr>
              <a:t>Binding will mark the antigen for destruction or interfere with its function</a:t>
            </a:r>
          </a:p>
          <a:p>
            <a:pPr lvl="2" eaLnBrk="1" hangingPunct="1">
              <a:spcBef>
                <a:spcPts val="600"/>
              </a:spcBef>
            </a:pPr>
            <a:r>
              <a:rPr lang="en-US" altLang="zh-CN" sz="2300" b="1" dirty="0" smtClean="0">
                <a:latin typeface="Times New Roman" pitchFamily="18" charset="0"/>
                <a:cs typeface="Times New Roman" pitchFamily="18" charset="0"/>
              </a:rPr>
              <a:t>A given antibody will bind to a small region (</a:t>
            </a:r>
            <a:r>
              <a:rPr lang="en-US" altLang="zh-CN" sz="2300" b="1" dirty="0" smtClean="0">
                <a:solidFill>
                  <a:srgbClr val="FF0000"/>
                </a:solidFill>
                <a:latin typeface="Times New Roman" pitchFamily="18" charset="0"/>
                <a:cs typeface="Times New Roman" pitchFamily="18" charset="0"/>
              </a:rPr>
              <a:t>epitope</a:t>
            </a:r>
            <a:r>
              <a:rPr lang="en-US" altLang="zh-CN" sz="2300" b="1" dirty="0" smtClean="0">
                <a:latin typeface="Times New Roman" pitchFamily="18" charset="0"/>
                <a:cs typeface="Times New Roman" pitchFamily="18" charset="0"/>
              </a:rPr>
              <a:t>) of the antigen</a:t>
            </a:r>
          </a:p>
          <a:p>
            <a:pPr lvl="2" eaLnBrk="1" hangingPunct="1">
              <a:spcBef>
                <a:spcPts val="600"/>
              </a:spcBef>
            </a:pPr>
            <a:r>
              <a:rPr lang="en-US" altLang="zh-CN" sz="2300" b="1" dirty="0" smtClean="0">
                <a:latin typeface="Times New Roman" pitchFamily="18" charset="0"/>
                <a:cs typeface="Times New Roman" pitchFamily="18" charset="0"/>
              </a:rPr>
              <a:t>One antigen can have several epitopes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76200"/>
            <a:ext cx="7772400" cy="1143000"/>
          </a:xfrm>
        </p:spPr>
        <p:txBody>
          <a:bodyPr/>
          <a:lstStyle/>
          <a:p>
            <a:pPr eaLnBrk="1" hangingPunct="1"/>
            <a:r>
              <a:rPr lang="en-US" altLang="zh-CN" sz="6600" b="1" dirty="0" smtClean="0">
                <a:solidFill>
                  <a:srgbClr val="3333FF"/>
                </a:solidFill>
                <a:latin typeface="Times New Roman" pitchFamily="18" charset="0"/>
                <a:cs typeface="Times New Roman" pitchFamily="18" charset="0"/>
              </a:rPr>
              <a:t>Antibody</a:t>
            </a:r>
          </a:p>
        </p:txBody>
      </p:sp>
      <p:sp>
        <p:nvSpPr>
          <p:cNvPr id="37891" name="Rectangle 3"/>
          <p:cNvSpPr>
            <a:spLocks noGrp="1" noChangeArrowheads="1"/>
          </p:cNvSpPr>
          <p:nvPr>
            <p:ph type="body" idx="1"/>
          </p:nvPr>
        </p:nvSpPr>
        <p:spPr>
          <a:xfrm>
            <a:off x="381000" y="1371600"/>
            <a:ext cx="8305800" cy="4114800"/>
          </a:xfrm>
        </p:spPr>
        <p:txBody>
          <a:bodyPr/>
          <a:lstStyle/>
          <a:p>
            <a:pPr eaLnBrk="1" hangingPunct="1">
              <a:spcBef>
                <a:spcPts val="800"/>
              </a:spcBef>
            </a:pPr>
            <a:r>
              <a:rPr lang="en-US" altLang="zh-CN" b="1" dirty="0" smtClean="0">
                <a:latin typeface="Times New Roman" pitchFamily="18" charset="0"/>
                <a:cs typeface="Times New Roman" pitchFamily="18" charset="0"/>
              </a:rPr>
              <a:t>Antibody (Immunoglobulin, Ig): a protein   synthesized by an animal in response to a foreign substance, called an antigen, to protect the animal from infection</a:t>
            </a:r>
          </a:p>
          <a:p>
            <a:pPr eaLnBrk="1" hangingPunct="1">
              <a:spcBef>
                <a:spcPts val="800"/>
              </a:spcBef>
            </a:pPr>
            <a:r>
              <a:rPr lang="en-US" altLang="zh-CN" b="1" dirty="0" smtClean="0">
                <a:latin typeface="Times New Roman" pitchFamily="18" charset="0"/>
                <a:cs typeface="Times New Roman" pitchFamily="18" charset="0"/>
              </a:rPr>
              <a:t>Antibodies have </a:t>
            </a:r>
            <a:r>
              <a:rPr lang="en-US" altLang="zh-CN" b="1" dirty="0" smtClean="0">
                <a:solidFill>
                  <a:srgbClr val="FF0000"/>
                </a:solidFill>
                <a:latin typeface="Times New Roman" pitchFamily="18" charset="0"/>
                <a:cs typeface="Times New Roman" pitchFamily="18" charset="0"/>
              </a:rPr>
              <a:t>specific and high affinity </a:t>
            </a:r>
            <a:r>
              <a:rPr lang="en-US" altLang="zh-CN" b="1" dirty="0" smtClean="0">
                <a:latin typeface="Times New Roman" pitchFamily="18" charset="0"/>
                <a:cs typeface="Times New Roman" pitchFamily="18" charset="0"/>
              </a:rPr>
              <a:t>for the antigens that elicited their synthesis</a:t>
            </a:r>
          </a:p>
          <a:p>
            <a:pPr eaLnBrk="1" hangingPunct="1">
              <a:spcBef>
                <a:spcPts val="800"/>
              </a:spcBef>
            </a:pPr>
            <a:r>
              <a:rPr lang="en-US" altLang="zh-CN" b="1" dirty="0" smtClean="0">
                <a:latin typeface="Times New Roman" pitchFamily="18" charset="0"/>
                <a:cs typeface="Times New Roman" pitchFamily="18" charset="0"/>
              </a:rPr>
              <a:t>Proteins, polysaccharides, and nucleic acids can be effective antigens</a:t>
            </a:r>
          </a:p>
          <a:p>
            <a:pPr eaLnBrk="1" hangingPunct="1">
              <a:spcBef>
                <a:spcPts val="800"/>
              </a:spcBef>
            </a:pPr>
            <a:r>
              <a:rPr lang="en-US" altLang="zh-CN" b="1" dirty="0" smtClean="0">
                <a:latin typeface="Times New Roman" pitchFamily="18" charset="0"/>
                <a:cs typeface="Times New Roman" pitchFamily="18" charset="0"/>
              </a:rPr>
              <a:t>Five classes: IgA, IgD, IgE, IgG and IgM</a:t>
            </a:r>
          </a:p>
          <a:p>
            <a:pPr eaLnBrk="1" hangingPunct="1">
              <a:spcBef>
                <a:spcPts val="800"/>
              </a:spcBef>
            </a:pPr>
            <a:endParaRPr lang="en-US" altLang="zh-CN" sz="2800" b="1" dirty="0" smtClean="0">
              <a:latin typeface="Times New Roman" pitchFamily="18" charset="0"/>
              <a:cs typeface="Times New Roman" pitchFamily="18" charset="0"/>
            </a:endParaRPr>
          </a:p>
          <a:p>
            <a:pPr eaLnBrk="1" hangingPunct="1">
              <a:spcBef>
                <a:spcPts val="800"/>
              </a:spcBef>
            </a:pPr>
            <a:endParaRPr lang="en-US" altLang="zh-CN"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7544" y="-38100"/>
            <a:ext cx="7772400" cy="1143000"/>
          </a:xfrm>
        </p:spPr>
        <p:txBody>
          <a:bodyPr/>
          <a:lstStyle/>
          <a:p>
            <a:pPr eaLnBrk="1" hangingPunct="1"/>
            <a:r>
              <a:rPr lang="en-US" altLang="zh-CN" sz="6600" b="1" dirty="0" smtClean="0">
                <a:solidFill>
                  <a:srgbClr val="3333FF"/>
                </a:solidFill>
                <a:latin typeface="Times New Roman" pitchFamily="18" charset="0"/>
                <a:cs typeface="Times New Roman" pitchFamily="18" charset="0"/>
              </a:rPr>
              <a:t>Antibody</a:t>
            </a:r>
          </a:p>
        </p:txBody>
      </p:sp>
      <p:sp>
        <p:nvSpPr>
          <p:cNvPr id="38915" name="Rectangle 3"/>
          <p:cNvSpPr>
            <a:spLocks noGrp="1" noChangeArrowheads="1"/>
          </p:cNvSpPr>
          <p:nvPr>
            <p:ph type="body" idx="1"/>
          </p:nvPr>
        </p:nvSpPr>
        <p:spPr>
          <a:xfrm>
            <a:off x="152400" y="533400"/>
            <a:ext cx="8763000" cy="4114800"/>
          </a:xfrm>
        </p:spPr>
        <p:txBody>
          <a:bodyPr/>
          <a:lstStyle/>
          <a:p>
            <a:pPr eaLnBrk="1" hangingPunct="1">
              <a:buFontTx/>
              <a:buNone/>
            </a:pPr>
            <a:endParaRPr lang="en-US" altLang="zh-CN" sz="2800" b="1" dirty="0" smtClean="0">
              <a:latin typeface="Times New Roman" pitchFamily="18" charset="0"/>
              <a:cs typeface="Times New Roman" pitchFamily="18" charset="0"/>
            </a:endParaRPr>
          </a:p>
          <a:p>
            <a:pPr eaLnBrk="1" hangingPunct="1">
              <a:spcBef>
                <a:spcPts val="800"/>
              </a:spcBef>
            </a:pPr>
            <a:r>
              <a:rPr lang="en-US" altLang="zh-CN" sz="2800" b="1" dirty="0" smtClean="0">
                <a:latin typeface="Times New Roman" pitchFamily="18" charset="0"/>
                <a:cs typeface="Times New Roman" pitchFamily="18" charset="0"/>
              </a:rPr>
              <a:t>An antibody recognizes a specific group or cluster of amino acids on a large molecule called an antigenic determinant, or </a:t>
            </a:r>
            <a:r>
              <a:rPr lang="en-US" altLang="zh-CN" sz="2800" b="1" dirty="0" smtClean="0">
                <a:solidFill>
                  <a:srgbClr val="FF0000"/>
                </a:solidFill>
                <a:latin typeface="Times New Roman" pitchFamily="18" charset="0"/>
                <a:cs typeface="Times New Roman" pitchFamily="18" charset="0"/>
              </a:rPr>
              <a:t>epitope</a:t>
            </a:r>
            <a:endParaRPr lang="en-US" altLang="zh-CN" sz="2800" b="1" dirty="0" smtClean="0">
              <a:latin typeface="Times New Roman" pitchFamily="18" charset="0"/>
              <a:cs typeface="Times New Roman" pitchFamily="18" charset="0"/>
            </a:endParaRPr>
          </a:p>
          <a:p>
            <a:pPr eaLnBrk="1" hangingPunct="1">
              <a:spcBef>
                <a:spcPts val="800"/>
              </a:spcBef>
            </a:pPr>
            <a:r>
              <a:rPr lang="en-US" altLang="zh-CN" sz="2800" b="1" dirty="0" smtClean="0">
                <a:latin typeface="Times New Roman" pitchFamily="18" charset="0"/>
                <a:cs typeface="Times New Roman" pitchFamily="18" charset="0"/>
              </a:rPr>
              <a:t>Small foreign molecules, such as synthetic peptides, also can elicit antibodies, provided that the small molecule contains a recognized epitope and is attached to a macromolecular carrier</a:t>
            </a:r>
          </a:p>
          <a:p>
            <a:pPr eaLnBrk="1" hangingPunct="1">
              <a:spcBef>
                <a:spcPts val="800"/>
              </a:spcBef>
            </a:pPr>
            <a:r>
              <a:rPr lang="en-US" altLang="zh-CN" sz="2800" b="1" dirty="0" smtClean="0">
                <a:solidFill>
                  <a:srgbClr val="FF0000"/>
                </a:solidFill>
                <a:latin typeface="Times New Roman" pitchFamily="18" charset="0"/>
                <a:cs typeface="Times New Roman" pitchFamily="18" charset="0"/>
              </a:rPr>
              <a:t>Polyclonal antibody</a:t>
            </a:r>
            <a:r>
              <a:rPr lang="en-US" altLang="zh-CN" sz="2800" b="1" dirty="0" smtClean="0">
                <a:latin typeface="Times New Roman" pitchFamily="18" charset="0"/>
                <a:cs typeface="Times New Roman" pitchFamily="18" charset="0"/>
              </a:rPr>
              <a:t>: a mixture of antibodies, each recognizing a different part of the same antigen, generated by different B cells</a:t>
            </a:r>
          </a:p>
          <a:p>
            <a:pPr eaLnBrk="1" hangingPunct="1">
              <a:spcBef>
                <a:spcPts val="800"/>
              </a:spcBef>
            </a:pPr>
            <a:r>
              <a:rPr lang="en-US" altLang="zh-CN" sz="2800" b="1" dirty="0" smtClean="0">
                <a:solidFill>
                  <a:srgbClr val="FF0000"/>
                </a:solidFill>
                <a:latin typeface="Times New Roman" pitchFamily="18" charset="0"/>
                <a:cs typeface="Times New Roman" pitchFamily="18" charset="0"/>
              </a:rPr>
              <a:t>Monoclonal antibody</a:t>
            </a:r>
            <a:r>
              <a:rPr lang="en-US" altLang="zh-CN" sz="2800" b="1" dirty="0" smtClean="0">
                <a:latin typeface="Times New Roman" pitchFamily="18" charset="0"/>
                <a:cs typeface="Times New Roman" pitchFamily="18" charset="0"/>
              </a:rPr>
              <a:t>: recognize only one epitope on an antigen, generated by identical B cells</a:t>
            </a:r>
            <a:endParaRPr lang="zh-CN" altLang="en-US" sz="2800" b="1" dirty="0" smtClean="0">
              <a:latin typeface="Times New Roman" pitchFamily="18" charset="0"/>
              <a:cs typeface="Times New Roman" pitchFamily="18" charset="0"/>
            </a:endParaRPr>
          </a:p>
          <a:p>
            <a:pPr eaLnBrk="1" hangingPunct="1"/>
            <a:endParaRPr lang="en-US" altLang="zh-CN" sz="2800" b="1" dirty="0" smtClean="0">
              <a:latin typeface="Times New Roman" pitchFamily="18" charset="0"/>
              <a:cs typeface="Times New Roman" pitchFamily="18" charset="0"/>
            </a:endParaRPr>
          </a:p>
          <a:p>
            <a:pPr eaLnBrk="1" hangingPunct="1"/>
            <a:endParaRPr lang="en-US" altLang="zh-CN"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1560" y="0"/>
            <a:ext cx="7772400" cy="1143000"/>
          </a:xfrm>
        </p:spPr>
        <p:txBody>
          <a:bodyPr/>
          <a:lstStyle/>
          <a:p>
            <a:pPr eaLnBrk="1" hangingPunct="1"/>
            <a:r>
              <a:rPr lang="en-US" altLang="zh-CN" sz="5400" b="1" dirty="0" smtClean="0">
                <a:solidFill>
                  <a:srgbClr val="3333FF"/>
                </a:solidFill>
                <a:latin typeface="Times New Roman" pitchFamily="18" charset="0"/>
                <a:cs typeface="Times New Roman" pitchFamily="18" charset="0"/>
              </a:rPr>
              <a:t>Immunoglobulin G</a:t>
            </a:r>
          </a:p>
        </p:txBody>
      </p:sp>
      <p:sp>
        <p:nvSpPr>
          <p:cNvPr id="39939" name="Rectangle 3"/>
          <p:cNvSpPr>
            <a:spLocks noGrp="1" noChangeArrowheads="1"/>
          </p:cNvSpPr>
          <p:nvPr>
            <p:ph type="body" idx="1"/>
          </p:nvPr>
        </p:nvSpPr>
        <p:spPr>
          <a:xfrm>
            <a:off x="0" y="548680"/>
            <a:ext cx="8839200" cy="4114800"/>
          </a:xfrm>
        </p:spPr>
        <p:txBody>
          <a:bodyPr/>
          <a:lstStyle/>
          <a:p>
            <a:pPr eaLnBrk="1" hangingPunct="1">
              <a:buFontTx/>
              <a:buNone/>
            </a:pPr>
            <a:endParaRPr lang="en-US" altLang="zh-CN" sz="2800" b="1" dirty="0" smtClean="0">
              <a:latin typeface="Times New Roman" pitchFamily="18" charset="0"/>
              <a:cs typeface="Times New Roman" pitchFamily="18" charset="0"/>
            </a:endParaRPr>
          </a:p>
          <a:p>
            <a:pPr eaLnBrk="1" hangingPunct="1">
              <a:spcBef>
                <a:spcPts val="800"/>
              </a:spcBef>
            </a:pPr>
            <a:r>
              <a:rPr lang="en-US" altLang="zh-CN" sz="2800" b="1" dirty="0" smtClean="0">
                <a:latin typeface="Times New Roman" pitchFamily="18" charset="0"/>
                <a:cs typeface="Times New Roman" pitchFamily="18" charset="0"/>
              </a:rPr>
              <a:t>The major class of antibody</a:t>
            </a:r>
          </a:p>
          <a:p>
            <a:pPr eaLnBrk="1" hangingPunct="1">
              <a:spcBef>
                <a:spcPts val="800"/>
              </a:spcBef>
            </a:pPr>
            <a:r>
              <a:rPr lang="en-US" altLang="zh-CN" sz="2800" b="1" dirty="0" smtClean="0">
                <a:latin typeface="Times New Roman" pitchFamily="18" charset="0"/>
                <a:cs typeface="Times New Roman" pitchFamily="18" charset="0"/>
              </a:rPr>
              <a:t>One of the most abundant proteins in the blood serum</a:t>
            </a:r>
          </a:p>
          <a:p>
            <a:pPr eaLnBrk="1" hangingPunct="1">
              <a:spcBef>
                <a:spcPts val="800"/>
              </a:spcBef>
            </a:pPr>
            <a:r>
              <a:rPr lang="en-US" altLang="zh-CN" sz="2800" b="1" dirty="0" smtClean="0">
                <a:latin typeface="Times New Roman" pitchFamily="18" charset="0"/>
                <a:cs typeface="Times New Roman" pitchFamily="18" charset="0"/>
              </a:rPr>
              <a:t>4 polypeptide chains (2 heavy chain and 2 light chains) linked by noncovalent and disulfide bonds --- </a:t>
            </a:r>
            <a:r>
              <a:rPr lang="en-US" altLang="zh-CN" sz="2800" b="1" dirty="0" smtClean="0">
                <a:solidFill>
                  <a:srgbClr val="FF0000"/>
                </a:solidFill>
                <a:latin typeface="Times New Roman" pitchFamily="18" charset="0"/>
                <a:cs typeface="Times New Roman" pitchFamily="18" charset="0"/>
              </a:rPr>
              <a:t>Y shape</a:t>
            </a:r>
          </a:p>
          <a:p>
            <a:pPr eaLnBrk="1" hangingPunct="1">
              <a:spcBef>
                <a:spcPts val="800"/>
              </a:spcBef>
            </a:pPr>
            <a:r>
              <a:rPr lang="en-US" altLang="zh-CN" sz="2800" b="1" dirty="0" smtClean="0">
                <a:latin typeface="Times New Roman" pitchFamily="18" charset="0"/>
                <a:cs typeface="Times New Roman" pitchFamily="18" charset="0"/>
              </a:rPr>
              <a:t>Cleavage with papain generates Fc and Fab fragments</a:t>
            </a:r>
          </a:p>
          <a:p>
            <a:pPr eaLnBrk="1" hangingPunct="1">
              <a:spcBef>
                <a:spcPts val="800"/>
              </a:spcBef>
            </a:pPr>
            <a:r>
              <a:rPr lang="en-US" altLang="zh-CN" sz="2800" b="1" dirty="0" smtClean="0">
                <a:latin typeface="Times New Roman" pitchFamily="18" charset="0"/>
                <a:cs typeface="Times New Roman" pitchFamily="18" charset="0"/>
              </a:rPr>
              <a:t>Two antigen-binding sites are formed by the combination of variable domains from one light (V</a:t>
            </a:r>
            <a:r>
              <a:rPr lang="en-US" altLang="zh-CN" sz="2800" b="1" baseline="-25000" dirty="0" smtClean="0">
                <a:latin typeface="Times New Roman" pitchFamily="18" charset="0"/>
                <a:cs typeface="Times New Roman" pitchFamily="18" charset="0"/>
              </a:rPr>
              <a:t>L</a:t>
            </a:r>
            <a:r>
              <a:rPr lang="en-US" altLang="zh-CN" sz="2800" b="1" dirty="0" smtClean="0">
                <a:latin typeface="Times New Roman" pitchFamily="18" charset="0"/>
                <a:cs typeface="Times New Roman" pitchFamily="18" charset="0"/>
              </a:rPr>
              <a:t>) and one heavy (V</a:t>
            </a:r>
            <a:r>
              <a:rPr lang="en-US" altLang="zh-CN" sz="2800" b="1" baseline="-25000" dirty="0" smtClean="0">
                <a:latin typeface="Times New Roman" pitchFamily="18" charset="0"/>
                <a:cs typeface="Times New Roman" pitchFamily="18" charset="0"/>
              </a:rPr>
              <a:t>H</a:t>
            </a:r>
            <a:r>
              <a:rPr lang="en-US" altLang="zh-CN" sz="2800" b="1" dirty="0" smtClean="0">
                <a:latin typeface="Times New Roman" pitchFamily="18" charset="0"/>
                <a:cs typeface="Times New Roman" pitchFamily="18" charset="0"/>
              </a:rPr>
              <a:t>) chain</a:t>
            </a:r>
          </a:p>
          <a:p>
            <a:pPr eaLnBrk="1" hangingPunct="1">
              <a:spcBef>
                <a:spcPts val="800"/>
              </a:spcBef>
            </a:pPr>
            <a:r>
              <a:rPr lang="en-US" altLang="zh-CN" sz="2800" b="1" dirty="0" smtClean="0">
                <a:solidFill>
                  <a:srgbClr val="FF0000"/>
                </a:solidFill>
                <a:latin typeface="Times New Roman" pitchFamily="18" charset="0"/>
                <a:cs typeface="Times New Roman" pitchFamily="18" charset="0"/>
              </a:rPr>
              <a:t>The binding specificity of an antibody is determined by the amino acid residues in the variable domains of its heavy and light chains</a:t>
            </a:r>
          </a:p>
          <a:p>
            <a:pPr eaLnBrk="1" hangingPunct="1">
              <a:buFontTx/>
              <a:buNone/>
            </a:pPr>
            <a:endParaRPr lang="en-US" altLang="zh-CN" sz="2800" b="1" dirty="0" smtClean="0">
              <a:latin typeface="Times New Roman" pitchFamily="18" charset="0"/>
              <a:cs typeface="Times New Roman" pitchFamily="18" charset="0"/>
            </a:endParaRPr>
          </a:p>
          <a:p>
            <a:pPr eaLnBrk="1" hangingPunct="1"/>
            <a:endParaRPr lang="en-US" altLang="zh-CN"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ure 5-21a"/>
          <p:cNvPicPr>
            <a:picLocks noChangeAspect="1" noChangeArrowheads="1"/>
          </p:cNvPicPr>
          <p:nvPr/>
        </p:nvPicPr>
        <p:blipFill>
          <a:blip r:embed="rId3"/>
          <a:srcRect/>
          <a:stretch>
            <a:fillRect/>
          </a:stretch>
        </p:blipFill>
        <p:spPr bwMode="auto">
          <a:xfrm>
            <a:off x="2286000" y="228600"/>
            <a:ext cx="5543550" cy="5149850"/>
          </a:xfrm>
          <a:prstGeom prst="rect">
            <a:avLst/>
          </a:prstGeom>
          <a:noFill/>
          <a:ln w="9525">
            <a:noFill/>
            <a:miter lim="800000"/>
            <a:headEnd/>
            <a:tailEnd/>
          </a:ln>
        </p:spPr>
      </p:pic>
      <p:sp>
        <p:nvSpPr>
          <p:cNvPr id="40963" name="TextBox 2"/>
          <p:cNvSpPr txBox="1">
            <a:spLocks noChangeArrowheads="1"/>
          </p:cNvSpPr>
          <p:nvPr/>
        </p:nvSpPr>
        <p:spPr bwMode="auto">
          <a:xfrm>
            <a:off x="0" y="5257800"/>
            <a:ext cx="9144000" cy="1908215"/>
          </a:xfrm>
          <a:prstGeom prst="rect">
            <a:avLst/>
          </a:prstGeom>
          <a:noFill/>
          <a:ln w="9525">
            <a:noFill/>
            <a:miter lim="800000"/>
            <a:headEnd/>
            <a:tailEnd/>
          </a:ln>
        </p:spPr>
        <p:txBody>
          <a:bodyPr>
            <a:spAutoFit/>
          </a:bodyPr>
          <a:lstStyle/>
          <a:p>
            <a:r>
              <a:rPr lang="en-US" altLang="zh-CN" sz="2800" b="1" dirty="0">
                <a:solidFill>
                  <a:srgbClr val="0F1AFF"/>
                </a:solidFill>
                <a:latin typeface="Times New Roman" pitchFamily="18" charset="0"/>
                <a:cs typeface="Times New Roman" pitchFamily="18" charset="0"/>
              </a:rPr>
              <a:t>                         </a:t>
            </a:r>
            <a:r>
              <a:rPr lang="en-US" altLang="zh-CN" sz="2800" b="1" dirty="0" smtClean="0">
                <a:solidFill>
                  <a:srgbClr val="0F1AFF"/>
                </a:solidFill>
                <a:latin typeface="Times New Roman" pitchFamily="18" charset="0"/>
                <a:cs typeface="Times New Roman" pitchFamily="18" charset="0"/>
              </a:rPr>
              <a:t>Structure </a:t>
            </a:r>
            <a:r>
              <a:rPr lang="en-US" altLang="zh-CN" sz="2800" b="1" dirty="0">
                <a:solidFill>
                  <a:srgbClr val="0F1AFF"/>
                </a:solidFill>
                <a:latin typeface="Times New Roman" pitchFamily="18" charset="0"/>
                <a:cs typeface="Times New Roman" pitchFamily="18" charset="0"/>
              </a:rPr>
              <a:t>of immunoglobulin G</a:t>
            </a:r>
          </a:p>
          <a:p>
            <a:pPr algn="ctr"/>
            <a:r>
              <a:rPr lang="en-US" altLang="zh-CN" sz="1800" b="1" dirty="0">
                <a:latin typeface="Times New Roman" pitchFamily="18" charset="0"/>
                <a:cs typeface="Times New Roman" pitchFamily="18" charset="0"/>
              </a:rPr>
              <a:t>Pairs of heavy and light chains combine to form a Y-shaped molecule. Two antigen-binding sites are formed by the combination of variable domains from one light (V</a:t>
            </a:r>
            <a:r>
              <a:rPr lang="en-US" altLang="zh-CN" sz="1800" b="1" baseline="-25000" dirty="0">
                <a:latin typeface="Times New Roman" pitchFamily="18" charset="0"/>
                <a:cs typeface="Times New Roman" pitchFamily="18" charset="0"/>
              </a:rPr>
              <a:t>L</a:t>
            </a:r>
            <a:r>
              <a:rPr lang="en-US" altLang="zh-CN" sz="1800" b="1" dirty="0">
                <a:latin typeface="Times New Roman" pitchFamily="18" charset="0"/>
                <a:cs typeface="Times New Roman" pitchFamily="18" charset="0"/>
              </a:rPr>
              <a:t>) and one heavy (V</a:t>
            </a:r>
            <a:r>
              <a:rPr lang="en-US" altLang="zh-CN" sz="1800" b="1" baseline="-25000" dirty="0">
                <a:latin typeface="Times New Roman" pitchFamily="18" charset="0"/>
                <a:cs typeface="Times New Roman" pitchFamily="18" charset="0"/>
              </a:rPr>
              <a:t>H</a:t>
            </a:r>
            <a:r>
              <a:rPr lang="en-US" altLang="zh-CN" sz="1800" b="1" dirty="0">
                <a:latin typeface="Times New Roman" pitchFamily="18" charset="0"/>
                <a:cs typeface="Times New Roman" pitchFamily="18" charset="0"/>
              </a:rPr>
              <a:t>) chain. Cleavage with papain separates the Fab and Fc portions of the protein in the hinge region. The Fc portion of the molecule also contains bound carbohydrate.</a:t>
            </a:r>
            <a:endParaRPr lang="zh-CN" altLang="en-US" sz="1800" b="1" dirty="0">
              <a:latin typeface="Times New Roman" pitchFamily="18" charset="0"/>
              <a:cs typeface="Times New Roman" pitchFamily="18" charset="0"/>
            </a:endParaRPr>
          </a:p>
          <a:p>
            <a:endParaRPr lang="zh-CN" altLang="en-US" sz="1800" b="1" dirty="0">
              <a:solidFill>
                <a:srgbClr val="0F1AFF"/>
              </a:solidFill>
              <a:latin typeface="Times New Roman" pitchFamily="18" charset="0"/>
              <a:cs typeface="Times New Roman" pitchFamily="18" charset="0"/>
            </a:endParaRPr>
          </a:p>
        </p:txBody>
      </p:sp>
      <p:sp>
        <p:nvSpPr>
          <p:cNvPr id="40964" name="矩形 3"/>
          <p:cNvSpPr>
            <a:spLocks noChangeArrowheads="1"/>
          </p:cNvSpPr>
          <p:nvPr/>
        </p:nvSpPr>
        <p:spPr bwMode="auto">
          <a:xfrm>
            <a:off x="2209800" y="228600"/>
            <a:ext cx="1219200" cy="685800"/>
          </a:xfrm>
          <a:prstGeom prst="rect">
            <a:avLst/>
          </a:prstGeom>
          <a:noFill/>
          <a:ln w="38100" algn="ctr">
            <a:solidFill>
              <a:srgbClr val="FF0000"/>
            </a:solidFill>
            <a:round/>
            <a:headEnd/>
            <a:tailEnd/>
          </a:ln>
        </p:spPr>
        <p:txBody>
          <a:bodyPr/>
          <a:lstStyle/>
          <a:p>
            <a:endParaRPr lang="zh-CN" altLang="en-US"/>
          </a:p>
        </p:txBody>
      </p:sp>
      <p:sp>
        <p:nvSpPr>
          <p:cNvPr id="40965" name="矩形 4"/>
          <p:cNvSpPr>
            <a:spLocks noChangeArrowheads="1"/>
          </p:cNvSpPr>
          <p:nvPr/>
        </p:nvSpPr>
        <p:spPr bwMode="auto">
          <a:xfrm>
            <a:off x="5257800" y="228600"/>
            <a:ext cx="1219200" cy="685800"/>
          </a:xfrm>
          <a:prstGeom prst="rect">
            <a:avLst/>
          </a:prstGeom>
          <a:noFill/>
          <a:ln w="38100" algn="ctr">
            <a:solidFill>
              <a:srgbClr val="FF0000"/>
            </a:solidFill>
            <a:round/>
            <a:headEnd/>
            <a:tailEnd/>
          </a:ln>
        </p:spPr>
        <p:txBody>
          <a:bodyPr/>
          <a:lstStyle/>
          <a:p>
            <a:endParaRPr lang="zh-CN"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0"/>
          <p:cNvPicPr>
            <a:picLocks noChangeAspect="1" noChangeArrowheads="1"/>
          </p:cNvPicPr>
          <p:nvPr/>
        </p:nvPicPr>
        <p:blipFill>
          <a:blip r:embed="rId3"/>
          <a:srcRect/>
          <a:stretch>
            <a:fillRect/>
          </a:stretch>
        </p:blipFill>
        <p:spPr bwMode="auto">
          <a:xfrm>
            <a:off x="328613" y="274638"/>
            <a:ext cx="8535987" cy="3992562"/>
          </a:xfrm>
          <a:prstGeom prst="rect">
            <a:avLst/>
          </a:prstGeom>
          <a:noFill/>
          <a:ln w="9525">
            <a:noFill/>
            <a:miter lim="800000"/>
            <a:headEnd/>
            <a:tailEnd/>
          </a:ln>
        </p:spPr>
      </p:pic>
      <p:sp>
        <p:nvSpPr>
          <p:cNvPr id="41987" name="Text Box 1"/>
          <p:cNvSpPr txBox="1">
            <a:spLocks noChangeArrowheads="1"/>
          </p:cNvSpPr>
          <p:nvPr/>
        </p:nvSpPr>
        <p:spPr bwMode="auto">
          <a:xfrm>
            <a:off x="457200" y="4419600"/>
            <a:ext cx="8281988" cy="2308225"/>
          </a:xfrm>
          <a:prstGeom prst="rect">
            <a:avLst/>
          </a:prstGeom>
          <a:noFill/>
          <a:ln w="25400" algn="ctr">
            <a:noFill/>
            <a:miter lim="800000"/>
            <a:headEnd/>
            <a:tailEnd/>
          </a:ln>
        </p:spPr>
        <p:txBody>
          <a:bodyPr>
            <a:spAutoFit/>
          </a:bodyPr>
          <a:lstStyle/>
          <a:p>
            <a:pPr>
              <a:buClr>
                <a:srgbClr val="FFFFFF"/>
              </a:buClr>
              <a:buFont typeface="Wingdings" charset="2"/>
              <a:buNone/>
            </a:pPr>
            <a:r>
              <a:rPr lang="en-US" altLang="zh-CN" dirty="0">
                <a:solidFill>
                  <a:srgbClr val="FFFFFF"/>
                </a:solidFill>
              </a:rPr>
              <a:t> </a:t>
            </a:r>
            <a:r>
              <a:rPr lang="en-US" altLang="zh-CN" b="1" dirty="0">
                <a:solidFill>
                  <a:srgbClr val="0F1AFF"/>
                </a:solidFill>
                <a:latin typeface="Times New Roman" pitchFamily="18" charset="0"/>
                <a:cs typeface="Times New Roman" pitchFamily="18" charset="0"/>
              </a:rPr>
              <a:t>(</a:t>
            </a:r>
            <a:r>
              <a:rPr lang="en-US" altLang="zh-CN" sz="2400" b="1" dirty="0">
                <a:solidFill>
                  <a:srgbClr val="0F1AFF"/>
                </a:solidFill>
                <a:latin typeface="Times New Roman" pitchFamily="18" charset="0"/>
                <a:cs typeface="Times New Roman" pitchFamily="18" charset="0"/>
              </a:rPr>
              <a:t>A) IgG antibodies consist of four chains, two heavy chains (blue) and two light chains (red), linked by disulfide bonds. The heavy and light chains come together to form F</a:t>
            </a:r>
            <a:r>
              <a:rPr lang="en-US" altLang="zh-CN" sz="2400" b="1" baseline="-25000" dirty="0">
                <a:solidFill>
                  <a:srgbClr val="0F1AFF"/>
                </a:solidFill>
                <a:latin typeface="Times New Roman" pitchFamily="18" charset="0"/>
                <a:cs typeface="Times New Roman" pitchFamily="18" charset="0"/>
              </a:rPr>
              <a:t>ab </a:t>
            </a:r>
            <a:r>
              <a:rPr lang="en-US" altLang="zh-CN" sz="2400" b="1" dirty="0">
                <a:solidFill>
                  <a:srgbClr val="0F1AFF"/>
                </a:solidFill>
                <a:latin typeface="Times New Roman" pitchFamily="18" charset="0"/>
                <a:cs typeface="Times New Roman" pitchFamily="18" charset="0"/>
              </a:rPr>
              <a:t>domains, which have the antigen-binding sites at the ends. The two heavy chains form the F</a:t>
            </a:r>
            <a:r>
              <a:rPr lang="en-US" altLang="zh-CN" sz="2400" b="1" baseline="-25000" dirty="0">
                <a:solidFill>
                  <a:srgbClr val="0F1AFF"/>
                </a:solidFill>
                <a:latin typeface="Times New Roman" pitchFamily="18" charset="0"/>
                <a:cs typeface="Times New Roman" pitchFamily="18" charset="0"/>
              </a:rPr>
              <a:t>c </a:t>
            </a:r>
            <a:r>
              <a:rPr lang="en-US" altLang="zh-CN" sz="2400" b="1" dirty="0">
                <a:solidFill>
                  <a:srgbClr val="0F1AFF"/>
                </a:solidFill>
                <a:latin typeface="Times New Roman" pitchFamily="18" charset="0"/>
                <a:cs typeface="Times New Roman" pitchFamily="18" charset="0"/>
              </a:rPr>
              <a:t>domain by flexible linkers. (B) A more schematic representation of an IgG molecule.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figure 5-21b"/>
          <p:cNvPicPr>
            <a:picLocks noChangeAspect="1" noChangeArrowheads="1"/>
          </p:cNvPicPr>
          <p:nvPr/>
        </p:nvPicPr>
        <p:blipFill>
          <a:blip r:embed="rId3"/>
          <a:srcRect/>
          <a:stretch>
            <a:fillRect/>
          </a:stretch>
        </p:blipFill>
        <p:spPr bwMode="auto">
          <a:xfrm>
            <a:off x="1371600" y="152400"/>
            <a:ext cx="6858000" cy="5659438"/>
          </a:xfrm>
          <a:prstGeom prst="rect">
            <a:avLst/>
          </a:prstGeom>
          <a:noFill/>
          <a:ln w="9525">
            <a:noFill/>
            <a:miter lim="800000"/>
            <a:headEnd/>
            <a:tailEnd/>
          </a:ln>
        </p:spPr>
      </p:pic>
      <p:sp>
        <p:nvSpPr>
          <p:cNvPr id="43011" name="TextBox 3"/>
          <p:cNvSpPr txBox="1">
            <a:spLocks noChangeArrowheads="1"/>
          </p:cNvSpPr>
          <p:nvPr/>
        </p:nvSpPr>
        <p:spPr bwMode="auto">
          <a:xfrm>
            <a:off x="251520" y="5811838"/>
            <a:ext cx="8792215" cy="1231106"/>
          </a:xfrm>
          <a:prstGeom prst="rect">
            <a:avLst/>
          </a:prstGeom>
          <a:noFill/>
          <a:ln w="9525">
            <a:noFill/>
            <a:miter lim="800000"/>
            <a:headEnd/>
            <a:tailEnd/>
          </a:ln>
        </p:spPr>
        <p:txBody>
          <a:bodyPr wrap="none">
            <a:spAutoFit/>
          </a:bodyPr>
          <a:lstStyle/>
          <a:p>
            <a:pPr algn="ctr"/>
            <a:r>
              <a:rPr lang="en-US" altLang="zh-CN" sz="2800" b="1" dirty="0">
                <a:solidFill>
                  <a:srgbClr val="0F1AFF"/>
                </a:solidFill>
                <a:latin typeface="Times New Roman" pitchFamily="18" charset="0"/>
                <a:cs typeface="Times New Roman" pitchFamily="18" charset="0"/>
              </a:rPr>
              <a:t>A ribbon model of the first complete IgG molecule to be </a:t>
            </a:r>
          </a:p>
          <a:p>
            <a:pPr algn="ctr"/>
            <a:r>
              <a:rPr lang="en-US" altLang="zh-CN" sz="2800" b="1" dirty="0">
                <a:solidFill>
                  <a:srgbClr val="0F1AFF"/>
                </a:solidFill>
                <a:latin typeface="Times New Roman" pitchFamily="18" charset="0"/>
                <a:cs typeface="Times New Roman" pitchFamily="18" charset="0"/>
              </a:rPr>
              <a:t>crystallized and structurally analyzed</a:t>
            </a:r>
          </a:p>
          <a:p>
            <a:endParaRPr lang="zh-CN"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gure 5-22"/>
          <p:cNvPicPr>
            <a:picLocks noChangeAspect="1" noChangeArrowheads="1"/>
          </p:cNvPicPr>
          <p:nvPr/>
        </p:nvPicPr>
        <p:blipFill>
          <a:blip r:embed="rId3"/>
          <a:srcRect/>
          <a:stretch>
            <a:fillRect/>
          </a:stretch>
        </p:blipFill>
        <p:spPr bwMode="auto">
          <a:xfrm>
            <a:off x="304800" y="0"/>
            <a:ext cx="8531225" cy="5046663"/>
          </a:xfrm>
          <a:prstGeom prst="rect">
            <a:avLst/>
          </a:prstGeom>
          <a:noFill/>
          <a:ln w="9525">
            <a:noFill/>
            <a:miter lim="800000"/>
            <a:headEnd/>
            <a:tailEnd/>
          </a:ln>
        </p:spPr>
      </p:pic>
      <p:sp>
        <p:nvSpPr>
          <p:cNvPr id="44035" name="TextBox 2"/>
          <p:cNvSpPr txBox="1">
            <a:spLocks noChangeArrowheads="1"/>
          </p:cNvSpPr>
          <p:nvPr/>
        </p:nvSpPr>
        <p:spPr bwMode="auto">
          <a:xfrm>
            <a:off x="228600" y="5029200"/>
            <a:ext cx="8617295" cy="2031325"/>
          </a:xfrm>
          <a:prstGeom prst="rect">
            <a:avLst/>
          </a:prstGeom>
          <a:noFill/>
          <a:ln w="9525">
            <a:noFill/>
            <a:miter lim="800000"/>
            <a:headEnd/>
            <a:tailEnd/>
          </a:ln>
        </p:spPr>
        <p:txBody>
          <a:bodyPr wrap="none">
            <a:spAutoFit/>
          </a:bodyPr>
          <a:lstStyle/>
          <a:p>
            <a:r>
              <a:rPr lang="en-US" altLang="zh-CN" sz="3200" b="1" dirty="0">
                <a:solidFill>
                  <a:srgbClr val="0F1AFF"/>
                </a:solidFill>
                <a:latin typeface="Times New Roman" pitchFamily="18" charset="0"/>
                <a:cs typeface="Times New Roman" pitchFamily="18" charset="0"/>
              </a:rPr>
              <a:t>               </a:t>
            </a:r>
            <a:r>
              <a:rPr lang="en-US" altLang="zh-CN" sz="3600" b="1" dirty="0" smtClean="0">
                <a:solidFill>
                  <a:srgbClr val="0F1AFF"/>
                </a:solidFill>
                <a:latin typeface="Times New Roman" pitchFamily="18" charset="0"/>
                <a:cs typeface="Times New Roman" pitchFamily="18" charset="0"/>
              </a:rPr>
              <a:t>Binding </a:t>
            </a:r>
            <a:r>
              <a:rPr lang="en-US" altLang="zh-CN" sz="3600" b="1" dirty="0">
                <a:solidFill>
                  <a:srgbClr val="0F1AFF"/>
                </a:solidFill>
                <a:latin typeface="Times New Roman" pitchFamily="18" charset="0"/>
                <a:cs typeface="Times New Roman" pitchFamily="18" charset="0"/>
              </a:rPr>
              <a:t>of IgG to an antigen</a:t>
            </a:r>
          </a:p>
          <a:p>
            <a:pPr algn="ctr"/>
            <a:r>
              <a:rPr lang="en-US" altLang="zh-CN" sz="2400" b="1" dirty="0">
                <a:latin typeface="Times New Roman" pitchFamily="18" charset="0"/>
                <a:cs typeface="Times New Roman" pitchFamily="18" charset="0"/>
              </a:rPr>
              <a:t>To generate an optimal fit for the antigen, the binding sites </a:t>
            </a:r>
          </a:p>
          <a:p>
            <a:pPr algn="ctr"/>
            <a:r>
              <a:rPr lang="en-US" altLang="zh-CN" sz="2400" b="1" dirty="0">
                <a:latin typeface="Times New Roman" pitchFamily="18" charset="0"/>
                <a:cs typeface="Times New Roman" pitchFamily="18" charset="0"/>
              </a:rPr>
              <a:t>of IgG often undergo slight conformational changes. </a:t>
            </a:r>
          </a:p>
          <a:p>
            <a:pPr algn="ctr"/>
            <a:r>
              <a:rPr lang="en-US" altLang="zh-CN" sz="2400" b="1" dirty="0">
                <a:latin typeface="Times New Roman" pitchFamily="18" charset="0"/>
                <a:cs typeface="Times New Roman" pitchFamily="18" charset="0"/>
              </a:rPr>
              <a:t>Such </a:t>
            </a:r>
            <a:r>
              <a:rPr lang="en-US" altLang="zh-CN" sz="2400" b="1" dirty="0">
                <a:solidFill>
                  <a:srgbClr val="FF0000"/>
                </a:solidFill>
                <a:latin typeface="Times New Roman" pitchFamily="18" charset="0"/>
                <a:cs typeface="Times New Roman" pitchFamily="18" charset="0"/>
              </a:rPr>
              <a:t>induced fit </a:t>
            </a:r>
            <a:r>
              <a:rPr lang="en-US" altLang="zh-CN" sz="2400" b="1" dirty="0">
                <a:latin typeface="Times New Roman" pitchFamily="18" charset="0"/>
                <a:cs typeface="Times New Roman" pitchFamily="18" charset="0"/>
              </a:rPr>
              <a:t>is common to many protein-ligand interactions.</a:t>
            </a:r>
          </a:p>
          <a:p>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3"/>
          <p:cNvSpPr txBox="1">
            <a:spLocks noChangeArrowheads="1"/>
          </p:cNvSpPr>
          <p:nvPr/>
        </p:nvSpPr>
        <p:spPr bwMode="auto">
          <a:xfrm>
            <a:off x="611560" y="5733256"/>
            <a:ext cx="8261350" cy="584200"/>
          </a:xfrm>
          <a:prstGeom prst="rect">
            <a:avLst/>
          </a:prstGeom>
          <a:noFill/>
          <a:ln w="9525">
            <a:noFill/>
            <a:miter lim="800000"/>
            <a:headEnd/>
            <a:tailEnd/>
          </a:ln>
        </p:spPr>
        <p:txBody>
          <a:bodyPr wrap="none">
            <a:spAutoFit/>
          </a:bodyPr>
          <a:lstStyle/>
          <a:p>
            <a:r>
              <a:rPr lang="en-US" altLang="zh-CN" sz="3200" b="1" dirty="0">
                <a:solidFill>
                  <a:srgbClr val="0F1AFF"/>
                </a:solidFill>
                <a:latin typeface="Times New Roman" pitchFamily="18" charset="0"/>
                <a:cs typeface="Times New Roman" pitchFamily="18" charset="0"/>
              </a:rPr>
              <a:t>Induced fit in the binding of an antigen to IgG</a:t>
            </a:r>
            <a:endParaRPr lang="zh-CN" altLang="en-US" sz="3200" dirty="0">
              <a:solidFill>
                <a:srgbClr val="0F1AFF"/>
              </a:solidFill>
              <a:latin typeface="Times New Roman" pitchFamily="18" charset="0"/>
              <a:cs typeface="Times New Roman" pitchFamily="18" charset="0"/>
            </a:endParaRPr>
          </a:p>
        </p:txBody>
      </p:sp>
      <p:pic>
        <p:nvPicPr>
          <p:cNvPr id="4" name="Picture 2" descr="figure_05_25"/>
          <p:cNvPicPr>
            <a:picLocks noChangeAspect="1" noChangeArrowheads="1"/>
          </p:cNvPicPr>
          <p:nvPr/>
        </p:nvPicPr>
        <p:blipFill>
          <a:blip r:embed="rId3"/>
          <a:srcRect/>
          <a:stretch>
            <a:fillRect/>
          </a:stretch>
        </p:blipFill>
        <p:spPr bwMode="auto">
          <a:xfrm>
            <a:off x="304800" y="1663700"/>
            <a:ext cx="8531225" cy="354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0"/>
          <p:cNvPicPr>
            <a:picLocks noChangeAspect="1" noChangeArrowheads="1"/>
          </p:cNvPicPr>
          <p:nvPr/>
        </p:nvPicPr>
        <p:blipFill>
          <a:blip r:embed="rId3"/>
          <a:srcRect/>
          <a:stretch>
            <a:fillRect/>
          </a:stretch>
        </p:blipFill>
        <p:spPr bwMode="auto">
          <a:xfrm>
            <a:off x="2339752" y="116632"/>
            <a:ext cx="4449762" cy="4597400"/>
          </a:xfrm>
          <a:prstGeom prst="rect">
            <a:avLst/>
          </a:prstGeom>
          <a:noFill/>
          <a:ln w="9525">
            <a:noFill/>
            <a:miter lim="800000"/>
            <a:headEnd/>
            <a:tailEnd/>
          </a:ln>
        </p:spPr>
      </p:pic>
      <p:sp>
        <p:nvSpPr>
          <p:cNvPr id="46083" name="Text Box 1"/>
          <p:cNvSpPr txBox="1">
            <a:spLocks noChangeArrowheads="1"/>
          </p:cNvSpPr>
          <p:nvPr/>
        </p:nvSpPr>
        <p:spPr bwMode="auto">
          <a:xfrm>
            <a:off x="611560" y="4611231"/>
            <a:ext cx="7854950" cy="2246769"/>
          </a:xfrm>
          <a:prstGeom prst="rect">
            <a:avLst/>
          </a:prstGeom>
          <a:noFill/>
          <a:ln w="25400" algn="ctr">
            <a:noFill/>
            <a:miter lim="800000"/>
            <a:headEnd/>
            <a:tailEnd/>
          </a:ln>
        </p:spPr>
        <p:txBody>
          <a:bodyPr>
            <a:spAutoFit/>
          </a:bodyPr>
          <a:lstStyle/>
          <a:p>
            <a:pPr algn="ctr">
              <a:buClr>
                <a:srgbClr val="FFFFFF"/>
              </a:buClr>
              <a:buFont typeface="Wingdings" charset="2"/>
              <a:buNone/>
            </a:pPr>
            <a:r>
              <a:rPr lang="en-US" altLang="zh-CN" sz="2800" b="1" dirty="0">
                <a:solidFill>
                  <a:srgbClr val="0F1AFF"/>
                </a:solidFill>
                <a:latin typeface="Times New Roman" pitchFamily="18" charset="0"/>
                <a:cs typeface="Times New Roman" pitchFamily="18" charset="0"/>
              </a:rPr>
              <a:t>A protein antigen, in this case lysozyme, binds to the end of an  F</a:t>
            </a:r>
            <a:r>
              <a:rPr lang="en-US" altLang="zh-CN" sz="2800" b="1" baseline="-25000" dirty="0">
                <a:solidFill>
                  <a:srgbClr val="0F1AFF"/>
                </a:solidFill>
                <a:latin typeface="Times New Roman" pitchFamily="18" charset="0"/>
                <a:cs typeface="Times New Roman" pitchFamily="18" charset="0"/>
              </a:rPr>
              <a:t>ab </a:t>
            </a:r>
            <a:r>
              <a:rPr lang="en-US" altLang="zh-CN" sz="2800" b="1" dirty="0">
                <a:solidFill>
                  <a:srgbClr val="0F1AFF"/>
                </a:solidFill>
                <a:latin typeface="Times New Roman" pitchFamily="18" charset="0"/>
                <a:cs typeface="Times New Roman" pitchFamily="18" charset="0"/>
              </a:rPr>
              <a:t>domain from an antibody. </a:t>
            </a:r>
            <a:endParaRPr lang="en-US" altLang="zh-CN" sz="2800" b="1" dirty="0" smtClean="0">
              <a:solidFill>
                <a:srgbClr val="0F1AFF"/>
              </a:solidFill>
              <a:latin typeface="Times New Roman" pitchFamily="18" charset="0"/>
              <a:cs typeface="Times New Roman" pitchFamily="18" charset="0"/>
            </a:endParaRPr>
          </a:p>
          <a:p>
            <a:pPr algn="ctr">
              <a:buClr>
                <a:srgbClr val="FFFFFF"/>
              </a:buClr>
              <a:buFont typeface="Wingdings" charset="2"/>
              <a:buNone/>
            </a:pPr>
            <a:r>
              <a:rPr lang="en-US" altLang="zh-CN" sz="2800" b="1" dirty="0" smtClean="0">
                <a:solidFill>
                  <a:srgbClr val="FF0000"/>
                </a:solidFill>
                <a:latin typeface="Times New Roman" pitchFamily="18" charset="0"/>
                <a:cs typeface="Times New Roman" pitchFamily="18" charset="0"/>
              </a:rPr>
              <a:t>The </a:t>
            </a:r>
            <a:r>
              <a:rPr lang="en-US" altLang="zh-CN" sz="2800" b="1" dirty="0">
                <a:solidFill>
                  <a:srgbClr val="FF0000"/>
                </a:solidFill>
                <a:latin typeface="Times New Roman" pitchFamily="18" charset="0"/>
                <a:cs typeface="Times New Roman" pitchFamily="18" charset="0"/>
              </a:rPr>
              <a:t>end of the antibody and the antigen have complementary shapes, allowing a large amount of surface to be buried on binding.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figure 5-04a"/>
          <p:cNvPicPr>
            <a:picLocks noChangeAspect="1" noChangeArrowheads="1"/>
          </p:cNvPicPr>
          <p:nvPr/>
        </p:nvPicPr>
        <p:blipFill>
          <a:blip r:embed="rId4"/>
          <a:srcRect/>
          <a:stretch>
            <a:fillRect/>
          </a:stretch>
        </p:blipFill>
        <p:spPr bwMode="auto">
          <a:xfrm>
            <a:off x="0" y="1268760"/>
            <a:ext cx="6118448" cy="4687558"/>
          </a:xfrm>
          <a:prstGeom prst="rect">
            <a:avLst/>
          </a:prstGeom>
          <a:noFill/>
          <a:ln w="9525">
            <a:noFill/>
            <a:miter lim="800000"/>
            <a:headEnd/>
            <a:tailEnd/>
          </a:ln>
        </p:spPr>
      </p:pic>
      <p:sp>
        <p:nvSpPr>
          <p:cNvPr id="4100" name="矩形 2"/>
          <p:cNvSpPr>
            <a:spLocks noChangeArrowheads="1"/>
          </p:cNvSpPr>
          <p:nvPr/>
        </p:nvSpPr>
        <p:spPr bwMode="auto">
          <a:xfrm>
            <a:off x="107504" y="116632"/>
            <a:ext cx="8686800" cy="954088"/>
          </a:xfrm>
          <a:prstGeom prst="rect">
            <a:avLst/>
          </a:prstGeom>
          <a:noFill/>
          <a:ln w="9525">
            <a:noFill/>
            <a:miter lim="800000"/>
            <a:headEnd/>
            <a:tailEnd/>
          </a:ln>
        </p:spPr>
        <p:txBody>
          <a:bodyPr>
            <a:spAutoFit/>
          </a:bodyPr>
          <a:lstStyle/>
          <a:p>
            <a:pPr algn="ctr"/>
            <a:r>
              <a:rPr lang="en-US" altLang="zh-CN" sz="2800" b="1" dirty="0">
                <a:solidFill>
                  <a:srgbClr val="FF0000"/>
                </a:solidFill>
                <a:latin typeface="Times New Roman" pitchFamily="18" charset="0"/>
                <a:cs typeface="Times New Roman" pitchFamily="18" charset="0"/>
              </a:rPr>
              <a:t>The [L] at which half of the available ligand-binding sites are occupied is equivalent to 1/</a:t>
            </a:r>
            <a:r>
              <a:rPr lang="en-US" altLang="zh-CN" sz="2800" b="1" i="1" dirty="0">
                <a:solidFill>
                  <a:srgbClr val="FF0000"/>
                </a:solidFill>
                <a:latin typeface="Times New Roman" pitchFamily="18" charset="0"/>
                <a:cs typeface="Times New Roman" pitchFamily="18" charset="0"/>
              </a:rPr>
              <a:t>K</a:t>
            </a:r>
            <a:r>
              <a:rPr lang="en-US" altLang="zh-CN" sz="2800" b="1" baseline="-25000" dirty="0">
                <a:solidFill>
                  <a:srgbClr val="FF0000"/>
                </a:solidFill>
                <a:latin typeface="Times New Roman" pitchFamily="18" charset="0"/>
                <a:cs typeface="Times New Roman" pitchFamily="18" charset="0"/>
              </a:rPr>
              <a:t>a</a:t>
            </a:r>
            <a:r>
              <a:rPr lang="en-US" altLang="zh-CN" sz="2800" b="1" dirty="0">
                <a:solidFill>
                  <a:srgbClr val="FF0000"/>
                </a:solidFill>
                <a:latin typeface="Times New Roman" pitchFamily="18" charset="0"/>
                <a:cs typeface="Times New Roman" pitchFamily="18" charset="0"/>
              </a:rPr>
              <a:t>, or </a:t>
            </a:r>
            <a:r>
              <a:rPr lang="en-US" altLang="zh-CN" sz="2800" b="1" i="1" dirty="0">
                <a:solidFill>
                  <a:srgbClr val="FF0000"/>
                </a:solidFill>
                <a:latin typeface="Times New Roman" pitchFamily="18" charset="0"/>
                <a:cs typeface="Times New Roman" pitchFamily="18" charset="0"/>
              </a:rPr>
              <a:t>K</a:t>
            </a:r>
            <a:r>
              <a:rPr lang="en-US" altLang="zh-CN" sz="2800" b="1" baseline="-25000" dirty="0">
                <a:solidFill>
                  <a:srgbClr val="FF0000"/>
                </a:solidFill>
                <a:latin typeface="Times New Roman" pitchFamily="18" charset="0"/>
                <a:cs typeface="Times New Roman" pitchFamily="18" charset="0"/>
              </a:rPr>
              <a:t>d</a:t>
            </a:r>
            <a:r>
              <a:rPr lang="en-US" altLang="zh-CN" sz="2800" b="1" dirty="0">
                <a:solidFill>
                  <a:srgbClr val="FF0000"/>
                </a:solidFill>
                <a:latin typeface="Times New Roman" pitchFamily="18" charset="0"/>
                <a:cs typeface="Times New Roman" pitchFamily="18" charset="0"/>
              </a:rPr>
              <a:t> </a:t>
            </a:r>
          </a:p>
        </p:txBody>
      </p:sp>
      <p:sp>
        <p:nvSpPr>
          <p:cNvPr id="4101" name="TextBox 3"/>
          <p:cNvSpPr txBox="1">
            <a:spLocks noChangeArrowheads="1"/>
          </p:cNvSpPr>
          <p:nvPr/>
        </p:nvSpPr>
        <p:spPr bwMode="auto">
          <a:xfrm>
            <a:off x="179512" y="6021288"/>
            <a:ext cx="8811388" cy="646331"/>
          </a:xfrm>
          <a:prstGeom prst="rect">
            <a:avLst/>
          </a:prstGeom>
          <a:noFill/>
          <a:ln w="9525">
            <a:noFill/>
            <a:miter lim="800000"/>
            <a:headEnd/>
            <a:tailEnd/>
          </a:ln>
        </p:spPr>
        <p:txBody>
          <a:bodyPr wrap="none">
            <a:spAutoFit/>
          </a:bodyPr>
          <a:lstStyle/>
          <a:p>
            <a:pPr algn="ctr"/>
            <a:r>
              <a:rPr lang="en-US" altLang="zh-CN" sz="3600" b="1" dirty="0">
                <a:solidFill>
                  <a:srgbClr val="0F1AFF"/>
                </a:solidFill>
                <a:latin typeface="Times New Roman" pitchFamily="18" charset="0"/>
                <a:cs typeface="Times New Roman" pitchFamily="18" charset="0"/>
              </a:rPr>
              <a:t>Graphical </a:t>
            </a:r>
            <a:r>
              <a:rPr lang="en-US" altLang="zh-CN" sz="3600" b="1" dirty="0" smtClean="0">
                <a:solidFill>
                  <a:srgbClr val="0F1AFF"/>
                </a:solidFill>
                <a:latin typeface="Times New Roman" pitchFamily="18" charset="0"/>
                <a:cs typeface="Times New Roman" pitchFamily="18" charset="0"/>
              </a:rPr>
              <a:t>representation </a:t>
            </a:r>
            <a:r>
              <a:rPr lang="en-US" altLang="zh-CN" sz="3600" b="1" dirty="0">
                <a:solidFill>
                  <a:srgbClr val="0F1AFF"/>
                </a:solidFill>
                <a:latin typeface="Times New Roman" pitchFamily="18" charset="0"/>
                <a:cs typeface="Times New Roman" pitchFamily="18" charset="0"/>
              </a:rPr>
              <a:t>of ligand </a:t>
            </a:r>
            <a:r>
              <a:rPr lang="en-US" altLang="zh-CN" sz="3600" b="1" dirty="0" smtClean="0">
                <a:solidFill>
                  <a:srgbClr val="0F1AFF"/>
                </a:solidFill>
                <a:latin typeface="Times New Roman" pitchFamily="18" charset="0"/>
                <a:cs typeface="Times New Roman" pitchFamily="18" charset="0"/>
              </a:rPr>
              <a:t>binding</a:t>
            </a:r>
          </a:p>
        </p:txBody>
      </p:sp>
      <p:graphicFrame>
        <p:nvGraphicFramePr>
          <p:cNvPr id="4098" name="Object 5"/>
          <p:cNvGraphicFramePr>
            <a:graphicFrameLocks noChangeAspect="1"/>
          </p:cNvGraphicFramePr>
          <p:nvPr/>
        </p:nvGraphicFramePr>
        <p:xfrm>
          <a:off x="6444208" y="2708920"/>
          <a:ext cx="2322720" cy="1224136"/>
        </p:xfrm>
        <a:graphic>
          <a:graphicData uri="http://schemas.openxmlformats.org/presentationml/2006/ole">
            <mc:AlternateContent xmlns:mc="http://schemas.openxmlformats.org/markup-compatibility/2006">
              <mc:Choice xmlns:v="urn:schemas-microsoft-com:vml" Requires="v">
                <p:oleObj spid="_x0000_s4208" name="Equation" r:id="rId5" imgW="812520" imgH="431640" progId="Equation.3">
                  <p:embed/>
                </p:oleObj>
              </mc:Choice>
              <mc:Fallback>
                <p:oleObj name="Equation" r:id="rId5" imgW="81252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2708920"/>
                        <a:ext cx="2322720"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7504" y="332656"/>
            <a:ext cx="9036496" cy="1143000"/>
          </a:xfrm>
        </p:spPr>
        <p:txBody>
          <a:bodyPr/>
          <a:lstStyle/>
          <a:p>
            <a:r>
              <a:rPr lang="en-US" altLang="zh-CN" b="1" dirty="0" smtClean="0">
                <a:solidFill>
                  <a:srgbClr val="3333FF"/>
                </a:solidFill>
                <a:latin typeface="Times New Roman" pitchFamily="18" charset="0"/>
                <a:cs typeface="Times New Roman" pitchFamily="18" charset="0"/>
              </a:rPr>
              <a:t>Limitation of polyclonal antibodies</a:t>
            </a:r>
            <a:endParaRPr lang="zh-CN" altLang="en-US" b="1" dirty="0" smtClean="0">
              <a:solidFill>
                <a:srgbClr val="3333FF"/>
              </a:solidFill>
              <a:latin typeface="Times New Roman" pitchFamily="18" charset="0"/>
              <a:cs typeface="Times New Roman" pitchFamily="18" charset="0"/>
            </a:endParaRPr>
          </a:p>
        </p:txBody>
      </p:sp>
      <p:sp>
        <p:nvSpPr>
          <p:cNvPr id="47107" name="Rectangle 3"/>
          <p:cNvSpPr>
            <a:spLocks noGrp="1" noChangeArrowheads="1"/>
          </p:cNvSpPr>
          <p:nvPr>
            <p:ph type="body" idx="1"/>
          </p:nvPr>
        </p:nvSpPr>
        <p:spPr>
          <a:xfrm>
            <a:off x="323528" y="1052736"/>
            <a:ext cx="8458200" cy="4114800"/>
          </a:xfrm>
        </p:spPr>
        <p:txBody>
          <a:bodyPr/>
          <a:lstStyle/>
          <a:p>
            <a:pPr eaLnBrk="1" hangingPunct="1">
              <a:buFontTx/>
              <a:buNone/>
            </a:pPr>
            <a:endParaRPr lang="en-US" altLang="zh-CN" sz="2800" b="1" dirty="0" smtClean="0">
              <a:latin typeface="Times New Roman" pitchFamily="18" charset="0"/>
              <a:cs typeface="Times New Roman" pitchFamily="18" charset="0"/>
            </a:endParaRPr>
          </a:p>
          <a:p>
            <a:pPr eaLnBrk="1" hangingPunct="1">
              <a:spcBef>
                <a:spcPts val="800"/>
              </a:spcBef>
            </a:pPr>
            <a:r>
              <a:rPr lang="en-US" altLang="zh-CN" b="1" dirty="0" smtClean="0">
                <a:latin typeface="Times New Roman" pitchFamily="18" charset="0"/>
                <a:ea typeface="宋体" charset="-122"/>
                <a:cs typeface="Times New Roman" pitchFamily="18" charset="0"/>
              </a:rPr>
              <a:t>Heterogeneity (a pool of antibodies recognizing different epitopes): PAb often fails to detect the phosphorylation state of proteins, or distinguish between closely-related members of a protein family</a:t>
            </a:r>
          </a:p>
          <a:p>
            <a:pPr eaLnBrk="1" hangingPunct="1">
              <a:spcBef>
                <a:spcPts val="800"/>
              </a:spcBef>
            </a:pPr>
            <a:r>
              <a:rPr lang="en-US" altLang="zh-CN" b="1" dirty="0" smtClean="0">
                <a:latin typeface="Times New Roman" pitchFamily="18" charset="0"/>
                <a:ea typeface="宋体" charset="-122"/>
                <a:cs typeface="Times New Roman" pitchFamily="18" charset="0"/>
              </a:rPr>
              <a:t>Low concentration and purity level in the PAb preparation: concentration of the specific antibody in the polyclonal sera is only 1%-5% of the total concentration of IgG     </a:t>
            </a:r>
            <a:endParaRPr lang="zh-CN" altLang="en-US" b="1" dirty="0" smtClean="0">
              <a:latin typeface="Times New Roman" pitchFamily="18" charset="0"/>
              <a:ea typeface="宋体" charset="-122"/>
              <a:cs typeface="Times New Roman" pitchFamily="18" charset="0"/>
            </a:endParaRPr>
          </a:p>
          <a:p>
            <a:pPr eaLnBrk="1" hangingPunct="1">
              <a:spcBef>
                <a:spcPts val="800"/>
              </a:spcBef>
              <a:buFontTx/>
              <a:buNone/>
            </a:pPr>
            <a:endParaRPr lang="en-US" altLang="zh-CN" sz="2800" b="1" dirty="0" smtClean="0">
              <a:latin typeface="Times New Roman" pitchFamily="18" charset="0"/>
              <a:cs typeface="Times New Roman" pitchFamily="18" charset="0"/>
            </a:endParaRPr>
          </a:p>
          <a:p>
            <a:pPr eaLnBrk="1" hangingPunct="1">
              <a:spcBef>
                <a:spcPts val="800"/>
              </a:spcBef>
            </a:pPr>
            <a:endParaRPr lang="en-US" altLang="zh-CN"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gure 5-26a"/>
          <p:cNvPicPr>
            <a:picLocks noChangeAspect="1" noChangeArrowheads="1"/>
          </p:cNvPicPr>
          <p:nvPr/>
        </p:nvPicPr>
        <p:blipFill>
          <a:blip r:embed="rId3"/>
          <a:srcRect/>
          <a:stretch>
            <a:fillRect/>
          </a:stretch>
        </p:blipFill>
        <p:spPr bwMode="auto">
          <a:xfrm>
            <a:off x="457200" y="304800"/>
            <a:ext cx="8001000" cy="5257800"/>
          </a:xfrm>
          <a:prstGeom prst="rect">
            <a:avLst/>
          </a:prstGeom>
          <a:noFill/>
          <a:ln w="9525">
            <a:noFill/>
            <a:miter lim="800000"/>
            <a:headEnd/>
            <a:tailEnd/>
          </a:ln>
        </p:spPr>
      </p:pic>
      <p:sp>
        <p:nvSpPr>
          <p:cNvPr id="48131" name="TextBox 2"/>
          <p:cNvSpPr txBox="1">
            <a:spLocks noChangeArrowheads="1"/>
          </p:cNvSpPr>
          <p:nvPr/>
        </p:nvSpPr>
        <p:spPr bwMode="auto">
          <a:xfrm>
            <a:off x="0" y="5473005"/>
            <a:ext cx="9087681" cy="1384995"/>
          </a:xfrm>
          <a:prstGeom prst="rect">
            <a:avLst/>
          </a:prstGeom>
          <a:noFill/>
          <a:ln w="9525">
            <a:noFill/>
            <a:miter lim="800000"/>
            <a:headEnd/>
            <a:tailEnd/>
          </a:ln>
        </p:spPr>
        <p:txBody>
          <a:bodyPr wrap="none">
            <a:spAutoFit/>
          </a:bodyPr>
          <a:lstStyle/>
          <a:p>
            <a:pPr algn="ctr"/>
            <a:r>
              <a:rPr lang="en-US" altLang="zh-CN" sz="2800" b="1" dirty="0">
                <a:solidFill>
                  <a:srgbClr val="0F1AFF"/>
                </a:solidFill>
                <a:latin typeface="Times New Roman" pitchFamily="18" charset="0"/>
                <a:cs typeface="Times New Roman" pitchFamily="18" charset="0"/>
              </a:rPr>
              <a:t>The specific reaction of an antibody with its antigen is the </a:t>
            </a:r>
          </a:p>
          <a:p>
            <a:pPr algn="ctr"/>
            <a:r>
              <a:rPr lang="en-US" altLang="zh-CN" sz="2800" b="1" dirty="0">
                <a:solidFill>
                  <a:srgbClr val="0F1AFF"/>
                </a:solidFill>
                <a:latin typeface="Times New Roman" pitchFamily="18" charset="0"/>
                <a:cs typeface="Times New Roman" pitchFamily="18" charset="0"/>
              </a:rPr>
              <a:t>basis of several techniques that identify and quantify </a:t>
            </a:r>
          </a:p>
          <a:p>
            <a:pPr algn="ctr"/>
            <a:r>
              <a:rPr lang="en-US" altLang="zh-CN" sz="2800" b="1" dirty="0">
                <a:solidFill>
                  <a:srgbClr val="0F1AFF"/>
                </a:solidFill>
                <a:latin typeface="Times New Roman" pitchFamily="18" charset="0"/>
                <a:cs typeface="Times New Roman" pitchFamily="18" charset="0"/>
              </a:rPr>
              <a:t>a specific protein in a complex sample.</a:t>
            </a:r>
            <a:endParaRPr lang="zh-CN" altLang="en-US" sz="2800" b="1" dirty="0">
              <a:solidFill>
                <a:srgbClr val="0F1A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336600" y="404664"/>
            <a:ext cx="8546570" cy="707886"/>
          </a:xfrm>
          <a:prstGeom prst="rect">
            <a:avLst/>
          </a:prstGeom>
          <a:noFill/>
          <a:ln w="25400" algn="ctr">
            <a:noFill/>
            <a:miter lim="800000"/>
            <a:headEnd/>
            <a:tailEnd/>
          </a:ln>
        </p:spPr>
        <p:txBody>
          <a:bodyPr wrap="none">
            <a:spAutoFit/>
          </a:bodyPr>
          <a:lstStyle/>
          <a:p>
            <a:pPr marL="342900" indent="-342900">
              <a:buClr>
                <a:srgbClr val="FFFFFF"/>
              </a:buClr>
              <a:buFont typeface="Wingdings" charset="2"/>
              <a:buNone/>
            </a:pPr>
            <a:r>
              <a:rPr lang="en-US" altLang="zh-CN" sz="4000" b="1" dirty="0">
                <a:solidFill>
                  <a:srgbClr val="0F1AFF"/>
                </a:solidFill>
                <a:latin typeface="Times New Roman" pitchFamily="18" charset="0"/>
                <a:cs typeface="Times New Roman" pitchFamily="18" charset="0"/>
              </a:rPr>
              <a:t>General </a:t>
            </a:r>
            <a:r>
              <a:rPr lang="en-US" altLang="zh-CN" sz="4000" b="1" dirty="0" smtClean="0">
                <a:solidFill>
                  <a:srgbClr val="0F1AFF"/>
                </a:solidFill>
                <a:latin typeface="Times New Roman" pitchFamily="18" charset="0"/>
                <a:cs typeface="Times New Roman" pitchFamily="18" charset="0"/>
              </a:rPr>
              <a:t>procedure </a:t>
            </a:r>
            <a:r>
              <a:rPr lang="en-US" altLang="zh-CN" sz="4000" b="1" dirty="0">
                <a:solidFill>
                  <a:srgbClr val="0F1AFF"/>
                </a:solidFill>
                <a:latin typeface="Times New Roman" pitchFamily="18" charset="0"/>
                <a:cs typeface="Times New Roman" pitchFamily="18" charset="0"/>
              </a:rPr>
              <a:t>of </a:t>
            </a:r>
            <a:r>
              <a:rPr lang="en-US" altLang="zh-CN" sz="4000" b="1" dirty="0" smtClean="0">
                <a:solidFill>
                  <a:srgbClr val="0F1AFF"/>
                </a:solidFill>
                <a:latin typeface="Times New Roman" pitchFamily="18" charset="0"/>
                <a:cs typeface="Times New Roman" pitchFamily="18" charset="0"/>
              </a:rPr>
              <a:t>western </a:t>
            </a:r>
            <a:r>
              <a:rPr lang="en-US" altLang="zh-CN" sz="4000" b="1" dirty="0">
                <a:solidFill>
                  <a:srgbClr val="0F1AFF"/>
                </a:solidFill>
                <a:latin typeface="Times New Roman" pitchFamily="18" charset="0"/>
                <a:cs typeface="Times New Roman" pitchFamily="18" charset="0"/>
              </a:rPr>
              <a:t>b</a:t>
            </a:r>
            <a:r>
              <a:rPr lang="en-US" altLang="zh-CN" sz="4000" b="1" dirty="0" smtClean="0">
                <a:solidFill>
                  <a:srgbClr val="0F1AFF"/>
                </a:solidFill>
                <a:latin typeface="Times New Roman" pitchFamily="18" charset="0"/>
                <a:cs typeface="Times New Roman" pitchFamily="18" charset="0"/>
              </a:rPr>
              <a:t>lotting</a:t>
            </a:r>
            <a:endParaRPr lang="en-US" altLang="zh-CN" sz="4000" b="1" dirty="0">
              <a:solidFill>
                <a:srgbClr val="0F1AFF"/>
              </a:solidFill>
              <a:latin typeface="Times New Roman" pitchFamily="18" charset="0"/>
              <a:cs typeface="Times New Roman" pitchFamily="18" charset="0"/>
            </a:endParaRPr>
          </a:p>
        </p:txBody>
      </p:sp>
      <p:sp>
        <p:nvSpPr>
          <p:cNvPr id="49155" name="Text Box 5"/>
          <p:cNvSpPr txBox="1">
            <a:spLocks noChangeArrowheads="1"/>
          </p:cNvSpPr>
          <p:nvPr/>
        </p:nvSpPr>
        <p:spPr bwMode="auto">
          <a:xfrm>
            <a:off x="469425" y="1268760"/>
            <a:ext cx="8280920" cy="5345053"/>
          </a:xfrm>
          <a:prstGeom prst="rect">
            <a:avLst/>
          </a:prstGeom>
          <a:noFill/>
          <a:ln w="25400" algn="ctr">
            <a:noFill/>
            <a:miter lim="800000"/>
            <a:headEnd/>
            <a:tailEnd/>
          </a:ln>
        </p:spPr>
        <p:txBody>
          <a:bodyPr wrap="square">
            <a:spAutoFit/>
          </a:bodyPr>
          <a:lstStyle/>
          <a:p>
            <a:pPr marL="330200" indent="-330200">
              <a:spcBef>
                <a:spcPts val="800"/>
              </a:spcBef>
              <a:buClr>
                <a:srgbClr val="FFFFFF"/>
              </a:buClr>
              <a:buFont typeface="Wingdings" charset="2"/>
              <a:buNone/>
            </a:pPr>
            <a:r>
              <a:rPr lang="en-US" altLang="zh-CN" sz="3200" b="1" dirty="0">
                <a:latin typeface="Times New Roman" pitchFamily="18" charset="0"/>
                <a:cs typeface="Times New Roman" pitchFamily="18" charset="0"/>
              </a:rPr>
              <a:t>1. Separate sample proteins by SDS-PAGE</a:t>
            </a:r>
          </a:p>
          <a:p>
            <a:pPr marL="330200" indent="-330200">
              <a:spcBef>
                <a:spcPts val="800"/>
              </a:spcBef>
              <a:buClr>
                <a:srgbClr val="FFFFFF"/>
              </a:buClr>
              <a:buFont typeface="Wingdings" charset="2"/>
              <a:buNone/>
            </a:pPr>
            <a:r>
              <a:rPr lang="en-US" altLang="zh-CN" sz="3200" b="1" dirty="0">
                <a:latin typeface="Times New Roman" pitchFamily="18" charset="0"/>
                <a:cs typeface="Times New Roman" pitchFamily="18" charset="0"/>
              </a:rPr>
              <a:t>2. Transfer the proteins from the gel to the </a:t>
            </a:r>
            <a:r>
              <a:rPr lang="en-US" altLang="zh-CN" sz="3200" b="1" dirty="0" smtClean="0">
                <a:latin typeface="Times New Roman" pitchFamily="18" charset="0"/>
                <a:cs typeface="Times New Roman" pitchFamily="18" charset="0"/>
              </a:rPr>
              <a:t> </a:t>
            </a:r>
          </a:p>
          <a:p>
            <a:pPr marL="330200" indent="-330200">
              <a:spcBef>
                <a:spcPts val="800"/>
              </a:spcBef>
              <a:buClr>
                <a:srgbClr val="FFFFFF"/>
              </a:buClr>
              <a:buFont typeface="Wingdings" charset="2"/>
              <a:buNone/>
            </a:pPr>
            <a:r>
              <a:rPr lang="en-US" altLang="zh-CN" sz="3200" b="1" dirty="0">
                <a:latin typeface="Times New Roman" pitchFamily="18" charset="0"/>
                <a:cs typeface="Times New Roman" pitchFamily="18" charset="0"/>
              </a:rPr>
              <a:t> </a:t>
            </a:r>
            <a:r>
              <a:rPr lang="en-US" altLang="zh-CN" sz="3200" b="1" dirty="0" smtClean="0">
                <a:latin typeface="Times New Roman" pitchFamily="18" charset="0"/>
                <a:cs typeface="Times New Roman" pitchFamily="18" charset="0"/>
              </a:rPr>
              <a:t>   membrane</a:t>
            </a:r>
            <a:endParaRPr lang="en-US" altLang="zh-CN" sz="3200" b="1" dirty="0">
              <a:latin typeface="Times New Roman" pitchFamily="18" charset="0"/>
              <a:cs typeface="Times New Roman" pitchFamily="18" charset="0"/>
            </a:endParaRPr>
          </a:p>
          <a:p>
            <a:pPr marL="330200" indent="-330200">
              <a:spcBef>
                <a:spcPts val="800"/>
              </a:spcBef>
              <a:buClr>
                <a:srgbClr val="FFFFFF"/>
              </a:buClr>
              <a:buFont typeface="Wingdings" charset="2"/>
              <a:buNone/>
            </a:pPr>
            <a:r>
              <a:rPr lang="en-US" altLang="zh-CN" sz="3200" b="1" dirty="0">
                <a:latin typeface="Times New Roman" pitchFamily="18" charset="0"/>
                <a:cs typeface="Times New Roman" pitchFamily="18" charset="0"/>
              </a:rPr>
              <a:t>3. Expose the membrane to a solution </a:t>
            </a:r>
            <a:endParaRPr lang="en-US" altLang="zh-CN" sz="3200" b="1" dirty="0" smtClean="0">
              <a:latin typeface="Times New Roman" pitchFamily="18" charset="0"/>
              <a:cs typeface="Times New Roman" pitchFamily="18" charset="0"/>
            </a:endParaRPr>
          </a:p>
          <a:p>
            <a:pPr marL="330200" indent="-330200">
              <a:spcBef>
                <a:spcPts val="800"/>
              </a:spcBef>
              <a:buClr>
                <a:srgbClr val="FFFFFF"/>
              </a:buClr>
              <a:buFont typeface="Wingdings" charset="2"/>
              <a:buNone/>
            </a:pPr>
            <a:r>
              <a:rPr lang="en-US" altLang="zh-CN" sz="3200" b="1" dirty="0">
                <a:latin typeface="Times New Roman" pitchFamily="18" charset="0"/>
                <a:cs typeface="Times New Roman" pitchFamily="18" charset="0"/>
              </a:rPr>
              <a:t> </a:t>
            </a:r>
            <a:r>
              <a:rPr lang="en-US" altLang="zh-CN" sz="3200" b="1" dirty="0" smtClean="0">
                <a:latin typeface="Times New Roman" pitchFamily="18" charset="0"/>
                <a:cs typeface="Times New Roman" pitchFamily="18" charset="0"/>
              </a:rPr>
              <a:t>   containing </a:t>
            </a:r>
            <a:r>
              <a:rPr lang="en-US" altLang="zh-CN" sz="3200" b="1" dirty="0">
                <a:latin typeface="Times New Roman" pitchFamily="18" charset="0"/>
                <a:cs typeface="Times New Roman" pitchFamily="18" charset="0"/>
              </a:rPr>
              <a:t>antibody (primary antibody) </a:t>
            </a:r>
            <a:endParaRPr lang="en-US" altLang="zh-CN" sz="3200" b="1" dirty="0" smtClean="0">
              <a:latin typeface="Times New Roman" pitchFamily="18" charset="0"/>
              <a:cs typeface="Times New Roman" pitchFamily="18" charset="0"/>
            </a:endParaRPr>
          </a:p>
          <a:p>
            <a:pPr marL="330200" indent="-330200">
              <a:spcBef>
                <a:spcPts val="800"/>
              </a:spcBef>
              <a:buClr>
                <a:srgbClr val="FFFFFF"/>
              </a:buClr>
              <a:buFont typeface="Wingdings" charset="2"/>
              <a:buNone/>
            </a:pPr>
            <a:r>
              <a:rPr lang="en-US" altLang="zh-CN" sz="3200" b="1" dirty="0">
                <a:latin typeface="Times New Roman" pitchFamily="18" charset="0"/>
                <a:cs typeface="Times New Roman" pitchFamily="18" charset="0"/>
              </a:rPr>
              <a:t> </a:t>
            </a:r>
            <a:r>
              <a:rPr lang="en-US" altLang="zh-CN" sz="3200" b="1" dirty="0" smtClean="0">
                <a:latin typeface="Times New Roman" pitchFamily="18" charset="0"/>
                <a:cs typeface="Times New Roman" pitchFamily="18" charset="0"/>
              </a:rPr>
              <a:t>   that </a:t>
            </a:r>
            <a:r>
              <a:rPr lang="en-US" altLang="zh-CN" sz="3200" b="1" dirty="0">
                <a:latin typeface="Times New Roman" pitchFamily="18" charset="0"/>
                <a:cs typeface="Times New Roman" pitchFamily="18" charset="0"/>
              </a:rPr>
              <a:t>recognizes the protein of interest</a:t>
            </a:r>
          </a:p>
          <a:p>
            <a:pPr marL="330200" indent="-330200">
              <a:spcBef>
                <a:spcPts val="800"/>
              </a:spcBef>
              <a:buClr>
                <a:srgbClr val="FFFFFF"/>
              </a:buClr>
              <a:buFont typeface="Wingdings" charset="2"/>
              <a:buNone/>
            </a:pPr>
            <a:r>
              <a:rPr lang="en-US" altLang="zh-CN" sz="3200" b="1" dirty="0">
                <a:latin typeface="Times New Roman" pitchFamily="18" charset="0"/>
                <a:cs typeface="Times New Roman" pitchFamily="18" charset="0"/>
              </a:rPr>
              <a:t>4. Treat the membrane with secondary </a:t>
            </a:r>
            <a:endParaRPr lang="en-US" altLang="zh-CN" sz="3200" b="1" dirty="0" smtClean="0">
              <a:latin typeface="Times New Roman" pitchFamily="18" charset="0"/>
              <a:cs typeface="Times New Roman" pitchFamily="18" charset="0"/>
            </a:endParaRPr>
          </a:p>
          <a:p>
            <a:pPr marL="330200" indent="-330200">
              <a:spcBef>
                <a:spcPts val="800"/>
              </a:spcBef>
              <a:buClr>
                <a:srgbClr val="FFFFFF"/>
              </a:buClr>
              <a:buFont typeface="Wingdings" charset="2"/>
              <a:buNone/>
            </a:pPr>
            <a:r>
              <a:rPr lang="en-US" altLang="zh-CN" sz="3200" b="1" dirty="0">
                <a:latin typeface="Times New Roman" pitchFamily="18" charset="0"/>
                <a:cs typeface="Times New Roman" pitchFamily="18" charset="0"/>
              </a:rPr>
              <a:t> </a:t>
            </a:r>
            <a:r>
              <a:rPr lang="en-US" altLang="zh-CN" sz="3200" b="1" dirty="0" smtClean="0">
                <a:latin typeface="Times New Roman" pitchFamily="18" charset="0"/>
                <a:cs typeface="Times New Roman" pitchFamily="18" charset="0"/>
              </a:rPr>
              <a:t>   antibody</a:t>
            </a:r>
            <a:r>
              <a:rPr lang="en-US" altLang="zh-CN" sz="3200" b="1" dirty="0">
                <a:latin typeface="Times New Roman" pitchFamily="18" charset="0"/>
                <a:cs typeface="Times New Roman" pitchFamily="18" charset="0"/>
              </a:rPr>
              <a:t>, which is conjugated to a group </a:t>
            </a:r>
            <a:endParaRPr lang="en-US" altLang="zh-CN" sz="3200" b="1" dirty="0" smtClean="0">
              <a:latin typeface="Times New Roman" pitchFamily="18" charset="0"/>
              <a:cs typeface="Times New Roman" pitchFamily="18" charset="0"/>
            </a:endParaRPr>
          </a:p>
          <a:p>
            <a:pPr marL="330200" indent="-330200">
              <a:spcBef>
                <a:spcPts val="800"/>
              </a:spcBef>
              <a:buClr>
                <a:srgbClr val="FFFFFF"/>
              </a:buClr>
              <a:buFont typeface="Wingdings" charset="2"/>
              <a:buNone/>
            </a:pPr>
            <a:r>
              <a:rPr lang="en-US" altLang="zh-CN" sz="3200" b="1" dirty="0">
                <a:latin typeface="Times New Roman" pitchFamily="18" charset="0"/>
                <a:cs typeface="Times New Roman" pitchFamily="18" charset="0"/>
              </a:rPr>
              <a:t> </a:t>
            </a:r>
            <a:r>
              <a:rPr lang="en-US" altLang="zh-CN" sz="3200" b="1" dirty="0" smtClean="0">
                <a:latin typeface="Times New Roman" pitchFamily="18" charset="0"/>
                <a:cs typeface="Times New Roman" pitchFamily="18" charset="0"/>
              </a:rPr>
              <a:t>   that </a:t>
            </a:r>
            <a:r>
              <a:rPr lang="en-US" altLang="zh-CN" sz="3200" b="1" dirty="0">
                <a:latin typeface="Times New Roman" pitchFamily="18" charset="0"/>
                <a:cs typeface="Times New Roman" pitchFamily="18" charset="0"/>
              </a:rPr>
              <a:t>enables detection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434162" y="404664"/>
            <a:ext cx="8686800" cy="708025"/>
          </a:xfrm>
          <a:prstGeom prst="rect">
            <a:avLst/>
          </a:prstGeom>
          <a:noFill/>
          <a:ln w="25400" algn="ctr">
            <a:noFill/>
            <a:miter lim="800000"/>
            <a:headEnd/>
            <a:tailEnd/>
          </a:ln>
        </p:spPr>
        <p:txBody>
          <a:bodyPr>
            <a:spAutoFit/>
          </a:bodyPr>
          <a:lstStyle/>
          <a:p>
            <a:pPr marL="342900" indent="-342900">
              <a:buClr>
                <a:srgbClr val="FFFFFF"/>
              </a:buClr>
              <a:buFont typeface="Wingdings" charset="2"/>
              <a:buNone/>
            </a:pPr>
            <a:r>
              <a:rPr lang="en-US" altLang="zh-CN" sz="4000" b="1" dirty="0">
                <a:solidFill>
                  <a:srgbClr val="0F1AFF"/>
                </a:solidFill>
                <a:latin typeface="Times New Roman" pitchFamily="18" charset="0"/>
                <a:cs typeface="Times New Roman" pitchFamily="18" charset="0"/>
              </a:rPr>
              <a:t>Detection </a:t>
            </a:r>
            <a:r>
              <a:rPr lang="en-US" altLang="zh-CN" sz="4000" b="1" dirty="0" smtClean="0">
                <a:solidFill>
                  <a:srgbClr val="0F1AFF"/>
                </a:solidFill>
                <a:latin typeface="Times New Roman" pitchFamily="18" charset="0"/>
                <a:cs typeface="Times New Roman" pitchFamily="18" charset="0"/>
              </a:rPr>
              <a:t>methods </a:t>
            </a:r>
            <a:r>
              <a:rPr lang="en-US" altLang="zh-CN" sz="4000" b="1" dirty="0">
                <a:solidFill>
                  <a:srgbClr val="0F1AFF"/>
                </a:solidFill>
                <a:latin typeface="Times New Roman" pitchFamily="18" charset="0"/>
                <a:cs typeface="Times New Roman" pitchFamily="18" charset="0"/>
              </a:rPr>
              <a:t>of </a:t>
            </a:r>
            <a:r>
              <a:rPr lang="en-US" altLang="zh-CN" sz="4000" b="1" dirty="0" smtClean="0">
                <a:solidFill>
                  <a:srgbClr val="0F1AFF"/>
                </a:solidFill>
                <a:latin typeface="Times New Roman" pitchFamily="18" charset="0"/>
                <a:cs typeface="Times New Roman" pitchFamily="18" charset="0"/>
              </a:rPr>
              <a:t>western </a:t>
            </a:r>
            <a:r>
              <a:rPr lang="en-US" altLang="zh-CN" sz="4000" b="1" dirty="0">
                <a:solidFill>
                  <a:srgbClr val="0F1AFF"/>
                </a:solidFill>
                <a:latin typeface="Times New Roman" pitchFamily="18" charset="0"/>
                <a:cs typeface="Times New Roman" pitchFamily="18" charset="0"/>
              </a:rPr>
              <a:t>b</a:t>
            </a:r>
            <a:r>
              <a:rPr lang="en-US" altLang="zh-CN" sz="4000" b="1" dirty="0" smtClean="0">
                <a:solidFill>
                  <a:srgbClr val="0F1AFF"/>
                </a:solidFill>
                <a:latin typeface="Times New Roman" pitchFamily="18" charset="0"/>
                <a:cs typeface="Times New Roman" pitchFamily="18" charset="0"/>
              </a:rPr>
              <a:t>lotting</a:t>
            </a:r>
            <a:endParaRPr lang="en-US" altLang="zh-CN" sz="4000" b="1" dirty="0">
              <a:solidFill>
                <a:srgbClr val="0F1AFF"/>
              </a:solidFill>
              <a:latin typeface="Times New Roman" pitchFamily="18" charset="0"/>
              <a:cs typeface="Times New Roman" pitchFamily="18" charset="0"/>
            </a:endParaRPr>
          </a:p>
        </p:txBody>
      </p:sp>
      <p:sp>
        <p:nvSpPr>
          <p:cNvPr id="50179" name="Text Box 5"/>
          <p:cNvSpPr txBox="1">
            <a:spLocks noChangeArrowheads="1"/>
          </p:cNvSpPr>
          <p:nvPr/>
        </p:nvSpPr>
        <p:spPr bwMode="auto">
          <a:xfrm>
            <a:off x="609600" y="1371600"/>
            <a:ext cx="7704138" cy="4380686"/>
          </a:xfrm>
          <a:prstGeom prst="rect">
            <a:avLst/>
          </a:prstGeom>
          <a:noFill/>
          <a:ln w="25400" algn="ctr">
            <a:noFill/>
            <a:miter lim="800000"/>
            <a:headEnd/>
            <a:tailEnd/>
          </a:ln>
        </p:spPr>
        <p:txBody>
          <a:bodyPr>
            <a:spAutoFit/>
          </a:bodyPr>
          <a:lstStyle/>
          <a:p>
            <a:pPr>
              <a:spcBef>
                <a:spcPts val="800"/>
              </a:spcBef>
              <a:buClr>
                <a:srgbClr val="FFFFFF"/>
              </a:buClr>
              <a:buSzPct val="60000"/>
              <a:buFont typeface="Wingdings" charset="2"/>
              <a:buNone/>
            </a:pPr>
            <a:r>
              <a:rPr lang="en-US" altLang="zh-CN" sz="2800" b="1" dirty="0">
                <a:latin typeface="Times New Roman" pitchFamily="18" charset="0"/>
                <a:ea typeface="宋体" charset="-122"/>
                <a:cs typeface="Times New Roman" pitchFamily="18" charset="0"/>
              </a:rPr>
              <a:t>The secondary detection conjugate catalyzes reactions that produce products that are either:</a:t>
            </a:r>
          </a:p>
          <a:p>
            <a:pPr>
              <a:spcBef>
                <a:spcPts val="800"/>
              </a:spcBef>
              <a:buClr>
                <a:srgbClr val="FFFFFF"/>
              </a:buClr>
              <a:buSzPct val="60000"/>
              <a:buFont typeface="Wingdings" charset="2"/>
              <a:buNone/>
            </a:pPr>
            <a:endParaRPr lang="en-US" altLang="zh-CN" sz="2800" b="1" dirty="0">
              <a:latin typeface="Times New Roman" pitchFamily="18" charset="0"/>
              <a:ea typeface="宋体" charset="-122"/>
              <a:cs typeface="Times New Roman" pitchFamily="18" charset="0"/>
            </a:endParaRPr>
          </a:p>
          <a:p>
            <a:pPr>
              <a:spcBef>
                <a:spcPts val="800"/>
              </a:spcBef>
              <a:buClr>
                <a:srgbClr val="FFFFFF"/>
              </a:buClr>
              <a:buSzPct val="60000"/>
              <a:buFont typeface="Wingdings" charset="2"/>
              <a:buNone/>
            </a:pPr>
            <a:r>
              <a:rPr lang="en-US" altLang="zh-CN" sz="2800" b="1" dirty="0">
                <a:latin typeface="Times New Roman" pitchFamily="18" charset="0"/>
                <a:ea typeface="宋体" charset="-122"/>
                <a:cs typeface="Times New Roman" pitchFamily="18" charset="0"/>
              </a:rPr>
              <a:t>---</a:t>
            </a:r>
            <a:r>
              <a:rPr lang="en-US" altLang="zh-CN" sz="2800" b="1" dirty="0">
                <a:solidFill>
                  <a:srgbClr val="FF0000"/>
                </a:solidFill>
                <a:latin typeface="Times New Roman" pitchFamily="18" charset="0"/>
                <a:ea typeface="宋体" charset="-122"/>
                <a:cs typeface="Times New Roman" pitchFamily="18" charset="0"/>
              </a:rPr>
              <a:t>chemiluminescent</a:t>
            </a:r>
            <a:r>
              <a:rPr lang="en-US" altLang="zh-CN" sz="2800" b="1" dirty="0">
                <a:latin typeface="Times New Roman" pitchFamily="18" charset="0"/>
                <a:ea typeface="宋体" charset="-122"/>
                <a:cs typeface="Times New Roman" pitchFamily="18" charset="0"/>
              </a:rPr>
              <a:t>, producing light at the site of the target protein which can be detected by exposing the membrane to photographic film</a:t>
            </a:r>
          </a:p>
          <a:p>
            <a:pPr>
              <a:spcBef>
                <a:spcPts val="800"/>
              </a:spcBef>
              <a:buClr>
                <a:srgbClr val="FFFFFF"/>
              </a:buClr>
              <a:buSzPct val="60000"/>
              <a:buFont typeface="Wingdings" charset="2"/>
              <a:buNone/>
            </a:pPr>
            <a:endParaRPr lang="en-US" altLang="zh-CN" sz="2800" b="1" dirty="0">
              <a:latin typeface="Times New Roman" pitchFamily="18" charset="0"/>
              <a:ea typeface="宋体" charset="-122"/>
              <a:cs typeface="Times New Roman" pitchFamily="18" charset="0"/>
            </a:endParaRPr>
          </a:p>
          <a:p>
            <a:pPr>
              <a:spcBef>
                <a:spcPts val="800"/>
              </a:spcBef>
              <a:buClr>
                <a:srgbClr val="FFFFFF"/>
              </a:buClr>
              <a:buSzPct val="60000"/>
              <a:buFont typeface="Wingdings" charset="2"/>
              <a:buNone/>
            </a:pPr>
            <a:r>
              <a:rPr lang="en-US" altLang="zh-CN" sz="2800" b="1" dirty="0">
                <a:latin typeface="Times New Roman" pitchFamily="18" charset="0"/>
                <a:ea typeface="宋体" charset="-122"/>
                <a:cs typeface="Times New Roman" pitchFamily="18" charset="0"/>
              </a:rPr>
              <a:t>---</a:t>
            </a:r>
            <a:r>
              <a:rPr lang="en-US" altLang="zh-CN" sz="2800" b="1" dirty="0">
                <a:solidFill>
                  <a:srgbClr val="FF0000"/>
                </a:solidFill>
                <a:latin typeface="Times New Roman" pitchFamily="18" charset="0"/>
                <a:ea typeface="宋体" charset="-122"/>
                <a:cs typeface="Times New Roman" pitchFamily="18" charset="0"/>
              </a:rPr>
              <a:t>chromogenic</a:t>
            </a:r>
            <a:r>
              <a:rPr lang="en-US" altLang="zh-CN" sz="2800" b="1" dirty="0">
                <a:latin typeface="Times New Roman" pitchFamily="18" charset="0"/>
                <a:ea typeface="宋体" charset="-122"/>
                <a:cs typeface="Times New Roman" pitchFamily="18" charset="0"/>
              </a:rPr>
              <a:t>, forming a colored precipitate on the membrane at the site of the target protein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gure 5-26c"/>
          <p:cNvPicPr>
            <a:picLocks noChangeAspect="1" noChangeArrowheads="1"/>
          </p:cNvPicPr>
          <p:nvPr/>
        </p:nvPicPr>
        <p:blipFill>
          <a:blip r:embed="rId3"/>
          <a:srcRect/>
          <a:stretch>
            <a:fillRect/>
          </a:stretch>
        </p:blipFill>
        <p:spPr bwMode="auto">
          <a:xfrm>
            <a:off x="2171700" y="165100"/>
            <a:ext cx="4229100" cy="5745163"/>
          </a:xfrm>
          <a:prstGeom prst="rect">
            <a:avLst/>
          </a:prstGeom>
          <a:noFill/>
          <a:ln w="9525">
            <a:noFill/>
            <a:miter lim="800000"/>
            <a:headEnd/>
            <a:tailEnd/>
          </a:ln>
        </p:spPr>
      </p:pic>
      <p:sp>
        <p:nvSpPr>
          <p:cNvPr id="51203" name="TextBox 3"/>
          <p:cNvSpPr txBox="1">
            <a:spLocks noChangeArrowheads="1"/>
          </p:cNvSpPr>
          <p:nvPr/>
        </p:nvSpPr>
        <p:spPr bwMode="auto">
          <a:xfrm>
            <a:off x="179512" y="5805264"/>
            <a:ext cx="8431088" cy="1354217"/>
          </a:xfrm>
          <a:prstGeom prst="rect">
            <a:avLst/>
          </a:prstGeom>
          <a:noFill/>
          <a:ln w="9525">
            <a:noFill/>
            <a:miter lim="800000"/>
            <a:headEnd/>
            <a:tailEnd/>
          </a:ln>
        </p:spPr>
        <p:txBody>
          <a:bodyPr wrap="square">
            <a:spAutoFit/>
          </a:bodyPr>
          <a:lstStyle/>
          <a:p>
            <a:pPr algn="ctr">
              <a:buClr>
                <a:srgbClr val="FFFFFF"/>
              </a:buClr>
              <a:buFont typeface="Wingdings" charset="2"/>
              <a:buNone/>
            </a:pPr>
            <a:r>
              <a:rPr lang="en-US" altLang="zh-CN" sz="3200" b="1" dirty="0">
                <a:solidFill>
                  <a:srgbClr val="0F1AFF"/>
                </a:solidFill>
                <a:latin typeface="Times New Roman" pitchFamily="18" charset="0"/>
                <a:cs typeface="Times New Roman" pitchFamily="18" charset="0"/>
              </a:rPr>
              <a:t>Western </a:t>
            </a:r>
            <a:r>
              <a:rPr lang="en-US" altLang="zh-CN" sz="3200" b="1" dirty="0" smtClean="0">
                <a:solidFill>
                  <a:srgbClr val="0F1AFF"/>
                </a:solidFill>
                <a:latin typeface="Times New Roman" pitchFamily="18" charset="0"/>
                <a:cs typeface="Times New Roman" pitchFamily="18" charset="0"/>
              </a:rPr>
              <a:t>blotting </a:t>
            </a:r>
            <a:r>
              <a:rPr lang="en-US" altLang="zh-CN" sz="3200" b="1" dirty="0">
                <a:solidFill>
                  <a:srgbClr val="0F1AFF"/>
                </a:solidFill>
                <a:latin typeface="Times New Roman" pitchFamily="18" charset="0"/>
                <a:cs typeface="Times New Roman" pitchFamily="18" charset="0"/>
              </a:rPr>
              <a:t>p</a:t>
            </a:r>
            <a:r>
              <a:rPr lang="en-US" altLang="zh-CN" sz="3200" b="1" dirty="0" smtClean="0">
                <a:solidFill>
                  <a:srgbClr val="0F1AFF"/>
                </a:solidFill>
                <a:latin typeface="Times New Roman" pitchFamily="18" charset="0"/>
                <a:cs typeface="Times New Roman" pitchFamily="18" charset="0"/>
              </a:rPr>
              <a:t>ermits </a:t>
            </a:r>
            <a:r>
              <a:rPr lang="en-US" altLang="zh-CN" sz="3200" b="1" dirty="0">
                <a:solidFill>
                  <a:srgbClr val="0F1AFF"/>
                </a:solidFill>
                <a:latin typeface="Times New Roman" pitchFamily="18" charset="0"/>
                <a:cs typeface="Times New Roman" pitchFamily="18" charset="0"/>
              </a:rPr>
              <a:t>the </a:t>
            </a:r>
            <a:r>
              <a:rPr lang="en-US" altLang="zh-CN" sz="3200" b="1" dirty="0" smtClean="0">
                <a:solidFill>
                  <a:srgbClr val="0F1AFF"/>
                </a:solidFill>
                <a:latin typeface="Times New Roman" pitchFamily="18" charset="0"/>
                <a:cs typeface="Times New Roman" pitchFamily="18" charset="0"/>
              </a:rPr>
              <a:t>detection </a:t>
            </a:r>
            <a:endParaRPr lang="en-US" altLang="zh-CN" sz="3200" b="1" dirty="0">
              <a:solidFill>
                <a:srgbClr val="0F1AFF"/>
              </a:solidFill>
              <a:latin typeface="Times New Roman" pitchFamily="18" charset="0"/>
              <a:cs typeface="Times New Roman" pitchFamily="18" charset="0"/>
            </a:endParaRPr>
          </a:p>
          <a:p>
            <a:pPr algn="ctr">
              <a:buClr>
                <a:srgbClr val="FFFFFF"/>
              </a:buClr>
              <a:buFont typeface="Wingdings" charset="2"/>
              <a:buNone/>
            </a:pPr>
            <a:r>
              <a:rPr lang="en-US" altLang="zh-CN" sz="3200" b="1" dirty="0" smtClean="0">
                <a:solidFill>
                  <a:srgbClr val="0F1AFF"/>
                </a:solidFill>
                <a:latin typeface="Times New Roman" pitchFamily="18" charset="0"/>
                <a:cs typeface="Times New Roman" pitchFamily="18" charset="0"/>
              </a:rPr>
              <a:t>of </a:t>
            </a:r>
            <a:r>
              <a:rPr lang="en-US" altLang="zh-CN" sz="3200" b="1" dirty="0">
                <a:solidFill>
                  <a:srgbClr val="0F1AFF"/>
                </a:solidFill>
                <a:latin typeface="Times New Roman" pitchFamily="18" charset="0"/>
                <a:cs typeface="Times New Roman" pitchFamily="18" charset="0"/>
              </a:rPr>
              <a:t>p</a:t>
            </a:r>
            <a:r>
              <a:rPr lang="en-US" altLang="zh-CN" sz="3200" b="1" dirty="0" smtClean="0">
                <a:solidFill>
                  <a:srgbClr val="0F1AFF"/>
                </a:solidFill>
                <a:latin typeface="Times New Roman" pitchFamily="18" charset="0"/>
                <a:cs typeface="Times New Roman" pitchFamily="18" charset="0"/>
              </a:rPr>
              <a:t>roteins </a:t>
            </a:r>
            <a:r>
              <a:rPr lang="en-US" altLang="zh-CN" sz="3200" b="1" dirty="0">
                <a:solidFill>
                  <a:srgbClr val="0F1AFF"/>
                </a:solidFill>
                <a:latin typeface="Times New Roman" pitchFamily="18" charset="0"/>
                <a:cs typeface="Times New Roman" pitchFamily="18" charset="0"/>
              </a:rPr>
              <a:t>s</a:t>
            </a:r>
            <a:r>
              <a:rPr lang="en-US" altLang="zh-CN" sz="3200" b="1" dirty="0" smtClean="0">
                <a:solidFill>
                  <a:srgbClr val="0F1AFF"/>
                </a:solidFill>
                <a:latin typeface="Times New Roman" pitchFamily="18" charset="0"/>
                <a:cs typeface="Times New Roman" pitchFamily="18" charset="0"/>
              </a:rPr>
              <a:t>eparated </a:t>
            </a:r>
            <a:r>
              <a:rPr lang="en-US" altLang="zh-CN" sz="3200" b="1" dirty="0">
                <a:solidFill>
                  <a:srgbClr val="0F1AFF"/>
                </a:solidFill>
                <a:latin typeface="Times New Roman" pitchFamily="18" charset="0"/>
                <a:cs typeface="Times New Roman" pitchFamily="18" charset="0"/>
              </a:rPr>
              <a:t>by </a:t>
            </a:r>
            <a:r>
              <a:rPr lang="en-US" altLang="zh-CN" sz="3200" b="1" dirty="0" smtClean="0">
                <a:solidFill>
                  <a:srgbClr val="0F1AFF"/>
                </a:solidFill>
                <a:latin typeface="Times New Roman" pitchFamily="18" charset="0"/>
                <a:cs typeface="Times New Roman" pitchFamily="18" charset="0"/>
              </a:rPr>
              <a:t>gel </a:t>
            </a:r>
            <a:r>
              <a:rPr lang="en-US" altLang="zh-CN" sz="3200" b="1" dirty="0">
                <a:solidFill>
                  <a:srgbClr val="0F1AFF"/>
                </a:solidFill>
                <a:latin typeface="Times New Roman" pitchFamily="18" charset="0"/>
                <a:cs typeface="Times New Roman" pitchFamily="18" charset="0"/>
              </a:rPr>
              <a:t>e</a:t>
            </a:r>
            <a:r>
              <a:rPr lang="en-US" altLang="zh-CN" sz="3200" b="1" dirty="0" smtClean="0">
                <a:solidFill>
                  <a:srgbClr val="0F1AFF"/>
                </a:solidFill>
                <a:latin typeface="Times New Roman" pitchFamily="18" charset="0"/>
                <a:cs typeface="Times New Roman" pitchFamily="18" charset="0"/>
              </a:rPr>
              <a:t>lectrophoresis</a:t>
            </a:r>
            <a:endParaRPr lang="en-US" altLang="zh-CN" sz="3200" b="1" dirty="0">
              <a:solidFill>
                <a:srgbClr val="0F1AFF"/>
              </a:solidFill>
              <a:latin typeface="Times New Roman" pitchFamily="18" charset="0"/>
              <a:cs typeface="Times New Roman" pitchFamily="18" charset="0"/>
            </a:endParaRPr>
          </a:p>
          <a:p>
            <a:endParaRPr lang="zh-CN"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609600"/>
            <a:ext cx="8915400" cy="1143000"/>
          </a:xfrm>
        </p:spPr>
        <p:txBody>
          <a:bodyPr/>
          <a:lstStyle/>
          <a:p>
            <a:r>
              <a:rPr lang="en-US" altLang="zh-CN" sz="6600" b="1" dirty="0" smtClean="0">
                <a:solidFill>
                  <a:srgbClr val="3333FF"/>
                </a:solidFill>
                <a:latin typeface="Times New Roman" pitchFamily="18" charset="0"/>
                <a:cs typeface="Times New Roman" pitchFamily="18" charset="0"/>
              </a:rPr>
              <a:t>ELISA </a:t>
            </a:r>
            <a:br>
              <a:rPr lang="en-US" altLang="zh-CN" sz="6600" b="1" dirty="0" smtClean="0">
                <a:solidFill>
                  <a:srgbClr val="3333FF"/>
                </a:solidFill>
                <a:latin typeface="Times New Roman" pitchFamily="18" charset="0"/>
                <a:cs typeface="Times New Roman" pitchFamily="18" charset="0"/>
              </a:rPr>
            </a:br>
            <a:endParaRPr lang="zh-CN" altLang="en-US" sz="6600" b="1" dirty="0" smtClean="0">
              <a:solidFill>
                <a:srgbClr val="3333FF"/>
              </a:solidFill>
              <a:latin typeface="Times New Roman" pitchFamily="18" charset="0"/>
              <a:cs typeface="Times New Roman" pitchFamily="18" charset="0"/>
            </a:endParaRPr>
          </a:p>
        </p:txBody>
      </p:sp>
      <p:sp>
        <p:nvSpPr>
          <p:cNvPr id="52227" name="Rectangle 5"/>
          <p:cNvSpPr>
            <a:spLocks noChangeArrowheads="1"/>
          </p:cNvSpPr>
          <p:nvPr/>
        </p:nvSpPr>
        <p:spPr bwMode="auto">
          <a:xfrm>
            <a:off x="395536" y="1268760"/>
            <a:ext cx="8568952" cy="4754563"/>
          </a:xfrm>
          <a:prstGeom prst="rect">
            <a:avLst/>
          </a:prstGeom>
          <a:noFill/>
          <a:ln w="9525">
            <a:noFill/>
            <a:miter lim="800000"/>
            <a:headEnd/>
            <a:tailEnd/>
          </a:ln>
        </p:spPr>
        <p:txBody>
          <a:bodyPr/>
          <a:lstStyle/>
          <a:p>
            <a:pPr marL="342900" indent="-342900">
              <a:spcBef>
                <a:spcPts val="800"/>
              </a:spcBef>
              <a:buFontTx/>
              <a:buChar char="•"/>
            </a:pPr>
            <a:r>
              <a:rPr lang="en-US" altLang="zh-CN" sz="4000" b="1" dirty="0">
                <a:latin typeface="Times New Roman" pitchFamily="18" charset="0"/>
                <a:cs typeface="Times New Roman" pitchFamily="18" charset="0"/>
              </a:rPr>
              <a:t>Enzyme-Linked Immunosorbent Assay</a:t>
            </a:r>
          </a:p>
          <a:p>
            <a:pPr marL="342900" indent="-342900">
              <a:spcBef>
                <a:spcPts val="800"/>
              </a:spcBef>
              <a:buFontTx/>
              <a:buChar char="•"/>
            </a:pPr>
            <a:r>
              <a:rPr lang="en-US" altLang="zh-CN" sz="4000" b="1" dirty="0">
                <a:latin typeface="Times New Roman" pitchFamily="18" charset="0"/>
                <a:cs typeface="Times New Roman" pitchFamily="18" charset="0"/>
              </a:rPr>
              <a:t>In ELISA, antibodies can be used to quantify the amount of the antigen (</a:t>
            </a:r>
            <a:r>
              <a:rPr lang="en-US" altLang="zh-CN" sz="4000" b="1" dirty="0">
                <a:solidFill>
                  <a:srgbClr val="0F1AFF"/>
                </a:solidFill>
                <a:latin typeface="Times New Roman" pitchFamily="18" charset="0"/>
                <a:cs typeface="Times New Roman" pitchFamily="18" charset="0"/>
              </a:rPr>
              <a:t>sandwich ELISA)</a:t>
            </a:r>
            <a:r>
              <a:rPr lang="en-US" altLang="zh-CN" sz="4000" b="1" dirty="0">
                <a:latin typeface="Times New Roman" pitchFamily="18" charset="0"/>
                <a:cs typeface="Times New Roman" pitchFamily="18" charset="0"/>
              </a:rPr>
              <a:t> or antibody (</a:t>
            </a:r>
            <a:r>
              <a:rPr lang="en-US" altLang="zh-CN" sz="4000" b="1" dirty="0">
                <a:solidFill>
                  <a:srgbClr val="0F1AFF"/>
                </a:solidFill>
                <a:latin typeface="Times New Roman" pitchFamily="18" charset="0"/>
                <a:cs typeface="Times New Roman" pitchFamily="18" charset="0"/>
              </a:rPr>
              <a:t>indirect ELISA)</a:t>
            </a:r>
            <a:endParaRPr lang="en-US" altLang="zh-CN" sz="4000" b="1" dirty="0">
              <a:latin typeface="Times New Roman" pitchFamily="18" charset="0"/>
              <a:cs typeface="Times New Roman" pitchFamily="18" charset="0"/>
            </a:endParaRPr>
          </a:p>
          <a:p>
            <a:pPr marL="342900" indent="-342900">
              <a:spcBef>
                <a:spcPts val="800"/>
              </a:spcBef>
              <a:buFontTx/>
              <a:buChar char="•"/>
            </a:pPr>
            <a:r>
              <a:rPr lang="en-US" altLang="zh-CN" sz="4000" b="1" dirty="0">
                <a:latin typeface="Times New Roman" pitchFamily="18" charset="0"/>
                <a:cs typeface="Times New Roman" pitchFamily="18" charset="0"/>
              </a:rPr>
              <a:t>ELISA is sensitive: can detect less than a </a:t>
            </a:r>
            <a:r>
              <a:rPr lang="en-US" altLang="zh-CN" sz="4000" b="1" dirty="0" smtClean="0">
                <a:latin typeface="Times New Roman" pitchFamily="18" charset="0"/>
                <a:cs typeface="Times New Roman" pitchFamily="18" charset="0"/>
              </a:rPr>
              <a:t>nanogram (ng) </a:t>
            </a:r>
            <a:r>
              <a:rPr lang="en-US" altLang="zh-CN" sz="4000" b="1" dirty="0">
                <a:latin typeface="Times New Roman" pitchFamily="18" charset="0"/>
                <a:cs typeface="Times New Roman" pitchFamily="18" charset="0"/>
              </a:rPr>
              <a:t>of a protein</a:t>
            </a:r>
            <a:endParaRPr lang="zh-CN" altLang="en-US" sz="4000" b="1" dirty="0">
              <a:latin typeface="Times New Roman" pitchFamily="18" charset="0"/>
              <a:cs typeface="Times New Roman" pitchFamily="18" charset="0"/>
            </a:endParaRPr>
          </a:p>
          <a:p>
            <a:pPr marL="342900" indent="-342900">
              <a:spcBef>
                <a:spcPts val="800"/>
              </a:spcBef>
            </a:pPr>
            <a:endParaRPr lang="en-US" altLang="zh-CN"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a:spLocks noChangeArrowheads="1"/>
          </p:cNvSpPr>
          <p:nvPr/>
        </p:nvSpPr>
        <p:spPr bwMode="auto">
          <a:xfrm>
            <a:off x="2123728" y="476672"/>
            <a:ext cx="5322804" cy="1015663"/>
          </a:xfrm>
          <a:prstGeom prst="rect">
            <a:avLst/>
          </a:prstGeom>
          <a:noFill/>
          <a:ln w="9525">
            <a:noFill/>
            <a:miter lim="800000"/>
            <a:headEnd/>
            <a:tailEnd/>
          </a:ln>
        </p:spPr>
        <p:txBody>
          <a:bodyPr wrap="none">
            <a:spAutoFit/>
          </a:bodyPr>
          <a:lstStyle/>
          <a:p>
            <a:pPr>
              <a:buClr>
                <a:srgbClr val="FFFFFF"/>
              </a:buClr>
              <a:buFont typeface="Wingdings" charset="2"/>
              <a:buNone/>
            </a:pPr>
            <a:r>
              <a:rPr lang="en-US" altLang="zh-CN" sz="6000" b="1" dirty="0">
                <a:solidFill>
                  <a:srgbClr val="0F1AFF"/>
                </a:solidFill>
                <a:latin typeface="Times New Roman" pitchFamily="18" charset="0"/>
                <a:cs typeface="Times New Roman" pitchFamily="18" charset="0"/>
              </a:rPr>
              <a:t>Indirect ELISA</a:t>
            </a:r>
            <a:endParaRPr lang="zh-CN" altLang="en-US" sz="6000" b="1" dirty="0">
              <a:solidFill>
                <a:srgbClr val="0F1AFF"/>
              </a:solidFill>
              <a:latin typeface="Times New Roman" pitchFamily="18" charset="0"/>
              <a:cs typeface="Times New Roman" pitchFamily="18" charset="0"/>
            </a:endParaRPr>
          </a:p>
        </p:txBody>
      </p:sp>
      <p:pic>
        <p:nvPicPr>
          <p:cNvPr id="53251" name="Picture 2"/>
          <p:cNvPicPr>
            <a:picLocks noChangeAspect="1" noChangeArrowheads="1"/>
          </p:cNvPicPr>
          <p:nvPr/>
        </p:nvPicPr>
        <p:blipFill>
          <a:blip r:embed="rId3"/>
          <a:srcRect b="8333"/>
          <a:stretch>
            <a:fillRect/>
          </a:stretch>
        </p:blipFill>
        <p:spPr bwMode="auto">
          <a:xfrm>
            <a:off x="107950" y="1643063"/>
            <a:ext cx="8964613" cy="2692400"/>
          </a:xfrm>
          <a:prstGeom prst="rect">
            <a:avLst/>
          </a:prstGeom>
          <a:noFill/>
          <a:ln w="9525">
            <a:noFill/>
            <a:miter lim="800000"/>
            <a:headEnd/>
            <a:tailEnd/>
          </a:ln>
        </p:spPr>
      </p:pic>
      <p:sp>
        <p:nvSpPr>
          <p:cNvPr id="53252" name="Rectangle 16"/>
          <p:cNvSpPr>
            <a:spLocks noChangeArrowheads="1"/>
          </p:cNvSpPr>
          <p:nvPr/>
        </p:nvSpPr>
        <p:spPr bwMode="auto">
          <a:xfrm>
            <a:off x="161764" y="4725144"/>
            <a:ext cx="8856984" cy="1631216"/>
          </a:xfrm>
          <a:prstGeom prst="rect">
            <a:avLst/>
          </a:prstGeom>
          <a:noFill/>
          <a:ln w="25400" algn="ctr">
            <a:noFill/>
            <a:miter lim="800000"/>
            <a:headEnd/>
            <a:tailEnd/>
          </a:ln>
        </p:spPr>
        <p:txBody>
          <a:bodyPr wrap="square">
            <a:spAutoFit/>
          </a:bodyPr>
          <a:lstStyle/>
          <a:p>
            <a:pPr algn="ctr">
              <a:lnSpc>
                <a:spcPts val="4000"/>
              </a:lnSpc>
              <a:buClr>
                <a:srgbClr val="FFFFFF"/>
              </a:buClr>
              <a:buFont typeface="Wingdings" charset="2"/>
              <a:buNone/>
            </a:pPr>
            <a:r>
              <a:rPr lang="en-US" altLang="zh-CN" sz="3200" dirty="0">
                <a:solidFill>
                  <a:srgbClr val="00FFFF"/>
                </a:solidFill>
              </a:rPr>
              <a:t> </a:t>
            </a:r>
            <a:r>
              <a:rPr lang="en-US" altLang="zh-CN" sz="3600" b="1" dirty="0">
                <a:solidFill>
                  <a:srgbClr val="0F1AFF"/>
                </a:solidFill>
                <a:latin typeface="Times New Roman" pitchFamily="18" charset="0"/>
                <a:cs typeface="Times New Roman" pitchFamily="18" charset="0"/>
              </a:rPr>
              <a:t>In indirect ELISA, the production of color indicates the amount of an antibody to a specific antigen.</a:t>
            </a:r>
            <a:endParaRPr lang="zh-CN" altLang="en-US" sz="3600" b="1" dirty="0">
              <a:solidFill>
                <a:srgbClr val="0F1A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p:cNvSpPr txBox="1">
            <a:spLocks noChangeArrowheads="1"/>
          </p:cNvSpPr>
          <p:nvPr/>
        </p:nvSpPr>
        <p:spPr bwMode="auto">
          <a:xfrm>
            <a:off x="1259632" y="260648"/>
            <a:ext cx="6465231" cy="1107996"/>
          </a:xfrm>
          <a:prstGeom prst="rect">
            <a:avLst/>
          </a:prstGeom>
          <a:noFill/>
          <a:ln w="9525">
            <a:noFill/>
            <a:miter lim="800000"/>
            <a:headEnd/>
            <a:tailEnd/>
          </a:ln>
        </p:spPr>
        <p:txBody>
          <a:bodyPr wrap="none">
            <a:spAutoFit/>
          </a:bodyPr>
          <a:lstStyle/>
          <a:p>
            <a:pPr>
              <a:buClr>
                <a:srgbClr val="FFFFFF"/>
              </a:buClr>
              <a:buFont typeface="Wingdings" charset="2"/>
              <a:buNone/>
            </a:pPr>
            <a:r>
              <a:rPr lang="en-US" altLang="zh-CN" sz="6600" b="1" dirty="0">
                <a:solidFill>
                  <a:srgbClr val="0F1AFF"/>
                </a:solidFill>
                <a:latin typeface="Times New Roman" pitchFamily="18" charset="0"/>
                <a:cs typeface="Times New Roman" pitchFamily="18" charset="0"/>
              </a:rPr>
              <a:t>Sandwich ELISA</a:t>
            </a:r>
            <a:endParaRPr lang="zh-CN" altLang="en-US" sz="6600" b="1" dirty="0">
              <a:solidFill>
                <a:srgbClr val="0F1AFF"/>
              </a:solidFill>
              <a:latin typeface="Times New Roman" pitchFamily="18" charset="0"/>
              <a:cs typeface="Times New Roman" pitchFamily="18" charset="0"/>
            </a:endParaRPr>
          </a:p>
        </p:txBody>
      </p:sp>
      <p:pic>
        <p:nvPicPr>
          <p:cNvPr id="54275" name="Picture 4"/>
          <p:cNvPicPr>
            <a:picLocks noChangeAspect="1" noChangeArrowheads="1"/>
          </p:cNvPicPr>
          <p:nvPr/>
        </p:nvPicPr>
        <p:blipFill>
          <a:blip r:embed="rId3"/>
          <a:srcRect/>
          <a:stretch>
            <a:fillRect/>
          </a:stretch>
        </p:blipFill>
        <p:spPr bwMode="auto">
          <a:xfrm>
            <a:off x="107950" y="1571625"/>
            <a:ext cx="8964613" cy="2725738"/>
          </a:xfrm>
          <a:prstGeom prst="rect">
            <a:avLst/>
          </a:prstGeom>
          <a:noFill/>
          <a:ln w="9525">
            <a:noFill/>
            <a:miter lim="800000"/>
            <a:headEnd/>
            <a:tailEnd/>
          </a:ln>
        </p:spPr>
      </p:pic>
      <p:sp>
        <p:nvSpPr>
          <p:cNvPr id="54276" name="Text Box 6"/>
          <p:cNvSpPr txBox="1">
            <a:spLocks noChangeArrowheads="1"/>
          </p:cNvSpPr>
          <p:nvPr/>
        </p:nvSpPr>
        <p:spPr bwMode="auto">
          <a:xfrm>
            <a:off x="536990" y="4492332"/>
            <a:ext cx="7910513" cy="2015936"/>
          </a:xfrm>
          <a:prstGeom prst="rect">
            <a:avLst/>
          </a:prstGeom>
          <a:noFill/>
          <a:ln w="25400" algn="ctr">
            <a:noFill/>
            <a:miter lim="800000"/>
            <a:headEnd/>
            <a:tailEnd/>
          </a:ln>
        </p:spPr>
        <p:txBody>
          <a:bodyPr>
            <a:spAutoFit/>
          </a:bodyPr>
          <a:lstStyle/>
          <a:p>
            <a:pPr algn="ctr">
              <a:lnSpc>
                <a:spcPts val="5000"/>
              </a:lnSpc>
              <a:buClr>
                <a:srgbClr val="FFFFFF"/>
              </a:buClr>
              <a:buFont typeface="Wingdings" charset="2"/>
              <a:buNone/>
            </a:pPr>
            <a:r>
              <a:rPr lang="en-US" altLang="zh-CN" sz="4400" b="1" dirty="0">
                <a:solidFill>
                  <a:srgbClr val="0F1AFF"/>
                </a:solidFill>
                <a:latin typeface="Times New Roman" pitchFamily="18" charset="0"/>
                <a:cs typeface="Times New Roman" pitchFamily="18" charset="0"/>
              </a:rPr>
              <a:t>In sandwich ELISA, the production of color indicates the quantity of antigen.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gure 5-26b"/>
          <p:cNvPicPr>
            <a:picLocks noChangeAspect="1" noChangeArrowheads="1"/>
          </p:cNvPicPr>
          <p:nvPr/>
        </p:nvPicPr>
        <p:blipFill>
          <a:blip r:embed="rId3"/>
          <a:srcRect/>
          <a:stretch>
            <a:fillRect/>
          </a:stretch>
        </p:blipFill>
        <p:spPr bwMode="auto">
          <a:xfrm>
            <a:off x="1003300" y="165100"/>
            <a:ext cx="7142163" cy="653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60648"/>
            <a:ext cx="9144000" cy="1143000"/>
          </a:xfrm>
        </p:spPr>
        <p:txBody>
          <a:bodyPr/>
          <a:lstStyle/>
          <a:p>
            <a:r>
              <a:rPr lang="en-US" altLang="zh-CN" sz="4800" b="1" dirty="0" smtClean="0">
                <a:solidFill>
                  <a:srgbClr val="3333FF"/>
                </a:solidFill>
                <a:latin typeface="Times New Roman" pitchFamily="18" charset="0"/>
                <a:cs typeface="Times New Roman" pitchFamily="18" charset="0"/>
              </a:rPr>
              <a:t>Other techniques using antibodies</a:t>
            </a:r>
            <a:endParaRPr lang="zh-CN" altLang="en-US" sz="4800" b="1" dirty="0" smtClean="0">
              <a:solidFill>
                <a:srgbClr val="3333FF"/>
              </a:solidFill>
              <a:latin typeface="Times New Roman" pitchFamily="18" charset="0"/>
              <a:cs typeface="Times New Roman" pitchFamily="18" charset="0"/>
            </a:endParaRPr>
          </a:p>
        </p:txBody>
      </p:sp>
      <p:sp>
        <p:nvSpPr>
          <p:cNvPr id="52227" name="Rectangle 5"/>
          <p:cNvSpPr>
            <a:spLocks noChangeArrowheads="1"/>
          </p:cNvSpPr>
          <p:nvPr/>
        </p:nvSpPr>
        <p:spPr bwMode="auto">
          <a:xfrm>
            <a:off x="683568" y="1556792"/>
            <a:ext cx="7772400" cy="4754563"/>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altLang="zh-CN" sz="4400" b="1" dirty="0" smtClean="0">
                <a:latin typeface="Times New Roman" pitchFamily="18" charset="0"/>
                <a:cs typeface="Times New Roman" pitchFamily="18" charset="0"/>
              </a:rPr>
              <a:t>Immunocytochemistry</a:t>
            </a:r>
          </a:p>
          <a:p>
            <a:pPr marL="342900" indent="-342900">
              <a:lnSpc>
                <a:spcPct val="90000"/>
              </a:lnSpc>
              <a:spcBef>
                <a:spcPct val="20000"/>
              </a:spcBef>
              <a:buFontTx/>
              <a:buChar char="•"/>
            </a:pPr>
            <a:r>
              <a:rPr lang="en-US" altLang="zh-CN" sz="4400" b="1" dirty="0" smtClean="0">
                <a:latin typeface="Times New Roman" pitchFamily="18" charset="0"/>
                <a:cs typeface="Times New Roman" pitchFamily="18" charset="0"/>
              </a:rPr>
              <a:t>Immunohistochemistry</a:t>
            </a:r>
          </a:p>
          <a:p>
            <a:pPr marL="342900" indent="-342900">
              <a:lnSpc>
                <a:spcPct val="90000"/>
              </a:lnSpc>
              <a:spcBef>
                <a:spcPct val="20000"/>
              </a:spcBef>
              <a:buFontTx/>
              <a:buChar char="•"/>
            </a:pPr>
            <a:r>
              <a:rPr lang="en-US" altLang="zh-CN" sz="4400" b="1" dirty="0" smtClean="0">
                <a:latin typeface="Times New Roman" pitchFamily="18" charset="0"/>
                <a:cs typeface="Times New Roman" pitchFamily="18" charset="0"/>
              </a:rPr>
              <a:t>Immunoprecipitation</a:t>
            </a:r>
          </a:p>
          <a:p>
            <a:pPr marL="342900" indent="-342900">
              <a:lnSpc>
                <a:spcPct val="90000"/>
              </a:lnSpc>
              <a:spcBef>
                <a:spcPct val="20000"/>
              </a:spcBef>
              <a:buFontTx/>
              <a:buChar char="•"/>
            </a:pPr>
            <a:r>
              <a:rPr lang="en-US" altLang="zh-CN" sz="4400" b="1" dirty="0" smtClean="0">
                <a:latin typeface="Times New Roman" pitchFamily="18" charset="0"/>
                <a:cs typeface="Times New Roman" pitchFamily="18" charset="0"/>
              </a:rPr>
              <a:t>Flow cytometry and FACS</a:t>
            </a:r>
          </a:p>
          <a:p>
            <a:pPr marL="342900" indent="-342900">
              <a:lnSpc>
                <a:spcPct val="90000"/>
              </a:lnSpc>
              <a:spcBef>
                <a:spcPct val="20000"/>
              </a:spcBef>
              <a:buFontTx/>
              <a:buChar char="•"/>
            </a:pPr>
            <a:endParaRPr lang="en-US" altLang="zh-CN" sz="4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figure 5-04a"/>
          <p:cNvPicPr>
            <a:picLocks noChangeAspect="1" noChangeArrowheads="1"/>
          </p:cNvPicPr>
          <p:nvPr/>
        </p:nvPicPr>
        <p:blipFill>
          <a:blip r:embed="rId4"/>
          <a:srcRect/>
          <a:stretch>
            <a:fillRect/>
          </a:stretch>
        </p:blipFill>
        <p:spPr bwMode="auto">
          <a:xfrm>
            <a:off x="0" y="260648"/>
            <a:ext cx="6118448" cy="4687558"/>
          </a:xfrm>
          <a:prstGeom prst="rect">
            <a:avLst/>
          </a:prstGeom>
          <a:noFill/>
          <a:ln w="9525">
            <a:noFill/>
            <a:miter lim="800000"/>
            <a:headEnd/>
            <a:tailEnd/>
          </a:ln>
        </p:spPr>
      </p:pic>
      <p:sp>
        <p:nvSpPr>
          <p:cNvPr id="4101" name="TextBox 3"/>
          <p:cNvSpPr txBox="1">
            <a:spLocks noChangeArrowheads="1"/>
          </p:cNvSpPr>
          <p:nvPr/>
        </p:nvSpPr>
        <p:spPr bwMode="auto">
          <a:xfrm>
            <a:off x="467544" y="4840483"/>
            <a:ext cx="7849778" cy="1077218"/>
          </a:xfrm>
          <a:prstGeom prst="rect">
            <a:avLst/>
          </a:prstGeom>
          <a:noFill/>
          <a:ln w="9525">
            <a:noFill/>
            <a:miter lim="800000"/>
            <a:headEnd/>
            <a:tailEnd/>
          </a:ln>
        </p:spPr>
        <p:txBody>
          <a:bodyPr wrap="none">
            <a:spAutoFit/>
          </a:bodyPr>
          <a:lstStyle/>
          <a:p>
            <a:pPr algn="ctr"/>
            <a:r>
              <a:rPr lang="en-US" altLang="zh-CN" sz="3200" b="1" dirty="0">
                <a:solidFill>
                  <a:srgbClr val="0F1AFF"/>
                </a:solidFill>
                <a:latin typeface="Times New Roman" pitchFamily="18" charset="0"/>
                <a:cs typeface="Times New Roman" pitchFamily="18" charset="0"/>
              </a:rPr>
              <a:t>Graphical </a:t>
            </a:r>
            <a:r>
              <a:rPr lang="en-US" altLang="zh-CN" sz="3200" b="1" dirty="0" smtClean="0">
                <a:solidFill>
                  <a:srgbClr val="0F1AFF"/>
                </a:solidFill>
                <a:latin typeface="Times New Roman" pitchFamily="18" charset="0"/>
                <a:cs typeface="Times New Roman" pitchFamily="18" charset="0"/>
              </a:rPr>
              <a:t>representation </a:t>
            </a:r>
            <a:r>
              <a:rPr lang="en-US" altLang="zh-CN" sz="3200" b="1" dirty="0">
                <a:solidFill>
                  <a:srgbClr val="0F1AFF"/>
                </a:solidFill>
                <a:latin typeface="Times New Roman" pitchFamily="18" charset="0"/>
                <a:cs typeface="Times New Roman" pitchFamily="18" charset="0"/>
              </a:rPr>
              <a:t>of ligand </a:t>
            </a:r>
            <a:r>
              <a:rPr lang="en-US" altLang="zh-CN" sz="3200" b="1" dirty="0" smtClean="0">
                <a:solidFill>
                  <a:srgbClr val="0F1AFF"/>
                </a:solidFill>
                <a:latin typeface="Times New Roman" pitchFamily="18" charset="0"/>
                <a:cs typeface="Times New Roman" pitchFamily="18" charset="0"/>
              </a:rPr>
              <a:t>binding</a:t>
            </a:r>
          </a:p>
          <a:p>
            <a:pPr algn="ctr"/>
            <a:r>
              <a:rPr lang="en-US" altLang="zh-CN" sz="3200" b="1" dirty="0" smtClean="0">
                <a:solidFill>
                  <a:srgbClr val="0F1AFF"/>
                </a:solidFill>
                <a:latin typeface="Times New Roman" pitchFamily="18" charset="0"/>
                <a:cs typeface="Times New Roman" pitchFamily="18" charset="0"/>
              </a:rPr>
              <a:t>(rectangular hyperbola - </a:t>
            </a:r>
            <a:r>
              <a:rPr lang="zh-CN" altLang="en-US" sz="3200" b="1" dirty="0" smtClean="0">
                <a:solidFill>
                  <a:srgbClr val="3333FF"/>
                </a:solidFill>
                <a:latin typeface="楷体" panose="02010609060101010101" pitchFamily="49" charset="-122"/>
                <a:ea typeface="楷体" panose="02010609060101010101" pitchFamily="49" charset="-122"/>
              </a:rPr>
              <a:t>矩形双曲线</a:t>
            </a:r>
            <a:r>
              <a:rPr lang="en-US" altLang="zh-CN" sz="3200" b="1" dirty="0" smtClean="0">
                <a:solidFill>
                  <a:srgbClr val="0F1AFF"/>
                </a:solidFill>
                <a:latin typeface="Times New Roman" pitchFamily="18" charset="0"/>
                <a:cs typeface="Times New Roman" pitchFamily="18" charset="0"/>
              </a:rPr>
              <a:t>)</a:t>
            </a:r>
            <a:r>
              <a:rPr lang="en-US" altLang="zh-CN" sz="3200" dirty="0" smtClean="0">
                <a:latin typeface="Calibri" pitchFamily="34" charset="0"/>
              </a:rPr>
              <a:t> </a:t>
            </a:r>
            <a:endParaRPr lang="zh-CN" altLang="en-US" sz="3200" dirty="0">
              <a:latin typeface="Calibri" pitchFamily="34" charset="0"/>
            </a:endParaRPr>
          </a:p>
        </p:txBody>
      </p:sp>
      <p:graphicFrame>
        <p:nvGraphicFramePr>
          <p:cNvPr id="4098" name="Object 5"/>
          <p:cNvGraphicFramePr>
            <a:graphicFrameLocks noChangeAspect="1"/>
          </p:cNvGraphicFramePr>
          <p:nvPr/>
        </p:nvGraphicFramePr>
        <p:xfrm>
          <a:off x="6372200" y="1772816"/>
          <a:ext cx="1879600" cy="990600"/>
        </p:xfrm>
        <a:graphic>
          <a:graphicData uri="http://schemas.openxmlformats.org/presentationml/2006/ole">
            <mc:AlternateContent xmlns:mc="http://schemas.openxmlformats.org/markup-compatibility/2006">
              <mc:Choice xmlns:v="urn:schemas-microsoft-com:vml" Requires="v">
                <p:oleObj spid="_x0000_s23664" name="Equation" r:id="rId5" imgW="812520" imgH="431640" progId="Equation.3">
                  <p:embed/>
                </p:oleObj>
              </mc:Choice>
              <mc:Fallback>
                <p:oleObj name="Equation" r:id="rId5" imgW="81252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1772816"/>
                        <a:ext cx="1879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60055" y="5877272"/>
            <a:ext cx="7064755" cy="1384995"/>
          </a:xfrm>
          <a:prstGeom prst="rect">
            <a:avLst/>
          </a:prstGeom>
          <a:noFill/>
        </p:spPr>
        <p:txBody>
          <a:bodyPr wrap="none" rtlCol="0">
            <a:spAutoFit/>
          </a:bodyPr>
          <a:lstStyle/>
          <a:p>
            <a:r>
              <a:rPr lang="en-US" sz="2800" b="1" dirty="0" smtClean="0">
                <a:solidFill>
                  <a:srgbClr val="FF0000"/>
                </a:solidFill>
                <a:latin typeface="Times New Roman" pitchFamily="18" charset="0"/>
                <a:cs typeface="Times New Roman" pitchFamily="18" charset="0"/>
              </a:rPr>
              <a:t>horizontal asymptote (</a:t>
            </a:r>
            <a:r>
              <a:rPr lang="zh-CN" altLang="en-US" sz="2800" b="1" dirty="0" smtClean="0">
                <a:solidFill>
                  <a:srgbClr val="FF0000"/>
                </a:solidFill>
                <a:latin typeface="楷体" panose="02010609060101010101" pitchFamily="49" charset="-122"/>
                <a:ea typeface="楷体" panose="02010609060101010101" pitchFamily="49" charset="-122"/>
                <a:cs typeface="Times New Roman" pitchFamily="18" charset="0"/>
              </a:rPr>
              <a:t>水平渐近线</a:t>
            </a:r>
            <a:r>
              <a:rPr lang="en-US" altLang="zh-CN" sz="2800" b="1" dirty="0" smtClean="0">
                <a:solidFill>
                  <a:srgbClr val="FF0000"/>
                </a:solidFill>
                <a:latin typeface="Times New Roman" pitchFamily="18" charset="0"/>
                <a:cs typeface="Times New Roman" pitchFamily="18" charset="0"/>
              </a:rPr>
              <a:t>) at </a:t>
            </a:r>
            <a:r>
              <a:rPr lang="en-US" altLang="zh-CN" sz="2800" b="1" i="1" dirty="0" smtClean="0">
                <a:solidFill>
                  <a:srgbClr val="FF0000"/>
                </a:solidFill>
                <a:latin typeface="Times New Roman" pitchFamily="18" charset="0"/>
                <a:cs typeface="Times New Roman" pitchFamily="18" charset="0"/>
                <a:sym typeface="Symbol"/>
              </a:rPr>
              <a:t> </a:t>
            </a:r>
            <a:r>
              <a:rPr lang="en-US" altLang="zh-CN" sz="2800" b="1" dirty="0" smtClean="0">
                <a:solidFill>
                  <a:srgbClr val="FF0000"/>
                </a:solidFill>
                <a:latin typeface="Times New Roman" pitchFamily="18" charset="0"/>
                <a:cs typeface="Times New Roman" pitchFamily="18" charset="0"/>
                <a:sym typeface="Symbol"/>
              </a:rPr>
              <a:t>= 1</a:t>
            </a:r>
            <a:endParaRPr lang="zh-CN" altLang="en-US" sz="2800" b="1" dirty="0" smtClean="0">
              <a:solidFill>
                <a:srgbClr val="FF0000"/>
              </a:solidFill>
              <a:latin typeface="Times New Roman" pitchFamily="18" charset="0"/>
              <a:cs typeface="Times New Roman" pitchFamily="18" charset="0"/>
            </a:endParaRPr>
          </a:p>
          <a:p>
            <a:r>
              <a:rPr lang="en-US" sz="2800" b="1" dirty="0" smtClean="0">
                <a:solidFill>
                  <a:srgbClr val="FF0000"/>
                </a:solidFill>
                <a:latin typeface="Times New Roman" pitchFamily="18" charset="0"/>
                <a:cs typeface="Times New Roman" pitchFamily="18" charset="0"/>
              </a:rPr>
              <a:t>vertical asymptote (</a:t>
            </a:r>
            <a:r>
              <a:rPr lang="zh-CN" altLang="en-US" sz="2800" b="1" dirty="0" smtClean="0">
                <a:solidFill>
                  <a:srgbClr val="FF0000"/>
                </a:solidFill>
                <a:latin typeface="楷体" panose="02010609060101010101" pitchFamily="49" charset="-122"/>
                <a:ea typeface="楷体" panose="02010609060101010101" pitchFamily="49" charset="-122"/>
                <a:cs typeface="Times New Roman" pitchFamily="18" charset="0"/>
              </a:rPr>
              <a:t>垂直渐近线</a:t>
            </a:r>
            <a:r>
              <a:rPr lang="en-US" altLang="zh-CN" sz="2800" b="1" dirty="0" smtClean="0">
                <a:solidFill>
                  <a:srgbClr val="FF0000"/>
                </a:solidFill>
                <a:latin typeface="Times New Roman" pitchFamily="18" charset="0"/>
                <a:cs typeface="Times New Roman" pitchFamily="18" charset="0"/>
              </a:rPr>
              <a:t>) at [L] = - </a:t>
            </a:r>
            <a:r>
              <a:rPr lang="en-US" altLang="zh-CN" sz="2800" b="1" i="1" dirty="0" smtClean="0">
                <a:solidFill>
                  <a:srgbClr val="FF0000"/>
                </a:solidFill>
                <a:latin typeface="Times New Roman" pitchFamily="18" charset="0"/>
                <a:cs typeface="Times New Roman" pitchFamily="18" charset="0"/>
              </a:rPr>
              <a:t>K</a:t>
            </a:r>
            <a:r>
              <a:rPr lang="en-US" altLang="zh-CN" sz="2800" b="1" baseline="-25000" dirty="0" smtClean="0">
                <a:solidFill>
                  <a:srgbClr val="FF0000"/>
                </a:solidFill>
                <a:latin typeface="Times New Roman" pitchFamily="18" charset="0"/>
                <a:cs typeface="Times New Roman" pitchFamily="18" charset="0"/>
              </a:rPr>
              <a:t>d</a:t>
            </a:r>
            <a:endParaRPr lang="zh-CN" altLang="en-US" sz="2800" b="1" dirty="0" smtClean="0">
              <a:solidFill>
                <a:srgbClr val="FF0000"/>
              </a:solidFill>
              <a:latin typeface="Times New Roman" pitchFamily="18" charset="0"/>
              <a:cs typeface="Times New Roman" pitchFamily="18" charset="0"/>
            </a:endParaRPr>
          </a:p>
          <a:p>
            <a:endParaRPr lang="zh-CN" altLang="en-US" sz="2800" b="1"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99592" y="179512"/>
            <a:ext cx="7239000" cy="1143000"/>
          </a:xfrm>
        </p:spPr>
        <p:txBody>
          <a:bodyPr/>
          <a:lstStyle/>
          <a:p>
            <a:pPr eaLnBrk="1" hangingPunct="1"/>
            <a:r>
              <a:rPr lang="en-US" altLang="zh-CN" sz="7200" b="1" dirty="0" smtClean="0">
                <a:solidFill>
                  <a:srgbClr val="3333FF"/>
                </a:solidFill>
                <a:latin typeface="Times New Roman" pitchFamily="18" charset="0"/>
                <a:cs typeface="Times New Roman" pitchFamily="18" charset="0"/>
              </a:rPr>
              <a:t>Keywords</a:t>
            </a:r>
          </a:p>
        </p:txBody>
      </p:sp>
      <p:sp>
        <p:nvSpPr>
          <p:cNvPr id="56323" name="Rectangle 5"/>
          <p:cNvSpPr>
            <a:spLocks noChangeArrowheads="1"/>
          </p:cNvSpPr>
          <p:nvPr/>
        </p:nvSpPr>
        <p:spPr bwMode="auto">
          <a:xfrm>
            <a:off x="251520" y="1484784"/>
            <a:ext cx="9036496" cy="4754563"/>
          </a:xfrm>
          <a:prstGeom prst="rect">
            <a:avLst/>
          </a:prstGeom>
          <a:noFill/>
          <a:ln w="9525">
            <a:noFill/>
            <a:miter lim="800000"/>
            <a:headEnd/>
            <a:tailEnd/>
          </a:ln>
        </p:spPr>
        <p:txBody>
          <a:bodyPr/>
          <a:lstStyle/>
          <a:p>
            <a:pPr marL="342900" indent="-342900">
              <a:spcBef>
                <a:spcPts val="800"/>
              </a:spcBef>
              <a:buFontTx/>
              <a:buChar char="•"/>
            </a:pPr>
            <a:r>
              <a:rPr lang="en-US" altLang="zh-CN" sz="4800" b="1" dirty="0">
                <a:latin typeface="Times New Roman" pitchFamily="18" charset="0"/>
                <a:cs typeface="Times New Roman" pitchFamily="18" charset="0"/>
              </a:rPr>
              <a:t> </a:t>
            </a:r>
            <a:r>
              <a:rPr lang="en-US" altLang="zh-CN" sz="4800" b="1" dirty="0" smtClean="0">
                <a:latin typeface="Times New Roman" pitchFamily="18" charset="0"/>
                <a:cs typeface="Times New Roman" pitchFamily="18" charset="0"/>
              </a:rPr>
              <a:t>myoglobin---</a:t>
            </a:r>
            <a:r>
              <a:rPr lang="en-US" altLang="zh-CN" sz="4800" b="1" dirty="0" smtClean="0">
                <a:latin typeface="Times New Roman" pitchFamily="18" charset="0"/>
                <a:cs typeface="Times New Roman" pitchFamily="18" charset="0"/>
                <a:sym typeface="Symbol" pitchFamily="18" charset="2"/>
              </a:rPr>
              <a:t> stores O</a:t>
            </a:r>
            <a:r>
              <a:rPr lang="en-US" altLang="zh-CN" sz="4800" b="1" baseline="-25000" dirty="0" smtClean="0">
                <a:latin typeface="Times New Roman" pitchFamily="18" charset="0"/>
                <a:cs typeface="Times New Roman" pitchFamily="18" charset="0"/>
                <a:sym typeface="Symbol" pitchFamily="18" charset="2"/>
              </a:rPr>
              <a:t>2</a:t>
            </a:r>
            <a:endParaRPr lang="en-US" altLang="zh-CN" sz="4800" b="1" dirty="0" smtClean="0">
              <a:latin typeface="Times New Roman" pitchFamily="18" charset="0"/>
              <a:cs typeface="Times New Roman" pitchFamily="18" charset="0"/>
              <a:sym typeface="Symbol" pitchFamily="18" charset="2"/>
            </a:endParaRPr>
          </a:p>
          <a:p>
            <a:pPr marL="342900" indent="-342900">
              <a:spcBef>
                <a:spcPts val="800"/>
              </a:spcBef>
              <a:buFontTx/>
              <a:buChar char="•"/>
            </a:pPr>
            <a:r>
              <a:rPr lang="en-US" altLang="zh-CN" sz="4800" b="1" dirty="0" smtClean="0">
                <a:latin typeface="Times New Roman" pitchFamily="18" charset="0"/>
                <a:cs typeface="Times New Roman" pitchFamily="18" charset="0"/>
                <a:sym typeface="Symbol" pitchFamily="18" charset="2"/>
              </a:rPr>
              <a:t> </a:t>
            </a:r>
            <a:r>
              <a:rPr lang="en-US" altLang="zh-CN" sz="4800" b="1" dirty="0" smtClean="0">
                <a:latin typeface="Times New Roman" pitchFamily="18" charset="0"/>
                <a:cs typeface="Times New Roman" pitchFamily="18" charset="0"/>
              </a:rPr>
              <a:t>hemoglobin---</a:t>
            </a:r>
            <a:r>
              <a:rPr lang="en-US" altLang="zh-CN" sz="4800" b="1" dirty="0" smtClean="0">
                <a:solidFill>
                  <a:srgbClr val="FF0000"/>
                </a:solidFill>
                <a:latin typeface="Times New Roman" pitchFamily="18" charset="0"/>
                <a:cs typeface="Times New Roman" pitchFamily="18" charset="0"/>
                <a:sym typeface="Symbol" pitchFamily="18" charset="2"/>
              </a:rPr>
              <a:t> </a:t>
            </a:r>
          </a:p>
          <a:p>
            <a:pPr marL="342900" indent="-342900">
              <a:spcBef>
                <a:spcPts val="800"/>
              </a:spcBef>
            </a:pPr>
            <a:r>
              <a:rPr lang="en-US" altLang="zh-CN" sz="4800" b="1" dirty="0" smtClean="0">
                <a:solidFill>
                  <a:srgbClr val="FF0000"/>
                </a:solidFill>
                <a:latin typeface="Times New Roman" pitchFamily="18" charset="0"/>
                <a:cs typeface="Times New Roman" pitchFamily="18" charset="0"/>
                <a:sym typeface="Symbol" pitchFamily="18" charset="2"/>
              </a:rPr>
              <a:t>   </a:t>
            </a:r>
            <a:r>
              <a:rPr lang="en-US" altLang="zh-CN" sz="4800" b="1" dirty="0" smtClean="0">
                <a:latin typeface="Times New Roman" pitchFamily="18" charset="0"/>
                <a:cs typeface="Times New Roman" pitchFamily="18" charset="0"/>
                <a:sym typeface="Symbol" pitchFamily="18" charset="2"/>
              </a:rPr>
              <a:t>transports O</a:t>
            </a:r>
            <a:r>
              <a:rPr lang="en-US" altLang="zh-CN" sz="4800" b="1" baseline="-25000" dirty="0" smtClean="0">
                <a:latin typeface="Times New Roman" pitchFamily="18" charset="0"/>
                <a:cs typeface="Times New Roman" pitchFamily="18" charset="0"/>
                <a:sym typeface="Symbol" pitchFamily="18" charset="2"/>
              </a:rPr>
              <a:t>2</a:t>
            </a:r>
            <a:r>
              <a:rPr lang="en-US" altLang="zh-CN" sz="4800" b="1" dirty="0" smtClean="0">
                <a:latin typeface="Times New Roman" pitchFamily="18" charset="0"/>
                <a:cs typeface="Times New Roman" pitchFamily="18" charset="0"/>
                <a:sym typeface="Symbol" pitchFamily="18" charset="2"/>
              </a:rPr>
              <a:t>, </a:t>
            </a:r>
            <a:r>
              <a:rPr lang="en-US" altLang="zh-CN" sz="4800" b="1" dirty="0">
                <a:latin typeface="Times New Roman" pitchFamily="18" charset="0"/>
                <a:cs typeface="Times New Roman" pitchFamily="18" charset="0"/>
              </a:rPr>
              <a:t>H</a:t>
            </a:r>
            <a:r>
              <a:rPr lang="en-US" altLang="zh-CN" sz="4800" b="1" baseline="30000" dirty="0">
                <a:latin typeface="Times New Roman" pitchFamily="18" charset="0"/>
                <a:cs typeface="Times New Roman" pitchFamily="18" charset="0"/>
              </a:rPr>
              <a:t>+</a:t>
            </a:r>
            <a:r>
              <a:rPr lang="en-US" altLang="zh-CN" sz="4800" b="1" dirty="0" smtClean="0">
                <a:latin typeface="Times New Roman" pitchFamily="18" charset="0"/>
                <a:cs typeface="Times New Roman" pitchFamily="18" charset="0"/>
                <a:sym typeface="Symbol" pitchFamily="18" charset="2"/>
              </a:rPr>
              <a:t>, and CO</a:t>
            </a:r>
            <a:r>
              <a:rPr lang="en-US" altLang="zh-CN" sz="4800" b="1" baseline="-25000" dirty="0" smtClean="0">
                <a:latin typeface="Times New Roman" pitchFamily="18" charset="0"/>
                <a:cs typeface="Times New Roman" pitchFamily="18" charset="0"/>
                <a:sym typeface="Symbol" pitchFamily="18" charset="2"/>
              </a:rPr>
              <a:t>2</a:t>
            </a:r>
            <a:r>
              <a:rPr lang="en-US" altLang="zh-CN" sz="4800" b="1" dirty="0" smtClean="0">
                <a:latin typeface="Times New Roman" pitchFamily="18" charset="0"/>
                <a:cs typeface="Times New Roman" pitchFamily="18" charset="0"/>
                <a:sym typeface="Symbol" pitchFamily="18" charset="2"/>
              </a:rPr>
              <a:t> </a:t>
            </a:r>
            <a:endParaRPr lang="en-US" altLang="zh-CN" sz="4800" b="1" dirty="0" smtClean="0">
              <a:latin typeface="Times New Roman" pitchFamily="18" charset="0"/>
              <a:cs typeface="Times New Roman" pitchFamily="18" charset="0"/>
            </a:endParaRPr>
          </a:p>
          <a:p>
            <a:pPr marL="342900" indent="-342900">
              <a:spcBef>
                <a:spcPts val="800"/>
              </a:spcBef>
              <a:buFontTx/>
              <a:buChar char="•"/>
            </a:pPr>
            <a:r>
              <a:rPr lang="en-US" altLang="zh-CN" sz="4800" b="1" dirty="0" smtClean="0">
                <a:latin typeface="Times New Roman" pitchFamily="18" charset="0"/>
                <a:cs typeface="Times New Roman" pitchFamily="18" charset="0"/>
              </a:rPr>
              <a:t> antibody</a:t>
            </a:r>
          </a:p>
          <a:p>
            <a:pPr marL="342900" indent="-342900">
              <a:spcBef>
                <a:spcPts val="800"/>
              </a:spcBef>
              <a:buFontTx/>
              <a:buChar char="•"/>
            </a:pPr>
            <a:r>
              <a:rPr lang="en-US" altLang="zh-CN" sz="4800" b="1" dirty="0" smtClean="0">
                <a:latin typeface="Times New Roman" pitchFamily="18" charset="0"/>
                <a:cs typeface="Times New Roman" pitchFamily="18" charset="0"/>
              </a:rPr>
              <a:t> antigen</a:t>
            </a:r>
          </a:p>
          <a:p>
            <a:pPr marL="342900" indent="-342900">
              <a:spcBef>
                <a:spcPts val="800"/>
              </a:spcBef>
              <a:buFontTx/>
              <a:buChar char="•"/>
            </a:pPr>
            <a:r>
              <a:rPr lang="en-US" altLang="zh-CN" sz="4800" b="1" dirty="0" smtClean="0">
                <a:latin typeface="Times New Roman" pitchFamily="18" charset="0"/>
                <a:cs typeface="Times New Roman" pitchFamily="18" charset="0"/>
              </a:rPr>
              <a:t> conformational </a:t>
            </a:r>
            <a:r>
              <a:rPr lang="en-US" altLang="zh-CN" sz="4800" b="1" dirty="0">
                <a:latin typeface="Times New Roman" pitchFamily="18" charset="0"/>
                <a:cs typeface="Times New Roman" pitchFamily="18" charset="0"/>
              </a:rPr>
              <a:t>change</a:t>
            </a:r>
          </a:p>
          <a:p>
            <a:pPr marL="342900" indent="-342900">
              <a:lnSpc>
                <a:spcPct val="90000"/>
              </a:lnSpc>
              <a:spcBef>
                <a:spcPct val="20000"/>
              </a:spcBef>
            </a:pPr>
            <a:endParaRPr lang="en-US" altLang="zh-CN" sz="4800" b="1" dirty="0">
              <a:latin typeface="Times New Roman" pitchFamily="18" charset="0"/>
              <a:cs typeface="Times New Roman" pitchFamily="18" charset="0"/>
            </a:endParaRPr>
          </a:p>
          <a:p>
            <a:pPr marL="342900" indent="-342900">
              <a:lnSpc>
                <a:spcPct val="90000"/>
              </a:lnSpc>
              <a:spcBef>
                <a:spcPct val="20000"/>
              </a:spcBef>
              <a:buFontTx/>
              <a:buChar char="•"/>
            </a:pPr>
            <a:endParaRPr lang="en-US" altLang="zh-CN" sz="4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55576" y="260648"/>
            <a:ext cx="7762056" cy="1143000"/>
          </a:xfrm>
        </p:spPr>
        <p:txBody>
          <a:bodyPr/>
          <a:lstStyle/>
          <a:p>
            <a:pPr eaLnBrk="1" hangingPunct="1"/>
            <a:r>
              <a:rPr lang="en-US" altLang="zh-CN" sz="7200" b="1" dirty="0" smtClean="0">
                <a:solidFill>
                  <a:srgbClr val="3333FF"/>
                </a:solidFill>
                <a:latin typeface="Times New Roman" pitchFamily="18" charset="0"/>
                <a:cs typeface="Times New Roman" pitchFamily="18" charset="0"/>
              </a:rPr>
              <a:t>Words of the week</a:t>
            </a:r>
          </a:p>
        </p:txBody>
      </p:sp>
      <p:sp>
        <p:nvSpPr>
          <p:cNvPr id="57347" name="Rectangle 5"/>
          <p:cNvSpPr>
            <a:spLocks noChangeArrowheads="1"/>
          </p:cNvSpPr>
          <p:nvPr/>
        </p:nvSpPr>
        <p:spPr bwMode="auto">
          <a:xfrm>
            <a:off x="467544" y="1628800"/>
            <a:ext cx="8229600" cy="4754563"/>
          </a:xfrm>
          <a:prstGeom prst="rect">
            <a:avLst/>
          </a:prstGeom>
          <a:noFill/>
          <a:ln w="9525">
            <a:noFill/>
            <a:miter lim="800000"/>
            <a:headEnd/>
            <a:tailEnd/>
          </a:ln>
        </p:spPr>
        <p:txBody>
          <a:bodyPr/>
          <a:lstStyle/>
          <a:p>
            <a:pPr marL="342900" indent="-342900">
              <a:spcBef>
                <a:spcPts val="800"/>
              </a:spcBef>
              <a:buFontTx/>
              <a:buChar char="•"/>
            </a:pPr>
            <a:r>
              <a:rPr lang="en-US" altLang="zh-CN" sz="4800" b="1" dirty="0">
                <a:latin typeface="Times New Roman" pitchFamily="18" charset="0"/>
                <a:cs typeface="Times New Roman" pitchFamily="18" charset="0"/>
              </a:rPr>
              <a:t> reversible</a:t>
            </a:r>
          </a:p>
          <a:p>
            <a:pPr marL="342900" indent="-342900">
              <a:spcBef>
                <a:spcPts val="800"/>
              </a:spcBef>
              <a:buFontTx/>
              <a:buChar char="•"/>
            </a:pPr>
            <a:r>
              <a:rPr lang="en-US" altLang="zh-CN" sz="4800" b="1" dirty="0">
                <a:latin typeface="Times New Roman" pitchFamily="18" charset="0"/>
                <a:cs typeface="Times New Roman" pitchFamily="18" charset="0"/>
              </a:rPr>
              <a:t> transient</a:t>
            </a:r>
          </a:p>
          <a:p>
            <a:pPr marL="342900" indent="-342900">
              <a:spcBef>
                <a:spcPts val="800"/>
              </a:spcBef>
              <a:buFontTx/>
              <a:buChar char="•"/>
            </a:pPr>
            <a:r>
              <a:rPr lang="en-US" altLang="zh-CN" sz="4800" b="1" dirty="0">
                <a:latin typeface="Times New Roman" pitchFamily="18" charset="0"/>
                <a:cs typeface="Times New Roman" pitchFamily="18" charset="0"/>
              </a:rPr>
              <a:t> specific</a:t>
            </a:r>
          </a:p>
          <a:p>
            <a:pPr marL="342900" indent="-342900">
              <a:spcBef>
                <a:spcPts val="800"/>
              </a:spcBef>
              <a:buFontTx/>
              <a:buChar char="•"/>
            </a:pPr>
            <a:r>
              <a:rPr lang="en-US" altLang="zh-CN" sz="4800" b="1" dirty="0">
                <a:latin typeface="Times New Roman" pitchFamily="18" charset="0"/>
                <a:cs typeface="Times New Roman" pitchFamily="18" charset="0"/>
              </a:rPr>
              <a:t> cooperative</a:t>
            </a:r>
          </a:p>
          <a:p>
            <a:pPr marL="342900" indent="-342900">
              <a:spcBef>
                <a:spcPts val="800"/>
              </a:spcBef>
              <a:buFontTx/>
              <a:buChar char="•"/>
            </a:pPr>
            <a:r>
              <a:rPr lang="en-US" altLang="zh-CN" sz="4800" b="1" dirty="0">
                <a:latin typeface="Times New Roman" pitchFamily="18" charset="0"/>
                <a:cs typeface="Times New Roman" pitchFamily="18" charset="0"/>
              </a:rPr>
              <a:t> complementary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79512" y="188640"/>
            <a:ext cx="8856984" cy="1143000"/>
          </a:xfrm>
        </p:spPr>
        <p:txBody>
          <a:bodyPr/>
          <a:lstStyle/>
          <a:p>
            <a:pPr eaLnBrk="1" hangingPunct="1"/>
            <a:r>
              <a:rPr lang="en-US" altLang="zh-CN" sz="5400" b="1" dirty="0" smtClean="0">
                <a:solidFill>
                  <a:srgbClr val="3333FF"/>
                </a:solidFill>
                <a:latin typeface="Times New Roman" pitchFamily="18" charset="0"/>
                <a:ea typeface="ＭＳ Ｐゴシック" pitchFamily="34" charset="-128"/>
                <a:cs typeface="Times New Roman" pitchFamily="18" charset="0"/>
              </a:rPr>
              <a:t>Textbook-reading of the week</a:t>
            </a:r>
          </a:p>
        </p:txBody>
      </p:sp>
      <p:sp>
        <p:nvSpPr>
          <p:cNvPr id="73731" name="Rectangle 5"/>
          <p:cNvSpPr>
            <a:spLocks noChangeArrowheads="1"/>
          </p:cNvSpPr>
          <p:nvPr/>
        </p:nvSpPr>
        <p:spPr bwMode="auto">
          <a:xfrm>
            <a:off x="304800" y="1447800"/>
            <a:ext cx="8839200" cy="4754563"/>
          </a:xfrm>
          <a:prstGeom prst="rect">
            <a:avLst/>
          </a:prstGeom>
          <a:noFill/>
          <a:ln w="9525">
            <a:noFill/>
            <a:miter lim="800000"/>
            <a:headEnd/>
            <a:tailEnd/>
          </a:ln>
        </p:spPr>
        <p:txBody>
          <a:bodyPr/>
          <a:lstStyle/>
          <a:p>
            <a:pPr marL="360000" indent="-360000">
              <a:spcBef>
                <a:spcPts val="800"/>
              </a:spcBef>
              <a:buFontTx/>
              <a:buChar char="•"/>
            </a:pPr>
            <a:r>
              <a:rPr lang="en-US" altLang="zh-CN" sz="4800" b="1" dirty="0">
                <a:latin typeface="Times New Roman" pitchFamily="18" charset="0"/>
                <a:cs typeface="Times New Roman" pitchFamily="18" charset="0"/>
              </a:rPr>
              <a:t> </a:t>
            </a:r>
            <a:r>
              <a:rPr lang="en-US" altLang="zh-CN" sz="4000" b="1" dirty="0" smtClean="0">
                <a:latin typeface="Times New Roman" pitchFamily="18" charset="0"/>
                <a:cs typeface="Times New Roman" pitchFamily="18" charset="0"/>
              </a:rPr>
              <a:t>Summary 5.1</a:t>
            </a:r>
          </a:p>
          <a:p>
            <a:pPr marL="360000" indent="-360000">
              <a:spcBef>
                <a:spcPts val="800"/>
              </a:spcBef>
              <a:buFontTx/>
              <a:buChar char="•"/>
            </a:pPr>
            <a:r>
              <a:rPr lang="en-US" altLang="zh-CN" sz="4000" b="1" dirty="0">
                <a:latin typeface="Times New Roman" pitchFamily="18" charset="0"/>
                <a:cs typeface="Times New Roman" pitchFamily="18" charset="0"/>
              </a:rPr>
              <a:t> </a:t>
            </a:r>
            <a:r>
              <a:rPr lang="en-US" altLang="zh-CN" sz="4000" b="1" dirty="0" smtClean="0">
                <a:latin typeface="Times New Roman" pitchFamily="18" charset="0"/>
                <a:cs typeface="Times New Roman" pitchFamily="18" charset="0"/>
              </a:rPr>
              <a:t>Summary 5.2</a:t>
            </a:r>
          </a:p>
          <a:p>
            <a:pPr marL="360000" indent="-360000">
              <a:spcBef>
                <a:spcPts val="800"/>
              </a:spcBef>
              <a:buFontTx/>
              <a:buChar char="•"/>
            </a:pPr>
            <a:r>
              <a:rPr lang="en-US" altLang="zh-CN" sz="4000" b="1" dirty="0" smtClean="0">
                <a:latin typeface="Times New Roman" pitchFamily="18" charset="0"/>
                <a:cs typeface="Times New Roman" pitchFamily="18" charset="0"/>
              </a:rPr>
              <a:t> Hemoglobin </a:t>
            </a:r>
            <a:r>
              <a:rPr lang="en-US" altLang="zh-CN" sz="4000" b="1" dirty="0">
                <a:latin typeface="Times New Roman" pitchFamily="18" charset="0"/>
                <a:cs typeface="Times New Roman" pitchFamily="18" charset="0"/>
              </a:rPr>
              <a:t>undergoes a structural  </a:t>
            </a:r>
          </a:p>
          <a:p>
            <a:pPr>
              <a:spcBef>
                <a:spcPts val="800"/>
              </a:spcBef>
            </a:pPr>
            <a:r>
              <a:rPr lang="en-US" altLang="zh-CN" sz="4000" b="1" dirty="0">
                <a:latin typeface="Times New Roman" pitchFamily="18" charset="0"/>
                <a:cs typeface="Times New Roman" pitchFamily="18" charset="0"/>
              </a:rPr>
              <a:t>    change on binding oxygen </a:t>
            </a:r>
            <a:endParaRPr lang="en-US" altLang="zh-CN" sz="4000" b="1" dirty="0" smtClean="0">
              <a:latin typeface="Times New Roman" pitchFamily="18" charset="0"/>
              <a:cs typeface="Times New Roman" pitchFamily="18" charset="0"/>
            </a:endParaRPr>
          </a:p>
          <a:p>
            <a:pPr marL="360000" indent="-360000">
              <a:spcBef>
                <a:spcPts val="800"/>
              </a:spcBef>
              <a:buFontTx/>
              <a:buChar char="•"/>
            </a:pPr>
            <a:r>
              <a:rPr lang="en-US" altLang="zh-CN" sz="4000" b="1" dirty="0">
                <a:latin typeface="Times New Roman" pitchFamily="18" charset="0"/>
                <a:cs typeface="Times New Roman" pitchFamily="18" charset="0"/>
              </a:rPr>
              <a:t> </a:t>
            </a:r>
            <a:r>
              <a:rPr lang="en-US" altLang="zh-CN" sz="4000" b="1" dirty="0" smtClean="0">
                <a:latin typeface="Times New Roman" pitchFamily="18" charset="0"/>
                <a:cs typeface="Times New Roman" pitchFamily="18" charset="0"/>
              </a:rPr>
              <a:t>Carbon monoxide: a stealthy killer  </a:t>
            </a:r>
          </a:p>
          <a:p>
            <a:pPr>
              <a:spcBef>
                <a:spcPts val="800"/>
              </a:spcBef>
            </a:pPr>
            <a:r>
              <a:rPr lang="en-US" altLang="zh-CN" sz="4000" b="1" dirty="0">
                <a:latin typeface="Times New Roman" pitchFamily="18" charset="0"/>
                <a:cs typeface="Times New Roman" pitchFamily="18" charset="0"/>
              </a:rPr>
              <a:t> </a:t>
            </a:r>
            <a:r>
              <a:rPr lang="en-US" altLang="zh-CN" sz="4000" b="1" dirty="0" smtClean="0">
                <a:latin typeface="Times New Roman" pitchFamily="18" charset="0"/>
                <a:cs typeface="Times New Roman" pitchFamily="18" charset="0"/>
              </a:rPr>
              <a:t>   (Box 5-1)</a:t>
            </a:r>
          </a:p>
          <a:p>
            <a:pPr>
              <a:spcBef>
                <a:spcPts val="800"/>
              </a:spcBef>
            </a:pPr>
            <a:r>
              <a:rPr lang="en-US" altLang="zh-CN" sz="4000" b="1" dirty="0" smtClean="0">
                <a:latin typeface="Times New Roman" pitchFamily="18" charset="0"/>
                <a:cs typeface="Times New Roman" pitchFamily="18" charset="0"/>
              </a:rPr>
              <a:t> </a:t>
            </a:r>
          </a:p>
          <a:p>
            <a:pPr marL="360000" indent="-360000">
              <a:spcBef>
                <a:spcPts val="800"/>
              </a:spcBef>
              <a:buFontTx/>
              <a:buChar char="•"/>
            </a:pPr>
            <a:endParaRPr lang="en-US" altLang="zh-CN"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22663307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55576" y="0"/>
            <a:ext cx="7762056" cy="980728"/>
          </a:xfrm>
        </p:spPr>
        <p:txBody>
          <a:bodyPr/>
          <a:lstStyle/>
          <a:p>
            <a:pPr eaLnBrk="1" hangingPunct="1"/>
            <a:r>
              <a:rPr lang="en-US" altLang="zh-CN" sz="7200" b="1" dirty="0" smtClean="0">
                <a:solidFill>
                  <a:srgbClr val="3333FF"/>
                </a:solidFill>
                <a:latin typeface="Times New Roman" pitchFamily="18" charset="0"/>
                <a:cs typeface="Times New Roman" pitchFamily="18" charset="0"/>
              </a:rPr>
              <a:t>Summary</a:t>
            </a:r>
          </a:p>
        </p:txBody>
      </p:sp>
      <p:sp>
        <p:nvSpPr>
          <p:cNvPr id="57347" name="Rectangle 5"/>
          <p:cNvSpPr>
            <a:spLocks noChangeArrowheads="1"/>
          </p:cNvSpPr>
          <p:nvPr/>
        </p:nvSpPr>
        <p:spPr bwMode="auto">
          <a:xfrm>
            <a:off x="251520" y="980728"/>
            <a:ext cx="8568952" cy="5616624"/>
          </a:xfrm>
          <a:prstGeom prst="rect">
            <a:avLst/>
          </a:prstGeom>
          <a:noFill/>
          <a:ln w="9525">
            <a:noFill/>
            <a:miter lim="800000"/>
            <a:headEnd/>
            <a:tailEnd/>
          </a:ln>
        </p:spPr>
        <p:txBody>
          <a:bodyPr/>
          <a:lstStyle/>
          <a:p>
            <a:pPr marL="342900" indent="-342900">
              <a:spcBef>
                <a:spcPts val="600"/>
              </a:spcBef>
              <a:buFontTx/>
              <a:buChar char="•"/>
            </a:pPr>
            <a:r>
              <a:rPr lang="en-US" altLang="zh-CN" sz="3000" b="1" dirty="0" smtClean="0">
                <a:latin typeface="Times New Roman" pitchFamily="18" charset="0"/>
                <a:cs typeface="Times New Roman" pitchFamily="18" charset="0"/>
              </a:rPr>
              <a:t>The ligand-binding site on the protein is complementary to the ligand in size, charge, shape, or hydrophobic</a:t>
            </a:r>
            <a:r>
              <a:rPr lang="en-US" altLang="zh-CN" sz="3000" b="1" dirty="0">
                <a:latin typeface="Times New Roman" pitchFamily="18" charset="0"/>
                <a:cs typeface="Times New Roman" pitchFamily="18" charset="0"/>
              </a:rPr>
              <a:t>/</a:t>
            </a:r>
            <a:r>
              <a:rPr lang="en-US" altLang="zh-CN" sz="3000" b="1" dirty="0" smtClean="0">
                <a:latin typeface="Times New Roman" pitchFamily="18" charset="0"/>
                <a:cs typeface="Times New Roman" pitchFamily="18" charset="0"/>
              </a:rPr>
              <a:t>hydrophilic character.</a:t>
            </a:r>
          </a:p>
          <a:p>
            <a:pPr marL="342900" indent="-342900">
              <a:spcBef>
                <a:spcPts val="600"/>
              </a:spcBef>
              <a:buFontTx/>
              <a:buChar char="•"/>
            </a:pPr>
            <a:r>
              <a:rPr lang="en-US" altLang="zh-CN" sz="3000" b="1" dirty="0" smtClean="0">
                <a:latin typeface="Times New Roman" pitchFamily="18" charset="0"/>
                <a:cs typeface="Times New Roman" pitchFamily="18" charset="0"/>
              </a:rPr>
              <a:t>Myoglobin is a protein with a heme prosthetic group that binds oxygen reversibly.</a:t>
            </a:r>
          </a:p>
          <a:p>
            <a:pPr marL="342900" indent="-342900">
              <a:spcBef>
                <a:spcPts val="600"/>
              </a:spcBef>
              <a:buFontTx/>
              <a:buChar char="•"/>
            </a:pPr>
            <a:r>
              <a:rPr lang="en-US" altLang="zh-CN" sz="3000" b="1" dirty="0">
                <a:latin typeface="Times New Roman" pitchFamily="18" charset="0"/>
                <a:cs typeface="Times New Roman" pitchFamily="18" charset="0"/>
              </a:rPr>
              <a:t>Hemoglobin displays positive cooperativity with respect to its oxygen binding. </a:t>
            </a:r>
          </a:p>
          <a:p>
            <a:pPr marL="342900" indent="-342900">
              <a:spcBef>
                <a:spcPts val="600"/>
              </a:spcBef>
              <a:buFontTx/>
              <a:buChar char="•"/>
            </a:pPr>
            <a:r>
              <a:rPr lang="en-US" altLang="zh-CN" sz="3000" b="1" dirty="0" smtClean="0">
                <a:latin typeface="Times New Roman" pitchFamily="18" charset="0"/>
                <a:cs typeface="Times New Roman" pitchFamily="18" charset="0"/>
              </a:rPr>
              <a:t>Conformational changes between the T state and the R state of hemoglobin, mediated by subunit-subunit interactions, result in cooperative binding, which can be described by a sigmoid binding curve.</a:t>
            </a:r>
          </a:p>
          <a:p>
            <a:pPr marL="342900" indent="-342900">
              <a:lnSpc>
                <a:spcPct val="90000"/>
              </a:lnSpc>
              <a:spcBef>
                <a:spcPct val="20000"/>
              </a:spcBef>
              <a:buFontTx/>
              <a:buChar char="•"/>
            </a:pPr>
            <a:endParaRPr lang="en-US" altLang="zh-C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66738250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5"/>
          <p:cNvSpPr>
            <a:spLocks noChangeArrowheads="1"/>
          </p:cNvSpPr>
          <p:nvPr/>
        </p:nvSpPr>
        <p:spPr bwMode="auto">
          <a:xfrm>
            <a:off x="251520" y="908720"/>
            <a:ext cx="8568952" cy="5616624"/>
          </a:xfrm>
          <a:prstGeom prst="rect">
            <a:avLst/>
          </a:prstGeom>
          <a:noFill/>
          <a:ln w="9525">
            <a:noFill/>
            <a:miter lim="800000"/>
            <a:headEnd/>
            <a:tailEnd/>
          </a:ln>
        </p:spPr>
        <p:txBody>
          <a:bodyPr/>
          <a:lstStyle/>
          <a:p>
            <a:pPr marL="342900" indent="-342900">
              <a:spcBef>
                <a:spcPts val="800"/>
              </a:spcBef>
              <a:buFontTx/>
              <a:buChar char="•"/>
            </a:pPr>
            <a:r>
              <a:rPr lang="en-US" altLang="zh-CN" sz="3200" b="1" dirty="0">
                <a:latin typeface="Times New Roman" pitchFamily="18" charset="0"/>
                <a:cs typeface="Times New Roman" pitchFamily="18" charset="0"/>
              </a:rPr>
              <a:t>Binding of H</a:t>
            </a:r>
            <a:r>
              <a:rPr lang="en-US" altLang="zh-CN" sz="3200" b="1" baseline="30000" dirty="0">
                <a:latin typeface="Times New Roman" pitchFamily="18" charset="0"/>
                <a:cs typeface="Times New Roman" pitchFamily="18" charset="0"/>
              </a:rPr>
              <a:t>+</a:t>
            </a:r>
            <a:r>
              <a:rPr lang="en-US" altLang="zh-CN" sz="3200" b="1" dirty="0">
                <a:latin typeface="Times New Roman" pitchFamily="18" charset="0"/>
                <a:cs typeface="Times New Roman" pitchFamily="18" charset="0"/>
              </a:rPr>
              <a:t>, CO</a:t>
            </a:r>
            <a:r>
              <a:rPr lang="en-US" altLang="zh-CN" sz="3200" b="1" baseline="-25000" dirty="0">
                <a:latin typeface="Times New Roman" pitchFamily="18" charset="0"/>
                <a:cs typeface="Times New Roman" pitchFamily="18" charset="0"/>
              </a:rPr>
              <a:t>2</a:t>
            </a:r>
            <a:r>
              <a:rPr lang="en-US" altLang="zh-CN" sz="3200" b="1" dirty="0">
                <a:latin typeface="Times New Roman" pitchFamily="18" charset="0"/>
                <a:cs typeface="Times New Roman" pitchFamily="18" charset="0"/>
              </a:rPr>
              <a:t> or 2,3-BPG decreases the affinity of hemoglobin for </a:t>
            </a:r>
            <a:r>
              <a:rPr lang="en-US" altLang="zh-CN" sz="3200" b="1" dirty="0" smtClean="0">
                <a:latin typeface="Times New Roman" pitchFamily="18" charset="0"/>
                <a:cs typeface="Times New Roman" pitchFamily="18" charset="0"/>
              </a:rPr>
              <a:t>O</a:t>
            </a:r>
            <a:r>
              <a:rPr lang="en-US" altLang="zh-CN" sz="3200" b="1" baseline="-25000" dirty="0" smtClean="0">
                <a:latin typeface="Times New Roman" pitchFamily="18" charset="0"/>
                <a:cs typeface="Times New Roman" pitchFamily="18" charset="0"/>
              </a:rPr>
              <a:t>2</a:t>
            </a:r>
            <a:r>
              <a:rPr lang="en-US" altLang="zh-CN" sz="3200" b="1" dirty="0" smtClean="0">
                <a:latin typeface="Times New Roman" pitchFamily="18" charset="0"/>
                <a:cs typeface="Times New Roman" pitchFamily="18" charset="0"/>
              </a:rPr>
              <a:t>.</a:t>
            </a:r>
          </a:p>
          <a:p>
            <a:pPr marL="342900" indent="-342900">
              <a:spcBef>
                <a:spcPts val="800"/>
              </a:spcBef>
              <a:buFontTx/>
              <a:buChar char="•"/>
            </a:pPr>
            <a:r>
              <a:rPr lang="en-US" altLang="zh-CN" sz="3200" b="1" dirty="0" smtClean="0">
                <a:latin typeface="Times New Roman" pitchFamily="18" charset="0"/>
                <a:cs typeface="Times New Roman" pitchFamily="18" charset="0"/>
              </a:rPr>
              <a:t>The capacity to communicate ligand-binding information from one subunit to the others makes the hemoglobin molecule adapted to integrating the transport of O</a:t>
            </a:r>
            <a:r>
              <a:rPr lang="en-US" altLang="zh-CN" sz="3200" b="1" baseline="-25000" dirty="0" smtClean="0">
                <a:latin typeface="Times New Roman" pitchFamily="18" charset="0"/>
                <a:cs typeface="Times New Roman" pitchFamily="18" charset="0"/>
              </a:rPr>
              <a:t>2 </a:t>
            </a:r>
            <a:r>
              <a:rPr lang="en-US" altLang="zh-CN" sz="3200" b="1" dirty="0" smtClean="0">
                <a:latin typeface="Times New Roman" pitchFamily="18" charset="0"/>
                <a:cs typeface="Times New Roman" pitchFamily="18" charset="0"/>
              </a:rPr>
              <a:t>, H</a:t>
            </a:r>
            <a:r>
              <a:rPr lang="en-US" altLang="zh-CN" sz="3200" b="1" baseline="30000" dirty="0" smtClean="0">
                <a:latin typeface="Times New Roman" pitchFamily="18" charset="0"/>
                <a:cs typeface="Times New Roman" pitchFamily="18" charset="0"/>
              </a:rPr>
              <a:t>+</a:t>
            </a:r>
            <a:r>
              <a:rPr lang="en-US" altLang="zh-CN" sz="3200" b="1" dirty="0" smtClean="0">
                <a:latin typeface="Times New Roman" pitchFamily="18" charset="0"/>
                <a:cs typeface="Times New Roman" pitchFamily="18" charset="0"/>
              </a:rPr>
              <a:t>, and CO</a:t>
            </a:r>
            <a:r>
              <a:rPr lang="en-US" altLang="zh-CN" sz="3200" b="1" baseline="-25000" dirty="0" smtClean="0">
                <a:latin typeface="Times New Roman" pitchFamily="18" charset="0"/>
                <a:cs typeface="Times New Roman" pitchFamily="18" charset="0"/>
              </a:rPr>
              <a:t>2</a:t>
            </a:r>
            <a:r>
              <a:rPr lang="en-US" altLang="zh-CN" sz="3200" b="1" dirty="0" smtClean="0">
                <a:latin typeface="Times New Roman" pitchFamily="18" charset="0"/>
                <a:cs typeface="Times New Roman" pitchFamily="18" charset="0"/>
              </a:rPr>
              <a:t> by erythrocytes.</a:t>
            </a:r>
          </a:p>
          <a:p>
            <a:pPr marL="342900" indent="-342900">
              <a:spcBef>
                <a:spcPts val="800"/>
              </a:spcBef>
              <a:buFontTx/>
              <a:buChar char="•"/>
            </a:pPr>
            <a:r>
              <a:rPr lang="en-US" altLang="zh-CN" sz="3200" b="1" dirty="0" smtClean="0">
                <a:latin typeface="Times New Roman" pitchFamily="18" charset="0"/>
                <a:cs typeface="Times New Roman" pitchFamily="18" charset="0"/>
              </a:rPr>
              <a:t>The binding specificity of an antibody is determined by the amino acid residues in the variable domains of its heavy and light  chains.</a:t>
            </a:r>
          </a:p>
          <a:p>
            <a:pPr marL="342900" indent="-342900">
              <a:lnSpc>
                <a:spcPct val="90000"/>
              </a:lnSpc>
              <a:spcBef>
                <a:spcPct val="20000"/>
              </a:spcBef>
              <a:buFontTx/>
              <a:buChar char="•"/>
            </a:pPr>
            <a:endParaRPr lang="en-US" altLang="zh-CN"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163597" y="44624"/>
            <a:ext cx="8784976" cy="908720"/>
          </a:xfrm>
        </p:spPr>
        <p:txBody>
          <a:bodyPr/>
          <a:lstStyle/>
          <a:p>
            <a:pPr eaLnBrk="1" hangingPunct="1"/>
            <a:r>
              <a:rPr lang="en-US" altLang="zh-CN" sz="4000" b="1" dirty="0" smtClean="0">
                <a:solidFill>
                  <a:srgbClr val="3333FF"/>
                </a:solidFill>
                <a:latin typeface="Times New Roman" pitchFamily="18" charset="0"/>
                <a:cs typeface="Times New Roman" pitchFamily="18" charset="0"/>
              </a:rPr>
              <a:t>Binding: thermodynamic connections</a:t>
            </a:r>
          </a:p>
        </p:txBody>
      </p:sp>
      <p:sp>
        <p:nvSpPr>
          <p:cNvPr id="9219" name="Rectangle 1027"/>
          <p:cNvSpPr>
            <a:spLocks noGrp="1" noChangeArrowheads="1"/>
          </p:cNvSpPr>
          <p:nvPr>
            <p:ph type="body" idx="1"/>
          </p:nvPr>
        </p:nvSpPr>
        <p:spPr>
          <a:xfrm>
            <a:off x="163597" y="1052736"/>
            <a:ext cx="8856984" cy="6019800"/>
          </a:xfrm>
        </p:spPr>
        <p:txBody>
          <a:bodyPr rtlCol="0">
            <a:noAutofit/>
          </a:bodyPr>
          <a:lstStyle/>
          <a:p>
            <a:pPr eaLnBrk="1" fontAlgn="auto" hangingPunct="1">
              <a:spcBef>
                <a:spcPts val="600"/>
              </a:spcBef>
              <a:spcAft>
                <a:spcPts val="0"/>
              </a:spcAft>
              <a:buFont typeface="Arial" pitchFamily="34" charset="0"/>
              <a:buChar char="•"/>
              <a:defRPr/>
            </a:pPr>
            <a:r>
              <a:rPr lang="en-US" altLang="zh-CN" sz="2800" b="1" dirty="0" smtClean="0">
                <a:latin typeface="Times New Roman" charset="0"/>
                <a:cs typeface="Times New Roman" charset="0"/>
              </a:rPr>
              <a:t>Interaction strength can be expressed as:</a:t>
            </a:r>
          </a:p>
          <a:p>
            <a:pPr lvl="1" eaLnBrk="1" fontAlgn="auto" hangingPunct="1">
              <a:spcBef>
                <a:spcPts val="600"/>
              </a:spcBef>
              <a:spcAft>
                <a:spcPts val="0"/>
              </a:spcAft>
              <a:buFont typeface="Arial" pitchFamily="34" charset="0"/>
              <a:buChar char="–"/>
              <a:defRPr/>
            </a:pPr>
            <a:r>
              <a:rPr lang="en-US" altLang="zh-CN" b="1" dirty="0" smtClean="0">
                <a:latin typeface="Times New Roman" charset="0"/>
                <a:cs typeface="Times New Roman" charset="0"/>
              </a:rPr>
              <a:t>association (binding) constant </a:t>
            </a:r>
            <a:r>
              <a:rPr lang="en-US" altLang="zh-CN" b="1" i="1" dirty="0" smtClean="0">
                <a:solidFill>
                  <a:srgbClr val="FF0000"/>
                </a:solidFill>
                <a:latin typeface="Times New Roman" charset="0"/>
                <a:cs typeface="Times New Roman" charset="0"/>
              </a:rPr>
              <a:t>K</a:t>
            </a:r>
            <a:r>
              <a:rPr lang="en-US" altLang="zh-CN" b="1" baseline="-25000" dirty="0" smtClean="0">
                <a:solidFill>
                  <a:srgbClr val="FF0000"/>
                </a:solidFill>
                <a:latin typeface="Times New Roman" charset="0"/>
                <a:cs typeface="Times New Roman" charset="0"/>
              </a:rPr>
              <a:t>a</a:t>
            </a:r>
            <a:r>
              <a:rPr lang="en-US" altLang="zh-CN" b="1" dirty="0" smtClean="0">
                <a:latin typeface="Times New Roman" charset="0"/>
                <a:cs typeface="Times New Roman" charset="0"/>
              </a:rPr>
              <a:t>, units </a:t>
            </a:r>
            <a:r>
              <a:rPr lang="en-US" altLang="zh-CN" b="1" dirty="0" smtClean="0">
                <a:solidFill>
                  <a:srgbClr val="FF0000"/>
                </a:solidFill>
                <a:latin typeface="Times New Roman" charset="0"/>
                <a:cs typeface="Times New Roman" charset="0"/>
              </a:rPr>
              <a:t>M</a:t>
            </a:r>
            <a:r>
              <a:rPr lang="en-US" altLang="zh-CN" b="1" baseline="30000" dirty="0" smtClean="0">
                <a:solidFill>
                  <a:srgbClr val="FF0000"/>
                </a:solidFill>
                <a:latin typeface="Times New Roman" charset="0"/>
                <a:cs typeface="Times New Roman" charset="0"/>
              </a:rPr>
              <a:t>-1</a:t>
            </a:r>
            <a:endParaRPr lang="en-US" altLang="zh-CN" b="1" dirty="0" smtClean="0">
              <a:solidFill>
                <a:srgbClr val="FF0000"/>
              </a:solidFill>
              <a:latin typeface="Times New Roman" charset="0"/>
              <a:cs typeface="Times New Roman" charset="0"/>
            </a:endParaRPr>
          </a:p>
          <a:p>
            <a:pPr lvl="1" eaLnBrk="1" fontAlgn="auto" hangingPunct="1">
              <a:spcBef>
                <a:spcPts val="600"/>
              </a:spcBef>
              <a:spcAft>
                <a:spcPts val="0"/>
              </a:spcAft>
              <a:buFont typeface="Arial" pitchFamily="34" charset="0"/>
              <a:buChar char="–"/>
              <a:defRPr/>
            </a:pPr>
            <a:r>
              <a:rPr lang="en-US" altLang="zh-CN" b="1" dirty="0" smtClean="0">
                <a:latin typeface="Times New Roman" charset="0"/>
                <a:cs typeface="Times New Roman" charset="0"/>
              </a:rPr>
              <a:t>dissociation constant </a:t>
            </a:r>
            <a:r>
              <a:rPr lang="en-US" altLang="zh-CN" b="1" i="1" dirty="0" smtClean="0">
                <a:solidFill>
                  <a:srgbClr val="FF0000"/>
                </a:solidFill>
                <a:latin typeface="Times New Roman" charset="0"/>
                <a:cs typeface="Times New Roman" charset="0"/>
              </a:rPr>
              <a:t>K</a:t>
            </a:r>
            <a:r>
              <a:rPr lang="en-US" altLang="zh-CN" b="1" baseline="-25000" dirty="0" smtClean="0">
                <a:solidFill>
                  <a:srgbClr val="FF0000"/>
                </a:solidFill>
                <a:latin typeface="Times New Roman" charset="0"/>
                <a:cs typeface="Times New Roman" charset="0"/>
              </a:rPr>
              <a:t>d</a:t>
            </a:r>
            <a:r>
              <a:rPr lang="en-US" altLang="zh-CN" b="1" dirty="0" smtClean="0">
                <a:latin typeface="Times New Roman" charset="0"/>
                <a:cs typeface="Times New Roman" charset="0"/>
              </a:rPr>
              <a:t>, units </a:t>
            </a:r>
            <a:r>
              <a:rPr lang="en-US" altLang="zh-CN" b="1" dirty="0" smtClean="0">
                <a:solidFill>
                  <a:srgbClr val="FF0000"/>
                </a:solidFill>
                <a:latin typeface="Times New Roman" charset="0"/>
                <a:cs typeface="Times New Roman" charset="0"/>
              </a:rPr>
              <a:t>M</a:t>
            </a:r>
            <a:r>
              <a:rPr lang="en-US" altLang="zh-CN" b="1" dirty="0" smtClean="0">
                <a:latin typeface="Times New Roman" charset="0"/>
                <a:cs typeface="Times New Roman" charset="0"/>
              </a:rPr>
              <a:t>, </a:t>
            </a:r>
            <a:r>
              <a:rPr lang="en-US" altLang="zh-CN" b="1" i="1" dirty="0" smtClean="0">
                <a:latin typeface="Times New Roman" charset="0"/>
                <a:cs typeface="Times New Roman" charset="0"/>
              </a:rPr>
              <a:t>K</a:t>
            </a:r>
            <a:r>
              <a:rPr lang="en-US" altLang="zh-CN" b="1" baseline="-25000" dirty="0" smtClean="0">
                <a:latin typeface="Times New Roman" charset="0"/>
                <a:cs typeface="Times New Roman" charset="0"/>
              </a:rPr>
              <a:t>d </a:t>
            </a:r>
            <a:r>
              <a:rPr lang="en-US" altLang="zh-CN" b="1" dirty="0" smtClean="0">
                <a:latin typeface="Times New Roman" charset="0"/>
                <a:cs typeface="Times New Roman" charset="0"/>
              </a:rPr>
              <a:t>= 1/</a:t>
            </a:r>
            <a:r>
              <a:rPr lang="en-US" altLang="zh-CN" b="1" i="1" dirty="0" smtClean="0">
                <a:latin typeface="Times New Roman" charset="0"/>
                <a:cs typeface="Times New Roman" charset="0"/>
              </a:rPr>
              <a:t>K</a:t>
            </a:r>
            <a:r>
              <a:rPr lang="en-US" altLang="zh-CN" b="1" baseline="-25000" dirty="0" smtClean="0">
                <a:latin typeface="Times New Roman" charset="0"/>
                <a:cs typeface="Times New Roman" charset="0"/>
              </a:rPr>
              <a:t>a</a:t>
            </a:r>
          </a:p>
          <a:p>
            <a:pPr lvl="1" eaLnBrk="1" fontAlgn="auto" hangingPunct="1">
              <a:spcBef>
                <a:spcPts val="600"/>
              </a:spcBef>
              <a:spcAft>
                <a:spcPts val="0"/>
              </a:spcAft>
              <a:buFont typeface="Arial" pitchFamily="34" charset="0"/>
              <a:buChar char="–"/>
              <a:defRPr/>
            </a:pPr>
            <a:r>
              <a:rPr lang="en-US" altLang="zh-CN" b="1" dirty="0" smtClean="0">
                <a:latin typeface="Times New Roman" charset="0"/>
                <a:cs typeface="Times New Roman" charset="0"/>
              </a:rPr>
              <a:t>interaction (binding) free energy </a:t>
            </a:r>
            <a:r>
              <a:rPr lang="en-US" altLang="zh-CN" b="1" dirty="0" smtClean="0">
                <a:solidFill>
                  <a:srgbClr val="FF0000"/>
                </a:solidFill>
                <a:latin typeface="Times New Roman" charset="0"/>
                <a:cs typeface="Times New Roman" charset="0"/>
                <a:sym typeface="Symbol" charset="2"/>
              </a:rPr>
              <a:t></a:t>
            </a:r>
            <a:r>
              <a:rPr lang="en-US" altLang="zh-CN" b="1" i="1" dirty="0" smtClean="0">
                <a:solidFill>
                  <a:srgbClr val="FF0000"/>
                </a:solidFill>
                <a:latin typeface="Times New Roman" charset="0"/>
                <a:cs typeface="Times New Roman" charset="0"/>
              </a:rPr>
              <a:t>G</a:t>
            </a:r>
            <a:r>
              <a:rPr lang="en-US" altLang="zh-CN" b="1" i="1" baseline="30000" dirty="0" smtClean="0">
                <a:solidFill>
                  <a:srgbClr val="FF0000"/>
                </a:solidFill>
                <a:latin typeface="Times New Roman" charset="0"/>
                <a:cs typeface="Times New Roman" charset="0"/>
              </a:rPr>
              <a:t>o</a:t>
            </a:r>
            <a:r>
              <a:rPr lang="en-US" altLang="zh-CN" b="1" dirty="0" smtClean="0">
                <a:latin typeface="Times New Roman" charset="0"/>
                <a:cs typeface="Times New Roman" charset="0"/>
              </a:rPr>
              <a:t>, units: </a:t>
            </a:r>
            <a:r>
              <a:rPr lang="en-US" altLang="zh-CN" b="1" dirty="0" smtClean="0">
                <a:solidFill>
                  <a:srgbClr val="FF0000"/>
                </a:solidFill>
                <a:latin typeface="Times New Roman" charset="0"/>
                <a:cs typeface="Times New Roman" charset="0"/>
              </a:rPr>
              <a:t>kJ/mol</a:t>
            </a:r>
          </a:p>
          <a:p>
            <a:pPr lvl="1" eaLnBrk="1" fontAlgn="auto" hangingPunct="1">
              <a:spcBef>
                <a:spcPts val="600"/>
              </a:spcBef>
              <a:spcAft>
                <a:spcPts val="0"/>
              </a:spcAft>
              <a:buFontTx/>
              <a:buNone/>
              <a:defRPr/>
            </a:pPr>
            <a:r>
              <a:rPr lang="en-US" altLang="zh-CN" b="1" dirty="0" smtClean="0">
                <a:latin typeface="Times New Roman" charset="0"/>
                <a:cs typeface="Times New Roman" charset="0"/>
              </a:rPr>
              <a:t>Definitions:</a:t>
            </a:r>
          </a:p>
          <a:p>
            <a:pPr lvl="1" eaLnBrk="1" fontAlgn="auto" hangingPunct="1">
              <a:spcBef>
                <a:spcPts val="600"/>
              </a:spcBef>
              <a:spcAft>
                <a:spcPts val="0"/>
              </a:spcAft>
              <a:buNone/>
              <a:defRPr/>
            </a:pPr>
            <a:r>
              <a:rPr lang="en-US" altLang="zh-CN" b="1" i="1" dirty="0" smtClean="0">
                <a:latin typeface="Times New Roman" charset="0"/>
                <a:cs typeface="Times New Roman" charset="0"/>
              </a:rPr>
              <a:t> K</a:t>
            </a:r>
            <a:r>
              <a:rPr lang="en-US" altLang="zh-CN" b="1" baseline="-25000" dirty="0" smtClean="0">
                <a:latin typeface="Times New Roman" charset="0"/>
                <a:cs typeface="Times New Roman" charset="0"/>
              </a:rPr>
              <a:t>a </a:t>
            </a:r>
            <a:r>
              <a:rPr lang="en-US" altLang="zh-CN" b="1" dirty="0" smtClean="0">
                <a:latin typeface="Times New Roman" charset="0"/>
                <a:cs typeface="Times New Roman" charset="0"/>
              </a:rPr>
              <a:t>= [PL]/[P][L]		</a:t>
            </a:r>
            <a:r>
              <a:rPr lang="en-US" altLang="zh-CN" b="1" i="1" dirty="0" smtClean="0">
                <a:latin typeface="Times New Roman" charset="0"/>
                <a:cs typeface="Times New Roman" charset="0"/>
              </a:rPr>
              <a:t> K</a:t>
            </a:r>
            <a:r>
              <a:rPr lang="en-US" altLang="zh-CN" b="1" baseline="-25000" dirty="0" smtClean="0">
                <a:latin typeface="Times New Roman" charset="0"/>
                <a:cs typeface="Times New Roman" charset="0"/>
              </a:rPr>
              <a:t>d</a:t>
            </a:r>
            <a:r>
              <a:rPr lang="en-US" altLang="zh-CN" b="1" dirty="0" smtClean="0">
                <a:latin typeface="Times New Roman" charset="0"/>
                <a:cs typeface="Times New Roman" charset="0"/>
              </a:rPr>
              <a:t>=[P][L]/[PL]</a:t>
            </a:r>
          </a:p>
          <a:p>
            <a:pPr eaLnBrk="1" fontAlgn="auto" hangingPunct="1">
              <a:spcBef>
                <a:spcPts val="600"/>
              </a:spcBef>
              <a:spcAft>
                <a:spcPts val="0"/>
              </a:spcAft>
              <a:buFont typeface="Arial" pitchFamily="34" charset="0"/>
              <a:buChar char="•"/>
              <a:defRPr/>
            </a:pPr>
            <a:r>
              <a:rPr lang="en-US" altLang="zh-CN" sz="2800" b="1" dirty="0" smtClean="0">
                <a:latin typeface="Times New Roman" charset="0"/>
                <a:cs typeface="Times New Roman" charset="0"/>
              </a:rPr>
              <a:t>In practice, </a:t>
            </a:r>
            <a:r>
              <a:rPr lang="en-US" altLang="zh-CN" sz="2800" b="1" i="1" dirty="0" smtClean="0">
                <a:solidFill>
                  <a:srgbClr val="FF0000"/>
                </a:solidFill>
                <a:latin typeface="Times New Roman" charset="0"/>
                <a:cs typeface="Times New Roman" charset="0"/>
              </a:rPr>
              <a:t>K</a:t>
            </a:r>
            <a:r>
              <a:rPr lang="en-US" altLang="zh-CN" sz="2800" b="1" baseline="-25000" dirty="0" smtClean="0">
                <a:solidFill>
                  <a:srgbClr val="FF0000"/>
                </a:solidFill>
                <a:latin typeface="Times New Roman" charset="0"/>
                <a:cs typeface="Times New Roman" charset="0"/>
              </a:rPr>
              <a:t>d </a:t>
            </a:r>
            <a:r>
              <a:rPr lang="en-US" altLang="zh-CN" sz="2800" b="1" dirty="0" smtClean="0">
                <a:solidFill>
                  <a:srgbClr val="FF0000"/>
                </a:solidFill>
                <a:latin typeface="Times New Roman" charset="0"/>
                <a:cs typeface="Times New Roman" charset="0"/>
              </a:rPr>
              <a:t>is used much more often than </a:t>
            </a:r>
            <a:r>
              <a:rPr lang="en-US" altLang="zh-CN" sz="2800" b="1" i="1" dirty="0" smtClean="0">
                <a:solidFill>
                  <a:srgbClr val="FF0000"/>
                </a:solidFill>
                <a:latin typeface="Times New Roman" charset="0"/>
                <a:cs typeface="Times New Roman" charset="0"/>
              </a:rPr>
              <a:t>K</a:t>
            </a:r>
            <a:r>
              <a:rPr lang="en-US" altLang="zh-CN" sz="2800" b="1" baseline="-25000" dirty="0" smtClean="0">
                <a:solidFill>
                  <a:srgbClr val="FF0000"/>
                </a:solidFill>
                <a:latin typeface="Times New Roman" charset="0"/>
                <a:cs typeface="Times New Roman" charset="0"/>
              </a:rPr>
              <a:t>a</a:t>
            </a:r>
            <a:r>
              <a:rPr lang="en-US" altLang="zh-CN" sz="2800" b="1" dirty="0" smtClean="0">
                <a:solidFill>
                  <a:srgbClr val="FF0000"/>
                </a:solidFill>
                <a:latin typeface="Times New Roman" charset="0"/>
                <a:cs typeface="Times New Roman" charset="0"/>
              </a:rPr>
              <a:t> to express the affinity of a protein for a ligand</a:t>
            </a:r>
          </a:p>
          <a:p>
            <a:pPr eaLnBrk="1" fontAlgn="auto" hangingPunct="1">
              <a:spcBef>
                <a:spcPts val="600"/>
              </a:spcBef>
              <a:spcAft>
                <a:spcPts val="0"/>
              </a:spcAft>
              <a:buFont typeface="Arial" pitchFamily="34" charset="0"/>
              <a:buChar char="•"/>
              <a:defRPr/>
            </a:pPr>
            <a:r>
              <a:rPr lang="en-US" altLang="zh-CN" sz="2800" b="1" dirty="0" smtClean="0">
                <a:latin typeface="Times New Roman" charset="0"/>
                <a:cs typeface="Times New Roman" charset="0"/>
              </a:rPr>
              <a:t>Magnitudes</a:t>
            </a:r>
          </a:p>
          <a:p>
            <a:pPr lvl="1" eaLnBrk="1" fontAlgn="auto" hangingPunct="1">
              <a:spcBef>
                <a:spcPts val="600"/>
              </a:spcBef>
              <a:spcAft>
                <a:spcPts val="0"/>
              </a:spcAft>
              <a:buFont typeface="Arial" pitchFamily="34" charset="0"/>
              <a:buChar char="–"/>
              <a:defRPr/>
            </a:pPr>
            <a:r>
              <a:rPr lang="en-US" altLang="zh-CN" b="1" dirty="0" smtClean="0">
                <a:solidFill>
                  <a:srgbClr val="0F1AFF"/>
                </a:solidFill>
                <a:latin typeface="Times New Roman" charset="0"/>
                <a:cs typeface="Times New Roman" charset="0"/>
              </a:rPr>
              <a:t>Strong binding: </a:t>
            </a:r>
            <a:r>
              <a:rPr lang="en-US" altLang="zh-CN" b="1" i="1" dirty="0" smtClean="0">
                <a:solidFill>
                  <a:srgbClr val="0F1AFF"/>
                </a:solidFill>
                <a:latin typeface="Times New Roman" charset="0"/>
                <a:cs typeface="Times New Roman" charset="0"/>
              </a:rPr>
              <a:t>K</a:t>
            </a:r>
            <a:r>
              <a:rPr lang="en-US" altLang="zh-CN" b="1" baseline="-25000" dirty="0" smtClean="0">
                <a:solidFill>
                  <a:srgbClr val="0F1AFF"/>
                </a:solidFill>
                <a:latin typeface="Times New Roman" charset="0"/>
                <a:cs typeface="Times New Roman" charset="0"/>
              </a:rPr>
              <a:t>d</a:t>
            </a:r>
            <a:r>
              <a:rPr lang="en-US" altLang="zh-CN" b="1" dirty="0" smtClean="0">
                <a:solidFill>
                  <a:srgbClr val="0F1AFF"/>
                </a:solidFill>
                <a:latin typeface="Times New Roman" charset="0"/>
                <a:cs typeface="Times New Roman" charset="0"/>
              </a:rPr>
              <a:t> &lt; 10 nM </a:t>
            </a:r>
          </a:p>
          <a:p>
            <a:pPr lvl="1" eaLnBrk="1" fontAlgn="auto" hangingPunct="1">
              <a:spcBef>
                <a:spcPts val="600"/>
              </a:spcBef>
              <a:spcAft>
                <a:spcPts val="0"/>
              </a:spcAft>
              <a:buFont typeface="Arial" pitchFamily="34" charset="0"/>
              <a:buChar char="–"/>
              <a:defRPr/>
            </a:pPr>
            <a:r>
              <a:rPr lang="en-US" altLang="zh-CN" b="1" dirty="0" smtClean="0">
                <a:solidFill>
                  <a:srgbClr val="0F1AFF"/>
                </a:solidFill>
                <a:latin typeface="Times New Roman" charset="0"/>
                <a:cs typeface="Times New Roman" charset="0"/>
              </a:rPr>
              <a:t>Weak binding: </a:t>
            </a:r>
            <a:r>
              <a:rPr lang="en-US" altLang="zh-CN" b="1" i="1" dirty="0" smtClean="0">
                <a:solidFill>
                  <a:srgbClr val="0F1AFF"/>
                </a:solidFill>
                <a:latin typeface="Times New Roman" charset="0"/>
                <a:cs typeface="Times New Roman" charset="0"/>
              </a:rPr>
              <a:t>K</a:t>
            </a:r>
            <a:r>
              <a:rPr lang="en-US" altLang="zh-CN" b="1" baseline="-25000" dirty="0" smtClean="0">
                <a:solidFill>
                  <a:srgbClr val="0F1AFF"/>
                </a:solidFill>
                <a:latin typeface="Times New Roman" charset="0"/>
                <a:cs typeface="Times New Roman" charset="0"/>
              </a:rPr>
              <a:t>d</a:t>
            </a:r>
            <a:r>
              <a:rPr lang="en-US" altLang="zh-CN" b="1" dirty="0" smtClean="0">
                <a:solidFill>
                  <a:srgbClr val="0F1AFF"/>
                </a:solidFill>
                <a:latin typeface="Times New Roman" charset="0"/>
                <a:cs typeface="Times New Roman" charset="0"/>
              </a:rPr>
              <a:t> &gt; 10 </a:t>
            </a:r>
            <a:r>
              <a:rPr lang="en-US" altLang="zh-CN" b="1" dirty="0" smtClean="0">
                <a:solidFill>
                  <a:srgbClr val="0F1AFF"/>
                </a:solidFill>
                <a:latin typeface="Times New Roman" charset="0"/>
                <a:cs typeface="Times New Roman" charset="0"/>
                <a:sym typeface="Symbol" charset="2"/>
              </a:rPr>
              <a:t></a:t>
            </a:r>
            <a:r>
              <a:rPr lang="en-US" altLang="zh-CN" b="1" dirty="0" smtClean="0">
                <a:solidFill>
                  <a:srgbClr val="0F1AFF"/>
                </a:solidFill>
                <a:latin typeface="Times New Roman" charset="0"/>
                <a:cs typeface="Times New Roman" charset="0"/>
              </a:rPr>
              <a:t>M </a:t>
            </a:r>
            <a:r>
              <a:rPr lang="en-US" altLang="zh-CN" b="1" i="1" dirty="0" smtClean="0">
                <a:solidFill>
                  <a:srgbClr val="0F1AFF"/>
                </a:solidFill>
                <a:latin typeface="Times New Roman" charset="0"/>
                <a:cs typeface="Times New Roman" charset="0"/>
              </a:rPr>
              <a:t> </a:t>
            </a:r>
          </a:p>
          <a:p>
            <a:pPr lvl="1" eaLnBrk="1" fontAlgn="auto" hangingPunct="1">
              <a:lnSpc>
                <a:spcPct val="120000"/>
              </a:lnSpc>
              <a:spcAft>
                <a:spcPts val="0"/>
              </a:spcAft>
              <a:buNone/>
              <a:defRPr/>
            </a:pPr>
            <a:endParaRPr lang="en-US" altLang="zh-CN" b="1" i="1" dirty="0" smtClean="0">
              <a:solidFill>
                <a:srgbClr val="0F1AFF"/>
              </a:solidFill>
              <a:latin typeface="Times New Roman" charset="0"/>
              <a:cs typeface="Times New Roman"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2031</TotalTime>
  <Words>6179</Words>
  <Application>Microsoft Office PowerPoint</Application>
  <PresentationFormat>全屏显示(4:3)</PresentationFormat>
  <Paragraphs>490</Paragraphs>
  <Slides>84</Slides>
  <Notes>50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84</vt:i4>
      </vt:variant>
    </vt:vector>
  </HeadingPairs>
  <TitlesOfParts>
    <vt:vector size="95" baseType="lpstr">
      <vt:lpstr>ＭＳ Ｐゴシック</vt:lpstr>
      <vt:lpstr>楷体</vt:lpstr>
      <vt:lpstr>楷体_GB2312</vt:lpstr>
      <vt:lpstr>宋体</vt:lpstr>
      <vt:lpstr>Arial</vt:lpstr>
      <vt:lpstr>Calibri</vt:lpstr>
      <vt:lpstr>Symbol</vt:lpstr>
      <vt:lpstr>Times New Roman</vt:lpstr>
      <vt:lpstr>Wingdings</vt:lpstr>
      <vt:lpstr>Office 主题</vt:lpstr>
      <vt:lpstr>Equation</vt:lpstr>
      <vt:lpstr>PowerPoint 演示文稿</vt:lpstr>
      <vt:lpstr>1. Functions of globular proteins</vt:lpstr>
      <vt:lpstr>2. Interaction with other molecules</vt:lpstr>
      <vt:lpstr>Binding: quantitative description</vt:lpstr>
      <vt:lpstr>Binding: analysis in terms of the bound fraction</vt:lpstr>
      <vt:lpstr>Binding: graphical analysis</vt:lpstr>
      <vt:lpstr>PowerPoint 演示文稿</vt:lpstr>
      <vt:lpstr>PowerPoint 演示文稿</vt:lpstr>
      <vt:lpstr>Binding: thermodynamic connections</vt:lpstr>
      <vt:lpstr>PowerPoint 演示文稿</vt:lpstr>
      <vt:lpstr>Examples of binding strength</vt:lpstr>
      <vt:lpstr>Binding specificity:  Lock and Key Model</vt:lpstr>
      <vt:lpstr>Binding specificity:  Induced Fit Model</vt:lpstr>
      <vt:lpstr>3. Function of myoglobin</vt:lpstr>
      <vt:lpstr>Structure of heme</vt:lpstr>
      <vt:lpstr>PowerPoint 演示文稿</vt:lpstr>
      <vt:lpstr>PowerPoint 演示文稿</vt:lpstr>
      <vt:lpstr>PowerPoint 演示文稿</vt:lpstr>
      <vt:lpstr>PowerPoint 演示文稿</vt:lpstr>
      <vt:lpstr>PowerPoint 演示文稿</vt:lpstr>
      <vt:lpstr>PowerPoint 演示文稿</vt:lpstr>
      <vt:lpstr>Spectroscopic detection of     oxygen binding to myoglobin</vt:lpstr>
      <vt:lpstr>PowerPoint 演示文稿</vt:lpstr>
      <vt:lpstr>Binding of carbon monoxide</vt:lpstr>
      <vt:lpstr>PowerPoint 演示文稿</vt:lpstr>
      <vt:lpstr>PowerPoint 演示文稿</vt:lpstr>
      <vt:lpstr>Could myoglobin work as  a good O2 transporter?</vt:lpstr>
      <vt:lpstr>How can affinity to oxygen change</vt:lpstr>
      <vt:lpstr>4. Function of hemoglobin</vt:lpstr>
      <vt:lpstr>Structure of hemoglobin</vt:lpstr>
      <vt:lpstr>PowerPoint 演示文稿</vt:lpstr>
      <vt:lpstr>PowerPoint 演示文稿</vt:lpstr>
      <vt:lpstr>PowerPoint 演示文稿</vt:lpstr>
      <vt:lpstr>PowerPoint 演示文稿</vt:lpstr>
      <vt:lpstr>R and T states of hemoglobin </vt:lpstr>
      <vt:lpstr>PowerPoint 演示文稿</vt:lpstr>
      <vt:lpstr>PowerPoint 演示文稿</vt:lpstr>
      <vt:lpstr>PowerPoint 演示文稿</vt:lpstr>
      <vt:lpstr>PowerPoint 演示文稿</vt:lpstr>
      <vt:lpstr>Hemoglobin binds O2 cooperatively </vt:lpstr>
      <vt:lpstr>PowerPoint 演示文稿</vt:lpstr>
      <vt:lpstr>PowerPoint 演示文稿</vt:lpstr>
      <vt:lpstr>PowerPoint 演示文稿</vt:lpstr>
      <vt:lpstr>PowerPoint 演示文稿</vt:lpstr>
      <vt:lpstr>PowerPoint 演示文稿</vt:lpstr>
      <vt:lpstr>The effect of pH on  O2 binding to hemoglobin</vt:lpstr>
      <vt:lpstr>PowerPoint 演示文稿</vt:lpstr>
      <vt:lpstr>Hemoglobin and CO2 export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 Two types of the immune systems</vt:lpstr>
      <vt:lpstr>PowerPoint 演示文稿</vt:lpstr>
      <vt:lpstr>Cellular immune system</vt:lpstr>
      <vt:lpstr>Humoral immune system</vt:lpstr>
      <vt:lpstr>Antibody</vt:lpstr>
      <vt:lpstr>Antibody</vt:lpstr>
      <vt:lpstr>Immunoglobulin G</vt:lpstr>
      <vt:lpstr>PowerPoint 演示文稿</vt:lpstr>
      <vt:lpstr>PowerPoint 演示文稿</vt:lpstr>
      <vt:lpstr>PowerPoint 演示文稿</vt:lpstr>
      <vt:lpstr>PowerPoint 演示文稿</vt:lpstr>
      <vt:lpstr>PowerPoint 演示文稿</vt:lpstr>
      <vt:lpstr>PowerPoint 演示文稿</vt:lpstr>
      <vt:lpstr>Limitation of polyclonal antibodies</vt:lpstr>
      <vt:lpstr>PowerPoint 演示文稿</vt:lpstr>
      <vt:lpstr>PowerPoint 演示文稿</vt:lpstr>
      <vt:lpstr>PowerPoint 演示文稿</vt:lpstr>
      <vt:lpstr>PowerPoint 演示文稿</vt:lpstr>
      <vt:lpstr>ELISA  </vt:lpstr>
      <vt:lpstr>PowerPoint 演示文稿</vt:lpstr>
      <vt:lpstr>PowerPoint 演示文稿</vt:lpstr>
      <vt:lpstr>PowerPoint 演示文稿</vt:lpstr>
      <vt:lpstr>Other techniques using antibodies</vt:lpstr>
      <vt:lpstr>Keywords</vt:lpstr>
      <vt:lpstr>Words of the week</vt:lpstr>
      <vt:lpstr>Textbook-reading of the week</vt:lpstr>
      <vt:lpstr>Summary</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 Zhen</dc:creator>
  <cp:lastModifiedBy>zhen li</cp:lastModifiedBy>
  <cp:revision>200</cp:revision>
  <dcterms:created xsi:type="dcterms:W3CDTF">2013-03-25T08:51:53Z</dcterms:created>
  <dcterms:modified xsi:type="dcterms:W3CDTF">2018-03-30T07:44:20Z</dcterms:modified>
</cp:coreProperties>
</file>