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8"/>
  </p:notesMasterIdLst>
  <p:handoutMasterIdLst>
    <p:handoutMasterId r:id="rId69"/>
  </p:handoutMasterIdLst>
  <p:sldIdLst>
    <p:sldId id="256" r:id="rId2"/>
    <p:sldId id="291" r:id="rId3"/>
    <p:sldId id="347" r:id="rId4"/>
    <p:sldId id="439" r:id="rId5"/>
    <p:sldId id="341" r:id="rId6"/>
    <p:sldId id="312" r:id="rId7"/>
    <p:sldId id="292" r:id="rId8"/>
    <p:sldId id="293" r:id="rId9"/>
    <p:sldId id="294" r:id="rId10"/>
    <p:sldId id="355" r:id="rId11"/>
    <p:sldId id="354" r:id="rId12"/>
    <p:sldId id="295" r:id="rId13"/>
    <p:sldId id="323" r:id="rId14"/>
    <p:sldId id="382" r:id="rId15"/>
    <p:sldId id="380" r:id="rId16"/>
    <p:sldId id="356" r:id="rId17"/>
    <p:sldId id="388" r:id="rId18"/>
    <p:sldId id="381" r:id="rId19"/>
    <p:sldId id="433" r:id="rId20"/>
    <p:sldId id="434" r:id="rId21"/>
    <p:sldId id="367" r:id="rId22"/>
    <p:sldId id="324" r:id="rId23"/>
    <p:sldId id="407" r:id="rId24"/>
    <p:sldId id="401" r:id="rId25"/>
    <p:sldId id="416" r:id="rId26"/>
    <p:sldId id="390" r:id="rId27"/>
    <p:sldId id="342" r:id="rId28"/>
    <p:sldId id="326" r:id="rId29"/>
    <p:sldId id="327" r:id="rId30"/>
    <p:sldId id="330" r:id="rId31"/>
    <p:sldId id="298" r:id="rId32"/>
    <p:sldId id="328" r:id="rId33"/>
    <p:sldId id="343" r:id="rId34"/>
    <p:sldId id="329" r:id="rId35"/>
    <p:sldId id="366" r:id="rId36"/>
    <p:sldId id="370" r:id="rId37"/>
    <p:sldId id="349" r:id="rId38"/>
    <p:sldId id="345" r:id="rId39"/>
    <p:sldId id="331" r:id="rId40"/>
    <p:sldId id="332" r:id="rId41"/>
    <p:sldId id="300" r:id="rId42"/>
    <p:sldId id="301" r:id="rId43"/>
    <p:sldId id="368" r:id="rId44"/>
    <p:sldId id="303" r:id="rId45"/>
    <p:sldId id="335" r:id="rId46"/>
    <p:sldId id="403" r:id="rId47"/>
    <p:sldId id="352" r:id="rId48"/>
    <p:sldId id="304" r:id="rId49"/>
    <p:sldId id="334" r:id="rId50"/>
    <p:sldId id="402" r:id="rId51"/>
    <p:sldId id="306" r:id="rId52"/>
    <p:sldId id="336" r:id="rId53"/>
    <p:sldId id="307" r:id="rId54"/>
    <p:sldId id="404" r:id="rId55"/>
    <p:sldId id="337" r:id="rId56"/>
    <p:sldId id="350" r:id="rId57"/>
    <p:sldId id="430" r:id="rId58"/>
    <p:sldId id="340" r:id="rId59"/>
    <p:sldId id="351" r:id="rId60"/>
    <p:sldId id="405" r:id="rId61"/>
    <p:sldId id="413" r:id="rId62"/>
    <p:sldId id="281" r:id="rId63"/>
    <p:sldId id="313" r:id="rId64"/>
    <p:sldId id="440" r:id="rId65"/>
    <p:sldId id="441" r:id="rId66"/>
    <p:sldId id="406" r:id="rId6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imes New Roman" pitchFamily="18" charset="0"/>
        <a:ea typeface="宋体" charset="-122"/>
        <a:cs typeface="+mn-cs"/>
      </a:defRPr>
    </a:lvl1pPr>
    <a:lvl2pPr marL="457200" algn="l" rtl="0" fontAlgn="base">
      <a:spcBef>
        <a:spcPct val="0"/>
      </a:spcBef>
      <a:spcAft>
        <a:spcPct val="0"/>
      </a:spcAft>
      <a:defRPr kern="1200">
        <a:solidFill>
          <a:schemeClr val="tx1"/>
        </a:solidFill>
        <a:latin typeface="Times New Roman" pitchFamily="18" charset="0"/>
        <a:ea typeface="宋体" charset="-122"/>
        <a:cs typeface="+mn-cs"/>
      </a:defRPr>
    </a:lvl2pPr>
    <a:lvl3pPr marL="914400" algn="l" rtl="0" fontAlgn="base">
      <a:spcBef>
        <a:spcPct val="0"/>
      </a:spcBef>
      <a:spcAft>
        <a:spcPct val="0"/>
      </a:spcAft>
      <a:defRPr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ern="1200">
        <a:solidFill>
          <a:schemeClr val="tx1"/>
        </a:solidFill>
        <a:latin typeface="Times New Roman" pitchFamily="18" charset="0"/>
        <a:ea typeface="宋体" charset="-122"/>
        <a:cs typeface="+mn-cs"/>
      </a:defRPr>
    </a:lvl5pPr>
    <a:lvl6pPr marL="2286000" algn="l" defTabSz="914400" rtl="0" eaLnBrk="1" latinLnBrk="0" hangingPunct="1">
      <a:defRPr kern="1200">
        <a:solidFill>
          <a:schemeClr val="tx1"/>
        </a:solidFill>
        <a:latin typeface="Times New Roman" pitchFamily="18" charset="0"/>
        <a:ea typeface="宋体" charset="-122"/>
        <a:cs typeface="+mn-cs"/>
      </a:defRPr>
    </a:lvl6pPr>
    <a:lvl7pPr marL="2743200" algn="l" defTabSz="914400" rtl="0" eaLnBrk="1" latinLnBrk="0" hangingPunct="1">
      <a:defRPr kern="1200">
        <a:solidFill>
          <a:schemeClr val="tx1"/>
        </a:solidFill>
        <a:latin typeface="Times New Roman" pitchFamily="18" charset="0"/>
        <a:ea typeface="宋体" charset="-122"/>
        <a:cs typeface="+mn-cs"/>
      </a:defRPr>
    </a:lvl7pPr>
    <a:lvl8pPr marL="3200400" algn="l" defTabSz="914400" rtl="0" eaLnBrk="1" latinLnBrk="0" hangingPunct="1">
      <a:defRPr kern="1200">
        <a:solidFill>
          <a:schemeClr val="tx1"/>
        </a:solidFill>
        <a:latin typeface="Times New Roman" pitchFamily="18" charset="0"/>
        <a:ea typeface="宋体" charset="-122"/>
        <a:cs typeface="+mn-cs"/>
      </a:defRPr>
    </a:lvl8pPr>
    <a:lvl9pPr marL="3657600" algn="l" defTabSz="914400" rtl="0" eaLnBrk="1" latinLnBrk="0" hangingPunct="1">
      <a:defRPr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CC00CC"/>
    <a:srgbClr val="FF9900"/>
    <a:srgbClr val="00FF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6" autoAdjust="0"/>
  </p:normalViewPr>
  <p:slideViewPr>
    <p:cSldViewPr>
      <p:cViewPr varScale="1">
        <p:scale>
          <a:sx n="109" d="100"/>
          <a:sy n="109" d="100"/>
        </p:scale>
        <p:origin x="1674" y="114"/>
      </p:cViewPr>
      <p:guideLst>
        <p:guide orient="horz" pos="2880"/>
        <p:guide pos="2160"/>
      </p:guideLst>
    </p:cSldViewPr>
  </p:slideViewPr>
  <p:outlineViewPr>
    <p:cViewPr>
      <p:scale>
        <a:sx n="100" d="100"/>
        <a:sy n="100" d="100"/>
      </p:scale>
      <p:origin x="0" y="0"/>
    </p:cViewPr>
    <p:sldLst>
      <p:sld r:id="rId1" collapse="1"/>
    </p:sldLst>
  </p:outlineViewPr>
  <p:notesTextViewPr>
    <p:cViewPr>
      <p:scale>
        <a:sx n="100" d="100"/>
        <a:sy n="100" d="100"/>
      </p:scale>
      <p:origin x="0" y="0"/>
    </p:cViewPr>
  </p:notesTextViewPr>
  <p:sorterViewPr>
    <p:cViewPr varScale="1">
      <p:scale>
        <a:sx n="1" d="1"/>
        <a:sy n="1" d="1"/>
      </p:scale>
      <p:origin x="0" y="-2706"/>
    </p:cViewPr>
  </p:sorterViewPr>
  <p:notesViewPr>
    <p:cSldViewPr>
      <p:cViewPr varScale="1">
        <p:scale>
          <a:sx n="37" d="100"/>
          <a:sy n="37" d="100"/>
        </p:scale>
        <p:origin x="-109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ea typeface="宋体" pitchFamily="2"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ea typeface="宋体" pitchFamily="2"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ea typeface="宋体" pitchFamily="2"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ea typeface="宋体" pitchFamily="2" charset="-122"/>
              </a:defRPr>
            </a:lvl1pPr>
          </a:lstStyle>
          <a:p>
            <a:pPr>
              <a:defRPr/>
            </a:pPr>
            <a:fld id="{2AAB9BF4-BD5B-426A-8948-320A4EE9B979}"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ea typeface="宋体" pitchFamily="2" charset="-122"/>
              </a:defRPr>
            </a:lvl1pPr>
          </a:lstStyle>
          <a:p>
            <a:pPr>
              <a:defRPr/>
            </a:pPr>
            <a:endParaRPr lang="en-US" altLang="zh-CN"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ea typeface="宋体" pitchFamily="2" charset="-122"/>
              </a:defRPr>
            </a:lvl1pPr>
          </a:lstStyle>
          <a:p>
            <a:pPr>
              <a:defRPr/>
            </a:pPr>
            <a:endParaRPr lang="en-US" altLang="zh-CN" dirty="0"/>
          </a:p>
        </p:txBody>
      </p:sp>
      <p:sp>
        <p:nvSpPr>
          <p:cNvPr id="69636" name="Rectangle 4"/>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ea typeface="宋体" pitchFamily="2" charset="-122"/>
              </a:defRPr>
            </a:lvl1pPr>
          </a:lstStyle>
          <a:p>
            <a:pPr>
              <a:defRPr/>
            </a:pPr>
            <a:endParaRPr lang="en-US" altLang="zh-CN"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ea typeface="宋体" pitchFamily="2" charset="-122"/>
              </a:defRPr>
            </a:lvl1pPr>
          </a:lstStyle>
          <a:p>
            <a:pPr>
              <a:defRPr/>
            </a:pPr>
            <a:fld id="{6042C9A2-DA93-4400-84B3-2AEA87D06761}"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FE2E8E5-35E0-48DA-A618-5C8EAAE97123}" type="slidenum">
              <a:rPr lang="en-US" altLang="zh-CN" smtClean="0">
                <a:ea typeface="宋体" charset="-122"/>
              </a:rPr>
              <a:pPr/>
              <a:t>1</a:t>
            </a:fld>
            <a:endParaRPr lang="en-US" altLang="zh-CN" dirty="0" smtClean="0">
              <a:ea typeface="宋体" charset="-122"/>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2EA6958-ECB5-4370-A057-EB2CDBDD79D2}" type="slidenum">
              <a:rPr lang="en-US" altLang="zh-CN" smtClean="0">
                <a:ea typeface="宋体" charset="-122"/>
              </a:rPr>
              <a:pPr/>
              <a:t>28</a:t>
            </a:fld>
            <a:endParaRPr lang="en-US" altLang="zh-CN" dirty="0" smtClean="0">
              <a:ea typeface="宋体" charset="-122"/>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C4C47F9-8391-4F02-81CC-C4C974BC6890}" type="slidenum">
              <a:rPr lang="en-US" altLang="zh-CN" smtClean="0">
                <a:ea typeface="宋体" charset="-122"/>
              </a:rPr>
              <a:pPr/>
              <a:t>29</a:t>
            </a:fld>
            <a:endParaRPr lang="en-US" altLang="zh-CN" dirty="0" smtClean="0">
              <a:ea typeface="宋体" charset="-122"/>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F61FE2C-AD8C-45DD-8517-199FAA5476F5}" type="slidenum">
              <a:rPr lang="en-US" altLang="zh-CN" smtClean="0">
                <a:ea typeface="宋体" charset="-122"/>
              </a:rPr>
              <a:pPr/>
              <a:t>30</a:t>
            </a:fld>
            <a:endParaRPr lang="en-US" altLang="zh-CN" dirty="0" smtClean="0">
              <a:ea typeface="宋体" charset="-122"/>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59FB55B-ABBF-42E5-9D14-3C2201FE76D2}" type="slidenum">
              <a:rPr lang="en-US" altLang="zh-CN" smtClean="0">
                <a:ea typeface="宋体" charset="-122"/>
              </a:rPr>
              <a:pPr/>
              <a:t>32</a:t>
            </a:fld>
            <a:endParaRPr lang="en-US" altLang="zh-CN" dirty="0" smtClean="0">
              <a:ea typeface="宋体" charset="-122"/>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66792D2-22FB-4639-B070-BB5A131DEB9E}" type="slidenum">
              <a:rPr lang="en-US" altLang="zh-CN" smtClean="0">
                <a:ea typeface="宋体" charset="-122"/>
              </a:rPr>
              <a:pPr/>
              <a:t>34</a:t>
            </a:fld>
            <a:endParaRPr lang="en-US" altLang="zh-CN" dirty="0" smtClean="0">
              <a:ea typeface="宋体" charset="-122"/>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763D8BA-B7A3-4353-8372-CAC961D9DE76}" type="slidenum">
              <a:rPr lang="en-US" altLang="zh-CN" smtClean="0">
                <a:ea typeface="宋体" charset="-122"/>
              </a:rPr>
              <a:pPr/>
              <a:t>35</a:t>
            </a:fld>
            <a:endParaRPr lang="en-US" altLang="zh-CN" dirty="0" smtClean="0">
              <a:ea typeface="宋体" charset="-122"/>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A4E832A-DA66-4CFA-B256-370233357EC8}" type="slidenum">
              <a:rPr lang="en-US" altLang="zh-CN" smtClean="0">
                <a:ea typeface="宋体" charset="-122"/>
              </a:rPr>
              <a:pPr/>
              <a:t>36</a:t>
            </a:fld>
            <a:endParaRPr lang="en-US" altLang="zh-CN" dirty="0" smtClean="0">
              <a:ea typeface="宋体" charset="-122"/>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028FB72-019D-443A-9DCD-06874E5C7F9D}" type="slidenum">
              <a:rPr lang="en-US" altLang="zh-CN" smtClean="0">
                <a:ea typeface="宋体" charset="-122"/>
              </a:rPr>
              <a:pPr/>
              <a:t>37</a:t>
            </a:fld>
            <a:endParaRPr lang="en-US" altLang="zh-CN" dirty="0" smtClean="0">
              <a:ea typeface="宋体" charset="-122"/>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01314B8-78B8-4E12-A217-1D76E4CAC65E}" type="slidenum">
              <a:rPr lang="en-US" altLang="zh-CN" smtClean="0">
                <a:ea typeface="宋体" charset="-122"/>
              </a:rPr>
              <a:pPr/>
              <a:t>39</a:t>
            </a:fld>
            <a:endParaRPr lang="en-US" altLang="zh-CN" dirty="0" smtClean="0">
              <a:ea typeface="宋体" charset="-122"/>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6BC5675-F287-462D-83AB-A770BD6EB471}" type="slidenum">
              <a:rPr lang="en-US" altLang="zh-CN" smtClean="0">
                <a:ea typeface="宋体" charset="-122"/>
              </a:rPr>
              <a:pPr/>
              <a:t>45</a:t>
            </a:fld>
            <a:endParaRPr lang="en-US" altLang="zh-CN" dirty="0" smtClean="0">
              <a:ea typeface="宋体" charset="-122"/>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926CFD5-9571-4A9D-BA77-67A44A26D247}" type="slidenum">
              <a:rPr lang="en-US" altLang="zh-CN" smtClean="0">
                <a:ea typeface="宋体" charset="-122"/>
              </a:rPr>
              <a:pPr/>
              <a:t>4</a:t>
            </a:fld>
            <a:endParaRPr lang="en-US" altLang="zh-CN" dirty="0" smtClean="0">
              <a:ea typeface="宋体" charset="-122"/>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BB5C7DF-3E5D-46B6-9077-C84463E7E0DF}" type="slidenum">
              <a:rPr lang="en-US" altLang="zh-CN" smtClean="0">
                <a:ea typeface="宋体" charset="-122"/>
              </a:rPr>
              <a:pPr/>
              <a:t>46</a:t>
            </a:fld>
            <a:endParaRPr lang="en-US" altLang="zh-CN" dirty="0" smtClean="0">
              <a:ea typeface="宋体" charset="-122"/>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ED10ACA-6F91-47A2-8009-93C3F9EB5D5E}" type="slidenum">
              <a:rPr lang="en-US" altLang="zh-CN" smtClean="0">
                <a:ea typeface="宋体" charset="-122"/>
              </a:rPr>
              <a:pPr/>
              <a:t>49</a:t>
            </a:fld>
            <a:endParaRPr lang="en-US" altLang="zh-CN" dirty="0" smtClean="0">
              <a:ea typeface="宋体" charset="-122"/>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E53F045-06AE-4BD0-8C6A-58E8201D1CBC}" type="slidenum">
              <a:rPr lang="en-US" altLang="zh-CN" smtClean="0">
                <a:ea typeface="宋体" charset="-122"/>
              </a:rPr>
              <a:pPr/>
              <a:t>52</a:t>
            </a:fld>
            <a:endParaRPr lang="en-US" altLang="zh-CN" dirty="0" smtClean="0">
              <a:ea typeface="宋体" charset="-122"/>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E2A1E3B-4ED9-4E05-88C2-539B68D24604}" type="slidenum">
              <a:rPr lang="en-US" altLang="zh-CN" smtClean="0">
                <a:ea typeface="宋体" charset="-122"/>
              </a:rPr>
              <a:pPr/>
              <a:t>54</a:t>
            </a:fld>
            <a:endParaRPr lang="en-US" altLang="zh-CN" dirty="0" smtClean="0">
              <a:ea typeface="宋体" charset="-122"/>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776AE6E-E6F3-4783-95A2-C6E1369599C7}" type="slidenum">
              <a:rPr lang="en-US" altLang="zh-CN" smtClean="0">
                <a:ea typeface="宋体" charset="-122"/>
              </a:rPr>
              <a:pPr/>
              <a:t>55</a:t>
            </a:fld>
            <a:endParaRPr lang="en-US" altLang="zh-CN" dirty="0" smtClean="0">
              <a:ea typeface="宋体" charset="-122"/>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3FC4960-8B63-4D8E-95C0-3CB1378DF5F7}" type="slidenum">
              <a:rPr lang="en-US" altLang="zh-CN" smtClean="0">
                <a:ea typeface="宋体" charset="-122"/>
              </a:rPr>
              <a:pPr/>
              <a:t>56</a:t>
            </a:fld>
            <a:endParaRPr lang="en-US" altLang="zh-CN" dirty="0" smtClean="0">
              <a:ea typeface="宋体" charset="-122"/>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A983EBA-FBD0-4C14-89BC-1654DE5A1D72}" type="slidenum">
              <a:rPr lang="en-US" altLang="zh-CN" smtClean="0">
                <a:ea typeface="宋体" charset="-122"/>
              </a:rPr>
              <a:pPr/>
              <a:t>58</a:t>
            </a:fld>
            <a:endParaRPr lang="en-US" altLang="zh-CN" dirty="0" smtClean="0">
              <a:ea typeface="宋体" charset="-122"/>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C8A128C-8788-4091-8FB2-B3F326377E23}" type="slidenum">
              <a:rPr lang="en-US" altLang="zh-CN" smtClean="0">
                <a:ea typeface="宋体" charset="-122"/>
              </a:rPr>
              <a:pPr/>
              <a:t>60</a:t>
            </a:fld>
            <a:endParaRPr lang="en-US" altLang="zh-CN" dirty="0" smtClean="0">
              <a:ea typeface="宋体" charset="-122"/>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3F00008-EE05-4B88-917C-3E5A3729093F}" type="slidenum">
              <a:rPr lang="en-US" altLang="zh-CN" smtClean="0">
                <a:ea typeface="宋体" charset="-122"/>
              </a:rPr>
              <a:pPr/>
              <a:t>10</a:t>
            </a:fld>
            <a:endParaRPr lang="en-US" altLang="zh-CN" dirty="0" smtClean="0">
              <a:ea typeface="宋体" charset="-122"/>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939D7BA-AD81-43FC-93CF-413694219A21}" type="slidenum">
              <a:rPr lang="en-US" altLang="zh-CN" smtClean="0">
                <a:ea typeface="宋体" charset="-122"/>
              </a:rPr>
              <a:pPr/>
              <a:t>11</a:t>
            </a:fld>
            <a:endParaRPr lang="en-US" altLang="zh-CN" dirty="0" smtClean="0">
              <a:ea typeface="宋体" charset="-122"/>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B56A34F-1AEE-4B90-A54F-1966269ABD87}" type="slidenum">
              <a:rPr lang="en-US" altLang="zh-CN" smtClean="0">
                <a:latin typeface="Arial" pitchFamily="34" charset="0"/>
                <a:ea typeface="ＭＳ Ｐゴシック" pitchFamily="34" charset="-128"/>
              </a:rPr>
              <a:pPr/>
              <a:t>19</a:t>
            </a:fld>
            <a:endParaRPr lang="en-US" altLang="zh-CN" dirty="0" smtClean="0">
              <a:latin typeface="Arial" pitchFamily="34" charset="0"/>
              <a:ea typeface="ＭＳ Ｐゴシック" pitchFamily="34"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altLang="zh-CN" b="1" dirty="0" smtClean="0">
                <a:latin typeface="Arial" pitchFamily="34" charset="0"/>
                <a:ea typeface="ＭＳ Ｐゴシック" pitchFamily="34" charset="-128"/>
              </a:rPr>
              <a:t>FIGURE 1–26a Energy coupling in mechanical and chemical processes.</a:t>
            </a:r>
            <a:r>
              <a:rPr lang="en-US" altLang="zh-CN" dirty="0" smtClean="0">
                <a:latin typeface="Arial" pitchFamily="34" charset="0"/>
                <a:ea typeface="ＭＳ Ｐゴシック" pitchFamily="34" charset="-128"/>
              </a:rPr>
              <a:t> (a) The downward motion of an object releases potential energy that can do mechanical work. The potential energy made available by spontaneous downward motion, an exergonic process (pink), can be coupled to the endergonic upward movement of another object (blue).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13805" y="4343704"/>
            <a:ext cx="5030391" cy="4113892"/>
          </a:xfrm>
          <a:noFill/>
          <a:ln/>
        </p:spPr>
        <p:txBody>
          <a:bodyPr/>
          <a:lstStyle/>
          <a:p>
            <a:r>
              <a:rPr lang="en-US" altLang="zh-CN" b="1" dirty="0" smtClean="0">
                <a:latin typeface="Arial" pitchFamily="34" charset="0"/>
                <a:ea typeface="ＭＳ Ｐゴシック" pitchFamily="34" charset="-128"/>
              </a:rPr>
              <a:t>FIGURE 1–26b E </a:t>
            </a:r>
            <a:r>
              <a:rPr lang="en-US" altLang="zh-CN" dirty="0" smtClean="0">
                <a:latin typeface="Arial" pitchFamily="34" charset="0"/>
                <a:ea typeface="ＭＳ Ｐゴシック" pitchFamily="34" charset="-128"/>
              </a:rPr>
              <a:t>(b) In reaction 1, the formation of glucose 6-phosphate from glucose and inorganic phosphate (P</a:t>
            </a:r>
            <a:r>
              <a:rPr lang="en-US" altLang="zh-CN" baseline="-25000" dirty="0" smtClean="0">
                <a:latin typeface="Arial" pitchFamily="34" charset="0"/>
                <a:ea typeface="ＭＳ Ｐゴシック" pitchFamily="34" charset="-128"/>
              </a:rPr>
              <a:t>i</a:t>
            </a:r>
            <a:r>
              <a:rPr lang="en-US" altLang="zh-CN" dirty="0" smtClean="0">
                <a:latin typeface="Arial" pitchFamily="34" charset="0"/>
                <a:ea typeface="ＭＳ Ｐゴシック" pitchFamily="34" charset="-128"/>
              </a:rPr>
              <a:t>) yields a product of higher energy than the two reactants. For this endergonic reaction, </a:t>
            </a:r>
            <a:r>
              <a:rPr lang="en-US" altLang="zh-CN" dirty="0" smtClean="0">
                <a:latin typeface="Symbol" pitchFamily="18" charset="2"/>
                <a:ea typeface="ＭＳ Ｐゴシック" pitchFamily="34" charset="-128"/>
                <a:sym typeface="Symbol" pitchFamily="18" charset="2"/>
              </a:rPr>
              <a:t></a:t>
            </a:r>
            <a:r>
              <a:rPr lang="en-US" altLang="zh-CN" i="1" dirty="0" smtClean="0">
                <a:latin typeface="Arial" pitchFamily="34" charset="0"/>
                <a:ea typeface="ＭＳ Ｐゴシック" pitchFamily="34" charset="-128"/>
              </a:rPr>
              <a:t>G</a:t>
            </a:r>
            <a:r>
              <a:rPr lang="en-US" altLang="zh-CN" dirty="0" smtClean="0">
                <a:latin typeface="Arial" pitchFamily="34" charset="0"/>
                <a:ea typeface="ＭＳ Ｐゴシック" pitchFamily="34" charset="-128"/>
              </a:rPr>
              <a:t> is positive. In reaction 2, the exergonic breakdown of adenosine triphosphate (ATP) has a large, negative free-energy change (</a:t>
            </a:r>
            <a:r>
              <a:rPr lang="en-US" altLang="zh-CN" dirty="0" smtClean="0">
                <a:latin typeface="Symbol" pitchFamily="18" charset="2"/>
                <a:ea typeface="ＭＳ Ｐゴシック" pitchFamily="34" charset="-128"/>
                <a:sym typeface="Symbol" pitchFamily="18" charset="2"/>
              </a:rPr>
              <a:t></a:t>
            </a:r>
            <a:r>
              <a:rPr lang="en-US" altLang="zh-CN" i="1" dirty="0" smtClean="0">
                <a:latin typeface="Arial" pitchFamily="34" charset="0"/>
                <a:ea typeface="ＭＳ Ｐゴシック" pitchFamily="34" charset="-128"/>
              </a:rPr>
              <a:t>G</a:t>
            </a:r>
            <a:r>
              <a:rPr lang="en-US" altLang="zh-CN" baseline="-25000" dirty="0" smtClean="0">
                <a:latin typeface="Arial" pitchFamily="34" charset="0"/>
                <a:ea typeface="ＭＳ Ｐゴシック" pitchFamily="34" charset="-128"/>
              </a:rPr>
              <a:t>2</a:t>
            </a:r>
            <a:r>
              <a:rPr lang="en-US" altLang="zh-CN" dirty="0" smtClean="0">
                <a:latin typeface="Arial" pitchFamily="34" charset="0"/>
                <a:ea typeface="ＭＳ Ｐゴシック" pitchFamily="34" charset="-128"/>
              </a:rPr>
              <a:t>). The third reaction is the sum of reactions 1 and 2, and the free-energy change, </a:t>
            </a:r>
            <a:r>
              <a:rPr lang="en-US" altLang="zh-CN" dirty="0" smtClean="0">
                <a:latin typeface="Symbol" pitchFamily="18" charset="2"/>
                <a:ea typeface="ＭＳ Ｐゴシック" pitchFamily="34" charset="-128"/>
                <a:sym typeface="Symbol" pitchFamily="18" charset="2"/>
              </a:rPr>
              <a:t></a:t>
            </a:r>
            <a:r>
              <a:rPr lang="en-US" altLang="zh-CN" i="1" dirty="0" smtClean="0">
                <a:latin typeface="Arial" pitchFamily="34" charset="0"/>
                <a:ea typeface="ＭＳ Ｐゴシック" pitchFamily="34" charset="-128"/>
              </a:rPr>
              <a:t>G</a:t>
            </a:r>
            <a:r>
              <a:rPr lang="en-US" altLang="zh-CN" baseline="-25000" dirty="0" smtClean="0">
                <a:latin typeface="Arial" pitchFamily="34" charset="0"/>
                <a:ea typeface="ＭＳ Ｐゴシック" pitchFamily="34" charset="-128"/>
              </a:rPr>
              <a:t>3</a:t>
            </a:r>
            <a:r>
              <a:rPr lang="en-US" altLang="zh-CN" dirty="0" smtClean="0">
                <a:latin typeface="Arial" pitchFamily="34" charset="0"/>
                <a:ea typeface="ＭＳ Ｐゴシック" pitchFamily="34" charset="-128"/>
              </a:rPr>
              <a:t>, is the arithmetic sum of </a:t>
            </a:r>
            <a:r>
              <a:rPr lang="en-US" altLang="zh-CN" dirty="0" smtClean="0">
                <a:latin typeface="Symbol" pitchFamily="18" charset="2"/>
                <a:ea typeface="ＭＳ Ｐゴシック" pitchFamily="34" charset="-128"/>
                <a:sym typeface="Symbol" pitchFamily="18" charset="2"/>
              </a:rPr>
              <a:t></a:t>
            </a:r>
            <a:r>
              <a:rPr lang="en-US" altLang="zh-CN" i="1" dirty="0" smtClean="0">
                <a:latin typeface="Arial" pitchFamily="34" charset="0"/>
                <a:ea typeface="ＭＳ Ｐゴシック" pitchFamily="34" charset="-128"/>
              </a:rPr>
              <a:t>G</a:t>
            </a:r>
            <a:r>
              <a:rPr lang="en-US" altLang="zh-CN" baseline="-25000" dirty="0" smtClean="0">
                <a:latin typeface="Arial" pitchFamily="34" charset="0"/>
                <a:ea typeface="ＭＳ Ｐゴシック" pitchFamily="34" charset="-128"/>
              </a:rPr>
              <a:t>1</a:t>
            </a:r>
            <a:r>
              <a:rPr lang="en-US" altLang="zh-CN" dirty="0" smtClean="0">
                <a:latin typeface="Arial" pitchFamily="34" charset="0"/>
                <a:ea typeface="ＭＳ Ｐゴシック" pitchFamily="34" charset="-128"/>
              </a:rPr>
              <a:t> and </a:t>
            </a:r>
            <a:r>
              <a:rPr lang="en-US" altLang="zh-CN" dirty="0" smtClean="0">
                <a:latin typeface="Symbol" pitchFamily="18" charset="2"/>
                <a:ea typeface="ＭＳ Ｐゴシック" pitchFamily="34" charset="-128"/>
                <a:sym typeface="Symbol" pitchFamily="18" charset="2"/>
              </a:rPr>
              <a:t></a:t>
            </a:r>
            <a:r>
              <a:rPr lang="en-US" altLang="zh-CN" i="1" dirty="0" smtClean="0">
                <a:latin typeface="Arial" pitchFamily="34" charset="0"/>
                <a:ea typeface="ＭＳ Ｐゴシック" pitchFamily="34" charset="-128"/>
              </a:rPr>
              <a:t>G</a:t>
            </a:r>
            <a:r>
              <a:rPr lang="en-US" altLang="zh-CN" baseline="-25000" dirty="0" smtClean="0">
                <a:latin typeface="Arial" pitchFamily="34" charset="0"/>
                <a:ea typeface="ＭＳ Ｐゴシック" pitchFamily="34" charset="-128"/>
              </a:rPr>
              <a:t>2</a:t>
            </a:r>
            <a:r>
              <a:rPr lang="en-US" altLang="zh-CN" dirty="0" smtClean="0">
                <a:latin typeface="Arial" pitchFamily="34" charset="0"/>
                <a:ea typeface="ＭＳ Ｐゴシック" pitchFamily="34" charset="-128"/>
              </a:rPr>
              <a:t>. Because </a:t>
            </a:r>
            <a:r>
              <a:rPr lang="en-US" altLang="zh-CN" dirty="0" smtClean="0">
                <a:latin typeface="Symbol" pitchFamily="18" charset="2"/>
                <a:ea typeface="ＭＳ Ｐゴシック" pitchFamily="34" charset="-128"/>
                <a:sym typeface="Symbol" pitchFamily="18" charset="2"/>
              </a:rPr>
              <a:t></a:t>
            </a:r>
            <a:r>
              <a:rPr lang="en-US" altLang="zh-CN" i="1" dirty="0" smtClean="0">
                <a:latin typeface="Arial" pitchFamily="34" charset="0"/>
                <a:ea typeface="ＭＳ Ｐゴシック" pitchFamily="34" charset="-128"/>
              </a:rPr>
              <a:t>G</a:t>
            </a:r>
            <a:r>
              <a:rPr lang="en-US" altLang="zh-CN" baseline="-25000" dirty="0" smtClean="0">
                <a:latin typeface="Arial" pitchFamily="34" charset="0"/>
                <a:ea typeface="ＭＳ Ｐゴシック" pitchFamily="34" charset="-128"/>
              </a:rPr>
              <a:t>3</a:t>
            </a:r>
            <a:r>
              <a:rPr lang="en-US" altLang="zh-CN" dirty="0" smtClean="0">
                <a:latin typeface="Arial" pitchFamily="34" charset="0"/>
                <a:ea typeface="ＭＳ Ｐゴシック" pitchFamily="34" charset="-128"/>
              </a:rPr>
              <a:t> is negative, the overall reaction is exergonic and proceeds spontaneously.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BBDE424-56C0-4BEB-91B4-979C262B071B}" type="slidenum">
              <a:rPr lang="en-US" altLang="zh-CN" smtClean="0">
                <a:ea typeface="宋体" charset="-122"/>
              </a:rPr>
              <a:pPr/>
              <a:t>21</a:t>
            </a:fld>
            <a:endParaRPr lang="en-US" altLang="zh-CN" dirty="0" smtClean="0">
              <a:ea typeface="宋体" charset="-122"/>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B818B3E-714F-4D30-94B1-AC73D2CBB5F8}" type="slidenum">
              <a:rPr lang="zh-CN" altLang="en-US" smtClean="0">
                <a:ea typeface="宋体" charset="-122"/>
              </a:rPr>
              <a:pPr/>
              <a:t>25</a:t>
            </a:fld>
            <a:endParaRPr lang="en-US" altLang="zh-CN" dirty="0" smtClean="0">
              <a:ea typeface="宋体" charset="-122"/>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altLang="zh-CN" b="1" dirty="0" smtClean="0">
                <a:latin typeface="Arial" charset="0"/>
                <a:ea typeface="宋体" charset="-122"/>
              </a:rPr>
              <a:t>FIGURE 13-10 An oxidation-reduction reaction.</a:t>
            </a:r>
            <a:r>
              <a:rPr lang="en-US" altLang="zh-CN" dirty="0" smtClean="0">
                <a:latin typeface="Arial" charset="0"/>
                <a:ea typeface="宋体" charset="-122"/>
              </a:rPr>
              <a:t> Shown here is the oxidation of lactate to pyruvate. In this dehydrogenation, two electrons and two hydrogen ions (the equivalent of two hydrogen atoms) are removed from C-2 of lactate, an alcohol, to form pyruvate, a ketone. In cells the reaction is catalyzed by lactate dehydrogenase and the electrons are transferred to the cofactor nicotinamide adenine dinucleotide (NAD). This reaction is fully reversible; pyruvate can be reduced by electrons transferred from the cofactor.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8FA3A38-5E4B-42A8-9974-7800543BA2AF}" type="slidenum">
              <a:rPr lang="en-US" altLang="zh-CN" smtClean="0">
                <a:ea typeface="宋体" charset="-122"/>
              </a:rPr>
              <a:pPr/>
              <a:t>27</a:t>
            </a:fld>
            <a:endParaRPr lang="en-US" altLang="zh-CN" dirty="0" smtClean="0">
              <a:ea typeface="宋体" charset="-122"/>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tLang="en-US" dirty="0"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EE84B479-E0EC-42C0-902D-97118D758DB3}"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EE8AD50-4B22-46D2-8B54-3BEC108C0947}"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B22134F-CA59-46A9-B22C-0F57867FF49C}"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D36D7865-FB0C-4E74-9AB9-2F6ACF0D10A3}"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3C829D6-C48F-4208-9B3C-DADFE0DD0F6C}"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1C4052C0-D731-4F2A-894E-D21931D938F0}"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C2EC53A5-C09D-4E2A-B1FF-ED13A23AD505}"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3CF4E013-62B4-4A35-A8A4-6661438F36A5}"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7DCD19A5-9783-4B69-96A8-24E222288CBF}"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69721173-61E2-4B70-82F0-0A98B8216AB8}"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3D8FD1C9-BDE2-4C5D-B7D8-B43EAEFF8898}"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宋体" pitchFamily="2" charset="-122"/>
              </a:defRPr>
            </a:lvl1pPr>
          </a:lstStyle>
          <a:p>
            <a:pPr>
              <a:defRPr/>
            </a:pPr>
            <a:endParaRPr lang="en-US" altLang="zh-CN" dirty="0"/>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宋体" pitchFamily="2" charset="-122"/>
              </a:defRPr>
            </a:lvl1pPr>
          </a:lstStyle>
          <a:p>
            <a:pPr>
              <a:defRPr/>
            </a:pPr>
            <a:endParaRPr lang="en-US" altLang="zh-CN" dirty="0"/>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宋体" pitchFamily="2" charset="-122"/>
              </a:defRPr>
            </a:lvl1pPr>
          </a:lstStyle>
          <a:p>
            <a:pPr>
              <a:defRPr/>
            </a:pPr>
            <a:fld id="{DC38A791-FD9F-4C20-82E5-88BF3499858C}"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074"/>
          <p:cNvSpPr>
            <a:spLocks noGrp="1" noChangeArrowheads="1"/>
          </p:cNvSpPr>
          <p:nvPr>
            <p:ph type="ctrTitle"/>
          </p:nvPr>
        </p:nvSpPr>
        <p:spPr>
          <a:xfrm>
            <a:off x="0" y="2780928"/>
            <a:ext cx="9018588" cy="1143000"/>
          </a:xfrm>
        </p:spPr>
        <p:txBody>
          <a:bodyPr/>
          <a:lstStyle/>
          <a:p>
            <a:pPr eaLnBrk="1" hangingPunct="1"/>
            <a:r>
              <a:rPr lang="en-US" altLang="zh-CN" sz="8800" b="1" dirty="0" smtClean="0">
                <a:solidFill>
                  <a:srgbClr val="3333FF"/>
                </a:solidFill>
                <a:latin typeface="Times New Roman" pitchFamily="18" charset="0"/>
              </a:rPr>
              <a:t>Chapter 13  </a:t>
            </a:r>
            <a:r>
              <a:rPr lang="en-US" altLang="zh-CN" sz="7200" b="1" dirty="0" smtClean="0">
                <a:solidFill>
                  <a:srgbClr val="3333FF"/>
                </a:solidFill>
                <a:latin typeface="Times New Roman" pitchFamily="18" charset="0"/>
              </a:rPr>
              <a:t/>
            </a:r>
            <a:br>
              <a:rPr lang="en-US" altLang="zh-CN" sz="7200" b="1" dirty="0" smtClean="0">
                <a:solidFill>
                  <a:srgbClr val="3333FF"/>
                </a:solidFill>
                <a:latin typeface="Times New Roman" pitchFamily="18" charset="0"/>
              </a:rPr>
            </a:br>
            <a:r>
              <a:rPr lang="en-US" altLang="zh-CN" sz="6000" b="1" dirty="0" smtClean="0">
                <a:latin typeface="Times New Roman" pitchFamily="18" charset="0"/>
                <a:ea typeface="宋体" charset="-122"/>
                <a:cs typeface="Times New Roman" pitchFamily="18" charset="0"/>
              </a:rPr>
              <a:t>Bioenergetics and biochemical reaction types</a:t>
            </a:r>
            <a:r>
              <a:rPr lang="en-US" altLang="zh-CN" sz="6000" dirty="0" smtClean="0">
                <a:latin typeface="Arial" charset="0"/>
                <a:ea typeface="宋体" charset="-122"/>
              </a:rPr>
              <a:t/>
            </a:r>
            <a:br>
              <a:rPr lang="en-US" altLang="zh-CN" sz="6000" dirty="0" smtClean="0">
                <a:latin typeface="Arial" charset="0"/>
                <a:ea typeface="宋体" charset="-122"/>
              </a:rPr>
            </a:br>
            <a:endParaRPr lang="en-US" altLang="zh-CN" sz="6000" b="1"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684213" y="476250"/>
            <a:ext cx="7921625" cy="5662613"/>
          </a:xfrm>
          <a:prstGeom prst="rect">
            <a:avLst/>
          </a:prstGeom>
          <a:noFill/>
          <a:ln w="12700" cap="sq">
            <a:noFill/>
            <a:miter lim="800000"/>
            <a:headEnd type="none" w="sm" len="sm"/>
            <a:tailEnd type="none" w="sm" len="sm"/>
          </a:ln>
        </p:spPr>
        <p:txBody>
          <a:bodyPr>
            <a:spAutoFit/>
          </a:bodyPr>
          <a:lstStyle/>
          <a:p>
            <a:r>
              <a:rPr lang="en-US" altLang="zh-CN" sz="3600" b="1" i="1" dirty="0">
                <a:solidFill>
                  <a:srgbClr val="FF0000"/>
                </a:solidFill>
                <a:sym typeface="Symbol" pitchFamily="18" charset="2"/>
              </a:rPr>
              <a:t>           </a:t>
            </a:r>
            <a:r>
              <a:rPr lang="en-US" altLang="zh-CN" sz="5400" b="1" i="1" dirty="0">
                <a:solidFill>
                  <a:srgbClr val="FF0000"/>
                </a:solidFill>
                <a:sym typeface="Symbol" pitchFamily="18" charset="2"/>
              </a:rPr>
              <a:t></a:t>
            </a:r>
            <a:r>
              <a:rPr lang="en-US" altLang="zh-CN" sz="5400" b="1" i="1" dirty="0">
                <a:solidFill>
                  <a:srgbClr val="FF0000"/>
                </a:solidFill>
              </a:rPr>
              <a:t>G = </a:t>
            </a:r>
            <a:r>
              <a:rPr lang="en-US" altLang="zh-CN" sz="5400" b="1" i="1" dirty="0">
                <a:solidFill>
                  <a:srgbClr val="FF0000"/>
                </a:solidFill>
                <a:sym typeface="Symbol" pitchFamily="18" charset="2"/>
              </a:rPr>
              <a:t></a:t>
            </a:r>
            <a:r>
              <a:rPr lang="en-US" altLang="zh-CN" sz="5400" b="1" i="1" dirty="0">
                <a:solidFill>
                  <a:srgbClr val="FF0000"/>
                </a:solidFill>
              </a:rPr>
              <a:t>H –T</a:t>
            </a:r>
            <a:r>
              <a:rPr lang="en-US" altLang="zh-CN" sz="5400" b="1" i="1" dirty="0">
                <a:solidFill>
                  <a:srgbClr val="FF0000"/>
                </a:solidFill>
                <a:sym typeface="Symbol" pitchFamily="18" charset="2"/>
              </a:rPr>
              <a:t></a:t>
            </a:r>
            <a:r>
              <a:rPr lang="en-US" altLang="zh-CN" sz="5400" b="1" i="1" dirty="0">
                <a:solidFill>
                  <a:srgbClr val="FF0000"/>
                </a:solidFill>
              </a:rPr>
              <a:t>S</a:t>
            </a:r>
          </a:p>
          <a:p>
            <a:endParaRPr lang="en-US" altLang="zh-CN" sz="4400" b="1" dirty="0"/>
          </a:p>
          <a:p>
            <a:r>
              <a:rPr lang="en-US" altLang="zh-CN" sz="4400" b="1" dirty="0"/>
              <a:t>H: enthalpy (</a:t>
            </a:r>
            <a:r>
              <a:rPr lang="zh-CN" altLang="en-US" sz="4400" b="1"/>
              <a:t>焓</a:t>
            </a:r>
            <a:r>
              <a:rPr lang="en-US" altLang="zh-CN" sz="4400" b="1" dirty="0"/>
              <a:t>)---the heat content of a system    </a:t>
            </a:r>
          </a:p>
          <a:p>
            <a:endParaRPr lang="en-US" altLang="zh-CN" sz="4400" b="1" dirty="0"/>
          </a:p>
          <a:p>
            <a:r>
              <a:rPr lang="en-US" altLang="zh-CN" sz="4400" b="1" dirty="0"/>
              <a:t>S: entropy (</a:t>
            </a:r>
            <a:r>
              <a:rPr lang="zh-CN" altLang="en-US" sz="4400" b="1"/>
              <a:t>熵</a:t>
            </a:r>
            <a:r>
              <a:rPr lang="en-US" altLang="zh-CN" sz="4400" b="1" dirty="0"/>
              <a:t>)---the extent of randomness or disorder in a system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3059113" y="188913"/>
            <a:ext cx="2908300" cy="6097587"/>
          </a:xfrm>
          <a:prstGeom prst="rect">
            <a:avLst/>
          </a:prstGeom>
          <a:noFill/>
          <a:ln w="9525">
            <a:noFill/>
            <a:miter lim="800000"/>
            <a:headEnd/>
            <a:tailEnd/>
          </a:ln>
        </p:spPr>
      </p:pic>
      <p:sp>
        <p:nvSpPr>
          <p:cNvPr id="12291" name="Text Box 3"/>
          <p:cNvSpPr txBox="1">
            <a:spLocks noChangeArrowheads="1"/>
          </p:cNvSpPr>
          <p:nvPr/>
        </p:nvSpPr>
        <p:spPr bwMode="auto">
          <a:xfrm>
            <a:off x="6516216" y="2708920"/>
            <a:ext cx="2203450" cy="1066800"/>
          </a:xfrm>
          <a:prstGeom prst="rect">
            <a:avLst/>
          </a:prstGeom>
          <a:noFill/>
          <a:ln w="12700" cap="sq">
            <a:noFill/>
            <a:miter lim="800000"/>
            <a:headEnd type="none" w="sm" len="sm"/>
            <a:tailEnd type="none" w="sm" len="sm"/>
          </a:ln>
        </p:spPr>
        <p:txBody>
          <a:bodyPr wrap="none">
            <a:spAutoFit/>
          </a:bodyPr>
          <a:lstStyle/>
          <a:p>
            <a:r>
              <a:rPr lang="en-US" altLang="zh-CN" sz="3200" b="1" dirty="0"/>
              <a:t>Figure </a:t>
            </a:r>
            <a:r>
              <a:rPr lang="en-US" altLang="zh-CN" sz="3200" b="1" dirty="0" smtClean="0"/>
              <a:t>1-25</a:t>
            </a:r>
            <a:endParaRPr lang="en-US" altLang="zh-CN" sz="3200" b="1" dirty="0"/>
          </a:p>
          <a:p>
            <a:r>
              <a:rPr lang="en-US" altLang="zh-CN" sz="3200" b="1" dirty="0"/>
              <a:t>(Chapter 1)</a:t>
            </a:r>
          </a:p>
        </p:txBody>
      </p:sp>
      <p:sp>
        <p:nvSpPr>
          <p:cNvPr id="12292" name="Text Box 4"/>
          <p:cNvSpPr txBox="1">
            <a:spLocks noChangeArrowheads="1"/>
          </p:cNvSpPr>
          <p:nvPr/>
        </p:nvSpPr>
        <p:spPr bwMode="auto">
          <a:xfrm>
            <a:off x="8583613" y="3074988"/>
            <a:ext cx="184150" cy="641350"/>
          </a:xfrm>
          <a:prstGeom prst="rect">
            <a:avLst/>
          </a:prstGeom>
          <a:noFill/>
          <a:ln w="12700" cap="sq">
            <a:noFill/>
            <a:miter lim="800000"/>
            <a:headEnd type="none" w="sm" len="sm"/>
            <a:tailEnd type="none" w="sm" len="sm"/>
          </a:ln>
        </p:spPr>
        <p:txBody>
          <a:bodyPr wrap="none">
            <a:spAutoFit/>
          </a:bodyPr>
          <a:lstStyle/>
          <a:p>
            <a:endParaRPr lang="en-US" altLang="zh-CN" dirty="0"/>
          </a:p>
          <a:p>
            <a:endParaRPr lang="en-US" altLang="zh-CN" dirty="0"/>
          </a:p>
        </p:txBody>
      </p:sp>
      <p:sp>
        <p:nvSpPr>
          <p:cNvPr id="12293" name="Text Box 5"/>
          <p:cNvSpPr txBox="1">
            <a:spLocks noChangeArrowheads="1"/>
          </p:cNvSpPr>
          <p:nvPr/>
        </p:nvSpPr>
        <p:spPr bwMode="auto">
          <a:xfrm>
            <a:off x="879475" y="6207125"/>
            <a:ext cx="7559675" cy="519113"/>
          </a:xfrm>
          <a:prstGeom prst="rect">
            <a:avLst/>
          </a:prstGeom>
          <a:noFill/>
          <a:ln w="12700" cap="sq">
            <a:noFill/>
            <a:miter lim="800000"/>
            <a:headEnd type="none" w="sm" len="sm"/>
            <a:tailEnd type="none" w="sm" len="sm"/>
          </a:ln>
        </p:spPr>
        <p:txBody>
          <a:bodyPr wrap="none">
            <a:spAutoFit/>
          </a:bodyPr>
          <a:lstStyle/>
          <a:p>
            <a:r>
              <a:rPr lang="en-US" altLang="zh-CN" sz="2800" b="1" dirty="0"/>
              <a:t>Some energy interconversion in living organisms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flipV="1">
            <a:off x="228600" y="0"/>
            <a:ext cx="7772400" cy="106363"/>
          </a:xfrm>
        </p:spPr>
        <p:txBody>
          <a:bodyPr/>
          <a:lstStyle/>
          <a:p>
            <a:pPr eaLnBrk="1" hangingPunct="1"/>
            <a:r>
              <a:rPr lang="en-US" altLang="zh-CN" dirty="0" smtClean="0"/>
              <a:t> </a:t>
            </a:r>
          </a:p>
        </p:txBody>
      </p:sp>
      <p:sp>
        <p:nvSpPr>
          <p:cNvPr id="13315" name="Rectangle 3"/>
          <p:cNvSpPr>
            <a:spLocks noGrp="1" noChangeArrowheads="1"/>
          </p:cNvSpPr>
          <p:nvPr>
            <p:ph type="body" idx="1"/>
          </p:nvPr>
        </p:nvSpPr>
        <p:spPr>
          <a:xfrm>
            <a:off x="228600" y="260648"/>
            <a:ext cx="8659813" cy="6453188"/>
          </a:xfrm>
        </p:spPr>
        <p:txBody>
          <a:bodyPr/>
          <a:lstStyle/>
          <a:p>
            <a:pPr eaLnBrk="1" hangingPunct="1"/>
            <a:r>
              <a:rPr lang="en-US" altLang="zh-CN" b="1" dirty="0" smtClean="0">
                <a:latin typeface="Times New Roman" pitchFamily="18" charset="0"/>
              </a:rPr>
              <a:t>Gibbs observation: under constant temperature and pressure, all systems change in such a way that free energy is minimized (products should have less free energy than reactants for a reaction to occur spontaneously, i.e., </a:t>
            </a:r>
            <a:r>
              <a:rPr lang="en-US" altLang="zh-CN" b="1" i="1" dirty="0" smtClean="0">
                <a:latin typeface="Times New Roman" pitchFamily="18" charset="0"/>
                <a:sym typeface="Symbol" pitchFamily="18" charset="2"/>
              </a:rPr>
              <a:t></a:t>
            </a:r>
            <a:r>
              <a:rPr lang="en-US" altLang="zh-CN" b="1" i="1" dirty="0" smtClean="0">
                <a:latin typeface="Times New Roman" pitchFamily="18" charset="0"/>
              </a:rPr>
              <a:t>G</a:t>
            </a:r>
            <a:r>
              <a:rPr lang="en-US" altLang="zh-CN" b="1" dirty="0" smtClean="0">
                <a:latin typeface="Times New Roman" pitchFamily="18" charset="0"/>
              </a:rPr>
              <a:t> has a negative value ).</a:t>
            </a:r>
          </a:p>
          <a:p>
            <a:pPr eaLnBrk="1" hangingPunct="1"/>
            <a:endParaRPr lang="en-US" altLang="zh-CN" b="1" dirty="0" smtClean="0">
              <a:solidFill>
                <a:srgbClr val="3333FF"/>
              </a:solidFill>
              <a:latin typeface="Times New Roman" pitchFamily="18" charset="0"/>
            </a:endParaRPr>
          </a:p>
          <a:p>
            <a:pPr eaLnBrk="1" hangingPunct="1"/>
            <a:r>
              <a:rPr lang="en-US" altLang="zh-CN" b="1" dirty="0" smtClean="0">
                <a:solidFill>
                  <a:srgbClr val="3333FF"/>
                </a:solidFill>
                <a:latin typeface="Times New Roman" pitchFamily="18" charset="0"/>
              </a:rPr>
              <a:t>Spontaneity </a:t>
            </a:r>
            <a:r>
              <a:rPr lang="en-US" altLang="zh-CN" b="1" dirty="0" smtClean="0">
                <a:latin typeface="Times New Roman" pitchFamily="18" charset="0"/>
              </a:rPr>
              <a:t>has nothing to do with rate! (determined by </a:t>
            </a:r>
            <a:r>
              <a:rPr lang="en-US" altLang="zh-CN" b="1" i="1" dirty="0" smtClean="0">
                <a:latin typeface="Times New Roman" pitchFamily="18" charset="0"/>
                <a:sym typeface="Symbol" pitchFamily="18" charset="2"/>
              </a:rPr>
              <a:t></a:t>
            </a:r>
            <a:r>
              <a:rPr lang="en-US" altLang="zh-CN" b="1" i="1" dirty="0" smtClean="0">
                <a:latin typeface="Times New Roman" pitchFamily="18" charset="0"/>
              </a:rPr>
              <a:t>G) </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Enzymes only speed up thermodynamically favorable reactions (having a negative </a:t>
            </a:r>
            <a:r>
              <a:rPr lang="en-US" altLang="zh-CN" b="1" i="1" dirty="0" smtClean="0">
                <a:latin typeface="Times New Roman" pitchFamily="18" charset="0"/>
                <a:sym typeface="Symbol" pitchFamily="18" charset="2"/>
              </a:rPr>
              <a:t></a:t>
            </a:r>
            <a:r>
              <a:rPr lang="en-US" altLang="zh-CN" b="1" i="1" dirty="0" smtClean="0">
                <a:latin typeface="Times New Roman" pitchFamily="18" charset="0"/>
              </a:rPr>
              <a:t>G)</a:t>
            </a:r>
            <a:r>
              <a:rPr lang="en-US" altLang="zh-CN" b="1" dirty="0" smtClean="0">
                <a:latin typeface="Times New Roman" pitchFamily="18" charset="0"/>
              </a:rPr>
              <a:t> !</a:t>
            </a:r>
          </a:p>
          <a:p>
            <a:pPr eaLnBrk="1" hangingPunct="1"/>
            <a:endParaRPr lang="en-US" altLang="zh-CN" b="1" i="1" dirty="0" smtClean="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flipV="1">
            <a:off x="228600" y="0"/>
            <a:ext cx="7772400" cy="106363"/>
          </a:xfrm>
        </p:spPr>
        <p:txBody>
          <a:bodyPr/>
          <a:lstStyle/>
          <a:p>
            <a:pPr eaLnBrk="1" hangingPunct="1"/>
            <a:r>
              <a:rPr lang="en-US" altLang="zh-CN" dirty="0" smtClean="0"/>
              <a:t> </a:t>
            </a:r>
          </a:p>
        </p:txBody>
      </p:sp>
      <p:sp>
        <p:nvSpPr>
          <p:cNvPr id="14339" name="Rectangle 3"/>
          <p:cNvSpPr>
            <a:spLocks noGrp="1" noChangeArrowheads="1"/>
          </p:cNvSpPr>
          <p:nvPr>
            <p:ph type="body" idx="1"/>
          </p:nvPr>
        </p:nvSpPr>
        <p:spPr>
          <a:xfrm>
            <a:off x="285750" y="404813"/>
            <a:ext cx="8659813" cy="6453187"/>
          </a:xfrm>
        </p:spPr>
        <p:txBody>
          <a:bodyPr/>
          <a:lstStyle/>
          <a:p>
            <a:pPr eaLnBrk="1" hangingPunct="1"/>
            <a:r>
              <a:rPr lang="en-US" altLang="zh-CN" sz="3600" b="1" dirty="0" smtClean="0">
                <a:solidFill>
                  <a:srgbClr val="3333FF"/>
                </a:solidFill>
                <a:latin typeface="Times New Roman" pitchFamily="18" charset="0"/>
              </a:rPr>
              <a:t>Standard free energy change</a:t>
            </a:r>
            <a:r>
              <a:rPr lang="en-US" altLang="zh-CN" sz="3600" b="1" dirty="0" smtClean="0">
                <a:latin typeface="Times New Roman" pitchFamily="18" charset="0"/>
              </a:rPr>
              <a:t> in biochemistry (</a:t>
            </a:r>
            <a:r>
              <a:rPr lang="en-US" altLang="zh-CN" sz="3600" b="1" i="1" dirty="0" smtClean="0">
                <a:solidFill>
                  <a:srgbClr val="3333FF"/>
                </a:solidFill>
                <a:latin typeface="Times New Roman" pitchFamily="18" charset="0"/>
                <a:sym typeface="Symbol" pitchFamily="18" charset="2"/>
              </a:rPr>
              <a:t></a:t>
            </a:r>
            <a:r>
              <a:rPr lang="en-US" altLang="zh-CN" sz="3600" b="1" i="1" dirty="0" smtClean="0">
                <a:solidFill>
                  <a:srgbClr val="3333FF"/>
                </a:solidFill>
                <a:latin typeface="Times New Roman" pitchFamily="18" charset="0"/>
              </a:rPr>
              <a:t>G</a:t>
            </a:r>
            <a:r>
              <a:rPr lang="en-US" altLang="zh-CN" sz="3600" b="1" i="1" dirty="0" smtClean="0">
                <a:solidFill>
                  <a:srgbClr val="3333FF"/>
                </a:solidFill>
                <a:latin typeface="Times New Roman" pitchFamily="18" charset="0"/>
                <a:cs typeface="Times New Roman" pitchFamily="18" charset="0"/>
              </a:rPr>
              <a:t>'</a:t>
            </a:r>
            <a:r>
              <a:rPr lang="en-US" altLang="zh-CN" sz="3600" b="1" i="1" baseline="30000" dirty="0" smtClean="0">
                <a:solidFill>
                  <a:srgbClr val="3333FF"/>
                </a:solidFill>
                <a:latin typeface="Times New Roman" pitchFamily="18" charset="0"/>
                <a:cs typeface="Times New Roman" pitchFamily="18" charset="0"/>
              </a:rPr>
              <a:t>o</a:t>
            </a:r>
            <a:r>
              <a:rPr lang="en-US" altLang="zh-CN" sz="3600" b="1" dirty="0" smtClean="0">
                <a:latin typeface="Times New Roman" pitchFamily="18" charset="0"/>
              </a:rPr>
              <a:t>): value of the change in free energy under </a:t>
            </a:r>
            <a:r>
              <a:rPr lang="en-US" altLang="zh-CN" sz="3600" b="1" u="sng" dirty="0" smtClean="0">
                <a:latin typeface="Times New Roman" pitchFamily="18" charset="0"/>
              </a:rPr>
              <a:t>conditions of 298 K (25</a:t>
            </a:r>
            <a:r>
              <a:rPr lang="en-US" altLang="zh-CN" sz="3600" b="1" u="sng" baseline="30000" dirty="0" smtClean="0">
                <a:latin typeface="Times New Roman" pitchFamily="18" charset="0"/>
              </a:rPr>
              <a:t>o</a:t>
            </a:r>
            <a:r>
              <a:rPr lang="en-US" altLang="zh-CN" sz="3600" b="1" u="sng" dirty="0" smtClean="0">
                <a:latin typeface="Times New Roman" pitchFamily="18" charset="0"/>
              </a:rPr>
              <a:t>C), 1 atm pressure, </a:t>
            </a:r>
            <a:r>
              <a:rPr lang="en-US" altLang="zh-CN" sz="3600" b="1" u="sng" dirty="0" smtClean="0">
                <a:solidFill>
                  <a:srgbClr val="FF0000"/>
                </a:solidFill>
                <a:latin typeface="Times New Roman" pitchFamily="18" charset="0"/>
              </a:rPr>
              <a:t>pH 7.0</a:t>
            </a:r>
            <a:r>
              <a:rPr lang="en-US" altLang="zh-CN" sz="3600" b="1" u="sng" dirty="0" smtClean="0">
                <a:latin typeface="Times New Roman" pitchFamily="18" charset="0"/>
              </a:rPr>
              <a:t> </a:t>
            </a:r>
            <a:r>
              <a:rPr lang="en-US" altLang="zh-CN" sz="3600" b="1" dirty="0" smtClean="0">
                <a:latin typeface="Times New Roman" pitchFamily="18" charset="0"/>
              </a:rPr>
              <a:t>(chemists use pH 0, i.e., the concentration of H</a:t>
            </a:r>
            <a:r>
              <a:rPr lang="en-US" altLang="zh-CN" sz="3600" b="1" baseline="30000" dirty="0" smtClean="0">
                <a:latin typeface="Times New Roman" pitchFamily="18" charset="0"/>
              </a:rPr>
              <a:t>+</a:t>
            </a:r>
            <a:r>
              <a:rPr lang="en-US" altLang="zh-CN" sz="3600" b="1" dirty="0" smtClean="0">
                <a:latin typeface="Times New Roman" pitchFamily="18" charset="0"/>
              </a:rPr>
              <a:t> they use is 1M, not 10</a:t>
            </a:r>
            <a:r>
              <a:rPr lang="en-US" altLang="zh-CN" sz="3600" b="1" baseline="30000" dirty="0" smtClean="0">
                <a:latin typeface="Times New Roman" pitchFamily="18" charset="0"/>
              </a:rPr>
              <a:t>-7</a:t>
            </a:r>
            <a:r>
              <a:rPr lang="en-US" altLang="zh-CN" sz="3600" b="1" dirty="0" smtClean="0">
                <a:latin typeface="Times New Roman" pitchFamily="18" charset="0"/>
              </a:rPr>
              <a:t> M as biochemists use here) and </a:t>
            </a:r>
            <a:r>
              <a:rPr lang="en-US" altLang="zh-CN" sz="3600" b="1" u="sng" dirty="0" smtClean="0">
                <a:latin typeface="Times New Roman" pitchFamily="18" charset="0"/>
              </a:rPr>
              <a:t>initial concentrations of 1 M for all reactants and products (except H</a:t>
            </a:r>
            <a:r>
              <a:rPr lang="en-US" altLang="zh-CN" sz="3600" b="1" u="sng" baseline="30000" dirty="0" smtClean="0">
                <a:latin typeface="Times New Roman" pitchFamily="18" charset="0"/>
              </a:rPr>
              <a:t>+</a:t>
            </a:r>
            <a:r>
              <a:rPr lang="en-US" altLang="zh-CN" sz="3600" b="1" u="sng" dirty="0" smtClean="0">
                <a:latin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31813" y="379413"/>
            <a:ext cx="8078787" cy="6097587"/>
          </a:xfrm>
          <a:prstGeom prst="rect">
            <a:avLst/>
          </a:prstGeom>
          <a:noFill/>
          <a:ln w="9525">
            <a:noFill/>
            <a:miter lim="800000"/>
            <a:headEnd/>
            <a:tailEnd/>
          </a:ln>
        </p:spPr>
      </p:pic>
      <p:sp>
        <p:nvSpPr>
          <p:cNvPr id="15363" name="Line 4"/>
          <p:cNvSpPr>
            <a:spLocks noChangeShapeType="1"/>
          </p:cNvSpPr>
          <p:nvPr/>
        </p:nvSpPr>
        <p:spPr bwMode="auto">
          <a:xfrm>
            <a:off x="179388" y="3213100"/>
            <a:ext cx="647700" cy="0"/>
          </a:xfrm>
          <a:prstGeom prst="line">
            <a:avLst/>
          </a:prstGeom>
          <a:noFill/>
          <a:ln w="57150" cap="sq">
            <a:solidFill>
              <a:srgbClr val="FF0000"/>
            </a:solidFill>
            <a:round/>
            <a:headEnd type="none" w="sm" len="sm"/>
            <a:tailEnd type="triangl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03213" y="415925"/>
            <a:ext cx="8535987" cy="6024563"/>
          </a:xfrm>
          <a:prstGeom prst="rect">
            <a:avLst/>
          </a:prstGeom>
          <a:noFill/>
          <a:ln w="9525">
            <a:noFill/>
            <a:miter lim="800000"/>
            <a:headEnd/>
            <a:tailEnd/>
          </a:ln>
        </p:spPr>
      </p:pic>
      <p:sp>
        <p:nvSpPr>
          <p:cNvPr id="16387" name="Line 3"/>
          <p:cNvSpPr>
            <a:spLocks noChangeShapeType="1"/>
          </p:cNvSpPr>
          <p:nvPr/>
        </p:nvSpPr>
        <p:spPr bwMode="auto">
          <a:xfrm>
            <a:off x="107950" y="5805488"/>
            <a:ext cx="503238" cy="0"/>
          </a:xfrm>
          <a:prstGeom prst="line">
            <a:avLst/>
          </a:prstGeom>
          <a:noFill/>
          <a:ln w="57150" cap="sq">
            <a:solidFill>
              <a:srgbClr val="FF0000"/>
            </a:solidFill>
            <a:round/>
            <a:headEnd type="none" w="sm" len="sm"/>
            <a:tailEnd type="triangle" w="sm" len="sm"/>
          </a:ln>
        </p:spPr>
        <p:txBody>
          <a:bodyPr wrap="none"/>
          <a:lstStyle/>
          <a:p>
            <a:endParaRPr lang="zh-CN" altLang="en-US"/>
          </a:p>
        </p:txBody>
      </p:sp>
      <p:sp>
        <p:nvSpPr>
          <p:cNvPr id="16388" name="Line 5"/>
          <p:cNvSpPr>
            <a:spLocks noChangeShapeType="1"/>
          </p:cNvSpPr>
          <p:nvPr/>
        </p:nvSpPr>
        <p:spPr bwMode="auto">
          <a:xfrm>
            <a:off x="107950" y="6092825"/>
            <a:ext cx="503238" cy="0"/>
          </a:xfrm>
          <a:prstGeom prst="line">
            <a:avLst/>
          </a:prstGeom>
          <a:noFill/>
          <a:ln w="57150" cap="sq">
            <a:solidFill>
              <a:srgbClr val="FF0000"/>
            </a:solidFill>
            <a:round/>
            <a:headEnd type="none" w="sm" len="sm"/>
            <a:tailEnd type="triangl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flipV="1">
            <a:off x="228600" y="0"/>
            <a:ext cx="7772400" cy="106363"/>
          </a:xfrm>
        </p:spPr>
        <p:txBody>
          <a:bodyPr/>
          <a:lstStyle/>
          <a:p>
            <a:pPr eaLnBrk="1" hangingPunct="1"/>
            <a:r>
              <a:rPr lang="en-US" altLang="zh-CN" dirty="0" smtClean="0"/>
              <a:t> </a:t>
            </a:r>
          </a:p>
        </p:txBody>
      </p:sp>
      <p:sp>
        <p:nvSpPr>
          <p:cNvPr id="17411" name="Rectangle 3"/>
          <p:cNvSpPr>
            <a:spLocks noGrp="1" noChangeArrowheads="1"/>
          </p:cNvSpPr>
          <p:nvPr>
            <p:ph type="body" idx="1"/>
          </p:nvPr>
        </p:nvSpPr>
        <p:spPr>
          <a:xfrm>
            <a:off x="228600" y="98426"/>
            <a:ext cx="8659812" cy="6453188"/>
          </a:xfrm>
        </p:spPr>
        <p:txBody>
          <a:bodyPr/>
          <a:lstStyle/>
          <a:p>
            <a:pPr eaLnBrk="1" hangingPunct="1"/>
            <a:r>
              <a:rPr lang="en-US" altLang="zh-CN" b="1" dirty="0" smtClean="0">
                <a:latin typeface="Times New Roman" pitchFamily="18" charset="0"/>
                <a:sym typeface="Symbol" pitchFamily="18" charset="2"/>
              </a:rPr>
              <a:t>The </a:t>
            </a:r>
            <a:r>
              <a:rPr lang="en-US" altLang="zh-CN" b="1" dirty="0" smtClean="0">
                <a:solidFill>
                  <a:srgbClr val="3333FF"/>
                </a:solidFill>
                <a:latin typeface="Times New Roman" pitchFamily="18" charset="0"/>
                <a:sym typeface="Symbol" pitchFamily="18" charset="2"/>
              </a:rPr>
              <a:t>actual free energy change</a:t>
            </a:r>
            <a:r>
              <a:rPr lang="en-US" altLang="zh-CN" b="1" i="1" dirty="0" smtClean="0">
                <a:solidFill>
                  <a:srgbClr val="3333FF"/>
                </a:solidFill>
                <a:latin typeface="Times New Roman" pitchFamily="18" charset="0"/>
                <a:sym typeface="Symbol" pitchFamily="18" charset="2"/>
              </a:rPr>
              <a:t> (</a:t>
            </a:r>
            <a:r>
              <a:rPr lang="en-US" altLang="zh-CN" b="1" i="1" dirty="0" smtClean="0">
                <a:solidFill>
                  <a:srgbClr val="3333FF"/>
                </a:solidFill>
                <a:latin typeface="Times New Roman" pitchFamily="18" charset="0"/>
              </a:rPr>
              <a:t>G</a:t>
            </a:r>
            <a:r>
              <a:rPr lang="en-US" altLang="zh-CN" b="1" i="1" dirty="0" smtClean="0">
                <a:latin typeface="Times New Roman" pitchFamily="18" charset="0"/>
              </a:rPr>
              <a:t> </a:t>
            </a:r>
            <a:r>
              <a:rPr lang="en-US" altLang="zh-CN" b="1" i="1" dirty="0" smtClean="0">
                <a:solidFill>
                  <a:srgbClr val="3333FF"/>
                </a:solidFill>
                <a:latin typeface="Times New Roman" pitchFamily="18" charset="0"/>
              </a:rPr>
              <a:t>) </a:t>
            </a:r>
            <a:r>
              <a:rPr lang="en-US" altLang="zh-CN" b="1" dirty="0" smtClean="0">
                <a:latin typeface="Times New Roman" pitchFamily="18" charset="0"/>
              </a:rPr>
              <a:t>depends on </a:t>
            </a:r>
            <a:r>
              <a:rPr lang="en-US" altLang="zh-CN" b="1" i="1" dirty="0" smtClean="0">
                <a:solidFill>
                  <a:srgbClr val="3333FF"/>
                </a:solidFill>
                <a:latin typeface="Times New Roman" pitchFamily="18" charset="0"/>
                <a:sym typeface="Symbol" pitchFamily="18" charset="2"/>
              </a:rPr>
              <a:t></a:t>
            </a:r>
            <a:r>
              <a:rPr lang="en-US" altLang="zh-CN" b="1" i="1" dirty="0" smtClean="0">
                <a:solidFill>
                  <a:srgbClr val="3333FF"/>
                </a:solidFill>
                <a:latin typeface="Times New Roman" pitchFamily="18" charset="0"/>
              </a:rPr>
              <a:t>G</a:t>
            </a:r>
            <a:r>
              <a:rPr lang="en-US" altLang="zh-CN" b="1" i="1" dirty="0" smtClean="0">
                <a:solidFill>
                  <a:srgbClr val="3333FF"/>
                </a:solidFill>
                <a:latin typeface="Times New Roman" pitchFamily="18" charset="0"/>
                <a:cs typeface="Times New Roman" pitchFamily="18" charset="0"/>
              </a:rPr>
              <a:t>'</a:t>
            </a:r>
            <a:r>
              <a:rPr lang="en-US" altLang="zh-CN" b="1" i="1" baseline="30000" dirty="0" smtClean="0">
                <a:solidFill>
                  <a:srgbClr val="3333FF"/>
                </a:solidFill>
                <a:latin typeface="Times New Roman" pitchFamily="18" charset="0"/>
              </a:rPr>
              <a:t>o</a:t>
            </a:r>
            <a:r>
              <a:rPr lang="en-US" altLang="zh-CN" b="1" dirty="0" smtClean="0">
                <a:latin typeface="Times New Roman" pitchFamily="18" charset="0"/>
              </a:rPr>
              <a:t>, temperature,  ratio of product and reactant concentrations (Q):</a:t>
            </a:r>
          </a:p>
          <a:p>
            <a:pPr eaLnBrk="1" hangingPunct="1">
              <a:buFontTx/>
              <a:buNone/>
            </a:pPr>
            <a:r>
              <a:rPr lang="en-US" altLang="zh-CN" b="1" i="1" dirty="0" smtClean="0">
                <a:latin typeface="Times New Roman" pitchFamily="18" charset="0"/>
                <a:sym typeface="Symbol" pitchFamily="18" charset="2"/>
              </a:rPr>
              <a:t>                     </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G </a:t>
            </a:r>
            <a:r>
              <a:rPr lang="en-US" altLang="zh-CN" sz="3600" b="1" dirty="0" smtClean="0">
                <a:solidFill>
                  <a:srgbClr val="FF0000"/>
                </a:solidFill>
                <a:latin typeface="Times New Roman" pitchFamily="18" charset="0"/>
              </a:rPr>
              <a:t>= </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G</a:t>
            </a:r>
            <a:r>
              <a:rPr lang="en-US" altLang="zh-CN" sz="3600" b="1" i="1" dirty="0" smtClean="0">
                <a:solidFill>
                  <a:srgbClr val="FF0000"/>
                </a:solidFill>
                <a:latin typeface="Times New Roman" pitchFamily="18" charset="0"/>
                <a:cs typeface="Times New Roman" pitchFamily="18" charset="0"/>
              </a:rPr>
              <a:t>'</a:t>
            </a:r>
            <a:r>
              <a:rPr lang="en-US" altLang="zh-CN" sz="3600" b="1" i="1" baseline="30000" dirty="0" smtClean="0">
                <a:solidFill>
                  <a:srgbClr val="FF0000"/>
                </a:solidFill>
                <a:latin typeface="Times New Roman" pitchFamily="18" charset="0"/>
              </a:rPr>
              <a:t>o </a:t>
            </a:r>
            <a:r>
              <a:rPr lang="en-US" altLang="zh-CN" sz="3600" b="1" dirty="0" smtClean="0">
                <a:solidFill>
                  <a:srgbClr val="FF0000"/>
                </a:solidFill>
                <a:latin typeface="Times New Roman" pitchFamily="18" charset="0"/>
              </a:rPr>
              <a:t>+ </a:t>
            </a:r>
            <a:r>
              <a:rPr lang="en-US" altLang="zh-CN" sz="3600" b="1" i="1" dirty="0" smtClean="0">
                <a:solidFill>
                  <a:srgbClr val="FF0000"/>
                </a:solidFill>
                <a:latin typeface="Times New Roman" pitchFamily="18" charset="0"/>
              </a:rPr>
              <a:t>RT </a:t>
            </a:r>
            <a:r>
              <a:rPr lang="en-US" altLang="zh-CN" sz="3600" b="1" dirty="0" smtClean="0">
                <a:solidFill>
                  <a:srgbClr val="FF0000"/>
                </a:solidFill>
                <a:latin typeface="Times New Roman" pitchFamily="18" charset="0"/>
              </a:rPr>
              <a:t>ln Q</a:t>
            </a:r>
          </a:p>
          <a:p>
            <a:pPr marL="342900" lvl="1" indent="-342900" eaLnBrk="1" hangingPunct="1">
              <a:buNone/>
            </a:pPr>
            <a:r>
              <a:rPr lang="en-US" altLang="zh-CN" sz="2400" dirty="0" smtClean="0"/>
              <a:t>          </a:t>
            </a:r>
            <a:r>
              <a:rPr lang="en-US" altLang="zh-CN" b="1" dirty="0" smtClean="0">
                <a:latin typeface="Times New Roman" panose="02020603050405020304" pitchFamily="18" charset="0"/>
                <a:cs typeface="Times New Roman" panose="02020603050405020304" pitchFamily="18" charset="0"/>
              </a:rPr>
              <a:t>For </a:t>
            </a:r>
            <a:r>
              <a:rPr lang="en-US" altLang="zh-CN" b="1" dirty="0">
                <a:latin typeface="Times New Roman" panose="02020603050405020304" pitchFamily="18" charset="0"/>
                <a:cs typeface="Times New Roman" panose="02020603050405020304" pitchFamily="18" charset="0"/>
              </a:rPr>
              <a:t>the reaction </a:t>
            </a:r>
            <a:r>
              <a:rPr lang="en-US" altLang="zh-CN" b="1" dirty="0" err="1">
                <a:latin typeface="Times New Roman" panose="02020603050405020304" pitchFamily="18" charset="0"/>
                <a:cs typeface="Times New Roman" panose="02020603050405020304" pitchFamily="18" charset="0"/>
              </a:rPr>
              <a:t>aA</a:t>
            </a:r>
            <a:r>
              <a:rPr lang="en-US" altLang="zh-CN" b="1" dirty="0">
                <a:latin typeface="Times New Roman" panose="02020603050405020304" pitchFamily="18" charset="0"/>
                <a:cs typeface="Times New Roman" panose="02020603050405020304" pitchFamily="18" charset="0"/>
              </a:rPr>
              <a:t> + </a:t>
            </a:r>
            <a:r>
              <a:rPr lang="en-US" altLang="zh-CN" b="1" dirty="0" err="1">
                <a:latin typeface="Times New Roman" panose="02020603050405020304" pitchFamily="18" charset="0"/>
                <a:cs typeface="Times New Roman" panose="02020603050405020304" pitchFamily="18" charset="0"/>
              </a:rPr>
              <a:t>bB</a:t>
            </a:r>
            <a:r>
              <a:rPr lang="en-US" altLang="zh-CN" b="1" dirty="0">
                <a:latin typeface="Times New Roman" panose="02020603050405020304" pitchFamily="18" charset="0"/>
                <a:cs typeface="Times New Roman" panose="02020603050405020304" pitchFamily="18" charset="0"/>
              </a:rPr>
              <a:t>          </a:t>
            </a:r>
            <a:r>
              <a:rPr lang="en-US" altLang="zh-CN" b="1" dirty="0" err="1">
                <a:latin typeface="Times New Roman" panose="02020603050405020304" pitchFamily="18" charset="0"/>
                <a:cs typeface="Times New Roman" panose="02020603050405020304" pitchFamily="18" charset="0"/>
              </a:rPr>
              <a:t>cC</a:t>
            </a:r>
            <a:r>
              <a:rPr lang="en-US" altLang="zh-CN" b="1" dirty="0">
                <a:latin typeface="Times New Roman" panose="02020603050405020304" pitchFamily="18" charset="0"/>
                <a:cs typeface="Times New Roman" panose="02020603050405020304" pitchFamily="18" charset="0"/>
              </a:rPr>
              <a:t> + </a:t>
            </a:r>
            <a:r>
              <a:rPr lang="en-US" altLang="zh-CN" b="1" dirty="0" err="1">
                <a:latin typeface="Times New Roman" panose="02020603050405020304" pitchFamily="18" charset="0"/>
                <a:cs typeface="Times New Roman" panose="02020603050405020304" pitchFamily="18" charset="0"/>
              </a:rPr>
              <a:t>dD</a:t>
            </a:r>
            <a:r>
              <a:rPr lang="en-US" altLang="zh-CN" b="1" dirty="0">
                <a:latin typeface="Times New Roman" panose="02020603050405020304" pitchFamily="18" charset="0"/>
                <a:cs typeface="Times New Roman" panose="02020603050405020304" pitchFamily="18" charset="0"/>
              </a:rPr>
              <a:t>:</a:t>
            </a:r>
          </a:p>
          <a:p>
            <a:pPr eaLnBrk="1" hangingPunct="1">
              <a:buFontTx/>
              <a:buNone/>
            </a:pPr>
            <a:r>
              <a:rPr lang="en-US" altLang="zh-CN" sz="3600" b="1" dirty="0" smtClean="0">
                <a:solidFill>
                  <a:srgbClr val="FF0000"/>
                </a:solidFill>
                <a:latin typeface="Times New Roman" pitchFamily="18" charset="0"/>
              </a:rPr>
              <a:t>                </a:t>
            </a:r>
          </a:p>
          <a:p>
            <a:pPr eaLnBrk="1" hangingPunct="1">
              <a:spcBef>
                <a:spcPts val="200"/>
              </a:spcBef>
              <a:buFontTx/>
              <a:buNone/>
            </a:pPr>
            <a:endParaRPr lang="en-US" altLang="zh-CN" sz="3600" b="1" dirty="0" smtClean="0">
              <a:latin typeface="Times New Roman" pitchFamily="18" charset="0"/>
            </a:endParaRPr>
          </a:p>
          <a:p>
            <a:pPr eaLnBrk="1" hangingPunct="1"/>
            <a:r>
              <a:rPr lang="en-US" altLang="zh-CN" b="1" i="1" dirty="0" smtClean="0">
                <a:latin typeface="Times New Roman" pitchFamily="18" charset="0"/>
                <a:sym typeface="Symbol" pitchFamily="18" charset="2"/>
              </a:rPr>
              <a:t></a:t>
            </a:r>
            <a:r>
              <a:rPr lang="en-US" altLang="zh-CN" b="1" i="1" dirty="0" smtClean="0">
                <a:latin typeface="Times New Roman" pitchFamily="18" charset="0"/>
              </a:rPr>
              <a:t>G</a:t>
            </a:r>
            <a:r>
              <a:rPr lang="en-US" altLang="zh-CN" b="1" i="1" dirty="0" smtClean="0">
                <a:latin typeface="Times New Roman" pitchFamily="18" charset="0"/>
                <a:cs typeface="Times New Roman" pitchFamily="18" charset="0"/>
              </a:rPr>
              <a:t>'</a:t>
            </a:r>
            <a:r>
              <a:rPr lang="en-US" altLang="zh-CN" b="1" i="1" baseline="30000" dirty="0" smtClean="0">
                <a:latin typeface="Times New Roman" pitchFamily="18" charset="0"/>
              </a:rPr>
              <a:t>o</a:t>
            </a:r>
            <a:r>
              <a:rPr lang="en-US" altLang="zh-CN" b="1" dirty="0" smtClean="0">
                <a:latin typeface="Times New Roman" pitchFamily="18" charset="0"/>
              </a:rPr>
              <a:t> is related to the equilibrium constant  </a:t>
            </a:r>
            <a:r>
              <a:rPr lang="en-US" altLang="zh-CN" b="1" i="1" dirty="0" smtClean="0">
                <a:solidFill>
                  <a:srgbClr val="3333FF"/>
                </a:solidFill>
                <a:latin typeface="Times New Roman" pitchFamily="18" charset="0"/>
              </a:rPr>
              <a:t>K</a:t>
            </a:r>
            <a:r>
              <a:rPr lang="en-US" altLang="zh-CN" b="1" i="1" dirty="0" smtClean="0">
                <a:solidFill>
                  <a:srgbClr val="3333FF"/>
                </a:solidFill>
                <a:latin typeface="Times New Roman" pitchFamily="18" charset="0"/>
                <a:cs typeface="Times New Roman" pitchFamily="18" charset="0"/>
              </a:rPr>
              <a:t>'</a:t>
            </a:r>
            <a:r>
              <a:rPr lang="en-US" altLang="zh-CN" b="1" baseline="-25000" dirty="0" smtClean="0">
                <a:solidFill>
                  <a:srgbClr val="3333FF"/>
                </a:solidFill>
                <a:latin typeface="Times New Roman" pitchFamily="18" charset="0"/>
              </a:rPr>
              <a:t>eq</a:t>
            </a:r>
            <a:r>
              <a:rPr lang="en-US" altLang="zh-CN" b="1" dirty="0" smtClean="0">
                <a:latin typeface="Times New Roman" pitchFamily="18" charset="0"/>
              </a:rPr>
              <a:t> (the prime again indicates its biochemical transformation): </a:t>
            </a:r>
          </a:p>
          <a:p>
            <a:pPr eaLnBrk="1" hangingPunct="1">
              <a:buFontTx/>
              <a:buNone/>
            </a:pPr>
            <a:r>
              <a:rPr lang="en-US" altLang="zh-CN" b="1" dirty="0" smtClean="0">
                <a:latin typeface="Times New Roman" pitchFamily="18" charset="0"/>
              </a:rPr>
              <a:t>     at equilibrium, </a:t>
            </a:r>
            <a:r>
              <a:rPr lang="en-US" altLang="zh-CN" b="1" i="1" dirty="0" smtClean="0">
                <a:solidFill>
                  <a:srgbClr val="3333FF"/>
                </a:solidFill>
                <a:latin typeface="Times New Roman" pitchFamily="18" charset="0"/>
                <a:sym typeface="Symbol" pitchFamily="18" charset="2"/>
              </a:rPr>
              <a:t></a:t>
            </a:r>
            <a:r>
              <a:rPr lang="en-US" altLang="zh-CN" b="1" i="1" dirty="0" smtClean="0">
                <a:solidFill>
                  <a:srgbClr val="3333FF"/>
                </a:solidFill>
                <a:latin typeface="Times New Roman" pitchFamily="18" charset="0"/>
              </a:rPr>
              <a:t>G =</a:t>
            </a:r>
            <a:r>
              <a:rPr lang="en-US" altLang="zh-CN" b="1" dirty="0" smtClean="0">
                <a:solidFill>
                  <a:srgbClr val="3333FF"/>
                </a:solidFill>
                <a:latin typeface="Times New Roman" pitchFamily="18" charset="0"/>
              </a:rPr>
              <a:t> 0</a:t>
            </a:r>
            <a:r>
              <a:rPr lang="en-US" altLang="zh-CN" b="1" dirty="0" smtClean="0">
                <a:latin typeface="Times New Roman" pitchFamily="18" charset="0"/>
              </a:rPr>
              <a:t>,</a:t>
            </a:r>
            <a:r>
              <a:rPr lang="en-US" altLang="zh-CN" b="1" i="1" dirty="0" smtClean="0">
                <a:solidFill>
                  <a:srgbClr val="3333FF"/>
                </a:solidFill>
                <a:latin typeface="Times New Roman" pitchFamily="18" charset="0"/>
              </a:rPr>
              <a:t>  </a:t>
            </a:r>
            <a:r>
              <a:rPr lang="en-US" altLang="zh-CN" b="1" dirty="0" smtClean="0">
                <a:solidFill>
                  <a:srgbClr val="3333FF"/>
                </a:solidFill>
                <a:latin typeface="Times New Roman" pitchFamily="18" charset="0"/>
              </a:rPr>
              <a:t>Q = </a:t>
            </a:r>
            <a:r>
              <a:rPr lang="en-US" altLang="zh-CN" b="1" i="1" dirty="0" smtClean="0">
                <a:solidFill>
                  <a:srgbClr val="3333FF"/>
                </a:solidFill>
                <a:latin typeface="Times New Roman" pitchFamily="18" charset="0"/>
              </a:rPr>
              <a:t>K'</a:t>
            </a:r>
            <a:r>
              <a:rPr lang="en-US" altLang="zh-CN" b="1" baseline="-25000" dirty="0" smtClean="0">
                <a:solidFill>
                  <a:srgbClr val="3333FF"/>
                </a:solidFill>
                <a:latin typeface="Times New Roman" pitchFamily="18" charset="0"/>
              </a:rPr>
              <a:t>eq</a:t>
            </a:r>
            <a:r>
              <a:rPr lang="en-US" altLang="zh-CN" b="1" dirty="0" smtClean="0">
                <a:latin typeface="Times New Roman" pitchFamily="18" charset="0"/>
              </a:rPr>
              <a:t> , thus </a:t>
            </a:r>
          </a:p>
          <a:p>
            <a:pPr eaLnBrk="1" hangingPunct="1">
              <a:buFontTx/>
              <a:buNone/>
            </a:pPr>
            <a:r>
              <a:rPr lang="en-US" altLang="zh-CN" b="1" dirty="0" smtClean="0">
                <a:solidFill>
                  <a:srgbClr val="FFFF00"/>
                </a:solidFill>
                <a:latin typeface="Times New Roman" pitchFamily="18" charset="0"/>
              </a:rPr>
              <a:t>                 </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G</a:t>
            </a:r>
            <a:r>
              <a:rPr lang="en-US" altLang="zh-CN" sz="3600" b="1" i="1" dirty="0" smtClean="0">
                <a:solidFill>
                  <a:srgbClr val="FF0000"/>
                </a:solidFill>
                <a:latin typeface="Times New Roman" pitchFamily="18" charset="0"/>
                <a:cs typeface="Times New Roman" pitchFamily="18" charset="0"/>
              </a:rPr>
              <a:t>'</a:t>
            </a:r>
            <a:r>
              <a:rPr lang="en-US" altLang="zh-CN" sz="3600" b="1" i="1" baseline="30000" dirty="0" smtClean="0">
                <a:solidFill>
                  <a:srgbClr val="FF0000"/>
                </a:solidFill>
                <a:latin typeface="Times New Roman" pitchFamily="18" charset="0"/>
              </a:rPr>
              <a:t>o</a:t>
            </a:r>
            <a:r>
              <a:rPr lang="en-US" altLang="zh-CN" sz="3600" b="1" dirty="0" smtClean="0">
                <a:solidFill>
                  <a:srgbClr val="FF0000"/>
                </a:solidFill>
                <a:latin typeface="Times New Roman" pitchFamily="18" charset="0"/>
              </a:rPr>
              <a:t> = -</a:t>
            </a:r>
            <a:r>
              <a:rPr lang="en-US" altLang="zh-CN" sz="3600" b="1" i="1" dirty="0" smtClean="0">
                <a:solidFill>
                  <a:srgbClr val="FF0000"/>
                </a:solidFill>
                <a:latin typeface="Times New Roman" pitchFamily="18" charset="0"/>
              </a:rPr>
              <a:t>RT </a:t>
            </a:r>
            <a:r>
              <a:rPr lang="en-US" altLang="zh-CN" sz="3600" b="1" dirty="0" smtClean="0">
                <a:solidFill>
                  <a:srgbClr val="FF0000"/>
                </a:solidFill>
                <a:latin typeface="Times New Roman" pitchFamily="18" charset="0"/>
              </a:rPr>
              <a:t>ln </a:t>
            </a:r>
            <a:r>
              <a:rPr lang="en-US" altLang="zh-CN" sz="3600" b="1" i="1" dirty="0" smtClean="0">
                <a:solidFill>
                  <a:srgbClr val="FF0000"/>
                </a:solidFill>
                <a:latin typeface="Times New Roman" pitchFamily="18" charset="0"/>
              </a:rPr>
              <a:t>K</a:t>
            </a:r>
            <a:r>
              <a:rPr lang="en-US" altLang="zh-CN" sz="3600" b="1" i="1" dirty="0" smtClean="0">
                <a:solidFill>
                  <a:srgbClr val="FF0000"/>
                </a:solidFill>
                <a:latin typeface="Times New Roman" pitchFamily="18" charset="0"/>
                <a:cs typeface="Times New Roman" pitchFamily="18" charset="0"/>
              </a:rPr>
              <a:t>'</a:t>
            </a:r>
            <a:r>
              <a:rPr lang="en-US" altLang="zh-CN" sz="3600" b="1" baseline="-25000" dirty="0" smtClean="0">
                <a:solidFill>
                  <a:srgbClr val="FF0000"/>
                </a:solidFill>
                <a:latin typeface="Times New Roman" pitchFamily="18" charset="0"/>
              </a:rPr>
              <a:t>eq</a:t>
            </a:r>
            <a:r>
              <a:rPr lang="en-US" altLang="zh-CN" sz="3600" b="1" dirty="0" smtClean="0">
                <a:solidFill>
                  <a:srgbClr val="FF0000"/>
                </a:solidFill>
                <a:latin typeface="Times New Roman" pitchFamily="18" charset="0"/>
              </a:rPr>
              <a:t> </a:t>
            </a:r>
            <a:endParaRPr lang="en-US" altLang="zh-CN" sz="3600" b="1" baseline="-25000" dirty="0" smtClean="0">
              <a:solidFill>
                <a:srgbClr val="FF0000"/>
              </a:solidFill>
              <a:latin typeface="Times New Roman" pitchFamily="18" charset="0"/>
            </a:endParaRPr>
          </a:p>
        </p:txBody>
      </p:sp>
      <p:graphicFrame>
        <p:nvGraphicFramePr>
          <p:cNvPr id="4" name="Object 8"/>
          <p:cNvGraphicFramePr>
            <a:graphicFrameLocks noChangeAspect="1"/>
          </p:cNvGraphicFramePr>
          <p:nvPr>
            <p:extLst>
              <p:ext uri="{D42A27DB-BD31-4B8C-83A1-F6EECF244321}">
                <p14:modId xmlns:p14="http://schemas.microsoft.com/office/powerpoint/2010/main" val="182709327"/>
              </p:ext>
            </p:extLst>
          </p:nvPr>
        </p:nvGraphicFramePr>
        <p:xfrm>
          <a:off x="2411760" y="2907852"/>
          <a:ext cx="3785700" cy="953195"/>
        </p:xfrm>
        <a:graphic>
          <a:graphicData uri="http://schemas.openxmlformats.org/presentationml/2006/ole">
            <mc:AlternateContent xmlns:mc="http://schemas.openxmlformats.org/markup-compatibility/2006">
              <mc:Choice xmlns:v="urn:schemas-microsoft-com:vml" Requires="v">
                <p:oleObj spid="_x0000_s1029" name="Equation" r:id="rId3" imgW="1764534" imgH="444307" progId="Equation.3">
                  <p:embed/>
                </p:oleObj>
              </mc:Choice>
              <mc:Fallback>
                <p:oleObj name="Equation" r:id="rId3" imgW="1764534" imgH="444307" progId="Equation.3">
                  <p:embed/>
                  <p:pic>
                    <p:nvPicPr>
                      <p:cNvPr id="1229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907852"/>
                        <a:ext cx="3785700" cy="953195"/>
                      </a:xfrm>
                      <a:prstGeom prst="rect">
                        <a:avLst/>
                      </a:prstGeom>
                      <a:noFill/>
                      <a:ln>
                        <a:noFill/>
                      </a:ln>
                      <a:effectLst/>
                    </p:spPr>
                  </p:pic>
                </p:oleObj>
              </mc:Fallback>
            </mc:AlternateContent>
          </a:graphicData>
        </a:graphic>
      </p:graphicFrame>
      <p:cxnSp>
        <p:nvCxnSpPr>
          <p:cNvPr id="3" name="直接箭头连接符 2"/>
          <p:cNvCxnSpPr/>
          <p:nvPr/>
        </p:nvCxnSpPr>
        <p:spPr bwMode="auto">
          <a:xfrm>
            <a:off x="5076056" y="2564904"/>
            <a:ext cx="576064" cy="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7" name="直接箭头连接符 6"/>
          <p:cNvCxnSpPr/>
          <p:nvPr/>
        </p:nvCxnSpPr>
        <p:spPr bwMode="auto">
          <a:xfrm flipH="1" flipV="1">
            <a:off x="5068044" y="2645008"/>
            <a:ext cx="576064" cy="8384"/>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095500" y="379413"/>
            <a:ext cx="4951413"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908050"/>
            <a:ext cx="8535988" cy="5091113"/>
          </a:xfrm>
          <a:prstGeom prst="rect">
            <a:avLst/>
          </a:prstGeom>
          <a:noFill/>
          <a:ln w="9525">
            <a:noFill/>
            <a:miter lim="800000"/>
            <a:headEnd/>
            <a:tailEnd/>
          </a:ln>
        </p:spPr>
      </p:pic>
      <p:sp>
        <p:nvSpPr>
          <p:cNvPr id="19459" name="Text Box 3"/>
          <p:cNvSpPr txBox="1">
            <a:spLocks noChangeArrowheads="1"/>
          </p:cNvSpPr>
          <p:nvPr/>
        </p:nvSpPr>
        <p:spPr bwMode="auto">
          <a:xfrm>
            <a:off x="7421563" y="4221163"/>
            <a:ext cx="1722437" cy="519112"/>
          </a:xfrm>
          <a:prstGeom prst="rect">
            <a:avLst/>
          </a:prstGeom>
          <a:noFill/>
          <a:ln w="12700" cap="sq">
            <a:noFill/>
            <a:miter lim="800000"/>
            <a:headEnd type="none" w="sm" len="sm"/>
            <a:tailEnd type="none" w="sm" len="sm"/>
          </a:ln>
        </p:spPr>
        <p:txBody>
          <a:bodyPr wrap="none">
            <a:spAutoFit/>
          </a:bodyPr>
          <a:lstStyle/>
          <a:p>
            <a:r>
              <a:rPr lang="en-US" altLang="zh-CN" sz="2800" b="1" dirty="0">
                <a:solidFill>
                  <a:srgbClr val="FF0000"/>
                </a:solidFill>
              </a:rPr>
              <a:t>Exergonic</a:t>
            </a:r>
          </a:p>
        </p:txBody>
      </p:sp>
      <p:sp>
        <p:nvSpPr>
          <p:cNvPr id="19460" name="Text Box 4"/>
          <p:cNvSpPr txBox="1">
            <a:spLocks noChangeArrowheads="1"/>
          </p:cNvSpPr>
          <p:nvPr/>
        </p:nvSpPr>
        <p:spPr bwMode="auto">
          <a:xfrm>
            <a:off x="7202488" y="5373688"/>
            <a:ext cx="1941512" cy="519112"/>
          </a:xfrm>
          <a:prstGeom prst="rect">
            <a:avLst/>
          </a:prstGeom>
          <a:noFill/>
          <a:ln w="12700" cap="sq">
            <a:noFill/>
            <a:miter lim="800000"/>
            <a:headEnd type="none" w="sm" len="sm"/>
            <a:tailEnd type="none" w="sm" len="sm"/>
          </a:ln>
        </p:spPr>
        <p:txBody>
          <a:bodyPr wrap="none">
            <a:spAutoFit/>
          </a:bodyPr>
          <a:lstStyle/>
          <a:p>
            <a:r>
              <a:rPr lang="en-US" altLang="zh-CN" sz="2800" b="1" dirty="0">
                <a:solidFill>
                  <a:srgbClr val="3333FF"/>
                </a:solidFill>
              </a:rPr>
              <a:t>Endergonic</a:t>
            </a:r>
          </a:p>
        </p:txBody>
      </p:sp>
      <p:sp>
        <p:nvSpPr>
          <p:cNvPr id="19461" name="Text Box 5"/>
          <p:cNvSpPr txBox="1">
            <a:spLocks noChangeArrowheads="1"/>
          </p:cNvSpPr>
          <p:nvPr/>
        </p:nvSpPr>
        <p:spPr bwMode="auto">
          <a:xfrm>
            <a:off x="2463800" y="6035675"/>
            <a:ext cx="4064000" cy="646113"/>
          </a:xfrm>
          <a:prstGeom prst="rect">
            <a:avLst/>
          </a:prstGeom>
          <a:noFill/>
          <a:ln w="12700" cap="sq">
            <a:noFill/>
            <a:miter lim="800000"/>
            <a:headEnd type="none" w="sm" len="sm"/>
            <a:tailEnd type="none" w="sm" len="sm"/>
          </a:ln>
        </p:spPr>
        <p:txBody>
          <a:bodyPr wrap="none">
            <a:spAutoFit/>
          </a:bodyPr>
          <a:lstStyle/>
          <a:p>
            <a:r>
              <a:rPr lang="en-US" altLang="zh-CN" sz="3600" b="1" i="1" dirty="0">
                <a:solidFill>
                  <a:srgbClr val="FF0000"/>
                </a:solidFill>
                <a:sym typeface="Symbol" pitchFamily="18" charset="2"/>
              </a:rPr>
              <a:t> </a:t>
            </a:r>
            <a:r>
              <a:rPr lang="en-US" altLang="zh-CN" sz="3600" b="1" i="1" dirty="0">
                <a:solidFill>
                  <a:srgbClr val="FF0000"/>
                </a:solidFill>
              </a:rPr>
              <a:t>G' </a:t>
            </a:r>
            <a:r>
              <a:rPr lang="en-US" altLang="zh-CN" sz="3600" b="1" i="1" baseline="30000" dirty="0">
                <a:solidFill>
                  <a:srgbClr val="FF0000"/>
                </a:solidFill>
              </a:rPr>
              <a:t>o</a:t>
            </a:r>
            <a:r>
              <a:rPr lang="en-US" altLang="zh-CN" sz="3600" b="1" dirty="0">
                <a:solidFill>
                  <a:srgbClr val="FF0000"/>
                </a:solidFill>
              </a:rPr>
              <a:t> = -</a:t>
            </a:r>
            <a:r>
              <a:rPr lang="en-US" altLang="zh-CN" sz="3600" b="1" i="1" dirty="0">
                <a:solidFill>
                  <a:srgbClr val="FF0000"/>
                </a:solidFill>
              </a:rPr>
              <a:t>RT </a:t>
            </a:r>
            <a:r>
              <a:rPr lang="en-US" altLang="zh-CN" sz="3600" b="1" dirty="0">
                <a:solidFill>
                  <a:srgbClr val="FF0000"/>
                </a:solidFill>
              </a:rPr>
              <a:t>ln </a:t>
            </a:r>
            <a:r>
              <a:rPr lang="en-US" altLang="zh-CN" sz="3600" b="1" i="1" dirty="0">
                <a:solidFill>
                  <a:srgbClr val="FF0000"/>
                </a:solidFill>
              </a:rPr>
              <a:t>K'</a:t>
            </a:r>
            <a:r>
              <a:rPr lang="en-US" altLang="zh-CN" sz="3600" b="1" dirty="0">
                <a:solidFill>
                  <a:srgbClr val="FF0000"/>
                </a:solidFill>
              </a:rPr>
              <a:t>eq</a:t>
            </a:r>
          </a:p>
        </p:txBody>
      </p:sp>
      <p:sp>
        <p:nvSpPr>
          <p:cNvPr id="19462" name="TextBox 5"/>
          <p:cNvSpPr txBox="1">
            <a:spLocks noChangeArrowheads="1"/>
          </p:cNvSpPr>
          <p:nvPr/>
        </p:nvSpPr>
        <p:spPr bwMode="auto">
          <a:xfrm>
            <a:off x="3357563" y="1857375"/>
            <a:ext cx="1338262" cy="646113"/>
          </a:xfrm>
          <a:prstGeom prst="rect">
            <a:avLst/>
          </a:prstGeom>
          <a:noFill/>
          <a:ln w="9525">
            <a:noFill/>
            <a:miter lim="800000"/>
            <a:headEnd/>
            <a:tailEnd/>
          </a:ln>
        </p:spPr>
        <p:txBody>
          <a:bodyPr wrap="none">
            <a:spAutoFit/>
          </a:bodyPr>
          <a:lstStyle/>
          <a:p>
            <a:r>
              <a:rPr lang="zh-CN" altLang="en-US" sz="3600" b="1">
                <a:solidFill>
                  <a:srgbClr val="FF0000"/>
                </a:solidFill>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igure 1-26a"/>
          <p:cNvPicPr>
            <a:picLocks noChangeAspect="1" noChangeArrowheads="1"/>
          </p:cNvPicPr>
          <p:nvPr/>
        </p:nvPicPr>
        <p:blipFill>
          <a:blip r:embed="rId3"/>
          <a:srcRect/>
          <a:stretch>
            <a:fillRect/>
          </a:stretch>
        </p:blipFill>
        <p:spPr bwMode="auto">
          <a:xfrm>
            <a:off x="457200" y="381000"/>
            <a:ext cx="8150225" cy="5775325"/>
          </a:xfrm>
          <a:prstGeom prst="rect">
            <a:avLst/>
          </a:prstGeom>
          <a:noFill/>
          <a:ln w="9525">
            <a:noFill/>
            <a:miter lim="800000"/>
            <a:headEnd/>
            <a:tailEnd/>
          </a:ln>
        </p:spPr>
      </p:pic>
      <p:sp>
        <p:nvSpPr>
          <p:cNvPr id="63491" name="TextBox 2"/>
          <p:cNvSpPr txBox="1">
            <a:spLocks noChangeArrowheads="1"/>
          </p:cNvSpPr>
          <p:nvPr/>
        </p:nvSpPr>
        <p:spPr bwMode="auto">
          <a:xfrm>
            <a:off x="914400" y="6211888"/>
            <a:ext cx="7337425" cy="584200"/>
          </a:xfrm>
          <a:prstGeom prst="rect">
            <a:avLst/>
          </a:prstGeom>
          <a:noFill/>
          <a:ln w="9525">
            <a:noFill/>
            <a:miter lim="800000"/>
            <a:headEnd/>
            <a:tailEnd/>
          </a:ln>
        </p:spPr>
        <p:txBody>
          <a:bodyPr wrap="none">
            <a:spAutoFit/>
          </a:bodyPr>
          <a:lstStyle/>
          <a:p>
            <a:r>
              <a:rPr lang="en-US" altLang="zh-CN" sz="3200" b="1" dirty="0">
                <a:solidFill>
                  <a:srgbClr val="3333FF"/>
                </a:solidFill>
                <a:latin typeface="Times New Roman" pitchFamily="18" charset="0"/>
                <a:ea typeface="ＭＳ Ｐゴシック" pitchFamily="34" charset="-128"/>
                <a:cs typeface="Times New Roman" pitchFamily="18" charset="0"/>
              </a:rPr>
              <a:t>Energy coupling in mechanical processes</a:t>
            </a:r>
            <a:endParaRPr lang="zh-CN" altLang="en-US" sz="3200" b="1" dirty="0">
              <a:solidFill>
                <a:srgbClr val="3333FF"/>
              </a:solidFill>
              <a:latin typeface="Times New Roman" pitchFamily="18"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20713"/>
            <a:ext cx="9144000" cy="731837"/>
          </a:xfrm>
        </p:spPr>
        <p:txBody>
          <a:bodyPr/>
          <a:lstStyle/>
          <a:p>
            <a:pPr eaLnBrk="1" hangingPunct="1"/>
            <a:r>
              <a:rPr lang="en-US" altLang="zh-CN" sz="5400" b="1" dirty="0" smtClean="0">
                <a:solidFill>
                  <a:srgbClr val="3333FF"/>
                </a:solidFill>
                <a:latin typeface="Times New Roman" pitchFamily="18" charset="0"/>
              </a:rPr>
              <a:t>1. Cells need energy to do all their work</a:t>
            </a:r>
            <a:r>
              <a:rPr lang="en-US" altLang="zh-CN" dirty="0" smtClean="0">
                <a:solidFill>
                  <a:srgbClr val="00FF00"/>
                </a:solidFill>
              </a:rPr>
              <a:t> </a:t>
            </a:r>
          </a:p>
        </p:txBody>
      </p:sp>
      <p:sp>
        <p:nvSpPr>
          <p:cNvPr id="3075" name="Rectangle 3"/>
          <p:cNvSpPr>
            <a:spLocks noGrp="1" noChangeArrowheads="1"/>
          </p:cNvSpPr>
          <p:nvPr>
            <p:ph type="body" idx="1"/>
          </p:nvPr>
        </p:nvSpPr>
        <p:spPr>
          <a:xfrm>
            <a:off x="228600" y="2000250"/>
            <a:ext cx="8915400" cy="4114800"/>
          </a:xfrm>
        </p:spPr>
        <p:txBody>
          <a:bodyPr/>
          <a:lstStyle/>
          <a:p>
            <a:pPr eaLnBrk="1" hangingPunct="1">
              <a:lnSpc>
                <a:spcPct val="90000"/>
              </a:lnSpc>
            </a:pPr>
            <a:r>
              <a:rPr lang="en-US" altLang="zh-CN" b="1" dirty="0" smtClean="0">
                <a:latin typeface="Times New Roman" pitchFamily="18" charset="0"/>
              </a:rPr>
              <a:t>To generate and maintain its highly ordered structure (biosynthesis of macromolecules)</a:t>
            </a:r>
          </a:p>
          <a:p>
            <a:pPr eaLnBrk="1" hangingPunct="1">
              <a:lnSpc>
                <a:spcPct val="90000"/>
              </a:lnSpc>
            </a:pPr>
            <a:r>
              <a:rPr lang="en-US" altLang="zh-CN" b="1" dirty="0" smtClean="0">
                <a:latin typeface="Times New Roman" pitchFamily="18" charset="0"/>
              </a:rPr>
              <a:t>To generate all kinds of movement</a:t>
            </a:r>
          </a:p>
          <a:p>
            <a:pPr eaLnBrk="1" hangingPunct="1">
              <a:lnSpc>
                <a:spcPct val="90000"/>
              </a:lnSpc>
            </a:pPr>
            <a:r>
              <a:rPr lang="en-US" altLang="zh-CN" b="1" dirty="0" smtClean="0">
                <a:latin typeface="Times New Roman" pitchFamily="18" charset="0"/>
              </a:rPr>
              <a:t>To generate concentration and electrical gradients across cell membranes</a:t>
            </a:r>
          </a:p>
          <a:p>
            <a:pPr eaLnBrk="1" hangingPunct="1">
              <a:lnSpc>
                <a:spcPct val="90000"/>
              </a:lnSpc>
            </a:pPr>
            <a:r>
              <a:rPr lang="en-US" altLang="zh-CN" b="1" dirty="0" smtClean="0">
                <a:latin typeface="Times New Roman" pitchFamily="18" charset="0"/>
              </a:rPr>
              <a:t>To maintain a body temperature</a:t>
            </a:r>
          </a:p>
          <a:p>
            <a:pPr eaLnBrk="1" hangingPunct="1">
              <a:lnSpc>
                <a:spcPct val="90000"/>
              </a:lnSpc>
            </a:pPr>
            <a:r>
              <a:rPr lang="en-US" altLang="zh-CN" b="1" dirty="0" smtClean="0">
                <a:latin typeface="Times New Roman" pitchFamily="18" charset="0"/>
              </a:rPr>
              <a:t>To generate light in some animals</a:t>
            </a:r>
          </a:p>
          <a:p>
            <a:pPr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energy industry</a:t>
            </a:r>
            <a:r>
              <a:rPr lang="en-US" altLang="zh-CN" b="1" dirty="0" smtClean="0">
                <a:latin typeface="Times New Roman" pitchFamily="18" charset="0"/>
              </a:rPr>
              <a:t>”(production, storage and use) is central to the economy of the cell society!</a:t>
            </a:r>
          </a:p>
          <a:p>
            <a:pPr eaLnBrk="1" hangingPunct="1">
              <a:lnSpc>
                <a:spcPct val="90000"/>
              </a:lnSpc>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gure 1-26b"/>
          <p:cNvPicPr>
            <a:picLocks noChangeAspect="1" noChangeArrowheads="1"/>
          </p:cNvPicPr>
          <p:nvPr/>
        </p:nvPicPr>
        <p:blipFill>
          <a:blip r:embed="rId3"/>
          <a:srcRect/>
          <a:stretch>
            <a:fillRect/>
          </a:stretch>
        </p:blipFill>
        <p:spPr bwMode="auto">
          <a:xfrm>
            <a:off x="900154" y="188640"/>
            <a:ext cx="7454900" cy="6049963"/>
          </a:xfrm>
          <a:prstGeom prst="rect">
            <a:avLst/>
          </a:prstGeom>
          <a:noFill/>
          <a:ln w="9525">
            <a:noFill/>
            <a:miter lim="800000"/>
            <a:headEnd/>
            <a:tailEnd/>
          </a:ln>
        </p:spPr>
      </p:pic>
      <p:sp>
        <p:nvSpPr>
          <p:cNvPr id="65539" name="矩形 2"/>
          <p:cNvSpPr>
            <a:spLocks noChangeArrowheads="1"/>
          </p:cNvSpPr>
          <p:nvPr/>
        </p:nvSpPr>
        <p:spPr bwMode="auto">
          <a:xfrm>
            <a:off x="913510" y="6210444"/>
            <a:ext cx="7772400" cy="646113"/>
          </a:xfrm>
          <a:prstGeom prst="rect">
            <a:avLst/>
          </a:prstGeom>
          <a:noFill/>
          <a:ln w="9525">
            <a:noFill/>
            <a:miter lim="800000"/>
            <a:headEnd/>
            <a:tailEnd/>
          </a:ln>
        </p:spPr>
        <p:txBody>
          <a:bodyPr>
            <a:spAutoFit/>
          </a:bodyPr>
          <a:lstStyle/>
          <a:p>
            <a:r>
              <a:rPr lang="en-US" altLang="zh-CN" sz="3600" b="1" dirty="0">
                <a:solidFill>
                  <a:srgbClr val="3333FF"/>
                </a:solidFill>
                <a:latin typeface="Times New Roman" pitchFamily="18" charset="0"/>
                <a:ea typeface="ＭＳ Ｐゴシック" pitchFamily="34" charset="-128"/>
                <a:cs typeface="Times New Roman" pitchFamily="18" charset="0"/>
              </a:rPr>
              <a:t>Energy coupling in chemical processes</a:t>
            </a:r>
            <a:endParaRPr lang="zh-CN" altLang="en-US" sz="3600" b="1" dirty="0">
              <a:solidFill>
                <a:srgbClr val="3333FF"/>
              </a:solidFill>
              <a:latin typeface="Times New Roman" pitchFamily="18"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4"/>
          <p:cNvSpPr>
            <a:spLocks noChangeShapeType="1"/>
          </p:cNvSpPr>
          <p:nvPr/>
        </p:nvSpPr>
        <p:spPr bwMode="auto">
          <a:xfrm>
            <a:off x="539750" y="3500438"/>
            <a:ext cx="7993063" cy="0"/>
          </a:xfrm>
          <a:prstGeom prst="line">
            <a:avLst/>
          </a:prstGeom>
          <a:noFill/>
          <a:ln w="28575" cap="sq">
            <a:solidFill>
              <a:schemeClr val="tx1"/>
            </a:solidFill>
            <a:round/>
            <a:headEnd type="none" w="sm" len="sm"/>
            <a:tailEnd type="none" w="sm" len="sm"/>
          </a:ln>
        </p:spPr>
        <p:txBody>
          <a:bodyPr wrap="none"/>
          <a:lstStyle/>
          <a:p>
            <a:endParaRPr lang="zh-CN" altLang="en-US"/>
          </a:p>
        </p:txBody>
      </p:sp>
      <p:sp>
        <p:nvSpPr>
          <p:cNvPr id="21507" name="Text Box 7"/>
          <p:cNvSpPr txBox="1">
            <a:spLocks noChangeArrowheads="1"/>
          </p:cNvSpPr>
          <p:nvPr/>
        </p:nvSpPr>
        <p:spPr bwMode="auto">
          <a:xfrm>
            <a:off x="7288213" y="554038"/>
            <a:ext cx="184150" cy="366712"/>
          </a:xfrm>
          <a:prstGeom prst="rect">
            <a:avLst/>
          </a:prstGeom>
          <a:noFill/>
          <a:ln w="12700" cap="sq">
            <a:noFill/>
            <a:miter lim="800000"/>
            <a:headEnd type="none" w="sm" len="sm"/>
            <a:tailEnd type="none" w="sm" len="sm"/>
          </a:ln>
        </p:spPr>
        <p:txBody>
          <a:bodyPr wrap="none">
            <a:spAutoFit/>
          </a:bodyPr>
          <a:lstStyle/>
          <a:p>
            <a:endParaRPr lang="zh-CN" altLang="zh-CN"/>
          </a:p>
        </p:txBody>
      </p:sp>
      <p:sp>
        <p:nvSpPr>
          <p:cNvPr id="21508" name="Text Box 2"/>
          <p:cNvSpPr txBox="1">
            <a:spLocks noChangeArrowheads="1"/>
          </p:cNvSpPr>
          <p:nvPr/>
        </p:nvSpPr>
        <p:spPr bwMode="auto">
          <a:xfrm>
            <a:off x="468313" y="1125538"/>
            <a:ext cx="8136971" cy="3724096"/>
          </a:xfrm>
          <a:prstGeom prst="rect">
            <a:avLst/>
          </a:prstGeom>
          <a:noFill/>
          <a:ln w="12700" cap="sq">
            <a:noFill/>
            <a:miter lim="800000"/>
            <a:headEnd type="none" w="sm" len="sm"/>
            <a:tailEnd type="none" w="sm" len="sm"/>
          </a:ln>
        </p:spPr>
        <p:txBody>
          <a:bodyPr wrap="none">
            <a:spAutoFit/>
          </a:bodyPr>
          <a:lstStyle/>
          <a:p>
            <a:pPr marL="457200" indent="-457200">
              <a:buFontTx/>
              <a:buAutoNum type="arabicParenBoth"/>
            </a:pPr>
            <a:r>
              <a:rPr lang="en-US" altLang="zh-CN" sz="3200" b="1" dirty="0"/>
              <a:t> Glucose + </a:t>
            </a:r>
            <a:r>
              <a:rPr lang="en-US" altLang="zh-CN" sz="3200" b="1" dirty="0">
                <a:solidFill>
                  <a:srgbClr val="3333FF"/>
                </a:solidFill>
              </a:rPr>
              <a:t>Pi</a:t>
            </a:r>
            <a:r>
              <a:rPr lang="en-US" altLang="zh-CN" sz="3200" b="1" dirty="0"/>
              <a:t>              G-6-P + </a:t>
            </a:r>
            <a:r>
              <a:rPr lang="en-US" altLang="zh-CN" sz="3200" b="1" dirty="0">
                <a:solidFill>
                  <a:srgbClr val="3333FF"/>
                </a:solidFill>
              </a:rPr>
              <a:t>H</a:t>
            </a:r>
            <a:r>
              <a:rPr lang="en-US" altLang="zh-CN" sz="3200" b="1" baseline="-25000" dirty="0">
                <a:solidFill>
                  <a:srgbClr val="3333FF"/>
                </a:solidFill>
              </a:rPr>
              <a:t>2</a:t>
            </a:r>
            <a:r>
              <a:rPr lang="en-US" altLang="zh-CN" sz="3200" b="1" dirty="0">
                <a:solidFill>
                  <a:srgbClr val="3333FF"/>
                </a:solidFill>
              </a:rPr>
              <a:t>O</a:t>
            </a:r>
            <a:r>
              <a:rPr lang="en-US" altLang="zh-CN" sz="3200" b="1" baseline="-25000" dirty="0">
                <a:solidFill>
                  <a:srgbClr val="3333FF"/>
                </a:solidFill>
              </a:rPr>
              <a:t>  </a:t>
            </a:r>
            <a:r>
              <a:rPr lang="en-US" altLang="zh-CN" sz="3200" b="1" baseline="-25000" dirty="0"/>
              <a:t>      </a:t>
            </a:r>
            <a:r>
              <a:rPr lang="en-US" altLang="zh-CN" sz="3200" b="1" dirty="0">
                <a:solidFill>
                  <a:srgbClr val="FF0000"/>
                </a:solidFill>
              </a:rPr>
              <a:t>+13.8</a:t>
            </a:r>
          </a:p>
          <a:p>
            <a:pPr marL="457200" indent="-457200"/>
            <a:endParaRPr lang="en-US" altLang="zh-CN" sz="3200" b="1" dirty="0">
              <a:solidFill>
                <a:srgbClr val="FF0000"/>
              </a:solidFill>
            </a:endParaRPr>
          </a:p>
          <a:p>
            <a:pPr marL="457200" indent="-457200"/>
            <a:endParaRPr lang="en-US" altLang="zh-CN" sz="2400" b="1" dirty="0"/>
          </a:p>
          <a:p>
            <a:pPr marL="457200" indent="-457200">
              <a:buFontTx/>
              <a:buAutoNum type="arabicParenBoth" startAt="2"/>
            </a:pPr>
            <a:r>
              <a:rPr lang="en-US" altLang="zh-CN" sz="3600" b="1" dirty="0"/>
              <a:t> </a:t>
            </a:r>
            <a:r>
              <a:rPr lang="en-US" altLang="zh-CN" sz="3200" b="1" dirty="0"/>
              <a:t>ATP + </a:t>
            </a:r>
            <a:r>
              <a:rPr lang="en-US" altLang="zh-CN" sz="3200" b="1" dirty="0">
                <a:solidFill>
                  <a:srgbClr val="3333FF"/>
                </a:solidFill>
              </a:rPr>
              <a:t>H</a:t>
            </a:r>
            <a:r>
              <a:rPr lang="en-US" altLang="zh-CN" sz="3200" b="1" baseline="-25000" dirty="0">
                <a:solidFill>
                  <a:srgbClr val="3333FF"/>
                </a:solidFill>
              </a:rPr>
              <a:t>2</a:t>
            </a:r>
            <a:r>
              <a:rPr lang="en-US" altLang="zh-CN" sz="3200" b="1" dirty="0">
                <a:solidFill>
                  <a:srgbClr val="3333FF"/>
                </a:solidFill>
              </a:rPr>
              <a:t>O</a:t>
            </a:r>
            <a:r>
              <a:rPr lang="en-US" altLang="zh-CN" sz="3200" b="1" dirty="0"/>
              <a:t>             ADP + </a:t>
            </a:r>
            <a:r>
              <a:rPr lang="en-US" altLang="zh-CN" sz="3200" b="1" dirty="0">
                <a:solidFill>
                  <a:srgbClr val="3333FF"/>
                </a:solidFill>
              </a:rPr>
              <a:t>P</a:t>
            </a:r>
            <a:r>
              <a:rPr lang="en-US" altLang="zh-CN" sz="3200" b="1" baseline="-25000" dirty="0">
                <a:solidFill>
                  <a:srgbClr val="3333FF"/>
                </a:solidFill>
              </a:rPr>
              <a:t>i</a:t>
            </a:r>
            <a:r>
              <a:rPr lang="en-US" altLang="zh-CN" sz="3200" b="1" baseline="30000" dirty="0"/>
              <a:t>                     </a:t>
            </a:r>
            <a:r>
              <a:rPr lang="en-US" altLang="zh-CN" sz="3200" b="1" dirty="0">
                <a:solidFill>
                  <a:srgbClr val="FF0000"/>
                </a:solidFill>
              </a:rPr>
              <a:t>-30.5</a:t>
            </a:r>
          </a:p>
          <a:p>
            <a:pPr marL="457200" indent="-457200"/>
            <a:endParaRPr lang="en-US" altLang="zh-CN" sz="3200" b="1" dirty="0"/>
          </a:p>
          <a:p>
            <a:pPr marL="457200" indent="-457200"/>
            <a:endParaRPr lang="en-US" altLang="zh-CN" sz="2400" b="1" dirty="0"/>
          </a:p>
          <a:p>
            <a:pPr marL="457200" indent="-457200"/>
            <a:r>
              <a:rPr lang="en-US" altLang="zh-CN" sz="3200" b="1" i="1" dirty="0"/>
              <a:t>Sum</a:t>
            </a:r>
            <a:r>
              <a:rPr lang="en-US" altLang="zh-CN" sz="3200" b="1" dirty="0"/>
              <a:t>: ATP + glucose         </a:t>
            </a:r>
            <a:r>
              <a:rPr lang="en-US" altLang="zh-CN" sz="3200" b="1" dirty="0" smtClean="0"/>
              <a:t> G-6-P </a:t>
            </a:r>
            <a:r>
              <a:rPr lang="en-US" altLang="zh-CN" sz="3200" b="1" dirty="0"/>
              <a:t>+ ADP  </a:t>
            </a:r>
            <a:r>
              <a:rPr lang="en-US" altLang="zh-CN" sz="3200" b="1" dirty="0" smtClean="0">
                <a:solidFill>
                  <a:srgbClr val="FF0000"/>
                </a:solidFill>
              </a:rPr>
              <a:t>-</a:t>
            </a:r>
            <a:r>
              <a:rPr lang="en-US" altLang="zh-CN" sz="3200" b="1" dirty="0">
                <a:solidFill>
                  <a:srgbClr val="FF0000"/>
                </a:solidFill>
              </a:rPr>
              <a:t>16.7</a:t>
            </a:r>
          </a:p>
          <a:p>
            <a:pPr marL="457200" indent="-457200"/>
            <a:endParaRPr lang="en-US" altLang="zh-CN" sz="2400" b="1" dirty="0">
              <a:solidFill>
                <a:srgbClr val="FF0000"/>
              </a:solidFill>
            </a:endParaRPr>
          </a:p>
        </p:txBody>
      </p:sp>
      <p:sp>
        <p:nvSpPr>
          <p:cNvPr id="21509" name="Line 3"/>
          <p:cNvSpPr>
            <a:spLocks noChangeShapeType="1"/>
          </p:cNvSpPr>
          <p:nvPr/>
        </p:nvSpPr>
        <p:spPr bwMode="auto">
          <a:xfrm>
            <a:off x="3492500" y="1412875"/>
            <a:ext cx="935038"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21510" name="Line 5"/>
          <p:cNvSpPr>
            <a:spLocks noChangeShapeType="1"/>
          </p:cNvSpPr>
          <p:nvPr/>
        </p:nvSpPr>
        <p:spPr bwMode="auto">
          <a:xfrm>
            <a:off x="4140200" y="4221163"/>
            <a:ext cx="792163"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21511" name="Line 6"/>
          <p:cNvSpPr>
            <a:spLocks noChangeShapeType="1"/>
          </p:cNvSpPr>
          <p:nvPr/>
        </p:nvSpPr>
        <p:spPr bwMode="auto">
          <a:xfrm>
            <a:off x="3419475" y="2852738"/>
            <a:ext cx="935038"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21512" name="Text Box 8"/>
          <p:cNvSpPr txBox="1">
            <a:spLocks noChangeArrowheads="1"/>
          </p:cNvSpPr>
          <p:nvPr/>
        </p:nvSpPr>
        <p:spPr bwMode="auto">
          <a:xfrm>
            <a:off x="7380288" y="260350"/>
            <a:ext cx="1284287" cy="1006475"/>
          </a:xfrm>
          <a:prstGeom prst="rect">
            <a:avLst/>
          </a:prstGeom>
          <a:noFill/>
          <a:ln w="12700" cap="sq">
            <a:noFill/>
            <a:miter lim="800000"/>
            <a:headEnd type="none" w="sm" len="sm"/>
            <a:tailEnd type="none" w="sm" len="sm"/>
          </a:ln>
        </p:spPr>
        <p:txBody>
          <a:bodyPr wrap="none">
            <a:spAutoFit/>
          </a:bodyPr>
          <a:lstStyle/>
          <a:p>
            <a:r>
              <a:rPr lang="en-US" altLang="zh-CN" sz="3600" b="1" i="1" dirty="0">
                <a:solidFill>
                  <a:srgbClr val="FF0000"/>
                </a:solidFill>
                <a:sym typeface="Symbol" pitchFamily="18" charset="2"/>
              </a:rPr>
              <a:t> </a:t>
            </a:r>
            <a:r>
              <a:rPr lang="en-US" altLang="zh-CN" sz="3600" b="1" i="1" dirty="0">
                <a:solidFill>
                  <a:srgbClr val="FF0000"/>
                </a:solidFill>
              </a:rPr>
              <a:t>G'</a:t>
            </a:r>
            <a:r>
              <a:rPr lang="en-US" altLang="zh-CN" sz="3600" b="1" i="1" baseline="30000" dirty="0">
                <a:solidFill>
                  <a:srgbClr val="FF0000"/>
                </a:solidFill>
              </a:rPr>
              <a:t>o</a:t>
            </a:r>
          </a:p>
          <a:p>
            <a:r>
              <a:rPr lang="en-US" altLang="zh-CN" sz="3600" b="1" baseline="30000" dirty="0">
                <a:solidFill>
                  <a:srgbClr val="FF0000"/>
                </a:solidFill>
              </a:rPr>
              <a:t>(kJ/mol)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323850" y="692150"/>
            <a:ext cx="8535988" cy="3567113"/>
          </a:xfrm>
          <a:prstGeom prst="rect">
            <a:avLst/>
          </a:prstGeom>
          <a:noFill/>
          <a:ln w="9525">
            <a:noFill/>
            <a:miter lim="800000"/>
            <a:headEnd/>
            <a:tailEnd/>
          </a:ln>
        </p:spPr>
      </p:pic>
      <p:sp>
        <p:nvSpPr>
          <p:cNvPr id="22531" name="Text Box 3"/>
          <p:cNvSpPr txBox="1">
            <a:spLocks noChangeArrowheads="1"/>
          </p:cNvSpPr>
          <p:nvPr/>
        </p:nvSpPr>
        <p:spPr bwMode="auto">
          <a:xfrm>
            <a:off x="-344488" y="625475"/>
            <a:ext cx="184150" cy="366713"/>
          </a:xfrm>
          <a:prstGeom prst="rect">
            <a:avLst/>
          </a:prstGeom>
          <a:noFill/>
          <a:ln w="12700" cap="sq">
            <a:noFill/>
            <a:miter lim="800000"/>
            <a:headEnd type="none" w="sm" len="sm"/>
            <a:tailEnd type="none" w="sm" len="sm"/>
          </a:ln>
        </p:spPr>
        <p:txBody>
          <a:bodyPr wrap="none">
            <a:spAutoFit/>
          </a:bodyPr>
          <a:lstStyle/>
          <a:p>
            <a:endParaRPr lang="zh-CN" altLang="zh-CN"/>
          </a:p>
        </p:txBody>
      </p:sp>
      <p:sp>
        <p:nvSpPr>
          <p:cNvPr id="22532" name="Text Box 4"/>
          <p:cNvSpPr txBox="1">
            <a:spLocks noChangeArrowheads="1"/>
          </p:cNvSpPr>
          <p:nvPr/>
        </p:nvSpPr>
        <p:spPr bwMode="auto">
          <a:xfrm>
            <a:off x="323850" y="4259263"/>
            <a:ext cx="8694738" cy="2041525"/>
          </a:xfrm>
          <a:prstGeom prst="rect">
            <a:avLst/>
          </a:prstGeom>
          <a:noFill/>
          <a:ln w="12700" cap="sq">
            <a:noFill/>
            <a:miter lim="800000"/>
            <a:headEnd type="none" w="sm" len="sm"/>
            <a:tailEnd type="none" w="sm" len="sm"/>
          </a:ln>
        </p:spPr>
        <p:txBody>
          <a:bodyPr>
            <a:spAutoFit/>
          </a:bodyPr>
          <a:lstStyle/>
          <a:p>
            <a:r>
              <a:rPr lang="en-US" altLang="zh-CN" sz="3200" b="1" dirty="0">
                <a:solidFill>
                  <a:srgbClr val="3333FF"/>
                </a:solidFill>
              </a:rPr>
              <a:t>A thermodynamically unfavorable (endergonic) reaction can be driven in the forward direction by coupling it to a highly exergonic reaction through a common intermediate.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flipV="1">
            <a:off x="0" y="-53975"/>
            <a:ext cx="7772400" cy="106363"/>
          </a:xfrm>
        </p:spPr>
        <p:txBody>
          <a:bodyPr/>
          <a:lstStyle/>
          <a:p>
            <a:pPr eaLnBrk="1" hangingPunct="1"/>
            <a:r>
              <a:rPr lang="en-US" altLang="zh-CN" dirty="0" smtClean="0"/>
              <a:t> </a:t>
            </a:r>
          </a:p>
        </p:txBody>
      </p:sp>
      <p:sp>
        <p:nvSpPr>
          <p:cNvPr id="23555" name="Rectangle 3"/>
          <p:cNvSpPr>
            <a:spLocks noGrp="1" noChangeArrowheads="1"/>
          </p:cNvSpPr>
          <p:nvPr>
            <p:ph type="body" idx="4294967295"/>
          </p:nvPr>
        </p:nvSpPr>
        <p:spPr>
          <a:xfrm>
            <a:off x="0" y="332656"/>
            <a:ext cx="8820150" cy="6224588"/>
          </a:xfrm>
        </p:spPr>
        <p:txBody>
          <a:bodyPr/>
          <a:lstStyle/>
          <a:p>
            <a:pPr eaLnBrk="1" hangingPunct="1">
              <a:lnSpc>
                <a:spcPct val="90000"/>
              </a:lnSpc>
            </a:pPr>
            <a:r>
              <a:rPr lang="en-US" altLang="zh-CN" sz="3600" b="1" dirty="0" smtClean="0">
                <a:latin typeface="Times New Roman" pitchFamily="18" charset="0"/>
                <a:sym typeface="Symbol" pitchFamily="18" charset="2"/>
              </a:rPr>
              <a:t>The </a:t>
            </a:r>
            <a:r>
              <a:rPr lang="en-US" altLang="zh-CN" sz="3600" b="1" i="1" dirty="0" smtClean="0">
                <a:latin typeface="Times New Roman" pitchFamily="18" charset="0"/>
                <a:sym typeface="Symbol" pitchFamily="18" charset="2"/>
              </a:rPr>
              <a:t>G</a:t>
            </a:r>
            <a:r>
              <a:rPr lang="en-US" altLang="zh-CN" sz="3600" b="1" dirty="0" smtClean="0">
                <a:latin typeface="Times New Roman" pitchFamily="18" charset="0"/>
                <a:sym typeface="Symbol" pitchFamily="18" charset="2"/>
              </a:rPr>
              <a:t> and </a:t>
            </a:r>
            <a:r>
              <a:rPr lang="en-US" altLang="zh-CN" sz="3600" b="1" i="1" dirty="0" smtClean="0">
                <a:latin typeface="Times New Roman" pitchFamily="18" charset="0"/>
                <a:sym typeface="Symbol" pitchFamily="18" charset="2"/>
              </a:rPr>
              <a:t></a:t>
            </a:r>
            <a:r>
              <a:rPr lang="en-US" altLang="zh-CN" sz="3600" b="1" i="1" dirty="0" smtClean="0">
                <a:latin typeface="Times New Roman" pitchFamily="18" charset="0"/>
              </a:rPr>
              <a:t>G</a:t>
            </a:r>
            <a:r>
              <a:rPr lang="en-US" altLang="zh-CN" sz="3600" b="1" i="1" dirty="0" smtClean="0">
                <a:latin typeface="Times New Roman" pitchFamily="18" charset="0"/>
                <a:cs typeface="Times New Roman" pitchFamily="18" charset="0"/>
              </a:rPr>
              <a:t>'</a:t>
            </a:r>
            <a:r>
              <a:rPr lang="en-US" altLang="zh-CN" sz="3600" b="1" i="1" baseline="30000" dirty="0" smtClean="0">
                <a:latin typeface="Times New Roman" pitchFamily="18" charset="0"/>
              </a:rPr>
              <a:t>o</a:t>
            </a:r>
            <a:r>
              <a:rPr lang="en-US" altLang="zh-CN" sz="3600" b="1" dirty="0" smtClean="0">
                <a:latin typeface="Times New Roman" pitchFamily="18" charset="0"/>
              </a:rPr>
              <a:t> </a:t>
            </a:r>
            <a:r>
              <a:rPr lang="en-US" altLang="zh-CN" sz="3600" b="1" dirty="0" smtClean="0">
                <a:latin typeface="Times New Roman" pitchFamily="18" charset="0"/>
                <a:sym typeface="Symbol" pitchFamily="18" charset="2"/>
              </a:rPr>
              <a:t>values are additive when reactions are coupled (i.e., sharing common intermediates), thus a thermodynamically unfavorable reaction can be driven by a favorable one.  </a:t>
            </a:r>
          </a:p>
          <a:p>
            <a:pPr eaLnBrk="1" hangingPunct="1">
              <a:lnSpc>
                <a:spcPct val="90000"/>
              </a:lnSpc>
            </a:pPr>
            <a:r>
              <a:rPr lang="en-US" altLang="zh-CN" sz="3600" b="1" dirty="0" smtClean="0">
                <a:latin typeface="Times New Roman" pitchFamily="18" charset="0"/>
                <a:sym typeface="Symbol" pitchFamily="18" charset="2"/>
              </a:rPr>
              <a:t>The overall </a:t>
            </a:r>
            <a:r>
              <a:rPr lang="en-US" altLang="zh-CN" sz="3600" b="1" i="1" dirty="0" smtClean="0">
                <a:solidFill>
                  <a:srgbClr val="3333FF"/>
                </a:solidFill>
                <a:latin typeface="Times New Roman" pitchFamily="18" charset="0"/>
              </a:rPr>
              <a:t>K'</a:t>
            </a:r>
            <a:r>
              <a:rPr lang="en-US" altLang="zh-CN" sz="3600" b="1" dirty="0" smtClean="0">
                <a:solidFill>
                  <a:srgbClr val="3333FF"/>
                </a:solidFill>
                <a:latin typeface="Times New Roman" pitchFamily="18" charset="0"/>
              </a:rPr>
              <a:t>eq</a:t>
            </a:r>
            <a:r>
              <a:rPr lang="en-US" altLang="zh-CN" sz="3600" b="1" dirty="0" smtClean="0">
                <a:latin typeface="Times New Roman" pitchFamily="18" charset="0"/>
                <a:sym typeface="Symbol" pitchFamily="18" charset="2"/>
              </a:rPr>
              <a:t> is </a:t>
            </a:r>
            <a:r>
              <a:rPr lang="en-US" altLang="zh-CN" sz="3600" b="1" dirty="0" smtClean="0">
                <a:solidFill>
                  <a:srgbClr val="3333FF"/>
                </a:solidFill>
                <a:latin typeface="Times New Roman" pitchFamily="18" charset="0"/>
                <a:sym typeface="Symbol" pitchFamily="18" charset="2"/>
              </a:rPr>
              <a:t>multiplicative</a:t>
            </a:r>
            <a:r>
              <a:rPr lang="en-US" altLang="zh-CN" sz="3600" b="1" dirty="0" smtClean="0">
                <a:latin typeface="Times New Roman" pitchFamily="18" charset="0"/>
                <a:sym typeface="Symbol" pitchFamily="18" charset="2"/>
              </a:rPr>
              <a:t> (the product of two, </a:t>
            </a:r>
            <a:r>
              <a:rPr lang="zh-CN" altLang="en-US" sz="3600" b="1" dirty="0" smtClean="0">
                <a:latin typeface="Times New Roman" pitchFamily="18" charset="0"/>
                <a:sym typeface="Symbol" pitchFamily="18" charset="2"/>
              </a:rPr>
              <a:t>两值相乘</a:t>
            </a:r>
            <a:r>
              <a:rPr lang="en-US" altLang="zh-CN" sz="3600" b="1" dirty="0" smtClean="0">
                <a:latin typeface="Times New Roman" pitchFamily="18" charset="0"/>
                <a:sym typeface="Symbol" pitchFamily="18" charset="2"/>
              </a:rPr>
              <a:t>), although </a:t>
            </a:r>
            <a:r>
              <a:rPr lang="en-US" altLang="zh-CN" sz="3600" b="1" i="1" dirty="0" smtClean="0">
                <a:solidFill>
                  <a:srgbClr val="CC00CC"/>
                </a:solidFill>
                <a:latin typeface="Times New Roman" pitchFamily="18" charset="0"/>
                <a:sym typeface="Symbol" pitchFamily="18" charset="2"/>
              </a:rPr>
              <a:t></a:t>
            </a:r>
            <a:r>
              <a:rPr lang="en-US" altLang="zh-CN" sz="3600" b="1" i="1" dirty="0" smtClean="0">
                <a:solidFill>
                  <a:srgbClr val="CC00CC"/>
                </a:solidFill>
                <a:latin typeface="Times New Roman" pitchFamily="18" charset="0"/>
              </a:rPr>
              <a:t>G</a:t>
            </a:r>
            <a:r>
              <a:rPr lang="en-US" altLang="zh-CN" sz="3600" b="1" i="1" dirty="0" smtClean="0">
                <a:solidFill>
                  <a:srgbClr val="CC00CC"/>
                </a:solidFill>
                <a:latin typeface="Times New Roman" pitchFamily="18" charset="0"/>
                <a:cs typeface="Times New Roman" pitchFamily="18" charset="0"/>
              </a:rPr>
              <a:t>'</a:t>
            </a:r>
            <a:r>
              <a:rPr lang="en-US" altLang="zh-CN" sz="3600" b="1" i="1" baseline="30000" dirty="0" smtClean="0">
                <a:solidFill>
                  <a:srgbClr val="CC00CC"/>
                </a:solidFill>
                <a:latin typeface="Times New Roman" pitchFamily="18" charset="0"/>
              </a:rPr>
              <a:t>o</a:t>
            </a:r>
            <a:r>
              <a:rPr lang="en-US" altLang="zh-CN" sz="3600" b="1" dirty="0" smtClean="0">
                <a:latin typeface="Times New Roman" pitchFamily="18" charset="0"/>
              </a:rPr>
              <a:t> </a:t>
            </a:r>
            <a:r>
              <a:rPr lang="en-US" altLang="zh-CN" sz="3600" b="1" dirty="0" smtClean="0">
                <a:latin typeface="Times New Roman" pitchFamily="18" charset="0"/>
                <a:sym typeface="Symbol" pitchFamily="18" charset="2"/>
              </a:rPr>
              <a:t>is </a:t>
            </a:r>
            <a:r>
              <a:rPr lang="en-US" altLang="zh-CN" sz="3600" b="1" dirty="0" smtClean="0">
                <a:solidFill>
                  <a:srgbClr val="CC00CC"/>
                </a:solidFill>
                <a:latin typeface="Times New Roman" pitchFamily="18" charset="0"/>
                <a:sym typeface="Symbol" pitchFamily="18" charset="2"/>
              </a:rPr>
              <a:t>additive</a:t>
            </a:r>
            <a:r>
              <a:rPr lang="en-US" altLang="zh-CN" sz="3600" b="1" dirty="0" smtClean="0">
                <a:latin typeface="Times New Roman" pitchFamily="18" charset="0"/>
                <a:sym typeface="Symbol" pitchFamily="18" charset="2"/>
              </a:rPr>
              <a:t> (the algebraic sum of two, </a:t>
            </a:r>
            <a:r>
              <a:rPr lang="zh-CN" altLang="en-US" sz="3600" b="1" dirty="0" smtClean="0">
                <a:latin typeface="宋体" charset="-122"/>
                <a:sym typeface="Symbol" pitchFamily="18" charset="2"/>
              </a:rPr>
              <a:t>两值相加</a:t>
            </a:r>
            <a:r>
              <a:rPr lang="en-US" altLang="zh-CN" sz="3600" b="1" dirty="0" smtClean="0">
                <a:latin typeface="宋体" charset="-122"/>
                <a:sym typeface="Symbol" pitchFamily="18" charset="2"/>
              </a:rPr>
              <a:t>).</a:t>
            </a:r>
          </a:p>
          <a:p>
            <a:pPr eaLnBrk="1" hangingPunct="1">
              <a:lnSpc>
                <a:spcPct val="90000"/>
              </a:lnSpc>
            </a:pPr>
            <a:r>
              <a:rPr lang="en-US" altLang="zh-CN" sz="3600" b="1" dirty="0" smtClean="0">
                <a:latin typeface="Times New Roman" pitchFamily="18" charset="0"/>
                <a:sym typeface="Symbol" pitchFamily="18" charset="2"/>
              </a:rPr>
              <a:t>The free energy change for a reaction is </a:t>
            </a:r>
            <a:r>
              <a:rPr lang="en-US" altLang="zh-CN" sz="3600" b="1" dirty="0" smtClean="0">
                <a:solidFill>
                  <a:srgbClr val="FF0000"/>
                </a:solidFill>
                <a:latin typeface="Times New Roman" pitchFamily="18" charset="0"/>
                <a:sym typeface="Symbol" pitchFamily="18" charset="2"/>
              </a:rPr>
              <a:t>independent</a:t>
            </a:r>
            <a:r>
              <a:rPr lang="en-US" altLang="zh-CN" sz="3600" b="1" dirty="0" smtClean="0">
                <a:latin typeface="Times New Roman" pitchFamily="18" charset="0"/>
                <a:sym typeface="Symbol" pitchFamily="18" charset="2"/>
              </a:rPr>
              <a:t> of the pathway by which the reaction occurs.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sz="5400" b="1" dirty="0" smtClean="0">
                <a:solidFill>
                  <a:srgbClr val="3333FF"/>
                </a:solidFill>
                <a:latin typeface="Times New Roman" pitchFamily="18" charset="0"/>
              </a:rPr>
              <a:t>Five main reaction classes of biochemistry</a:t>
            </a:r>
          </a:p>
        </p:txBody>
      </p:sp>
      <p:sp>
        <p:nvSpPr>
          <p:cNvPr id="24579" name="Rectangle 3"/>
          <p:cNvSpPr>
            <a:spLocks noGrp="1" noChangeArrowheads="1"/>
          </p:cNvSpPr>
          <p:nvPr>
            <p:ph type="body" idx="1"/>
          </p:nvPr>
        </p:nvSpPr>
        <p:spPr>
          <a:xfrm>
            <a:off x="323850" y="1773238"/>
            <a:ext cx="8820150" cy="4637087"/>
          </a:xfrm>
        </p:spPr>
        <p:txBody>
          <a:bodyPr/>
          <a:lstStyle/>
          <a:p>
            <a:pPr eaLnBrk="1" hangingPunct="1"/>
            <a:r>
              <a:rPr lang="en-US" altLang="zh-CN" sz="3600" b="1" dirty="0" smtClean="0">
                <a:solidFill>
                  <a:srgbClr val="FF0000"/>
                </a:solidFill>
                <a:latin typeface="Times New Roman" pitchFamily="18" charset="0"/>
              </a:rPr>
              <a:t>Oxidation-reductions--dehydrogenations</a:t>
            </a:r>
          </a:p>
          <a:p>
            <a:pPr eaLnBrk="1" hangingPunct="1"/>
            <a:r>
              <a:rPr lang="en-US" altLang="zh-CN" sz="3600" b="1" dirty="0" smtClean="0">
                <a:latin typeface="Times New Roman" pitchFamily="18" charset="0"/>
              </a:rPr>
              <a:t>Reactions that make or break </a:t>
            </a:r>
          </a:p>
          <a:p>
            <a:pPr eaLnBrk="1" hangingPunct="1">
              <a:buFontTx/>
              <a:buNone/>
            </a:pPr>
            <a:r>
              <a:rPr lang="en-US" altLang="zh-CN" sz="3600" b="1" dirty="0" smtClean="0">
                <a:latin typeface="Times New Roman" pitchFamily="18" charset="0"/>
              </a:rPr>
              <a:t>   carbon-carbon bonds</a:t>
            </a:r>
          </a:p>
          <a:p>
            <a:pPr eaLnBrk="1" hangingPunct="1"/>
            <a:r>
              <a:rPr lang="en-US" altLang="zh-CN" sz="3600" b="1" dirty="0" smtClean="0">
                <a:latin typeface="Times New Roman" pitchFamily="18" charset="0"/>
              </a:rPr>
              <a:t>Internal rearrangements, isomerizations and eliminations</a:t>
            </a:r>
            <a:endParaRPr lang="en-US" altLang="zh-CN" sz="3600" b="1" dirty="0" smtClean="0">
              <a:solidFill>
                <a:srgbClr val="FF0000"/>
              </a:solidFill>
              <a:latin typeface="Times New Roman" pitchFamily="18" charset="0"/>
            </a:endParaRPr>
          </a:p>
          <a:p>
            <a:pPr eaLnBrk="1" hangingPunct="1"/>
            <a:r>
              <a:rPr lang="en-US" altLang="zh-CN" sz="3600" b="1" dirty="0" smtClean="0">
                <a:latin typeface="Times New Roman" pitchFamily="18" charset="0"/>
              </a:rPr>
              <a:t>Group transfers</a:t>
            </a:r>
          </a:p>
          <a:p>
            <a:pPr eaLnBrk="1" hangingPunct="1"/>
            <a:r>
              <a:rPr lang="en-US" altLang="zh-CN" sz="3600" b="1" dirty="0" smtClean="0">
                <a:latin typeface="Times New Roman" pitchFamily="18" charset="0"/>
              </a:rPr>
              <a:t>Free radical reactions</a:t>
            </a:r>
            <a:endParaRPr lang="en-US" altLang="zh-CN" sz="3600" b="1"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 13-10"/>
          <p:cNvPicPr>
            <a:picLocks noChangeAspect="1" noChangeArrowheads="1"/>
          </p:cNvPicPr>
          <p:nvPr/>
        </p:nvPicPr>
        <p:blipFill>
          <a:blip r:embed="rId3"/>
          <a:srcRect/>
          <a:stretch>
            <a:fillRect/>
          </a:stretch>
        </p:blipFill>
        <p:spPr bwMode="auto">
          <a:xfrm>
            <a:off x="323850" y="1557338"/>
            <a:ext cx="8531225" cy="3778250"/>
          </a:xfrm>
          <a:prstGeom prst="rect">
            <a:avLst/>
          </a:prstGeom>
          <a:noFill/>
          <a:ln w="9525">
            <a:noFill/>
            <a:miter lim="800000"/>
            <a:headEnd/>
            <a:tailEnd/>
          </a:ln>
        </p:spPr>
      </p:pic>
      <p:sp>
        <p:nvSpPr>
          <p:cNvPr id="25603" name="TextBox 2"/>
          <p:cNvSpPr txBox="1">
            <a:spLocks noChangeArrowheads="1"/>
          </p:cNvSpPr>
          <p:nvPr/>
        </p:nvSpPr>
        <p:spPr bwMode="auto">
          <a:xfrm>
            <a:off x="1115616" y="5589240"/>
            <a:ext cx="7336304" cy="707886"/>
          </a:xfrm>
          <a:prstGeom prst="rect">
            <a:avLst/>
          </a:prstGeom>
          <a:noFill/>
          <a:ln w="9525">
            <a:noFill/>
            <a:miter lim="800000"/>
            <a:headEnd/>
            <a:tailEnd/>
          </a:ln>
        </p:spPr>
        <p:txBody>
          <a:bodyPr wrap="none">
            <a:spAutoFit/>
          </a:bodyPr>
          <a:lstStyle/>
          <a:p>
            <a:r>
              <a:rPr lang="en-US" altLang="zh-CN" sz="4000" b="1" dirty="0">
                <a:solidFill>
                  <a:srgbClr val="3333FF"/>
                </a:solidFill>
                <a:cs typeface="Times New Roman" pitchFamily="18" charset="0"/>
              </a:rPr>
              <a:t>An oxidation-reduction reaction </a:t>
            </a:r>
            <a:endParaRPr lang="zh-CN" altLang="en-US" sz="4000" b="1" dirty="0">
              <a:solidFill>
                <a:srgbClr val="3333FF"/>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260350"/>
            <a:ext cx="8534400" cy="1143000"/>
          </a:xfrm>
        </p:spPr>
        <p:txBody>
          <a:bodyPr/>
          <a:lstStyle/>
          <a:p>
            <a:pPr eaLnBrk="1" hangingPunct="1"/>
            <a:r>
              <a:rPr lang="en-US" altLang="zh-CN" sz="4800" b="1" dirty="0" smtClean="0">
                <a:solidFill>
                  <a:srgbClr val="3333FF"/>
                </a:solidFill>
                <a:latin typeface="Times New Roman" pitchFamily="18" charset="0"/>
              </a:rPr>
              <a:t>4.</a:t>
            </a:r>
            <a:r>
              <a:rPr lang="en-US" altLang="zh-CN" sz="4800" b="1" dirty="0" smtClean="0">
                <a:latin typeface="Times New Roman" pitchFamily="18" charset="0"/>
              </a:rPr>
              <a:t> </a:t>
            </a:r>
            <a:r>
              <a:rPr lang="en-US" altLang="zh-CN" sz="4800" b="1" dirty="0" smtClean="0">
                <a:solidFill>
                  <a:srgbClr val="3333FF"/>
                </a:solidFill>
                <a:latin typeface="Times New Roman" pitchFamily="18" charset="0"/>
              </a:rPr>
              <a:t>ATP is the universal energy currency in all living cells</a:t>
            </a:r>
          </a:p>
        </p:txBody>
      </p:sp>
      <p:sp>
        <p:nvSpPr>
          <p:cNvPr id="26627" name="Rectangle 3"/>
          <p:cNvSpPr>
            <a:spLocks noGrp="1" noChangeArrowheads="1"/>
          </p:cNvSpPr>
          <p:nvPr>
            <p:ph type="body" idx="1"/>
          </p:nvPr>
        </p:nvSpPr>
        <p:spPr>
          <a:xfrm>
            <a:off x="0" y="1700213"/>
            <a:ext cx="9144000" cy="4114800"/>
          </a:xfrm>
        </p:spPr>
        <p:txBody>
          <a:bodyPr/>
          <a:lstStyle/>
          <a:p>
            <a:pPr eaLnBrk="1" hangingPunct="1">
              <a:lnSpc>
                <a:spcPct val="90000"/>
              </a:lnSpc>
            </a:pPr>
            <a:r>
              <a:rPr lang="en-US" altLang="zh-CN" b="1" dirty="0" smtClean="0">
                <a:latin typeface="Times New Roman" pitchFamily="18" charset="0"/>
              </a:rPr>
              <a:t>This was first perceived by Fritz Lipmann and Herman Kalckar in 1941 when studying glycolysis.</a:t>
            </a:r>
          </a:p>
          <a:p>
            <a:pPr eaLnBrk="1" hangingPunct="1">
              <a:lnSpc>
                <a:spcPct val="90000"/>
              </a:lnSpc>
            </a:pPr>
            <a:r>
              <a:rPr lang="en-US" altLang="zh-CN" b="1" dirty="0" smtClean="0">
                <a:latin typeface="Times New Roman" pitchFamily="18" charset="0"/>
              </a:rPr>
              <a:t>Hydrolysis of the two phosphoanhydride (</a:t>
            </a:r>
            <a:r>
              <a:rPr lang="zh-CN" altLang="en-US" b="1" dirty="0" smtClean="0">
                <a:latin typeface="楷体" panose="02010609060101010101" pitchFamily="49" charset="-122"/>
                <a:ea typeface="楷体" panose="02010609060101010101" pitchFamily="49" charset="-122"/>
              </a:rPr>
              <a:t>磷酸酐键</a:t>
            </a:r>
            <a:r>
              <a:rPr lang="en-US" altLang="zh-CN" b="1" dirty="0" smtClean="0">
                <a:latin typeface="Times New Roman" pitchFamily="18" charset="0"/>
                <a:ea typeface="华文新魏" pitchFamily="2" charset="-122"/>
              </a:rPr>
              <a:t>)</a:t>
            </a:r>
            <a:r>
              <a:rPr lang="en-US" altLang="zh-CN" b="1" dirty="0" smtClean="0">
                <a:latin typeface="Times New Roman" pitchFamily="18" charset="0"/>
              </a:rPr>
              <a:t> bonds in ATP generate more stable products, releasing large amount of free energy (</a:t>
            </a:r>
            <a:r>
              <a:rPr lang="en-US" altLang="zh-CN" b="1" i="1" dirty="0" smtClean="0">
                <a:solidFill>
                  <a:srgbClr val="FF0000"/>
                </a:solidFill>
                <a:latin typeface="Times New Roman" pitchFamily="18" charset="0"/>
                <a:sym typeface="Symbol" pitchFamily="18" charset="2"/>
              </a:rPr>
              <a:t></a:t>
            </a:r>
            <a:r>
              <a:rPr lang="en-US" altLang="zh-CN" b="1" i="1" dirty="0" smtClean="0">
                <a:solidFill>
                  <a:srgbClr val="FF0000"/>
                </a:solidFill>
                <a:latin typeface="Times New Roman" pitchFamily="18" charset="0"/>
              </a:rPr>
              <a:t>G</a:t>
            </a:r>
            <a:r>
              <a:rPr lang="en-US" altLang="zh-CN" b="1" i="1" dirty="0" smtClean="0">
                <a:solidFill>
                  <a:srgbClr val="FF0000"/>
                </a:solidFill>
                <a:latin typeface="Times New Roman" pitchFamily="18" charset="0"/>
                <a:cs typeface="Times New Roman" pitchFamily="18" charset="0"/>
              </a:rPr>
              <a:t>'</a:t>
            </a:r>
            <a:r>
              <a:rPr lang="en-US" altLang="zh-CN" b="1" i="1" baseline="30000" dirty="0" smtClean="0">
                <a:solidFill>
                  <a:srgbClr val="FF0000"/>
                </a:solidFill>
                <a:latin typeface="Times New Roman" pitchFamily="18" charset="0"/>
              </a:rPr>
              <a:t>o</a:t>
            </a:r>
            <a:r>
              <a:rPr lang="en-US" altLang="zh-CN" b="1" dirty="0" smtClean="0">
                <a:solidFill>
                  <a:srgbClr val="FF0000"/>
                </a:solidFill>
                <a:latin typeface="Times New Roman" pitchFamily="18" charset="0"/>
              </a:rPr>
              <a:t> </a:t>
            </a:r>
            <a:r>
              <a:rPr lang="en-US" altLang="zh-CN" b="1" dirty="0" smtClean="0">
                <a:solidFill>
                  <a:srgbClr val="FF0000"/>
                </a:solidFill>
                <a:latin typeface="Times New Roman" pitchFamily="18" charset="0"/>
                <a:sym typeface="Symbol" pitchFamily="18" charset="2"/>
              </a:rPr>
              <a:t>is </a:t>
            </a:r>
          </a:p>
          <a:p>
            <a:pPr eaLnBrk="1" hangingPunct="1">
              <a:lnSpc>
                <a:spcPct val="90000"/>
              </a:lnSpc>
              <a:buFontTx/>
              <a:buNone/>
            </a:pPr>
            <a:r>
              <a:rPr lang="en-US" altLang="zh-CN" b="1" dirty="0" smtClean="0">
                <a:solidFill>
                  <a:srgbClr val="FF0000"/>
                </a:solidFill>
                <a:latin typeface="Times New Roman" pitchFamily="18" charset="0"/>
                <a:sym typeface="Symbol" pitchFamily="18" charset="2"/>
              </a:rPr>
              <a:t>   -30.5 kJ/mol</a:t>
            </a:r>
            <a:r>
              <a:rPr lang="en-US" altLang="zh-CN" b="1" dirty="0" smtClean="0">
                <a:latin typeface="Times New Roman" pitchFamily="18" charset="0"/>
                <a:sym typeface="Symbol" pitchFamily="18" charset="2"/>
              </a:rPr>
              <a:t>; </a:t>
            </a:r>
            <a:r>
              <a:rPr lang="en-US" altLang="zh-CN" b="1" i="1" dirty="0" smtClean="0">
                <a:latin typeface="Times New Roman" pitchFamily="18" charset="0"/>
                <a:sym typeface="Symbol" pitchFamily="18" charset="2"/>
              </a:rPr>
              <a:t>G</a:t>
            </a:r>
            <a:r>
              <a:rPr lang="en-US" altLang="zh-CN" b="1" dirty="0" smtClean="0">
                <a:latin typeface="Times New Roman" pitchFamily="18" charset="0"/>
                <a:sym typeface="Symbol" pitchFamily="18" charset="2"/>
              </a:rPr>
              <a:t> in cells is -50 to -65 kJ/mol)</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The ATP molecule is </a:t>
            </a:r>
            <a:r>
              <a:rPr lang="en-US" altLang="zh-CN" b="1" dirty="0" smtClean="0">
                <a:solidFill>
                  <a:srgbClr val="3333FF"/>
                </a:solidFill>
                <a:latin typeface="Times New Roman" pitchFamily="18" charset="0"/>
              </a:rPr>
              <a:t>kinetically stable</a:t>
            </a:r>
            <a:r>
              <a:rPr lang="en-US" altLang="zh-CN" b="1" dirty="0" smtClean="0">
                <a:latin typeface="Times New Roman" pitchFamily="18" charset="0"/>
              </a:rPr>
              <a:t> at pH 7 (i.e., it has a high </a:t>
            </a:r>
            <a:r>
              <a:rPr lang="en-US" altLang="zh-CN" b="1" dirty="0" smtClean="0">
                <a:solidFill>
                  <a:srgbClr val="3333FF"/>
                </a:solidFill>
                <a:latin typeface="Times New Roman" pitchFamily="18" charset="0"/>
              </a:rPr>
              <a:t>activation energy</a:t>
            </a:r>
            <a:r>
              <a:rPr lang="en-US" altLang="zh-CN" b="1" dirty="0" smtClean="0">
                <a:latin typeface="Times New Roman" pitchFamily="18" charset="0"/>
              </a:rPr>
              <a:t>) and enzyme catalysis is needed for its hydrolysis.</a:t>
            </a:r>
          </a:p>
          <a:p>
            <a:pPr eaLnBrk="1" hangingPunct="1">
              <a:lnSpc>
                <a:spcPct val="90000"/>
              </a:lnSpc>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303213" y="1263650"/>
            <a:ext cx="8535987" cy="4329113"/>
          </a:xfrm>
          <a:prstGeom prst="rect">
            <a:avLst/>
          </a:prstGeom>
          <a:noFill/>
          <a:ln w="9525">
            <a:noFill/>
            <a:miter lim="800000"/>
            <a:headEnd/>
            <a:tailEnd/>
          </a:ln>
        </p:spPr>
      </p:pic>
      <p:sp>
        <p:nvSpPr>
          <p:cNvPr id="27651" name="Text Box 3"/>
          <p:cNvSpPr txBox="1">
            <a:spLocks noChangeArrowheads="1"/>
          </p:cNvSpPr>
          <p:nvPr/>
        </p:nvSpPr>
        <p:spPr bwMode="auto">
          <a:xfrm>
            <a:off x="1043608" y="5733256"/>
            <a:ext cx="7510197" cy="769441"/>
          </a:xfrm>
          <a:prstGeom prst="rect">
            <a:avLst/>
          </a:prstGeom>
          <a:noFill/>
          <a:ln w="12700" cap="sq">
            <a:noFill/>
            <a:miter lim="800000"/>
            <a:headEnd type="none" w="sm" len="sm"/>
            <a:tailEnd type="none" w="sm" len="sm"/>
          </a:ln>
        </p:spPr>
        <p:txBody>
          <a:bodyPr wrap="none">
            <a:spAutoFit/>
          </a:bodyPr>
          <a:lstStyle/>
          <a:p>
            <a:pPr algn="ctr"/>
            <a:r>
              <a:rPr lang="en-US" altLang="zh-CN" sz="4400" b="1" dirty="0">
                <a:solidFill>
                  <a:srgbClr val="3333FF"/>
                </a:solidFill>
              </a:rPr>
              <a:t>Adenosine triphosphate (ATP)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173163" y="0"/>
            <a:ext cx="6797675" cy="6021388"/>
          </a:xfrm>
          <a:prstGeom prst="rect">
            <a:avLst/>
          </a:prstGeom>
          <a:noFill/>
          <a:ln w="9525">
            <a:noFill/>
            <a:miter lim="800000"/>
            <a:headEnd/>
            <a:tailEnd/>
          </a:ln>
        </p:spPr>
      </p:pic>
      <p:sp>
        <p:nvSpPr>
          <p:cNvPr id="28675" name="Text Box 3"/>
          <p:cNvSpPr txBox="1">
            <a:spLocks noChangeArrowheads="1"/>
          </p:cNvSpPr>
          <p:nvPr/>
        </p:nvSpPr>
        <p:spPr bwMode="auto">
          <a:xfrm>
            <a:off x="900113" y="5911850"/>
            <a:ext cx="7497762" cy="946150"/>
          </a:xfrm>
          <a:prstGeom prst="rect">
            <a:avLst/>
          </a:prstGeom>
          <a:noFill/>
          <a:ln w="12700" cap="sq">
            <a:noFill/>
            <a:miter lim="800000"/>
            <a:headEnd type="none" w="sm" len="sm"/>
            <a:tailEnd type="none" w="sm" len="sm"/>
          </a:ln>
        </p:spPr>
        <p:txBody>
          <a:bodyPr wrap="none">
            <a:spAutoFit/>
          </a:bodyPr>
          <a:lstStyle/>
          <a:p>
            <a:pPr algn="ctr"/>
            <a:r>
              <a:rPr lang="en-US" altLang="zh-CN" sz="2800" b="1" dirty="0"/>
              <a:t>Chemical basis for the large free-energy change </a:t>
            </a:r>
          </a:p>
          <a:p>
            <a:pPr algn="ctr"/>
            <a:r>
              <a:rPr lang="en-US" altLang="zh-CN" sz="2800" b="1" dirty="0"/>
              <a:t>associated with ATP hydrolysis</a:t>
            </a:r>
          </a:p>
        </p:txBody>
      </p:sp>
      <p:sp>
        <p:nvSpPr>
          <p:cNvPr id="28676" name="Line 4"/>
          <p:cNvSpPr>
            <a:spLocks noChangeShapeType="1"/>
          </p:cNvSpPr>
          <p:nvPr/>
        </p:nvSpPr>
        <p:spPr bwMode="auto">
          <a:xfrm flipH="1">
            <a:off x="6084888" y="5734050"/>
            <a:ext cx="792162" cy="0"/>
          </a:xfrm>
          <a:prstGeom prst="line">
            <a:avLst/>
          </a:prstGeom>
          <a:noFill/>
          <a:ln w="57150" cap="sq">
            <a:solidFill>
              <a:srgbClr val="FF0000"/>
            </a:solidFill>
            <a:round/>
            <a:headEnd type="none" w="sm" len="sm"/>
            <a:tailEnd type="triangl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250825" y="0"/>
            <a:ext cx="8535988" cy="5688013"/>
          </a:xfrm>
          <a:prstGeom prst="rect">
            <a:avLst/>
          </a:prstGeom>
          <a:noFill/>
          <a:ln w="9525">
            <a:noFill/>
            <a:miter lim="800000"/>
            <a:headEnd/>
            <a:tailEnd/>
          </a:ln>
        </p:spPr>
      </p:pic>
      <p:sp>
        <p:nvSpPr>
          <p:cNvPr id="29699" name="Text Box 3"/>
          <p:cNvSpPr txBox="1">
            <a:spLocks noChangeArrowheads="1"/>
          </p:cNvSpPr>
          <p:nvPr/>
        </p:nvSpPr>
        <p:spPr bwMode="auto">
          <a:xfrm>
            <a:off x="250825" y="5589588"/>
            <a:ext cx="8607425" cy="946150"/>
          </a:xfrm>
          <a:prstGeom prst="rect">
            <a:avLst/>
          </a:prstGeom>
          <a:noFill/>
          <a:ln w="12700" cap="sq">
            <a:noFill/>
            <a:miter lim="800000"/>
            <a:headEnd type="none" w="sm" len="sm"/>
            <a:tailEnd type="none" w="sm" len="sm"/>
          </a:ln>
        </p:spPr>
        <p:txBody>
          <a:bodyPr wrap="none">
            <a:spAutoFit/>
          </a:bodyPr>
          <a:lstStyle/>
          <a:p>
            <a:r>
              <a:rPr lang="en-US" altLang="zh-CN" sz="2800" b="1" dirty="0">
                <a:solidFill>
                  <a:srgbClr val="3333FF"/>
                </a:solidFill>
              </a:rPr>
              <a:t>For most enzymatic reactions that involve ATP as </a:t>
            </a:r>
          </a:p>
          <a:p>
            <a:r>
              <a:rPr lang="en-US" altLang="zh-CN" sz="2800" b="1" dirty="0">
                <a:solidFill>
                  <a:srgbClr val="3333FF"/>
                </a:solidFill>
              </a:rPr>
              <a:t>phosphoryl group donor, the true substrate is </a:t>
            </a:r>
            <a:r>
              <a:rPr lang="en-US" altLang="zh-CN" sz="2800" b="1" dirty="0">
                <a:solidFill>
                  <a:srgbClr val="FF0000"/>
                </a:solidFill>
              </a:rPr>
              <a:t>MgATP</a:t>
            </a:r>
            <a:r>
              <a:rPr lang="en-US" altLang="zh-CN" sz="2800" b="1" baseline="30000" dirty="0">
                <a:solidFill>
                  <a:srgbClr val="FF0000"/>
                </a:solidFill>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ltLang="zh-CN" sz="4000" b="1" dirty="0" smtClean="0">
                <a:solidFill>
                  <a:srgbClr val="FF0000"/>
                </a:solidFill>
                <a:latin typeface="Times New Roman" pitchFamily="18" charset="0"/>
              </a:rPr>
              <a:t>Living organisms use energy extracted from nutrients or sunlight</a:t>
            </a:r>
          </a:p>
        </p:txBody>
      </p:sp>
      <p:sp>
        <p:nvSpPr>
          <p:cNvPr id="4099" name="Rectangle 5"/>
          <p:cNvSpPr>
            <a:spLocks noGrp="1" noChangeArrowheads="1"/>
          </p:cNvSpPr>
          <p:nvPr>
            <p:ph type="body" sz="half" idx="1"/>
          </p:nvPr>
        </p:nvSpPr>
        <p:spPr/>
        <p:txBody>
          <a:bodyPr/>
          <a:lstStyle/>
          <a:p>
            <a:pPr eaLnBrk="1" hangingPunct="1">
              <a:lnSpc>
                <a:spcPct val="80000"/>
              </a:lnSpc>
            </a:pPr>
            <a:r>
              <a:rPr lang="en-US" altLang="zh-CN" sz="2400" b="1" dirty="0" smtClean="0">
                <a:solidFill>
                  <a:srgbClr val="3333FF"/>
                </a:solidFill>
                <a:latin typeface="Times New Roman" pitchFamily="18" charset="0"/>
              </a:rPr>
              <a:t>Potential energy</a:t>
            </a:r>
          </a:p>
          <a:p>
            <a:pPr eaLnBrk="1" hangingPunct="1">
              <a:lnSpc>
                <a:spcPct val="80000"/>
              </a:lnSpc>
            </a:pPr>
            <a:endParaRPr lang="en-US" altLang="zh-CN" sz="2400" b="1" dirty="0" smtClean="0">
              <a:latin typeface="Times New Roman" pitchFamily="18" charset="0"/>
            </a:endParaRPr>
          </a:p>
          <a:p>
            <a:pPr eaLnBrk="1" hangingPunct="1">
              <a:lnSpc>
                <a:spcPct val="80000"/>
              </a:lnSpc>
            </a:pPr>
            <a:endParaRPr lang="en-US" altLang="zh-CN" sz="2400" b="1" dirty="0" smtClean="0">
              <a:latin typeface="Times New Roman" pitchFamily="18" charset="0"/>
            </a:endParaRPr>
          </a:p>
          <a:p>
            <a:pPr eaLnBrk="1" hangingPunct="1">
              <a:lnSpc>
                <a:spcPct val="80000"/>
              </a:lnSpc>
            </a:pPr>
            <a:endParaRPr lang="en-US" altLang="zh-CN" sz="2400" b="1" dirty="0" smtClean="0">
              <a:latin typeface="Times New Roman" pitchFamily="18" charset="0"/>
            </a:endParaRPr>
          </a:p>
          <a:p>
            <a:pPr eaLnBrk="1" hangingPunct="1">
              <a:lnSpc>
                <a:spcPct val="80000"/>
              </a:lnSpc>
            </a:pPr>
            <a:endParaRPr lang="en-US" altLang="zh-CN" sz="2400" b="1" dirty="0" smtClean="0">
              <a:latin typeface="Times New Roman" pitchFamily="18" charset="0"/>
            </a:endParaRPr>
          </a:p>
          <a:p>
            <a:pPr eaLnBrk="1" hangingPunct="1">
              <a:lnSpc>
                <a:spcPct val="80000"/>
              </a:lnSpc>
            </a:pPr>
            <a:r>
              <a:rPr lang="en-US" altLang="zh-CN" sz="2400" b="1" dirty="0" smtClean="0">
                <a:latin typeface="Times New Roman" pitchFamily="18" charset="0"/>
              </a:rPr>
              <a:t>Energy transductions accomplish work</a:t>
            </a:r>
          </a:p>
        </p:txBody>
      </p:sp>
      <p:sp>
        <p:nvSpPr>
          <p:cNvPr id="4100" name="Rectangle 6"/>
          <p:cNvSpPr>
            <a:spLocks noGrp="1" noChangeArrowheads="1"/>
          </p:cNvSpPr>
          <p:nvPr>
            <p:ph type="body" sz="half" idx="2"/>
          </p:nvPr>
        </p:nvSpPr>
        <p:spPr>
          <a:solidFill>
            <a:schemeClr val="bg1"/>
          </a:solidFill>
          <a:ln>
            <a:solidFill>
              <a:schemeClr val="bg1"/>
            </a:solidFill>
          </a:ln>
        </p:spPr>
        <p:txBody>
          <a:bodyPr/>
          <a:lstStyle/>
          <a:p>
            <a:pPr eaLnBrk="1" hangingPunct="1">
              <a:lnSpc>
                <a:spcPct val="80000"/>
              </a:lnSpc>
            </a:pPr>
            <a:r>
              <a:rPr lang="en-US" altLang="zh-CN" sz="2400" b="1" dirty="0" smtClean="0">
                <a:solidFill>
                  <a:srgbClr val="3333FF"/>
                </a:solidFill>
                <a:latin typeface="Times New Roman" pitchFamily="18" charset="0"/>
              </a:rPr>
              <a:t>Nutrients in environment (complex molecules such as sugars, fats)</a:t>
            </a:r>
          </a:p>
          <a:p>
            <a:pPr eaLnBrk="1" hangingPunct="1">
              <a:lnSpc>
                <a:spcPct val="80000"/>
              </a:lnSpc>
            </a:pPr>
            <a:r>
              <a:rPr lang="en-US" altLang="zh-CN" sz="2400" b="1" dirty="0" smtClean="0">
                <a:solidFill>
                  <a:srgbClr val="3333FF"/>
                </a:solidFill>
                <a:latin typeface="Times New Roman" pitchFamily="18" charset="0"/>
              </a:rPr>
              <a:t>Sunlight</a:t>
            </a:r>
          </a:p>
          <a:p>
            <a:pPr eaLnBrk="1" hangingPunct="1">
              <a:lnSpc>
                <a:spcPct val="80000"/>
              </a:lnSpc>
            </a:pPr>
            <a:endParaRPr lang="en-US" altLang="zh-CN" sz="2400" b="1" dirty="0" smtClean="0">
              <a:solidFill>
                <a:srgbClr val="3333FF"/>
              </a:solidFill>
              <a:latin typeface="Times New Roman" pitchFamily="18" charset="0"/>
            </a:endParaRPr>
          </a:p>
          <a:p>
            <a:pPr eaLnBrk="1" hangingPunct="1">
              <a:lnSpc>
                <a:spcPct val="80000"/>
              </a:lnSpc>
              <a:buFontTx/>
              <a:buNone/>
            </a:pPr>
            <a:endParaRPr lang="en-US" altLang="zh-CN" sz="2400" b="1" dirty="0" smtClean="0">
              <a:solidFill>
                <a:srgbClr val="3333FF"/>
              </a:solidFill>
              <a:latin typeface="Times New Roman" pitchFamily="18" charset="0"/>
            </a:endParaRPr>
          </a:p>
          <a:p>
            <a:pPr eaLnBrk="1" hangingPunct="1">
              <a:lnSpc>
                <a:spcPct val="80000"/>
              </a:lnSpc>
            </a:pPr>
            <a:r>
              <a:rPr lang="en-US" altLang="zh-CN" sz="2400" b="1" dirty="0" smtClean="0">
                <a:latin typeface="Times New Roman" pitchFamily="18" charset="0"/>
              </a:rPr>
              <a:t>Chemical synthesis</a:t>
            </a:r>
          </a:p>
          <a:p>
            <a:pPr eaLnBrk="1" hangingPunct="1">
              <a:lnSpc>
                <a:spcPct val="80000"/>
              </a:lnSpc>
            </a:pPr>
            <a:r>
              <a:rPr lang="en-US" altLang="zh-CN" sz="2400" b="1" dirty="0" smtClean="0">
                <a:latin typeface="Times New Roman" pitchFamily="18" charset="0"/>
              </a:rPr>
              <a:t>Mechanical work</a:t>
            </a:r>
          </a:p>
          <a:p>
            <a:pPr eaLnBrk="1" hangingPunct="1">
              <a:lnSpc>
                <a:spcPct val="80000"/>
              </a:lnSpc>
            </a:pPr>
            <a:r>
              <a:rPr lang="en-US" altLang="zh-CN" sz="2400" b="1" dirty="0" smtClean="0">
                <a:latin typeface="Times New Roman" pitchFamily="18" charset="0"/>
              </a:rPr>
              <a:t>Osmotic and electrical gradients</a:t>
            </a:r>
          </a:p>
          <a:p>
            <a:pPr eaLnBrk="1" hangingPunct="1">
              <a:lnSpc>
                <a:spcPct val="80000"/>
              </a:lnSpc>
            </a:pPr>
            <a:r>
              <a:rPr lang="en-US" altLang="zh-CN" sz="2400" b="1" dirty="0" smtClean="0">
                <a:latin typeface="Times New Roman" pitchFamily="18" charset="0"/>
              </a:rPr>
              <a:t>Light production</a:t>
            </a:r>
          </a:p>
          <a:p>
            <a:pPr eaLnBrk="1" hangingPunct="1">
              <a:lnSpc>
                <a:spcPct val="80000"/>
              </a:lnSpc>
            </a:pPr>
            <a:r>
              <a:rPr lang="en-US" altLang="zh-CN" sz="2400" b="1" dirty="0" smtClean="0">
                <a:latin typeface="Times New Roman" pitchFamily="18" charset="0"/>
              </a:rPr>
              <a:t>Genetic information transfer</a:t>
            </a:r>
          </a:p>
          <a:p>
            <a:pPr eaLnBrk="1" hangingPunct="1">
              <a:lnSpc>
                <a:spcPct val="80000"/>
              </a:lnSpc>
            </a:pPr>
            <a:endParaRPr lang="en-US" altLang="zh-CN" sz="2400" b="1" dirty="0" smtClean="0">
              <a:latin typeface="Times New Roman" pitchFamily="18" charset="0"/>
            </a:endParaRPr>
          </a:p>
        </p:txBody>
      </p:sp>
      <p:sp>
        <p:nvSpPr>
          <p:cNvPr id="4101" name="AutoShape 7"/>
          <p:cNvSpPr>
            <a:spLocks noChangeArrowheads="1"/>
          </p:cNvSpPr>
          <p:nvPr/>
        </p:nvSpPr>
        <p:spPr bwMode="auto">
          <a:xfrm>
            <a:off x="1908175" y="1989138"/>
            <a:ext cx="144463" cy="1439862"/>
          </a:xfrm>
          <a:prstGeom prst="downArrow">
            <a:avLst>
              <a:gd name="adj1" fmla="val 50000"/>
              <a:gd name="adj2" fmla="val 249175"/>
            </a:avLst>
          </a:prstGeom>
          <a:solidFill>
            <a:schemeClr val="tx2"/>
          </a:solidFill>
          <a:ln w="12700" cap="sq">
            <a:solidFill>
              <a:schemeClr val="tx1"/>
            </a:solidFill>
            <a:miter lim="800000"/>
            <a:headEnd type="none" w="sm" len="sm"/>
            <a:tailEnd type="none" w="sm" len="sm"/>
          </a:ln>
        </p:spPr>
        <p:txBody>
          <a:bodyPr vert="eaVert" wrap="none" anchor="ctr"/>
          <a:lstStyle/>
          <a:p>
            <a:pPr algn="ctr"/>
            <a:endParaRPr lang="zh-CN" altLang="zh-CN"/>
          </a:p>
        </p:txBody>
      </p:sp>
      <p:sp>
        <p:nvSpPr>
          <p:cNvPr id="4102" name="AutoShape 9"/>
          <p:cNvSpPr>
            <a:spLocks noChangeArrowheads="1"/>
          </p:cNvSpPr>
          <p:nvPr/>
        </p:nvSpPr>
        <p:spPr bwMode="auto">
          <a:xfrm>
            <a:off x="6300788" y="2852738"/>
            <a:ext cx="142875" cy="863600"/>
          </a:xfrm>
          <a:prstGeom prst="downArrow">
            <a:avLst>
              <a:gd name="adj1" fmla="val 50000"/>
              <a:gd name="adj2" fmla="val 151111"/>
            </a:avLst>
          </a:prstGeom>
          <a:solidFill>
            <a:schemeClr val="tx2"/>
          </a:solidFill>
          <a:ln w="12700" cap="sq">
            <a:solidFill>
              <a:schemeClr val="tx1"/>
            </a:solidFill>
            <a:miter lim="800000"/>
            <a:headEnd type="none" w="sm" len="sm"/>
            <a:tailEnd type="none" w="sm" len="sm"/>
          </a:ln>
        </p:spPr>
        <p:txBody>
          <a:bodyPr vert="eaVert" wrap="none" anchor="ctr"/>
          <a:lstStyle/>
          <a:p>
            <a:pPr algn="ctr"/>
            <a:endParaRPr lang="zh-CN" altLang="zh-C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539750" y="260350"/>
            <a:ext cx="8151813" cy="6035675"/>
          </a:xfrm>
          <a:prstGeom prst="rect">
            <a:avLst/>
          </a:prstGeom>
          <a:noFill/>
          <a:ln w="9525">
            <a:noFill/>
            <a:miter lim="800000"/>
            <a:headEnd/>
            <a:tailEnd/>
          </a:ln>
        </p:spPr>
      </p:pic>
      <p:sp>
        <p:nvSpPr>
          <p:cNvPr id="38915" name="Text Box 3"/>
          <p:cNvSpPr txBox="1">
            <a:spLocks noChangeArrowheads="1"/>
          </p:cNvSpPr>
          <p:nvPr/>
        </p:nvSpPr>
        <p:spPr bwMode="auto">
          <a:xfrm>
            <a:off x="357981" y="6006306"/>
            <a:ext cx="8515350" cy="579438"/>
          </a:xfrm>
          <a:prstGeom prst="rect">
            <a:avLst/>
          </a:prstGeom>
          <a:noFill/>
          <a:ln w="12700" cap="sq">
            <a:noFill/>
            <a:miter lim="800000"/>
            <a:headEnd type="none" w="sm" len="sm"/>
            <a:tailEnd type="none" w="sm" len="sm"/>
          </a:ln>
        </p:spPr>
        <p:txBody>
          <a:bodyPr wrap="none">
            <a:spAutoFit/>
          </a:bodyPr>
          <a:lstStyle/>
          <a:p>
            <a:pPr algn="ctr"/>
            <a:r>
              <a:rPr lang="en-US" altLang="zh-CN" sz="3200" b="1" dirty="0"/>
              <a:t>ATP can transfer a </a:t>
            </a:r>
            <a:r>
              <a:rPr lang="en-US" altLang="zh-CN" sz="3200" b="1" dirty="0">
                <a:solidFill>
                  <a:srgbClr val="FF0000"/>
                </a:solidFill>
              </a:rPr>
              <a:t>P</a:t>
            </a:r>
            <a:r>
              <a:rPr lang="en-US" altLang="zh-CN" sz="3200" b="1" baseline="-25000" dirty="0">
                <a:solidFill>
                  <a:srgbClr val="FF0000"/>
                </a:solidFill>
              </a:rPr>
              <a:t>i</a:t>
            </a:r>
            <a:r>
              <a:rPr lang="en-US" altLang="zh-CN" sz="3200" b="1" dirty="0"/>
              <a:t>, </a:t>
            </a:r>
            <a:r>
              <a:rPr lang="en-US" altLang="zh-CN" sz="3200" b="1" dirty="0">
                <a:solidFill>
                  <a:srgbClr val="FF0000"/>
                </a:solidFill>
              </a:rPr>
              <a:t>PP</a:t>
            </a:r>
            <a:r>
              <a:rPr lang="en-US" altLang="zh-CN" sz="3200" b="1" baseline="-25000" dirty="0">
                <a:solidFill>
                  <a:srgbClr val="FF0000"/>
                </a:solidFill>
              </a:rPr>
              <a:t>i</a:t>
            </a:r>
            <a:r>
              <a:rPr lang="en-US" altLang="zh-CN" sz="3200" b="1" dirty="0"/>
              <a:t> or </a:t>
            </a:r>
            <a:r>
              <a:rPr lang="en-US" altLang="zh-CN" sz="3200" b="1" dirty="0">
                <a:solidFill>
                  <a:srgbClr val="FF0000"/>
                </a:solidFill>
              </a:rPr>
              <a:t>AMP</a:t>
            </a:r>
            <a:r>
              <a:rPr lang="en-US" altLang="zh-CN" sz="3200" b="1" dirty="0"/>
              <a:t> to a reactant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flipV="1">
            <a:off x="381000" y="0"/>
            <a:ext cx="7772400" cy="106363"/>
          </a:xfrm>
        </p:spPr>
        <p:txBody>
          <a:bodyPr/>
          <a:lstStyle/>
          <a:p>
            <a:pPr eaLnBrk="1" hangingPunct="1"/>
            <a:r>
              <a:rPr lang="en-US" altLang="zh-CN" dirty="0" smtClean="0"/>
              <a:t> </a:t>
            </a:r>
          </a:p>
        </p:txBody>
      </p:sp>
      <p:sp>
        <p:nvSpPr>
          <p:cNvPr id="30723" name="Rectangle 3"/>
          <p:cNvSpPr>
            <a:spLocks noGrp="1" noChangeArrowheads="1"/>
          </p:cNvSpPr>
          <p:nvPr>
            <p:ph type="body" idx="1"/>
          </p:nvPr>
        </p:nvSpPr>
        <p:spPr>
          <a:xfrm>
            <a:off x="304800" y="304800"/>
            <a:ext cx="8588375" cy="6219825"/>
          </a:xfrm>
        </p:spPr>
        <p:txBody>
          <a:bodyPr/>
          <a:lstStyle/>
          <a:p>
            <a:pPr eaLnBrk="1" hangingPunct="1">
              <a:lnSpc>
                <a:spcPct val="90000"/>
              </a:lnSpc>
            </a:pPr>
            <a:r>
              <a:rPr lang="en-US" altLang="zh-CN" b="1" dirty="0" smtClean="0">
                <a:latin typeface="Times New Roman" pitchFamily="18" charset="0"/>
              </a:rPr>
              <a:t>ATP is not a long-term storage form of free energy in living cells, being consumed within a minute following its formation (</a:t>
            </a:r>
            <a:r>
              <a:rPr lang="en-US" altLang="zh-CN" b="1" dirty="0" smtClean="0">
                <a:solidFill>
                  <a:srgbClr val="FF0000"/>
                </a:solidFill>
                <a:latin typeface="Times New Roman" pitchFamily="18" charset="0"/>
              </a:rPr>
              <a:t>phosphocreatine</a:t>
            </a:r>
            <a:r>
              <a:rPr lang="en-US" altLang="zh-CN" b="1" dirty="0" smtClean="0">
                <a:latin typeface="Times New Roman" pitchFamily="18" charset="0"/>
              </a:rPr>
              <a:t>, </a:t>
            </a:r>
            <a:r>
              <a:rPr lang="zh-CN" altLang="en-US" b="1" dirty="0" smtClean="0">
                <a:latin typeface="楷体" panose="02010609060101010101" pitchFamily="49" charset="-122"/>
                <a:ea typeface="楷体" panose="02010609060101010101" pitchFamily="49" charset="-122"/>
              </a:rPr>
              <a:t>磷酸肌酸</a:t>
            </a:r>
            <a:r>
              <a:rPr lang="en-US" altLang="zh-CN" b="1" dirty="0" smtClean="0">
                <a:latin typeface="Times New Roman" pitchFamily="18" charset="0"/>
                <a:ea typeface="华文新魏" pitchFamily="2" charset="-122"/>
              </a:rPr>
              <a:t>,</a:t>
            </a:r>
            <a:r>
              <a:rPr lang="en-US" altLang="zh-CN" b="1" dirty="0" smtClean="0">
                <a:latin typeface="Times New Roman" pitchFamily="18" charset="0"/>
              </a:rPr>
              <a:t> act as a energy storage form for longer term).</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The concentration of ATP remains constant, because the rate of ATP consumption equals its rate of synthesis.</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A resting human consumes about </a:t>
            </a:r>
            <a:r>
              <a:rPr lang="en-US" altLang="zh-CN" b="1" dirty="0" smtClean="0">
                <a:solidFill>
                  <a:srgbClr val="3333FF"/>
                </a:solidFill>
                <a:latin typeface="Times New Roman" pitchFamily="18" charset="0"/>
              </a:rPr>
              <a:t>40 kg</a:t>
            </a:r>
            <a:r>
              <a:rPr lang="en-US" altLang="zh-CN" b="1" dirty="0" smtClean="0">
                <a:latin typeface="Times New Roman" pitchFamily="18" charset="0"/>
              </a:rPr>
              <a:t> of ATP in 24 hours!</a:t>
            </a:r>
          </a:p>
          <a:p>
            <a:pPr eaLnBrk="1" hangingPunct="1">
              <a:lnSpc>
                <a:spcPct val="90000"/>
              </a:lnSpc>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4067175" y="404813"/>
            <a:ext cx="4376738" cy="6097587"/>
          </a:xfrm>
          <a:prstGeom prst="rect">
            <a:avLst/>
          </a:prstGeom>
          <a:noFill/>
          <a:ln w="9525">
            <a:noFill/>
            <a:miter lim="800000"/>
            <a:headEnd/>
            <a:tailEnd/>
          </a:ln>
        </p:spPr>
      </p:pic>
      <p:sp>
        <p:nvSpPr>
          <p:cNvPr id="31747" name="Text Box 3"/>
          <p:cNvSpPr txBox="1">
            <a:spLocks noChangeArrowheads="1"/>
          </p:cNvSpPr>
          <p:nvPr/>
        </p:nvSpPr>
        <p:spPr bwMode="auto">
          <a:xfrm>
            <a:off x="0" y="904875"/>
            <a:ext cx="4316413" cy="2568575"/>
          </a:xfrm>
          <a:prstGeom prst="rect">
            <a:avLst/>
          </a:prstGeom>
          <a:noFill/>
          <a:ln w="12700" cap="sq">
            <a:noFill/>
            <a:miter lim="800000"/>
            <a:headEnd type="none" w="sm" len="sm"/>
            <a:tailEnd type="none" w="sm" len="sm"/>
          </a:ln>
        </p:spPr>
        <p:txBody>
          <a:bodyPr wrap="none">
            <a:spAutoFit/>
          </a:bodyPr>
          <a:lstStyle/>
          <a:p>
            <a:pPr>
              <a:lnSpc>
                <a:spcPct val="80000"/>
              </a:lnSpc>
              <a:spcBef>
                <a:spcPct val="20000"/>
              </a:spcBef>
            </a:pPr>
            <a:r>
              <a:rPr lang="en-US" altLang="zh-CN" sz="2800" b="1" dirty="0"/>
              <a:t>ATP provides energy by </a:t>
            </a:r>
          </a:p>
          <a:p>
            <a:pPr>
              <a:lnSpc>
                <a:spcPct val="80000"/>
              </a:lnSpc>
              <a:spcBef>
                <a:spcPct val="20000"/>
              </a:spcBef>
            </a:pPr>
            <a:r>
              <a:rPr lang="en-US" altLang="zh-CN" sz="2800" b="1" dirty="0">
                <a:solidFill>
                  <a:srgbClr val="FF0000"/>
                </a:solidFill>
              </a:rPr>
              <a:t>group transfer</a:t>
            </a:r>
            <a:r>
              <a:rPr lang="en-US" altLang="zh-CN" sz="2800" b="1" dirty="0"/>
              <a:t> (donating a </a:t>
            </a:r>
          </a:p>
          <a:p>
            <a:pPr>
              <a:lnSpc>
                <a:spcPct val="80000"/>
              </a:lnSpc>
              <a:spcBef>
                <a:spcPct val="20000"/>
              </a:spcBef>
            </a:pPr>
            <a:r>
              <a:rPr lang="en-US" altLang="zh-CN" sz="2800" b="1" dirty="0"/>
              <a:t>Pi, PPi or AMP to form </a:t>
            </a:r>
          </a:p>
          <a:p>
            <a:pPr>
              <a:lnSpc>
                <a:spcPct val="80000"/>
              </a:lnSpc>
              <a:spcBef>
                <a:spcPct val="20000"/>
              </a:spcBef>
            </a:pPr>
            <a:r>
              <a:rPr lang="en-US" altLang="zh-CN" sz="2800" b="1" dirty="0"/>
              <a:t>covalent intermediates),</a:t>
            </a:r>
          </a:p>
          <a:p>
            <a:pPr>
              <a:lnSpc>
                <a:spcPct val="80000"/>
              </a:lnSpc>
              <a:spcBef>
                <a:spcPct val="20000"/>
              </a:spcBef>
            </a:pPr>
            <a:r>
              <a:rPr lang="en-US" altLang="zh-CN" sz="2800" b="1" dirty="0"/>
              <a:t>not by simple hydrolysis </a:t>
            </a:r>
          </a:p>
          <a:p>
            <a:pPr>
              <a:lnSpc>
                <a:spcPct val="80000"/>
              </a:lnSpc>
              <a:spcBef>
                <a:spcPct val="20000"/>
              </a:spcBef>
            </a:pPr>
            <a:r>
              <a:rPr lang="en-US" altLang="zh-CN" sz="2800" b="1" dirty="0"/>
              <a:t>(a two-step reaction)</a:t>
            </a:r>
          </a:p>
        </p:txBody>
      </p:sp>
      <p:sp>
        <p:nvSpPr>
          <p:cNvPr id="31748" name="TextBox 3"/>
          <p:cNvSpPr txBox="1">
            <a:spLocks noChangeArrowheads="1"/>
          </p:cNvSpPr>
          <p:nvPr/>
        </p:nvSpPr>
        <p:spPr bwMode="auto">
          <a:xfrm>
            <a:off x="5857875" y="1857375"/>
            <a:ext cx="1293813" cy="646113"/>
          </a:xfrm>
          <a:prstGeom prst="rect">
            <a:avLst/>
          </a:prstGeom>
          <a:noFill/>
          <a:ln w="9525">
            <a:noFill/>
            <a:miter lim="800000"/>
            <a:headEnd/>
            <a:tailEnd/>
          </a:ln>
        </p:spPr>
        <p:txBody>
          <a:bodyPr wrap="none">
            <a:spAutoFit/>
          </a:bodyPr>
          <a:lstStyle/>
          <a:p>
            <a:r>
              <a:rPr lang="en-US" altLang="zh-CN" b="1" dirty="0">
                <a:solidFill>
                  <a:srgbClr val="3333FF"/>
                </a:solidFill>
              </a:rPr>
              <a:t>Glutamine </a:t>
            </a:r>
          </a:p>
          <a:p>
            <a:r>
              <a:rPr lang="en-US" altLang="zh-CN" b="1" dirty="0">
                <a:solidFill>
                  <a:srgbClr val="3333FF"/>
                </a:solidFill>
              </a:rPr>
              <a:t>synthetase</a:t>
            </a:r>
            <a:endParaRPr lang="zh-CN" altLang="en-US" b="1">
              <a:solidFill>
                <a:srgbClr val="3333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flipV="1">
            <a:off x="381000" y="-92075"/>
            <a:ext cx="7772400" cy="182563"/>
          </a:xfrm>
        </p:spPr>
        <p:txBody>
          <a:bodyPr/>
          <a:lstStyle/>
          <a:p>
            <a:pPr eaLnBrk="1" hangingPunct="1"/>
            <a:r>
              <a:rPr lang="en-US" altLang="zh-CN" dirty="0" smtClean="0"/>
              <a:t> </a:t>
            </a:r>
          </a:p>
        </p:txBody>
      </p:sp>
      <p:sp>
        <p:nvSpPr>
          <p:cNvPr id="32771" name="Rectangle 3"/>
          <p:cNvSpPr>
            <a:spLocks noGrp="1" noChangeArrowheads="1"/>
          </p:cNvSpPr>
          <p:nvPr>
            <p:ph type="body" idx="1"/>
          </p:nvPr>
        </p:nvSpPr>
        <p:spPr>
          <a:xfrm>
            <a:off x="228600" y="228600"/>
            <a:ext cx="8915400" cy="6629400"/>
          </a:xfrm>
        </p:spPr>
        <p:txBody>
          <a:bodyPr/>
          <a:lstStyle/>
          <a:p>
            <a:pPr eaLnBrk="1" hangingPunct="1"/>
            <a:r>
              <a:rPr lang="en-US" altLang="zh-CN" b="1" dirty="0" smtClean="0">
                <a:latin typeface="Times New Roman" pitchFamily="18" charset="0"/>
              </a:rPr>
              <a:t>Other phosphorylated compounds also have large free energies of hydrolysis.</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ATP has an intermediate </a:t>
            </a:r>
            <a:r>
              <a:rPr lang="en-US" altLang="zh-CN" b="1" dirty="0" smtClean="0">
                <a:solidFill>
                  <a:srgbClr val="3333FF"/>
                </a:solidFill>
                <a:latin typeface="Times New Roman" pitchFamily="18" charset="0"/>
              </a:rPr>
              <a:t>phosphoryl group transfer potential</a:t>
            </a:r>
            <a:r>
              <a:rPr lang="en-US" altLang="zh-CN" b="1" dirty="0" smtClean="0">
                <a:latin typeface="Times New Roman" pitchFamily="18" charset="0"/>
              </a:rPr>
              <a:t>, thus ADP can accept and ATP can donate phosphoryl groups.</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ATP can carry energy from high-energy phosphate compounds produced by catabolism to low-energy ones, converting them into more reactive species, therefore, coupling endergonic processes to exergonic ones. </a:t>
            </a:r>
            <a:endParaRPr lang="en-US" altLang="zh-CN" b="1"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971550" y="0"/>
            <a:ext cx="7280275" cy="6097588"/>
          </a:xfrm>
          <a:prstGeom prst="rect">
            <a:avLst/>
          </a:prstGeom>
          <a:noFill/>
          <a:ln w="9525">
            <a:noFill/>
            <a:miter lim="800000"/>
            <a:headEnd/>
            <a:tailEnd/>
          </a:ln>
        </p:spPr>
      </p:pic>
      <p:sp>
        <p:nvSpPr>
          <p:cNvPr id="34819" name="Text Box 3"/>
          <p:cNvSpPr txBox="1">
            <a:spLocks noChangeArrowheads="1"/>
          </p:cNvSpPr>
          <p:nvPr/>
        </p:nvSpPr>
        <p:spPr bwMode="auto">
          <a:xfrm>
            <a:off x="611188" y="6021388"/>
            <a:ext cx="8202612" cy="457200"/>
          </a:xfrm>
          <a:prstGeom prst="rect">
            <a:avLst/>
          </a:prstGeom>
          <a:noFill/>
          <a:ln w="12700" cap="sq">
            <a:noFill/>
            <a:miter lim="800000"/>
            <a:headEnd type="none" w="sm" len="sm"/>
            <a:tailEnd type="none" w="sm" len="sm"/>
          </a:ln>
        </p:spPr>
        <p:txBody>
          <a:bodyPr wrap="none">
            <a:spAutoFit/>
          </a:bodyPr>
          <a:lstStyle/>
          <a:p>
            <a:r>
              <a:rPr lang="en-US" altLang="zh-CN" sz="2400" b="1" dirty="0"/>
              <a:t>ATP has an intermediate phosphoryl group transfer potential</a:t>
            </a:r>
          </a:p>
        </p:txBody>
      </p:sp>
      <p:sp>
        <p:nvSpPr>
          <p:cNvPr id="34820" name="Text Box 5"/>
          <p:cNvSpPr txBox="1">
            <a:spLocks noChangeArrowheads="1"/>
          </p:cNvSpPr>
          <p:nvPr/>
        </p:nvSpPr>
        <p:spPr bwMode="auto">
          <a:xfrm>
            <a:off x="6084888" y="692150"/>
            <a:ext cx="1076325" cy="366713"/>
          </a:xfrm>
          <a:prstGeom prst="rect">
            <a:avLst/>
          </a:prstGeom>
          <a:noFill/>
          <a:ln w="12700" cap="sq">
            <a:noFill/>
            <a:miter lim="800000"/>
            <a:headEnd type="none" w="sm" len="sm"/>
            <a:tailEnd type="none" w="sm" len="sm"/>
          </a:ln>
        </p:spPr>
        <p:txBody>
          <a:bodyPr wrap="none">
            <a:spAutoFit/>
          </a:bodyPr>
          <a:lstStyle/>
          <a:p>
            <a:r>
              <a:rPr lang="zh-CN" altLang="en-US" b="1">
                <a:solidFill>
                  <a:schemeClr val="accent2"/>
                </a:solidFill>
              </a:rPr>
              <a:t>（</a:t>
            </a:r>
            <a:r>
              <a:rPr lang="en-US" altLang="zh-CN" b="1" dirty="0">
                <a:solidFill>
                  <a:schemeClr val="accent2"/>
                </a:solidFill>
              </a:rPr>
              <a:t>PEP</a:t>
            </a:r>
            <a:r>
              <a:rPr lang="zh-CN" altLang="en-US" b="1">
                <a:solidFill>
                  <a:schemeClr val="accent2"/>
                </a:solidFill>
              </a:rPr>
              <a:t>）</a:t>
            </a:r>
            <a:endParaRPr lang="en-US" altLang="zh-CN" b="1" dirty="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125538"/>
            <a:ext cx="8012112" cy="3724275"/>
          </a:xfrm>
          <a:prstGeom prst="rect">
            <a:avLst/>
          </a:prstGeom>
          <a:noFill/>
          <a:ln w="12700" cap="sq">
            <a:noFill/>
            <a:miter lim="800000"/>
            <a:headEnd type="none" w="sm" len="sm"/>
            <a:tailEnd type="none" w="sm" len="sm"/>
          </a:ln>
        </p:spPr>
        <p:txBody>
          <a:bodyPr wrap="none">
            <a:spAutoFit/>
          </a:bodyPr>
          <a:lstStyle/>
          <a:p>
            <a:pPr marL="457200" indent="-457200">
              <a:buFontTx/>
              <a:buAutoNum type="arabicParenBoth"/>
            </a:pPr>
            <a:r>
              <a:rPr lang="en-US" altLang="zh-CN" sz="3200" b="1" dirty="0"/>
              <a:t> PEP + </a:t>
            </a:r>
            <a:r>
              <a:rPr lang="en-US" altLang="zh-CN" sz="3200" b="1" dirty="0">
                <a:solidFill>
                  <a:srgbClr val="3333FF"/>
                </a:solidFill>
              </a:rPr>
              <a:t>H</a:t>
            </a:r>
            <a:r>
              <a:rPr lang="en-US" altLang="zh-CN" sz="3200" b="1" baseline="-25000" dirty="0">
                <a:solidFill>
                  <a:srgbClr val="3333FF"/>
                </a:solidFill>
              </a:rPr>
              <a:t>2</a:t>
            </a:r>
            <a:r>
              <a:rPr lang="en-US" altLang="zh-CN" sz="3200" b="1" dirty="0">
                <a:solidFill>
                  <a:srgbClr val="3333FF"/>
                </a:solidFill>
              </a:rPr>
              <a:t>O</a:t>
            </a:r>
            <a:r>
              <a:rPr lang="en-US" altLang="zh-CN" sz="3200" b="1" dirty="0"/>
              <a:t>              pyruvate + </a:t>
            </a:r>
            <a:r>
              <a:rPr lang="en-US" altLang="zh-CN" sz="3200" b="1" dirty="0">
                <a:solidFill>
                  <a:srgbClr val="3333FF"/>
                </a:solidFill>
              </a:rPr>
              <a:t>P</a:t>
            </a:r>
            <a:r>
              <a:rPr lang="en-US" altLang="zh-CN" sz="3200" b="1" baseline="-25000" dirty="0">
                <a:solidFill>
                  <a:srgbClr val="3333FF"/>
                </a:solidFill>
              </a:rPr>
              <a:t>i  </a:t>
            </a:r>
            <a:r>
              <a:rPr lang="en-US" altLang="zh-CN" sz="3200" b="1" baseline="-25000" dirty="0"/>
              <a:t>       </a:t>
            </a:r>
            <a:r>
              <a:rPr lang="en-US" altLang="zh-CN" sz="3200" b="1" dirty="0">
                <a:solidFill>
                  <a:srgbClr val="FF0000"/>
                </a:solidFill>
              </a:rPr>
              <a:t>-61.9</a:t>
            </a:r>
          </a:p>
          <a:p>
            <a:pPr marL="457200" indent="-457200"/>
            <a:endParaRPr lang="en-US" altLang="zh-CN" sz="3200" b="1" dirty="0">
              <a:solidFill>
                <a:srgbClr val="FF0000"/>
              </a:solidFill>
            </a:endParaRPr>
          </a:p>
          <a:p>
            <a:pPr marL="457200" indent="-457200"/>
            <a:endParaRPr lang="en-US" altLang="zh-CN" sz="2400" b="1" dirty="0"/>
          </a:p>
          <a:p>
            <a:pPr marL="457200" indent="-457200">
              <a:buFontTx/>
              <a:buAutoNum type="arabicParenBoth" startAt="2"/>
            </a:pPr>
            <a:r>
              <a:rPr lang="en-US" altLang="zh-CN" sz="3600" b="1" dirty="0"/>
              <a:t> </a:t>
            </a:r>
            <a:r>
              <a:rPr lang="en-US" altLang="zh-CN" sz="3200" b="1" dirty="0"/>
              <a:t>ADP + </a:t>
            </a:r>
            <a:r>
              <a:rPr lang="en-US" altLang="zh-CN" sz="3200" b="1" dirty="0">
                <a:solidFill>
                  <a:srgbClr val="3333FF"/>
                </a:solidFill>
              </a:rPr>
              <a:t>P</a:t>
            </a:r>
            <a:r>
              <a:rPr lang="en-US" altLang="zh-CN" sz="3200" b="1" baseline="-25000" dirty="0">
                <a:solidFill>
                  <a:srgbClr val="3333FF"/>
                </a:solidFill>
              </a:rPr>
              <a:t>i</a:t>
            </a:r>
            <a:r>
              <a:rPr lang="en-US" altLang="zh-CN" sz="3200" b="1" baseline="30000" dirty="0">
                <a:solidFill>
                  <a:srgbClr val="3333FF"/>
                </a:solidFill>
              </a:rPr>
              <a:t> </a:t>
            </a:r>
            <a:r>
              <a:rPr lang="en-US" altLang="zh-CN" sz="3200" b="1" dirty="0"/>
              <a:t>              ATP + </a:t>
            </a:r>
            <a:r>
              <a:rPr lang="en-US" altLang="zh-CN" sz="3200" b="1" dirty="0">
                <a:solidFill>
                  <a:srgbClr val="3333FF"/>
                </a:solidFill>
              </a:rPr>
              <a:t>H</a:t>
            </a:r>
            <a:r>
              <a:rPr lang="en-US" altLang="zh-CN" sz="3200" b="1" baseline="-25000" dirty="0">
                <a:solidFill>
                  <a:srgbClr val="3333FF"/>
                </a:solidFill>
              </a:rPr>
              <a:t>2</a:t>
            </a:r>
            <a:r>
              <a:rPr lang="en-US" altLang="zh-CN" sz="3200" b="1" dirty="0">
                <a:solidFill>
                  <a:srgbClr val="3333FF"/>
                </a:solidFill>
              </a:rPr>
              <a:t>O</a:t>
            </a:r>
            <a:r>
              <a:rPr lang="en-US" altLang="zh-CN" sz="3200" b="1" baseline="30000" dirty="0">
                <a:solidFill>
                  <a:srgbClr val="3333FF"/>
                </a:solidFill>
              </a:rPr>
              <a:t>  </a:t>
            </a:r>
            <a:r>
              <a:rPr lang="en-US" altLang="zh-CN" sz="3200" b="1" baseline="30000" dirty="0"/>
              <a:t>               </a:t>
            </a:r>
            <a:r>
              <a:rPr lang="en-US" altLang="zh-CN" sz="3200" b="1" dirty="0">
                <a:solidFill>
                  <a:srgbClr val="FF0000"/>
                </a:solidFill>
              </a:rPr>
              <a:t>+30.5</a:t>
            </a:r>
          </a:p>
          <a:p>
            <a:pPr marL="457200" indent="-457200"/>
            <a:endParaRPr lang="en-US" altLang="zh-CN" sz="3200" b="1" dirty="0"/>
          </a:p>
          <a:p>
            <a:pPr marL="457200" indent="-457200"/>
            <a:endParaRPr lang="en-US" altLang="zh-CN" sz="2400" b="1" dirty="0"/>
          </a:p>
          <a:p>
            <a:pPr marL="457200" indent="-457200"/>
            <a:r>
              <a:rPr lang="en-US" altLang="zh-CN" sz="3200" b="1" i="1" dirty="0"/>
              <a:t>Sum</a:t>
            </a:r>
            <a:r>
              <a:rPr lang="en-US" altLang="zh-CN" sz="3200" b="1" dirty="0"/>
              <a:t>: PEP + ADP         pyruvate + </a:t>
            </a:r>
            <a:r>
              <a:rPr lang="en-US" altLang="zh-CN" sz="3200" b="1" dirty="0">
                <a:solidFill>
                  <a:srgbClr val="3333FF"/>
                </a:solidFill>
              </a:rPr>
              <a:t>ATP</a:t>
            </a:r>
            <a:r>
              <a:rPr lang="en-US" altLang="zh-CN" sz="3200" b="1" dirty="0"/>
              <a:t>  </a:t>
            </a:r>
            <a:r>
              <a:rPr lang="en-US" altLang="zh-CN" sz="3200" b="1" dirty="0">
                <a:solidFill>
                  <a:srgbClr val="FF0000"/>
                </a:solidFill>
              </a:rPr>
              <a:t>-31.4</a:t>
            </a:r>
          </a:p>
          <a:p>
            <a:pPr marL="457200" indent="-457200"/>
            <a:endParaRPr lang="en-US" altLang="zh-CN" sz="2400" b="1" dirty="0">
              <a:solidFill>
                <a:srgbClr val="FF0000"/>
              </a:solidFill>
            </a:endParaRPr>
          </a:p>
        </p:txBody>
      </p:sp>
      <p:sp>
        <p:nvSpPr>
          <p:cNvPr id="35843" name="Line 3"/>
          <p:cNvSpPr>
            <a:spLocks noChangeShapeType="1"/>
          </p:cNvSpPr>
          <p:nvPr/>
        </p:nvSpPr>
        <p:spPr bwMode="auto">
          <a:xfrm>
            <a:off x="3348038" y="1484313"/>
            <a:ext cx="935037"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35844" name="Line 6"/>
          <p:cNvSpPr>
            <a:spLocks noChangeShapeType="1"/>
          </p:cNvSpPr>
          <p:nvPr/>
        </p:nvSpPr>
        <p:spPr bwMode="auto">
          <a:xfrm>
            <a:off x="539750" y="3500438"/>
            <a:ext cx="7993063" cy="0"/>
          </a:xfrm>
          <a:prstGeom prst="line">
            <a:avLst/>
          </a:prstGeom>
          <a:noFill/>
          <a:ln w="28575" cap="sq">
            <a:solidFill>
              <a:schemeClr val="tx1"/>
            </a:solidFill>
            <a:round/>
            <a:headEnd type="none" w="sm" len="sm"/>
            <a:tailEnd type="none" w="sm" len="sm"/>
          </a:ln>
        </p:spPr>
        <p:txBody>
          <a:bodyPr wrap="none"/>
          <a:lstStyle/>
          <a:p>
            <a:endParaRPr lang="zh-CN" altLang="en-US"/>
          </a:p>
        </p:txBody>
      </p:sp>
      <p:sp>
        <p:nvSpPr>
          <p:cNvPr id="35845" name="Line 7"/>
          <p:cNvSpPr>
            <a:spLocks noChangeShapeType="1"/>
          </p:cNvSpPr>
          <p:nvPr/>
        </p:nvSpPr>
        <p:spPr bwMode="auto">
          <a:xfrm>
            <a:off x="3635375" y="4221163"/>
            <a:ext cx="792163"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35846" name="Line 8"/>
          <p:cNvSpPr>
            <a:spLocks noChangeShapeType="1"/>
          </p:cNvSpPr>
          <p:nvPr/>
        </p:nvSpPr>
        <p:spPr bwMode="auto">
          <a:xfrm>
            <a:off x="3132138" y="2924175"/>
            <a:ext cx="935037"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35847" name="Text Box 9"/>
          <p:cNvSpPr txBox="1">
            <a:spLocks noChangeArrowheads="1"/>
          </p:cNvSpPr>
          <p:nvPr/>
        </p:nvSpPr>
        <p:spPr bwMode="auto">
          <a:xfrm>
            <a:off x="7288213" y="554038"/>
            <a:ext cx="184150" cy="366712"/>
          </a:xfrm>
          <a:prstGeom prst="rect">
            <a:avLst/>
          </a:prstGeom>
          <a:noFill/>
          <a:ln w="12700" cap="sq">
            <a:noFill/>
            <a:miter lim="800000"/>
            <a:headEnd type="none" w="sm" len="sm"/>
            <a:tailEnd type="none" w="sm" len="sm"/>
          </a:ln>
        </p:spPr>
        <p:txBody>
          <a:bodyPr wrap="none">
            <a:spAutoFit/>
          </a:bodyPr>
          <a:lstStyle/>
          <a:p>
            <a:endParaRPr lang="zh-CN" altLang="zh-CN"/>
          </a:p>
        </p:txBody>
      </p:sp>
      <p:sp>
        <p:nvSpPr>
          <p:cNvPr id="35848" name="Text Box 10"/>
          <p:cNvSpPr txBox="1">
            <a:spLocks noChangeArrowheads="1"/>
          </p:cNvSpPr>
          <p:nvPr/>
        </p:nvSpPr>
        <p:spPr bwMode="auto">
          <a:xfrm>
            <a:off x="7308850" y="188913"/>
            <a:ext cx="1284288" cy="1006475"/>
          </a:xfrm>
          <a:prstGeom prst="rect">
            <a:avLst/>
          </a:prstGeom>
          <a:noFill/>
          <a:ln w="12700" cap="sq">
            <a:noFill/>
            <a:miter lim="800000"/>
            <a:headEnd type="none" w="sm" len="sm"/>
            <a:tailEnd type="none" w="sm" len="sm"/>
          </a:ln>
        </p:spPr>
        <p:txBody>
          <a:bodyPr wrap="none">
            <a:spAutoFit/>
          </a:bodyPr>
          <a:lstStyle/>
          <a:p>
            <a:r>
              <a:rPr lang="en-US" altLang="zh-CN" sz="3600" b="1" i="1" dirty="0">
                <a:solidFill>
                  <a:srgbClr val="FF0000"/>
                </a:solidFill>
                <a:sym typeface="Symbol" pitchFamily="18" charset="2"/>
              </a:rPr>
              <a:t> </a:t>
            </a:r>
            <a:r>
              <a:rPr lang="en-US" altLang="zh-CN" sz="3600" b="1" i="1" dirty="0">
                <a:solidFill>
                  <a:srgbClr val="FF0000"/>
                </a:solidFill>
              </a:rPr>
              <a:t>G'</a:t>
            </a:r>
            <a:r>
              <a:rPr lang="en-US" altLang="zh-CN" sz="3600" b="1" i="1" baseline="30000" dirty="0">
                <a:solidFill>
                  <a:srgbClr val="FF0000"/>
                </a:solidFill>
              </a:rPr>
              <a:t>o</a:t>
            </a:r>
          </a:p>
          <a:p>
            <a:r>
              <a:rPr lang="en-US" altLang="zh-CN" sz="3600" b="1" baseline="30000" dirty="0">
                <a:solidFill>
                  <a:srgbClr val="FF0000"/>
                </a:solidFill>
              </a:rPr>
              <a:t>(kJ/mol)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539750" y="3500438"/>
            <a:ext cx="7993063" cy="0"/>
          </a:xfrm>
          <a:prstGeom prst="line">
            <a:avLst/>
          </a:prstGeom>
          <a:noFill/>
          <a:ln w="28575" cap="sq">
            <a:solidFill>
              <a:schemeClr val="tx1"/>
            </a:solidFill>
            <a:round/>
            <a:headEnd type="none" w="sm" len="sm"/>
            <a:tailEnd type="none" w="sm" len="sm"/>
          </a:ln>
        </p:spPr>
        <p:txBody>
          <a:bodyPr wrap="none"/>
          <a:lstStyle/>
          <a:p>
            <a:endParaRPr lang="zh-CN" altLang="en-US"/>
          </a:p>
        </p:txBody>
      </p:sp>
      <p:sp>
        <p:nvSpPr>
          <p:cNvPr id="36867" name="Text Box 3"/>
          <p:cNvSpPr txBox="1">
            <a:spLocks noChangeArrowheads="1"/>
          </p:cNvSpPr>
          <p:nvPr/>
        </p:nvSpPr>
        <p:spPr bwMode="auto">
          <a:xfrm>
            <a:off x="7288213" y="554038"/>
            <a:ext cx="184150" cy="366712"/>
          </a:xfrm>
          <a:prstGeom prst="rect">
            <a:avLst/>
          </a:prstGeom>
          <a:noFill/>
          <a:ln w="12700" cap="sq">
            <a:noFill/>
            <a:miter lim="800000"/>
            <a:headEnd type="none" w="sm" len="sm"/>
            <a:tailEnd type="none" w="sm" len="sm"/>
          </a:ln>
        </p:spPr>
        <p:txBody>
          <a:bodyPr wrap="none">
            <a:spAutoFit/>
          </a:bodyPr>
          <a:lstStyle/>
          <a:p>
            <a:endParaRPr lang="zh-CN" altLang="zh-CN"/>
          </a:p>
        </p:txBody>
      </p:sp>
      <p:sp>
        <p:nvSpPr>
          <p:cNvPr id="36868" name="Text Box 4"/>
          <p:cNvSpPr txBox="1">
            <a:spLocks noChangeArrowheads="1"/>
          </p:cNvSpPr>
          <p:nvPr/>
        </p:nvSpPr>
        <p:spPr bwMode="auto">
          <a:xfrm>
            <a:off x="468313" y="1125538"/>
            <a:ext cx="8137525" cy="3724275"/>
          </a:xfrm>
          <a:prstGeom prst="rect">
            <a:avLst/>
          </a:prstGeom>
          <a:noFill/>
          <a:ln w="12700" cap="sq">
            <a:noFill/>
            <a:miter lim="800000"/>
            <a:headEnd type="none" w="sm" len="sm"/>
            <a:tailEnd type="none" w="sm" len="sm"/>
          </a:ln>
        </p:spPr>
        <p:txBody>
          <a:bodyPr wrap="none">
            <a:spAutoFit/>
          </a:bodyPr>
          <a:lstStyle/>
          <a:p>
            <a:pPr marL="457200" indent="-457200">
              <a:buFontTx/>
              <a:buAutoNum type="arabicParenBoth"/>
            </a:pPr>
            <a:r>
              <a:rPr lang="en-US" altLang="zh-CN" sz="3200" b="1" dirty="0"/>
              <a:t> Glucose + Pi              G-6-P + </a:t>
            </a:r>
            <a:r>
              <a:rPr lang="en-US" altLang="zh-CN" sz="3200" b="1" dirty="0">
                <a:solidFill>
                  <a:srgbClr val="3333FF"/>
                </a:solidFill>
              </a:rPr>
              <a:t>H</a:t>
            </a:r>
            <a:r>
              <a:rPr lang="en-US" altLang="zh-CN" sz="3200" b="1" baseline="-25000" dirty="0">
                <a:solidFill>
                  <a:srgbClr val="3333FF"/>
                </a:solidFill>
              </a:rPr>
              <a:t>2</a:t>
            </a:r>
            <a:r>
              <a:rPr lang="en-US" altLang="zh-CN" sz="3200" b="1" dirty="0">
                <a:solidFill>
                  <a:srgbClr val="3333FF"/>
                </a:solidFill>
              </a:rPr>
              <a:t>O</a:t>
            </a:r>
            <a:r>
              <a:rPr lang="en-US" altLang="zh-CN" sz="3200" b="1" baseline="-25000" dirty="0"/>
              <a:t>        </a:t>
            </a:r>
            <a:r>
              <a:rPr lang="en-US" altLang="zh-CN" sz="3200" b="1" dirty="0">
                <a:solidFill>
                  <a:srgbClr val="FF0000"/>
                </a:solidFill>
              </a:rPr>
              <a:t>+13.8</a:t>
            </a:r>
          </a:p>
          <a:p>
            <a:pPr marL="457200" indent="-457200"/>
            <a:endParaRPr lang="en-US" altLang="zh-CN" sz="3200" b="1" dirty="0">
              <a:solidFill>
                <a:srgbClr val="FF0000"/>
              </a:solidFill>
            </a:endParaRPr>
          </a:p>
          <a:p>
            <a:pPr marL="457200" indent="-457200"/>
            <a:endParaRPr lang="en-US" altLang="zh-CN" sz="2400" b="1" dirty="0"/>
          </a:p>
          <a:p>
            <a:pPr marL="457200" indent="-457200">
              <a:buFontTx/>
              <a:buAutoNum type="arabicParenBoth" startAt="2"/>
            </a:pPr>
            <a:r>
              <a:rPr lang="en-US" altLang="zh-CN" sz="3600" b="1" dirty="0"/>
              <a:t> </a:t>
            </a:r>
            <a:r>
              <a:rPr lang="en-US" altLang="zh-CN" sz="3200" b="1" dirty="0"/>
              <a:t>ATP + </a:t>
            </a:r>
            <a:r>
              <a:rPr lang="en-US" altLang="zh-CN" sz="3200" b="1" dirty="0">
                <a:solidFill>
                  <a:srgbClr val="3333FF"/>
                </a:solidFill>
              </a:rPr>
              <a:t>H</a:t>
            </a:r>
            <a:r>
              <a:rPr lang="en-US" altLang="zh-CN" sz="3200" b="1" baseline="-25000" dirty="0">
                <a:solidFill>
                  <a:srgbClr val="3333FF"/>
                </a:solidFill>
              </a:rPr>
              <a:t>2</a:t>
            </a:r>
            <a:r>
              <a:rPr lang="en-US" altLang="zh-CN" sz="3200" b="1" dirty="0">
                <a:solidFill>
                  <a:srgbClr val="3333FF"/>
                </a:solidFill>
              </a:rPr>
              <a:t>O  </a:t>
            </a:r>
            <a:r>
              <a:rPr lang="en-US" altLang="zh-CN" sz="3200" b="1" dirty="0"/>
              <a:t>           ADP + </a:t>
            </a:r>
            <a:r>
              <a:rPr lang="en-US" altLang="zh-CN" sz="3200" b="1" dirty="0">
                <a:solidFill>
                  <a:srgbClr val="3333FF"/>
                </a:solidFill>
              </a:rPr>
              <a:t>P</a:t>
            </a:r>
            <a:r>
              <a:rPr lang="en-US" altLang="zh-CN" sz="3200" b="1" baseline="-25000" dirty="0">
                <a:solidFill>
                  <a:srgbClr val="3333FF"/>
                </a:solidFill>
              </a:rPr>
              <a:t>i</a:t>
            </a:r>
            <a:r>
              <a:rPr lang="en-US" altLang="zh-CN" sz="3200" b="1" baseline="30000" dirty="0">
                <a:solidFill>
                  <a:srgbClr val="3333FF"/>
                </a:solidFill>
              </a:rPr>
              <a:t>  </a:t>
            </a:r>
            <a:r>
              <a:rPr lang="en-US" altLang="zh-CN" sz="3200" b="1" baseline="30000" dirty="0"/>
              <a:t>                   </a:t>
            </a:r>
            <a:r>
              <a:rPr lang="en-US" altLang="zh-CN" sz="3200" b="1" dirty="0">
                <a:solidFill>
                  <a:srgbClr val="FF0000"/>
                </a:solidFill>
              </a:rPr>
              <a:t>-30.5</a:t>
            </a:r>
          </a:p>
          <a:p>
            <a:pPr marL="457200" indent="-457200"/>
            <a:endParaRPr lang="en-US" altLang="zh-CN" sz="3200" b="1" dirty="0"/>
          </a:p>
          <a:p>
            <a:pPr marL="457200" indent="-457200"/>
            <a:endParaRPr lang="en-US" altLang="zh-CN" sz="2400" b="1" dirty="0"/>
          </a:p>
          <a:p>
            <a:pPr marL="457200" indent="-457200"/>
            <a:r>
              <a:rPr lang="en-US" altLang="zh-CN" sz="3200" b="1" i="1" dirty="0"/>
              <a:t>Sum</a:t>
            </a:r>
            <a:r>
              <a:rPr lang="en-US" altLang="zh-CN" sz="3200" b="1" dirty="0"/>
              <a:t>: </a:t>
            </a:r>
            <a:r>
              <a:rPr lang="en-US" altLang="zh-CN" sz="3200" b="1" dirty="0">
                <a:solidFill>
                  <a:srgbClr val="3333FF"/>
                </a:solidFill>
              </a:rPr>
              <a:t>ATP</a:t>
            </a:r>
            <a:r>
              <a:rPr lang="en-US" altLang="zh-CN" sz="3200" b="1" dirty="0"/>
              <a:t> + glucose         G-6-P + ADP   </a:t>
            </a:r>
            <a:r>
              <a:rPr lang="en-US" altLang="zh-CN" sz="3200" b="1" dirty="0">
                <a:solidFill>
                  <a:srgbClr val="FF0000"/>
                </a:solidFill>
              </a:rPr>
              <a:t>-16.7</a:t>
            </a:r>
          </a:p>
          <a:p>
            <a:pPr marL="457200" indent="-457200"/>
            <a:endParaRPr lang="en-US" altLang="zh-CN" sz="2400" b="1" dirty="0">
              <a:solidFill>
                <a:srgbClr val="FF0000"/>
              </a:solidFill>
            </a:endParaRPr>
          </a:p>
        </p:txBody>
      </p:sp>
      <p:sp>
        <p:nvSpPr>
          <p:cNvPr id="36869" name="Line 5"/>
          <p:cNvSpPr>
            <a:spLocks noChangeShapeType="1"/>
          </p:cNvSpPr>
          <p:nvPr/>
        </p:nvSpPr>
        <p:spPr bwMode="auto">
          <a:xfrm>
            <a:off x="3492500" y="1412875"/>
            <a:ext cx="935038"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36870" name="Line 6"/>
          <p:cNvSpPr>
            <a:spLocks noChangeShapeType="1"/>
          </p:cNvSpPr>
          <p:nvPr/>
        </p:nvSpPr>
        <p:spPr bwMode="auto">
          <a:xfrm>
            <a:off x="4140200" y="4221163"/>
            <a:ext cx="792163"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36871" name="Line 7"/>
          <p:cNvSpPr>
            <a:spLocks noChangeShapeType="1"/>
          </p:cNvSpPr>
          <p:nvPr/>
        </p:nvSpPr>
        <p:spPr bwMode="auto">
          <a:xfrm>
            <a:off x="3419475" y="2852738"/>
            <a:ext cx="935038" cy="0"/>
          </a:xfrm>
          <a:prstGeom prst="line">
            <a:avLst/>
          </a:prstGeom>
          <a:noFill/>
          <a:ln w="38100" cap="sq">
            <a:solidFill>
              <a:schemeClr val="tx1"/>
            </a:solidFill>
            <a:round/>
            <a:headEnd type="none" w="sm" len="sm"/>
            <a:tailEnd type="arrow" w="med" len="med"/>
          </a:ln>
        </p:spPr>
        <p:txBody>
          <a:bodyPr wrap="none"/>
          <a:lstStyle/>
          <a:p>
            <a:endParaRPr lang="zh-CN" altLang="en-US"/>
          </a:p>
        </p:txBody>
      </p:sp>
      <p:sp>
        <p:nvSpPr>
          <p:cNvPr id="36872" name="Text Box 8"/>
          <p:cNvSpPr txBox="1">
            <a:spLocks noChangeArrowheads="1"/>
          </p:cNvSpPr>
          <p:nvPr/>
        </p:nvSpPr>
        <p:spPr bwMode="auto">
          <a:xfrm>
            <a:off x="7380288" y="260350"/>
            <a:ext cx="1284287" cy="1006475"/>
          </a:xfrm>
          <a:prstGeom prst="rect">
            <a:avLst/>
          </a:prstGeom>
          <a:noFill/>
          <a:ln w="12700" cap="sq">
            <a:noFill/>
            <a:miter lim="800000"/>
            <a:headEnd type="none" w="sm" len="sm"/>
            <a:tailEnd type="none" w="sm" len="sm"/>
          </a:ln>
        </p:spPr>
        <p:txBody>
          <a:bodyPr wrap="none">
            <a:spAutoFit/>
          </a:bodyPr>
          <a:lstStyle/>
          <a:p>
            <a:r>
              <a:rPr lang="en-US" altLang="zh-CN" sz="3600" b="1" i="1" dirty="0">
                <a:solidFill>
                  <a:srgbClr val="FF0000"/>
                </a:solidFill>
                <a:sym typeface="Symbol" pitchFamily="18" charset="2"/>
              </a:rPr>
              <a:t> </a:t>
            </a:r>
            <a:r>
              <a:rPr lang="en-US" altLang="zh-CN" sz="3600" b="1" i="1" dirty="0">
                <a:solidFill>
                  <a:srgbClr val="FF0000"/>
                </a:solidFill>
              </a:rPr>
              <a:t>G'</a:t>
            </a:r>
            <a:r>
              <a:rPr lang="en-US" altLang="zh-CN" sz="3600" b="1" i="1" baseline="30000" dirty="0">
                <a:solidFill>
                  <a:srgbClr val="FF0000"/>
                </a:solidFill>
              </a:rPr>
              <a:t>o</a:t>
            </a:r>
          </a:p>
          <a:p>
            <a:r>
              <a:rPr lang="en-US" altLang="zh-CN" sz="3600" b="1" baseline="30000" dirty="0">
                <a:solidFill>
                  <a:srgbClr val="FF0000"/>
                </a:solidFill>
              </a:rPr>
              <a:t>(kJ/mol)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3995738" y="404813"/>
            <a:ext cx="2932112" cy="6097587"/>
          </a:xfrm>
          <a:prstGeom prst="rect">
            <a:avLst/>
          </a:prstGeom>
          <a:noFill/>
          <a:ln w="9525">
            <a:noFill/>
            <a:miter lim="800000"/>
            <a:headEnd/>
            <a:tailEnd/>
          </a:ln>
        </p:spPr>
      </p:pic>
      <p:sp>
        <p:nvSpPr>
          <p:cNvPr id="37891" name="Text Box 3"/>
          <p:cNvSpPr txBox="1">
            <a:spLocks noChangeArrowheads="1"/>
          </p:cNvSpPr>
          <p:nvPr/>
        </p:nvSpPr>
        <p:spPr bwMode="auto">
          <a:xfrm>
            <a:off x="0" y="1822450"/>
            <a:ext cx="4164013" cy="3870325"/>
          </a:xfrm>
          <a:prstGeom prst="rect">
            <a:avLst/>
          </a:prstGeom>
          <a:noFill/>
          <a:ln w="12700" cap="sq">
            <a:noFill/>
            <a:miter lim="800000"/>
            <a:headEnd type="none" w="sm" len="sm"/>
            <a:tailEnd type="none" w="sm" len="sm"/>
          </a:ln>
        </p:spPr>
        <p:txBody>
          <a:bodyPr wrap="none">
            <a:spAutoFit/>
          </a:bodyPr>
          <a:lstStyle/>
          <a:p>
            <a:r>
              <a:rPr lang="en-US" altLang="zh-CN" sz="4000" b="1" dirty="0"/>
              <a:t>ATP serves as the </a:t>
            </a:r>
          </a:p>
          <a:p>
            <a:r>
              <a:rPr lang="en-US" altLang="zh-CN" sz="4000" b="1" dirty="0"/>
              <a:t>universal </a:t>
            </a:r>
            <a:r>
              <a:rPr lang="en-US" altLang="zh-CN" sz="4000" b="1" dirty="0">
                <a:solidFill>
                  <a:srgbClr val="FF0000"/>
                </a:solidFill>
              </a:rPr>
              <a:t>energy </a:t>
            </a:r>
          </a:p>
          <a:p>
            <a:r>
              <a:rPr lang="en-US" altLang="zh-CN" sz="4000" b="1" dirty="0">
                <a:solidFill>
                  <a:srgbClr val="FF0000"/>
                </a:solidFill>
              </a:rPr>
              <a:t>currency</a:t>
            </a:r>
            <a:r>
              <a:rPr lang="en-US" altLang="zh-CN" sz="4000" b="1" dirty="0"/>
              <a:t> in all </a:t>
            </a:r>
          </a:p>
          <a:p>
            <a:r>
              <a:rPr lang="en-US" altLang="zh-CN" sz="4000" b="1" dirty="0"/>
              <a:t>living cells</a:t>
            </a:r>
          </a:p>
          <a:p>
            <a:endParaRPr lang="en-US" altLang="zh-CN" sz="4400" b="1" dirty="0"/>
          </a:p>
          <a:p>
            <a:endParaRPr lang="en-US" altLang="zh-CN"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flipV="1">
            <a:off x="381000" y="-92075"/>
            <a:ext cx="7772400" cy="182563"/>
          </a:xfrm>
        </p:spPr>
        <p:txBody>
          <a:bodyPr/>
          <a:lstStyle/>
          <a:p>
            <a:pPr eaLnBrk="1" hangingPunct="1"/>
            <a:r>
              <a:rPr lang="en-US" altLang="zh-CN" dirty="0" smtClean="0"/>
              <a:t> </a:t>
            </a:r>
          </a:p>
        </p:txBody>
      </p:sp>
      <p:sp>
        <p:nvSpPr>
          <p:cNvPr id="39939" name="Rectangle 3"/>
          <p:cNvSpPr>
            <a:spLocks noGrp="1" noChangeArrowheads="1"/>
          </p:cNvSpPr>
          <p:nvPr>
            <p:ph type="body" idx="1"/>
          </p:nvPr>
        </p:nvSpPr>
        <p:spPr>
          <a:xfrm>
            <a:off x="228600" y="228600"/>
            <a:ext cx="8915400" cy="6629400"/>
          </a:xfrm>
        </p:spPr>
        <p:txBody>
          <a:bodyPr/>
          <a:lstStyle/>
          <a:p>
            <a:pPr eaLnBrk="1" hangingPunct="1">
              <a:lnSpc>
                <a:spcPct val="90000"/>
              </a:lnSpc>
            </a:pPr>
            <a:r>
              <a:rPr lang="en-US" altLang="zh-CN" b="1" dirty="0" smtClean="0">
                <a:latin typeface="Times New Roman" pitchFamily="18" charset="0"/>
              </a:rPr>
              <a:t>ATP energizes active transport and </a:t>
            </a:r>
            <a:r>
              <a:rPr lang="en-US" altLang="zh-CN" b="1" dirty="0" smtClean="0">
                <a:solidFill>
                  <a:srgbClr val="3333FF"/>
                </a:solidFill>
                <a:latin typeface="Times New Roman" pitchFamily="18" charset="0"/>
              </a:rPr>
              <a:t>muscle contraction (by ATP hydrolysis)</a:t>
            </a:r>
            <a:r>
              <a:rPr lang="en-US" altLang="zh-CN" b="1" dirty="0" smtClean="0">
                <a:latin typeface="Times New Roman" pitchFamily="18" charset="0"/>
              </a:rPr>
              <a:t>.</a:t>
            </a:r>
            <a:endParaRPr lang="en-US" altLang="zh-CN" b="1" dirty="0" smtClean="0">
              <a:solidFill>
                <a:srgbClr val="3333FF"/>
              </a:solidFill>
              <a:latin typeface="Times New Roman" pitchFamily="18" charset="0"/>
            </a:endParaRP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Assembly of informational macromolecules requires energy.</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In the firefly, ATP is used in a set of reactions </a:t>
            </a:r>
          </a:p>
          <a:p>
            <a:pPr eaLnBrk="1" hangingPunct="1">
              <a:lnSpc>
                <a:spcPct val="90000"/>
              </a:lnSpc>
              <a:buFontTx/>
              <a:buNone/>
            </a:pPr>
            <a:r>
              <a:rPr lang="en-US" altLang="zh-CN" b="1" dirty="0" smtClean="0">
                <a:latin typeface="Times New Roman" pitchFamily="18" charset="0"/>
              </a:rPr>
              <a:t>   that convert chemical energy into light energy.</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In the lab, as little as a few picomoles (10</a:t>
            </a:r>
            <a:r>
              <a:rPr lang="en-US" altLang="zh-CN" b="1" baseline="30000" dirty="0" smtClean="0">
                <a:latin typeface="Times New Roman" pitchFamily="18" charset="0"/>
              </a:rPr>
              <a:t>-12</a:t>
            </a:r>
            <a:r>
              <a:rPr lang="en-US" altLang="zh-CN" b="1" dirty="0" smtClean="0">
                <a:latin typeface="Times New Roman" pitchFamily="18" charset="0"/>
              </a:rPr>
              <a:t> mol) of ATP can be measured using firefly luciferin and luciferase (</a:t>
            </a:r>
            <a:r>
              <a:rPr lang="zh-CN" altLang="en-US" b="1" dirty="0" smtClean="0">
                <a:latin typeface="楷体" panose="02010609060101010101" pitchFamily="49" charset="-122"/>
                <a:ea typeface="楷体" panose="02010609060101010101" pitchFamily="49" charset="-122"/>
              </a:rPr>
              <a:t>荧光素酶</a:t>
            </a:r>
            <a:r>
              <a:rPr lang="en-US" altLang="zh-CN" b="1" dirty="0" smtClean="0">
                <a:latin typeface="Times New Roman" pitchFamily="18" charset="0"/>
              </a:rPr>
              <a:t>), using spectroscopic methods.</a:t>
            </a:r>
          </a:p>
          <a:p>
            <a:pPr eaLnBrk="1" hangingPunct="1">
              <a:lnSpc>
                <a:spcPct val="90000"/>
              </a:lnSpc>
            </a:pPr>
            <a:endParaRPr lang="en-US" altLang="zh-CN" b="1" dirty="0" smtClean="0">
              <a:solidFill>
                <a:srgbClr val="3333FF"/>
              </a:solidFill>
              <a:latin typeface="Times New Roman" pitchFamily="18" charset="0"/>
            </a:endParaRPr>
          </a:p>
          <a:p>
            <a:pPr eaLnBrk="1" hangingPunct="1">
              <a:lnSpc>
                <a:spcPct val="90000"/>
              </a:lnSpc>
              <a:buFontTx/>
              <a:buNone/>
            </a:pPr>
            <a:endParaRPr lang="en-US" altLang="zh-CN" b="1" dirty="0" smtClean="0">
              <a:solidFill>
                <a:srgbClr val="FF0000"/>
              </a:solidFill>
              <a:latin typeface="Times New Roman" pitchFamily="18" charset="0"/>
            </a:endParaRPr>
          </a:p>
          <a:p>
            <a:pPr eaLnBrk="1" hangingPunct="1">
              <a:lnSpc>
                <a:spcPct val="90000"/>
              </a:lnSpc>
            </a:pPr>
            <a:endParaRPr lang="en-US" altLang="zh-CN" b="1"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1547813" y="188913"/>
            <a:ext cx="5842000" cy="5435600"/>
          </a:xfrm>
          <a:prstGeom prst="rect">
            <a:avLst/>
          </a:prstGeom>
          <a:noFill/>
          <a:ln w="9525">
            <a:noFill/>
            <a:miter lim="800000"/>
            <a:headEnd/>
            <a:tailEnd/>
          </a:ln>
        </p:spPr>
      </p:pic>
      <p:sp>
        <p:nvSpPr>
          <p:cNvPr id="40963" name="Text Box 3"/>
          <p:cNvSpPr txBox="1">
            <a:spLocks noChangeArrowheads="1"/>
          </p:cNvSpPr>
          <p:nvPr/>
        </p:nvSpPr>
        <p:spPr bwMode="auto">
          <a:xfrm>
            <a:off x="870744" y="5733256"/>
            <a:ext cx="7196138" cy="946150"/>
          </a:xfrm>
          <a:prstGeom prst="rect">
            <a:avLst/>
          </a:prstGeom>
          <a:noFill/>
          <a:ln w="12700" cap="sq">
            <a:noFill/>
            <a:miter lim="800000"/>
            <a:headEnd type="none" w="sm" len="sm"/>
            <a:tailEnd type="none" w="sm" len="sm"/>
          </a:ln>
        </p:spPr>
        <p:txBody>
          <a:bodyPr wrap="none">
            <a:spAutoFit/>
          </a:bodyPr>
          <a:lstStyle/>
          <a:p>
            <a:r>
              <a:rPr lang="en-US" altLang="zh-CN" sz="2800" b="1" dirty="0"/>
              <a:t>In the firefly, ATP is used in a set of reactions </a:t>
            </a:r>
          </a:p>
          <a:p>
            <a:r>
              <a:rPr lang="en-US" altLang="zh-CN" sz="2800" b="1" dirty="0"/>
              <a:t>that convert chemical energy into light energy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1691680" y="1340768"/>
            <a:ext cx="5826062" cy="5445224"/>
          </a:xfrm>
          <a:prstGeom prst="rect">
            <a:avLst/>
          </a:prstGeom>
          <a:noFill/>
          <a:ln w="9525">
            <a:noFill/>
            <a:miter lim="800000"/>
            <a:headEnd/>
            <a:tailEnd/>
          </a:ln>
        </p:spPr>
      </p:pic>
      <p:sp>
        <p:nvSpPr>
          <p:cNvPr id="5123" name="Text Box 3"/>
          <p:cNvSpPr txBox="1">
            <a:spLocks noChangeArrowheads="1"/>
          </p:cNvSpPr>
          <p:nvPr/>
        </p:nvSpPr>
        <p:spPr bwMode="auto">
          <a:xfrm>
            <a:off x="323528" y="116632"/>
            <a:ext cx="8426450" cy="1066800"/>
          </a:xfrm>
          <a:prstGeom prst="rect">
            <a:avLst/>
          </a:prstGeom>
          <a:noFill/>
          <a:ln w="12700" cap="sq">
            <a:noFill/>
            <a:miter lim="800000"/>
            <a:headEnd type="none" w="sm" len="sm"/>
            <a:tailEnd type="none" w="sm" len="sm"/>
          </a:ln>
        </p:spPr>
        <p:txBody>
          <a:bodyPr wrap="none">
            <a:spAutoFit/>
          </a:bodyPr>
          <a:lstStyle/>
          <a:p>
            <a:r>
              <a:rPr lang="en-US" altLang="zh-CN" sz="3200" b="1" dirty="0">
                <a:solidFill>
                  <a:srgbClr val="3333FF"/>
                </a:solidFill>
              </a:rPr>
              <a:t>The energy needs of virtually all organisms are </a:t>
            </a:r>
          </a:p>
          <a:p>
            <a:r>
              <a:rPr lang="en-US" altLang="zh-CN" sz="3200" b="1" dirty="0">
                <a:solidFill>
                  <a:srgbClr val="3333FF"/>
                </a:solidFill>
              </a:rPr>
              <a:t>provided, directly or indirectly, by </a:t>
            </a:r>
            <a:r>
              <a:rPr lang="en-US" altLang="zh-CN" sz="3200" b="1" dirty="0">
                <a:solidFill>
                  <a:srgbClr val="FF0000"/>
                </a:solidFill>
              </a:rPr>
              <a:t>solar energy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187450" y="5300663"/>
            <a:ext cx="7283450" cy="1190625"/>
          </a:xfrm>
          <a:prstGeom prst="rect">
            <a:avLst/>
          </a:prstGeom>
          <a:noFill/>
          <a:ln w="12700" cap="sq">
            <a:noFill/>
            <a:miter lim="800000"/>
            <a:headEnd type="none" w="sm" len="sm"/>
            <a:tailEnd type="none" w="sm" len="sm"/>
          </a:ln>
        </p:spPr>
        <p:txBody>
          <a:bodyPr wrap="none">
            <a:spAutoFit/>
          </a:bodyPr>
          <a:lstStyle/>
          <a:p>
            <a:pPr algn="ctr"/>
            <a:r>
              <a:rPr lang="en-US" altLang="zh-CN" sz="3600" b="1" dirty="0"/>
              <a:t>Picomoles (10</a:t>
            </a:r>
            <a:r>
              <a:rPr lang="en-US" altLang="zh-CN" sz="3600" b="1" baseline="30000" dirty="0"/>
              <a:t>-12</a:t>
            </a:r>
            <a:r>
              <a:rPr lang="en-US" altLang="zh-CN" sz="3600" b="1" dirty="0"/>
              <a:t> mol) of ATP can be </a:t>
            </a:r>
          </a:p>
          <a:p>
            <a:pPr algn="ctr"/>
            <a:r>
              <a:rPr lang="en-US" altLang="zh-CN" sz="3600" b="1" dirty="0"/>
              <a:t>measured using luciferase</a:t>
            </a:r>
          </a:p>
        </p:txBody>
      </p:sp>
      <p:pic>
        <p:nvPicPr>
          <p:cNvPr id="41987" name="Picture 6"/>
          <p:cNvPicPr>
            <a:picLocks noChangeAspect="1" noChangeArrowheads="1"/>
          </p:cNvPicPr>
          <p:nvPr/>
        </p:nvPicPr>
        <p:blipFill>
          <a:blip r:embed="rId2"/>
          <a:srcRect/>
          <a:stretch>
            <a:fillRect/>
          </a:stretch>
        </p:blipFill>
        <p:spPr bwMode="auto">
          <a:xfrm>
            <a:off x="303213" y="458788"/>
            <a:ext cx="8229600" cy="4438650"/>
          </a:xfrm>
          <a:prstGeom prst="rect">
            <a:avLst/>
          </a:prstGeom>
          <a:noFill/>
          <a:ln w="9525">
            <a:noFill/>
            <a:miter lim="800000"/>
            <a:headEnd/>
            <a:tailEnd/>
          </a:ln>
        </p:spPr>
      </p:pic>
      <p:sp>
        <p:nvSpPr>
          <p:cNvPr id="41988" name="Line 7"/>
          <p:cNvSpPr>
            <a:spLocks noChangeShapeType="1"/>
          </p:cNvSpPr>
          <p:nvPr/>
        </p:nvSpPr>
        <p:spPr bwMode="auto">
          <a:xfrm>
            <a:off x="1331913" y="4076700"/>
            <a:ext cx="1079500" cy="0"/>
          </a:xfrm>
          <a:prstGeom prst="line">
            <a:avLst/>
          </a:prstGeom>
          <a:noFill/>
          <a:ln w="28575" cap="sq">
            <a:solidFill>
              <a:srgbClr val="FF0000"/>
            </a:solidFill>
            <a:round/>
            <a:headEnd type="none" w="sm" len="sm"/>
            <a:tailEnd type="none" w="sm" len="sm"/>
          </a:ln>
        </p:spPr>
        <p:txBody>
          <a:bodyPr wrap="none"/>
          <a:lstStyle/>
          <a:p>
            <a:endParaRPr lang="zh-CN" altLang="en-US"/>
          </a:p>
        </p:txBody>
      </p:sp>
      <p:sp>
        <p:nvSpPr>
          <p:cNvPr id="41989" name="Line 8"/>
          <p:cNvSpPr>
            <a:spLocks noChangeShapeType="1"/>
          </p:cNvSpPr>
          <p:nvPr/>
        </p:nvSpPr>
        <p:spPr bwMode="auto">
          <a:xfrm>
            <a:off x="1692275" y="2636838"/>
            <a:ext cx="792163" cy="0"/>
          </a:xfrm>
          <a:prstGeom prst="line">
            <a:avLst/>
          </a:prstGeom>
          <a:noFill/>
          <a:ln w="28575" cap="sq">
            <a:solidFill>
              <a:srgbClr val="FF0000"/>
            </a:solidFill>
            <a:round/>
            <a:headEnd type="none" w="sm" len="sm"/>
            <a:tailEnd type="none" w="sm" len="sm"/>
          </a:ln>
        </p:spPr>
        <p:txBody>
          <a:bodyPr wrap="none"/>
          <a:lstStyle/>
          <a:p>
            <a:endParaRPr lang="zh-CN" altLang="en-US"/>
          </a:p>
        </p:txBody>
      </p:sp>
      <p:sp>
        <p:nvSpPr>
          <p:cNvPr id="41990" name="Line 9"/>
          <p:cNvSpPr>
            <a:spLocks noChangeShapeType="1"/>
          </p:cNvSpPr>
          <p:nvPr/>
        </p:nvSpPr>
        <p:spPr bwMode="auto">
          <a:xfrm>
            <a:off x="5508625" y="2492375"/>
            <a:ext cx="935038" cy="0"/>
          </a:xfrm>
          <a:prstGeom prst="line">
            <a:avLst/>
          </a:prstGeom>
          <a:noFill/>
          <a:ln w="28575" cap="sq">
            <a:solidFill>
              <a:srgbClr val="FF0000"/>
            </a:solidFill>
            <a:round/>
            <a:headEnd type="none" w="sm" len="sm"/>
            <a:tailEnd type="non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785813"/>
            <a:ext cx="9144000" cy="1143000"/>
          </a:xfrm>
        </p:spPr>
        <p:txBody>
          <a:bodyPr/>
          <a:lstStyle/>
          <a:p>
            <a:pPr eaLnBrk="1" hangingPunct="1"/>
            <a:r>
              <a:rPr lang="en-US" altLang="zh-CN" sz="4800" b="1" dirty="0" smtClean="0">
                <a:solidFill>
                  <a:srgbClr val="3333FF"/>
                </a:solidFill>
                <a:latin typeface="Times New Roman" pitchFamily="18" charset="0"/>
              </a:rPr>
              <a:t>5. Electron transfer via reduction-oxidation (redox) reactions generates biological energy</a:t>
            </a:r>
          </a:p>
        </p:txBody>
      </p:sp>
      <p:sp>
        <p:nvSpPr>
          <p:cNvPr id="43011" name="Rectangle 3"/>
          <p:cNvSpPr>
            <a:spLocks noGrp="1" noChangeArrowheads="1"/>
          </p:cNvSpPr>
          <p:nvPr>
            <p:ph type="body" idx="1"/>
          </p:nvPr>
        </p:nvSpPr>
        <p:spPr>
          <a:xfrm>
            <a:off x="0" y="2743200"/>
            <a:ext cx="9144000" cy="4114800"/>
          </a:xfrm>
        </p:spPr>
        <p:txBody>
          <a:bodyPr/>
          <a:lstStyle/>
          <a:p>
            <a:pPr eaLnBrk="1" hangingPunct="1">
              <a:lnSpc>
                <a:spcPct val="90000"/>
              </a:lnSpc>
            </a:pPr>
            <a:r>
              <a:rPr lang="en-US" altLang="zh-CN" sz="4000" b="1" dirty="0" smtClean="0">
                <a:latin typeface="Times New Roman" pitchFamily="18" charset="0"/>
              </a:rPr>
              <a:t>When electrons flow from a low affinity carrier (reductant)  to a high affinity carrier (oxidant), either in an electric battery or in a living cell, energy is released and work can be done.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3-13"/>
          <p:cNvPicPr>
            <a:picLocks noChangeAspect="1" noChangeArrowheads="1"/>
          </p:cNvPicPr>
          <p:nvPr/>
        </p:nvPicPr>
        <p:blipFill>
          <a:blip r:embed="rId2"/>
          <a:srcRect/>
          <a:stretch>
            <a:fillRect/>
          </a:stretch>
        </p:blipFill>
        <p:spPr bwMode="auto">
          <a:xfrm>
            <a:off x="0" y="0"/>
            <a:ext cx="6438900" cy="6629400"/>
          </a:xfrm>
          <a:prstGeom prst="rect">
            <a:avLst/>
          </a:prstGeom>
          <a:noFill/>
          <a:ln w="9525">
            <a:noFill/>
            <a:miter lim="800000"/>
            <a:headEnd/>
            <a:tailEnd/>
          </a:ln>
        </p:spPr>
      </p:pic>
      <p:sp>
        <p:nvSpPr>
          <p:cNvPr id="44035" name="Rectangle 3"/>
          <p:cNvSpPr>
            <a:spLocks noChangeArrowheads="1"/>
          </p:cNvSpPr>
          <p:nvPr/>
        </p:nvSpPr>
        <p:spPr bwMode="auto">
          <a:xfrm>
            <a:off x="5959475" y="476250"/>
            <a:ext cx="3184525" cy="2528888"/>
          </a:xfrm>
          <a:prstGeom prst="rect">
            <a:avLst/>
          </a:prstGeom>
          <a:noFill/>
          <a:ln w="12700" cap="sq">
            <a:noFill/>
            <a:miter lim="800000"/>
            <a:headEnd type="none" w="sm" len="sm"/>
            <a:tailEnd type="none" w="sm" len="sm"/>
          </a:ln>
        </p:spPr>
        <p:txBody>
          <a:bodyPr wrap="none">
            <a:spAutoFit/>
          </a:bodyPr>
          <a:lstStyle/>
          <a:p>
            <a:r>
              <a:rPr kumimoji="1" lang="en-US" altLang="zh-CN" sz="3200" dirty="0"/>
              <a:t> </a:t>
            </a:r>
            <a:r>
              <a:rPr kumimoji="1" lang="en-US" altLang="zh-CN" sz="3200" b="1" dirty="0"/>
              <a:t>Energy is</a:t>
            </a:r>
          </a:p>
          <a:p>
            <a:r>
              <a:rPr kumimoji="1" lang="en-US" altLang="zh-CN" sz="3200" b="1" dirty="0"/>
              <a:t> “generated” via</a:t>
            </a:r>
          </a:p>
          <a:p>
            <a:r>
              <a:rPr kumimoji="1" lang="en-US" altLang="zh-CN" sz="3200" b="1" dirty="0"/>
              <a:t> electron flow</a:t>
            </a:r>
          </a:p>
          <a:p>
            <a:r>
              <a:rPr kumimoji="1" lang="en-US" altLang="zh-CN" sz="3200" b="1" dirty="0"/>
              <a:t> both in a battery</a:t>
            </a:r>
          </a:p>
          <a:p>
            <a:r>
              <a:rPr kumimoji="1" lang="en-US" altLang="zh-CN" sz="3200" b="1" dirty="0"/>
              <a:t> and in a cell!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flipV="1">
            <a:off x="685800" y="0"/>
            <a:ext cx="7772400" cy="106363"/>
          </a:xfrm>
        </p:spPr>
        <p:txBody>
          <a:bodyPr/>
          <a:lstStyle/>
          <a:p>
            <a:pPr eaLnBrk="1" hangingPunct="1"/>
            <a:r>
              <a:rPr lang="en-US" altLang="zh-CN" dirty="0" smtClean="0"/>
              <a:t> </a:t>
            </a:r>
          </a:p>
        </p:txBody>
      </p:sp>
      <p:sp>
        <p:nvSpPr>
          <p:cNvPr id="45059" name="Rectangle 3"/>
          <p:cNvSpPr>
            <a:spLocks noGrp="1" noChangeArrowheads="1"/>
          </p:cNvSpPr>
          <p:nvPr>
            <p:ph type="body" idx="1"/>
          </p:nvPr>
        </p:nvSpPr>
        <p:spPr>
          <a:xfrm>
            <a:off x="304800" y="533400"/>
            <a:ext cx="8839200" cy="5775325"/>
          </a:xfrm>
        </p:spPr>
        <p:txBody>
          <a:bodyPr/>
          <a:lstStyle/>
          <a:p>
            <a:pPr eaLnBrk="1" hangingPunct="1"/>
            <a:r>
              <a:rPr lang="en-US" altLang="zh-CN" sz="3600" b="1" dirty="0" smtClean="0">
                <a:latin typeface="Times New Roman" pitchFamily="18" charset="0"/>
              </a:rPr>
              <a:t>Oxidation of energy-rich biological fuels often means </a:t>
            </a:r>
            <a:r>
              <a:rPr lang="en-US" altLang="zh-CN" sz="3600" b="1" dirty="0" smtClean="0">
                <a:solidFill>
                  <a:srgbClr val="FF0000"/>
                </a:solidFill>
                <a:latin typeface="Times New Roman" pitchFamily="18" charset="0"/>
              </a:rPr>
              <a:t>dehydrogenation </a:t>
            </a:r>
            <a:r>
              <a:rPr lang="en-US" altLang="zh-CN" sz="3600" b="1" dirty="0" smtClean="0">
                <a:latin typeface="Times New Roman" pitchFamily="18" charset="0"/>
              </a:rPr>
              <a:t>(catalyzed by dehydrogenases, </a:t>
            </a:r>
            <a:r>
              <a:rPr lang="zh-CN" altLang="en-US" sz="3600" b="1" dirty="0" smtClean="0">
                <a:latin typeface="楷体" panose="02010609060101010101" pitchFamily="49" charset="-122"/>
                <a:ea typeface="楷体" panose="02010609060101010101" pitchFamily="49" charset="-122"/>
              </a:rPr>
              <a:t>脱氢酶</a:t>
            </a:r>
            <a:r>
              <a:rPr lang="en-US" altLang="zh-CN" sz="3600" b="1" dirty="0" smtClean="0">
                <a:latin typeface="Times New Roman" pitchFamily="18" charset="0"/>
              </a:rPr>
              <a:t>) from carbons having various oxidation states. </a:t>
            </a:r>
          </a:p>
          <a:p>
            <a:pPr eaLnBrk="1" hangingPunct="1"/>
            <a:endParaRPr lang="en-US" altLang="zh-CN" sz="3600" b="1" dirty="0" smtClean="0">
              <a:latin typeface="Times New Roman" pitchFamily="18" charset="0"/>
            </a:endParaRPr>
          </a:p>
          <a:p>
            <a:pPr eaLnBrk="1" hangingPunct="1"/>
            <a:r>
              <a:rPr lang="en-US" altLang="zh-CN" sz="3600" b="1" dirty="0" smtClean="0">
                <a:latin typeface="Times New Roman" pitchFamily="18" charset="0"/>
              </a:rPr>
              <a:t>The affinity for electrons of a compound (in its oxidized form) is indicated by its </a:t>
            </a:r>
            <a:r>
              <a:rPr lang="en-US" altLang="zh-CN" sz="3600" b="1" dirty="0" smtClean="0">
                <a:solidFill>
                  <a:srgbClr val="3333FF"/>
                </a:solidFill>
                <a:latin typeface="Times New Roman" pitchFamily="18" charset="0"/>
              </a:rPr>
              <a:t>reduction potential </a:t>
            </a:r>
            <a:r>
              <a:rPr lang="en-US" altLang="zh-CN" sz="3600" b="1" dirty="0" smtClean="0">
                <a:latin typeface="Times New Roman" pitchFamily="18" charset="0"/>
              </a:rPr>
              <a:t>(</a:t>
            </a:r>
            <a:r>
              <a:rPr lang="en-US" altLang="zh-CN" sz="3600" b="1" i="1" dirty="0" smtClean="0">
                <a:solidFill>
                  <a:srgbClr val="3333FF"/>
                </a:solidFill>
                <a:latin typeface="Times New Roman" pitchFamily="18" charset="0"/>
              </a:rPr>
              <a:t>E</a:t>
            </a:r>
            <a:r>
              <a:rPr lang="en-US" altLang="zh-CN" sz="3600" b="1" dirty="0" smtClean="0">
                <a:latin typeface="Times New Roman" pitchFamily="18" charset="0"/>
              </a:rPr>
              <a:t>).</a:t>
            </a:r>
          </a:p>
          <a:p>
            <a:pPr eaLnBrk="1" hangingPunct="1"/>
            <a:endParaRPr lang="en-US" altLang="zh-CN" sz="3600" b="1" dirty="0" smtClean="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flipV="1">
            <a:off x="685800" y="0"/>
            <a:ext cx="7772400" cy="106363"/>
          </a:xfrm>
        </p:spPr>
        <p:txBody>
          <a:bodyPr/>
          <a:lstStyle/>
          <a:p>
            <a:pPr eaLnBrk="1" hangingPunct="1"/>
            <a:r>
              <a:rPr lang="en-US" altLang="zh-CN" dirty="0" smtClean="0"/>
              <a:t> </a:t>
            </a:r>
          </a:p>
        </p:txBody>
      </p:sp>
      <p:sp>
        <p:nvSpPr>
          <p:cNvPr id="46083" name="Rectangle 3"/>
          <p:cNvSpPr>
            <a:spLocks noGrp="1" noChangeArrowheads="1"/>
          </p:cNvSpPr>
          <p:nvPr>
            <p:ph type="body" idx="1"/>
          </p:nvPr>
        </p:nvSpPr>
        <p:spPr>
          <a:xfrm>
            <a:off x="304800" y="533400"/>
            <a:ext cx="8610600" cy="5991225"/>
          </a:xfrm>
        </p:spPr>
        <p:txBody>
          <a:bodyPr/>
          <a:lstStyle/>
          <a:p>
            <a:pPr eaLnBrk="1" hangingPunct="1">
              <a:lnSpc>
                <a:spcPct val="90000"/>
              </a:lnSpc>
            </a:pPr>
            <a:r>
              <a:rPr lang="en-US" altLang="zh-CN" sz="4400" b="1" dirty="0" smtClean="0">
                <a:solidFill>
                  <a:srgbClr val="3333FF"/>
                </a:solidFill>
                <a:latin typeface="Times New Roman" pitchFamily="18" charset="0"/>
              </a:rPr>
              <a:t>Standard reduction potential</a:t>
            </a:r>
            <a:r>
              <a:rPr lang="en-US" altLang="zh-CN" sz="4400" b="1" dirty="0" smtClean="0">
                <a:latin typeface="Times New Roman" pitchFamily="18" charset="0"/>
              </a:rPr>
              <a:t> (</a:t>
            </a:r>
            <a:r>
              <a:rPr lang="en-US" altLang="zh-CN" sz="4400" b="1" i="1" dirty="0" smtClean="0">
                <a:solidFill>
                  <a:srgbClr val="3333FF"/>
                </a:solidFill>
                <a:latin typeface="Times New Roman" pitchFamily="18" charset="0"/>
              </a:rPr>
              <a:t>E'</a:t>
            </a:r>
            <a:r>
              <a:rPr lang="en-US" altLang="zh-CN" sz="4400" b="1" i="1" baseline="30000" dirty="0" smtClean="0">
                <a:solidFill>
                  <a:srgbClr val="3333FF"/>
                </a:solidFill>
                <a:latin typeface="Times New Roman" pitchFamily="18" charset="0"/>
              </a:rPr>
              <a:t>o</a:t>
            </a:r>
            <a:r>
              <a:rPr lang="en-US" altLang="zh-CN" sz="4400" b="1" dirty="0" smtClean="0">
                <a:latin typeface="Times New Roman" pitchFamily="18" charset="0"/>
              </a:rPr>
              <a:t>) of each oxidant is measured by connecting a half-cell having the oxidized and reduced species of the redox pair each at 1 M, or 1 atm for gases, </a:t>
            </a:r>
            <a:r>
              <a:rPr lang="en-US" altLang="zh-CN" sz="4400" b="1" dirty="0" smtClean="0">
                <a:solidFill>
                  <a:srgbClr val="FF0000"/>
                </a:solidFill>
                <a:latin typeface="Times New Roman" pitchFamily="18" charset="0"/>
              </a:rPr>
              <a:t> pH 7</a:t>
            </a:r>
            <a:r>
              <a:rPr lang="en-US" altLang="zh-CN" sz="4400" b="1" dirty="0" smtClean="0">
                <a:latin typeface="Times New Roman" pitchFamily="18" charset="0"/>
              </a:rPr>
              <a:t> to a reference half-cell having 1 M H</a:t>
            </a:r>
            <a:r>
              <a:rPr lang="en-US" altLang="zh-CN" sz="4400" b="1" baseline="30000" dirty="0" smtClean="0">
                <a:latin typeface="Times New Roman" pitchFamily="18" charset="0"/>
              </a:rPr>
              <a:t>+</a:t>
            </a:r>
            <a:r>
              <a:rPr lang="en-US" altLang="zh-CN" sz="4400" b="1" dirty="0" smtClean="0">
                <a:latin typeface="Times New Roman" pitchFamily="18" charset="0"/>
              </a:rPr>
              <a:t> and 1 atm H</a:t>
            </a:r>
            <a:r>
              <a:rPr lang="en-US" altLang="zh-CN" sz="4400" b="1" baseline="-25000" dirty="0" smtClean="0">
                <a:latin typeface="Times New Roman" pitchFamily="18" charset="0"/>
              </a:rPr>
              <a:t>2</a:t>
            </a:r>
            <a:r>
              <a:rPr lang="en-US" altLang="zh-CN" sz="4400" b="1" dirty="0" smtClean="0">
                <a:latin typeface="Times New Roman" pitchFamily="18" charset="0"/>
              </a:rPr>
              <a:t>, whose </a:t>
            </a:r>
            <a:r>
              <a:rPr lang="en-US" altLang="zh-CN" sz="4400" b="1" i="1" dirty="0" smtClean="0">
                <a:latin typeface="Times New Roman" pitchFamily="18" charset="0"/>
              </a:rPr>
              <a:t>E</a:t>
            </a:r>
            <a:r>
              <a:rPr lang="en-US" altLang="zh-CN" sz="4400" b="1" i="1" dirty="0" smtClean="0">
                <a:latin typeface="Times New Roman" pitchFamily="18" charset="0"/>
                <a:cs typeface="Times New Roman" pitchFamily="18" charset="0"/>
              </a:rPr>
              <a:t>'</a:t>
            </a:r>
            <a:r>
              <a:rPr lang="en-US" altLang="zh-CN" sz="4400" b="1" i="1" baseline="30000" dirty="0" smtClean="0">
                <a:latin typeface="Times New Roman" pitchFamily="18" charset="0"/>
              </a:rPr>
              <a:t>o</a:t>
            </a:r>
            <a:r>
              <a:rPr lang="en-US" altLang="zh-CN" sz="4400" b="1" dirty="0" smtClean="0">
                <a:latin typeface="Times New Roman" pitchFamily="18" charset="0"/>
              </a:rPr>
              <a:t> is arbitrarily assigned as 0.00 V.</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250825" y="333375"/>
            <a:ext cx="4621213" cy="6097588"/>
          </a:xfrm>
          <a:prstGeom prst="rect">
            <a:avLst/>
          </a:prstGeom>
          <a:noFill/>
          <a:ln w="9525">
            <a:noFill/>
            <a:miter lim="800000"/>
            <a:headEnd/>
            <a:tailEnd/>
          </a:ln>
        </p:spPr>
      </p:pic>
      <p:sp>
        <p:nvSpPr>
          <p:cNvPr id="47107" name="Text Box 3"/>
          <p:cNvSpPr txBox="1">
            <a:spLocks noChangeArrowheads="1"/>
          </p:cNvSpPr>
          <p:nvPr/>
        </p:nvSpPr>
        <p:spPr bwMode="auto">
          <a:xfrm>
            <a:off x="4932363" y="1196975"/>
            <a:ext cx="3781425" cy="3508375"/>
          </a:xfrm>
          <a:prstGeom prst="rect">
            <a:avLst/>
          </a:prstGeom>
          <a:noFill/>
          <a:ln w="12700" cap="sq">
            <a:noFill/>
            <a:miter lim="800000"/>
            <a:headEnd type="none" w="sm" len="sm"/>
            <a:tailEnd type="none" w="sm" len="sm"/>
          </a:ln>
        </p:spPr>
        <p:txBody>
          <a:bodyPr wrap="none">
            <a:spAutoFit/>
          </a:bodyPr>
          <a:lstStyle/>
          <a:p>
            <a:r>
              <a:rPr kumimoji="1" lang="en-US" altLang="zh-CN" sz="2800" b="1" dirty="0">
                <a:solidFill>
                  <a:srgbClr val="3333FF"/>
                </a:solidFill>
              </a:rPr>
              <a:t>The standard reduction</a:t>
            </a:r>
          </a:p>
          <a:p>
            <a:r>
              <a:rPr kumimoji="1" lang="en-US" altLang="zh-CN" sz="2800" b="1" dirty="0">
                <a:solidFill>
                  <a:srgbClr val="3333FF"/>
                </a:solidFill>
              </a:rPr>
              <a:t>potential (</a:t>
            </a:r>
            <a:r>
              <a:rPr kumimoji="1" lang="en-US" altLang="zh-CN" sz="2800" b="1" i="1" dirty="0">
                <a:solidFill>
                  <a:srgbClr val="3333FF"/>
                </a:solidFill>
              </a:rPr>
              <a:t>E'</a:t>
            </a:r>
            <a:r>
              <a:rPr kumimoji="1" lang="en-US" altLang="zh-CN" sz="2800" b="1" i="1" baseline="30000" dirty="0">
                <a:solidFill>
                  <a:srgbClr val="3333FF"/>
                </a:solidFill>
              </a:rPr>
              <a:t>o</a:t>
            </a:r>
            <a:r>
              <a:rPr kumimoji="1" lang="en-US" altLang="zh-CN" sz="2800" b="1" i="1" dirty="0">
                <a:solidFill>
                  <a:srgbClr val="3333FF"/>
                </a:solidFill>
              </a:rPr>
              <a:t>)</a:t>
            </a:r>
            <a:r>
              <a:rPr kumimoji="1" lang="en-US" altLang="zh-CN" sz="2800" b="1" dirty="0">
                <a:solidFill>
                  <a:srgbClr val="3333FF"/>
                </a:solidFill>
              </a:rPr>
              <a:t> of a </a:t>
            </a:r>
          </a:p>
          <a:p>
            <a:r>
              <a:rPr kumimoji="1" lang="en-US" altLang="zh-CN" sz="2800" b="1" dirty="0">
                <a:solidFill>
                  <a:srgbClr val="3333FF"/>
                </a:solidFill>
              </a:rPr>
              <a:t>conjugate redox pair</a:t>
            </a:r>
          </a:p>
          <a:p>
            <a:r>
              <a:rPr kumimoji="1" lang="en-US" altLang="zh-CN" sz="2800" b="1" dirty="0">
                <a:solidFill>
                  <a:srgbClr val="3333FF"/>
                </a:solidFill>
              </a:rPr>
              <a:t>is measured by </a:t>
            </a:r>
          </a:p>
          <a:p>
            <a:r>
              <a:rPr kumimoji="1" lang="en-US" altLang="zh-CN" sz="2800" b="1" dirty="0">
                <a:solidFill>
                  <a:srgbClr val="3333FF"/>
                </a:solidFill>
              </a:rPr>
              <a:t>connecting the sample </a:t>
            </a:r>
          </a:p>
          <a:p>
            <a:r>
              <a:rPr kumimoji="1" lang="en-US" altLang="zh-CN" sz="2800" b="1" dirty="0">
                <a:solidFill>
                  <a:srgbClr val="3333FF"/>
                </a:solidFill>
              </a:rPr>
              <a:t>half cell to the H</a:t>
            </a:r>
            <a:r>
              <a:rPr kumimoji="1" lang="en-US" altLang="zh-CN" sz="2800" b="1" baseline="30000" dirty="0">
                <a:solidFill>
                  <a:srgbClr val="3333FF"/>
                </a:solidFill>
              </a:rPr>
              <a:t>+</a:t>
            </a:r>
            <a:r>
              <a:rPr kumimoji="1" lang="en-US" altLang="zh-CN" sz="2800" b="1" dirty="0">
                <a:solidFill>
                  <a:srgbClr val="3333FF"/>
                </a:solidFill>
              </a:rPr>
              <a:t>/H</a:t>
            </a:r>
            <a:r>
              <a:rPr kumimoji="1" lang="en-US" altLang="zh-CN" sz="2800" b="1" baseline="-25000" dirty="0">
                <a:solidFill>
                  <a:srgbClr val="3333FF"/>
                </a:solidFill>
              </a:rPr>
              <a:t>2</a:t>
            </a:r>
          </a:p>
          <a:p>
            <a:r>
              <a:rPr kumimoji="1" lang="en-US" altLang="zh-CN" sz="2800" b="1" dirty="0">
                <a:solidFill>
                  <a:srgbClr val="3333FF"/>
                </a:solidFill>
              </a:rPr>
              <a:t>reference half cell.</a:t>
            </a:r>
          </a:p>
          <a:p>
            <a:endParaRPr lang="en-US" altLang="zh-CN" sz="2800" b="1" dirty="0">
              <a:solidFill>
                <a:srgbClr val="3333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able 13-07"/>
          <p:cNvPicPr>
            <a:picLocks noChangeAspect="1" noChangeArrowheads="1"/>
          </p:cNvPicPr>
          <p:nvPr/>
        </p:nvPicPr>
        <p:blipFill>
          <a:blip r:embed="rId3"/>
          <a:srcRect/>
          <a:stretch>
            <a:fillRect/>
          </a:stretch>
        </p:blipFill>
        <p:spPr bwMode="auto">
          <a:xfrm>
            <a:off x="520700" y="177800"/>
            <a:ext cx="8105775" cy="6496050"/>
          </a:xfrm>
          <a:prstGeom prst="rect">
            <a:avLst/>
          </a:prstGeom>
          <a:noFill/>
          <a:ln w="9525">
            <a:noFill/>
            <a:miter lim="800000"/>
            <a:headEnd/>
            <a:tailEnd/>
          </a:ln>
        </p:spPr>
      </p:pic>
      <p:sp>
        <p:nvSpPr>
          <p:cNvPr id="48131" name="Line 3"/>
          <p:cNvSpPr>
            <a:spLocks noChangeShapeType="1"/>
          </p:cNvSpPr>
          <p:nvPr/>
        </p:nvSpPr>
        <p:spPr bwMode="auto">
          <a:xfrm flipH="1">
            <a:off x="8459788" y="1125538"/>
            <a:ext cx="503237" cy="0"/>
          </a:xfrm>
          <a:prstGeom prst="line">
            <a:avLst/>
          </a:prstGeom>
          <a:noFill/>
          <a:ln w="38100" cap="sq">
            <a:solidFill>
              <a:srgbClr val="FF0000"/>
            </a:solidFill>
            <a:round/>
            <a:headEnd type="none" w="sm" len="sm"/>
            <a:tailEnd type="triangle" w="sm" len="sm"/>
          </a:ln>
        </p:spPr>
        <p:txBody>
          <a:bodyPr wrap="none"/>
          <a:lstStyle/>
          <a:p>
            <a:endParaRPr lang="zh-CN" altLang="en-US"/>
          </a:p>
        </p:txBody>
      </p:sp>
      <p:cxnSp>
        <p:nvCxnSpPr>
          <p:cNvPr id="5" name="直接箭头连接符 4"/>
          <p:cNvCxnSpPr/>
          <p:nvPr/>
        </p:nvCxnSpPr>
        <p:spPr bwMode="auto">
          <a:xfrm>
            <a:off x="142875" y="1143000"/>
            <a:ext cx="500063" cy="1588"/>
          </a:xfrm>
          <a:prstGeom prst="straightConnector1">
            <a:avLst/>
          </a:prstGeom>
          <a:ln>
            <a:solidFill>
              <a:srgbClr val="FF0000"/>
            </a:solidFill>
            <a:headEnd type="none" w="sm" len="sm"/>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flipV="1">
            <a:off x="685800" y="0"/>
            <a:ext cx="7772400" cy="106363"/>
          </a:xfrm>
        </p:spPr>
        <p:txBody>
          <a:bodyPr/>
          <a:lstStyle/>
          <a:p>
            <a:pPr eaLnBrk="1" hangingPunct="1"/>
            <a:r>
              <a:rPr lang="en-US" altLang="zh-CN" dirty="0" smtClean="0"/>
              <a:t> </a:t>
            </a:r>
          </a:p>
        </p:txBody>
      </p:sp>
      <p:sp>
        <p:nvSpPr>
          <p:cNvPr id="49155" name="Rectangle 3"/>
          <p:cNvSpPr>
            <a:spLocks noGrp="1" noChangeArrowheads="1"/>
          </p:cNvSpPr>
          <p:nvPr>
            <p:ph type="body" idx="1"/>
          </p:nvPr>
        </p:nvSpPr>
        <p:spPr>
          <a:xfrm>
            <a:off x="304800" y="533400"/>
            <a:ext cx="8839200" cy="5991225"/>
          </a:xfrm>
        </p:spPr>
        <p:txBody>
          <a:bodyPr/>
          <a:lstStyle/>
          <a:p>
            <a:pPr eaLnBrk="1" hangingPunct="1">
              <a:lnSpc>
                <a:spcPct val="90000"/>
              </a:lnSpc>
            </a:pPr>
            <a:r>
              <a:rPr lang="en-US" altLang="zh-CN" sz="4000" b="1" dirty="0" smtClean="0">
                <a:latin typeface="Times New Roman" pitchFamily="18" charset="0"/>
              </a:rPr>
              <a:t>A positive value of </a:t>
            </a:r>
            <a:r>
              <a:rPr lang="en-US" altLang="zh-CN" sz="4000" b="1" i="1" dirty="0" smtClean="0">
                <a:latin typeface="Times New Roman" pitchFamily="18" charset="0"/>
              </a:rPr>
              <a:t>E</a:t>
            </a:r>
            <a:r>
              <a:rPr lang="en-US" altLang="zh-CN" sz="4000" b="1" i="1" dirty="0" smtClean="0">
                <a:latin typeface="Times New Roman" pitchFamily="18" charset="0"/>
                <a:cs typeface="Times New Roman" pitchFamily="18" charset="0"/>
              </a:rPr>
              <a:t>'</a:t>
            </a:r>
            <a:r>
              <a:rPr lang="en-US" altLang="zh-CN" sz="4000" b="1" i="1" baseline="30000" dirty="0" smtClean="0">
                <a:latin typeface="Times New Roman" pitchFamily="18" charset="0"/>
              </a:rPr>
              <a:t>o</a:t>
            </a:r>
            <a:r>
              <a:rPr lang="en-US" altLang="zh-CN" sz="4000" b="1" dirty="0" smtClean="0">
                <a:latin typeface="Times New Roman" pitchFamily="18" charset="0"/>
              </a:rPr>
              <a:t> indicates a tendency to acquire electron from the reference half cell (with 1M H</a:t>
            </a:r>
            <a:r>
              <a:rPr lang="en-US" altLang="zh-CN" sz="4000" b="1" baseline="30000" dirty="0" smtClean="0">
                <a:latin typeface="Times New Roman" pitchFamily="18" charset="0"/>
              </a:rPr>
              <a:t>+</a:t>
            </a:r>
            <a:r>
              <a:rPr lang="en-US" altLang="zh-CN" sz="4000" b="1" dirty="0" smtClean="0">
                <a:latin typeface="Times New Roman" pitchFamily="18" charset="0"/>
              </a:rPr>
              <a:t>/1atm H</a:t>
            </a:r>
            <a:r>
              <a:rPr lang="en-US" altLang="zh-CN" sz="4000" b="1" baseline="-25000" dirty="0" smtClean="0">
                <a:latin typeface="Times New Roman" pitchFamily="18" charset="0"/>
              </a:rPr>
              <a:t>2</a:t>
            </a:r>
            <a:r>
              <a:rPr lang="en-US" altLang="zh-CN" sz="4000" b="1" dirty="0" smtClean="0">
                <a:latin typeface="Times New Roman" pitchFamily="18" charset="0"/>
              </a:rPr>
              <a:t>).</a:t>
            </a:r>
          </a:p>
          <a:p>
            <a:pPr eaLnBrk="1" hangingPunct="1">
              <a:lnSpc>
                <a:spcPct val="90000"/>
              </a:lnSpc>
            </a:pPr>
            <a:endParaRPr lang="en-US" altLang="zh-CN" sz="4000" b="1" dirty="0" smtClean="0">
              <a:latin typeface="Times New Roman" pitchFamily="18" charset="0"/>
            </a:endParaRPr>
          </a:p>
          <a:p>
            <a:pPr eaLnBrk="1" hangingPunct="1">
              <a:lnSpc>
                <a:spcPct val="90000"/>
              </a:lnSpc>
            </a:pPr>
            <a:r>
              <a:rPr lang="en-US" altLang="zh-CN" sz="4000" b="1" dirty="0" smtClean="0">
                <a:latin typeface="Times New Roman" pitchFamily="18" charset="0"/>
              </a:rPr>
              <a:t>In the living cells, electrons are transferred directly as </a:t>
            </a:r>
            <a:r>
              <a:rPr lang="en-US" altLang="zh-CN" sz="4000" b="1" dirty="0" smtClean="0">
                <a:solidFill>
                  <a:srgbClr val="FF0000"/>
                </a:solidFill>
                <a:latin typeface="Times New Roman" pitchFamily="18" charset="0"/>
              </a:rPr>
              <a:t>electrons</a:t>
            </a:r>
            <a:r>
              <a:rPr lang="en-US" altLang="zh-CN" sz="4000" b="1" dirty="0" smtClean="0">
                <a:latin typeface="Times New Roman" pitchFamily="18" charset="0"/>
              </a:rPr>
              <a:t> (between metal ions), as </a:t>
            </a:r>
            <a:r>
              <a:rPr lang="en-US" altLang="zh-CN" sz="4000" b="1" dirty="0" smtClean="0">
                <a:solidFill>
                  <a:srgbClr val="FF0000"/>
                </a:solidFill>
                <a:latin typeface="Times New Roman" pitchFamily="18" charset="0"/>
              </a:rPr>
              <a:t>hydrogen atoms</a:t>
            </a:r>
            <a:r>
              <a:rPr lang="en-US" altLang="zh-CN" sz="4000" b="1" dirty="0" smtClean="0">
                <a:latin typeface="Times New Roman" pitchFamily="18" charset="0"/>
              </a:rPr>
              <a:t> (H</a:t>
            </a:r>
            <a:r>
              <a:rPr lang="en-US" altLang="zh-CN" sz="4000" b="1" baseline="30000" dirty="0" smtClean="0">
                <a:latin typeface="Times New Roman" pitchFamily="18" charset="0"/>
              </a:rPr>
              <a:t>+</a:t>
            </a:r>
            <a:r>
              <a:rPr lang="en-US" altLang="zh-CN" sz="4000" b="1" dirty="0" smtClean="0">
                <a:latin typeface="Times New Roman" pitchFamily="18" charset="0"/>
              </a:rPr>
              <a:t>+e</a:t>
            </a:r>
            <a:r>
              <a:rPr lang="en-US" altLang="zh-CN" sz="4000" b="1" baseline="30000" dirty="0" smtClean="0">
                <a:latin typeface="Times New Roman" pitchFamily="18" charset="0"/>
              </a:rPr>
              <a:t>-</a:t>
            </a:r>
            <a:r>
              <a:rPr lang="en-US" altLang="zh-CN" sz="4000" b="1" dirty="0" smtClean="0">
                <a:latin typeface="Times New Roman" pitchFamily="18" charset="0"/>
              </a:rPr>
              <a:t>), or as a </a:t>
            </a:r>
            <a:r>
              <a:rPr lang="en-US" altLang="zh-CN" sz="4000" b="1" dirty="0" smtClean="0">
                <a:solidFill>
                  <a:srgbClr val="FF0000"/>
                </a:solidFill>
                <a:latin typeface="Times New Roman" pitchFamily="18" charset="0"/>
              </a:rPr>
              <a:t>hydride ion</a:t>
            </a:r>
            <a:r>
              <a:rPr lang="en-US" altLang="zh-CN" sz="4000" b="1" dirty="0" smtClean="0">
                <a:latin typeface="Times New Roman" pitchFamily="18" charset="0"/>
              </a:rPr>
              <a:t> </a:t>
            </a:r>
            <a:r>
              <a:rPr lang="en-US" altLang="zh-CN" sz="4000" b="1" dirty="0" smtClean="0">
                <a:solidFill>
                  <a:srgbClr val="FF0000"/>
                </a:solidFill>
                <a:latin typeface="Times New Roman" pitchFamily="18" charset="0"/>
              </a:rPr>
              <a:t>(:H</a:t>
            </a:r>
            <a:r>
              <a:rPr lang="en-US" altLang="zh-CN" sz="4000" b="1" baseline="30000" dirty="0" smtClean="0">
                <a:solidFill>
                  <a:srgbClr val="FF0000"/>
                </a:solidFill>
                <a:latin typeface="Times New Roman" pitchFamily="18" charset="0"/>
              </a:rPr>
              <a:t>-</a:t>
            </a:r>
            <a:r>
              <a:rPr lang="en-US" altLang="zh-CN" sz="4000" b="1" dirty="0" smtClean="0">
                <a:latin typeface="Times New Roman" pitchFamily="18" charset="0"/>
              </a:rPr>
              <a:t> or </a:t>
            </a:r>
            <a:r>
              <a:rPr lang="en-US" altLang="zh-CN" sz="4000" b="1" dirty="0" smtClean="0">
                <a:solidFill>
                  <a:srgbClr val="FF0000"/>
                </a:solidFill>
                <a:latin typeface="Times New Roman" pitchFamily="18" charset="0"/>
              </a:rPr>
              <a:t>H</a:t>
            </a:r>
            <a:r>
              <a:rPr lang="en-US" altLang="zh-CN" sz="4000" b="1" baseline="30000" dirty="0" smtClean="0">
                <a:solidFill>
                  <a:srgbClr val="FF0000"/>
                </a:solidFill>
                <a:latin typeface="Times New Roman" pitchFamily="18" charset="0"/>
              </a:rPr>
              <a:t>+</a:t>
            </a:r>
            <a:r>
              <a:rPr lang="en-US" altLang="zh-CN" sz="4000" b="1" dirty="0" smtClean="0">
                <a:solidFill>
                  <a:srgbClr val="FF0000"/>
                </a:solidFill>
                <a:latin typeface="Times New Roman" pitchFamily="18" charset="0"/>
              </a:rPr>
              <a:t>+2e</a:t>
            </a:r>
            <a:r>
              <a:rPr lang="en-US" altLang="zh-CN" sz="4000" b="1" baseline="30000" dirty="0" smtClean="0">
                <a:solidFill>
                  <a:srgbClr val="FF0000"/>
                </a:solidFill>
                <a:latin typeface="Times New Roman" pitchFamily="18" charset="0"/>
              </a:rPr>
              <a:t>-</a:t>
            </a:r>
            <a:r>
              <a:rPr lang="en-US" altLang="zh-CN" sz="4000" b="1" dirty="0" smtClean="0">
                <a:latin typeface="Times New Roman" pitchFamily="18" charset="0"/>
              </a:rPr>
              <a:t>).</a:t>
            </a:r>
          </a:p>
          <a:p>
            <a:pPr eaLnBrk="1" hangingPunct="1">
              <a:lnSpc>
                <a:spcPct val="90000"/>
              </a:lnSpc>
            </a:pPr>
            <a:endParaRPr lang="en-US" altLang="zh-CN" sz="40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flipV="1">
            <a:off x="685800" y="0"/>
            <a:ext cx="7772400" cy="106363"/>
          </a:xfrm>
        </p:spPr>
        <p:txBody>
          <a:bodyPr/>
          <a:lstStyle/>
          <a:p>
            <a:pPr eaLnBrk="1" hangingPunct="1"/>
            <a:r>
              <a:rPr lang="en-US" altLang="zh-CN" dirty="0" smtClean="0"/>
              <a:t> </a:t>
            </a:r>
          </a:p>
        </p:txBody>
      </p:sp>
      <p:sp>
        <p:nvSpPr>
          <p:cNvPr id="50179" name="Rectangle 3"/>
          <p:cNvSpPr>
            <a:spLocks noGrp="1" noChangeArrowheads="1"/>
          </p:cNvSpPr>
          <p:nvPr>
            <p:ph type="body" idx="1"/>
          </p:nvPr>
        </p:nvSpPr>
        <p:spPr>
          <a:xfrm>
            <a:off x="304800" y="304800"/>
            <a:ext cx="8534400" cy="4114800"/>
          </a:xfrm>
        </p:spPr>
        <p:txBody>
          <a:bodyPr/>
          <a:lstStyle/>
          <a:p>
            <a:pPr eaLnBrk="1" hangingPunct="1">
              <a:lnSpc>
                <a:spcPct val="90000"/>
              </a:lnSpc>
            </a:pPr>
            <a:r>
              <a:rPr lang="en-US" altLang="zh-CN" b="1" dirty="0" smtClean="0">
                <a:latin typeface="Times New Roman" pitchFamily="18" charset="0"/>
              </a:rPr>
              <a:t>The </a:t>
            </a:r>
            <a:r>
              <a:rPr lang="en-US" altLang="zh-CN" b="1" dirty="0" smtClean="0">
                <a:solidFill>
                  <a:srgbClr val="3333FF"/>
                </a:solidFill>
                <a:latin typeface="Times New Roman" pitchFamily="18" charset="0"/>
              </a:rPr>
              <a:t>actual reduction potential</a:t>
            </a:r>
            <a:r>
              <a:rPr lang="en-US" altLang="zh-CN" b="1" dirty="0" smtClean="0">
                <a:latin typeface="Times New Roman" pitchFamily="18" charset="0"/>
              </a:rPr>
              <a:t> (</a:t>
            </a:r>
            <a:r>
              <a:rPr lang="en-US" altLang="zh-CN" b="1" i="1" dirty="0" smtClean="0">
                <a:latin typeface="Times New Roman" pitchFamily="18" charset="0"/>
              </a:rPr>
              <a:t>E</a:t>
            </a:r>
            <a:r>
              <a:rPr lang="en-US" altLang="zh-CN" b="1" dirty="0" smtClean="0">
                <a:latin typeface="Times New Roman" pitchFamily="18" charset="0"/>
              </a:rPr>
              <a:t>) depends on  electrons transferred per molecule, temperature and ratio of </a:t>
            </a:r>
          </a:p>
          <a:p>
            <a:pPr eaLnBrk="1" hangingPunct="1">
              <a:lnSpc>
                <a:spcPct val="90000"/>
              </a:lnSpc>
              <a:buFontTx/>
              <a:buNone/>
            </a:pPr>
            <a:r>
              <a:rPr lang="en-US" altLang="zh-CN" b="1" dirty="0" smtClean="0">
                <a:latin typeface="Times New Roman" pitchFamily="18" charset="0"/>
              </a:rPr>
              <a:t>    [electron acceptor]/[electron donor]:</a:t>
            </a: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a:p>
            <a:pPr eaLnBrk="1" hangingPunct="1">
              <a:lnSpc>
                <a:spcPct val="90000"/>
              </a:lnSpc>
              <a:buFontTx/>
              <a:buNone/>
            </a:pPr>
            <a:endParaRPr lang="en-US" altLang="zh-CN" dirty="0" smtClean="0"/>
          </a:p>
          <a:p>
            <a:pPr eaLnBrk="1" hangingPunct="1">
              <a:lnSpc>
                <a:spcPct val="90000"/>
              </a:lnSpc>
            </a:pPr>
            <a:r>
              <a:rPr lang="en-US" altLang="zh-CN" sz="3600" b="1" i="1" dirty="0" smtClean="0">
                <a:latin typeface="Times New Roman" pitchFamily="18" charset="0"/>
                <a:sym typeface="Symbol" pitchFamily="18" charset="2"/>
              </a:rPr>
              <a:t></a:t>
            </a:r>
            <a:r>
              <a:rPr lang="en-US" altLang="zh-CN" sz="3600" b="1" i="1" dirty="0" smtClean="0">
                <a:latin typeface="Times New Roman" pitchFamily="18" charset="0"/>
              </a:rPr>
              <a:t>G</a:t>
            </a:r>
            <a:r>
              <a:rPr lang="en-US" altLang="zh-CN" sz="3600" b="1" i="1" dirty="0" smtClean="0">
                <a:latin typeface="Times New Roman" pitchFamily="18" charset="0"/>
                <a:cs typeface="Times New Roman" pitchFamily="18" charset="0"/>
              </a:rPr>
              <a:t>'</a:t>
            </a:r>
            <a:r>
              <a:rPr lang="en-US" altLang="zh-CN" sz="3600" b="1" i="1" baseline="30000" dirty="0" smtClean="0">
                <a:latin typeface="Times New Roman" pitchFamily="18" charset="0"/>
              </a:rPr>
              <a:t>o</a:t>
            </a:r>
            <a:r>
              <a:rPr lang="en-US" altLang="zh-CN" sz="3600" b="1" dirty="0" smtClean="0">
                <a:latin typeface="Times New Roman" pitchFamily="18" charset="0"/>
              </a:rPr>
              <a:t> </a:t>
            </a:r>
            <a:r>
              <a:rPr lang="en-US" altLang="zh-CN" b="1" dirty="0" smtClean="0">
                <a:latin typeface="Times New Roman" pitchFamily="18" charset="0"/>
                <a:sym typeface="Symbol" pitchFamily="18" charset="2"/>
              </a:rPr>
              <a:t>of a redox reaction can be calculated from the </a:t>
            </a:r>
            <a:r>
              <a:rPr lang="en-US" altLang="zh-CN" sz="3600" b="1" i="1" dirty="0" smtClean="0">
                <a:latin typeface="Times New Roman" pitchFamily="18" charset="0"/>
                <a:sym typeface="Symbol" pitchFamily="18" charset="2"/>
              </a:rPr>
              <a:t></a:t>
            </a:r>
            <a:r>
              <a:rPr lang="en-US" altLang="zh-CN" sz="3600" b="1" i="1" dirty="0" smtClean="0">
                <a:latin typeface="Times New Roman" pitchFamily="18" charset="0"/>
              </a:rPr>
              <a:t>E</a:t>
            </a:r>
            <a:r>
              <a:rPr lang="en-US" altLang="zh-CN" sz="3600" b="1" i="1" dirty="0" smtClean="0">
                <a:latin typeface="Times New Roman" pitchFamily="18" charset="0"/>
                <a:cs typeface="Times New Roman" pitchFamily="18" charset="0"/>
              </a:rPr>
              <a:t>'</a:t>
            </a:r>
            <a:r>
              <a:rPr lang="en-US" altLang="zh-CN" sz="3600" b="1" i="1" baseline="30000" dirty="0" smtClean="0">
                <a:latin typeface="Times New Roman" pitchFamily="18" charset="0"/>
              </a:rPr>
              <a:t>o</a:t>
            </a:r>
            <a:r>
              <a:rPr lang="en-US" altLang="zh-CN" sz="3600" b="1" dirty="0" smtClean="0">
                <a:latin typeface="Times New Roman" pitchFamily="18" charset="0"/>
              </a:rPr>
              <a:t> </a:t>
            </a:r>
            <a:r>
              <a:rPr lang="en-US" altLang="zh-CN" b="1" dirty="0" smtClean="0">
                <a:latin typeface="Times New Roman" pitchFamily="18" charset="0"/>
              </a:rPr>
              <a:t>of the two redox pairs:</a:t>
            </a: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p:txBody>
      </p:sp>
      <p:pic>
        <p:nvPicPr>
          <p:cNvPr id="50180" name="Picture 6"/>
          <p:cNvPicPr>
            <a:picLocks noChangeAspect="1" noChangeArrowheads="1"/>
          </p:cNvPicPr>
          <p:nvPr/>
        </p:nvPicPr>
        <p:blipFill>
          <a:blip r:embed="rId2"/>
          <a:srcRect/>
          <a:stretch>
            <a:fillRect/>
          </a:stretch>
        </p:blipFill>
        <p:spPr bwMode="auto">
          <a:xfrm>
            <a:off x="1033463" y="2492375"/>
            <a:ext cx="6650037" cy="1296988"/>
          </a:xfrm>
          <a:prstGeom prst="rect">
            <a:avLst/>
          </a:prstGeom>
          <a:noFill/>
          <a:ln w="12700" cap="sq">
            <a:noFill/>
            <a:miter lim="800000"/>
            <a:headEnd type="none" w="sm" len="sm"/>
            <a:tailEnd type="none" w="sm" len="sm"/>
          </a:ln>
        </p:spPr>
      </p:pic>
      <p:pic>
        <p:nvPicPr>
          <p:cNvPr id="50181" name="Picture 7"/>
          <p:cNvPicPr>
            <a:picLocks noChangeAspect="1" noChangeArrowheads="1"/>
          </p:cNvPicPr>
          <p:nvPr/>
        </p:nvPicPr>
        <p:blipFill>
          <a:blip r:embed="rId3"/>
          <a:srcRect/>
          <a:stretch>
            <a:fillRect/>
          </a:stretch>
        </p:blipFill>
        <p:spPr bwMode="auto">
          <a:xfrm>
            <a:off x="179388" y="5229225"/>
            <a:ext cx="8651875" cy="85248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5321300" y="0"/>
            <a:ext cx="3822700" cy="6097588"/>
          </a:xfrm>
          <a:prstGeom prst="rect">
            <a:avLst/>
          </a:prstGeom>
          <a:noFill/>
          <a:ln w="9525">
            <a:noFill/>
            <a:miter lim="800000"/>
            <a:headEnd/>
            <a:tailEnd/>
          </a:ln>
        </p:spPr>
      </p:pic>
      <p:pic>
        <p:nvPicPr>
          <p:cNvPr id="51203" name="Picture 3"/>
          <p:cNvPicPr>
            <a:picLocks noChangeAspect="1" noChangeArrowheads="1"/>
          </p:cNvPicPr>
          <p:nvPr/>
        </p:nvPicPr>
        <p:blipFill>
          <a:blip r:embed="rId4"/>
          <a:srcRect/>
          <a:stretch>
            <a:fillRect/>
          </a:stretch>
        </p:blipFill>
        <p:spPr bwMode="auto">
          <a:xfrm>
            <a:off x="0" y="0"/>
            <a:ext cx="4262438" cy="6097588"/>
          </a:xfrm>
          <a:prstGeom prst="rect">
            <a:avLst/>
          </a:prstGeom>
          <a:noFill/>
          <a:ln w="9525">
            <a:noFill/>
            <a:miter lim="800000"/>
            <a:headEnd/>
            <a:tailEnd/>
          </a:ln>
        </p:spPr>
      </p:pic>
      <p:sp>
        <p:nvSpPr>
          <p:cNvPr id="51204" name="Text Box 4"/>
          <p:cNvSpPr txBox="1">
            <a:spLocks noChangeArrowheads="1"/>
          </p:cNvSpPr>
          <p:nvPr/>
        </p:nvSpPr>
        <p:spPr bwMode="auto">
          <a:xfrm>
            <a:off x="519113" y="5954713"/>
            <a:ext cx="184150" cy="366712"/>
          </a:xfrm>
          <a:prstGeom prst="rect">
            <a:avLst/>
          </a:prstGeom>
          <a:noFill/>
          <a:ln w="12700" cap="sq">
            <a:noFill/>
            <a:miter lim="800000"/>
            <a:headEnd type="none" w="sm" len="sm"/>
            <a:tailEnd type="none" w="sm" len="sm"/>
          </a:ln>
        </p:spPr>
        <p:txBody>
          <a:bodyPr wrap="none">
            <a:spAutoFit/>
          </a:bodyPr>
          <a:lstStyle/>
          <a:p>
            <a:endParaRPr lang="zh-CN" altLang="zh-CN">
              <a:latin typeface="Arial" charset="0"/>
            </a:endParaRPr>
          </a:p>
        </p:txBody>
      </p:sp>
      <p:sp>
        <p:nvSpPr>
          <p:cNvPr id="51205" name="Text Box 6"/>
          <p:cNvSpPr txBox="1">
            <a:spLocks noChangeArrowheads="1"/>
          </p:cNvSpPr>
          <p:nvPr/>
        </p:nvSpPr>
        <p:spPr bwMode="auto">
          <a:xfrm>
            <a:off x="395288" y="5949950"/>
            <a:ext cx="8277225" cy="1187450"/>
          </a:xfrm>
          <a:prstGeom prst="rect">
            <a:avLst/>
          </a:prstGeom>
          <a:noFill/>
          <a:ln w="12700" cap="sq">
            <a:noFill/>
            <a:miter lim="800000"/>
            <a:headEnd type="none" w="sm" len="sm"/>
            <a:tailEnd type="none" w="sm" len="sm"/>
          </a:ln>
        </p:spPr>
        <p:txBody>
          <a:bodyPr wrap="none">
            <a:spAutoFit/>
          </a:bodyPr>
          <a:lstStyle/>
          <a:p>
            <a:r>
              <a:rPr kumimoji="1" lang="en-US" altLang="zh-CN" sz="2400" b="1" dirty="0">
                <a:solidFill>
                  <a:srgbClr val="3333FF"/>
                </a:solidFill>
              </a:rPr>
              <a:t>The carbon atom may “own” different number of electrons in </a:t>
            </a:r>
          </a:p>
          <a:p>
            <a:r>
              <a:rPr kumimoji="1" lang="en-US" altLang="zh-CN" sz="2400" b="1" dirty="0">
                <a:solidFill>
                  <a:srgbClr val="3333FF"/>
                </a:solidFill>
              </a:rPr>
              <a:t>different compounds, thus having different oxidation states</a:t>
            </a:r>
          </a:p>
          <a:p>
            <a:endParaRPr lang="en-US" altLang="zh-CN" sz="24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7772400" cy="122238"/>
          </a:xfrm>
        </p:spPr>
        <p:txBody>
          <a:bodyPr/>
          <a:lstStyle/>
          <a:p>
            <a:pPr eaLnBrk="1" hangingPunct="1"/>
            <a:r>
              <a:rPr lang="en-US" altLang="zh-CN" dirty="0" smtClean="0"/>
              <a:t> </a:t>
            </a:r>
          </a:p>
        </p:txBody>
      </p:sp>
      <p:sp>
        <p:nvSpPr>
          <p:cNvPr id="131075" name="Rectangle 3"/>
          <p:cNvSpPr>
            <a:spLocks noGrp="1" noChangeArrowheads="1"/>
          </p:cNvSpPr>
          <p:nvPr>
            <p:ph type="body" idx="1"/>
          </p:nvPr>
        </p:nvSpPr>
        <p:spPr>
          <a:xfrm>
            <a:off x="228600" y="304800"/>
            <a:ext cx="8664575" cy="6076950"/>
          </a:xfrm>
        </p:spPr>
        <p:txBody>
          <a:bodyPr/>
          <a:lstStyle/>
          <a:p>
            <a:pPr eaLnBrk="1" hangingPunct="1">
              <a:buFontTx/>
              <a:buNone/>
              <a:defRPr/>
            </a:pPr>
            <a:endParaRPr lang="en-US" altLang="zh-CN" sz="4000" b="1" dirty="0" smtClean="0">
              <a:solidFill>
                <a:srgbClr val="3333FF"/>
              </a:solidFill>
              <a:effectLst>
                <a:outerShdw blurRad="38100" dist="38100" dir="2700000" algn="tl">
                  <a:srgbClr val="C0C0C0"/>
                </a:outerShdw>
              </a:effectLst>
              <a:latin typeface="Times New Roman" pitchFamily="18" charset="0"/>
            </a:endParaRPr>
          </a:p>
          <a:p>
            <a:pPr eaLnBrk="1" hangingPunct="1">
              <a:buFontTx/>
              <a:buNone/>
              <a:defRPr/>
            </a:pPr>
            <a:r>
              <a:rPr lang="en-US" altLang="zh-CN" sz="4000" b="1" dirty="0" smtClean="0">
                <a:solidFill>
                  <a:srgbClr val="3333FF"/>
                </a:solidFill>
                <a:effectLst>
                  <a:outerShdw blurRad="38100" dist="38100" dir="2700000" algn="tl">
                    <a:srgbClr val="C0C0C0"/>
                  </a:outerShdw>
                </a:effectLst>
                <a:latin typeface="Times New Roman" pitchFamily="18" charset="0"/>
              </a:rPr>
              <a:t>  </a:t>
            </a:r>
            <a:r>
              <a:rPr lang="en-US" altLang="zh-CN" sz="4400" b="1" dirty="0" smtClean="0">
                <a:solidFill>
                  <a:srgbClr val="3333FF"/>
                </a:solidFill>
                <a:latin typeface="Times New Roman" pitchFamily="18" charset="0"/>
              </a:rPr>
              <a:t>Bioenergetics (</a:t>
            </a:r>
            <a:r>
              <a:rPr lang="zh-CN" altLang="en-US" sz="4400" b="1" dirty="0" smtClean="0">
                <a:solidFill>
                  <a:srgbClr val="3333FF"/>
                </a:solidFill>
                <a:latin typeface="楷体" panose="02010609060101010101" pitchFamily="49" charset="-122"/>
                <a:ea typeface="楷体" panose="02010609060101010101" pitchFamily="49" charset="-122"/>
              </a:rPr>
              <a:t>生物能学</a:t>
            </a:r>
            <a:r>
              <a:rPr lang="en-US" altLang="zh-CN" sz="4400" b="1" dirty="0" smtClean="0">
                <a:solidFill>
                  <a:srgbClr val="3333FF"/>
                </a:solidFill>
                <a:latin typeface="Times New Roman" pitchFamily="18" charset="0"/>
                <a:ea typeface="隶书" pitchFamily="49" charset="-122"/>
              </a:rPr>
              <a:t>)</a:t>
            </a:r>
            <a:r>
              <a:rPr lang="en-US" altLang="zh-CN" sz="4400" b="1" dirty="0" smtClean="0">
                <a:solidFill>
                  <a:srgbClr val="3333FF"/>
                </a:solidFill>
                <a:latin typeface="Times New Roman" pitchFamily="18" charset="0"/>
              </a:rPr>
              <a:t>:</a:t>
            </a:r>
            <a:r>
              <a:rPr lang="en-US" altLang="zh-CN" sz="4400" b="1" dirty="0" smtClean="0">
                <a:latin typeface="Times New Roman" pitchFamily="18" charset="0"/>
              </a:rPr>
              <a:t> the   quantitative study of the energy transductions in living cells and of the nature and function of the chemical processes underlying these transductions.</a:t>
            </a:r>
          </a:p>
          <a:p>
            <a:pPr eaLnBrk="1" hangingPunct="1">
              <a:defRPr/>
            </a:pPr>
            <a:endParaRPr lang="en-US" altLang="zh-CN" sz="4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857250" y="285750"/>
            <a:ext cx="6931025" cy="4849813"/>
          </a:xfrm>
          <a:prstGeom prst="rect">
            <a:avLst/>
          </a:prstGeom>
          <a:noFill/>
          <a:ln w="9525">
            <a:noFill/>
            <a:miter lim="800000"/>
            <a:headEnd/>
            <a:tailEnd/>
          </a:ln>
        </p:spPr>
      </p:pic>
      <p:sp>
        <p:nvSpPr>
          <p:cNvPr id="52227" name="Text Box 3"/>
          <p:cNvSpPr txBox="1">
            <a:spLocks noChangeArrowheads="1"/>
          </p:cNvSpPr>
          <p:nvPr/>
        </p:nvSpPr>
        <p:spPr bwMode="auto">
          <a:xfrm>
            <a:off x="285750" y="5500688"/>
            <a:ext cx="8569325" cy="830262"/>
          </a:xfrm>
          <a:prstGeom prst="rect">
            <a:avLst/>
          </a:prstGeom>
          <a:noFill/>
          <a:ln w="9525">
            <a:noFill/>
            <a:miter lim="800000"/>
            <a:headEnd/>
            <a:tailEnd/>
          </a:ln>
        </p:spPr>
        <p:txBody>
          <a:bodyPr wrap="none">
            <a:spAutoFit/>
          </a:bodyPr>
          <a:lstStyle/>
          <a:p>
            <a:pPr algn="ctr"/>
            <a:r>
              <a:rPr kumimoji="1" lang="en-US" altLang="zh-CN" sz="2400" b="1" dirty="0"/>
              <a:t>Carbons have various oxidation states, with </a:t>
            </a:r>
            <a:r>
              <a:rPr kumimoji="1" lang="en-US" altLang="zh-CN" sz="2400" b="1" dirty="0">
                <a:solidFill>
                  <a:srgbClr val="3333FF"/>
                </a:solidFill>
              </a:rPr>
              <a:t>hydrocarbon </a:t>
            </a:r>
            <a:r>
              <a:rPr kumimoji="1" lang="en-US" altLang="zh-CN" sz="2400" b="1" dirty="0"/>
              <a:t>being </a:t>
            </a:r>
          </a:p>
          <a:p>
            <a:pPr algn="ctr"/>
            <a:r>
              <a:rPr kumimoji="1" lang="en-US" altLang="zh-CN" sz="2400" b="1" dirty="0"/>
              <a:t>the most reduced and </a:t>
            </a:r>
            <a:r>
              <a:rPr kumimoji="1" lang="en-US" altLang="zh-CN" sz="2400" b="1" dirty="0">
                <a:solidFill>
                  <a:srgbClr val="FF0000"/>
                </a:solidFill>
              </a:rPr>
              <a:t>CO</a:t>
            </a:r>
            <a:r>
              <a:rPr kumimoji="1" lang="en-US" altLang="zh-CN" sz="2400" b="1" baseline="-25000" dirty="0">
                <a:solidFill>
                  <a:srgbClr val="FF0000"/>
                </a:solidFill>
              </a:rPr>
              <a:t>2</a:t>
            </a:r>
            <a:r>
              <a:rPr kumimoji="1" lang="en-US" altLang="zh-CN" sz="2400" b="1" dirty="0"/>
              <a:t> being the most oxidized.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476250"/>
            <a:ext cx="9144000" cy="1143000"/>
          </a:xfrm>
        </p:spPr>
        <p:txBody>
          <a:bodyPr/>
          <a:lstStyle/>
          <a:p>
            <a:pPr eaLnBrk="1" hangingPunct="1"/>
            <a:r>
              <a:rPr lang="en-US" altLang="zh-CN" b="1" dirty="0" smtClean="0">
                <a:solidFill>
                  <a:srgbClr val="3333FF"/>
                </a:solidFill>
                <a:latin typeface="Times New Roman" pitchFamily="18" charset="0"/>
              </a:rPr>
              <a:t>6. A few universal carriers </a:t>
            </a:r>
            <a:br>
              <a:rPr lang="en-US" altLang="zh-CN" b="1" dirty="0" smtClean="0">
                <a:solidFill>
                  <a:srgbClr val="3333FF"/>
                </a:solidFill>
                <a:latin typeface="Times New Roman" pitchFamily="18" charset="0"/>
              </a:rPr>
            </a:br>
            <a:r>
              <a:rPr lang="en-US" altLang="zh-CN" b="1" dirty="0" smtClean="0">
                <a:solidFill>
                  <a:srgbClr val="3333FF"/>
                </a:solidFill>
                <a:latin typeface="Times New Roman" pitchFamily="18" charset="0"/>
              </a:rPr>
              <a:t>(as coenzymes) collect electrons from the oxidation of various substrates</a:t>
            </a:r>
          </a:p>
        </p:txBody>
      </p:sp>
      <p:sp>
        <p:nvSpPr>
          <p:cNvPr id="53251" name="Rectangle 3"/>
          <p:cNvSpPr>
            <a:spLocks noGrp="1" noChangeArrowheads="1"/>
          </p:cNvSpPr>
          <p:nvPr>
            <p:ph type="body" idx="1"/>
          </p:nvPr>
        </p:nvSpPr>
        <p:spPr>
          <a:xfrm>
            <a:off x="0" y="2276475"/>
            <a:ext cx="9144000" cy="4114800"/>
          </a:xfrm>
        </p:spPr>
        <p:txBody>
          <a:bodyPr/>
          <a:lstStyle/>
          <a:p>
            <a:pPr eaLnBrk="1" hangingPunct="1"/>
            <a:r>
              <a:rPr lang="en-US" altLang="zh-CN" sz="3600" b="1" dirty="0" smtClean="0">
                <a:latin typeface="Times New Roman" pitchFamily="18" charset="0"/>
              </a:rPr>
              <a:t>NAD</a:t>
            </a:r>
            <a:r>
              <a:rPr lang="en-US" altLang="zh-CN" sz="3600" b="1" baseline="30000" dirty="0" smtClean="0">
                <a:latin typeface="Times New Roman" pitchFamily="18" charset="0"/>
              </a:rPr>
              <a:t>+</a:t>
            </a:r>
            <a:r>
              <a:rPr lang="en-US" altLang="zh-CN" sz="3600" b="1" dirty="0" smtClean="0">
                <a:latin typeface="Times New Roman" pitchFamily="18" charset="0"/>
              </a:rPr>
              <a:t>, NADP</a:t>
            </a:r>
            <a:r>
              <a:rPr lang="en-US" altLang="zh-CN" sz="3600" b="1" baseline="30000" dirty="0" smtClean="0">
                <a:latin typeface="Times New Roman" pitchFamily="18" charset="0"/>
              </a:rPr>
              <a:t>+</a:t>
            </a:r>
            <a:r>
              <a:rPr lang="en-US" altLang="zh-CN" sz="3600" b="1" dirty="0" smtClean="0">
                <a:latin typeface="Times New Roman" pitchFamily="18" charset="0"/>
              </a:rPr>
              <a:t>, FMN and FAD are the commonly used electron carriers.</a:t>
            </a:r>
          </a:p>
          <a:p>
            <a:pPr eaLnBrk="1" hangingPunct="1"/>
            <a:endParaRPr lang="en-US" altLang="zh-CN" sz="3600" b="1" dirty="0" smtClean="0">
              <a:latin typeface="Times New Roman" pitchFamily="18" charset="0"/>
            </a:endParaRPr>
          </a:p>
          <a:p>
            <a:pPr eaLnBrk="1" hangingPunct="1"/>
            <a:r>
              <a:rPr lang="en-US" altLang="zh-CN" sz="3600" b="1" dirty="0" smtClean="0">
                <a:latin typeface="Times New Roman" pitchFamily="18" charset="0"/>
              </a:rPr>
              <a:t>NAD and NADP are dinucleotides able to accept/donate </a:t>
            </a:r>
            <a:r>
              <a:rPr lang="en-US" altLang="zh-CN" sz="3600" b="1" dirty="0" smtClean="0">
                <a:solidFill>
                  <a:srgbClr val="FF0000"/>
                </a:solidFill>
                <a:latin typeface="Times New Roman" pitchFamily="18" charset="0"/>
              </a:rPr>
              <a:t>a hydride ion</a:t>
            </a:r>
            <a:r>
              <a:rPr lang="en-US" altLang="zh-CN" sz="3600" b="1" dirty="0" smtClean="0">
                <a:latin typeface="Times New Roman" pitchFamily="18" charset="0"/>
              </a:rPr>
              <a:t> (thus with 2e</a:t>
            </a:r>
            <a:r>
              <a:rPr lang="en-US" altLang="zh-CN" sz="3600" b="1" baseline="30000" dirty="0" smtClean="0">
                <a:latin typeface="Times New Roman" pitchFamily="18" charset="0"/>
              </a:rPr>
              <a:t>-</a:t>
            </a:r>
            <a:r>
              <a:rPr lang="en-US" altLang="zh-CN" sz="3600" b="1" dirty="0" smtClean="0">
                <a:latin typeface="Times New Roman" pitchFamily="18" charset="0"/>
              </a:rPr>
              <a:t>) for each round of reduction/oxidation.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323850" y="188913"/>
            <a:ext cx="8512175" cy="4651375"/>
          </a:xfrm>
          <a:prstGeom prst="rect">
            <a:avLst/>
          </a:prstGeom>
          <a:noFill/>
          <a:ln w="9525">
            <a:noFill/>
            <a:miter lim="800000"/>
            <a:headEnd/>
            <a:tailEnd/>
          </a:ln>
        </p:spPr>
      </p:pic>
      <p:sp>
        <p:nvSpPr>
          <p:cNvPr id="54275" name="Text Box 3"/>
          <p:cNvSpPr txBox="1">
            <a:spLocks noChangeArrowheads="1"/>
          </p:cNvSpPr>
          <p:nvPr/>
        </p:nvSpPr>
        <p:spPr bwMode="auto">
          <a:xfrm>
            <a:off x="179388" y="5057775"/>
            <a:ext cx="8964612" cy="1800225"/>
          </a:xfrm>
          <a:prstGeom prst="rect">
            <a:avLst/>
          </a:prstGeom>
          <a:noFill/>
          <a:ln w="12700" cap="sq">
            <a:noFill/>
            <a:miter lim="800000"/>
            <a:headEnd type="none" w="sm" len="sm"/>
            <a:tailEnd type="none" w="sm" len="sm"/>
          </a:ln>
        </p:spPr>
        <p:txBody>
          <a:bodyPr>
            <a:spAutoFit/>
          </a:bodyPr>
          <a:lstStyle/>
          <a:p>
            <a:r>
              <a:rPr kumimoji="1" lang="en-US" altLang="zh-CN" sz="2800" b="1" dirty="0"/>
              <a:t>NAD: </a:t>
            </a:r>
            <a:r>
              <a:rPr kumimoji="1" lang="en-US" altLang="zh-CN" sz="2800" b="1" u="sng" dirty="0"/>
              <a:t>N</a:t>
            </a:r>
            <a:r>
              <a:rPr kumimoji="1" lang="en-US" altLang="zh-CN" sz="2800" b="1" dirty="0"/>
              <a:t>icotinamide </a:t>
            </a:r>
            <a:r>
              <a:rPr kumimoji="1" lang="en-US" altLang="zh-CN" sz="2800" b="1" u="sng" dirty="0"/>
              <a:t>A</a:t>
            </a:r>
            <a:r>
              <a:rPr kumimoji="1" lang="en-US" altLang="zh-CN" sz="2800" b="1" dirty="0"/>
              <a:t>denine </a:t>
            </a:r>
            <a:r>
              <a:rPr kumimoji="1" lang="en-US" altLang="zh-CN" sz="2800" b="1" u="sng" dirty="0"/>
              <a:t>D</a:t>
            </a:r>
            <a:r>
              <a:rPr kumimoji="1" lang="en-US" altLang="zh-CN" sz="2800" b="1" dirty="0"/>
              <a:t>inucleotide</a:t>
            </a:r>
          </a:p>
          <a:p>
            <a:endParaRPr kumimoji="1" lang="en-US" altLang="zh-CN" sz="2800" b="1" dirty="0"/>
          </a:p>
          <a:p>
            <a:r>
              <a:rPr kumimoji="1" lang="en-US" altLang="zh-CN" sz="2800" b="1" dirty="0"/>
              <a:t>NADP: </a:t>
            </a:r>
            <a:r>
              <a:rPr kumimoji="1" lang="en-US" altLang="zh-CN" sz="2800" b="1" u="sng" dirty="0"/>
              <a:t>N</a:t>
            </a:r>
            <a:r>
              <a:rPr kumimoji="1" lang="en-US" altLang="zh-CN" sz="2800" b="1" dirty="0"/>
              <a:t>icotinamide </a:t>
            </a:r>
            <a:r>
              <a:rPr kumimoji="1" lang="en-US" altLang="zh-CN" sz="2800" b="1" u="sng" dirty="0"/>
              <a:t>A</a:t>
            </a:r>
            <a:r>
              <a:rPr kumimoji="1" lang="en-US" altLang="zh-CN" sz="2800" b="1" dirty="0"/>
              <a:t>denine </a:t>
            </a:r>
            <a:r>
              <a:rPr kumimoji="1" lang="en-US" altLang="zh-CN" sz="2800" b="1" u="sng" dirty="0"/>
              <a:t>D</a:t>
            </a:r>
            <a:r>
              <a:rPr kumimoji="1" lang="en-US" altLang="zh-CN" sz="2800" b="1" dirty="0"/>
              <a:t>inucleotide </a:t>
            </a:r>
            <a:r>
              <a:rPr kumimoji="1" lang="en-US" altLang="zh-CN" sz="2800" b="1" u="sng" dirty="0"/>
              <a:t>P</a:t>
            </a:r>
            <a:r>
              <a:rPr kumimoji="1" lang="en-US" altLang="zh-CN" sz="2800" b="1" dirty="0"/>
              <a:t>hosphate</a:t>
            </a:r>
          </a:p>
          <a:p>
            <a:r>
              <a:rPr lang="en-US" altLang="zh-CN" sz="2800" b="1" dirty="0"/>
              <a:t> </a:t>
            </a:r>
          </a:p>
        </p:txBody>
      </p:sp>
      <p:sp>
        <p:nvSpPr>
          <p:cNvPr id="54276" name="Text Box 4"/>
          <p:cNvSpPr txBox="1">
            <a:spLocks noChangeArrowheads="1"/>
          </p:cNvSpPr>
          <p:nvPr/>
        </p:nvSpPr>
        <p:spPr bwMode="auto">
          <a:xfrm>
            <a:off x="323850" y="260350"/>
            <a:ext cx="1927225" cy="457200"/>
          </a:xfrm>
          <a:prstGeom prst="rect">
            <a:avLst/>
          </a:prstGeom>
          <a:noFill/>
          <a:ln w="12700" cap="sq">
            <a:noFill/>
            <a:miter lim="800000"/>
            <a:headEnd type="none" w="sm" len="sm"/>
            <a:tailEnd type="none" w="sm" len="sm"/>
          </a:ln>
        </p:spPr>
        <p:txBody>
          <a:bodyPr wrap="none">
            <a:spAutoFit/>
          </a:bodyPr>
          <a:lstStyle/>
          <a:p>
            <a:r>
              <a:rPr lang="en-US" altLang="zh-CN" sz="2400" b="1" dirty="0"/>
              <a:t>Nicotinamide</a:t>
            </a:r>
          </a:p>
        </p:txBody>
      </p:sp>
      <p:sp>
        <p:nvSpPr>
          <p:cNvPr id="54277" name="AutoShape 10"/>
          <p:cNvSpPr>
            <a:spLocks noChangeArrowheads="1"/>
          </p:cNvSpPr>
          <p:nvPr/>
        </p:nvSpPr>
        <p:spPr bwMode="auto">
          <a:xfrm>
            <a:off x="2268538" y="476250"/>
            <a:ext cx="574675" cy="71438"/>
          </a:xfrm>
          <a:prstGeom prst="rightArrow">
            <a:avLst>
              <a:gd name="adj1" fmla="val 50000"/>
              <a:gd name="adj2" fmla="val 201110"/>
            </a:avLst>
          </a:prstGeom>
          <a:solidFill>
            <a:schemeClr val="tx1"/>
          </a:solidFill>
          <a:ln w="12700" cap="sq">
            <a:solidFill>
              <a:schemeClr val="tx1"/>
            </a:solidFill>
            <a:miter lim="800000"/>
            <a:headEnd type="none" w="sm" len="sm"/>
            <a:tailEnd type="none" w="sm" len="sm"/>
          </a:ln>
        </p:spPr>
        <p:txBody>
          <a:bodyPr wrap="none" anchor="ctr"/>
          <a:lstStyle/>
          <a:p>
            <a:pPr algn="ctr"/>
            <a:endParaRPr lang="zh-CN" altLang="zh-CN">
              <a:latin typeface="Arial" charset="0"/>
            </a:endParaRPr>
          </a:p>
        </p:txBody>
      </p:sp>
      <p:sp>
        <p:nvSpPr>
          <p:cNvPr id="54278" name="Rectangle 11"/>
          <p:cNvSpPr>
            <a:spLocks noChangeArrowheads="1"/>
          </p:cNvSpPr>
          <p:nvPr/>
        </p:nvSpPr>
        <p:spPr bwMode="auto">
          <a:xfrm>
            <a:off x="250825" y="3573463"/>
            <a:ext cx="936625" cy="576262"/>
          </a:xfrm>
          <a:prstGeom prst="rect">
            <a:avLst/>
          </a:prstGeom>
          <a:noFill/>
          <a:ln w="38100" cap="sq">
            <a:solidFill>
              <a:srgbClr val="FF0000"/>
            </a:solidFill>
            <a:miter lim="800000"/>
            <a:headEnd type="none" w="sm" len="sm"/>
            <a:tailEnd type="none" w="sm" len="sm"/>
          </a:ln>
        </p:spPr>
        <p:txBody>
          <a:bodyPr wrap="none" anchor="ctr"/>
          <a:lstStyle/>
          <a:p>
            <a:endParaRPr lang="zh-CN" altLang="en-US"/>
          </a:p>
        </p:txBody>
      </p:sp>
      <p:sp>
        <p:nvSpPr>
          <p:cNvPr id="54279" name="Rectangle 12"/>
          <p:cNvSpPr>
            <a:spLocks noChangeArrowheads="1"/>
          </p:cNvSpPr>
          <p:nvPr/>
        </p:nvSpPr>
        <p:spPr bwMode="auto">
          <a:xfrm>
            <a:off x="6084888" y="1412875"/>
            <a:ext cx="936625" cy="576263"/>
          </a:xfrm>
          <a:prstGeom prst="rect">
            <a:avLst/>
          </a:prstGeom>
          <a:noFill/>
          <a:ln w="38100" cap="sq">
            <a:solidFill>
              <a:srgbClr val="FF0000"/>
            </a:solidFill>
            <a:miter lim="800000"/>
            <a:headEnd type="none" w="sm" len="sm"/>
            <a:tailEnd type="none" w="sm" len="sm"/>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flipV="1">
            <a:off x="685800" y="-53975"/>
            <a:ext cx="7772400" cy="106363"/>
          </a:xfrm>
        </p:spPr>
        <p:txBody>
          <a:bodyPr/>
          <a:lstStyle/>
          <a:p>
            <a:pPr eaLnBrk="1" hangingPunct="1"/>
            <a:r>
              <a:rPr lang="en-US" altLang="zh-CN" dirty="0" smtClean="0"/>
              <a:t> </a:t>
            </a:r>
          </a:p>
        </p:txBody>
      </p:sp>
      <p:sp>
        <p:nvSpPr>
          <p:cNvPr id="55299" name="Rectangle 3"/>
          <p:cNvSpPr>
            <a:spLocks noGrp="1" noChangeArrowheads="1"/>
          </p:cNvSpPr>
          <p:nvPr>
            <p:ph type="body" idx="1"/>
          </p:nvPr>
        </p:nvSpPr>
        <p:spPr>
          <a:xfrm>
            <a:off x="228600" y="228600"/>
            <a:ext cx="8686800" cy="6369050"/>
          </a:xfrm>
        </p:spPr>
        <p:txBody>
          <a:bodyPr/>
          <a:lstStyle/>
          <a:p>
            <a:pPr eaLnBrk="1" hangingPunct="1"/>
            <a:r>
              <a:rPr lang="en-US" altLang="zh-CN" b="1" dirty="0" smtClean="0">
                <a:latin typeface="Times New Roman" pitchFamily="18" charset="0"/>
              </a:rPr>
              <a:t>In each specific NAD- or NADP-containing dehydrogenase, the hydride ion is added/taken stereospecifically from one side (A or B) of the nicotinamide (</a:t>
            </a:r>
            <a:r>
              <a:rPr lang="zh-CN" altLang="en-US" b="1" dirty="0" smtClean="0">
                <a:latin typeface="楷体" panose="02010609060101010101" pitchFamily="49" charset="-122"/>
                <a:ea typeface="楷体" panose="02010609060101010101" pitchFamily="49" charset="-122"/>
              </a:rPr>
              <a:t>烟碱</a:t>
            </a:r>
            <a:r>
              <a:rPr lang="en-US" altLang="zh-CN" b="1" dirty="0" smtClean="0">
                <a:latin typeface="Times New Roman" pitchFamily="18" charset="0"/>
              </a:rPr>
              <a:t>) ring.</a:t>
            </a:r>
          </a:p>
          <a:p>
            <a:pPr eaLnBrk="1" hangingPunct="1"/>
            <a:r>
              <a:rPr lang="en-US" altLang="zh-CN" b="1" dirty="0" smtClean="0">
                <a:solidFill>
                  <a:srgbClr val="3333FF"/>
                </a:solidFill>
                <a:latin typeface="Times New Roman" pitchFamily="18" charset="0"/>
              </a:rPr>
              <a:t>NAD and NADP can easily diffuse out of the enzymes.</a:t>
            </a:r>
          </a:p>
          <a:p>
            <a:pPr eaLnBrk="1" hangingPunct="1"/>
            <a:r>
              <a:rPr lang="en-US" altLang="zh-CN" b="1" dirty="0" smtClean="0">
                <a:latin typeface="Times New Roman" pitchFamily="18" charset="0"/>
              </a:rPr>
              <a:t>NAD</a:t>
            </a:r>
            <a:r>
              <a:rPr lang="en-US" altLang="zh-CN" b="1" baseline="30000" dirty="0" smtClean="0">
                <a:latin typeface="Times New Roman" pitchFamily="18" charset="0"/>
              </a:rPr>
              <a:t>+</a:t>
            </a:r>
            <a:r>
              <a:rPr lang="en-US" altLang="zh-CN" b="1" dirty="0" smtClean="0">
                <a:latin typeface="Times New Roman" pitchFamily="18" charset="0"/>
              </a:rPr>
              <a:t> generally functions in catabolic reactions, whereas NADPH is always part of an anabolic reaction. </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Dietary deficiency of </a:t>
            </a:r>
            <a:r>
              <a:rPr lang="en-US" altLang="zh-CN" b="1" dirty="0" smtClean="0">
                <a:solidFill>
                  <a:srgbClr val="FF0000"/>
                </a:solidFill>
                <a:latin typeface="Times New Roman" pitchFamily="18" charset="0"/>
              </a:rPr>
              <a:t>niacin</a:t>
            </a:r>
            <a:r>
              <a:rPr lang="en-US" altLang="zh-CN" b="1" dirty="0" smtClean="0">
                <a:latin typeface="Times New Roman" pitchFamily="18" charset="0"/>
              </a:rPr>
              <a:t>, the vitamin form of NAD and NADP, causes </a:t>
            </a:r>
            <a:r>
              <a:rPr lang="en-US" altLang="zh-CN" b="1" dirty="0" smtClean="0">
                <a:solidFill>
                  <a:srgbClr val="FF0000"/>
                </a:solidFill>
                <a:latin typeface="Times New Roman" pitchFamily="18" charset="0"/>
              </a:rPr>
              <a:t>pellagra</a:t>
            </a:r>
            <a:r>
              <a:rPr lang="en-US" altLang="zh-CN" b="1" dirty="0" smtClean="0">
                <a:latin typeface="Times New Roman" pitchFamily="18" charset="0"/>
              </a:rPr>
              <a:t> (</a:t>
            </a:r>
            <a:r>
              <a:rPr lang="zh-CN" altLang="en-US" b="1" dirty="0" smtClean="0">
                <a:latin typeface="楷体" panose="02010609060101010101" pitchFamily="49" charset="-122"/>
                <a:ea typeface="楷体" panose="02010609060101010101" pitchFamily="49" charset="-122"/>
              </a:rPr>
              <a:t>糙皮病</a:t>
            </a:r>
            <a:r>
              <a:rPr lang="en-US" altLang="zh-CN" b="1" dirty="0" smtClean="0">
                <a:latin typeface="Times New Roman" pitchFamily="18" charset="0"/>
              </a:rPr>
              <a:t>).</a:t>
            </a:r>
            <a:endParaRPr lang="zh-CN" altLang="en-US"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able 13-08"/>
          <p:cNvPicPr>
            <a:picLocks noChangeAspect="1" noChangeArrowheads="1"/>
          </p:cNvPicPr>
          <p:nvPr/>
        </p:nvPicPr>
        <p:blipFill>
          <a:blip r:embed="rId3"/>
          <a:srcRect/>
          <a:stretch>
            <a:fillRect/>
          </a:stretch>
        </p:blipFill>
        <p:spPr bwMode="auto">
          <a:xfrm>
            <a:off x="304800" y="1346200"/>
            <a:ext cx="8531225" cy="416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323850" y="549275"/>
            <a:ext cx="8535988" cy="5183188"/>
          </a:xfrm>
          <a:prstGeom prst="rect">
            <a:avLst/>
          </a:prstGeom>
          <a:noFill/>
          <a:ln w="9525">
            <a:noFill/>
            <a:miter lim="800000"/>
            <a:headEnd/>
            <a:tailEnd/>
          </a:ln>
        </p:spPr>
      </p:pic>
      <p:sp>
        <p:nvSpPr>
          <p:cNvPr id="57347" name="Text Box 3"/>
          <p:cNvSpPr txBox="1">
            <a:spLocks noChangeArrowheads="1"/>
          </p:cNvSpPr>
          <p:nvPr/>
        </p:nvSpPr>
        <p:spPr bwMode="auto">
          <a:xfrm>
            <a:off x="827088" y="5589588"/>
            <a:ext cx="7102475" cy="1458912"/>
          </a:xfrm>
          <a:prstGeom prst="rect">
            <a:avLst/>
          </a:prstGeom>
          <a:noFill/>
          <a:ln w="12700" cap="sq">
            <a:noFill/>
            <a:miter lim="800000"/>
            <a:headEnd type="none" w="sm" len="sm"/>
            <a:tailEnd type="none" w="sm" len="sm"/>
          </a:ln>
        </p:spPr>
        <p:txBody>
          <a:bodyPr wrap="none">
            <a:spAutoFit/>
          </a:bodyPr>
          <a:lstStyle/>
          <a:p>
            <a:pPr algn="ctr">
              <a:spcBef>
                <a:spcPct val="20000"/>
              </a:spcBef>
            </a:pPr>
            <a:r>
              <a:rPr lang="en-US" altLang="zh-CN" sz="2800" b="1" dirty="0"/>
              <a:t>Reduction of NAD</a:t>
            </a:r>
            <a:r>
              <a:rPr lang="en-US" altLang="zh-CN" sz="2800" b="1" baseline="30000" dirty="0"/>
              <a:t>+</a:t>
            </a:r>
            <a:r>
              <a:rPr lang="en-US" altLang="zh-CN" sz="2800" b="1" dirty="0"/>
              <a:t> and NADP</a:t>
            </a:r>
            <a:r>
              <a:rPr lang="en-US" altLang="zh-CN" sz="2800" b="1" baseline="30000" dirty="0"/>
              <a:t>+</a:t>
            </a:r>
            <a:r>
              <a:rPr lang="en-US" altLang="zh-CN" sz="2800" b="1" dirty="0"/>
              <a:t> can be easily </a:t>
            </a:r>
          </a:p>
          <a:p>
            <a:pPr algn="ctr">
              <a:spcBef>
                <a:spcPct val="20000"/>
              </a:spcBef>
            </a:pPr>
            <a:r>
              <a:rPr lang="en-US" altLang="zh-CN" sz="2800" b="1" dirty="0"/>
              <a:t>followed by spectroscopy (at 340 nm)</a:t>
            </a:r>
          </a:p>
          <a:p>
            <a:pPr algn="ctr"/>
            <a:endParaRPr lang="en-US" altLang="zh-CN" sz="28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468313" y="549275"/>
            <a:ext cx="8085137" cy="5570538"/>
          </a:xfrm>
          <a:prstGeom prst="rect">
            <a:avLst/>
          </a:prstGeom>
          <a:noFill/>
          <a:ln w="12700" cap="sq">
            <a:noFill/>
            <a:miter lim="800000"/>
            <a:headEnd type="none" w="sm" len="sm"/>
            <a:tailEnd type="none" w="sm" len="sm"/>
          </a:ln>
        </p:spPr>
        <p:txBody>
          <a:bodyPr wrap="none">
            <a:spAutoFit/>
          </a:bodyPr>
          <a:lstStyle/>
          <a:p>
            <a:pPr marL="457200" indent="-457200" algn="ctr">
              <a:buFontTx/>
              <a:buAutoNum type="arabicParenBoth"/>
            </a:pPr>
            <a:r>
              <a:rPr lang="en-US" altLang="zh-CN" sz="2400" b="1" dirty="0"/>
              <a:t>Glyceraldehyde 3-phosphate + NAD</a:t>
            </a:r>
            <a:r>
              <a:rPr lang="en-US" altLang="zh-CN" sz="2400" b="1" baseline="30000" dirty="0"/>
              <a:t>+</a:t>
            </a:r>
          </a:p>
          <a:p>
            <a:pPr marL="457200" indent="-457200" algn="ctr"/>
            <a:r>
              <a:rPr lang="en-US" altLang="zh-CN" sz="2400" b="1" dirty="0"/>
              <a:t>                              3-phosphoglycerate + NADH + H</a:t>
            </a:r>
            <a:r>
              <a:rPr lang="en-US" altLang="zh-CN" sz="2400" b="1" baseline="30000" dirty="0"/>
              <a:t>+</a:t>
            </a:r>
          </a:p>
          <a:p>
            <a:pPr marL="457200" indent="-457200" algn="ctr"/>
            <a:endParaRPr lang="en-US" altLang="zh-CN" sz="2400" b="1" dirty="0"/>
          </a:p>
          <a:p>
            <a:pPr marL="457200" indent="-457200" algn="ctr"/>
            <a:endParaRPr lang="en-US" altLang="zh-CN" sz="2400" b="1" dirty="0"/>
          </a:p>
          <a:p>
            <a:pPr marL="457200" indent="-457200" algn="ctr">
              <a:buFontTx/>
              <a:buAutoNum type="arabicParenBoth" startAt="2"/>
            </a:pPr>
            <a:r>
              <a:rPr lang="en-US" altLang="zh-CN" sz="2400" b="1" dirty="0"/>
              <a:t>Acetaldehyde + NADH + H</a:t>
            </a:r>
            <a:r>
              <a:rPr lang="en-US" altLang="zh-CN" sz="2400" b="1" baseline="30000" dirty="0"/>
              <a:t>+ </a:t>
            </a:r>
          </a:p>
          <a:p>
            <a:pPr marL="457200" indent="-457200" algn="ctr"/>
            <a:r>
              <a:rPr lang="en-US" altLang="zh-CN" sz="2400" b="1" dirty="0"/>
              <a:t>                                                     ethanol + NAD</a:t>
            </a:r>
            <a:r>
              <a:rPr lang="en-US" altLang="zh-CN" sz="2400" b="1" baseline="30000" dirty="0"/>
              <a:t>+</a:t>
            </a:r>
          </a:p>
          <a:p>
            <a:pPr marL="457200" indent="-457200" algn="ctr"/>
            <a:endParaRPr lang="en-US" altLang="zh-CN" sz="2400" b="1" dirty="0"/>
          </a:p>
          <a:p>
            <a:pPr marL="457200" indent="-457200" algn="ctr"/>
            <a:endParaRPr lang="en-US" altLang="zh-CN" sz="2400" b="1" dirty="0"/>
          </a:p>
          <a:p>
            <a:pPr marL="457200" indent="-457200" algn="ctr"/>
            <a:r>
              <a:rPr lang="en-US" altLang="zh-CN" sz="2400" b="1" i="1" dirty="0"/>
              <a:t>Sum</a:t>
            </a:r>
            <a:r>
              <a:rPr lang="en-US" altLang="zh-CN" sz="2400" b="1" dirty="0"/>
              <a:t>:   Glyceraldehyde 3-phosphate + acetaldehyde</a:t>
            </a:r>
          </a:p>
          <a:p>
            <a:pPr marL="457200" indent="-457200" algn="ctr"/>
            <a:r>
              <a:rPr lang="en-US" altLang="zh-CN" sz="2400" b="1" dirty="0"/>
              <a:t>                                3-phosphoglycerate + ethanol</a:t>
            </a:r>
          </a:p>
          <a:p>
            <a:pPr marL="457200" indent="-457200" algn="ctr"/>
            <a:endParaRPr lang="en-US" altLang="zh-CN" sz="2400" b="1" dirty="0"/>
          </a:p>
          <a:p>
            <a:pPr marL="457200" indent="-457200" algn="ctr"/>
            <a:r>
              <a:rPr lang="en-US" altLang="zh-CN" sz="3200" b="1" dirty="0">
                <a:solidFill>
                  <a:srgbClr val="3333FF"/>
                </a:solidFill>
              </a:rPr>
              <a:t>The coenzymes function catalytically and are </a:t>
            </a:r>
          </a:p>
          <a:p>
            <a:pPr marL="457200" indent="-457200" algn="ctr"/>
            <a:r>
              <a:rPr lang="en-US" altLang="zh-CN" sz="3200" b="1" dirty="0">
                <a:solidFill>
                  <a:srgbClr val="3333FF"/>
                </a:solidFill>
              </a:rPr>
              <a:t>recycled repeatedly without a net change in </a:t>
            </a:r>
          </a:p>
          <a:p>
            <a:pPr marL="457200" indent="-457200" algn="ctr"/>
            <a:r>
              <a:rPr lang="en-US" altLang="zh-CN" sz="3200" b="1" dirty="0">
                <a:solidFill>
                  <a:srgbClr val="3333FF"/>
                </a:solidFill>
              </a:rPr>
              <a:t>the concentration of NAD</a:t>
            </a:r>
            <a:r>
              <a:rPr lang="en-US" altLang="zh-CN" sz="3200" b="1" baseline="30000" dirty="0">
                <a:solidFill>
                  <a:srgbClr val="3333FF"/>
                </a:solidFill>
              </a:rPr>
              <a:t>+</a:t>
            </a:r>
            <a:r>
              <a:rPr lang="en-US" altLang="zh-CN" sz="3200" b="1" dirty="0">
                <a:solidFill>
                  <a:srgbClr val="3333FF"/>
                </a:solidFill>
              </a:rPr>
              <a:t> + NADH</a:t>
            </a:r>
          </a:p>
        </p:txBody>
      </p:sp>
      <p:sp>
        <p:nvSpPr>
          <p:cNvPr id="58371" name="Line 5"/>
          <p:cNvSpPr>
            <a:spLocks noChangeShapeType="1"/>
          </p:cNvSpPr>
          <p:nvPr/>
        </p:nvSpPr>
        <p:spPr bwMode="auto">
          <a:xfrm>
            <a:off x="2786063" y="1143000"/>
            <a:ext cx="503237" cy="0"/>
          </a:xfrm>
          <a:prstGeom prst="line">
            <a:avLst/>
          </a:prstGeom>
          <a:noFill/>
          <a:ln w="28575" cap="sq">
            <a:solidFill>
              <a:schemeClr val="tx1"/>
            </a:solidFill>
            <a:round/>
            <a:headEnd type="none" w="sm" len="sm"/>
            <a:tailEnd type="arrow" w="med" len="med"/>
          </a:ln>
        </p:spPr>
        <p:txBody>
          <a:bodyPr wrap="none"/>
          <a:lstStyle/>
          <a:p>
            <a:endParaRPr lang="zh-CN" altLang="en-US"/>
          </a:p>
        </p:txBody>
      </p:sp>
      <p:sp>
        <p:nvSpPr>
          <p:cNvPr id="58372" name="Line 6"/>
          <p:cNvSpPr>
            <a:spLocks noChangeShapeType="1"/>
          </p:cNvSpPr>
          <p:nvPr/>
        </p:nvSpPr>
        <p:spPr bwMode="auto">
          <a:xfrm>
            <a:off x="3214688" y="4071938"/>
            <a:ext cx="503237" cy="0"/>
          </a:xfrm>
          <a:prstGeom prst="line">
            <a:avLst/>
          </a:prstGeom>
          <a:noFill/>
          <a:ln w="28575" cap="sq">
            <a:solidFill>
              <a:schemeClr val="tx1"/>
            </a:solidFill>
            <a:round/>
            <a:headEnd type="none" w="sm" len="sm"/>
            <a:tailEnd type="arrow" w="med" len="med"/>
          </a:ln>
        </p:spPr>
        <p:txBody>
          <a:bodyPr wrap="none"/>
          <a:lstStyle/>
          <a:p>
            <a:endParaRPr lang="zh-CN" altLang="en-US"/>
          </a:p>
        </p:txBody>
      </p:sp>
      <p:sp>
        <p:nvSpPr>
          <p:cNvPr id="58373" name="Line 7"/>
          <p:cNvSpPr>
            <a:spLocks noChangeShapeType="1"/>
          </p:cNvSpPr>
          <p:nvPr/>
        </p:nvSpPr>
        <p:spPr bwMode="auto">
          <a:xfrm>
            <a:off x="4786313" y="2643188"/>
            <a:ext cx="503237" cy="0"/>
          </a:xfrm>
          <a:prstGeom prst="line">
            <a:avLst/>
          </a:prstGeom>
          <a:noFill/>
          <a:ln w="28575" cap="sq">
            <a:solidFill>
              <a:schemeClr val="tx1"/>
            </a:solidFill>
            <a:round/>
            <a:headEnd type="none" w="sm" len="sm"/>
            <a:tailEnd type="arrow" w="med" len="med"/>
          </a:ln>
        </p:spPr>
        <p:txBody>
          <a:bodyPr wrap="none"/>
          <a:lstStyle/>
          <a:p>
            <a:endParaRPr lang="zh-CN" altLang="en-US"/>
          </a:p>
        </p:txBody>
      </p:sp>
      <p:sp>
        <p:nvSpPr>
          <p:cNvPr id="58374" name="Line 8"/>
          <p:cNvSpPr>
            <a:spLocks noChangeShapeType="1"/>
          </p:cNvSpPr>
          <p:nvPr/>
        </p:nvSpPr>
        <p:spPr bwMode="auto">
          <a:xfrm>
            <a:off x="611188" y="3068638"/>
            <a:ext cx="7993062" cy="0"/>
          </a:xfrm>
          <a:prstGeom prst="line">
            <a:avLst/>
          </a:prstGeom>
          <a:noFill/>
          <a:ln w="28575" cap="sq">
            <a:solidFill>
              <a:schemeClr val="tx1"/>
            </a:solidFill>
            <a:round/>
            <a:headEnd type="none" w="sm" len="sm"/>
            <a:tailEnd type="non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303213" y="398463"/>
            <a:ext cx="8156575" cy="5046662"/>
          </a:xfrm>
          <a:prstGeom prst="rect">
            <a:avLst/>
          </a:prstGeom>
          <a:noFill/>
          <a:ln w="9525">
            <a:noFill/>
            <a:miter lim="800000"/>
            <a:headEnd/>
            <a:tailEnd/>
          </a:ln>
        </p:spPr>
      </p:pic>
      <p:sp>
        <p:nvSpPr>
          <p:cNvPr id="68611" name="Text Box 3"/>
          <p:cNvSpPr txBox="1">
            <a:spLocks noChangeArrowheads="1"/>
          </p:cNvSpPr>
          <p:nvPr/>
        </p:nvSpPr>
        <p:spPr bwMode="auto">
          <a:xfrm>
            <a:off x="107950" y="5445125"/>
            <a:ext cx="9075738" cy="1433513"/>
          </a:xfrm>
          <a:prstGeom prst="rect">
            <a:avLst/>
          </a:prstGeom>
          <a:noFill/>
          <a:ln w="12700" cap="sq">
            <a:noFill/>
            <a:miter lim="800000"/>
            <a:headEnd type="none" w="sm" len="sm"/>
            <a:tailEnd type="none" w="sm" len="sm"/>
          </a:ln>
        </p:spPr>
        <p:txBody>
          <a:bodyPr wrap="none">
            <a:spAutoFit/>
          </a:bodyPr>
          <a:lstStyle/>
          <a:p>
            <a:pPr algn="ctr"/>
            <a:r>
              <a:rPr lang="en-US" altLang="zh-CN" sz="3200" b="1" dirty="0">
                <a:solidFill>
                  <a:srgbClr val="3333FF"/>
                </a:solidFill>
              </a:rPr>
              <a:t>Structures of niacin and its derivative nicotinamide</a:t>
            </a:r>
          </a:p>
          <a:p>
            <a:pPr algn="ctr"/>
            <a:r>
              <a:rPr lang="en-US" altLang="zh-CN" sz="2800" b="1" dirty="0"/>
              <a:t>Dietary deficiency of </a:t>
            </a:r>
            <a:r>
              <a:rPr lang="en-US" altLang="zh-CN" sz="2800" b="1" dirty="0">
                <a:solidFill>
                  <a:srgbClr val="FF0000"/>
                </a:solidFill>
              </a:rPr>
              <a:t>niacin</a:t>
            </a:r>
            <a:r>
              <a:rPr lang="en-US" altLang="zh-CN" sz="2800" b="1" dirty="0"/>
              <a:t>, the vitamin form of NAD </a:t>
            </a:r>
          </a:p>
          <a:p>
            <a:pPr algn="ctr"/>
            <a:r>
              <a:rPr lang="en-US" altLang="zh-CN" sz="2800" b="1" dirty="0"/>
              <a:t>and NADP, causes </a:t>
            </a:r>
            <a:r>
              <a:rPr lang="en-US" altLang="zh-CN" sz="2800" b="1" dirty="0">
                <a:solidFill>
                  <a:srgbClr val="FF0000"/>
                </a:solidFill>
              </a:rPr>
              <a:t>pellagra</a:t>
            </a:r>
            <a:r>
              <a:rPr lang="en-US" altLang="zh-CN" sz="2800" b="1" dirty="0"/>
              <a:t> (</a:t>
            </a:r>
            <a:r>
              <a:rPr lang="zh-CN" altLang="en-US" sz="2800" b="1" dirty="0">
                <a:latin typeface="楷体" panose="02010609060101010101" pitchFamily="49" charset="-122"/>
                <a:ea typeface="楷体" panose="02010609060101010101" pitchFamily="49" charset="-122"/>
              </a:rPr>
              <a:t>糙皮病</a:t>
            </a:r>
            <a:r>
              <a:rPr lang="en-US" altLang="zh-CN" sz="2800" b="1" dirty="0"/>
              <a:t>).</a:t>
            </a:r>
            <a:endParaRPr lang="zh-CN" altLang="en-US" sz="2800" b="1" dirty="0"/>
          </a:p>
        </p:txBody>
      </p:sp>
      <p:sp>
        <p:nvSpPr>
          <p:cNvPr id="68612" name="Text Box 4"/>
          <p:cNvSpPr txBox="1">
            <a:spLocks noChangeArrowheads="1"/>
          </p:cNvSpPr>
          <p:nvPr/>
        </p:nvSpPr>
        <p:spPr bwMode="auto">
          <a:xfrm>
            <a:off x="2103438" y="2081213"/>
            <a:ext cx="1665287" cy="457200"/>
          </a:xfrm>
          <a:prstGeom prst="rect">
            <a:avLst/>
          </a:prstGeom>
          <a:noFill/>
          <a:ln w="12700" cap="sq">
            <a:noFill/>
            <a:miter lim="800000"/>
            <a:headEnd type="none" w="sm" len="sm"/>
            <a:tailEnd type="none" w="sm" len="sm"/>
          </a:ln>
        </p:spPr>
        <p:txBody>
          <a:bodyPr wrap="none">
            <a:spAutoFit/>
          </a:bodyPr>
          <a:lstStyle/>
          <a:p>
            <a:r>
              <a:rPr lang="en-US" altLang="zh-CN" sz="2400" b="1" dirty="0">
                <a:solidFill>
                  <a:srgbClr val="FF0000"/>
                </a:solidFill>
              </a:rPr>
              <a:t>(B vitamin)</a:t>
            </a:r>
          </a:p>
        </p:txBody>
      </p:sp>
      <p:sp>
        <p:nvSpPr>
          <p:cNvPr id="68613" name="Text Box 5"/>
          <p:cNvSpPr txBox="1">
            <a:spLocks noChangeArrowheads="1"/>
          </p:cNvSpPr>
          <p:nvPr/>
        </p:nvSpPr>
        <p:spPr bwMode="auto">
          <a:xfrm>
            <a:off x="5487988" y="5105400"/>
            <a:ext cx="1765300" cy="457200"/>
          </a:xfrm>
          <a:prstGeom prst="rect">
            <a:avLst/>
          </a:prstGeom>
          <a:noFill/>
          <a:ln w="12700" cap="sq">
            <a:noFill/>
            <a:miter lim="800000"/>
            <a:headEnd type="none" w="sm" len="sm"/>
            <a:tailEnd type="none" w="sm" len="sm"/>
          </a:ln>
        </p:spPr>
        <p:txBody>
          <a:bodyPr wrap="none">
            <a:spAutoFit/>
          </a:bodyPr>
          <a:lstStyle/>
          <a:p>
            <a:r>
              <a:rPr lang="en-US" altLang="zh-CN" sz="2400" b="1" dirty="0"/>
              <a:t> </a:t>
            </a:r>
            <a:r>
              <a:rPr lang="en-US" altLang="zh-CN" sz="2400" b="1" dirty="0">
                <a:solidFill>
                  <a:srgbClr val="FF0000"/>
                </a:solidFill>
              </a:rPr>
              <a:t>(Precursor)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395288" y="620713"/>
            <a:ext cx="8512175" cy="5634037"/>
          </a:xfrm>
          <a:prstGeom prst="rect">
            <a:avLst/>
          </a:prstGeom>
          <a:noFill/>
          <a:ln w="9525">
            <a:noFill/>
            <a:miter lim="800000"/>
            <a:headEnd/>
            <a:tailEnd/>
          </a:ln>
        </p:spPr>
      </p:pic>
      <p:sp>
        <p:nvSpPr>
          <p:cNvPr id="60419" name="Text Box 3"/>
          <p:cNvSpPr txBox="1">
            <a:spLocks noChangeArrowheads="1"/>
          </p:cNvSpPr>
          <p:nvPr/>
        </p:nvSpPr>
        <p:spPr bwMode="auto">
          <a:xfrm>
            <a:off x="3492500" y="2565400"/>
            <a:ext cx="5651500" cy="1800225"/>
          </a:xfrm>
          <a:prstGeom prst="rect">
            <a:avLst/>
          </a:prstGeom>
          <a:noFill/>
          <a:ln w="12700" cap="sq">
            <a:noFill/>
            <a:miter lim="800000"/>
            <a:headEnd type="none" w="sm" len="sm"/>
            <a:tailEnd type="none" w="sm" len="sm"/>
          </a:ln>
        </p:spPr>
        <p:txBody>
          <a:bodyPr>
            <a:spAutoFit/>
          </a:bodyPr>
          <a:lstStyle/>
          <a:p>
            <a:r>
              <a:rPr kumimoji="1" lang="en-US" altLang="zh-CN" sz="2800" b="1" dirty="0"/>
              <a:t>FMN: </a:t>
            </a:r>
            <a:r>
              <a:rPr kumimoji="1" lang="en-US" altLang="zh-CN" sz="2800" b="1" u="sng" dirty="0"/>
              <a:t>F</a:t>
            </a:r>
            <a:r>
              <a:rPr kumimoji="1" lang="en-US" altLang="zh-CN" sz="2800" b="1" dirty="0"/>
              <a:t>lavin  </a:t>
            </a:r>
            <a:r>
              <a:rPr kumimoji="1" lang="en-US" altLang="zh-CN" sz="2800" b="1" u="sng" dirty="0"/>
              <a:t>m</a:t>
            </a:r>
            <a:r>
              <a:rPr kumimoji="1" lang="en-US" altLang="zh-CN" sz="2800" b="1" dirty="0"/>
              <a:t>ono</a:t>
            </a:r>
            <a:r>
              <a:rPr kumimoji="1" lang="en-US" altLang="zh-CN" sz="2800" b="1" u="sng" dirty="0"/>
              <a:t>n</a:t>
            </a:r>
            <a:r>
              <a:rPr kumimoji="1" lang="en-US" altLang="zh-CN" sz="2800" b="1" dirty="0"/>
              <a:t>ucleotide  </a:t>
            </a:r>
          </a:p>
          <a:p>
            <a:endParaRPr kumimoji="1" lang="en-US" altLang="zh-CN" sz="2800" b="1" dirty="0"/>
          </a:p>
          <a:p>
            <a:r>
              <a:rPr kumimoji="1" lang="en-US" altLang="zh-CN" sz="2800" b="1" dirty="0"/>
              <a:t>FAD: </a:t>
            </a:r>
            <a:r>
              <a:rPr kumimoji="1" lang="en-US" altLang="zh-CN" sz="2800" b="1" u="sng" dirty="0"/>
              <a:t>F</a:t>
            </a:r>
            <a:r>
              <a:rPr kumimoji="1" lang="en-US" altLang="zh-CN" sz="2800" b="1" dirty="0"/>
              <a:t>lavin </a:t>
            </a:r>
            <a:r>
              <a:rPr kumimoji="1" lang="en-US" altLang="zh-CN" sz="2800" b="1" u="sng" dirty="0"/>
              <a:t>a</a:t>
            </a:r>
            <a:r>
              <a:rPr kumimoji="1" lang="en-US" altLang="zh-CN" sz="2800" b="1" dirty="0"/>
              <a:t>denine </a:t>
            </a:r>
            <a:r>
              <a:rPr kumimoji="1" lang="en-US" altLang="zh-CN" sz="2800" b="1" u="sng" dirty="0"/>
              <a:t>d</a:t>
            </a:r>
            <a:r>
              <a:rPr kumimoji="1" lang="en-US" altLang="zh-CN" sz="2800" b="1" dirty="0"/>
              <a:t>inucleotide</a:t>
            </a:r>
          </a:p>
          <a:p>
            <a:endParaRPr lang="en-US" altLang="zh-CN" sz="2800" b="1" dirty="0"/>
          </a:p>
        </p:txBody>
      </p:sp>
      <p:sp>
        <p:nvSpPr>
          <p:cNvPr id="60420" name="AutoShape 4"/>
          <p:cNvSpPr>
            <a:spLocks noChangeArrowheads="1"/>
          </p:cNvSpPr>
          <p:nvPr/>
        </p:nvSpPr>
        <p:spPr bwMode="auto">
          <a:xfrm>
            <a:off x="2700338" y="1773238"/>
            <a:ext cx="71437" cy="503237"/>
          </a:xfrm>
          <a:prstGeom prst="upArrow">
            <a:avLst>
              <a:gd name="adj1" fmla="val 50000"/>
              <a:gd name="adj2" fmla="val 176112"/>
            </a:avLst>
          </a:prstGeom>
          <a:solidFill>
            <a:schemeClr val="tx1"/>
          </a:solidFill>
          <a:ln w="12700" cap="sq">
            <a:solidFill>
              <a:schemeClr val="tx1"/>
            </a:solidFill>
            <a:miter lim="800000"/>
            <a:headEnd type="none" w="sm" len="sm"/>
            <a:tailEnd type="none" w="sm" len="sm"/>
          </a:ln>
        </p:spPr>
        <p:txBody>
          <a:bodyPr vert="eaVert" wrap="none" anchor="ctr"/>
          <a:lstStyle/>
          <a:p>
            <a:endParaRPr lang="zh-CN" altLang="en-US"/>
          </a:p>
        </p:txBody>
      </p:sp>
      <p:sp>
        <p:nvSpPr>
          <p:cNvPr id="60421" name="AutoShape 5"/>
          <p:cNvSpPr>
            <a:spLocks noChangeArrowheads="1"/>
          </p:cNvSpPr>
          <p:nvPr/>
        </p:nvSpPr>
        <p:spPr bwMode="auto">
          <a:xfrm rot="6766679">
            <a:off x="1908175" y="836613"/>
            <a:ext cx="71437" cy="503238"/>
          </a:xfrm>
          <a:prstGeom prst="upArrow">
            <a:avLst>
              <a:gd name="adj1" fmla="val 50000"/>
              <a:gd name="adj2" fmla="val 176113"/>
            </a:avLst>
          </a:prstGeom>
          <a:solidFill>
            <a:schemeClr val="tx1"/>
          </a:solidFill>
          <a:ln w="12700" cap="sq">
            <a:solidFill>
              <a:schemeClr val="tx1"/>
            </a:solidFill>
            <a:miter lim="800000"/>
            <a:headEnd type="none" w="sm" len="sm"/>
            <a:tailEnd type="none" w="sm" len="sm"/>
          </a:ln>
        </p:spPr>
        <p:txBody>
          <a:bodyPr vert="eaVert" wrap="none" anchor="ctr"/>
          <a:lstStyle/>
          <a:p>
            <a:endParaRPr lang="zh-CN" altLang="en-US"/>
          </a:p>
        </p:txBody>
      </p:sp>
      <p:sp>
        <p:nvSpPr>
          <p:cNvPr id="60422" name="Text Box 6"/>
          <p:cNvSpPr txBox="1">
            <a:spLocks noChangeArrowheads="1"/>
          </p:cNvSpPr>
          <p:nvPr/>
        </p:nvSpPr>
        <p:spPr bwMode="auto">
          <a:xfrm>
            <a:off x="2484438" y="2205038"/>
            <a:ext cx="1641475" cy="396875"/>
          </a:xfrm>
          <a:prstGeom prst="rect">
            <a:avLst/>
          </a:prstGeom>
          <a:noFill/>
          <a:ln w="12700" cap="sq">
            <a:noFill/>
            <a:miter lim="800000"/>
            <a:headEnd type="none" w="sm" len="sm"/>
            <a:tailEnd type="none" w="sm" len="sm"/>
          </a:ln>
        </p:spPr>
        <p:txBody>
          <a:bodyPr wrap="none">
            <a:spAutoFit/>
          </a:bodyPr>
          <a:lstStyle/>
          <a:p>
            <a:r>
              <a:rPr lang="en-US" altLang="zh-CN" sz="2000" b="1" dirty="0">
                <a:solidFill>
                  <a:srgbClr val="FF0000"/>
                </a:solidFill>
              </a:rPr>
              <a:t>Reactive sites</a:t>
            </a:r>
          </a:p>
        </p:txBody>
      </p:sp>
      <p:sp>
        <p:nvSpPr>
          <p:cNvPr id="60423" name="Text Box 8"/>
          <p:cNvSpPr txBox="1">
            <a:spLocks noChangeArrowheads="1"/>
          </p:cNvSpPr>
          <p:nvPr/>
        </p:nvSpPr>
        <p:spPr bwMode="auto">
          <a:xfrm>
            <a:off x="3924300" y="4005263"/>
            <a:ext cx="5006975" cy="457200"/>
          </a:xfrm>
          <a:prstGeom prst="rect">
            <a:avLst/>
          </a:prstGeom>
          <a:noFill/>
          <a:ln w="12700" cap="sq">
            <a:noFill/>
            <a:miter lim="800000"/>
            <a:headEnd type="none" w="sm" len="sm"/>
            <a:tailEnd type="none" w="sm" len="sm"/>
          </a:ln>
        </p:spPr>
        <p:txBody>
          <a:bodyPr wrap="none">
            <a:spAutoFit/>
          </a:bodyPr>
          <a:lstStyle/>
          <a:p>
            <a:r>
              <a:rPr lang="en-US" altLang="zh-CN" sz="2400" b="1" dirty="0">
                <a:solidFill>
                  <a:srgbClr val="FF0000"/>
                </a:solidFill>
              </a:rPr>
              <a:t>(derived from the vitamin riboflavin)</a:t>
            </a:r>
          </a:p>
        </p:txBody>
      </p:sp>
      <p:sp>
        <p:nvSpPr>
          <p:cNvPr id="60424" name="矩形 7"/>
          <p:cNvSpPr>
            <a:spLocks noChangeArrowheads="1"/>
          </p:cNvSpPr>
          <p:nvPr/>
        </p:nvSpPr>
        <p:spPr bwMode="auto">
          <a:xfrm>
            <a:off x="4356100" y="2133600"/>
            <a:ext cx="1728788" cy="431800"/>
          </a:xfrm>
          <a:prstGeom prst="rect">
            <a:avLst/>
          </a:prstGeom>
          <a:noFill/>
          <a:ln w="28575" cap="sq" algn="ctr">
            <a:solidFill>
              <a:srgbClr val="FF0000"/>
            </a:solidFill>
            <a:round/>
            <a:headEnd type="none" w="sm" len="sm"/>
            <a:tailEnd type="non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flipV="1">
            <a:off x="685800" y="-53975"/>
            <a:ext cx="7772400" cy="106363"/>
          </a:xfrm>
        </p:spPr>
        <p:txBody>
          <a:bodyPr/>
          <a:lstStyle/>
          <a:p>
            <a:pPr eaLnBrk="1" hangingPunct="1"/>
            <a:r>
              <a:rPr lang="en-US" altLang="zh-CN" dirty="0" smtClean="0"/>
              <a:t> </a:t>
            </a:r>
          </a:p>
        </p:txBody>
      </p:sp>
      <p:sp>
        <p:nvSpPr>
          <p:cNvPr id="61443" name="Rectangle 3"/>
          <p:cNvSpPr>
            <a:spLocks noGrp="1" noChangeArrowheads="1"/>
          </p:cNvSpPr>
          <p:nvPr>
            <p:ph type="body" idx="1"/>
          </p:nvPr>
        </p:nvSpPr>
        <p:spPr>
          <a:xfrm>
            <a:off x="228600" y="228600"/>
            <a:ext cx="8686800" cy="6369050"/>
          </a:xfrm>
        </p:spPr>
        <p:txBody>
          <a:bodyPr/>
          <a:lstStyle/>
          <a:p>
            <a:pPr eaLnBrk="1" hangingPunct="1"/>
            <a:r>
              <a:rPr lang="en-US" altLang="zh-CN" b="1" dirty="0" smtClean="0">
                <a:latin typeface="Times New Roman" pitchFamily="18" charset="0"/>
              </a:rPr>
              <a:t>Flavoproteins are enzymes that catalyze oxidation-reduction reactions using either FMN or FAD as coenzymes.</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FMN and FAD are tightly bound to the enzymes as prosthetic groups (</a:t>
            </a:r>
            <a:r>
              <a:rPr lang="zh-CN" altLang="en-US" b="1" dirty="0" smtClean="0">
                <a:latin typeface="楷体" panose="02010609060101010101" pitchFamily="49" charset="-122"/>
                <a:ea typeface="楷体" panose="02010609060101010101" pitchFamily="49" charset="-122"/>
              </a:rPr>
              <a:t>辅基</a:t>
            </a:r>
            <a:r>
              <a:rPr lang="en-US" altLang="zh-CN" b="1" dirty="0" smtClean="0">
                <a:latin typeface="Times New Roman" pitchFamily="18" charset="0"/>
              </a:rPr>
              <a:t>).</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FMN or FAD is able to </a:t>
            </a:r>
            <a:r>
              <a:rPr lang="en-US" altLang="zh-CN" b="1" dirty="0" smtClean="0">
                <a:solidFill>
                  <a:srgbClr val="FF0000"/>
                </a:solidFill>
                <a:latin typeface="Times New Roman" pitchFamily="18" charset="0"/>
              </a:rPr>
              <a:t>accept/donate one or two electrons</a:t>
            </a:r>
            <a:r>
              <a:rPr lang="en-US" altLang="zh-CN" b="1" dirty="0" smtClean="0">
                <a:latin typeface="Times New Roman" pitchFamily="18" charset="0"/>
              </a:rPr>
              <a:t> (as hydrogen atom), with absorption maximum shifts from 570 nm to 450nm.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285750"/>
            <a:ext cx="9144000" cy="5949950"/>
          </a:xfrm>
        </p:spPr>
        <p:txBody>
          <a:bodyPr/>
          <a:lstStyle/>
          <a:p>
            <a:pPr eaLnBrk="1" hangingPunct="1">
              <a:lnSpc>
                <a:spcPct val="90000"/>
              </a:lnSpc>
              <a:buFontTx/>
              <a:buNone/>
            </a:pPr>
            <a:r>
              <a:rPr lang="en-US" altLang="zh-CN" b="1" dirty="0" smtClean="0">
                <a:latin typeface="Times New Roman" pitchFamily="18" charset="0"/>
              </a:rPr>
              <a:t>   </a:t>
            </a:r>
            <a:r>
              <a:rPr lang="en-US" altLang="zh-CN" sz="4400" b="1" dirty="0" smtClean="0">
                <a:latin typeface="Times New Roman" pitchFamily="18" charset="0"/>
              </a:rPr>
              <a:t>Biological energy transformations obey the two basic laws of thermodynamics.</a:t>
            </a:r>
          </a:p>
          <a:p>
            <a:pPr eaLnBrk="1" hangingPunct="1">
              <a:lnSpc>
                <a:spcPct val="90000"/>
              </a:lnSpc>
              <a:buFontTx/>
              <a:buNone/>
            </a:pPr>
            <a:r>
              <a:rPr lang="en-US" altLang="zh-CN" sz="4400" b="1" dirty="0" smtClean="0">
                <a:latin typeface="Times New Roman" pitchFamily="18" charset="0"/>
              </a:rPr>
              <a:t>   </a:t>
            </a:r>
          </a:p>
          <a:p>
            <a:pPr eaLnBrk="1" hangingPunct="1">
              <a:lnSpc>
                <a:spcPct val="90000"/>
              </a:lnSpc>
              <a:buFontTx/>
              <a:buNone/>
            </a:pPr>
            <a:r>
              <a:rPr lang="en-US" altLang="zh-CN" b="1" dirty="0" smtClean="0">
                <a:latin typeface="Times New Roman" pitchFamily="18" charset="0"/>
              </a:rPr>
              <a:t>   </a:t>
            </a:r>
            <a:r>
              <a:rPr lang="en-US" altLang="zh-CN" sz="4000" b="1" dirty="0" smtClean="0">
                <a:solidFill>
                  <a:srgbClr val="FF0000"/>
                </a:solidFill>
                <a:latin typeface="Times New Roman" pitchFamily="18" charset="0"/>
              </a:rPr>
              <a:t>1st law: energy can neither be created nor be destroyed (but conserved).</a:t>
            </a:r>
          </a:p>
          <a:p>
            <a:pPr eaLnBrk="1" hangingPunct="1">
              <a:lnSpc>
                <a:spcPct val="90000"/>
              </a:lnSpc>
              <a:buFontTx/>
              <a:buNone/>
            </a:pPr>
            <a:r>
              <a:rPr lang="en-US" altLang="zh-CN" sz="4000" b="1" dirty="0" smtClean="0">
                <a:solidFill>
                  <a:srgbClr val="FF0000"/>
                </a:solidFill>
                <a:latin typeface="Times New Roman" pitchFamily="18" charset="0"/>
              </a:rPr>
              <a:t>   </a:t>
            </a:r>
          </a:p>
          <a:p>
            <a:pPr eaLnBrk="1" hangingPunct="1">
              <a:lnSpc>
                <a:spcPct val="90000"/>
              </a:lnSpc>
              <a:buFontTx/>
              <a:buNone/>
            </a:pPr>
            <a:r>
              <a:rPr lang="en-US" altLang="zh-CN" sz="4000" b="1" dirty="0" smtClean="0">
                <a:solidFill>
                  <a:srgbClr val="FF0000"/>
                </a:solidFill>
                <a:latin typeface="Times New Roman" pitchFamily="18" charset="0"/>
              </a:rPr>
              <a:t>   2nd law: in all natural processes, the entropy of the universe increases.</a:t>
            </a:r>
          </a:p>
          <a:p>
            <a:pPr eaLnBrk="1" hangingPunct="1">
              <a:lnSpc>
                <a:spcPct val="90000"/>
              </a:lnSpc>
            </a:pPr>
            <a:endParaRPr lang="en-US" altLang="zh-CN" sz="40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able 13-09"/>
          <p:cNvPicPr>
            <a:picLocks noChangeAspect="1" noChangeArrowheads="1"/>
          </p:cNvPicPr>
          <p:nvPr/>
        </p:nvPicPr>
        <p:blipFill>
          <a:blip r:embed="rId3"/>
          <a:srcRect/>
          <a:stretch>
            <a:fillRect/>
          </a:stretch>
        </p:blipFill>
        <p:spPr bwMode="auto">
          <a:xfrm>
            <a:off x="787400" y="165100"/>
            <a:ext cx="7562850"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303213" y="692150"/>
            <a:ext cx="8535987" cy="5138738"/>
          </a:xfrm>
          <a:prstGeom prst="rect">
            <a:avLst/>
          </a:prstGeom>
          <a:noFill/>
          <a:ln w="9525">
            <a:noFill/>
            <a:miter lim="800000"/>
            <a:headEnd/>
            <a:tailEnd/>
          </a:ln>
        </p:spPr>
      </p:pic>
      <p:sp>
        <p:nvSpPr>
          <p:cNvPr id="63491" name="Text Box 3"/>
          <p:cNvSpPr txBox="1">
            <a:spLocks noChangeArrowheads="1"/>
          </p:cNvSpPr>
          <p:nvPr/>
        </p:nvSpPr>
        <p:spPr bwMode="auto">
          <a:xfrm>
            <a:off x="395288" y="6092825"/>
            <a:ext cx="8329612" cy="457200"/>
          </a:xfrm>
          <a:prstGeom prst="rect">
            <a:avLst/>
          </a:prstGeom>
          <a:noFill/>
          <a:ln w="9525">
            <a:noFill/>
            <a:miter lim="800000"/>
            <a:headEnd/>
            <a:tailEnd/>
          </a:ln>
        </p:spPr>
        <p:txBody>
          <a:bodyPr wrap="none">
            <a:spAutoFit/>
          </a:bodyPr>
          <a:lstStyle/>
          <a:p>
            <a:r>
              <a:rPr lang="en-US" altLang="zh-CN" sz="2400" b="1" dirty="0"/>
              <a:t>Energy relationships between catabolic and anabolic pathways</a:t>
            </a:r>
          </a:p>
        </p:txBody>
      </p:sp>
      <p:cxnSp>
        <p:nvCxnSpPr>
          <p:cNvPr id="63492" name="直接箭头连接符 4"/>
          <p:cNvCxnSpPr>
            <a:cxnSpLocks noChangeShapeType="1"/>
          </p:cNvCxnSpPr>
          <p:nvPr/>
        </p:nvCxnSpPr>
        <p:spPr bwMode="auto">
          <a:xfrm>
            <a:off x="2411413" y="3213100"/>
            <a:ext cx="647700" cy="1588"/>
          </a:xfrm>
          <a:prstGeom prst="straightConnector1">
            <a:avLst/>
          </a:prstGeom>
          <a:noFill/>
          <a:ln w="38100" cap="sq" algn="ctr">
            <a:solidFill>
              <a:srgbClr val="FF0000"/>
            </a:solidFill>
            <a:round/>
            <a:headEnd type="none" w="sm" len="sm"/>
            <a:tailEnd type="arrow" w="med" len="med"/>
          </a:ln>
        </p:spPr>
      </p:cxnSp>
      <p:cxnSp>
        <p:nvCxnSpPr>
          <p:cNvPr id="63493" name="直接箭头连接符 5"/>
          <p:cNvCxnSpPr>
            <a:cxnSpLocks noChangeShapeType="1"/>
          </p:cNvCxnSpPr>
          <p:nvPr/>
        </p:nvCxnSpPr>
        <p:spPr bwMode="auto">
          <a:xfrm>
            <a:off x="2411413" y="3429000"/>
            <a:ext cx="647700" cy="1588"/>
          </a:xfrm>
          <a:prstGeom prst="straightConnector1">
            <a:avLst/>
          </a:prstGeom>
          <a:noFill/>
          <a:ln w="38100" cap="sq" algn="ctr">
            <a:solidFill>
              <a:srgbClr val="FF0000"/>
            </a:solidFill>
            <a:round/>
            <a:headEnd type="none" w="sm" len="sm"/>
            <a:tailEnd type="arrow" w="med" len="med"/>
          </a:ln>
        </p:spPr>
      </p:cxnSp>
      <p:cxnSp>
        <p:nvCxnSpPr>
          <p:cNvPr id="63494" name="直接箭头连接符 6"/>
          <p:cNvCxnSpPr>
            <a:cxnSpLocks noChangeShapeType="1"/>
          </p:cNvCxnSpPr>
          <p:nvPr/>
        </p:nvCxnSpPr>
        <p:spPr bwMode="auto">
          <a:xfrm>
            <a:off x="2411413" y="3644900"/>
            <a:ext cx="647700" cy="1588"/>
          </a:xfrm>
          <a:prstGeom prst="straightConnector1">
            <a:avLst/>
          </a:prstGeom>
          <a:noFill/>
          <a:ln w="38100" cap="sq" algn="ctr">
            <a:solidFill>
              <a:srgbClr val="FF0000"/>
            </a:solidFill>
            <a:round/>
            <a:headEnd type="none" w="sm" len="sm"/>
            <a:tailEnd type="arrow"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0" y="0"/>
            <a:ext cx="9144000" cy="6319838"/>
          </a:xfrm>
        </p:spPr>
        <p:txBody>
          <a:bodyPr/>
          <a:lstStyle/>
          <a:p>
            <a:pPr eaLnBrk="1" hangingPunct="1">
              <a:buFontTx/>
              <a:buNone/>
            </a:pPr>
            <a:endParaRPr lang="en-US" altLang="zh-CN" b="1" dirty="0" smtClean="0">
              <a:latin typeface="Times New Roman" pitchFamily="18" charset="0"/>
            </a:endParaRPr>
          </a:p>
          <a:p>
            <a:pPr eaLnBrk="1" hangingPunct="1"/>
            <a:r>
              <a:rPr lang="en-US" altLang="zh-CN" b="1" dirty="0" smtClean="0">
                <a:latin typeface="Times New Roman" pitchFamily="18" charset="0"/>
              </a:rPr>
              <a:t> </a:t>
            </a:r>
            <a:r>
              <a:rPr lang="en-US" altLang="zh-CN" sz="4000" b="1" dirty="0" smtClean="0">
                <a:latin typeface="Times New Roman" pitchFamily="18" charset="0"/>
              </a:rPr>
              <a:t>NADH and FADH</a:t>
            </a:r>
            <a:r>
              <a:rPr lang="en-US" altLang="zh-CN" sz="4000" b="1" baseline="-25000" dirty="0" smtClean="0">
                <a:latin typeface="Times New Roman" pitchFamily="18" charset="0"/>
              </a:rPr>
              <a:t>2</a:t>
            </a:r>
            <a:r>
              <a:rPr lang="en-US" altLang="zh-CN" sz="4000" b="1" dirty="0" smtClean="0">
                <a:latin typeface="Times New Roman" pitchFamily="18" charset="0"/>
              </a:rPr>
              <a:t> will be further oxidized via the respiratory chain on the inner membrane of mitochondria or plasma membrane of bacteria for energy generation (To be discussed in Chapter 19).</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14375" y="285750"/>
            <a:ext cx="7772400" cy="1143000"/>
          </a:xfrm>
        </p:spPr>
        <p:txBody>
          <a:bodyPr/>
          <a:lstStyle/>
          <a:p>
            <a:pPr eaLnBrk="1" hangingPunct="1"/>
            <a:r>
              <a:rPr lang="en-US" altLang="zh-CN" sz="6600" b="1" dirty="0" smtClean="0">
                <a:solidFill>
                  <a:srgbClr val="3333FF"/>
                </a:solidFill>
                <a:latin typeface="Times New Roman" pitchFamily="18" charset="0"/>
              </a:rPr>
              <a:t>Keywords </a:t>
            </a:r>
          </a:p>
        </p:txBody>
      </p:sp>
      <p:sp>
        <p:nvSpPr>
          <p:cNvPr id="65539" name="Rectangle 3"/>
          <p:cNvSpPr>
            <a:spLocks noGrp="1" noChangeArrowheads="1"/>
          </p:cNvSpPr>
          <p:nvPr>
            <p:ph type="body" idx="1"/>
          </p:nvPr>
        </p:nvSpPr>
        <p:spPr>
          <a:xfrm>
            <a:off x="642938" y="1643063"/>
            <a:ext cx="7786687" cy="4660900"/>
          </a:xfrm>
        </p:spPr>
        <p:txBody>
          <a:bodyPr/>
          <a:lstStyle/>
          <a:p>
            <a:pPr eaLnBrk="1" hangingPunct="1">
              <a:lnSpc>
                <a:spcPct val="90000"/>
              </a:lnSpc>
            </a:pPr>
            <a:r>
              <a:rPr lang="en-US" altLang="zh-CN" sz="3600" b="1" i="1" dirty="0" smtClean="0">
                <a:latin typeface="Times New Roman" pitchFamily="18" charset="0"/>
                <a:sym typeface="Symbol" pitchFamily="18" charset="2"/>
              </a:rPr>
              <a:t></a:t>
            </a:r>
            <a:r>
              <a:rPr lang="en-US" altLang="zh-CN" sz="3600" b="1" i="1" dirty="0" smtClean="0">
                <a:latin typeface="Times New Roman" pitchFamily="18" charset="0"/>
              </a:rPr>
              <a:t>G</a:t>
            </a:r>
          </a:p>
          <a:p>
            <a:pPr eaLnBrk="1" hangingPunct="1">
              <a:lnSpc>
                <a:spcPct val="90000"/>
              </a:lnSpc>
            </a:pPr>
            <a:r>
              <a:rPr lang="en-US" altLang="zh-CN" sz="3600" b="1" i="1" dirty="0" smtClean="0">
                <a:latin typeface="Times New Roman" pitchFamily="18" charset="0"/>
                <a:sym typeface="Symbol" pitchFamily="18" charset="2"/>
              </a:rPr>
              <a:t>E</a:t>
            </a:r>
          </a:p>
          <a:p>
            <a:pPr eaLnBrk="1" hangingPunct="1">
              <a:lnSpc>
                <a:spcPct val="90000"/>
              </a:lnSpc>
            </a:pPr>
            <a:r>
              <a:rPr lang="en-US" altLang="zh-CN" sz="3600" b="1" dirty="0" smtClean="0">
                <a:latin typeface="Times New Roman" pitchFamily="18" charset="0"/>
                <a:sym typeface="Symbol" pitchFamily="18" charset="2"/>
              </a:rPr>
              <a:t>ATP</a:t>
            </a:r>
          </a:p>
          <a:p>
            <a:pPr eaLnBrk="1" hangingPunct="1">
              <a:lnSpc>
                <a:spcPct val="90000"/>
              </a:lnSpc>
            </a:pPr>
            <a:r>
              <a:rPr lang="en-US" altLang="zh-CN" sz="3600" b="1" dirty="0" smtClean="0">
                <a:latin typeface="Times New Roman" pitchFamily="18" charset="0"/>
                <a:sym typeface="Symbol" pitchFamily="18" charset="2"/>
              </a:rPr>
              <a:t>NAD, NADP</a:t>
            </a:r>
          </a:p>
          <a:p>
            <a:pPr eaLnBrk="1" hangingPunct="1">
              <a:lnSpc>
                <a:spcPct val="90000"/>
              </a:lnSpc>
            </a:pPr>
            <a:r>
              <a:rPr lang="en-US" altLang="zh-CN" sz="3600" b="1" dirty="0" smtClean="0">
                <a:latin typeface="Times New Roman" pitchFamily="18" charset="0"/>
                <a:sym typeface="Symbol" pitchFamily="18" charset="2"/>
              </a:rPr>
              <a:t>FMN, FAD</a:t>
            </a:r>
            <a:endParaRPr lang="en-US" altLang="zh-CN" sz="36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84213" y="404813"/>
            <a:ext cx="7772400" cy="1143000"/>
          </a:xfrm>
        </p:spPr>
        <p:txBody>
          <a:bodyPr/>
          <a:lstStyle/>
          <a:p>
            <a:r>
              <a:rPr lang="en-US" altLang="zh-CN" sz="6600" b="1" dirty="0" smtClean="0">
                <a:solidFill>
                  <a:srgbClr val="3333FF"/>
                </a:solidFill>
                <a:latin typeface="Times New Roman" pitchFamily="18" charset="0"/>
              </a:rPr>
              <a:t>Words of the week</a:t>
            </a:r>
          </a:p>
        </p:txBody>
      </p:sp>
      <p:sp>
        <p:nvSpPr>
          <p:cNvPr id="66563" name="Rectangle 3"/>
          <p:cNvSpPr>
            <a:spLocks noGrp="1" noChangeArrowheads="1"/>
          </p:cNvSpPr>
          <p:nvPr>
            <p:ph type="body" idx="4294967295"/>
          </p:nvPr>
        </p:nvSpPr>
        <p:spPr>
          <a:xfrm>
            <a:off x="179388" y="1844675"/>
            <a:ext cx="9288462" cy="5689600"/>
          </a:xfrm>
          <a:ln>
            <a:noFill/>
          </a:ln>
        </p:spPr>
        <p:txBody>
          <a:bodyPr/>
          <a:lstStyle/>
          <a:p>
            <a:r>
              <a:rPr lang="en-US" altLang="zh-CN" b="1" dirty="0" smtClean="0">
                <a:latin typeface="Times New Roman" pitchFamily="18" charset="0"/>
              </a:rPr>
              <a:t>catabolism (</a:t>
            </a:r>
            <a:r>
              <a:rPr lang="zh-CN" altLang="en-US" b="1" dirty="0" smtClean="0">
                <a:latin typeface="楷体" panose="02010609060101010101" pitchFamily="49" charset="-122"/>
                <a:ea typeface="楷体" panose="02010609060101010101" pitchFamily="49" charset="-122"/>
              </a:rPr>
              <a:t>分解代谢</a:t>
            </a:r>
            <a:r>
              <a:rPr lang="en-US" altLang="zh-CN" b="1" dirty="0" smtClean="0">
                <a:latin typeface="Times New Roman" pitchFamily="18" charset="0"/>
              </a:rPr>
              <a:t>)</a:t>
            </a:r>
            <a:r>
              <a:rPr lang="zh-CN" altLang="en-US" b="1" dirty="0" smtClean="0">
                <a:latin typeface="Times New Roman" pitchFamily="18" charset="0"/>
              </a:rPr>
              <a:t> </a:t>
            </a:r>
            <a:r>
              <a:rPr lang="en-US" altLang="zh-CN" b="1" dirty="0" smtClean="0">
                <a:latin typeface="Times New Roman" pitchFamily="18" charset="0"/>
              </a:rPr>
              <a:t>vs. anabolism (</a:t>
            </a:r>
            <a:r>
              <a:rPr lang="zh-CN" altLang="en-US" b="1" dirty="0">
                <a:latin typeface="楷体" panose="02010609060101010101" pitchFamily="49" charset="-122"/>
                <a:ea typeface="楷体" panose="02010609060101010101" pitchFamily="49" charset="-122"/>
              </a:rPr>
              <a:t>合成代谢</a:t>
            </a:r>
            <a:r>
              <a:rPr lang="en-US" altLang="zh-CN" b="1" dirty="0" smtClean="0">
                <a:latin typeface="Times New Roman" pitchFamily="18" charset="0"/>
              </a:rPr>
              <a:t>)</a:t>
            </a:r>
          </a:p>
          <a:p>
            <a:r>
              <a:rPr lang="en-US" altLang="zh-CN" b="1" dirty="0" smtClean="0">
                <a:latin typeface="Times New Roman" pitchFamily="18" charset="0"/>
              </a:rPr>
              <a:t>oxidation (</a:t>
            </a:r>
            <a:r>
              <a:rPr lang="zh-CN" altLang="en-US" b="1" dirty="0">
                <a:latin typeface="楷体" panose="02010609060101010101" pitchFamily="49" charset="-122"/>
                <a:ea typeface="楷体" panose="02010609060101010101" pitchFamily="49" charset="-122"/>
              </a:rPr>
              <a:t>氧化</a:t>
            </a:r>
            <a:r>
              <a:rPr lang="en-US" altLang="zh-CN" b="1" dirty="0" smtClean="0">
                <a:latin typeface="Times New Roman" pitchFamily="18" charset="0"/>
              </a:rPr>
              <a:t>) vs. reduction (</a:t>
            </a:r>
            <a:r>
              <a:rPr lang="zh-CN" altLang="en-US" b="1" dirty="0">
                <a:latin typeface="楷体" panose="02010609060101010101" pitchFamily="49" charset="-122"/>
                <a:ea typeface="楷体" panose="02010609060101010101" pitchFamily="49" charset="-122"/>
              </a:rPr>
              <a:t>还原</a:t>
            </a:r>
            <a:r>
              <a:rPr lang="en-US" altLang="zh-CN" b="1" dirty="0" smtClean="0">
                <a:latin typeface="Times New Roman" pitchFamily="18" charset="0"/>
              </a:rPr>
              <a:t>)</a:t>
            </a:r>
            <a:endParaRPr lang="zh-CN" altLang="en-US" b="1" dirty="0" smtClean="0">
              <a:latin typeface="Times New Roman" pitchFamily="18" charset="0"/>
            </a:endParaRPr>
          </a:p>
          <a:p>
            <a:r>
              <a:rPr lang="en-US" altLang="zh-CN" b="1" dirty="0">
                <a:latin typeface="Times New Roman" pitchFamily="18" charset="0"/>
              </a:rPr>
              <a:t>exergonic (</a:t>
            </a:r>
            <a:r>
              <a:rPr lang="zh-CN" altLang="en-US" b="1" dirty="0">
                <a:latin typeface="楷体" panose="02010609060101010101" pitchFamily="49" charset="-122"/>
                <a:ea typeface="楷体" panose="02010609060101010101" pitchFamily="49" charset="-122"/>
              </a:rPr>
              <a:t>放能</a:t>
            </a:r>
            <a:r>
              <a:rPr lang="en-US" altLang="zh-CN" b="1" dirty="0">
                <a:latin typeface="Times New Roman" pitchFamily="18" charset="0"/>
              </a:rPr>
              <a:t>) vs</a:t>
            </a:r>
            <a:r>
              <a:rPr lang="en-US" altLang="zh-CN" b="1" dirty="0" smtClean="0">
                <a:latin typeface="Times New Roman" pitchFamily="18" charset="0"/>
              </a:rPr>
              <a:t>. endergonic </a:t>
            </a:r>
            <a:r>
              <a:rPr lang="en-US" altLang="zh-CN" b="1" dirty="0">
                <a:latin typeface="Times New Roman" pitchFamily="18" charset="0"/>
              </a:rPr>
              <a:t>(</a:t>
            </a:r>
            <a:r>
              <a:rPr lang="zh-CN" altLang="en-US" b="1" dirty="0">
                <a:latin typeface="楷体" panose="02010609060101010101" pitchFamily="49" charset="-122"/>
                <a:ea typeface="楷体" panose="02010609060101010101" pitchFamily="49" charset="-122"/>
              </a:rPr>
              <a:t>吸能</a:t>
            </a:r>
            <a:r>
              <a:rPr lang="en-US" altLang="zh-CN" b="1" dirty="0">
                <a:latin typeface="Times New Roman" pitchFamily="18" charset="0"/>
              </a:rPr>
              <a:t>)</a:t>
            </a:r>
            <a:endParaRPr lang="zh-CN" altLang="en-US" b="1" dirty="0" smtClean="0">
              <a:latin typeface="Times New Roman" pitchFamily="18" charset="0"/>
            </a:endParaRPr>
          </a:p>
          <a:p>
            <a:r>
              <a:rPr lang="en-US" altLang="zh-CN" b="1" dirty="0" smtClean="0">
                <a:latin typeface="Times New Roman" pitchFamily="18" charset="0"/>
              </a:rPr>
              <a:t>autotroph</a:t>
            </a:r>
            <a:r>
              <a:rPr lang="zh-CN" altLang="en-US" b="1" dirty="0" smtClean="0">
                <a:latin typeface="Times New Roman" pitchFamily="18" charset="0"/>
              </a:rPr>
              <a:t> </a:t>
            </a:r>
            <a:r>
              <a:rPr lang="en-US" altLang="zh-CN" b="1" dirty="0" smtClean="0">
                <a:latin typeface="Times New Roman" pitchFamily="18" charset="0"/>
              </a:rPr>
              <a:t>(</a:t>
            </a:r>
            <a:r>
              <a:rPr lang="zh-CN" altLang="en-US" b="1" dirty="0">
                <a:latin typeface="楷体" panose="02010609060101010101" pitchFamily="49" charset="-122"/>
                <a:ea typeface="楷体" panose="02010609060101010101" pitchFamily="49" charset="-122"/>
              </a:rPr>
              <a:t>自养生物</a:t>
            </a:r>
            <a:r>
              <a:rPr lang="en-US" altLang="zh-CN" b="1" dirty="0" smtClean="0">
                <a:latin typeface="Times New Roman" pitchFamily="18" charset="0"/>
              </a:rPr>
              <a:t>)</a:t>
            </a:r>
            <a:r>
              <a:rPr lang="zh-CN" altLang="en-US" b="1" dirty="0" smtClean="0">
                <a:latin typeface="Times New Roman" pitchFamily="18" charset="0"/>
              </a:rPr>
              <a:t> </a:t>
            </a:r>
            <a:r>
              <a:rPr lang="en-US" altLang="zh-CN" b="1" dirty="0" smtClean="0">
                <a:latin typeface="Times New Roman" pitchFamily="18" charset="0"/>
              </a:rPr>
              <a:t>vs.</a:t>
            </a:r>
            <a:r>
              <a:rPr lang="zh-CN" altLang="en-US" b="1" dirty="0" smtClean="0">
                <a:latin typeface="Times New Roman" pitchFamily="18" charset="0"/>
              </a:rPr>
              <a:t> </a:t>
            </a:r>
            <a:r>
              <a:rPr lang="en-US" altLang="zh-CN" b="1" dirty="0" smtClean="0">
                <a:latin typeface="Times New Roman" pitchFamily="18" charset="0"/>
              </a:rPr>
              <a:t>heterotroph (</a:t>
            </a:r>
            <a:r>
              <a:rPr lang="zh-CN" altLang="en-US" b="1" dirty="0">
                <a:latin typeface="楷体" panose="02010609060101010101" pitchFamily="49" charset="-122"/>
                <a:ea typeface="楷体" panose="02010609060101010101" pitchFamily="49" charset="-122"/>
              </a:rPr>
              <a:t>异养生物</a:t>
            </a:r>
            <a:r>
              <a:rPr lang="en-US" altLang="zh-CN" b="1" dirty="0" smtClean="0">
                <a:latin typeface="Times New Roman" pitchFamily="18" charset="0"/>
              </a:rPr>
              <a:t>)</a:t>
            </a:r>
          </a:p>
          <a:p>
            <a:endParaRPr lang="en-US" altLang="zh-CN" b="1" dirty="0" smtClean="0">
              <a:latin typeface="Times New Roman" pitchFamily="18" charset="0"/>
            </a:endParaRPr>
          </a:p>
          <a:p>
            <a:pPr>
              <a:buFontTx/>
              <a:buNone/>
            </a:pPr>
            <a:endParaRPr lang="zh-CN" altLang="en-US" b="1" dirty="0" smtClean="0">
              <a:latin typeface="Times New Roman" pitchFamily="18" charset="0"/>
            </a:endParaRPr>
          </a:p>
        </p:txBody>
      </p:sp>
    </p:spTree>
    <p:extLst>
      <p:ext uri="{BB962C8B-B14F-4D97-AF65-F5344CB8AC3E}">
        <p14:creationId xmlns:p14="http://schemas.microsoft.com/office/powerpoint/2010/main" val="2658750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11560" y="404664"/>
            <a:ext cx="8136259" cy="1143000"/>
          </a:xfrm>
        </p:spPr>
        <p:txBody>
          <a:bodyPr/>
          <a:lstStyle/>
          <a:p>
            <a:r>
              <a:rPr lang="en-US" altLang="zh-CN" sz="4800" b="1" dirty="0" smtClean="0">
                <a:solidFill>
                  <a:srgbClr val="3333FF"/>
                </a:solidFill>
                <a:latin typeface="Times New Roman" pitchFamily="18" charset="0"/>
              </a:rPr>
              <a:t>Textbook-reading of the week</a:t>
            </a:r>
          </a:p>
        </p:txBody>
      </p:sp>
      <p:sp>
        <p:nvSpPr>
          <p:cNvPr id="66563" name="Rectangle 3"/>
          <p:cNvSpPr>
            <a:spLocks noGrp="1" noChangeArrowheads="1"/>
          </p:cNvSpPr>
          <p:nvPr>
            <p:ph type="body" idx="4294967295"/>
          </p:nvPr>
        </p:nvSpPr>
        <p:spPr>
          <a:xfrm>
            <a:off x="395536" y="1772816"/>
            <a:ext cx="7848996" cy="5689600"/>
          </a:xfrm>
          <a:ln>
            <a:noFill/>
          </a:ln>
        </p:spPr>
        <p:txBody>
          <a:bodyPr/>
          <a:lstStyle/>
          <a:p>
            <a:r>
              <a:rPr lang="en-US" altLang="zh-CN" b="1" dirty="0" smtClean="0">
                <a:latin typeface="Times New Roman" pitchFamily="18" charset="0"/>
              </a:rPr>
              <a:t>Summary 13.1 </a:t>
            </a:r>
          </a:p>
          <a:p>
            <a:r>
              <a:rPr lang="en-US" altLang="zh-CN" b="1" dirty="0" smtClean="0">
                <a:latin typeface="Times New Roman" pitchFamily="18" charset="0"/>
              </a:rPr>
              <a:t>Summary 13.2 </a:t>
            </a:r>
          </a:p>
          <a:p>
            <a:r>
              <a:rPr lang="en-US" altLang="zh-CN" b="1" dirty="0" smtClean="0">
                <a:latin typeface="Times New Roman" pitchFamily="18" charset="0"/>
              </a:rPr>
              <a:t>Summary 13.3</a:t>
            </a:r>
            <a:endParaRPr lang="en-US" altLang="zh-CN" b="1" dirty="0">
              <a:latin typeface="Times New Roman" pitchFamily="18" charset="0"/>
            </a:endParaRPr>
          </a:p>
          <a:p>
            <a:r>
              <a:rPr lang="en-US" altLang="zh-CN" b="1" dirty="0">
                <a:latin typeface="Times New Roman" pitchFamily="18" charset="0"/>
              </a:rPr>
              <a:t>Summary </a:t>
            </a:r>
            <a:r>
              <a:rPr lang="en-US" altLang="zh-CN" b="1" dirty="0" smtClean="0">
                <a:latin typeface="Times New Roman" pitchFamily="18" charset="0"/>
              </a:rPr>
              <a:t>13.4 </a:t>
            </a:r>
          </a:p>
          <a:p>
            <a:r>
              <a:rPr lang="en-US" altLang="zh-CN" b="1" dirty="0" smtClean="0">
                <a:latin typeface="Times New Roman" pitchFamily="18" charset="0"/>
              </a:rPr>
              <a:t>p532-537 (6th Edition)</a:t>
            </a:r>
            <a:endParaRPr lang="en-US" altLang="zh-CN" b="1" dirty="0">
              <a:latin typeface="Times New Roman" pitchFamily="18" charset="0"/>
            </a:endParaRPr>
          </a:p>
          <a:p>
            <a:endParaRPr lang="en-US" altLang="zh-CN" b="1" dirty="0" smtClean="0">
              <a:latin typeface="Times New Roman" pitchFamily="18" charset="0"/>
            </a:endParaRPr>
          </a:p>
          <a:p>
            <a:pPr>
              <a:buFontTx/>
              <a:buNone/>
            </a:pPr>
            <a:endParaRPr lang="zh-CN" altLang="en-US" b="1" dirty="0" smtClean="0">
              <a:latin typeface="Times New Roman" pitchFamily="18" charset="0"/>
            </a:endParaRPr>
          </a:p>
        </p:txBody>
      </p:sp>
    </p:spTree>
    <p:extLst>
      <p:ext uri="{BB962C8B-B14F-4D97-AF65-F5344CB8AC3E}">
        <p14:creationId xmlns:p14="http://schemas.microsoft.com/office/powerpoint/2010/main" val="26802874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116296"/>
            <a:ext cx="7772400" cy="1143000"/>
          </a:xfrm>
        </p:spPr>
        <p:txBody>
          <a:bodyPr/>
          <a:lstStyle/>
          <a:p>
            <a:pPr eaLnBrk="1" hangingPunct="1"/>
            <a:r>
              <a:rPr lang="en-US" altLang="zh-CN" sz="6600" b="1" dirty="0" smtClean="0">
                <a:solidFill>
                  <a:srgbClr val="3333FF"/>
                </a:solidFill>
                <a:latin typeface="Times New Roman" pitchFamily="18" charset="0"/>
              </a:rPr>
              <a:t>Summary</a:t>
            </a:r>
          </a:p>
        </p:txBody>
      </p:sp>
      <p:sp>
        <p:nvSpPr>
          <p:cNvPr id="67587" name="Rectangle 3"/>
          <p:cNvSpPr>
            <a:spLocks noGrp="1" noChangeArrowheads="1"/>
          </p:cNvSpPr>
          <p:nvPr>
            <p:ph type="body" idx="1"/>
          </p:nvPr>
        </p:nvSpPr>
        <p:spPr>
          <a:xfrm>
            <a:off x="0" y="1268760"/>
            <a:ext cx="9144000" cy="5400675"/>
          </a:xfrm>
        </p:spPr>
        <p:txBody>
          <a:bodyPr/>
          <a:lstStyle/>
          <a:p>
            <a:pPr eaLnBrk="1" hangingPunct="1">
              <a:lnSpc>
                <a:spcPct val="90000"/>
              </a:lnSpc>
            </a:pPr>
            <a:r>
              <a:rPr lang="en-US" altLang="zh-CN" b="1" dirty="0" smtClean="0">
                <a:latin typeface="Times New Roman" pitchFamily="18" charset="0"/>
              </a:rPr>
              <a:t>Bioenergy is chemical energy, studied in terms of free energy and free energy change (</a:t>
            </a:r>
            <a:r>
              <a:rPr lang="en-US" altLang="zh-CN" b="1" i="1" dirty="0" smtClean="0">
                <a:latin typeface="Times New Roman" pitchFamily="18" charset="0"/>
                <a:sym typeface="Symbol" pitchFamily="18" charset="2"/>
              </a:rPr>
              <a:t></a:t>
            </a:r>
            <a:r>
              <a:rPr lang="en-US" altLang="zh-CN" b="1" i="1" dirty="0" smtClean="0">
                <a:latin typeface="Times New Roman" pitchFamily="18" charset="0"/>
              </a:rPr>
              <a:t>G</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ATP acts as the free energy carrier in cells.</a:t>
            </a:r>
          </a:p>
          <a:p>
            <a:pPr eaLnBrk="1" hangingPunct="1">
              <a:lnSpc>
                <a:spcPct val="90000"/>
              </a:lnSpc>
            </a:pPr>
            <a:r>
              <a:rPr lang="en-US" altLang="zh-CN" b="1" dirty="0" smtClean="0">
                <a:latin typeface="Times New Roman" pitchFamily="18" charset="0"/>
              </a:rPr>
              <a:t>Bioenergy is mainly produced via stepwise electron flow (redox reactions) through a series of electron carriers having increasing levels of reduction potential (</a:t>
            </a:r>
            <a:r>
              <a:rPr lang="en-US" altLang="zh-CN" b="1" i="1" dirty="0" smtClean="0">
                <a:latin typeface="Times New Roman" pitchFamily="18" charset="0"/>
              </a:rPr>
              <a:t>E</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Electrons released from the oxidation of nutrient fuels are initially channeled to a few universal electron carriers (such as NAD</a:t>
            </a:r>
            <a:r>
              <a:rPr lang="en-US" altLang="zh-CN" b="1" baseline="30000" dirty="0" smtClean="0">
                <a:latin typeface="Times New Roman" pitchFamily="18" charset="0"/>
              </a:rPr>
              <a:t>+</a:t>
            </a:r>
            <a:r>
              <a:rPr lang="en-US" altLang="zh-CN" b="1" dirty="0" smtClean="0">
                <a:latin typeface="Times New Roman" pitchFamily="18" charset="0"/>
              </a:rPr>
              <a:t> and FAD).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1143000"/>
          </a:xfrm>
        </p:spPr>
        <p:txBody>
          <a:bodyPr/>
          <a:lstStyle/>
          <a:p>
            <a:pPr eaLnBrk="1" hangingPunct="1"/>
            <a:r>
              <a:rPr lang="en-US" altLang="zh-CN" sz="5400" b="1" dirty="0" smtClean="0">
                <a:solidFill>
                  <a:srgbClr val="3333FF"/>
                </a:solidFill>
                <a:latin typeface="Times New Roman" pitchFamily="18" charset="0"/>
              </a:rPr>
              <a:t>2. Cells have to use chemical energy to do all their work</a:t>
            </a:r>
          </a:p>
        </p:txBody>
      </p:sp>
      <p:sp>
        <p:nvSpPr>
          <p:cNvPr id="8195" name="Rectangle 3"/>
          <p:cNvSpPr>
            <a:spLocks noGrp="1" noChangeArrowheads="1"/>
          </p:cNvSpPr>
          <p:nvPr>
            <p:ph type="body" idx="1"/>
          </p:nvPr>
        </p:nvSpPr>
        <p:spPr>
          <a:xfrm>
            <a:off x="0" y="1844675"/>
            <a:ext cx="9144000" cy="5013325"/>
          </a:xfrm>
        </p:spPr>
        <p:txBody>
          <a:bodyPr/>
          <a:lstStyle/>
          <a:p>
            <a:pPr eaLnBrk="1" hangingPunct="1">
              <a:lnSpc>
                <a:spcPct val="90000"/>
              </a:lnSpc>
            </a:pPr>
            <a:r>
              <a:rPr lang="en-US" altLang="zh-CN" b="1" dirty="0" smtClean="0">
                <a:latin typeface="Times New Roman" pitchFamily="18" charset="0"/>
              </a:rPr>
              <a:t>Antoine Lavoisier’s insight on animal respiration in the 18</a:t>
            </a:r>
            <a:r>
              <a:rPr lang="en-US" altLang="zh-CN" b="1" baseline="30000" dirty="0" smtClean="0">
                <a:latin typeface="Times New Roman" pitchFamily="18" charset="0"/>
              </a:rPr>
              <a:t>th</a:t>
            </a:r>
            <a:r>
              <a:rPr lang="en-US" altLang="zh-CN" b="1" dirty="0" smtClean="0">
                <a:latin typeface="Times New Roman" pitchFamily="18" charset="0"/>
              </a:rPr>
              <a:t> century:  it is nothing but a slow combustion of carbon and hydrogen (the same nature as a lighting candle).</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Living cells are generally held at constant temperature and pressure: </a:t>
            </a:r>
            <a:r>
              <a:rPr lang="en-US" altLang="zh-CN" b="1" dirty="0" smtClean="0">
                <a:solidFill>
                  <a:srgbClr val="FF0000"/>
                </a:solidFill>
                <a:latin typeface="Times New Roman" pitchFamily="18" charset="0"/>
              </a:rPr>
              <a:t>chemical energy</a:t>
            </a:r>
            <a:r>
              <a:rPr lang="en-US" altLang="zh-CN" b="1" dirty="0" smtClean="0">
                <a:latin typeface="Times New Roman" pitchFamily="18" charset="0"/>
              </a:rPr>
              <a:t> (free energy) has to be used by living organisms, neither thermal energy nor mechanical energy is available to do work in cells.</a:t>
            </a:r>
          </a:p>
          <a:p>
            <a:pPr eaLnBrk="1" hangingPunct="1">
              <a:lnSpc>
                <a:spcPct val="90000"/>
              </a:lnSpc>
              <a:buFontTx/>
              <a:buNone/>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0"/>
            <a:ext cx="7772400" cy="122238"/>
          </a:xfrm>
        </p:spPr>
        <p:txBody>
          <a:bodyPr/>
          <a:lstStyle/>
          <a:p>
            <a:pPr eaLnBrk="1" hangingPunct="1"/>
            <a:r>
              <a:rPr lang="en-US" altLang="zh-CN" dirty="0" smtClean="0"/>
              <a:t> </a:t>
            </a:r>
          </a:p>
        </p:txBody>
      </p:sp>
      <p:sp>
        <p:nvSpPr>
          <p:cNvPr id="9219" name="Rectangle 3"/>
          <p:cNvSpPr>
            <a:spLocks noGrp="1" noChangeArrowheads="1"/>
          </p:cNvSpPr>
          <p:nvPr>
            <p:ph type="body" idx="1"/>
          </p:nvPr>
        </p:nvSpPr>
        <p:spPr>
          <a:xfrm>
            <a:off x="228600" y="304800"/>
            <a:ext cx="8610600" cy="4114800"/>
          </a:xfrm>
        </p:spPr>
        <p:txBody>
          <a:bodyPr/>
          <a:lstStyle/>
          <a:p>
            <a:pPr eaLnBrk="1" hangingPunct="1">
              <a:lnSpc>
                <a:spcPct val="80000"/>
              </a:lnSpc>
            </a:pPr>
            <a:r>
              <a:rPr lang="en-US" altLang="zh-CN" sz="4000" b="1" dirty="0" smtClean="0">
                <a:solidFill>
                  <a:srgbClr val="FF0000"/>
                </a:solidFill>
                <a:latin typeface="Times New Roman" pitchFamily="18" charset="0"/>
              </a:rPr>
              <a:t>The energy that cells can and must use is free energy.</a:t>
            </a:r>
          </a:p>
          <a:p>
            <a:pPr eaLnBrk="1" hangingPunct="1">
              <a:lnSpc>
                <a:spcPct val="80000"/>
              </a:lnSpc>
            </a:pPr>
            <a:endParaRPr lang="en-US" altLang="zh-CN" sz="4000" b="1" dirty="0" smtClean="0">
              <a:solidFill>
                <a:srgbClr val="FF0000"/>
              </a:solidFill>
              <a:latin typeface="Times New Roman" pitchFamily="18" charset="0"/>
            </a:endParaRPr>
          </a:p>
          <a:p>
            <a:pPr eaLnBrk="1" hangingPunct="1">
              <a:lnSpc>
                <a:spcPct val="80000"/>
              </a:lnSpc>
            </a:pPr>
            <a:r>
              <a:rPr lang="en-US" altLang="zh-CN" sz="4000" b="1" dirty="0" smtClean="0">
                <a:latin typeface="Times New Roman" pitchFamily="18" charset="0"/>
              </a:rPr>
              <a:t>The free energy concept of thermodynamics is more important to biochemists than to chemists (who can always increase the temperature and pressure to make a reaction to occur!).</a:t>
            </a:r>
          </a:p>
          <a:p>
            <a:pPr eaLnBrk="1" hangingPunct="1">
              <a:lnSpc>
                <a:spcPct val="80000"/>
              </a:lnSpc>
            </a:pPr>
            <a:endParaRPr lang="en-US" altLang="zh-CN" sz="4000" b="1" dirty="0" smtClean="0">
              <a:latin typeface="Times New Roman" pitchFamily="18" charset="0"/>
            </a:endParaRPr>
          </a:p>
          <a:p>
            <a:pPr eaLnBrk="1" hangingPunct="1">
              <a:lnSpc>
                <a:spcPct val="80000"/>
              </a:lnSpc>
            </a:pPr>
            <a:endParaRPr lang="en-US" altLang="zh-CN" sz="4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60350"/>
            <a:ext cx="9144000" cy="1143000"/>
          </a:xfrm>
        </p:spPr>
        <p:txBody>
          <a:bodyPr/>
          <a:lstStyle/>
          <a:p>
            <a:pPr eaLnBrk="1" hangingPunct="1"/>
            <a:r>
              <a:rPr lang="en-US" altLang="zh-CN" b="1" dirty="0" smtClean="0">
                <a:solidFill>
                  <a:srgbClr val="3333FF"/>
                </a:solidFill>
                <a:latin typeface="Times New Roman" pitchFamily="18" charset="0"/>
              </a:rPr>
              <a:t>3. Application of the free energy (</a:t>
            </a:r>
            <a:r>
              <a:rPr lang="en-US" altLang="zh-CN" b="1" i="1" dirty="0" smtClean="0">
                <a:solidFill>
                  <a:srgbClr val="3333FF"/>
                </a:solidFill>
                <a:latin typeface="Times New Roman" pitchFamily="18" charset="0"/>
              </a:rPr>
              <a:t>G</a:t>
            </a:r>
            <a:r>
              <a:rPr lang="en-US" altLang="zh-CN" b="1" dirty="0" smtClean="0">
                <a:solidFill>
                  <a:srgbClr val="3333FF"/>
                </a:solidFill>
                <a:latin typeface="Times New Roman" pitchFamily="18" charset="0"/>
              </a:rPr>
              <a:t>) concept to biochemical reactions</a:t>
            </a:r>
          </a:p>
        </p:txBody>
      </p:sp>
      <p:sp>
        <p:nvSpPr>
          <p:cNvPr id="10243" name="Rectangle 3"/>
          <p:cNvSpPr>
            <a:spLocks noGrp="1" noChangeArrowheads="1"/>
          </p:cNvSpPr>
          <p:nvPr>
            <p:ph type="body" idx="1"/>
          </p:nvPr>
        </p:nvSpPr>
        <p:spPr>
          <a:xfrm>
            <a:off x="152400" y="1484784"/>
            <a:ext cx="8839200" cy="5410200"/>
          </a:xfrm>
        </p:spPr>
        <p:txBody>
          <a:bodyPr/>
          <a:lstStyle/>
          <a:p>
            <a:pPr eaLnBrk="1" hangingPunct="1"/>
            <a:r>
              <a:rPr lang="en-US" altLang="zh-CN" sz="3600" b="1" dirty="0" smtClean="0">
                <a:solidFill>
                  <a:srgbClr val="FF0000"/>
                </a:solidFill>
                <a:latin typeface="Times New Roman" pitchFamily="18" charset="0"/>
              </a:rPr>
              <a:t>Free energy (</a:t>
            </a:r>
            <a:r>
              <a:rPr lang="en-US" altLang="zh-CN" sz="3600" b="1" i="1" dirty="0" smtClean="0">
                <a:solidFill>
                  <a:srgbClr val="FF0000"/>
                </a:solidFill>
                <a:latin typeface="Times New Roman" pitchFamily="18" charset="0"/>
              </a:rPr>
              <a:t>G</a:t>
            </a:r>
            <a:r>
              <a:rPr lang="en-US" altLang="zh-CN" sz="3600" b="1" dirty="0" smtClean="0">
                <a:solidFill>
                  <a:srgbClr val="FF0000"/>
                </a:solidFill>
                <a:latin typeface="Times New Roman" pitchFamily="18" charset="0"/>
              </a:rPr>
              <a:t>):</a:t>
            </a:r>
            <a:r>
              <a:rPr lang="en-US" altLang="zh-CN" sz="3600" b="1" dirty="0" smtClean="0">
                <a:latin typeface="Times New Roman" pitchFamily="18" charset="0"/>
              </a:rPr>
              <a:t> the amount of energy available to do work during a reaction at a constant temperature and pressure; change, not absolute value, can be measured.</a:t>
            </a:r>
          </a:p>
          <a:p>
            <a:pPr eaLnBrk="1" hangingPunct="1"/>
            <a:r>
              <a:rPr lang="en-US" altLang="zh-CN" sz="3600" b="1" dirty="0" smtClean="0">
                <a:solidFill>
                  <a:srgbClr val="FF0000"/>
                </a:solidFill>
                <a:latin typeface="Times New Roman" pitchFamily="18" charset="0"/>
              </a:rPr>
              <a:t>Free energy change (</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G</a:t>
            </a:r>
            <a:r>
              <a:rPr lang="en-US" altLang="zh-CN" sz="3600" b="1" dirty="0" smtClean="0">
                <a:solidFill>
                  <a:srgbClr val="FF0000"/>
                </a:solidFill>
                <a:latin typeface="Times New Roman" pitchFamily="18" charset="0"/>
              </a:rPr>
              <a:t>):</a:t>
            </a:r>
            <a:r>
              <a:rPr lang="en-US" altLang="zh-CN" sz="3600" b="1" dirty="0" smtClean="0">
                <a:latin typeface="Times New Roman" pitchFamily="18" charset="0"/>
              </a:rPr>
              <a:t> The free energy difference between the products and the reactants.</a:t>
            </a:r>
          </a:p>
          <a:p>
            <a:pPr eaLnBrk="1" hangingPunct="1">
              <a:buFontTx/>
              <a:buNone/>
            </a:pPr>
            <a:r>
              <a:rPr lang="en-US" altLang="zh-CN" sz="3600" b="1" i="1" dirty="0" smtClean="0">
                <a:solidFill>
                  <a:srgbClr val="FF0000"/>
                </a:solidFill>
                <a:latin typeface="Times New Roman" pitchFamily="18" charset="0"/>
                <a:sym typeface="Symbol" pitchFamily="18" charset="2"/>
              </a:rPr>
              <a:t>                 </a:t>
            </a:r>
            <a:r>
              <a:rPr lang="en-US" altLang="zh-CN" sz="3600" b="1" i="1" dirty="0" smtClean="0">
                <a:solidFill>
                  <a:srgbClr val="FF0000"/>
                </a:solidFill>
                <a:latin typeface="Times New Roman" pitchFamily="18" charset="0"/>
              </a:rPr>
              <a:t>G = </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H –T</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6958</TotalTime>
  <Words>2554</Words>
  <Application>Microsoft Office PowerPoint</Application>
  <PresentationFormat>全屏显示(4:3)</PresentationFormat>
  <Paragraphs>304</Paragraphs>
  <Slides>66</Slides>
  <Notes>27</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66</vt:i4>
      </vt:variant>
    </vt:vector>
  </HeadingPairs>
  <TitlesOfParts>
    <vt:vector size="76" baseType="lpstr">
      <vt:lpstr>ＭＳ Ｐゴシック</vt:lpstr>
      <vt:lpstr>华文新魏</vt:lpstr>
      <vt:lpstr>楷体</vt:lpstr>
      <vt:lpstr>隶书</vt:lpstr>
      <vt:lpstr>宋体</vt:lpstr>
      <vt:lpstr>Arial</vt:lpstr>
      <vt:lpstr>Symbol</vt:lpstr>
      <vt:lpstr>Times New Roman</vt:lpstr>
      <vt:lpstr>Default Design</vt:lpstr>
      <vt:lpstr>Equation</vt:lpstr>
      <vt:lpstr>Chapter 13   Bioenergetics and biochemical reaction types </vt:lpstr>
      <vt:lpstr>1. Cells need energy to do all their work </vt:lpstr>
      <vt:lpstr>Living organisms use energy extracted from nutrients or sunlight</vt:lpstr>
      <vt:lpstr>PowerPoint 演示文稿</vt:lpstr>
      <vt:lpstr> </vt:lpstr>
      <vt:lpstr>PowerPoint 演示文稿</vt:lpstr>
      <vt:lpstr>2. Cells have to use chemical energy to do all their work</vt:lpstr>
      <vt:lpstr> </vt:lpstr>
      <vt:lpstr>3. Application of the free energy (G) concept to biochemical reactions</vt:lpstr>
      <vt:lpstr>PowerPoint 演示文稿</vt:lpstr>
      <vt:lpstr>PowerPoint 演示文稿</vt:lpstr>
      <vt:lpstr> </vt:lpstr>
      <vt:lpstr> </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 </vt:lpstr>
      <vt:lpstr>Five main reaction classes of biochemistry</vt:lpstr>
      <vt:lpstr>PowerPoint 演示文稿</vt:lpstr>
      <vt:lpstr>4. ATP is the universal energy currency in all living cells</vt:lpstr>
      <vt:lpstr>PowerPoint 演示文稿</vt:lpstr>
      <vt:lpstr>PowerPoint 演示文稿</vt:lpstr>
      <vt:lpstr>PowerPoint 演示文稿</vt:lpstr>
      <vt:lpstr>PowerPoint 演示文稿</vt:lpstr>
      <vt:lpstr> </vt:lpstr>
      <vt:lpstr>PowerPoint 演示文稿</vt:lpstr>
      <vt:lpstr> </vt:lpstr>
      <vt:lpstr>PowerPoint 演示文稿</vt:lpstr>
      <vt:lpstr>PowerPoint 演示文稿</vt:lpstr>
      <vt:lpstr>PowerPoint 演示文稿</vt:lpstr>
      <vt:lpstr>PowerPoint 演示文稿</vt:lpstr>
      <vt:lpstr> </vt:lpstr>
      <vt:lpstr>PowerPoint 演示文稿</vt:lpstr>
      <vt:lpstr>PowerPoint 演示文稿</vt:lpstr>
      <vt:lpstr>5. Electron transfer via reduction-oxidation (redox) reactions generates biological energy</vt:lpstr>
      <vt:lpstr>PowerPoint 演示文稿</vt:lpstr>
      <vt:lpstr> </vt:lpstr>
      <vt:lpstr> </vt:lpstr>
      <vt:lpstr>PowerPoint 演示文稿</vt:lpstr>
      <vt:lpstr>PowerPoint 演示文稿</vt:lpstr>
      <vt:lpstr> </vt:lpstr>
      <vt:lpstr> </vt:lpstr>
      <vt:lpstr>PowerPoint 演示文稿</vt:lpstr>
      <vt:lpstr>PowerPoint 演示文稿</vt:lpstr>
      <vt:lpstr>6. A few universal carriers  (as coenzymes) collect electrons from the oxidation of various substrates</vt:lpstr>
      <vt:lpstr>PowerPoint 演示文稿</vt:lpstr>
      <vt:lpstr> </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Keywords </vt:lpstr>
      <vt:lpstr>Words of the week</vt:lpstr>
      <vt:lpstr>Textbook-reading of the week</vt:lpstr>
      <vt:lpstr>Summary</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Principles of Bioenergetics</dc:title>
  <dc:creator>Zhen Li</dc:creator>
  <cp:lastModifiedBy>li zhen</cp:lastModifiedBy>
  <cp:revision>362</cp:revision>
  <dcterms:created xsi:type="dcterms:W3CDTF">2000-02-19T06:06:07Z</dcterms:created>
  <dcterms:modified xsi:type="dcterms:W3CDTF">2018-09-14T01:26:48Z</dcterms:modified>
</cp:coreProperties>
</file>