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Lst>
  <p:notesMasterIdLst>
    <p:notesMasterId r:id="rId91"/>
  </p:notesMasterIdLst>
  <p:handoutMasterIdLst>
    <p:handoutMasterId r:id="rId92"/>
  </p:handoutMasterIdLst>
  <p:sldIdLst>
    <p:sldId id="316" r:id="rId3"/>
    <p:sldId id="493" r:id="rId4"/>
    <p:sldId id="395" r:id="rId5"/>
    <p:sldId id="405" r:id="rId6"/>
    <p:sldId id="489" r:id="rId7"/>
    <p:sldId id="317" r:id="rId8"/>
    <p:sldId id="592" r:id="rId9"/>
    <p:sldId id="318" r:id="rId10"/>
    <p:sldId id="393" r:id="rId11"/>
    <p:sldId id="319" r:id="rId12"/>
    <p:sldId id="394" r:id="rId13"/>
    <p:sldId id="459" r:id="rId14"/>
    <p:sldId id="320" r:id="rId15"/>
    <p:sldId id="533" r:id="rId16"/>
    <p:sldId id="534" r:id="rId17"/>
    <p:sldId id="513" r:id="rId18"/>
    <p:sldId id="516" r:id="rId19"/>
    <p:sldId id="517" r:id="rId20"/>
    <p:sldId id="518" r:id="rId21"/>
    <p:sldId id="535" r:id="rId22"/>
    <p:sldId id="536" r:id="rId23"/>
    <p:sldId id="521" r:id="rId24"/>
    <p:sldId id="585" r:id="rId25"/>
    <p:sldId id="522" r:id="rId26"/>
    <p:sldId id="523" r:id="rId27"/>
    <p:sldId id="524" r:id="rId28"/>
    <p:sldId id="525" r:id="rId29"/>
    <p:sldId id="527" r:id="rId30"/>
    <p:sldId id="600" r:id="rId31"/>
    <p:sldId id="538" r:id="rId32"/>
    <p:sldId id="530" r:id="rId33"/>
    <p:sldId id="540" r:id="rId34"/>
    <p:sldId id="589" r:id="rId35"/>
    <p:sldId id="461" r:id="rId36"/>
    <p:sldId id="531" r:id="rId37"/>
    <p:sldId id="474" r:id="rId38"/>
    <p:sldId id="506" r:id="rId39"/>
    <p:sldId id="441" r:id="rId40"/>
    <p:sldId id="429" r:id="rId41"/>
    <p:sldId id="595" r:id="rId42"/>
    <p:sldId id="465" r:id="rId43"/>
    <p:sldId id="442" r:id="rId44"/>
    <p:sldId id="541" r:id="rId45"/>
    <p:sldId id="569" r:id="rId46"/>
    <p:sldId id="466" r:id="rId47"/>
    <p:sldId id="542" r:id="rId48"/>
    <p:sldId id="470" r:id="rId49"/>
    <p:sldId id="361" r:id="rId50"/>
    <p:sldId id="362" r:id="rId51"/>
    <p:sldId id="444" r:id="rId52"/>
    <p:sldId id="438" r:id="rId53"/>
    <p:sldId id="439" r:id="rId54"/>
    <p:sldId id="363" r:id="rId55"/>
    <p:sldId id="449" r:id="rId56"/>
    <p:sldId id="371" r:id="rId57"/>
    <p:sldId id="496" r:id="rId58"/>
    <p:sldId id="451" r:id="rId59"/>
    <p:sldId id="497" r:id="rId60"/>
    <p:sldId id="475" r:id="rId61"/>
    <p:sldId id="500" r:id="rId62"/>
    <p:sldId id="570" r:id="rId63"/>
    <p:sldId id="598" r:id="rId64"/>
    <p:sldId id="509" r:id="rId65"/>
    <p:sldId id="591" r:id="rId66"/>
    <p:sldId id="597" r:id="rId67"/>
    <p:sldId id="477" r:id="rId68"/>
    <p:sldId id="593" r:id="rId69"/>
    <p:sldId id="596" r:id="rId70"/>
    <p:sldId id="478" r:id="rId71"/>
    <p:sldId id="380" r:id="rId72"/>
    <p:sldId id="498" r:id="rId73"/>
    <p:sldId id="480" r:id="rId74"/>
    <p:sldId id="481" r:id="rId75"/>
    <p:sldId id="547" r:id="rId76"/>
    <p:sldId id="370" r:id="rId77"/>
    <p:sldId id="582" r:id="rId78"/>
    <p:sldId id="488" r:id="rId79"/>
    <p:sldId id="499" r:id="rId80"/>
    <p:sldId id="484" r:id="rId81"/>
    <p:sldId id="458" r:id="rId82"/>
    <p:sldId id="382" r:id="rId83"/>
    <p:sldId id="486" r:id="rId84"/>
    <p:sldId id="383" r:id="rId85"/>
    <p:sldId id="584" r:id="rId86"/>
    <p:sldId id="588" r:id="rId87"/>
    <p:sldId id="599" r:id="rId88"/>
    <p:sldId id="401" r:id="rId89"/>
    <p:sldId id="404" r:id="rId90"/>
  </p:sldIdLst>
  <p:sldSz cx="9144000" cy="6858000" type="screen4x3"/>
  <p:notesSz cx="6858000" cy="9144000"/>
  <p:defaultTextStyle>
    <a:defPPr>
      <a:defRPr lang="zh-CN"/>
    </a:defPPr>
    <a:lvl1pPr algn="ctr" rtl="0" fontAlgn="base">
      <a:spcBef>
        <a:spcPct val="0"/>
      </a:spcBef>
      <a:spcAft>
        <a:spcPct val="0"/>
      </a:spcAft>
      <a:defRPr sz="2800" b="1" kern="1200">
        <a:solidFill>
          <a:srgbClr val="CC0000"/>
        </a:solidFill>
        <a:latin typeface="Times New Roman" pitchFamily="18" charset="0"/>
        <a:ea typeface="宋体" charset="-122"/>
        <a:cs typeface="+mn-cs"/>
      </a:defRPr>
    </a:lvl1pPr>
    <a:lvl2pPr marL="457200" algn="ctr" rtl="0" fontAlgn="base">
      <a:spcBef>
        <a:spcPct val="0"/>
      </a:spcBef>
      <a:spcAft>
        <a:spcPct val="0"/>
      </a:spcAft>
      <a:defRPr sz="2800" b="1" kern="1200">
        <a:solidFill>
          <a:srgbClr val="CC0000"/>
        </a:solidFill>
        <a:latin typeface="Times New Roman" pitchFamily="18" charset="0"/>
        <a:ea typeface="宋体" charset="-122"/>
        <a:cs typeface="+mn-cs"/>
      </a:defRPr>
    </a:lvl2pPr>
    <a:lvl3pPr marL="914400" algn="ctr" rtl="0" fontAlgn="base">
      <a:spcBef>
        <a:spcPct val="0"/>
      </a:spcBef>
      <a:spcAft>
        <a:spcPct val="0"/>
      </a:spcAft>
      <a:defRPr sz="2800" b="1" kern="1200">
        <a:solidFill>
          <a:srgbClr val="CC0000"/>
        </a:solidFill>
        <a:latin typeface="Times New Roman" pitchFamily="18" charset="0"/>
        <a:ea typeface="宋体" charset="-122"/>
        <a:cs typeface="+mn-cs"/>
      </a:defRPr>
    </a:lvl3pPr>
    <a:lvl4pPr marL="1371600" algn="ctr" rtl="0" fontAlgn="base">
      <a:spcBef>
        <a:spcPct val="0"/>
      </a:spcBef>
      <a:spcAft>
        <a:spcPct val="0"/>
      </a:spcAft>
      <a:defRPr sz="2800" b="1" kern="1200">
        <a:solidFill>
          <a:srgbClr val="CC0000"/>
        </a:solidFill>
        <a:latin typeface="Times New Roman" pitchFamily="18" charset="0"/>
        <a:ea typeface="宋体" charset="-122"/>
        <a:cs typeface="+mn-cs"/>
      </a:defRPr>
    </a:lvl4pPr>
    <a:lvl5pPr marL="1828800" algn="ctr" rtl="0" fontAlgn="base">
      <a:spcBef>
        <a:spcPct val="0"/>
      </a:spcBef>
      <a:spcAft>
        <a:spcPct val="0"/>
      </a:spcAft>
      <a:defRPr sz="2800" b="1" kern="1200">
        <a:solidFill>
          <a:srgbClr val="CC0000"/>
        </a:solidFill>
        <a:latin typeface="Times New Roman" pitchFamily="18" charset="0"/>
        <a:ea typeface="宋体" charset="-122"/>
        <a:cs typeface="+mn-cs"/>
      </a:defRPr>
    </a:lvl5pPr>
    <a:lvl6pPr marL="2286000" algn="l" defTabSz="914400" rtl="0" eaLnBrk="1" latinLnBrk="0" hangingPunct="1">
      <a:defRPr sz="2800" b="1" kern="1200">
        <a:solidFill>
          <a:srgbClr val="CC0000"/>
        </a:solidFill>
        <a:latin typeface="Times New Roman" pitchFamily="18" charset="0"/>
        <a:ea typeface="宋体" charset="-122"/>
        <a:cs typeface="+mn-cs"/>
      </a:defRPr>
    </a:lvl6pPr>
    <a:lvl7pPr marL="2743200" algn="l" defTabSz="914400" rtl="0" eaLnBrk="1" latinLnBrk="0" hangingPunct="1">
      <a:defRPr sz="2800" b="1" kern="1200">
        <a:solidFill>
          <a:srgbClr val="CC0000"/>
        </a:solidFill>
        <a:latin typeface="Times New Roman" pitchFamily="18" charset="0"/>
        <a:ea typeface="宋体" charset="-122"/>
        <a:cs typeface="+mn-cs"/>
      </a:defRPr>
    </a:lvl7pPr>
    <a:lvl8pPr marL="3200400" algn="l" defTabSz="914400" rtl="0" eaLnBrk="1" latinLnBrk="0" hangingPunct="1">
      <a:defRPr sz="2800" b="1" kern="1200">
        <a:solidFill>
          <a:srgbClr val="CC0000"/>
        </a:solidFill>
        <a:latin typeface="Times New Roman" pitchFamily="18" charset="0"/>
        <a:ea typeface="宋体" charset="-122"/>
        <a:cs typeface="+mn-cs"/>
      </a:defRPr>
    </a:lvl8pPr>
    <a:lvl9pPr marL="3657600" algn="l" defTabSz="914400" rtl="0" eaLnBrk="1" latinLnBrk="0" hangingPunct="1">
      <a:defRPr sz="2800" b="1" kern="1200">
        <a:solidFill>
          <a:srgbClr val="CC0000"/>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CC"/>
    <a:srgbClr val="00CC00"/>
    <a:srgbClr val="008000"/>
    <a:srgbClr val="333399"/>
    <a:srgbClr val="660033"/>
    <a:srgbClr val="0000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25" autoAdjust="0"/>
  </p:normalViewPr>
  <p:slideViewPr>
    <p:cSldViewPr>
      <p:cViewPr varScale="1">
        <p:scale>
          <a:sx n="109" d="100"/>
          <a:sy n="109" d="100"/>
        </p:scale>
        <p:origin x="1674"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388"/>
    </p:cViewPr>
  </p:sorterViewPr>
  <p:notesViewPr>
    <p:cSldViewPr>
      <p:cViewPr varScale="1">
        <p:scale>
          <a:sx n="37" d="100"/>
          <a:sy n="37" d="100"/>
        </p:scale>
        <p:origin x="-1090"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1" sz="1200" b="0">
                <a:solidFill>
                  <a:schemeClr val="tx1"/>
                </a:solidFill>
                <a:ea typeface="宋体" pitchFamily="2" charset="-122"/>
              </a:defRPr>
            </a:lvl1pPr>
          </a:lstStyle>
          <a:p>
            <a:pPr>
              <a:defRPr/>
            </a:pPr>
            <a:endParaRPr lang="en-US" altLang="zh-CN"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b="0">
                <a:solidFill>
                  <a:schemeClr val="tx1"/>
                </a:solidFill>
                <a:ea typeface="宋体" pitchFamily="2" charset="-122"/>
              </a:defRPr>
            </a:lvl1pPr>
          </a:lstStyle>
          <a:p>
            <a:pPr>
              <a:defRPr/>
            </a:pPr>
            <a:endParaRPr lang="en-US" altLang="zh-CN"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kumimoji="1" sz="1200" b="0">
                <a:solidFill>
                  <a:schemeClr val="tx1"/>
                </a:solidFill>
                <a:ea typeface="宋体" pitchFamily="2" charset="-122"/>
              </a:defRPr>
            </a:lvl1pPr>
          </a:lstStyle>
          <a:p>
            <a:pPr>
              <a:defRPr/>
            </a:pPr>
            <a:endParaRPr lang="en-US" altLang="zh-CN"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b="0">
                <a:solidFill>
                  <a:schemeClr val="tx1"/>
                </a:solidFill>
                <a:ea typeface="宋体" pitchFamily="2" charset="-122"/>
              </a:defRPr>
            </a:lvl1pPr>
          </a:lstStyle>
          <a:p>
            <a:pPr>
              <a:defRPr/>
            </a:pPr>
            <a:fld id="{9A126434-BA0D-4B61-A2A5-33F0A1DDA532}"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kumimoji="1" sz="1200" b="0">
                <a:solidFill>
                  <a:schemeClr val="tx1"/>
                </a:solidFill>
                <a:ea typeface="宋体" pitchFamily="2" charset="-122"/>
              </a:defRPr>
            </a:lvl1pPr>
          </a:lstStyle>
          <a:p>
            <a:pPr>
              <a:defRPr/>
            </a:pPr>
            <a:endParaRPr lang="en-US" altLang="zh-CN" dirty="0"/>
          </a:p>
        </p:txBody>
      </p:sp>
      <p:sp>
        <p:nvSpPr>
          <p:cNvPr id="29699"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1" sz="1200" b="0">
                <a:solidFill>
                  <a:schemeClr val="tx1"/>
                </a:solidFill>
                <a:ea typeface="宋体" pitchFamily="2" charset="-122"/>
              </a:defRPr>
            </a:lvl1pPr>
          </a:lstStyle>
          <a:p>
            <a:pPr>
              <a:defRPr/>
            </a:pPr>
            <a:endParaRPr lang="en-US" altLang="zh-CN" dirty="0"/>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kumimoji="1" sz="1200" b="0">
                <a:solidFill>
                  <a:schemeClr val="tx1"/>
                </a:solidFill>
                <a:ea typeface="宋体" pitchFamily="2" charset="-122"/>
              </a:defRPr>
            </a:lvl1pPr>
          </a:lstStyle>
          <a:p>
            <a:pPr>
              <a:defRPr/>
            </a:pPr>
            <a:endParaRPr lang="en-US" altLang="zh-CN" dirty="0"/>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1" sz="1200" b="0">
                <a:solidFill>
                  <a:schemeClr val="tx1"/>
                </a:solidFill>
                <a:ea typeface="宋体" pitchFamily="2" charset="-122"/>
              </a:defRPr>
            </a:lvl1pPr>
          </a:lstStyle>
          <a:p>
            <a:pPr>
              <a:defRPr/>
            </a:pPr>
            <a:fld id="{90FE78EC-22BD-4F31-8D80-C46B6D38456E}"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4F7B2BA-7D6D-47C1-9EEE-2DD0B7F31986}" type="slidenum">
              <a:rPr lang="en-US" altLang="zh-CN" smtClean="0">
                <a:ea typeface="宋体" charset="-122"/>
              </a:rPr>
              <a:pPr/>
              <a:t>4</a:t>
            </a:fld>
            <a:endParaRPr lang="en-US" altLang="zh-CN" dirty="0" smtClean="0">
              <a:ea typeface="宋体" charset="-122"/>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E33034B-908D-4942-BD41-5880AE3CEEDF}" type="slidenum">
              <a:rPr lang="en-US" altLang="zh-CN" smtClean="0">
                <a:ea typeface="宋体" charset="-122"/>
              </a:rPr>
              <a:pPr/>
              <a:t>52</a:t>
            </a:fld>
            <a:endParaRPr lang="en-US" altLang="zh-CN" dirty="0" smtClean="0">
              <a:ea typeface="宋体" charset="-122"/>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1CC5793-3A6A-412F-A325-A22346EA70A9}" type="slidenum">
              <a:rPr lang="en-US" altLang="zh-CN" smtClean="0">
                <a:ea typeface="宋体" charset="-122"/>
              </a:rPr>
              <a:pPr/>
              <a:t>54</a:t>
            </a:fld>
            <a:endParaRPr lang="en-US" altLang="zh-CN" dirty="0" smtClean="0">
              <a:ea typeface="宋体" charset="-122"/>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E91B4B1-7DE9-4C49-B160-563C5516B5E9}" type="slidenum">
              <a:rPr lang="en-US" altLang="zh-CN" smtClean="0">
                <a:ea typeface="宋体" charset="-122"/>
              </a:rPr>
              <a:pPr/>
              <a:t>57</a:t>
            </a:fld>
            <a:endParaRPr lang="en-US" altLang="zh-CN" dirty="0" smtClean="0">
              <a:ea typeface="宋体" charset="-122"/>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94B4A38-4273-4BB8-BB19-21478FBD75E7}" type="slidenum">
              <a:rPr lang="en-US" altLang="zh-CN" smtClean="0"/>
              <a:pPr/>
              <a:t>62</a:t>
            </a:fld>
            <a:endParaRPr lang="en-US" altLang="zh-CN"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r>
              <a:rPr lang="en-US" altLang="zh-CN" b="1" dirty="0" smtClean="0">
                <a:latin typeface="Arial" charset="0"/>
              </a:rPr>
              <a:t>FIGURE 6-31 Subunit interactions in an allosteric enzyme, and interactions with inhibitors and activators.</a:t>
            </a:r>
            <a:r>
              <a:rPr lang="en-US" altLang="zh-CN" dirty="0" smtClean="0">
                <a:latin typeface="Arial" charset="0"/>
              </a:rPr>
              <a:t> In many allosteric enzymes the substrate binding site and the modulator binding site(s) are on different subunits, the catalytic (C) and regulatory (R) subunits, respectively. Binding of the positive (stimulatory) modulator (M) to its specific site on the regulatory subunit is communicated to the catalytic subunit through a conformational change. This change renders the catalytic subunit active and capable of binding the substrate (S) with higher affinity. On dissociation of the modulator from the regulatory subunit, the enzyme reverts to its inactive or less active form.</a:t>
            </a:r>
          </a:p>
        </p:txBody>
      </p:sp>
    </p:spTree>
    <p:extLst>
      <p:ext uri="{BB962C8B-B14F-4D97-AF65-F5344CB8AC3E}">
        <p14:creationId xmlns:p14="http://schemas.microsoft.com/office/powerpoint/2010/main" val="3379182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5FFF5-6869-4D96-96AF-756A7FA0D9DF}" type="slidenum">
              <a:rPr lang="en-US" altLang="zh-CN"/>
              <a:pPr/>
              <a:t>65</a:t>
            </a:fld>
            <a:endParaRPr lang="en-US" altLang="zh-CN" dirty="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7285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AA855BA-7C13-41AC-A835-1F615ECAE238}" type="slidenum">
              <a:rPr lang="en-US" altLang="zh-CN" smtClean="0">
                <a:ea typeface="宋体" charset="-122"/>
              </a:rPr>
              <a:pPr/>
              <a:t>66</a:t>
            </a:fld>
            <a:endParaRPr lang="en-US" altLang="zh-CN" dirty="0" smtClean="0">
              <a:ea typeface="宋体" charset="-122"/>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0FEE6772-F722-460B-AF42-A3E0C132263F}" type="slidenum">
              <a:rPr lang="en-US" altLang="zh-CN" smtClean="0"/>
              <a:pPr/>
              <a:t>68</a:t>
            </a:fld>
            <a:endParaRPr lang="en-US" altLang="zh-CN" dirty="0"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w="9525"/>
        </p:spPr>
        <p:txBody>
          <a:bodyPr/>
          <a:lstStyle/>
          <a:p>
            <a:pPr eaLnBrk="1" hangingPunct="1"/>
            <a:endParaRPr lang="en-US" altLang="en-US" dirty="0" smtClean="0"/>
          </a:p>
        </p:txBody>
      </p:sp>
    </p:spTree>
    <p:extLst>
      <p:ext uri="{BB962C8B-B14F-4D97-AF65-F5344CB8AC3E}">
        <p14:creationId xmlns:p14="http://schemas.microsoft.com/office/powerpoint/2010/main" val="2744237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24EB415-3374-4D6D-94F1-1B264DAA6D82}" type="slidenum">
              <a:rPr lang="en-US" altLang="zh-CN" smtClean="0">
                <a:ea typeface="宋体" charset="-122"/>
              </a:rPr>
              <a:pPr/>
              <a:t>69</a:t>
            </a:fld>
            <a:endParaRPr lang="en-US" altLang="zh-CN" dirty="0" smtClean="0">
              <a:ea typeface="宋体" charset="-122"/>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847430A1-630E-480D-A268-87FE2055C4EB}" type="slidenum">
              <a:rPr lang="en-US" altLang="zh-CN" smtClean="0">
                <a:ea typeface="宋体" charset="-122"/>
              </a:rPr>
              <a:pPr/>
              <a:t>76</a:t>
            </a:fld>
            <a:endParaRPr lang="en-US" altLang="zh-CN" dirty="0" smtClean="0">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DA8A89D-CE63-459D-83E8-5448F28459C5}" type="slidenum">
              <a:rPr lang="en-US" altLang="zh-CN" smtClean="0">
                <a:ea typeface="宋体" charset="-122"/>
              </a:rPr>
              <a:pPr/>
              <a:t>80</a:t>
            </a:fld>
            <a:endParaRPr lang="en-US" altLang="zh-CN" dirty="0" smtClean="0">
              <a:ea typeface="宋体" charset="-122"/>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E591159-B9E8-4794-90ED-E198AB4ABA5A}" type="slidenum">
              <a:rPr lang="en-US" altLang="zh-CN" smtClean="0">
                <a:ea typeface="宋体" charset="-122"/>
              </a:rPr>
              <a:pPr/>
              <a:t>26</a:t>
            </a:fld>
            <a:endParaRPr lang="en-US" altLang="zh-CN" dirty="0" smtClean="0">
              <a:ea typeface="宋体" charset="-122"/>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0DB4A6E-82AE-4E9F-AA6D-7A8F13BFA172}" type="slidenum">
              <a:rPr lang="en-US" altLang="zh-CN" smtClean="0">
                <a:ea typeface="宋体" charset="-122"/>
              </a:rPr>
              <a:pPr/>
              <a:t>82</a:t>
            </a:fld>
            <a:endParaRPr lang="en-US" altLang="zh-CN" dirty="0" smtClean="0">
              <a:ea typeface="宋体" charset="-122"/>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15901DA-408A-4096-ACDF-F852FA8216F6}" type="slidenum">
              <a:rPr lang="en-US" altLang="zh-CN" smtClean="0">
                <a:ea typeface="宋体" charset="-122"/>
              </a:rPr>
              <a:pPr/>
              <a:t>30</a:t>
            </a:fld>
            <a:endParaRPr lang="en-US" altLang="zh-CN" dirty="0" smtClean="0">
              <a:ea typeface="宋体" charset="-122"/>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909B7-6AD9-4616-B62C-410A093EAD46}" type="slidenum">
              <a:rPr lang="en-US" altLang="zh-CN"/>
              <a:pPr/>
              <a:t>33</a:t>
            </a:fld>
            <a:endParaRPr lang="en-US" altLang="zh-CN"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6120D27-D5A5-43F5-A3A8-96F32A759EDB}" type="slidenum">
              <a:rPr lang="en-US" altLang="zh-CN" smtClean="0">
                <a:ea typeface="宋体" charset="-122"/>
              </a:rPr>
              <a:pPr/>
              <a:t>37</a:t>
            </a:fld>
            <a:endParaRPr lang="en-US" altLang="zh-CN" dirty="0" smtClean="0">
              <a:ea typeface="宋体" charset="-122"/>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1275BCF-0B24-4784-9018-85A0F214EA8D}" type="slidenum">
              <a:rPr lang="en-US" altLang="zh-CN" smtClean="0">
                <a:ea typeface="宋体" charset="-122"/>
              </a:rPr>
              <a:pPr/>
              <a:t>41</a:t>
            </a:fld>
            <a:endParaRPr lang="en-US" altLang="zh-CN" dirty="0" smtClean="0">
              <a:ea typeface="宋体" charset="-122"/>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8DB5F16-B9AF-4AB1-870C-8748499BE7E6}" type="slidenum">
              <a:rPr lang="en-US" altLang="zh-CN" smtClean="0">
                <a:ea typeface="宋体" charset="-122"/>
              </a:rPr>
              <a:pPr/>
              <a:t>44</a:t>
            </a:fld>
            <a:endParaRPr lang="en-US" altLang="zh-CN" dirty="0" smtClean="0">
              <a:ea typeface="宋体" charset="-122"/>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8A75E3B-7A5E-4955-BB88-83104D74A5F2}" type="slidenum">
              <a:rPr lang="en-US" altLang="zh-CN" smtClean="0">
                <a:ea typeface="宋体" charset="-122"/>
              </a:rPr>
              <a:pPr/>
              <a:t>47</a:t>
            </a:fld>
            <a:endParaRPr lang="en-US" altLang="zh-CN" dirty="0" smtClean="0">
              <a:ea typeface="宋体" charset="-122"/>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FD31D86-FCE6-4FDB-B6F8-AB6590AC4AF0}" type="slidenum">
              <a:rPr lang="en-US" altLang="zh-CN" smtClean="0">
                <a:ea typeface="宋体" charset="-122"/>
              </a:rPr>
              <a:pPr/>
              <a:t>51</a:t>
            </a:fld>
            <a:endParaRPr lang="en-US" altLang="zh-CN" dirty="0" smtClean="0">
              <a:ea typeface="宋体" charset="-122"/>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w="9525"/>
        </p:spPr>
        <p:txBody>
          <a:bodyPr/>
          <a:lstStyle/>
          <a:p>
            <a:pPr eaLnBrk="1" hangingPunct="1"/>
            <a:endParaRPr lang="en-US" altLang="en-US" dirty="0"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739E48-AFBB-4148-A861-D21B20E437A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7ADA32A-2623-46E0-B8C9-9461F008D51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52A397-29D8-472B-BBE7-D7B0F8B6B60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FC7DD34-AF54-4D7D-BAD7-33E4875199A3}" type="slidenum">
              <a:rPr lang="en-US" altLang="en-US"/>
              <a:pPr>
                <a:defRPr/>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66076D6-BAB6-4DEF-A487-5A697284B028}" type="slidenum">
              <a:rPr lang="en-US" altLang="en-US"/>
              <a:pPr>
                <a:defRPr/>
              </a:pPr>
              <a:t>‹#›</a:t>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7F1F88-367A-478C-B7A7-2A73DCACC484}" type="slidenum">
              <a:rPr lang="en-US" altLang="en-US"/>
              <a:pPr>
                <a:defRPr/>
              </a:pPr>
              <a:t>‹#›</a:t>
            </a:fld>
            <a:endParaRPr lang="en-US"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04C436A-5F48-49E0-B419-FA2BBEFAE1AC}" type="slidenum">
              <a:rPr lang="en-US" altLang="en-US"/>
              <a:pPr>
                <a:defRPr/>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A8721F4-9868-4E93-8C60-CCDE7BB27D48}" type="slidenum">
              <a:rPr lang="en-US" altLang="en-US"/>
              <a:pPr>
                <a:defRPr/>
              </a:pPr>
              <a:t>‹#›</a:t>
            </a:fld>
            <a:endParaRPr lang="en-US"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CED6119-72E2-41B3-8453-6034F689744F}" type="slidenum">
              <a:rPr lang="en-US" altLang="en-US"/>
              <a:pPr>
                <a:defRPr/>
              </a:pPr>
              <a:t>‹#›</a:t>
            </a:fld>
            <a:endParaRPr lang="en-US"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BEBA5FF-2C79-4DD1-916C-D342D8640FBF}" type="slidenum">
              <a:rPr lang="en-US" altLang="en-US"/>
              <a:pPr>
                <a:defRPr/>
              </a:pPr>
              <a:t>‹#›</a:t>
            </a:fld>
            <a:endParaRPr lang="en-US"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1F3758-71D5-49CD-A3D0-F1F4B88E6785}"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D5EC9A4-D193-40CA-B0C0-1980CAC8C4D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F3925C5-0FAF-4904-935A-BCE4169614F2}" type="slidenum">
              <a:rPr lang="en-US" altLang="en-US"/>
              <a:pPr>
                <a:defRPr/>
              </a:pPr>
              <a:t>‹#›</a:t>
            </a:fld>
            <a:endParaRPr lang="en-US"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532566-9EC0-41E3-BB24-48BEC96D3511}" type="slidenum">
              <a:rPr lang="en-US" altLang="en-US"/>
              <a:pPr>
                <a:defRPr/>
              </a:pPr>
              <a:t>‹#›</a:t>
            </a:fld>
            <a:endParaRPr lang="en-US"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B2033D-3AA4-47CA-BD07-72FA17424615}"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086FAA-0E81-4C04-BB95-5B5042A6F4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9E8FAA-19CB-4386-A662-1809E5F5252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64582A2-C5FC-488B-A619-8C426C7B8E2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516A1CE-1306-4FCD-91BA-7342FCF0D49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75CC438-C4FE-4366-A053-0D97E172B3E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07A2126-AAAF-4E79-A2BA-4AE19194C0A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A9AF5A-B43C-49AC-B2BD-FC40394835D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ea typeface="宋体" pitchFamily="2" charset="-122"/>
              </a:defRPr>
            </a:lvl1pPr>
          </a:lstStyle>
          <a:p>
            <a:pPr>
              <a:defRPr/>
            </a:pPr>
            <a:endParaRPr lang="en-US" dirty="0"/>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ea typeface="宋体" pitchFamily="2" charset="-122"/>
              </a:defRPr>
            </a:lvl1pPr>
          </a:lstStyle>
          <a:p>
            <a:pPr>
              <a:defRPr/>
            </a:pPr>
            <a:endParaRPr lang="en-US" dirty="0"/>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ea typeface="宋体" pitchFamily="2" charset="-122"/>
              </a:defRPr>
            </a:lvl1pPr>
          </a:lstStyle>
          <a:p>
            <a:pPr>
              <a:defRPr/>
            </a:pPr>
            <a:fld id="{ED923F64-9017-4943-870F-811FA96DC0A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solidFill>
                  <a:schemeClr val="tx1"/>
                </a:solidFill>
                <a:latin typeface="+mn-lt"/>
                <a:ea typeface="宋体" pitchFamily="2" charset="-122"/>
              </a:defRPr>
            </a:lvl1pPr>
          </a:lstStyle>
          <a:p>
            <a:pPr>
              <a:defRPr/>
            </a:pPr>
            <a:endParaRPr lang="en-US" altLang="en-US" dirty="0"/>
          </a:p>
        </p:txBody>
      </p:sp>
      <p:sp>
        <p:nvSpPr>
          <p:cNvPr id="3072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tx1"/>
                </a:solidFill>
                <a:latin typeface="+mn-lt"/>
                <a:ea typeface="宋体" pitchFamily="2" charset="-122"/>
              </a:defRPr>
            </a:lvl1pPr>
          </a:lstStyle>
          <a:p>
            <a:pPr>
              <a:defRPr/>
            </a:pPr>
            <a:endParaRPr lang="en-US" altLang="en-US" dirty="0"/>
          </a:p>
        </p:txBody>
      </p:sp>
      <p:sp>
        <p:nvSpPr>
          <p:cNvPr id="3072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chemeClr val="tx1"/>
                </a:solidFill>
                <a:latin typeface="+mn-lt"/>
                <a:ea typeface="宋体" pitchFamily="2" charset="-122"/>
              </a:defRPr>
            </a:lvl1pPr>
          </a:lstStyle>
          <a:p>
            <a:pPr>
              <a:defRPr/>
            </a:pPr>
            <a:fld id="{6B352096-CF48-45D0-BAF8-A6132C6344C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worldscientific.com/worldscibooks/10.1142/5900"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179512" y="2420938"/>
            <a:ext cx="8964488" cy="1143000"/>
          </a:xfrm>
        </p:spPr>
        <p:txBody>
          <a:bodyPr/>
          <a:lstStyle/>
          <a:p>
            <a:pPr eaLnBrk="1" hangingPunct="1"/>
            <a:r>
              <a:rPr lang="en-US" altLang="zh-CN" sz="8800" b="1" dirty="0" smtClean="0">
                <a:solidFill>
                  <a:srgbClr val="3333CC"/>
                </a:solidFill>
                <a:latin typeface="Times New Roman" pitchFamily="18" charset="0"/>
                <a:ea typeface="宋体" charset="-122"/>
              </a:rPr>
              <a:t>Chapter 14 </a:t>
            </a:r>
            <a:r>
              <a:rPr lang="en-US" altLang="zh-CN" sz="7200" b="1" dirty="0" smtClean="0">
                <a:solidFill>
                  <a:srgbClr val="3333CC"/>
                </a:solidFill>
                <a:latin typeface="Times New Roman" pitchFamily="18" charset="0"/>
                <a:ea typeface="宋体" charset="-122"/>
              </a:rPr>
              <a:t/>
            </a:r>
            <a:br>
              <a:rPr lang="en-US" altLang="zh-CN" sz="7200" b="1" dirty="0" smtClean="0">
                <a:solidFill>
                  <a:srgbClr val="3333CC"/>
                </a:solidFill>
                <a:latin typeface="Times New Roman" pitchFamily="18" charset="0"/>
                <a:ea typeface="宋体" charset="-122"/>
              </a:rPr>
            </a:br>
            <a:r>
              <a:rPr lang="en-US" sz="6000" b="1" dirty="0" smtClean="0">
                <a:latin typeface="Times New Roman" pitchFamily="18" charset="0"/>
                <a:cs typeface="Times New Roman" pitchFamily="18" charset="0"/>
              </a:rPr>
              <a:t>Glycolysis, the pentose phosphate pathway and the catabolism of glycogen</a:t>
            </a:r>
            <a:endParaRPr lang="en-US" altLang="zh-CN" sz="6000" b="1" dirty="0" smtClean="0">
              <a:solidFill>
                <a:schemeClr val="tx1"/>
              </a:solidFill>
              <a:latin typeface="Times New Roman" pitchFamily="18" charset="0"/>
              <a:ea typeface="宋体" charset="-122"/>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flipV="1">
            <a:off x="609600" y="-76200"/>
            <a:ext cx="7772400" cy="76200"/>
          </a:xfrm>
        </p:spPr>
        <p:txBody>
          <a:bodyPr/>
          <a:lstStyle/>
          <a:p>
            <a:pPr eaLnBrk="1" hangingPunct="1"/>
            <a:r>
              <a:rPr lang="en-US" altLang="zh-CN" dirty="0" smtClean="0">
                <a:ea typeface="宋体" charset="-122"/>
              </a:rPr>
              <a:t> </a:t>
            </a:r>
          </a:p>
        </p:txBody>
      </p:sp>
      <p:sp>
        <p:nvSpPr>
          <p:cNvPr id="12291" name="Rectangle 3"/>
          <p:cNvSpPr>
            <a:spLocks noGrp="1" noChangeArrowheads="1"/>
          </p:cNvSpPr>
          <p:nvPr>
            <p:ph type="body" idx="1"/>
          </p:nvPr>
        </p:nvSpPr>
        <p:spPr>
          <a:xfrm>
            <a:off x="228600" y="228600"/>
            <a:ext cx="8915400" cy="4114800"/>
          </a:xfrm>
        </p:spPr>
        <p:txBody>
          <a:bodyPr/>
          <a:lstStyle/>
          <a:p>
            <a:pPr eaLnBrk="1" hangingPunct="1">
              <a:lnSpc>
                <a:spcPct val="90000"/>
              </a:lnSpc>
            </a:pPr>
            <a:r>
              <a:rPr lang="en-US" altLang="zh-CN" b="1" dirty="0" smtClean="0">
                <a:latin typeface="Times New Roman" pitchFamily="18" charset="0"/>
                <a:ea typeface="宋体" charset="-122"/>
              </a:rPr>
              <a:t>1910s-1930s, </a:t>
            </a:r>
            <a:r>
              <a:rPr lang="en-US" altLang="zh-CN" b="1" dirty="0" smtClean="0">
                <a:solidFill>
                  <a:srgbClr val="3333CC"/>
                </a:solidFill>
                <a:latin typeface="Times New Roman" pitchFamily="18" charset="0"/>
                <a:ea typeface="宋体" charset="-122"/>
              </a:rPr>
              <a:t>Gustav Embden</a:t>
            </a:r>
            <a:r>
              <a:rPr lang="en-US" altLang="zh-CN" b="1" dirty="0" smtClean="0">
                <a:latin typeface="Times New Roman" pitchFamily="18" charset="0"/>
                <a:ea typeface="宋体" charset="-122"/>
              </a:rPr>
              <a:t> and </a:t>
            </a:r>
            <a:r>
              <a:rPr lang="en-US" altLang="zh-CN" b="1" dirty="0" smtClean="0">
                <a:solidFill>
                  <a:srgbClr val="3333CC"/>
                </a:solidFill>
                <a:latin typeface="Times New Roman" pitchFamily="18" charset="0"/>
                <a:ea typeface="宋体" charset="-122"/>
              </a:rPr>
              <a:t>Otto Meyerhof</a:t>
            </a:r>
            <a:r>
              <a:rPr lang="en-US" altLang="zh-CN" b="1" dirty="0" smtClean="0">
                <a:latin typeface="Times New Roman" pitchFamily="18" charset="0"/>
                <a:ea typeface="宋体" charset="-122"/>
              </a:rPr>
              <a:t> (Germany), studied muscle and its extracts:</a:t>
            </a:r>
          </a:p>
          <a:p>
            <a:pPr lvl="1" eaLnBrk="1" hangingPunct="1">
              <a:lnSpc>
                <a:spcPct val="90000"/>
              </a:lnSpc>
            </a:pPr>
            <a:r>
              <a:rPr lang="en-US" altLang="zh-CN" sz="3200" b="1" dirty="0" smtClean="0">
                <a:latin typeface="Times New Roman" pitchFamily="18" charset="0"/>
                <a:ea typeface="宋体" charset="-122"/>
              </a:rPr>
              <a:t>Reconstructed all the transformation steps from glycogen to lactic acid </a:t>
            </a:r>
            <a:r>
              <a:rPr lang="en-US" altLang="zh-CN" sz="3200" b="1" i="1" dirty="0" smtClean="0">
                <a:latin typeface="Times New Roman" pitchFamily="18" charset="0"/>
                <a:ea typeface="宋体" charset="-122"/>
              </a:rPr>
              <a:t>in vitro</a:t>
            </a:r>
            <a:r>
              <a:rPr lang="en-US" altLang="zh-CN" sz="3200" b="1" dirty="0" smtClean="0">
                <a:latin typeface="Times New Roman" pitchFamily="18" charset="0"/>
                <a:ea typeface="宋体" charset="-122"/>
              </a:rPr>
              <a:t>; revealed that many reactions of lactic acid (muscle)  and alcohol (yeast) fermentations were the same! </a:t>
            </a:r>
          </a:p>
          <a:p>
            <a:pPr lvl="1" eaLnBrk="1" hangingPunct="1">
              <a:lnSpc>
                <a:spcPct val="90000"/>
              </a:lnSpc>
            </a:pPr>
            <a:r>
              <a:rPr lang="en-US" altLang="zh-CN" sz="3200" b="1" dirty="0" smtClean="0">
                <a:latin typeface="Times New Roman" pitchFamily="18" charset="0"/>
                <a:ea typeface="宋体" charset="-122"/>
              </a:rPr>
              <a:t>Discovered that lactic acid is reconverted to carbohydrate in the presence of O</a:t>
            </a:r>
            <a:r>
              <a:rPr lang="en-US" altLang="zh-CN" sz="3200" b="1" baseline="-25000" dirty="0" smtClean="0">
                <a:latin typeface="Times New Roman" pitchFamily="18" charset="0"/>
                <a:ea typeface="宋体" charset="-122"/>
              </a:rPr>
              <a:t>2</a:t>
            </a:r>
            <a:r>
              <a:rPr lang="en-US" altLang="zh-CN" sz="3200" b="1" dirty="0" smtClean="0">
                <a:latin typeface="Times New Roman" pitchFamily="18" charset="0"/>
                <a:ea typeface="宋体" charset="-122"/>
              </a:rPr>
              <a:t> (</a:t>
            </a:r>
            <a:r>
              <a:rPr lang="en-US" altLang="zh-CN" sz="3200" b="1" dirty="0" smtClean="0">
                <a:solidFill>
                  <a:srgbClr val="3333CC"/>
                </a:solidFill>
                <a:latin typeface="Times New Roman" pitchFamily="18" charset="0"/>
                <a:ea typeface="宋体" charset="-122"/>
              </a:rPr>
              <a:t>gluconeogenesis</a:t>
            </a:r>
            <a:r>
              <a:rPr lang="en-US" altLang="zh-CN" sz="3200" b="1" dirty="0" smtClean="0">
                <a:latin typeface="Times New Roman" pitchFamily="18" charset="0"/>
                <a:ea typeface="宋体" charset="-122"/>
              </a:rPr>
              <a:t>); observed that some phosphorylated compounds are energy-rich.  </a:t>
            </a:r>
          </a:p>
          <a:p>
            <a:pPr eaLnBrk="1" hangingPunct="1">
              <a:lnSpc>
                <a:spcPct val="90000"/>
              </a:lnSpc>
            </a:pPr>
            <a:r>
              <a:rPr lang="en-US" altLang="zh-CN" b="1" dirty="0" smtClean="0">
                <a:latin typeface="Times New Roman" pitchFamily="18" charset="0"/>
                <a:ea typeface="宋体" charset="-122"/>
              </a:rPr>
              <a:t>The whole pathway of glycolysis (from glucose to pyruvate) was elucidated by the 1940s.</a:t>
            </a:r>
          </a:p>
          <a:p>
            <a:pPr eaLnBrk="1" hangingPunct="1">
              <a:lnSpc>
                <a:spcPct val="90000"/>
              </a:lnSpc>
            </a:pPr>
            <a:endParaRPr lang="en-US" altLang="zh-CN" b="1" dirty="0" smtClean="0">
              <a:latin typeface="Times New Roman" pitchFamily="18" charset="0"/>
              <a:ea typeface="宋体"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26" descr="meyerhof"/>
          <p:cNvPicPr>
            <a:picLocks noChangeAspect="1" noChangeArrowheads="1"/>
          </p:cNvPicPr>
          <p:nvPr/>
        </p:nvPicPr>
        <p:blipFill>
          <a:blip r:embed="rId2"/>
          <a:srcRect/>
          <a:stretch>
            <a:fillRect/>
          </a:stretch>
        </p:blipFill>
        <p:spPr bwMode="auto">
          <a:xfrm>
            <a:off x="1835696" y="188640"/>
            <a:ext cx="5330825"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915400" cy="1143000"/>
          </a:xfrm>
        </p:spPr>
        <p:txBody>
          <a:bodyPr/>
          <a:lstStyle/>
          <a:p>
            <a:pPr eaLnBrk="1" hangingPunct="1"/>
            <a:r>
              <a:rPr lang="en-US" altLang="zh-CN" sz="4800" b="1" dirty="0" smtClean="0">
                <a:solidFill>
                  <a:srgbClr val="3333CC"/>
                </a:solidFill>
                <a:latin typeface="Times New Roman" pitchFamily="18" charset="0"/>
                <a:ea typeface="宋体" charset="-122"/>
              </a:rPr>
              <a:t>Basic facts about glycolysis</a:t>
            </a:r>
          </a:p>
        </p:txBody>
      </p:sp>
      <p:sp>
        <p:nvSpPr>
          <p:cNvPr id="14339" name="Rectangle 3"/>
          <p:cNvSpPr>
            <a:spLocks noGrp="1" noChangeArrowheads="1"/>
          </p:cNvSpPr>
          <p:nvPr>
            <p:ph type="body" idx="1"/>
          </p:nvPr>
        </p:nvSpPr>
        <p:spPr>
          <a:xfrm>
            <a:off x="0" y="1412875"/>
            <a:ext cx="9144000" cy="5040313"/>
          </a:xfrm>
        </p:spPr>
        <p:txBody>
          <a:bodyPr/>
          <a:lstStyle/>
          <a:p>
            <a:pPr eaLnBrk="1" hangingPunct="1"/>
            <a:r>
              <a:rPr lang="en-US" altLang="zh-CN" sz="2800" b="1" dirty="0" smtClean="0">
                <a:solidFill>
                  <a:srgbClr val="CC0000"/>
                </a:solidFill>
                <a:latin typeface="Times New Roman" pitchFamily="18" charset="0"/>
                <a:ea typeface="宋体" charset="-122"/>
              </a:rPr>
              <a:t>Ten steps of reactions</a:t>
            </a:r>
            <a:r>
              <a:rPr lang="en-US" altLang="zh-CN" sz="2800" b="1" dirty="0" smtClean="0">
                <a:latin typeface="Times New Roman" pitchFamily="18" charset="0"/>
                <a:ea typeface="宋体" charset="-122"/>
              </a:rPr>
              <a:t> are involved in the pathway.</a:t>
            </a:r>
          </a:p>
          <a:p>
            <a:pPr eaLnBrk="1" hangingPunct="1"/>
            <a:r>
              <a:rPr lang="en-US" altLang="zh-CN" sz="2800" b="1" dirty="0" smtClean="0">
                <a:solidFill>
                  <a:srgbClr val="CC0000"/>
                </a:solidFill>
                <a:latin typeface="Times New Roman" pitchFamily="18" charset="0"/>
                <a:ea typeface="宋体" charset="-122"/>
              </a:rPr>
              <a:t>Six types of reactions occur</a:t>
            </a:r>
            <a:r>
              <a:rPr lang="en-US" altLang="zh-CN" sz="2800" b="1" dirty="0" smtClean="0">
                <a:latin typeface="Times New Roman" pitchFamily="18" charset="0"/>
                <a:ea typeface="宋体" charset="-122"/>
              </a:rPr>
              <a:t>: group transfer, isomerization, aldol cleavage, dehydrogenation, group shift, and dehydration.</a:t>
            </a:r>
          </a:p>
          <a:p>
            <a:pPr eaLnBrk="1" hangingPunct="1"/>
            <a:r>
              <a:rPr lang="en-US" altLang="zh-CN" sz="2800" b="1" dirty="0" smtClean="0">
                <a:latin typeface="Times New Roman" pitchFamily="18" charset="0"/>
                <a:ea typeface="宋体" charset="-122"/>
              </a:rPr>
              <a:t>All the enzymes are found in the </a:t>
            </a:r>
            <a:r>
              <a:rPr lang="en-US" altLang="zh-CN" sz="2800" b="1" dirty="0" smtClean="0">
                <a:solidFill>
                  <a:srgbClr val="CC0000"/>
                </a:solidFill>
                <a:latin typeface="Times New Roman" pitchFamily="18" charset="0"/>
                <a:ea typeface="宋体" charset="-122"/>
              </a:rPr>
              <a:t>cytosol</a:t>
            </a:r>
            <a:r>
              <a:rPr lang="en-US" altLang="zh-CN" sz="2800" b="1" dirty="0" smtClean="0">
                <a:latin typeface="Times New Roman" pitchFamily="18" charset="0"/>
                <a:ea typeface="宋体" charset="-122"/>
              </a:rPr>
              <a:t>.</a:t>
            </a:r>
          </a:p>
          <a:p>
            <a:pPr eaLnBrk="1" hangingPunct="1"/>
            <a:r>
              <a:rPr lang="en-US" altLang="zh-CN" sz="2800" b="1" dirty="0" smtClean="0">
                <a:latin typeface="Times New Roman" pitchFamily="18" charset="0"/>
                <a:ea typeface="宋体" charset="-122"/>
              </a:rPr>
              <a:t>All intermediates are </a:t>
            </a:r>
            <a:r>
              <a:rPr lang="en-US" altLang="zh-CN" sz="2800" b="1" dirty="0" smtClean="0">
                <a:solidFill>
                  <a:srgbClr val="CC0000"/>
                </a:solidFill>
                <a:latin typeface="Times New Roman" pitchFamily="18" charset="0"/>
                <a:ea typeface="宋体" charset="-122"/>
              </a:rPr>
              <a:t>phosphorylated</a:t>
            </a:r>
            <a:r>
              <a:rPr lang="en-US" altLang="zh-CN" sz="2800" b="1" dirty="0" smtClean="0">
                <a:latin typeface="Times New Roman" pitchFamily="18" charset="0"/>
                <a:ea typeface="宋体" charset="-122"/>
              </a:rPr>
              <a:t>.</a:t>
            </a:r>
          </a:p>
          <a:p>
            <a:pPr eaLnBrk="1" hangingPunct="1"/>
            <a:r>
              <a:rPr lang="en-US" altLang="zh-CN" sz="2800" b="1" dirty="0" smtClean="0">
                <a:latin typeface="Times New Roman" pitchFamily="18" charset="0"/>
                <a:ea typeface="宋体" charset="-122"/>
              </a:rPr>
              <a:t>Only a small fraction </a:t>
            </a:r>
            <a:r>
              <a:rPr lang="en-US" altLang="zh-CN" sz="2800" b="1" dirty="0" smtClean="0">
                <a:solidFill>
                  <a:srgbClr val="CC0000"/>
                </a:solidFill>
                <a:latin typeface="Times New Roman" pitchFamily="18" charset="0"/>
                <a:ea typeface="宋体" charset="-122"/>
              </a:rPr>
              <a:t>(~5.2%)</a:t>
            </a:r>
            <a:r>
              <a:rPr lang="en-US" altLang="zh-CN" sz="2800" b="1" dirty="0" smtClean="0">
                <a:latin typeface="Times New Roman" pitchFamily="18" charset="0"/>
                <a:ea typeface="宋体" charset="-122"/>
              </a:rPr>
              <a:t> of the potential energy of the glucose molecule is released and much still remains in the final product of glycolysis, </a:t>
            </a:r>
            <a:r>
              <a:rPr lang="en-US" altLang="zh-CN" sz="2800" b="1" dirty="0" smtClean="0">
                <a:solidFill>
                  <a:srgbClr val="CC0000"/>
                </a:solidFill>
                <a:latin typeface="Times New Roman" pitchFamily="18" charset="0"/>
                <a:ea typeface="宋体" charset="-122"/>
              </a:rPr>
              <a:t>pyruvate</a:t>
            </a:r>
            <a:r>
              <a:rPr lang="en-US" altLang="zh-CN" sz="2800" b="1" dirty="0" smtClean="0">
                <a:latin typeface="Times New Roman" pitchFamily="18" charset="0"/>
                <a:ea typeface="宋体" charset="-122"/>
              </a:rPr>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332656"/>
            <a:ext cx="8915400" cy="1143000"/>
          </a:xfrm>
        </p:spPr>
        <p:txBody>
          <a:bodyPr/>
          <a:lstStyle/>
          <a:p>
            <a:pPr eaLnBrk="1" hangingPunct="1"/>
            <a:r>
              <a:rPr lang="en-US" altLang="zh-CN" sz="4800" b="1" dirty="0" smtClean="0">
                <a:solidFill>
                  <a:srgbClr val="3333CC"/>
                </a:solidFill>
                <a:latin typeface="Times New Roman" pitchFamily="18" charset="0"/>
                <a:ea typeface="宋体" charset="-122"/>
              </a:rPr>
              <a:t>2.</a:t>
            </a:r>
            <a:r>
              <a:rPr lang="en-US" altLang="zh-CN" sz="4800" dirty="0" smtClean="0">
                <a:solidFill>
                  <a:srgbClr val="3333CC"/>
                </a:solidFill>
                <a:latin typeface="Times New Roman" pitchFamily="18" charset="0"/>
                <a:ea typeface="宋体" charset="-122"/>
              </a:rPr>
              <a:t> </a:t>
            </a:r>
            <a:r>
              <a:rPr lang="en-US" altLang="zh-CN" sz="4800" b="1" dirty="0" smtClean="0">
                <a:solidFill>
                  <a:srgbClr val="3333CC"/>
                </a:solidFill>
                <a:latin typeface="Times New Roman" pitchFamily="18" charset="0"/>
                <a:ea typeface="宋体" charset="-122"/>
              </a:rPr>
              <a:t>The overall glycolytic pathway  can be divided into two phases</a:t>
            </a:r>
          </a:p>
        </p:txBody>
      </p:sp>
      <p:sp>
        <p:nvSpPr>
          <p:cNvPr id="15363" name="Rectangle 3"/>
          <p:cNvSpPr>
            <a:spLocks noGrp="1" noChangeArrowheads="1"/>
          </p:cNvSpPr>
          <p:nvPr>
            <p:ph type="body" idx="1"/>
          </p:nvPr>
        </p:nvSpPr>
        <p:spPr>
          <a:xfrm>
            <a:off x="0" y="1557338"/>
            <a:ext cx="9144000" cy="5040312"/>
          </a:xfrm>
        </p:spPr>
        <p:txBody>
          <a:bodyPr/>
          <a:lstStyle/>
          <a:p>
            <a:pPr eaLnBrk="1" hangingPunct="1"/>
            <a:endParaRPr lang="en-US" altLang="zh-CN" b="1" dirty="0" smtClean="0">
              <a:solidFill>
                <a:srgbClr val="FF0000"/>
              </a:solidFill>
              <a:latin typeface="Times New Roman" pitchFamily="18" charset="0"/>
              <a:ea typeface="宋体" charset="-122"/>
            </a:endParaRPr>
          </a:p>
          <a:p>
            <a:pPr eaLnBrk="1" hangingPunct="1"/>
            <a:r>
              <a:rPr lang="en-US" altLang="zh-CN" sz="3600" b="1" dirty="0" smtClean="0">
                <a:solidFill>
                  <a:srgbClr val="FF0000"/>
                </a:solidFill>
                <a:latin typeface="Times New Roman" pitchFamily="18" charset="0"/>
                <a:ea typeface="宋体" charset="-122"/>
              </a:rPr>
              <a:t>Preparatory phase: </a:t>
            </a:r>
            <a:r>
              <a:rPr lang="en-US" altLang="zh-CN" sz="3600" b="1" dirty="0" smtClean="0">
                <a:latin typeface="Times New Roman" pitchFamily="18" charset="0"/>
                <a:ea typeface="宋体" charset="-122"/>
              </a:rPr>
              <a:t>Glucose is converted into glyceraldehyde 3-phosphate, consuming ATP.</a:t>
            </a:r>
          </a:p>
          <a:p>
            <a:pPr eaLnBrk="1" hangingPunct="1"/>
            <a:endParaRPr lang="en-US" altLang="zh-CN" sz="3600" b="1" dirty="0" smtClean="0">
              <a:solidFill>
                <a:srgbClr val="FF0000"/>
              </a:solidFill>
              <a:latin typeface="Times New Roman" pitchFamily="18" charset="0"/>
              <a:ea typeface="宋体" charset="-122"/>
            </a:endParaRPr>
          </a:p>
          <a:p>
            <a:pPr eaLnBrk="1" hangingPunct="1"/>
            <a:r>
              <a:rPr lang="en-US" altLang="zh-CN" sz="3600" b="1" dirty="0" smtClean="0">
                <a:solidFill>
                  <a:srgbClr val="FF0000"/>
                </a:solidFill>
                <a:latin typeface="Times New Roman" pitchFamily="18" charset="0"/>
                <a:ea typeface="宋体" charset="-122"/>
              </a:rPr>
              <a:t>Payoff phase:</a:t>
            </a:r>
            <a:r>
              <a:rPr lang="en-US" altLang="zh-CN" sz="3600" b="1" dirty="0" smtClean="0">
                <a:latin typeface="Times New Roman" pitchFamily="18" charset="0"/>
                <a:ea typeface="宋体" charset="-122"/>
              </a:rPr>
              <a:t> Glyceraldehyde 3-phosphate is oxidized to generate pyruvate, generating ATP and NADH.</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746125" y="379413"/>
            <a:ext cx="7651750" cy="6097587"/>
          </a:xfrm>
          <a:prstGeom prst="rect">
            <a:avLst/>
          </a:prstGeom>
          <a:noFill/>
          <a:ln w="9525">
            <a:noFill/>
            <a:miter lim="800000"/>
            <a:headEnd/>
            <a:tailEnd/>
          </a:ln>
        </p:spPr>
      </p:pic>
      <p:sp>
        <p:nvSpPr>
          <p:cNvPr id="16387" name="Rectangle 3"/>
          <p:cNvSpPr>
            <a:spLocks noChangeArrowheads="1"/>
          </p:cNvSpPr>
          <p:nvPr/>
        </p:nvSpPr>
        <p:spPr bwMode="auto">
          <a:xfrm>
            <a:off x="2286000" y="2667000"/>
            <a:ext cx="4572000" cy="1524000"/>
          </a:xfrm>
          <a:prstGeom prst="rect">
            <a:avLst/>
          </a:prstGeom>
          <a:noFill/>
          <a:ln w="12700" cap="sq" algn="ctr">
            <a:noFill/>
            <a:miter lim="800000"/>
            <a:headEnd/>
            <a:tailEnd/>
          </a:ln>
        </p:spPr>
        <p:txBody>
          <a:bodyPr>
            <a:spAutoFit/>
          </a:bodyPr>
          <a:lstStyle/>
          <a:p>
            <a:pPr>
              <a:spcBef>
                <a:spcPct val="50000"/>
              </a:spcBef>
            </a:pPr>
            <a:endParaRPr lang="en-US" altLang="zh-CN" b="0" dirty="0">
              <a:solidFill>
                <a:schemeClr val="tx2"/>
              </a:solidFill>
              <a:latin typeface="Symbol" pitchFamily="18" charset="2"/>
            </a:endParaRPr>
          </a:p>
          <a:p>
            <a:pPr>
              <a:spcBef>
                <a:spcPct val="50000"/>
              </a:spcBef>
            </a:pPr>
            <a:endParaRPr lang="en-US" altLang="zh-CN" sz="4400" b="0" dirty="0">
              <a:solidFill>
                <a:schemeClr val="tx2"/>
              </a:solidFill>
              <a:latin typeface="Times"/>
            </a:endParaRPr>
          </a:p>
        </p:txBody>
      </p:sp>
      <p:sp>
        <p:nvSpPr>
          <p:cNvPr id="16388" name="Text Box 4"/>
          <p:cNvSpPr txBox="1">
            <a:spLocks noChangeArrowheads="1"/>
          </p:cNvSpPr>
          <p:nvPr/>
        </p:nvSpPr>
        <p:spPr bwMode="auto">
          <a:xfrm>
            <a:off x="3132138" y="1052513"/>
            <a:ext cx="885825" cy="581025"/>
          </a:xfrm>
          <a:prstGeom prst="rect">
            <a:avLst/>
          </a:prstGeom>
          <a:noFill/>
          <a:ln w="12700" cap="sq" algn="ctr">
            <a:noFill/>
            <a:miter lim="800000"/>
            <a:headEnd/>
            <a:tailEnd/>
          </a:ln>
        </p:spPr>
        <p:txBody>
          <a:bodyPr wrap="none">
            <a:spAutoFit/>
          </a:bodyPr>
          <a:lstStyle/>
          <a:p>
            <a:r>
              <a:rPr lang="en-US" altLang="zh-CN" sz="1600" dirty="0"/>
              <a:t>Group </a:t>
            </a:r>
          </a:p>
          <a:p>
            <a:r>
              <a:rPr lang="en-US" altLang="zh-CN" sz="1600" dirty="0"/>
              <a:t>transfer</a:t>
            </a:r>
          </a:p>
        </p:txBody>
      </p:sp>
      <p:sp>
        <p:nvSpPr>
          <p:cNvPr id="16389" name="Text Box 5"/>
          <p:cNvSpPr txBox="1">
            <a:spLocks noChangeArrowheads="1"/>
          </p:cNvSpPr>
          <p:nvPr/>
        </p:nvSpPr>
        <p:spPr bwMode="auto">
          <a:xfrm>
            <a:off x="2633663" y="2249488"/>
            <a:ext cx="1384300" cy="763587"/>
          </a:xfrm>
          <a:prstGeom prst="rect">
            <a:avLst/>
          </a:prstGeom>
          <a:noFill/>
          <a:ln w="12700" cap="sq" algn="ctr">
            <a:noFill/>
            <a:miter lim="800000"/>
            <a:headEnd/>
            <a:tailEnd/>
          </a:ln>
        </p:spPr>
        <p:txBody>
          <a:bodyPr wrap="none">
            <a:spAutoFit/>
          </a:bodyPr>
          <a:lstStyle/>
          <a:p>
            <a:r>
              <a:rPr lang="en-US" altLang="zh-CN" sz="1600" dirty="0"/>
              <a:t>Isomerization</a:t>
            </a:r>
          </a:p>
          <a:p>
            <a:endParaRPr lang="en-US" altLang="zh-CN" dirty="0">
              <a:latin typeface="Symbol" pitchFamily="18" charset="2"/>
            </a:endParaRPr>
          </a:p>
        </p:txBody>
      </p:sp>
      <p:sp>
        <p:nvSpPr>
          <p:cNvPr id="16390" name="Text Box 6"/>
          <p:cNvSpPr txBox="1">
            <a:spLocks noChangeArrowheads="1"/>
          </p:cNvSpPr>
          <p:nvPr/>
        </p:nvSpPr>
        <p:spPr bwMode="auto">
          <a:xfrm>
            <a:off x="3132138" y="3213100"/>
            <a:ext cx="885825" cy="1008063"/>
          </a:xfrm>
          <a:prstGeom prst="rect">
            <a:avLst/>
          </a:prstGeom>
          <a:noFill/>
          <a:ln w="12700" cap="sq" algn="ctr">
            <a:noFill/>
            <a:miter lim="800000"/>
            <a:headEnd/>
            <a:tailEnd/>
          </a:ln>
        </p:spPr>
        <p:txBody>
          <a:bodyPr wrap="none">
            <a:spAutoFit/>
          </a:bodyPr>
          <a:lstStyle/>
          <a:p>
            <a:r>
              <a:rPr lang="en-US" altLang="zh-CN" sz="1600" dirty="0"/>
              <a:t>Group </a:t>
            </a:r>
          </a:p>
          <a:p>
            <a:r>
              <a:rPr lang="en-US" altLang="zh-CN" sz="1600" dirty="0"/>
              <a:t>transfer</a:t>
            </a:r>
          </a:p>
          <a:p>
            <a:endParaRPr lang="en-US" altLang="zh-CN" dirty="0">
              <a:latin typeface="Symbol" pitchFamily="18" charset="2"/>
            </a:endParaRPr>
          </a:p>
        </p:txBody>
      </p:sp>
      <p:sp>
        <p:nvSpPr>
          <p:cNvPr id="16391" name="Text Box 7"/>
          <p:cNvSpPr txBox="1">
            <a:spLocks noChangeArrowheads="1"/>
          </p:cNvSpPr>
          <p:nvPr/>
        </p:nvSpPr>
        <p:spPr bwMode="auto">
          <a:xfrm>
            <a:off x="2895600" y="4311650"/>
            <a:ext cx="184150" cy="519113"/>
          </a:xfrm>
          <a:prstGeom prst="rect">
            <a:avLst/>
          </a:prstGeom>
          <a:noFill/>
          <a:ln w="12700" cap="sq" algn="ctr">
            <a:noFill/>
            <a:miter lim="800000"/>
            <a:headEnd/>
            <a:tailEnd/>
          </a:ln>
        </p:spPr>
        <p:txBody>
          <a:bodyPr wrap="none">
            <a:spAutoFit/>
          </a:bodyPr>
          <a:lstStyle/>
          <a:p>
            <a:endParaRPr lang="zh-CN" altLang="zh-CN">
              <a:latin typeface="Symbol" pitchFamily="18" charset="2"/>
            </a:endParaRPr>
          </a:p>
        </p:txBody>
      </p:sp>
      <p:sp>
        <p:nvSpPr>
          <p:cNvPr id="16392" name="Text Box 8"/>
          <p:cNvSpPr txBox="1">
            <a:spLocks noChangeArrowheads="1"/>
          </p:cNvSpPr>
          <p:nvPr/>
        </p:nvSpPr>
        <p:spPr bwMode="auto">
          <a:xfrm>
            <a:off x="2751138" y="4384675"/>
            <a:ext cx="184150" cy="519113"/>
          </a:xfrm>
          <a:prstGeom prst="rect">
            <a:avLst/>
          </a:prstGeom>
          <a:noFill/>
          <a:ln w="12700" cap="sq" algn="ctr">
            <a:noFill/>
            <a:miter lim="800000"/>
            <a:headEnd/>
            <a:tailEnd/>
          </a:ln>
        </p:spPr>
        <p:txBody>
          <a:bodyPr wrap="none">
            <a:spAutoFit/>
          </a:bodyPr>
          <a:lstStyle/>
          <a:p>
            <a:endParaRPr lang="zh-CN" altLang="zh-CN"/>
          </a:p>
        </p:txBody>
      </p:sp>
      <p:sp>
        <p:nvSpPr>
          <p:cNvPr id="16393" name="Text Box 9"/>
          <p:cNvSpPr txBox="1">
            <a:spLocks noChangeArrowheads="1"/>
          </p:cNvSpPr>
          <p:nvPr/>
        </p:nvSpPr>
        <p:spPr bwMode="auto">
          <a:xfrm>
            <a:off x="2555875" y="4508500"/>
            <a:ext cx="1444625" cy="581025"/>
          </a:xfrm>
          <a:prstGeom prst="rect">
            <a:avLst/>
          </a:prstGeom>
          <a:noFill/>
          <a:ln w="12700" cap="sq" algn="ctr">
            <a:noFill/>
            <a:miter lim="800000"/>
            <a:headEnd/>
            <a:tailEnd/>
          </a:ln>
        </p:spPr>
        <p:txBody>
          <a:bodyPr wrap="none">
            <a:spAutoFit/>
          </a:bodyPr>
          <a:lstStyle/>
          <a:p>
            <a:r>
              <a:rPr lang="en-US" altLang="zh-CN" sz="1600" dirty="0"/>
              <a:t>Aldol cleavage</a:t>
            </a:r>
          </a:p>
          <a:p>
            <a:endParaRPr lang="en-US" altLang="zh-CN" sz="1600" dirty="0"/>
          </a:p>
        </p:txBody>
      </p:sp>
      <p:sp>
        <p:nvSpPr>
          <p:cNvPr id="16394" name="Text Box 10"/>
          <p:cNvSpPr txBox="1">
            <a:spLocks noChangeArrowheads="1"/>
          </p:cNvSpPr>
          <p:nvPr/>
        </p:nvSpPr>
        <p:spPr bwMode="auto">
          <a:xfrm>
            <a:off x="2633663" y="6138863"/>
            <a:ext cx="1384300" cy="581025"/>
          </a:xfrm>
          <a:prstGeom prst="rect">
            <a:avLst/>
          </a:prstGeom>
          <a:noFill/>
          <a:ln w="12700" cap="sq" algn="ctr">
            <a:noFill/>
            <a:miter lim="800000"/>
            <a:headEnd/>
            <a:tailEnd/>
          </a:ln>
        </p:spPr>
        <p:txBody>
          <a:bodyPr wrap="none">
            <a:spAutoFit/>
          </a:bodyPr>
          <a:lstStyle/>
          <a:p>
            <a:r>
              <a:rPr lang="en-US" altLang="zh-CN" sz="1600" dirty="0"/>
              <a:t>Isomerization</a:t>
            </a:r>
          </a:p>
          <a:p>
            <a:endParaRPr lang="en-US" altLang="zh-CN"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349375" y="379413"/>
            <a:ext cx="6445250" cy="6097587"/>
          </a:xfrm>
          <a:prstGeom prst="rect">
            <a:avLst/>
          </a:prstGeom>
          <a:noFill/>
          <a:ln w="9525">
            <a:noFill/>
            <a:miter lim="800000"/>
            <a:headEnd/>
            <a:tailEnd/>
          </a:ln>
        </p:spPr>
      </p:pic>
      <p:sp>
        <p:nvSpPr>
          <p:cNvPr id="17411" name="Text Box 3"/>
          <p:cNvSpPr txBox="1">
            <a:spLocks noChangeArrowheads="1"/>
          </p:cNvSpPr>
          <p:nvPr/>
        </p:nvSpPr>
        <p:spPr bwMode="auto">
          <a:xfrm>
            <a:off x="2916238" y="1484313"/>
            <a:ext cx="1384300" cy="581025"/>
          </a:xfrm>
          <a:prstGeom prst="rect">
            <a:avLst/>
          </a:prstGeom>
          <a:noFill/>
          <a:ln w="12700" cap="sq" algn="ctr">
            <a:noFill/>
            <a:miter lim="800000"/>
            <a:headEnd/>
            <a:tailEnd/>
          </a:ln>
        </p:spPr>
        <p:txBody>
          <a:bodyPr wrap="none">
            <a:spAutoFit/>
          </a:bodyPr>
          <a:lstStyle/>
          <a:p>
            <a:r>
              <a:rPr lang="en-US" altLang="zh-CN" sz="1600" dirty="0"/>
              <a:t>Isomerization</a:t>
            </a:r>
          </a:p>
          <a:p>
            <a:endParaRPr lang="en-US" altLang="zh-CN" sz="1600" dirty="0"/>
          </a:p>
        </p:txBody>
      </p:sp>
      <p:sp>
        <p:nvSpPr>
          <p:cNvPr id="17412" name="Text Box 4"/>
          <p:cNvSpPr txBox="1">
            <a:spLocks noChangeArrowheads="1"/>
          </p:cNvSpPr>
          <p:nvPr/>
        </p:nvSpPr>
        <p:spPr bwMode="auto">
          <a:xfrm>
            <a:off x="3462338" y="2352675"/>
            <a:ext cx="1685925" cy="763588"/>
          </a:xfrm>
          <a:prstGeom prst="rect">
            <a:avLst/>
          </a:prstGeom>
          <a:noFill/>
          <a:ln w="12700" cap="sq" algn="ctr">
            <a:noFill/>
            <a:miter lim="800000"/>
            <a:headEnd/>
            <a:tailEnd/>
          </a:ln>
        </p:spPr>
        <p:txBody>
          <a:bodyPr wrap="none">
            <a:spAutoFit/>
          </a:bodyPr>
          <a:lstStyle/>
          <a:p>
            <a:r>
              <a:rPr lang="en-US" altLang="zh-CN" sz="1600" dirty="0"/>
              <a:t>Dehydrogenation</a:t>
            </a:r>
          </a:p>
          <a:p>
            <a:endParaRPr lang="en-US" altLang="zh-CN" dirty="0"/>
          </a:p>
        </p:txBody>
      </p:sp>
      <p:sp>
        <p:nvSpPr>
          <p:cNvPr id="17413" name="Text Box 5"/>
          <p:cNvSpPr txBox="1">
            <a:spLocks noChangeArrowheads="1"/>
          </p:cNvSpPr>
          <p:nvPr/>
        </p:nvSpPr>
        <p:spPr bwMode="auto">
          <a:xfrm>
            <a:off x="3492500" y="3213100"/>
            <a:ext cx="1512888" cy="581025"/>
          </a:xfrm>
          <a:prstGeom prst="rect">
            <a:avLst/>
          </a:prstGeom>
          <a:noFill/>
          <a:ln w="12700" cap="sq" algn="ctr">
            <a:noFill/>
            <a:miter lim="800000"/>
            <a:headEnd/>
            <a:tailEnd/>
          </a:ln>
        </p:spPr>
        <p:txBody>
          <a:bodyPr wrap="none">
            <a:spAutoFit/>
          </a:bodyPr>
          <a:lstStyle/>
          <a:p>
            <a:r>
              <a:rPr lang="en-US" altLang="zh-CN" sz="1600" dirty="0"/>
              <a:t>Group transfer</a:t>
            </a:r>
          </a:p>
          <a:p>
            <a:endParaRPr lang="en-US" altLang="zh-CN" sz="1600" dirty="0"/>
          </a:p>
        </p:txBody>
      </p:sp>
      <p:sp>
        <p:nvSpPr>
          <p:cNvPr id="17414" name="Text Box 6"/>
          <p:cNvSpPr txBox="1">
            <a:spLocks noChangeArrowheads="1"/>
          </p:cNvSpPr>
          <p:nvPr/>
        </p:nvSpPr>
        <p:spPr bwMode="auto">
          <a:xfrm>
            <a:off x="3276600" y="4076700"/>
            <a:ext cx="1196975" cy="336550"/>
          </a:xfrm>
          <a:prstGeom prst="rect">
            <a:avLst/>
          </a:prstGeom>
          <a:noFill/>
          <a:ln w="12700" cap="sq" algn="ctr">
            <a:noFill/>
            <a:miter lim="800000"/>
            <a:headEnd/>
            <a:tailEnd/>
          </a:ln>
        </p:spPr>
        <p:txBody>
          <a:bodyPr wrap="none">
            <a:spAutoFit/>
          </a:bodyPr>
          <a:lstStyle/>
          <a:p>
            <a:r>
              <a:rPr lang="en-US" altLang="zh-CN" sz="1600" dirty="0"/>
              <a:t>Group shift</a:t>
            </a:r>
          </a:p>
        </p:txBody>
      </p:sp>
      <p:sp>
        <p:nvSpPr>
          <p:cNvPr id="17415" name="Text Box 7"/>
          <p:cNvSpPr txBox="1">
            <a:spLocks noChangeArrowheads="1"/>
          </p:cNvSpPr>
          <p:nvPr/>
        </p:nvSpPr>
        <p:spPr bwMode="auto">
          <a:xfrm>
            <a:off x="3419475" y="4797425"/>
            <a:ext cx="1279525" cy="581025"/>
          </a:xfrm>
          <a:prstGeom prst="rect">
            <a:avLst/>
          </a:prstGeom>
          <a:noFill/>
          <a:ln w="12700" cap="sq" algn="ctr">
            <a:noFill/>
            <a:miter lim="800000"/>
            <a:headEnd/>
            <a:tailEnd/>
          </a:ln>
        </p:spPr>
        <p:txBody>
          <a:bodyPr wrap="none">
            <a:spAutoFit/>
          </a:bodyPr>
          <a:lstStyle/>
          <a:p>
            <a:r>
              <a:rPr lang="en-US" altLang="zh-CN" sz="1600" dirty="0"/>
              <a:t>Dehydration</a:t>
            </a:r>
          </a:p>
          <a:p>
            <a:endParaRPr lang="en-US" altLang="zh-CN" sz="1600" dirty="0"/>
          </a:p>
        </p:txBody>
      </p:sp>
      <p:sp>
        <p:nvSpPr>
          <p:cNvPr id="17416" name="Text Box 8"/>
          <p:cNvSpPr txBox="1">
            <a:spLocks noChangeArrowheads="1"/>
          </p:cNvSpPr>
          <p:nvPr/>
        </p:nvSpPr>
        <p:spPr bwMode="auto">
          <a:xfrm>
            <a:off x="3419475" y="5516563"/>
            <a:ext cx="1512888" cy="336550"/>
          </a:xfrm>
          <a:prstGeom prst="rect">
            <a:avLst/>
          </a:prstGeom>
          <a:noFill/>
          <a:ln w="12700" cap="sq" algn="ctr">
            <a:noFill/>
            <a:miter lim="800000"/>
            <a:headEnd/>
            <a:tailEnd/>
          </a:ln>
        </p:spPr>
        <p:txBody>
          <a:bodyPr wrap="none">
            <a:spAutoFit/>
          </a:bodyPr>
          <a:lstStyle/>
          <a:p>
            <a:r>
              <a:rPr lang="en-US" altLang="zh-CN" sz="1600" dirty="0"/>
              <a:t>Group transfer</a:t>
            </a:r>
          </a:p>
        </p:txBody>
      </p:sp>
      <p:cxnSp>
        <p:nvCxnSpPr>
          <p:cNvPr id="17417" name="直接箭头连接符 11"/>
          <p:cNvCxnSpPr>
            <a:cxnSpLocks noChangeShapeType="1"/>
          </p:cNvCxnSpPr>
          <p:nvPr/>
        </p:nvCxnSpPr>
        <p:spPr bwMode="auto">
          <a:xfrm rot="5400000" flipH="1" flipV="1">
            <a:off x="2499519" y="3428206"/>
            <a:ext cx="571500" cy="1588"/>
          </a:xfrm>
          <a:prstGeom prst="straightConnector1">
            <a:avLst/>
          </a:prstGeom>
          <a:noFill/>
          <a:ln w="19050" cap="sq"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303213" y="1179513"/>
            <a:ext cx="8535987" cy="4498975"/>
          </a:xfrm>
          <a:prstGeom prst="rect">
            <a:avLst/>
          </a:prstGeom>
          <a:noFill/>
          <a:ln w="9525">
            <a:noFill/>
            <a:miter lim="800000"/>
            <a:headEnd/>
            <a:tailEnd/>
          </a:ln>
        </p:spPr>
      </p:pic>
      <p:sp>
        <p:nvSpPr>
          <p:cNvPr id="18435" name="Text Box 3"/>
          <p:cNvSpPr txBox="1">
            <a:spLocks noChangeArrowheads="1"/>
          </p:cNvSpPr>
          <p:nvPr/>
        </p:nvSpPr>
        <p:spPr bwMode="auto">
          <a:xfrm>
            <a:off x="3059113" y="3716338"/>
            <a:ext cx="2686050" cy="457200"/>
          </a:xfrm>
          <a:prstGeom prst="rect">
            <a:avLst/>
          </a:prstGeom>
          <a:noFill/>
          <a:ln w="12700" cap="sq">
            <a:noFill/>
            <a:miter lim="800000"/>
            <a:headEnd type="none" w="sm" len="sm"/>
            <a:tailEnd type="none" w="sm" len="sm"/>
          </a:ln>
        </p:spPr>
        <p:txBody>
          <a:bodyPr wrap="none">
            <a:spAutoFit/>
          </a:bodyPr>
          <a:lstStyle/>
          <a:p>
            <a:pPr algn="l"/>
            <a:r>
              <a:rPr lang="en-US" altLang="zh-CN" sz="2400" dirty="0"/>
              <a:t>Irreversible in cells</a:t>
            </a:r>
          </a:p>
        </p:txBody>
      </p:sp>
      <p:sp>
        <p:nvSpPr>
          <p:cNvPr id="18436" name="Text Box 4"/>
          <p:cNvSpPr txBox="1">
            <a:spLocks noChangeArrowheads="1"/>
          </p:cNvSpPr>
          <p:nvPr/>
        </p:nvSpPr>
        <p:spPr bwMode="auto">
          <a:xfrm>
            <a:off x="1282700" y="5734050"/>
            <a:ext cx="6772275" cy="519113"/>
          </a:xfrm>
          <a:prstGeom prst="rect">
            <a:avLst/>
          </a:prstGeom>
          <a:noFill/>
          <a:ln w="12700" cap="sq">
            <a:noFill/>
            <a:miter lim="800000"/>
            <a:headEnd type="none" w="sm" len="sm"/>
            <a:tailEnd type="none" w="sm" len="sm"/>
          </a:ln>
        </p:spPr>
        <p:txBody>
          <a:bodyPr wrap="none">
            <a:spAutoFit/>
          </a:bodyPr>
          <a:lstStyle/>
          <a:p>
            <a:r>
              <a:rPr lang="en-US" altLang="zh-CN" dirty="0">
                <a:solidFill>
                  <a:schemeClr val="tx1"/>
                </a:solidFill>
              </a:rPr>
              <a:t>MgATP</a:t>
            </a:r>
            <a:r>
              <a:rPr lang="en-US" altLang="zh-CN" baseline="30000" dirty="0">
                <a:solidFill>
                  <a:schemeClr val="tx1"/>
                </a:solidFill>
              </a:rPr>
              <a:t>2-</a:t>
            </a:r>
            <a:r>
              <a:rPr lang="en-US" altLang="zh-CN" dirty="0">
                <a:solidFill>
                  <a:schemeClr val="tx1"/>
                </a:solidFill>
              </a:rPr>
              <a:t>, not ATP</a:t>
            </a:r>
            <a:r>
              <a:rPr lang="en-US" altLang="zh-CN" baseline="30000" dirty="0">
                <a:solidFill>
                  <a:schemeClr val="tx1"/>
                </a:solidFill>
              </a:rPr>
              <a:t>4-</a:t>
            </a:r>
            <a:r>
              <a:rPr lang="en-US" altLang="zh-CN" dirty="0">
                <a:solidFill>
                  <a:schemeClr val="tx1"/>
                </a:solidFill>
              </a:rPr>
              <a:t>, is the actual substrate</a:t>
            </a:r>
          </a:p>
        </p:txBody>
      </p:sp>
      <p:sp>
        <p:nvSpPr>
          <p:cNvPr id="18437" name="Text Box 5"/>
          <p:cNvSpPr txBox="1">
            <a:spLocks noChangeArrowheads="1"/>
          </p:cNvSpPr>
          <p:nvPr/>
        </p:nvSpPr>
        <p:spPr bwMode="auto">
          <a:xfrm>
            <a:off x="5940152" y="232034"/>
            <a:ext cx="3113087" cy="519112"/>
          </a:xfrm>
          <a:prstGeom prst="rect">
            <a:avLst/>
          </a:prstGeom>
          <a:noFill/>
          <a:ln w="12700" cap="sq">
            <a:noFill/>
            <a:miter lim="800000"/>
            <a:headEnd type="none" w="sm" len="sm"/>
            <a:tailEnd type="none" w="sm" len="sm"/>
          </a:ln>
        </p:spPr>
        <p:txBody>
          <a:bodyPr wrap="none">
            <a:spAutoFit/>
          </a:bodyPr>
          <a:lstStyle/>
          <a:p>
            <a:pPr algn="l"/>
            <a:r>
              <a:rPr lang="en-US" altLang="zh-CN" dirty="0">
                <a:solidFill>
                  <a:srgbClr val="FF5353"/>
                </a:solidFill>
              </a:rPr>
              <a:t>Preparatory Phase</a:t>
            </a:r>
            <a:r>
              <a:rPr lang="en-US" altLang="zh-CN" sz="2400" dirty="0"/>
              <a:t> </a:t>
            </a:r>
          </a:p>
        </p:txBody>
      </p:sp>
      <p:sp>
        <p:nvSpPr>
          <p:cNvPr id="18438" name="Text Box 6"/>
          <p:cNvSpPr txBox="1">
            <a:spLocks noChangeArrowheads="1"/>
          </p:cNvSpPr>
          <p:nvPr/>
        </p:nvSpPr>
        <p:spPr bwMode="auto">
          <a:xfrm>
            <a:off x="539552" y="275373"/>
            <a:ext cx="1331913" cy="579437"/>
          </a:xfrm>
          <a:prstGeom prst="rect">
            <a:avLst/>
          </a:prstGeom>
          <a:noFill/>
          <a:ln w="12700" cap="sq">
            <a:noFill/>
            <a:miter lim="800000"/>
            <a:headEnd type="none" w="sm" len="sm"/>
            <a:tailEnd type="none" w="sm" len="sm"/>
          </a:ln>
        </p:spPr>
        <p:txBody>
          <a:bodyPr wrap="none">
            <a:spAutoFit/>
          </a:bodyPr>
          <a:lstStyle/>
          <a:p>
            <a:pPr algn="l"/>
            <a:r>
              <a:rPr lang="en-US" altLang="zh-CN" sz="3200" dirty="0">
                <a:solidFill>
                  <a:srgbClr val="0000CC"/>
                </a:solidFill>
              </a:rPr>
              <a:t>Step 1</a:t>
            </a:r>
            <a:r>
              <a:rPr lang="en-US" altLang="zh-CN" sz="2400" dirty="0"/>
              <a:t> </a:t>
            </a:r>
          </a:p>
        </p:txBody>
      </p:sp>
      <p:pic>
        <p:nvPicPr>
          <p:cNvPr id="18439" name="Picture 7"/>
          <p:cNvPicPr>
            <a:picLocks noChangeAspect="1" noChangeArrowheads="1"/>
          </p:cNvPicPr>
          <p:nvPr/>
        </p:nvPicPr>
        <p:blipFill>
          <a:blip r:embed="rId3"/>
          <a:srcRect/>
          <a:stretch>
            <a:fillRect/>
          </a:stretch>
        </p:blipFill>
        <p:spPr bwMode="auto">
          <a:xfrm>
            <a:off x="323850" y="1196975"/>
            <a:ext cx="8535988" cy="4408488"/>
          </a:xfrm>
          <a:prstGeom prst="rect">
            <a:avLst/>
          </a:prstGeom>
          <a:noFill/>
          <a:ln w="9525">
            <a:noFill/>
            <a:miter lim="800000"/>
            <a:headEnd/>
            <a:tailEnd/>
          </a:ln>
        </p:spPr>
      </p:pic>
      <p:sp>
        <p:nvSpPr>
          <p:cNvPr id="18440" name="Text Box 8"/>
          <p:cNvSpPr txBox="1">
            <a:spLocks noChangeArrowheads="1"/>
          </p:cNvSpPr>
          <p:nvPr/>
        </p:nvSpPr>
        <p:spPr bwMode="auto">
          <a:xfrm>
            <a:off x="3203575" y="3429000"/>
            <a:ext cx="1976438" cy="1373188"/>
          </a:xfrm>
          <a:prstGeom prst="rect">
            <a:avLst/>
          </a:prstGeom>
          <a:noFill/>
          <a:ln w="12700" cap="sq" algn="ctr">
            <a:noFill/>
            <a:miter lim="800000"/>
            <a:headEnd/>
            <a:tailEnd/>
          </a:ln>
        </p:spPr>
        <p:txBody>
          <a:bodyPr wrap="none">
            <a:spAutoFit/>
          </a:bodyPr>
          <a:lstStyle/>
          <a:p>
            <a:r>
              <a:rPr lang="en-US" altLang="zh-CN" dirty="0"/>
              <a:t>Irreversible</a:t>
            </a:r>
          </a:p>
          <a:p>
            <a:r>
              <a:rPr lang="en-US" altLang="zh-CN" dirty="0"/>
              <a:t>exergonic</a:t>
            </a:r>
          </a:p>
          <a:p>
            <a:endParaRPr lang="en-US" altLang="zh-CN" dirty="0"/>
          </a:p>
        </p:txBody>
      </p:sp>
      <p:sp>
        <p:nvSpPr>
          <p:cNvPr id="18441" name="Rectangle 9"/>
          <p:cNvSpPr>
            <a:spLocks noChangeArrowheads="1"/>
          </p:cNvSpPr>
          <p:nvPr/>
        </p:nvSpPr>
        <p:spPr bwMode="auto">
          <a:xfrm>
            <a:off x="4787900" y="5084763"/>
            <a:ext cx="4176713" cy="576262"/>
          </a:xfrm>
          <a:prstGeom prst="rect">
            <a:avLst/>
          </a:prstGeom>
          <a:noFill/>
          <a:ln w="57150" cap="sq" algn="ctr">
            <a:solidFill>
              <a:srgbClr val="CC0000"/>
            </a:solidFill>
            <a:miter lim="800000"/>
            <a:headEnd/>
            <a:tailEnd/>
          </a:ln>
        </p:spPr>
        <p:txBody>
          <a:bodyPr wrap="none" anchor="ctr">
            <a:spAutoFit/>
          </a:bodyPr>
          <a:lstStyle/>
          <a:p>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619250" y="908050"/>
            <a:ext cx="1211263" cy="519113"/>
          </a:xfrm>
          <a:prstGeom prst="rect">
            <a:avLst/>
          </a:prstGeom>
          <a:noFill/>
          <a:ln w="12700" cap="sq">
            <a:noFill/>
            <a:miter lim="800000"/>
            <a:headEnd type="none" w="sm" len="sm"/>
            <a:tailEnd type="none" w="sm" len="sm"/>
          </a:ln>
        </p:spPr>
        <p:txBody>
          <a:bodyPr wrap="none">
            <a:spAutoFit/>
          </a:bodyPr>
          <a:lstStyle/>
          <a:p>
            <a:pPr algn="l"/>
            <a:r>
              <a:rPr lang="en-US" altLang="zh-CN" dirty="0"/>
              <a:t>Aldose</a:t>
            </a:r>
          </a:p>
        </p:txBody>
      </p:sp>
      <p:sp>
        <p:nvSpPr>
          <p:cNvPr id="19459" name="Text Box 4"/>
          <p:cNvSpPr txBox="1">
            <a:spLocks noChangeArrowheads="1"/>
          </p:cNvSpPr>
          <p:nvPr/>
        </p:nvSpPr>
        <p:spPr bwMode="auto">
          <a:xfrm>
            <a:off x="5651500" y="908050"/>
            <a:ext cx="1209675" cy="519113"/>
          </a:xfrm>
          <a:prstGeom prst="rect">
            <a:avLst/>
          </a:prstGeom>
          <a:noFill/>
          <a:ln w="12700" cap="sq">
            <a:noFill/>
            <a:miter lim="800000"/>
            <a:headEnd type="none" w="sm" len="sm"/>
            <a:tailEnd type="none" w="sm" len="sm"/>
          </a:ln>
        </p:spPr>
        <p:txBody>
          <a:bodyPr wrap="none">
            <a:spAutoFit/>
          </a:bodyPr>
          <a:lstStyle/>
          <a:p>
            <a:pPr algn="l"/>
            <a:r>
              <a:rPr lang="en-US" altLang="zh-CN" dirty="0"/>
              <a:t>Ketose</a:t>
            </a:r>
          </a:p>
        </p:txBody>
      </p:sp>
      <p:sp>
        <p:nvSpPr>
          <p:cNvPr id="19460" name="Text Box 5"/>
          <p:cNvSpPr txBox="1">
            <a:spLocks noChangeArrowheads="1"/>
          </p:cNvSpPr>
          <p:nvPr/>
        </p:nvSpPr>
        <p:spPr bwMode="auto">
          <a:xfrm>
            <a:off x="3348038" y="4005263"/>
            <a:ext cx="1781175" cy="519112"/>
          </a:xfrm>
          <a:prstGeom prst="rect">
            <a:avLst/>
          </a:prstGeom>
          <a:noFill/>
          <a:ln w="12700" cap="sq" algn="ctr">
            <a:noFill/>
            <a:miter lim="800000"/>
            <a:headEnd/>
            <a:tailEnd/>
          </a:ln>
        </p:spPr>
        <p:txBody>
          <a:bodyPr wrap="none">
            <a:spAutoFit/>
          </a:bodyPr>
          <a:lstStyle/>
          <a:p>
            <a:r>
              <a:rPr lang="en-US" altLang="zh-CN" dirty="0"/>
              <a:t>Reversible</a:t>
            </a:r>
          </a:p>
        </p:txBody>
      </p:sp>
      <p:sp>
        <p:nvSpPr>
          <p:cNvPr id="19461" name="Text Box 6"/>
          <p:cNvSpPr txBox="1">
            <a:spLocks noChangeArrowheads="1"/>
          </p:cNvSpPr>
          <p:nvPr/>
        </p:nvSpPr>
        <p:spPr bwMode="auto">
          <a:xfrm>
            <a:off x="6030913" y="280987"/>
            <a:ext cx="3113087" cy="519112"/>
          </a:xfrm>
          <a:prstGeom prst="rect">
            <a:avLst/>
          </a:prstGeom>
          <a:noFill/>
          <a:ln w="12700" cap="sq">
            <a:noFill/>
            <a:miter lim="800000"/>
            <a:headEnd type="none" w="sm" len="sm"/>
            <a:tailEnd type="none" w="sm" len="sm"/>
          </a:ln>
        </p:spPr>
        <p:txBody>
          <a:bodyPr wrap="none">
            <a:spAutoFit/>
          </a:bodyPr>
          <a:lstStyle/>
          <a:p>
            <a:pPr algn="l"/>
            <a:r>
              <a:rPr lang="en-US" altLang="zh-CN" dirty="0">
                <a:solidFill>
                  <a:srgbClr val="FF5353"/>
                </a:solidFill>
              </a:rPr>
              <a:t>Preparatory Phase</a:t>
            </a:r>
            <a:r>
              <a:rPr lang="en-US" altLang="zh-CN" sz="2400" dirty="0"/>
              <a:t> </a:t>
            </a:r>
          </a:p>
        </p:txBody>
      </p:sp>
      <p:sp>
        <p:nvSpPr>
          <p:cNvPr id="19462" name="Text Box 7"/>
          <p:cNvSpPr txBox="1">
            <a:spLocks noChangeArrowheads="1"/>
          </p:cNvSpPr>
          <p:nvPr/>
        </p:nvSpPr>
        <p:spPr bwMode="auto">
          <a:xfrm>
            <a:off x="395536" y="250825"/>
            <a:ext cx="1331913" cy="579437"/>
          </a:xfrm>
          <a:prstGeom prst="rect">
            <a:avLst/>
          </a:prstGeom>
          <a:noFill/>
          <a:ln w="12700" cap="sq">
            <a:noFill/>
            <a:miter lim="800000"/>
            <a:headEnd type="none" w="sm" len="sm"/>
            <a:tailEnd type="none" w="sm" len="sm"/>
          </a:ln>
        </p:spPr>
        <p:txBody>
          <a:bodyPr wrap="none">
            <a:spAutoFit/>
          </a:bodyPr>
          <a:lstStyle/>
          <a:p>
            <a:pPr algn="l"/>
            <a:r>
              <a:rPr lang="en-US" altLang="zh-CN" sz="3200" dirty="0">
                <a:solidFill>
                  <a:srgbClr val="0000CC"/>
                </a:solidFill>
              </a:rPr>
              <a:t>Step 2</a:t>
            </a:r>
            <a:r>
              <a:rPr lang="en-US" altLang="zh-CN" sz="2400" dirty="0"/>
              <a:t> </a:t>
            </a:r>
          </a:p>
        </p:txBody>
      </p:sp>
      <p:pic>
        <p:nvPicPr>
          <p:cNvPr id="19463" name="Picture 8"/>
          <p:cNvPicPr>
            <a:picLocks noChangeAspect="1" noChangeArrowheads="1"/>
          </p:cNvPicPr>
          <p:nvPr/>
        </p:nvPicPr>
        <p:blipFill>
          <a:blip r:embed="rId2"/>
          <a:srcRect/>
          <a:stretch>
            <a:fillRect/>
          </a:stretch>
        </p:blipFill>
        <p:spPr bwMode="auto">
          <a:xfrm>
            <a:off x="827088" y="1370013"/>
            <a:ext cx="7345362" cy="4038600"/>
          </a:xfrm>
          <a:prstGeom prst="rect">
            <a:avLst/>
          </a:prstGeom>
          <a:noFill/>
          <a:ln w="9525">
            <a:noFill/>
            <a:miter lim="800000"/>
            <a:headEnd/>
            <a:tailEnd/>
          </a:ln>
        </p:spPr>
      </p:pic>
      <p:sp>
        <p:nvSpPr>
          <p:cNvPr id="19464" name="Text Box 9"/>
          <p:cNvSpPr txBox="1">
            <a:spLocks noChangeArrowheads="1"/>
          </p:cNvSpPr>
          <p:nvPr/>
        </p:nvSpPr>
        <p:spPr bwMode="auto">
          <a:xfrm>
            <a:off x="3514725" y="3644900"/>
            <a:ext cx="1781175" cy="946150"/>
          </a:xfrm>
          <a:prstGeom prst="rect">
            <a:avLst/>
          </a:prstGeom>
          <a:noFill/>
          <a:ln w="12700" cap="sq" algn="ctr">
            <a:noFill/>
            <a:miter lim="800000"/>
            <a:headEnd/>
            <a:tailEnd/>
          </a:ln>
        </p:spPr>
        <p:txBody>
          <a:bodyPr wrap="none">
            <a:spAutoFit/>
          </a:bodyPr>
          <a:lstStyle/>
          <a:p>
            <a:r>
              <a:rPr lang="en-US" altLang="zh-CN" dirty="0"/>
              <a:t>Reversible</a:t>
            </a:r>
          </a:p>
          <a:p>
            <a:endParaRPr lang="en-US" altLang="zh-C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6060411" y="254001"/>
            <a:ext cx="3113087" cy="519113"/>
          </a:xfrm>
          <a:prstGeom prst="rect">
            <a:avLst/>
          </a:prstGeom>
          <a:noFill/>
          <a:ln w="12700" cap="sq">
            <a:noFill/>
            <a:miter lim="800000"/>
            <a:headEnd type="none" w="sm" len="sm"/>
            <a:tailEnd type="none" w="sm" len="sm"/>
          </a:ln>
        </p:spPr>
        <p:txBody>
          <a:bodyPr wrap="none">
            <a:spAutoFit/>
          </a:bodyPr>
          <a:lstStyle/>
          <a:p>
            <a:pPr algn="l"/>
            <a:r>
              <a:rPr lang="en-US" altLang="zh-CN" dirty="0">
                <a:solidFill>
                  <a:srgbClr val="FF5353"/>
                </a:solidFill>
              </a:rPr>
              <a:t>Preparatory Phase</a:t>
            </a:r>
            <a:r>
              <a:rPr lang="en-US" altLang="zh-CN" sz="2400" dirty="0"/>
              <a:t> </a:t>
            </a:r>
          </a:p>
        </p:txBody>
      </p:sp>
      <p:sp>
        <p:nvSpPr>
          <p:cNvPr id="20483" name="Text Box 6"/>
          <p:cNvSpPr txBox="1">
            <a:spLocks noChangeArrowheads="1"/>
          </p:cNvSpPr>
          <p:nvPr/>
        </p:nvSpPr>
        <p:spPr bwMode="auto">
          <a:xfrm>
            <a:off x="539750" y="333375"/>
            <a:ext cx="5400675" cy="579438"/>
          </a:xfrm>
          <a:prstGeom prst="rect">
            <a:avLst/>
          </a:prstGeom>
          <a:noFill/>
          <a:ln w="12700" cap="sq">
            <a:noFill/>
            <a:miter lim="800000"/>
            <a:headEnd type="none" w="sm" len="sm"/>
            <a:tailEnd type="none" w="sm" len="sm"/>
          </a:ln>
        </p:spPr>
        <p:txBody>
          <a:bodyPr>
            <a:spAutoFit/>
          </a:bodyPr>
          <a:lstStyle/>
          <a:p>
            <a:pPr algn="l"/>
            <a:r>
              <a:rPr lang="en-US" altLang="zh-CN" sz="3200" dirty="0">
                <a:solidFill>
                  <a:srgbClr val="0000CC"/>
                </a:solidFill>
              </a:rPr>
              <a:t>Step 3  </a:t>
            </a:r>
            <a:r>
              <a:rPr lang="en-US" altLang="zh-CN" sz="3200" dirty="0"/>
              <a:t>The commitment step</a:t>
            </a:r>
            <a:r>
              <a:rPr lang="en-US" altLang="zh-CN" sz="2400" dirty="0"/>
              <a:t> </a:t>
            </a:r>
          </a:p>
        </p:txBody>
      </p:sp>
      <p:sp>
        <p:nvSpPr>
          <p:cNvPr id="20484" name="Text Box 7"/>
          <p:cNvSpPr txBox="1">
            <a:spLocks noChangeArrowheads="1"/>
          </p:cNvSpPr>
          <p:nvPr/>
        </p:nvSpPr>
        <p:spPr bwMode="auto">
          <a:xfrm>
            <a:off x="3779838" y="4797425"/>
            <a:ext cx="987425" cy="396875"/>
          </a:xfrm>
          <a:prstGeom prst="rect">
            <a:avLst/>
          </a:prstGeom>
          <a:noFill/>
          <a:ln w="12700" cap="sq" algn="ctr">
            <a:noFill/>
            <a:miter lim="800000"/>
            <a:headEnd/>
            <a:tailEnd/>
          </a:ln>
        </p:spPr>
        <p:txBody>
          <a:bodyPr wrap="none">
            <a:spAutoFit/>
          </a:bodyPr>
          <a:lstStyle/>
          <a:p>
            <a:r>
              <a:rPr lang="en-US" altLang="zh-CN" sz="2000" dirty="0">
                <a:solidFill>
                  <a:srgbClr val="5F3DDB"/>
                </a:solidFill>
              </a:rPr>
              <a:t>(PFK1)</a:t>
            </a:r>
          </a:p>
        </p:txBody>
      </p:sp>
      <p:pic>
        <p:nvPicPr>
          <p:cNvPr id="20485" name="Picture 8"/>
          <p:cNvPicPr>
            <a:picLocks noChangeAspect="1" noChangeArrowheads="1"/>
          </p:cNvPicPr>
          <p:nvPr/>
        </p:nvPicPr>
        <p:blipFill>
          <a:blip r:embed="rId2"/>
          <a:srcRect/>
          <a:stretch>
            <a:fillRect/>
          </a:stretch>
        </p:blipFill>
        <p:spPr bwMode="auto">
          <a:xfrm>
            <a:off x="684213" y="1125538"/>
            <a:ext cx="8013700" cy="4552950"/>
          </a:xfrm>
          <a:prstGeom prst="rect">
            <a:avLst/>
          </a:prstGeom>
          <a:noFill/>
          <a:ln w="9525">
            <a:noFill/>
            <a:miter lim="800000"/>
            <a:headEnd/>
            <a:tailEnd/>
          </a:ln>
        </p:spPr>
      </p:pic>
      <p:sp>
        <p:nvSpPr>
          <p:cNvPr id="20486" name="Text Box 10"/>
          <p:cNvSpPr txBox="1">
            <a:spLocks noChangeArrowheads="1"/>
          </p:cNvSpPr>
          <p:nvPr/>
        </p:nvSpPr>
        <p:spPr bwMode="auto">
          <a:xfrm>
            <a:off x="1042988" y="5484813"/>
            <a:ext cx="1976437" cy="1373187"/>
          </a:xfrm>
          <a:prstGeom prst="rect">
            <a:avLst/>
          </a:prstGeom>
          <a:noFill/>
          <a:ln w="12700" cap="sq" algn="ctr">
            <a:noFill/>
            <a:miter lim="800000"/>
            <a:headEnd/>
            <a:tailEnd/>
          </a:ln>
        </p:spPr>
        <p:txBody>
          <a:bodyPr wrap="none">
            <a:spAutoFit/>
          </a:bodyPr>
          <a:lstStyle/>
          <a:p>
            <a:r>
              <a:rPr lang="en-US" altLang="zh-CN" dirty="0"/>
              <a:t>Irreversible</a:t>
            </a:r>
          </a:p>
          <a:p>
            <a:r>
              <a:rPr lang="en-US" altLang="zh-CN" dirty="0"/>
              <a:t>exergonic</a:t>
            </a:r>
          </a:p>
          <a:p>
            <a:endParaRPr lang="en-US" altLang="zh-CN" dirty="0"/>
          </a:p>
        </p:txBody>
      </p:sp>
      <p:sp>
        <p:nvSpPr>
          <p:cNvPr id="20487" name="Rectangle 11"/>
          <p:cNvSpPr>
            <a:spLocks noChangeArrowheads="1"/>
          </p:cNvSpPr>
          <p:nvPr/>
        </p:nvSpPr>
        <p:spPr bwMode="auto">
          <a:xfrm>
            <a:off x="3924300" y="2349500"/>
            <a:ext cx="2879725" cy="574675"/>
          </a:xfrm>
          <a:prstGeom prst="rect">
            <a:avLst/>
          </a:prstGeom>
          <a:noFill/>
          <a:ln w="38100" cap="sq" algn="ctr">
            <a:solidFill>
              <a:srgbClr val="CC0000"/>
            </a:solidFill>
            <a:miter lim="800000"/>
            <a:headEnd/>
            <a:tailEnd/>
          </a:ln>
        </p:spPr>
        <p:txBody>
          <a:bodyPr wrap="none" anchor="ctr">
            <a:spAutoFit/>
          </a:bodyPr>
          <a:lstStyle/>
          <a:p>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4859338" y="2408238"/>
            <a:ext cx="184150" cy="336550"/>
          </a:xfrm>
          <a:prstGeom prst="rect">
            <a:avLst/>
          </a:prstGeom>
          <a:noFill/>
          <a:ln w="12700" cap="sq">
            <a:noFill/>
            <a:miter lim="800000"/>
            <a:headEnd type="none" w="sm" len="sm"/>
            <a:tailEnd type="none" w="sm" len="sm"/>
          </a:ln>
        </p:spPr>
        <p:txBody>
          <a:bodyPr wrap="none">
            <a:spAutoFit/>
          </a:bodyPr>
          <a:lstStyle/>
          <a:p>
            <a:pPr algn="l"/>
            <a:endParaRPr lang="en-US" altLang="zh-CN" sz="1600" dirty="0"/>
          </a:p>
        </p:txBody>
      </p:sp>
      <p:sp>
        <p:nvSpPr>
          <p:cNvPr id="21507" name="Text Box 8"/>
          <p:cNvSpPr txBox="1">
            <a:spLocks noChangeArrowheads="1"/>
          </p:cNvSpPr>
          <p:nvPr/>
        </p:nvSpPr>
        <p:spPr bwMode="auto">
          <a:xfrm>
            <a:off x="4859338" y="2768600"/>
            <a:ext cx="184150" cy="336550"/>
          </a:xfrm>
          <a:prstGeom prst="rect">
            <a:avLst/>
          </a:prstGeom>
          <a:noFill/>
          <a:ln w="12700" cap="sq">
            <a:noFill/>
            <a:miter lim="800000"/>
            <a:headEnd type="none" w="sm" len="sm"/>
            <a:tailEnd type="none" w="sm" len="sm"/>
          </a:ln>
        </p:spPr>
        <p:txBody>
          <a:bodyPr wrap="none">
            <a:spAutoFit/>
          </a:bodyPr>
          <a:lstStyle/>
          <a:p>
            <a:pPr algn="l"/>
            <a:endParaRPr lang="en-US" altLang="zh-CN" sz="1600" dirty="0"/>
          </a:p>
        </p:txBody>
      </p:sp>
      <p:sp>
        <p:nvSpPr>
          <p:cNvPr id="21508" name="Text Box 12"/>
          <p:cNvSpPr txBox="1">
            <a:spLocks noChangeArrowheads="1"/>
          </p:cNvSpPr>
          <p:nvPr/>
        </p:nvSpPr>
        <p:spPr bwMode="auto">
          <a:xfrm>
            <a:off x="6877050" y="3055938"/>
            <a:ext cx="184150" cy="336550"/>
          </a:xfrm>
          <a:prstGeom prst="rect">
            <a:avLst/>
          </a:prstGeom>
          <a:noFill/>
          <a:ln w="12700" cap="sq">
            <a:noFill/>
            <a:miter lim="800000"/>
            <a:headEnd type="none" w="sm" len="sm"/>
            <a:tailEnd type="none" w="sm" len="sm"/>
          </a:ln>
        </p:spPr>
        <p:txBody>
          <a:bodyPr wrap="none">
            <a:spAutoFit/>
          </a:bodyPr>
          <a:lstStyle/>
          <a:p>
            <a:pPr algn="l"/>
            <a:endParaRPr lang="en-US" altLang="zh-CN" sz="1600" dirty="0"/>
          </a:p>
        </p:txBody>
      </p:sp>
      <p:sp>
        <p:nvSpPr>
          <p:cNvPr id="21509" name="Text Box 13"/>
          <p:cNvSpPr txBox="1">
            <a:spLocks noChangeArrowheads="1"/>
          </p:cNvSpPr>
          <p:nvPr/>
        </p:nvSpPr>
        <p:spPr bwMode="auto">
          <a:xfrm>
            <a:off x="6030913" y="214313"/>
            <a:ext cx="3113087" cy="519112"/>
          </a:xfrm>
          <a:prstGeom prst="rect">
            <a:avLst/>
          </a:prstGeom>
          <a:noFill/>
          <a:ln w="12700" cap="sq">
            <a:noFill/>
            <a:miter lim="800000"/>
            <a:headEnd type="none" w="sm" len="sm"/>
            <a:tailEnd type="none" w="sm" len="sm"/>
          </a:ln>
        </p:spPr>
        <p:txBody>
          <a:bodyPr wrap="none">
            <a:spAutoFit/>
          </a:bodyPr>
          <a:lstStyle/>
          <a:p>
            <a:pPr algn="l"/>
            <a:r>
              <a:rPr lang="en-US" altLang="zh-CN" dirty="0">
                <a:solidFill>
                  <a:srgbClr val="FF5353"/>
                </a:solidFill>
              </a:rPr>
              <a:t>Preparatory Phase</a:t>
            </a:r>
            <a:r>
              <a:rPr lang="en-US" altLang="zh-CN" sz="2400" dirty="0"/>
              <a:t> </a:t>
            </a:r>
          </a:p>
        </p:txBody>
      </p:sp>
      <p:sp>
        <p:nvSpPr>
          <p:cNvPr id="21510" name="Text Box 14"/>
          <p:cNvSpPr txBox="1">
            <a:spLocks noChangeArrowheads="1"/>
          </p:cNvSpPr>
          <p:nvPr/>
        </p:nvSpPr>
        <p:spPr bwMode="auto">
          <a:xfrm>
            <a:off x="539750" y="377825"/>
            <a:ext cx="4806950" cy="641350"/>
          </a:xfrm>
          <a:prstGeom prst="rect">
            <a:avLst/>
          </a:prstGeom>
          <a:noFill/>
          <a:ln w="12700" cap="sq">
            <a:noFill/>
            <a:miter lim="800000"/>
            <a:headEnd type="none" w="sm" len="sm"/>
            <a:tailEnd type="none" w="sm" len="sm"/>
          </a:ln>
        </p:spPr>
        <p:txBody>
          <a:bodyPr wrap="none">
            <a:spAutoFit/>
          </a:bodyPr>
          <a:lstStyle/>
          <a:p>
            <a:pPr algn="l"/>
            <a:r>
              <a:rPr lang="en-US" altLang="zh-CN" sz="3600" dirty="0">
                <a:solidFill>
                  <a:srgbClr val="0000CC"/>
                </a:solidFill>
              </a:rPr>
              <a:t>Step 4</a:t>
            </a:r>
            <a:r>
              <a:rPr lang="en-US" altLang="zh-CN" sz="3600" dirty="0"/>
              <a:t>   The “lysis” step</a:t>
            </a:r>
          </a:p>
        </p:txBody>
      </p:sp>
      <p:pic>
        <p:nvPicPr>
          <p:cNvPr id="21511" name="Picture 16"/>
          <p:cNvPicPr>
            <a:picLocks noChangeAspect="1" noChangeArrowheads="1"/>
          </p:cNvPicPr>
          <p:nvPr/>
        </p:nvPicPr>
        <p:blipFill>
          <a:blip r:embed="rId2"/>
          <a:srcRect/>
          <a:stretch>
            <a:fillRect/>
          </a:stretch>
        </p:blipFill>
        <p:spPr bwMode="auto">
          <a:xfrm>
            <a:off x="468313" y="1125538"/>
            <a:ext cx="8207375" cy="5327650"/>
          </a:xfrm>
          <a:prstGeom prst="rect">
            <a:avLst/>
          </a:prstGeom>
          <a:noFill/>
          <a:ln w="9525">
            <a:noFill/>
            <a:miter lim="800000"/>
            <a:headEnd/>
            <a:tailEnd/>
          </a:ln>
        </p:spPr>
      </p:pic>
      <p:sp>
        <p:nvSpPr>
          <p:cNvPr id="21512" name="Text Box 18"/>
          <p:cNvSpPr txBox="1">
            <a:spLocks noChangeArrowheads="1"/>
          </p:cNvSpPr>
          <p:nvPr/>
        </p:nvSpPr>
        <p:spPr bwMode="auto">
          <a:xfrm>
            <a:off x="2413000" y="3860800"/>
            <a:ext cx="1209675" cy="519113"/>
          </a:xfrm>
          <a:prstGeom prst="rect">
            <a:avLst/>
          </a:prstGeom>
          <a:noFill/>
          <a:ln w="12700" cap="sq" algn="ctr">
            <a:noFill/>
            <a:miter lim="800000"/>
            <a:headEnd/>
            <a:tailEnd/>
          </a:ln>
        </p:spPr>
        <p:txBody>
          <a:bodyPr wrap="none">
            <a:spAutoFit/>
          </a:bodyPr>
          <a:lstStyle/>
          <a:p>
            <a:r>
              <a:rPr lang="en-US" altLang="zh-CN" dirty="0"/>
              <a:t>Ketose</a:t>
            </a:r>
          </a:p>
        </p:txBody>
      </p:sp>
      <p:sp>
        <p:nvSpPr>
          <p:cNvPr id="21513" name="Text Box 19"/>
          <p:cNvSpPr txBox="1">
            <a:spLocks noChangeArrowheads="1"/>
          </p:cNvSpPr>
          <p:nvPr/>
        </p:nvSpPr>
        <p:spPr bwMode="auto">
          <a:xfrm>
            <a:off x="7594600" y="3789363"/>
            <a:ext cx="1211263" cy="519112"/>
          </a:xfrm>
          <a:prstGeom prst="rect">
            <a:avLst/>
          </a:prstGeom>
          <a:noFill/>
          <a:ln w="12700" cap="sq" algn="ctr">
            <a:noFill/>
            <a:miter lim="800000"/>
            <a:headEnd/>
            <a:tailEnd/>
          </a:ln>
        </p:spPr>
        <p:txBody>
          <a:bodyPr wrap="none">
            <a:spAutoFit/>
          </a:bodyPr>
          <a:lstStyle/>
          <a:p>
            <a:r>
              <a:rPr lang="en-US" altLang="zh-CN" dirty="0"/>
              <a:t>Aldose</a:t>
            </a:r>
          </a:p>
        </p:txBody>
      </p:sp>
      <p:sp>
        <p:nvSpPr>
          <p:cNvPr id="21514" name="Rectangle 20"/>
          <p:cNvSpPr>
            <a:spLocks noChangeArrowheads="1"/>
          </p:cNvSpPr>
          <p:nvPr/>
        </p:nvSpPr>
        <p:spPr bwMode="auto">
          <a:xfrm>
            <a:off x="5508625" y="5949950"/>
            <a:ext cx="3311525" cy="433388"/>
          </a:xfrm>
          <a:prstGeom prst="rect">
            <a:avLst/>
          </a:prstGeom>
          <a:noFill/>
          <a:ln w="28575" cap="sq" algn="ctr">
            <a:solidFill>
              <a:srgbClr val="CC0000"/>
            </a:solidFill>
            <a:miter lim="800000"/>
            <a:headEnd/>
            <a:tailEnd/>
          </a:ln>
        </p:spPr>
        <p:txBody>
          <a:bodyPr wrap="none" anchor="ctr">
            <a:spAutoFit/>
          </a:bodyPr>
          <a:lstStyle/>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8893175" cy="1368425"/>
          </a:xfrm>
        </p:spPr>
        <p:txBody>
          <a:bodyPr/>
          <a:lstStyle/>
          <a:p>
            <a:pPr eaLnBrk="1" hangingPunct="1"/>
            <a:r>
              <a:rPr lang="en-US" altLang="zh-CN" sz="6000" b="1" dirty="0" smtClean="0">
                <a:solidFill>
                  <a:srgbClr val="3333CC"/>
                </a:solidFill>
                <a:latin typeface="Times New Roman" pitchFamily="18" charset="0"/>
                <a:ea typeface="宋体" charset="-122"/>
              </a:rPr>
              <a:t/>
            </a:r>
            <a:br>
              <a:rPr lang="en-US" altLang="zh-CN" sz="6000" b="1" dirty="0" smtClean="0">
                <a:solidFill>
                  <a:srgbClr val="3333CC"/>
                </a:solidFill>
                <a:latin typeface="Times New Roman" pitchFamily="18" charset="0"/>
                <a:ea typeface="宋体" charset="-122"/>
              </a:rPr>
            </a:br>
            <a:r>
              <a:rPr lang="en-US" altLang="zh-CN" sz="6000" b="1" dirty="0" smtClean="0">
                <a:solidFill>
                  <a:srgbClr val="3333CC"/>
                </a:solidFill>
                <a:latin typeface="Times New Roman" pitchFamily="18" charset="0"/>
                <a:ea typeface="宋体" charset="-122"/>
              </a:rPr>
              <a:t/>
            </a:r>
            <a:br>
              <a:rPr lang="en-US" altLang="zh-CN" sz="6000" b="1" dirty="0" smtClean="0">
                <a:solidFill>
                  <a:srgbClr val="3333CC"/>
                </a:solidFill>
                <a:latin typeface="Times New Roman" pitchFamily="18" charset="0"/>
                <a:ea typeface="宋体" charset="-122"/>
              </a:rPr>
            </a:br>
            <a:r>
              <a:rPr lang="en-US" altLang="zh-CN" sz="6000" b="1" dirty="0" smtClean="0">
                <a:solidFill>
                  <a:srgbClr val="3333CC"/>
                </a:solidFill>
                <a:latin typeface="Times New Roman" pitchFamily="18" charset="0"/>
                <a:ea typeface="宋体" charset="-122"/>
              </a:rPr>
              <a:t>Glycolysis (</a:t>
            </a:r>
            <a:r>
              <a:rPr lang="zh-CN" altLang="en-US" sz="6000" b="1" dirty="0" smtClean="0">
                <a:solidFill>
                  <a:srgbClr val="3333CC"/>
                </a:solidFill>
                <a:latin typeface="楷体" panose="02010609060101010101" pitchFamily="49" charset="-122"/>
                <a:ea typeface="楷体" panose="02010609060101010101" pitchFamily="49" charset="-122"/>
              </a:rPr>
              <a:t>糖酵解</a:t>
            </a:r>
            <a:r>
              <a:rPr lang="en-US" altLang="zh-CN" sz="6000" b="1" dirty="0" smtClean="0">
                <a:solidFill>
                  <a:srgbClr val="3333CC"/>
                </a:solidFill>
                <a:latin typeface="Times New Roman" pitchFamily="18" charset="0"/>
                <a:ea typeface="宋体" charset="-122"/>
              </a:rPr>
              <a:t>)</a:t>
            </a:r>
          </a:p>
        </p:txBody>
      </p:sp>
      <p:sp>
        <p:nvSpPr>
          <p:cNvPr id="4099" name="Rectangle 3"/>
          <p:cNvSpPr>
            <a:spLocks noGrp="1" noChangeArrowheads="1"/>
          </p:cNvSpPr>
          <p:nvPr>
            <p:ph type="body" idx="1"/>
          </p:nvPr>
        </p:nvSpPr>
        <p:spPr>
          <a:xfrm>
            <a:off x="-31494" y="1124744"/>
            <a:ext cx="9144000" cy="4968875"/>
          </a:xfrm>
        </p:spPr>
        <p:txBody>
          <a:bodyPr/>
          <a:lstStyle/>
          <a:p>
            <a:pPr eaLnBrk="1" hangingPunct="1">
              <a:buFontTx/>
              <a:buNone/>
            </a:pPr>
            <a:endParaRPr lang="en-US" altLang="zh-CN" b="1" dirty="0" smtClean="0">
              <a:solidFill>
                <a:srgbClr val="3333CC"/>
              </a:solidFill>
              <a:latin typeface="Times New Roman" pitchFamily="18" charset="0"/>
              <a:ea typeface="宋体" charset="-122"/>
            </a:endParaRPr>
          </a:p>
          <a:p>
            <a:pPr eaLnBrk="1" hangingPunct="1">
              <a:buFontTx/>
              <a:buNone/>
            </a:pPr>
            <a:endParaRPr lang="en-US" altLang="zh-CN" sz="4800" b="1" dirty="0" smtClean="0">
              <a:latin typeface="Times New Roman" pitchFamily="18" charset="0"/>
              <a:ea typeface="宋体" charset="-122"/>
            </a:endParaRPr>
          </a:p>
          <a:p>
            <a:pPr algn="ctr" eaLnBrk="1" hangingPunct="1">
              <a:spcBef>
                <a:spcPct val="0"/>
              </a:spcBef>
              <a:buFontTx/>
              <a:buNone/>
            </a:pPr>
            <a:r>
              <a:rPr lang="en-US" altLang="zh-CN" sz="4800" b="1" dirty="0" smtClean="0">
                <a:latin typeface="Times New Roman" pitchFamily="18" charset="0"/>
                <a:ea typeface="宋体" charset="-122"/>
              </a:rPr>
              <a:t>The process in which a molecule of </a:t>
            </a:r>
            <a:r>
              <a:rPr lang="en-US" altLang="zh-CN" sz="4800" b="1" dirty="0" smtClean="0">
                <a:solidFill>
                  <a:srgbClr val="FF0000"/>
                </a:solidFill>
                <a:latin typeface="Times New Roman" pitchFamily="18" charset="0"/>
                <a:ea typeface="宋体" charset="-122"/>
              </a:rPr>
              <a:t>glucose</a:t>
            </a:r>
            <a:r>
              <a:rPr lang="en-US" altLang="zh-CN" sz="4800" b="1" dirty="0" smtClean="0">
                <a:latin typeface="Times New Roman" pitchFamily="18" charset="0"/>
                <a:ea typeface="宋体" charset="-122"/>
              </a:rPr>
              <a:t> is degraded in a series of enzyme-catalyzed reactions to yield two molecules of </a:t>
            </a:r>
            <a:r>
              <a:rPr lang="en-US" altLang="zh-CN" sz="4800" b="1" dirty="0" smtClean="0">
                <a:solidFill>
                  <a:srgbClr val="3333CC"/>
                </a:solidFill>
                <a:latin typeface="Times New Roman" pitchFamily="18" charset="0"/>
                <a:ea typeface="宋体" charset="-122"/>
              </a:rPr>
              <a:t>pyruvate</a:t>
            </a:r>
            <a:r>
              <a:rPr lang="en-US" altLang="zh-CN" sz="4800" b="1" dirty="0" smtClean="0">
                <a:solidFill>
                  <a:srgbClr val="333399"/>
                </a:solidFill>
                <a:latin typeface="Times New Roman" pitchFamily="18" charset="0"/>
                <a:ea typeface="宋体" charset="-122"/>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531938" y="379413"/>
            <a:ext cx="6078537"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303213" y="1111250"/>
            <a:ext cx="8535987" cy="4633913"/>
          </a:xfrm>
          <a:prstGeom prst="rect">
            <a:avLst/>
          </a:prstGeom>
          <a:noFill/>
          <a:ln w="9525">
            <a:noFill/>
            <a:miter lim="800000"/>
            <a:headEnd/>
            <a:tailEnd/>
          </a:ln>
        </p:spPr>
      </p:pic>
      <p:cxnSp>
        <p:nvCxnSpPr>
          <p:cNvPr id="3" name="直接箭头连接符 2"/>
          <p:cNvCxnSpPr/>
          <p:nvPr/>
        </p:nvCxnSpPr>
        <p:spPr bwMode="auto">
          <a:xfrm>
            <a:off x="179512" y="3789040"/>
            <a:ext cx="936104" cy="0"/>
          </a:xfrm>
          <a:prstGeom prst="straightConnector1">
            <a:avLst/>
          </a:prstGeom>
          <a:noFill/>
          <a:ln w="57150" cap="sq" cmpd="sng" algn="ctr">
            <a:solidFill>
              <a:srgbClr val="FF0000"/>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4911725" y="4887913"/>
            <a:ext cx="184150" cy="457200"/>
          </a:xfrm>
          <a:prstGeom prst="rect">
            <a:avLst/>
          </a:prstGeom>
          <a:noFill/>
          <a:ln w="12700" cap="sq">
            <a:noFill/>
            <a:miter lim="800000"/>
            <a:headEnd type="none" w="sm" len="sm"/>
            <a:tailEnd type="none" w="sm" len="sm"/>
          </a:ln>
        </p:spPr>
        <p:txBody>
          <a:bodyPr wrap="none">
            <a:spAutoFit/>
          </a:bodyPr>
          <a:lstStyle/>
          <a:p>
            <a:pPr algn="l"/>
            <a:endParaRPr lang="en-US" altLang="zh-CN" sz="2400" b="0" dirty="0">
              <a:solidFill>
                <a:schemeClr val="tx1"/>
              </a:solidFill>
              <a:latin typeface="Arial" charset="0"/>
            </a:endParaRPr>
          </a:p>
        </p:txBody>
      </p:sp>
      <p:sp>
        <p:nvSpPr>
          <p:cNvPr id="24579" name="Text Box 4"/>
          <p:cNvSpPr txBox="1">
            <a:spLocks noChangeArrowheads="1"/>
          </p:cNvSpPr>
          <p:nvPr/>
        </p:nvSpPr>
        <p:spPr bwMode="auto">
          <a:xfrm>
            <a:off x="1116013" y="5300663"/>
            <a:ext cx="1063625" cy="457200"/>
          </a:xfrm>
          <a:prstGeom prst="rect">
            <a:avLst/>
          </a:prstGeom>
          <a:noFill/>
          <a:ln w="12700" cap="sq">
            <a:noFill/>
            <a:miter lim="800000"/>
            <a:headEnd type="none" w="sm" len="sm"/>
            <a:tailEnd type="none" w="sm" len="sm"/>
          </a:ln>
        </p:spPr>
        <p:txBody>
          <a:bodyPr wrap="none">
            <a:spAutoFit/>
          </a:bodyPr>
          <a:lstStyle/>
          <a:p>
            <a:pPr algn="l"/>
            <a:r>
              <a:rPr lang="en-US" altLang="zh-CN" sz="2400" dirty="0"/>
              <a:t>Ketose</a:t>
            </a:r>
          </a:p>
        </p:txBody>
      </p:sp>
      <p:sp>
        <p:nvSpPr>
          <p:cNvPr id="24580" name="Text Box 5"/>
          <p:cNvSpPr txBox="1">
            <a:spLocks noChangeArrowheads="1"/>
          </p:cNvSpPr>
          <p:nvPr/>
        </p:nvSpPr>
        <p:spPr bwMode="auto">
          <a:xfrm>
            <a:off x="6732588" y="5826125"/>
            <a:ext cx="1211262" cy="519113"/>
          </a:xfrm>
          <a:prstGeom prst="rect">
            <a:avLst/>
          </a:prstGeom>
          <a:noFill/>
          <a:ln w="12700" cap="sq">
            <a:noFill/>
            <a:miter lim="800000"/>
            <a:headEnd type="none" w="sm" len="sm"/>
            <a:tailEnd type="none" w="sm" len="sm"/>
          </a:ln>
        </p:spPr>
        <p:txBody>
          <a:bodyPr wrap="none">
            <a:spAutoFit/>
          </a:bodyPr>
          <a:lstStyle/>
          <a:p>
            <a:pPr algn="l"/>
            <a:r>
              <a:rPr lang="en-US" altLang="zh-CN" dirty="0"/>
              <a:t>Aldose</a:t>
            </a:r>
          </a:p>
        </p:txBody>
      </p:sp>
      <p:sp>
        <p:nvSpPr>
          <p:cNvPr id="24581" name="Text Box 7"/>
          <p:cNvSpPr txBox="1">
            <a:spLocks noChangeArrowheads="1"/>
          </p:cNvSpPr>
          <p:nvPr/>
        </p:nvSpPr>
        <p:spPr bwMode="auto">
          <a:xfrm>
            <a:off x="503332" y="233362"/>
            <a:ext cx="1331912" cy="579438"/>
          </a:xfrm>
          <a:prstGeom prst="rect">
            <a:avLst/>
          </a:prstGeom>
          <a:noFill/>
          <a:ln w="12700" cap="sq">
            <a:noFill/>
            <a:miter lim="800000"/>
            <a:headEnd type="none" w="sm" len="sm"/>
            <a:tailEnd type="none" w="sm" len="sm"/>
          </a:ln>
        </p:spPr>
        <p:txBody>
          <a:bodyPr wrap="none">
            <a:spAutoFit/>
          </a:bodyPr>
          <a:lstStyle/>
          <a:p>
            <a:pPr algn="l"/>
            <a:r>
              <a:rPr lang="en-US" altLang="zh-CN" sz="3200" dirty="0">
                <a:solidFill>
                  <a:srgbClr val="0000CC"/>
                </a:solidFill>
              </a:rPr>
              <a:t>Step 5</a:t>
            </a:r>
            <a:r>
              <a:rPr lang="en-US" altLang="zh-CN" sz="2400" dirty="0"/>
              <a:t> </a:t>
            </a:r>
          </a:p>
        </p:txBody>
      </p:sp>
      <p:sp>
        <p:nvSpPr>
          <p:cNvPr id="24582" name="Text Box 8"/>
          <p:cNvSpPr txBox="1">
            <a:spLocks noChangeArrowheads="1"/>
          </p:cNvSpPr>
          <p:nvPr/>
        </p:nvSpPr>
        <p:spPr bwMode="auto">
          <a:xfrm>
            <a:off x="6030913" y="293688"/>
            <a:ext cx="3113087" cy="519112"/>
          </a:xfrm>
          <a:prstGeom prst="rect">
            <a:avLst/>
          </a:prstGeom>
          <a:noFill/>
          <a:ln w="12700" cap="sq">
            <a:noFill/>
            <a:miter lim="800000"/>
            <a:headEnd type="none" w="sm" len="sm"/>
            <a:tailEnd type="none" w="sm" len="sm"/>
          </a:ln>
        </p:spPr>
        <p:txBody>
          <a:bodyPr wrap="none">
            <a:spAutoFit/>
          </a:bodyPr>
          <a:lstStyle/>
          <a:p>
            <a:pPr algn="l"/>
            <a:r>
              <a:rPr lang="en-US" altLang="zh-CN" dirty="0">
                <a:solidFill>
                  <a:srgbClr val="FF5353"/>
                </a:solidFill>
              </a:rPr>
              <a:t>Preparatory Phase</a:t>
            </a:r>
            <a:r>
              <a:rPr lang="en-US" altLang="zh-CN" sz="2400" dirty="0"/>
              <a:t> </a:t>
            </a:r>
          </a:p>
        </p:txBody>
      </p:sp>
      <p:pic>
        <p:nvPicPr>
          <p:cNvPr id="24583" name="Picture 9"/>
          <p:cNvPicPr>
            <a:picLocks noChangeAspect="1" noChangeArrowheads="1"/>
          </p:cNvPicPr>
          <p:nvPr/>
        </p:nvPicPr>
        <p:blipFill>
          <a:blip r:embed="rId2"/>
          <a:srcRect/>
          <a:stretch>
            <a:fillRect/>
          </a:stretch>
        </p:blipFill>
        <p:spPr bwMode="auto">
          <a:xfrm>
            <a:off x="303213" y="1136650"/>
            <a:ext cx="8535987" cy="4584700"/>
          </a:xfrm>
          <a:prstGeom prst="rect">
            <a:avLst/>
          </a:prstGeom>
          <a:noFill/>
          <a:ln w="9525">
            <a:noFill/>
            <a:miter lim="800000"/>
            <a:headEnd/>
            <a:tailEnd/>
          </a:ln>
        </p:spPr>
      </p:pic>
      <p:sp>
        <p:nvSpPr>
          <p:cNvPr id="24584" name="Text Box 10"/>
          <p:cNvSpPr txBox="1">
            <a:spLocks noChangeArrowheads="1"/>
          </p:cNvSpPr>
          <p:nvPr/>
        </p:nvSpPr>
        <p:spPr bwMode="auto">
          <a:xfrm>
            <a:off x="3059113" y="6299200"/>
            <a:ext cx="1512887" cy="519113"/>
          </a:xfrm>
          <a:prstGeom prst="rect">
            <a:avLst/>
          </a:prstGeom>
          <a:noFill/>
          <a:ln w="12700" cap="sq" algn="ctr">
            <a:noFill/>
            <a:miter lim="800000"/>
            <a:headEnd/>
            <a:tailEnd/>
          </a:ln>
        </p:spPr>
        <p:txBody>
          <a:bodyPr>
            <a:spAutoFit/>
          </a:bodyPr>
          <a:lstStyle/>
          <a:p>
            <a:pPr>
              <a:spcBef>
                <a:spcPct val="50000"/>
              </a:spcBef>
            </a:pPr>
            <a:endParaRPr lang="zh-CN" altLang="zh-CN"/>
          </a:p>
        </p:txBody>
      </p:sp>
      <p:sp>
        <p:nvSpPr>
          <p:cNvPr id="24585" name="Text Box 11"/>
          <p:cNvSpPr txBox="1">
            <a:spLocks noChangeArrowheads="1"/>
          </p:cNvSpPr>
          <p:nvPr/>
        </p:nvSpPr>
        <p:spPr bwMode="auto">
          <a:xfrm>
            <a:off x="3492500" y="3429000"/>
            <a:ext cx="1781175" cy="519113"/>
          </a:xfrm>
          <a:prstGeom prst="rect">
            <a:avLst/>
          </a:prstGeom>
          <a:noFill/>
          <a:ln w="12700" cap="sq" algn="ctr">
            <a:noFill/>
            <a:miter lim="800000"/>
            <a:headEnd/>
            <a:tailEnd/>
          </a:ln>
        </p:spPr>
        <p:txBody>
          <a:bodyPr wrap="none">
            <a:spAutoFit/>
          </a:bodyPr>
          <a:lstStyle/>
          <a:p>
            <a:r>
              <a:rPr lang="en-US" altLang="zh-CN" dirty="0"/>
              <a:t>Reversible</a:t>
            </a:r>
          </a:p>
        </p:txBody>
      </p:sp>
      <p:sp>
        <p:nvSpPr>
          <p:cNvPr id="24586" name="Text Box 12"/>
          <p:cNvSpPr txBox="1">
            <a:spLocks noChangeArrowheads="1"/>
          </p:cNvSpPr>
          <p:nvPr/>
        </p:nvSpPr>
        <p:spPr bwMode="auto">
          <a:xfrm>
            <a:off x="1217613" y="5826125"/>
            <a:ext cx="1209675" cy="519113"/>
          </a:xfrm>
          <a:prstGeom prst="rect">
            <a:avLst/>
          </a:prstGeom>
          <a:noFill/>
          <a:ln w="12700" cap="sq" algn="ctr">
            <a:noFill/>
            <a:miter lim="800000"/>
            <a:headEnd/>
            <a:tailEnd/>
          </a:ln>
        </p:spPr>
        <p:txBody>
          <a:bodyPr wrap="none">
            <a:spAutoFit/>
          </a:bodyPr>
          <a:lstStyle/>
          <a:p>
            <a:r>
              <a:rPr lang="en-US" altLang="zh-CN" dirty="0"/>
              <a:t>Ketose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746125" y="379413"/>
            <a:ext cx="7651750" cy="6097587"/>
          </a:xfrm>
          <a:prstGeom prst="rect">
            <a:avLst/>
          </a:prstGeom>
          <a:noFill/>
          <a:ln w="9525">
            <a:noFill/>
            <a:miter lim="800000"/>
            <a:headEnd/>
            <a:tailEnd/>
          </a:ln>
        </p:spPr>
      </p:pic>
      <p:sp>
        <p:nvSpPr>
          <p:cNvPr id="25603" name="Rectangle 3"/>
          <p:cNvSpPr>
            <a:spLocks noChangeArrowheads="1"/>
          </p:cNvSpPr>
          <p:nvPr/>
        </p:nvSpPr>
        <p:spPr bwMode="auto">
          <a:xfrm>
            <a:off x="2286000" y="2667000"/>
            <a:ext cx="4572000" cy="1524000"/>
          </a:xfrm>
          <a:prstGeom prst="rect">
            <a:avLst/>
          </a:prstGeom>
          <a:noFill/>
          <a:ln w="12700" cap="sq" algn="ctr">
            <a:noFill/>
            <a:miter lim="800000"/>
            <a:headEnd/>
            <a:tailEnd/>
          </a:ln>
        </p:spPr>
        <p:txBody>
          <a:bodyPr>
            <a:spAutoFit/>
          </a:bodyPr>
          <a:lstStyle/>
          <a:p>
            <a:pPr>
              <a:spcBef>
                <a:spcPct val="50000"/>
              </a:spcBef>
            </a:pPr>
            <a:endParaRPr lang="en-US" altLang="zh-CN" b="0" dirty="0">
              <a:solidFill>
                <a:schemeClr val="tx2"/>
              </a:solidFill>
              <a:latin typeface="Symbol" pitchFamily="18" charset="2"/>
            </a:endParaRPr>
          </a:p>
          <a:p>
            <a:pPr>
              <a:spcBef>
                <a:spcPct val="50000"/>
              </a:spcBef>
            </a:pPr>
            <a:endParaRPr lang="en-US" altLang="zh-CN" sz="4400" b="0" dirty="0">
              <a:solidFill>
                <a:schemeClr val="tx2"/>
              </a:solidFill>
              <a:latin typeface="Times"/>
            </a:endParaRPr>
          </a:p>
        </p:txBody>
      </p:sp>
      <p:sp>
        <p:nvSpPr>
          <p:cNvPr id="25604" name="Text Box 4"/>
          <p:cNvSpPr txBox="1">
            <a:spLocks noChangeArrowheads="1"/>
          </p:cNvSpPr>
          <p:nvPr/>
        </p:nvSpPr>
        <p:spPr bwMode="auto">
          <a:xfrm>
            <a:off x="3132138" y="1052513"/>
            <a:ext cx="885825" cy="581025"/>
          </a:xfrm>
          <a:prstGeom prst="rect">
            <a:avLst/>
          </a:prstGeom>
          <a:noFill/>
          <a:ln w="12700" cap="sq" algn="ctr">
            <a:noFill/>
            <a:miter lim="800000"/>
            <a:headEnd/>
            <a:tailEnd/>
          </a:ln>
        </p:spPr>
        <p:txBody>
          <a:bodyPr wrap="none">
            <a:spAutoFit/>
          </a:bodyPr>
          <a:lstStyle/>
          <a:p>
            <a:r>
              <a:rPr lang="en-US" altLang="zh-CN" sz="1600" dirty="0"/>
              <a:t>Group </a:t>
            </a:r>
          </a:p>
          <a:p>
            <a:r>
              <a:rPr lang="en-US" altLang="zh-CN" sz="1600" dirty="0"/>
              <a:t>transfer</a:t>
            </a:r>
          </a:p>
        </p:txBody>
      </p:sp>
      <p:sp>
        <p:nvSpPr>
          <p:cNvPr id="25605" name="Text Box 5"/>
          <p:cNvSpPr txBox="1">
            <a:spLocks noChangeArrowheads="1"/>
          </p:cNvSpPr>
          <p:nvPr/>
        </p:nvSpPr>
        <p:spPr bwMode="auto">
          <a:xfrm>
            <a:off x="2633663" y="2249488"/>
            <a:ext cx="1384300" cy="763587"/>
          </a:xfrm>
          <a:prstGeom prst="rect">
            <a:avLst/>
          </a:prstGeom>
          <a:noFill/>
          <a:ln w="12700" cap="sq" algn="ctr">
            <a:noFill/>
            <a:miter lim="800000"/>
            <a:headEnd/>
            <a:tailEnd/>
          </a:ln>
        </p:spPr>
        <p:txBody>
          <a:bodyPr wrap="none">
            <a:spAutoFit/>
          </a:bodyPr>
          <a:lstStyle/>
          <a:p>
            <a:r>
              <a:rPr lang="en-US" altLang="zh-CN" sz="1600" dirty="0"/>
              <a:t>Isomerization</a:t>
            </a:r>
          </a:p>
          <a:p>
            <a:endParaRPr lang="en-US" altLang="zh-CN" dirty="0">
              <a:latin typeface="Symbol" pitchFamily="18" charset="2"/>
            </a:endParaRPr>
          </a:p>
        </p:txBody>
      </p:sp>
      <p:sp>
        <p:nvSpPr>
          <p:cNvPr id="25606" name="Text Box 6"/>
          <p:cNvSpPr txBox="1">
            <a:spLocks noChangeArrowheads="1"/>
          </p:cNvSpPr>
          <p:nvPr/>
        </p:nvSpPr>
        <p:spPr bwMode="auto">
          <a:xfrm>
            <a:off x="3132138" y="3213100"/>
            <a:ext cx="885825" cy="1008063"/>
          </a:xfrm>
          <a:prstGeom prst="rect">
            <a:avLst/>
          </a:prstGeom>
          <a:noFill/>
          <a:ln w="12700" cap="sq" algn="ctr">
            <a:noFill/>
            <a:miter lim="800000"/>
            <a:headEnd/>
            <a:tailEnd/>
          </a:ln>
        </p:spPr>
        <p:txBody>
          <a:bodyPr wrap="none">
            <a:spAutoFit/>
          </a:bodyPr>
          <a:lstStyle/>
          <a:p>
            <a:r>
              <a:rPr lang="en-US" altLang="zh-CN" sz="1600" dirty="0"/>
              <a:t>Group </a:t>
            </a:r>
          </a:p>
          <a:p>
            <a:r>
              <a:rPr lang="en-US" altLang="zh-CN" sz="1600" dirty="0"/>
              <a:t>transfer</a:t>
            </a:r>
          </a:p>
          <a:p>
            <a:endParaRPr lang="en-US" altLang="zh-CN" dirty="0">
              <a:latin typeface="Symbol" pitchFamily="18" charset="2"/>
            </a:endParaRPr>
          </a:p>
        </p:txBody>
      </p:sp>
      <p:sp>
        <p:nvSpPr>
          <p:cNvPr id="25607" name="Text Box 7"/>
          <p:cNvSpPr txBox="1">
            <a:spLocks noChangeArrowheads="1"/>
          </p:cNvSpPr>
          <p:nvPr/>
        </p:nvSpPr>
        <p:spPr bwMode="auto">
          <a:xfrm>
            <a:off x="2895600" y="4311650"/>
            <a:ext cx="184150" cy="519113"/>
          </a:xfrm>
          <a:prstGeom prst="rect">
            <a:avLst/>
          </a:prstGeom>
          <a:noFill/>
          <a:ln w="12700" cap="sq" algn="ctr">
            <a:noFill/>
            <a:miter lim="800000"/>
            <a:headEnd/>
            <a:tailEnd/>
          </a:ln>
        </p:spPr>
        <p:txBody>
          <a:bodyPr wrap="none">
            <a:spAutoFit/>
          </a:bodyPr>
          <a:lstStyle/>
          <a:p>
            <a:endParaRPr lang="zh-CN" altLang="zh-CN">
              <a:latin typeface="Symbol" pitchFamily="18" charset="2"/>
            </a:endParaRPr>
          </a:p>
        </p:txBody>
      </p:sp>
      <p:sp>
        <p:nvSpPr>
          <p:cNvPr id="25608" name="Text Box 8"/>
          <p:cNvSpPr txBox="1">
            <a:spLocks noChangeArrowheads="1"/>
          </p:cNvSpPr>
          <p:nvPr/>
        </p:nvSpPr>
        <p:spPr bwMode="auto">
          <a:xfrm>
            <a:off x="2751138" y="4384675"/>
            <a:ext cx="184150" cy="519113"/>
          </a:xfrm>
          <a:prstGeom prst="rect">
            <a:avLst/>
          </a:prstGeom>
          <a:noFill/>
          <a:ln w="12700" cap="sq" algn="ctr">
            <a:noFill/>
            <a:miter lim="800000"/>
            <a:headEnd/>
            <a:tailEnd/>
          </a:ln>
        </p:spPr>
        <p:txBody>
          <a:bodyPr wrap="none">
            <a:spAutoFit/>
          </a:bodyPr>
          <a:lstStyle/>
          <a:p>
            <a:endParaRPr lang="zh-CN" altLang="zh-CN"/>
          </a:p>
        </p:txBody>
      </p:sp>
      <p:sp>
        <p:nvSpPr>
          <p:cNvPr id="25609" name="Text Box 9"/>
          <p:cNvSpPr txBox="1">
            <a:spLocks noChangeArrowheads="1"/>
          </p:cNvSpPr>
          <p:nvPr/>
        </p:nvSpPr>
        <p:spPr bwMode="auto">
          <a:xfrm>
            <a:off x="2555875" y="4508500"/>
            <a:ext cx="1444625" cy="581025"/>
          </a:xfrm>
          <a:prstGeom prst="rect">
            <a:avLst/>
          </a:prstGeom>
          <a:noFill/>
          <a:ln w="12700" cap="sq" algn="ctr">
            <a:noFill/>
            <a:miter lim="800000"/>
            <a:headEnd/>
            <a:tailEnd/>
          </a:ln>
        </p:spPr>
        <p:txBody>
          <a:bodyPr wrap="none">
            <a:spAutoFit/>
          </a:bodyPr>
          <a:lstStyle/>
          <a:p>
            <a:r>
              <a:rPr lang="en-US" altLang="zh-CN" sz="1600" dirty="0"/>
              <a:t>Aldol cleavage</a:t>
            </a:r>
          </a:p>
          <a:p>
            <a:endParaRPr lang="en-US" altLang="zh-CN" sz="1600" dirty="0"/>
          </a:p>
        </p:txBody>
      </p:sp>
      <p:sp>
        <p:nvSpPr>
          <p:cNvPr id="25610" name="Text Box 10"/>
          <p:cNvSpPr txBox="1">
            <a:spLocks noChangeArrowheads="1"/>
          </p:cNvSpPr>
          <p:nvPr/>
        </p:nvSpPr>
        <p:spPr bwMode="auto">
          <a:xfrm>
            <a:off x="2633663" y="6138863"/>
            <a:ext cx="1384300" cy="581025"/>
          </a:xfrm>
          <a:prstGeom prst="rect">
            <a:avLst/>
          </a:prstGeom>
          <a:noFill/>
          <a:ln w="12700" cap="sq" algn="ctr">
            <a:noFill/>
            <a:miter lim="800000"/>
            <a:headEnd/>
            <a:tailEnd/>
          </a:ln>
        </p:spPr>
        <p:txBody>
          <a:bodyPr wrap="none">
            <a:spAutoFit/>
          </a:bodyPr>
          <a:lstStyle/>
          <a:p>
            <a:r>
              <a:rPr lang="en-US" altLang="zh-CN" sz="1600" dirty="0"/>
              <a:t>Isomerization</a:t>
            </a:r>
          </a:p>
          <a:p>
            <a:endParaRPr lang="en-US" altLang="zh-CN" sz="1600" dirty="0"/>
          </a:p>
        </p:txBody>
      </p:sp>
      <p:sp>
        <p:nvSpPr>
          <p:cNvPr id="25611" name="Text Box 11"/>
          <p:cNvSpPr txBox="1">
            <a:spLocks noChangeArrowheads="1"/>
          </p:cNvSpPr>
          <p:nvPr/>
        </p:nvSpPr>
        <p:spPr bwMode="auto">
          <a:xfrm>
            <a:off x="6011863" y="5057775"/>
            <a:ext cx="2513012" cy="1800225"/>
          </a:xfrm>
          <a:prstGeom prst="rect">
            <a:avLst/>
          </a:prstGeom>
          <a:noFill/>
          <a:ln w="12700" cap="sq" algn="ctr">
            <a:noFill/>
            <a:miter lim="800000"/>
            <a:headEnd/>
            <a:tailEnd/>
          </a:ln>
        </p:spPr>
        <p:txBody>
          <a:bodyPr wrap="none">
            <a:spAutoFit/>
          </a:bodyPr>
          <a:lstStyle/>
          <a:p>
            <a:r>
              <a:rPr lang="en-US" altLang="zh-CN" dirty="0"/>
              <a:t>Two molecules </a:t>
            </a:r>
          </a:p>
          <a:p>
            <a:r>
              <a:rPr lang="en-US" altLang="zh-CN" dirty="0"/>
              <a:t>of ATP are </a:t>
            </a:r>
          </a:p>
          <a:p>
            <a:r>
              <a:rPr lang="en-US" altLang="zh-CN" dirty="0"/>
              <a:t>consumed</a:t>
            </a:r>
          </a:p>
          <a:p>
            <a:endParaRPr lang="en-US" altLang="zh-CN" dirty="0"/>
          </a:p>
        </p:txBody>
      </p:sp>
      <p:sp>
        <p:nvSpPr>
          <p:cNvPr id="25612" name="Line 12"/>
          <p:cNvSpPr>
            <a:spLocks noChangeShapeType="1"/>
          </p:cNvSpPr>
          <p:nvPr/>
        </p:nvSpPr>
        <p:spPr bwMode="auto">
          <a:xfrm>
            <a:off x="684213" y="1341438"/>
            <a:ext cx="719137" cy="0"/>
          </a:xfrm>
          <a:prstGeom prst="line">
            <a:avLst/>
          </a:prstGeom>
          <a:noFill/>
          <a:ln w="76200" cap="sq">
            <a:solidFill>
              <a:srgbClr val="CC0000"/>
            </a:solidFill>
            <a:round/>
            <a:headEnd/>
            <a:tailEnd type="triangle" w="med" len="med"/>
          </a:ln>
        </p:spPr>
        <p:txBody>
          <a:bodyPr wrap="none">
            <a:spAutoFit/>
          </a:bodyPr>
          <a:lstStyle/>
          <a:p>
            <a:endParaRPr lang="zh-CN" altLang="en-US"/>
          </a:p>
        </p:txBody>
      </p:sp>
      <p:sp>
        <p:nvSpPr>
          <p:cNvPr id="25613" name="Line 13"/>
          <p:cNvSpPr>
            <a:spLocks noChangeShapeType="1"/>
          </p:cNvSpPr>
          <p:nvPr/>
        </p:nvSpPr>
        <p:spPr bwMode="auto">
          <a:xfrm>
            <a:off x="611188" y="3500438"/>
            <a:ext cx="719137" cy="0"/>
          </a:xfrm>
          <a:prstGeom prst="line">
            <a:avLst/>
          </a:prstGeom>
          <a:noFill/>
          <a:ln w="76200" cap="sq">
            <a:solidFill>
              <a:srgbClr val="CC0000"/>
            </a:solidFill>
            <a:round/>
            <a:headEnd/>
            <a:tailEnd type="triangle" w="med" len="med"/>
          </a:ln>
        </p:spPr>
        <p:txBody>
          <a:bodyPr wrap="none">
            <a:spAutoFit/>
          </a:bodyPr>
          <a:lstStyle/>
          <a:p>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0" y="549275"/>
            <a:ext cx="7723188" cy="519113"/>
          </a:xfrm>
          <a:prstGeom prst="rect">
            <a:avLst/>
          </a:prstGeom>
          <a:noFill/>
          <a:ln w="12700" cap="sq" algn="ctr">
            <a:noFill/>
            <a:miter lim="800000"/>
            <a:headEnd/>
            <a:tailEnd/>
          </a:ln>
        </p:spPr>
        <p:txBody>
          <a:bodyPr>
            <a:spAutoFit/>
          </a:bodyPr>
          <a:lstStyle/>
          <a:p>
            <a:pPr algn="l"/>
            <a:r>
              <a:rPr lang="en-US" altLang="zh-CN" dirty="0">
                <a:solidFill>
                  <a:srgbClr val="0000CC"/>
                </a:solidFill>
              </a:rPr>
              <a:t>Step 6</a:t>
            </a:r>
            <a:r>
              <a:rPr lang="en-US" altLang="zh-CN" dirty="0"/>
              <a:t>   Oxidation and phosphorylation reaction</a:t>
            </a:r>
          </a:p>
        </p:txBody>
      </p:sp>
      <p:sp>
        <p:nvSpPr>
          <p:cNvPr id="26627" name="Text Box 6"/>
          <p:cNvSpPr txBox="1">
            <a:spLocks noChangeArrowheads="1"/>
          </p:cNvSpPr>
          <p:nvPr/>
        </p:nvSpPr>
        <p:spPr bwMode="auto">
          <a:xfrm>
            <a:off x="6916738" y="188913"/>
            <a:ext cx="2227262" cy="519112"/>
          </a:xfrm>
          <a:prstGeom prst="rect">
            <a:avLst/>
          </a:prstGeom>
          <a:noFill/>
          <a:ln w="12700" cap="sq">
            <a:noFill/>
            <a:miter lim="800000"/>
            <a:headEnd type="none" w="sm" len="sm"/>
            <a:tailEnd type="none" w="sm" len="sm"/>
          </a:ln>
        </p:spPr>
        <p:txBody>
          <a:bodyPr wrap="none">
            <a:spAutoFit/>
          </a:bodyPr>
          <a:lstStyle/>
          <a:p>
            <a:pPr algn="l"/>
            <a:r>
              <a:rPr lang="en-US" altLang="zh-CN" dirty="0">
                <a:solidFill>
                  <a:srgbClr val="FF5353"/>
                </a:solidFill>
              </a:rPr>
              <a:t>Payoff Phase</a:t>
            </a:r>
            <a:r>
              <a:rPr lang="en-US" altLang="zh-CN" sz="2400" dirty="0"/>
              <a:t> </a:t>
            </a:r>
          </a:p>
        </p:txBody>
      </p:sp>
      <p:pic>
        <p:nvPicPr>
          <p:cNvPr id="26628" name="Picture 9"/>
          <p:cNvPicPr>
            <a:picLocks noChangeAspect="1" noChangeArrowheads="1"/>
          </p:cNvPicPr>
          <p:nvPr/>
        </p:nvPicPr>
        <p:blipFill>
          <a:blip r:embed="rId2"/>
          <a:srcRect/>
          <a:stretch>
            <a:fillRect/>
          </a:stretch>
        </p:blipFill>
        <p:spPr bwMode="auto">
          <a:xfrm>
            <a:off x="539750" y="1484313"/>
            <a:ext cx="7842250" cy="5113337"/>
          </a:xfrm>
          <a:prstGeom prst="rect">
            <a:avLst/>
          </a:prstGeom>
          <a:noFill/>
          <a:ln w="9525">
            <a:noFill/>
            <a:miter lim="800000"/>
            <a:headEnd/>
            <a:tailEnd/>
          </a:ln>
        </p:spPr>
      </p:pic>
      <p:sp>
        <p:nvSpPr>
          <p:cNvPr id="26629" name="Text Box 12"/>
          <p:cNvSpPr txBox="1">
            <a:spLocks noChangeArrowheads="1"/>
          </p:cNvSpPr>
          <p:nvPr/>
        </p:nvSpPr>
        <p:spPr bwMode="auto">
          <a:xfrm>
            <a:off x="7288213" y="4508500"/>
            <a:ext cx="1855787" cy="396875"/>
          </a:xfrm>
          <a:prstGeom prst="rect">
            <a:avLst/>
          </a:prstGeom>
          <a:noFill/>
          <a:ln w="12700" cap="sq" algn="ctr">
            <a:noFill/>
            <a:miter lim="800000"/>
            <a:headEnd/>
            <a:tailEnd/>
          </a:ln>
        </p:spPr>
        <p:txBody>
          <a:bodyPr wrap="none">
            <a:spAutoFit/>
          </a:bodyPr>
          <a:lstStyle/>
          <a:p>
            <a:r>
              <a:rPr lang="en-US" altLang="zh-CN" sz="2000" dirty="0"/>
              <a:t>Acyl phosphate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6732588" y="188913"/>
            <a:ext cx="2227262" cy="519112"/>
          </a:xfrm>
          <a:prstGeom prst="rect">
            <a:avLst/>
          </a:prstGeom>
          <a:noFill/>
          <a:ln w="12700" cap="sq">
            <a:noFill/>
            <a:miter lim="800000"/>
            <a:headEnd type="none" w="sm" len="sm"/>
            <a:tailEnd type="none" w="sm" len="sm"/>
          </a:ln>
        </p:spPr>
        <p:txBody>
          <a:bodyPr wrap="none">
            <a:spAutoFit/>
          </a:bodyPr>
          <a:lstStyle/>
          <a:p>
            <a:pPr algn="l"/>
            <a:r>
              <a:rPr lang="en-US" altLang="zh-CN" dirty="0">
                <a:solidFill>
                  <a:srgbClr val="FF5353"/>
                </a:solidFill>
              </a:rPr>
              <a:t>Payoff Phase</a:t>
            </a:r>
            <a:r>
              <a:rPr lang="en-US" altLang="zh-CN" sz="2400" dirty="0"/>
              <a:t> </a:t>
            </a:r>
          </a:p>
        </p:txBody>
      </p:sp>
      <p:sp>
        <p:nvSpPr>
          <p:cNvPr id="27651" name="Text Box 5"/>
          <p:cNvSpPr txBox="1">
            <a:spLocks noChangeArrowheads="1"/>
          </p:cNvSpPr>
          <p:nvPr/>
        </p:nvSpPr>
        <p:spPr bwMode="auto">
          <a:xfrm>
            <a:off x="539750" y="428625"/>
            <a:ext cx="1331913" cy="579438"/>
          </a:xfrm>
          <a:prstGeom prst="rect">
            <a:avLst/>
          </a:prstGeom>
          <a:noFill/>
          <a:ln w="12700" cap="sq">
            <a:noFill/>
            <a:miter lim="800000"/>
            <a:headEnd type="none" w="sm" len="sm"/>
            <a:tailEnd type="none" w="sm" len="sm"/>
          </a:ln>
        </p:spPr>
        <p:txBody>
          <a:bodyPr wrap="none">
            <a:spAutoFit/>
          </a:bodyPr>
          <a:lstStyle/>
          <a:p>
            <a:pPr algn="l"/>
            <a:r>
              <a:rPr lang="en-US" altLang="zh-CN" sz="3200" dirty="0">
                <a:solidFill>
                  <a:srgbClr val="0000CC"/>
                </a:solidFill>
              </a:rPr>
              <a:t>Step 7</a:t>
            </a:r>
            <a:r>
              <a:rPr lang="en-US" altLang="zh-CN" sz="2400" dirty="0"/>
              <a:t> </a:t>
            </a:r>
          </a:p>
        </p:txBody>
      </p:sp>
      <p:pic>
        <p:nvPicPr>
          <p:cNvPr id="27652" name="Picture 6"/>
          <p:cNvPicPr>
            <a:picLocks noChangeAspect="1" noChangeArrowheads="1"/>
          </p:cNvPicPr>
          <p:nvPr/>
        </p:nvPicPr>
        <p:blipFill>
          <a:blip r:embed="rId2"/>
          <a:srcRect/>
          <a:stretch>
            <a:fillRect/>
          </a:stretch>
        </p:blipFill>
        <p:spPr bwMode="auto">
          <a:xfrm>
            <a:off x="3348038" y="760413"/>
            <a:ext cx="5578475" cy="6097587"/>
          </a:xfrm>
          <a:prstGeom prst="rect">
            <a:avLst/>
          </a:prstGeom>
          <a:noFill/>
          <a:ln w="9525">
            <a:noFill/>
            <a:miter lim="800000"/>
            <a:headEnd/>
            <a:tailEnd/>
          </a:ln>
        </p:spPr>
      </p:pic>
      <p:sp>
        <p:nvSpPr>
          <p:cNvPr id="27653" name="Text Box 7"/>
          <p:cNvSpPr txBox="1">
            <a:spLocks noChangeArrowheads="1"/>
          </p:cNvSpPr>
          <p:nvPr/>
        </p:nvSpPr>
        <p:spPr bwMode="auto">
          <a:xfrm>
            <a:off x="0" y="908050"/>
            <a:ext cx="3146425" cy="1373188"/>
          </a:xfrm>
          <a:prstGeom prst="rect">
            <a:avLst/>
          </a:prstGeom>
          <a:noFill/>
          <a:ln w="12700" cap="sq" algn="ctr">
            <a:noFill/>
            <a:miter lim="800000"/>
            <a:headEnd/>
            <a:tailEnd/>
          </a:ln>
        </p:spPr>
        <p:txBody>
          <a:bodyPr wrap="none">
            <a:spAutoFit/>
          </a:bodyPr>
          <a:lstStyle/>
          <a:p>
            <a:r>
              <a:rPr lang="en-US" altLang="zh-CN" dirty="0"/>
              <a:t>Substrate-level </a:t>
            </a:r>
          </a:p>
          <a:p>
            <a:r>
              <a:rPr lang="en-US" altLang="zh-CN" dirty="0"/>
              <a:t>phosphorylation</a:t>
            </a:r>
          </a:p>
          <a:p>
            <a:r>
              <a:rPr lang="en-US" altLang="zh-CN" dirty="0"/>
              <a:t>for ATP generation</a:t>
            </a:r>
          </a:p>
        </p:txBody>
      </p:sp>
      <p:sp>
        <p:nvSpPr>
          <p:cNvPr id="27654" name="Rectangle 8"/>
          <p:cNvSpPr>
            <a:spLocks noChangeArrowheads="1"/>
          </p:cNvSpPr>
          <p:nvPr/>
        </p:nvSpPr>
        <p:spPr bwMode="auto">
          <a:xfrm>
            <a:off x="6300788" y="6597650"/>
            <a:ext cx="503237" cy="260350"/>
          </a:xfrm>
          <a:prstGeom prst="rect">
            <a:avLst/>
          </a:prstGeom>
          <a:noFill/>
          <a:ln w="28575" cap="sq" algn="ctr">
            <a:solidFill>
              <a:srgbClr val="CC0000"/>
            </a:solidFill>
            <a:miter lim="800000"/>
            <a:headEnd/>
            <a:tailEnd/>
          </a:ln>
        </p:spPr>
        <p:txBody>
          <a:bodyPr wrap="none" anchor="ctr">
            <a:spAutoFit/>
          </a:bodyPr>
          <a:lstStyle/>
          <a:p>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a:srcRect/>
          <a:stretch>
            <a:fillRect/>
          </a:stretch>
        </p:blipFill>
        <p:spPr bwMode="auto">
          <a:xfrm>
            <a:off x="2270125" y="379413"/>
            <a:ext cx="4603750" cy="6097587"/>
          </a:xfrm>
          <a:prstGeom prst="rect">
            <a:avLst/>
          </a:prstGeom>
          <a:noFill/>
          <a:ln w="9525">
            <a:noFill/>
            <a:miter lim="800000"/>
            <a:headEnd/>
            <a:tailEnd/>
          </a:ln>
        </p:spPr>
      </p:pic>
      <p:sp>
        <p:nvSpPr>
          <p:cNvPr id="28675" name="Line 6"/>
          <p:cNvSpPr>
            <a:spLocks noChangeShapeType="1"/>
          </p:cNvSpPr>
          <p:nvPr/>
        </p:nvSpPr>
        <p:spPr bwMode="auto">
          <a:xfrm flipH="1">
            <a:off x="5508625" y="2636838"/>
            <a:ext cx="360363" cy="0"/>
          </a:xfrm>
          <a:prstGeom prst="line">
            <a:avLst/>
          </a:prstGeom>
          <a:noFill/>
          <a:ln w="28575" cap="sq">
            <a:solidFill>
              <a:srgbClr val="CC0000"/>
            </a:solidFill>
            <a:round/>
            <a:headEnd/>
            <a:tailEnd type="triangle" w="med" len="med"/>
          </a:ln>
        </p:spPr>
        <p:txBody>
          <a:bodyPr wrap="none">
            <a:spAutoFit/>
          </a:bodyPr>
          <a:lstStyle/>
          <a:p>
            <a:endParaRPr lang="zh-CN" altLang="en-US"/>
          </a:p>
        </p:txBody>
      </p:sp>
      <p:sp>
        <p:nvSpPr>
          <p:cNvPr id="28676" name="Line 7"/>
          <p:cNvSpPr>
            <a:spLocks noChangeShapeType="1"/>
          </p:cNvSpPr>
          <p:nvPr/>
        </p:nvSpPr>
        <p:spPr bwMode="auto">
          <a:xfrm flipH="1">
            <a:off x="5508625" y="3284538"/>
            <a:ext cx="360363" cy="0"/>
          </a:xfrm>
          <a:prstGeom prst="line">
            <a:avLst/>
          </a:prstGeom>
          <a:noFill/>
          <a:ln w="28575" cap="sq">
            <a:solidFill>
              <a:srgbClr val="CC0000"/>
            </a:solidFill>
            <a:round/>
            <a:headEnd/>
            <a:tailEnd type="triangle" w="med" len="med"/>
          </a:ln>
        </p:spPr>
        <p:txBody>
          <a:bodyPr wrap="none">
            <a:spAutoFit/>
          </a:bodyPr>
          <a:lstStyle/>
          <a:p>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303213" y="1766888"/>
            <a:ext cx="8535987" cy="3322637"/>
          </a:xfrm>
          <a:prstGeom prst="rect">
            <a:avLst/>
          </a:prstGeom>
          <a:noFill/>
          <a:ln w="9525">
            <a:noFill/>
            <a:miter lim="800000"/>
            <a:headEnd/>
            <a:tailEnd/>
          </a:ln>
        </p:spPr>
      </p:pic>
      <p:sp>
        <p:nvSpPr>
          <p:cNvPr id="29699" name="Text Box 3"/>
          <p:cNvSpPr txBox="1">
            <a:spLocks noChangeArrowheads="1"/>
          </p:cNvSpPr>
          <p:nvPr/>
        </p:nvSpPr>
        <p:spPr bwMode="auto">
          <a:xfrm>
            <a:off x="4071938" y="5207000"/>
            <a:ext cx="184150" cy="519113"/>
          </a:xfrm>
          <a:prstGeom prst="rect">
            <a:avLst/>
          </a:prstGeom>
          <a:noFill/>
          <a:ln w="12700" cap="sq" algn="ctr">
            <a:noFill/>
            <a:miter lim="800000"/>
            <a:headEnd/>
            <a:tailEnd/>
          </a:ln>
        </p:spPr>
        <p:txBody>
          <a:bodyPr wrap="none">
            <a:spAutoFit/>
          </a:bodyPr>
          <a:lstStyle/>
          <a:p>
            <a:endParaRPr lang="en-US" altLang="zh-CN" dirty="0"/>
          </a:p>
        </p:txBody>
      </p:sp>
      <p:sp>
        <p:nvSpPr>
          <p:cNvPr id="29700" name="Text Box 4"/>
          <p:cNvSpPr txBox="1">
            <a:spLocks noChangeArrowheads="1"/>
          </p:cNvSpPr>
          <p:nvPr/>
        </p:nvSpPr>
        <p:spPr bwMode="auto">
          <a:xfrm>
            <a:off x="6443663" y="188913"/>
            <a:ext cx="2227262" cy="519112"/>
          </a:xfrm>
          <a:prstGeom prst="rect">
            <a:avLst/>
          </a:prstGeom>
          <a:noFill/>
          <a:ln w="12700" cap="sq">
            <a:noFill/>
            <a:miter lim="800000"/>
            <a:headEnd type="none" w="sm" len="sm"/>
            <a:tailEnd type="none" w="sm" len="sm"/>
          </a:ln>
        </p:spPr>
        <p:txBody>
          <a:bodyPr wrap="none">
            <a:spAutoFit/>
          </a:bodyPr>
          <a:lstStyle/>
          <a:p>
            <a:pPr algn="l"/>
            <a:r>
              <a:rPr lang="en-US" altLang="zh-CN" dirty="0">
                <a:solidFill>
                  <a:srgbClr val="FF5353"/>
                </a:solidFill>
              </a:rPr>
              <a:t>Payoff Phase</a:t>
            </a:r>
            <a:r>
              <a:rPr lang="en-US" altLang="zh-CN" sz="2400" dirty="0"/>
              <a:t> </a:t>
            </a:r>
          </a:p>
        </p:txBody>
      </p:sp>
      <p:sp>
        <p:nvSpPr>
          <p:cNvPr id="29701" name="Text Box 5"/>
          <p:cNvSpPr txBox="1">
            <a:spLocks noChangeArrowheads="1"/>
          </p:cNvSpPr>
          <p:nvPr/>
        </p:nvSpPr>
        <p:spPr bwMode="auto">
          <a:xfrm>
            <a:off x="539750" y="188913"/>
            <a:ext cx="1255713" cy="579437"/>
          </a:xfrm>
          <a:prstGeom prst="rect">
            <a:avLst/>
          </a:prstGeom>
          <a:noFill/>
          <a:ln w="12700" cap="sq">
            <a:noFill/>
            <a:miter lim="800000"/>
            <a:headEnd type="none" w="sm" len="sm"/>
            <a:tailEnd type="none" w="sm" len="sm"/>
          </a:ln>
        </p:spPr>
        <p:txBody>
          <a:bodyPr wrap="none">
            <a:spAutoFit/>
          </a:bodyPr>
          <a:lstStyle/>
          <a:p>
            <a:pPr algn="l"/>
            <a:r>
              <a:rPr lang="en-US" altLang="zh-CN" sz="3200" dirty="0">
                <a:solidFill>
                  <a:srgbClr val="0000CC"/>
                </a:solidFill>
              </a:rPr>
              <a:t>Step 8</a:t>
            </a:r>
            <a:endParaRPr lang="en-US" altLang="zh-CN" sz="2400" dirty="0"/>
          </a:p>
        </p:txBody>
      </p:sp>
      <p:sp>
        <p:nvSpPr>
          <p:cNvPr id="29702" name="Text Box 6"/>
          <p:cNvSpPr txBox="1">
            <a:spLocks noChangeArrowheads="1"/>
          </p:cNvSpPr>
          <p:nvPr/>
        </p:nvSpPr>
        <p:spPr bwMode="auto">
          <a:xfrm>
            <a:off x="709613" y="5326063"/>
            <a:ext cx="7837487" cy="1066800"/>
          </a:xfrm>
          <a:prstGeom prst="rect">
            <a:avLst/>
          </a:prstGeom>
          <a:noFill/>
          <a:ln w="12700" cap="sq" algn="ctr">
            <a:noFill/>
            <a:miter lim="800000"/>
            <a:headEnd/>
            <a:tailEnd/>
          </a:ln>
        </p:spPr>
        <p:txBody>
          <a:bodyPr wrap="none">
            <a:spAutoFit/>
          </a:bodyPr>
          <a:lstStyle/>
          <a:p>
            <a:r>
              <a:rPr lang="en-US" altLang="zh-CN" sz="3200" dirty="0"/>
              <a:t>2,3-bisphosphoglycerate is both a coenzyme </a:t>
            </a:r>
          </a:p>
          <a:p>
            <a:r>
              <a:rPr lang="en-US" altLang="zh-CN" sz="3200" dirty="0"/>
              <a:t>and an intermediate of the reaction</a:t>
            </a:r>
          </a:p>
        </p:txBody>
      </p:sp>
      <p:pic>
        <p:nvPicPr>
          <p:cNvPr id="29703" name="Picture 7"/>
          <p:cNvPicPr>
            <a:picLocks noChangeAspect="1" noChangeArrowheads="1"/>
          </p:cNvPicPr>
          <p:nvPr/>
        </p:nvPicPr>
        <p:blipFill>
          <a:blip r:embed="rId3"/>
          <a:srcRect/>
          <a:stretch>
            <a:fillRect/>
          </a:stretch>
        </p:blipFill>
        <p:spPr bwMode="auto">
          <a:xfrm>
            <a:off x="303213" y="1568450"/>
            <a:ext cx="8535987" cy="371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6443663" y="188913"/>
            <a:ext cx="2227262" cy="519112"/>
          </a:xfrm>
          <a:prstGeom prst="rect">
            <a:avLst/>
          </a:prstGeom>
          <a:noFill/>
          <a:ln w="12700" cap="sq">
            <a:noFill/>
            <a:miter lim="800000"/>
            <a:headEnd type="none" w="sm" len="sm"/>
            <a:tailEnd type="none" w="sm" len="sm"/>
          </a:ln>
        </p:spPr>
        <p:txBody>
          <a:bodyPr wrap="none">
            <a:spAutoFit/>
          </a:bodyPr>
          <a:lstStyle/>
          <a:p>
            <a:pPr algn="l"/>
            <a:r>
              <a:rPr lang="en-US" altLang="zh-CN" dirty="0">
                <a:solidFill>
                  <a:srgbClr val="FF5353"/>
                </a:solidFill>
              </a:rPr>
              <a:t>Payoff Phase</a:t>
            </a:r>
            <a:r>
              <a:rPr lang="en-US" altLang="zh-CN" sz="2400" dirty="0"/>
              <a:t> </a:t>
            </a:r>
          </a:p>
        </p:txBody>
      </p:sp>
      <p:sp>
        <p:nvSpPr>
          <p:cNvPr id="30723" name="Text Box 5"/>
          <p:cNvSpPr txBox="1">
            <a:spLocks noChangeArrowheads="1"/>
          </p:cNvSpPr>
          <p:nvPr/>
        </p:nvSpPr>
        <p:spPr bwMode="auto">
          <a:xfrm>
            <a:off x="539750" y="188913"/>
            <a:ext cx="1255713" cy="579437"/>
          </a:xfrm>
          <a:prstGeom prst="rect">
            <a:avLst/>
          </a:prstGeom>
          <a:noFill/>
          <a:ln w="12700" cap="sq">
            <a:noFill/>
            <a:miter lim="800000"/>
            <a:headEnd type="none" w="sm" len="sm"/>
            <a:tailEnd type="none" w="sm" len="sm"/>
          </a:ln>
        </p:spPr>
        <p:txBody>
          <a:bodyPr wrap="none">
            <a:spAutoFit/>
          </a:bodyPr>
          <a:lstStyle/>
          <a:p>
            <a:pPr algn="l"/>
            <a:r>
              <a:rPr lang="en-US" altLang="zh-CN" sz="3200" dirty="0">
                <a:solidFill>
                  <a:srgbClr val="0000CC"/>
                </a:solidFill>
              </a:rPr>
              <a:t>Step 9</a:t>
            </a:r>
            <a:endParaRPr lang="en-US" altLang="zh-CN" sz="2400" dirty="0"/>
          </a:p>
        </p:txBody>
      </p:sp>
      <p:pic>
        <p:nvPicPr>
          <p:cNvPr id="30724" name="Picture 6"/>
          <p:cNvPicPr>
            <a:picLocks noChangeAspect="1" noChangeArrowheads="1"/>
          </p:cNvPicPr>
          <p:nvPr/>
        </p:nvPicPr>
        <p:blipFill>
          <a:blip r:embed="rId2"/>
          <a:srcRect/>
          <a:stretch>
            <a:fillRect/>
          </a:stretch>
        </p:blipFill>
        <p:spPr bwMode="auto">
          <a:xfrm>
            <a:off x="303213" y="1428750"/>
            <a:ext cx="8535987" cy="3998913"/>
          </a:xfrm>
          <a:prstGeom prst="rect">
            <a:avLst/>
          </a:prstGeom>
          <a:noFill/>
          <a:ln w="9525">
            <a:noFill/>
            <a:miter lim="800000"/>
            <a:headEnd/>
            <a:tailEnd/>
          </a:ln>
        </p:spPr>
      </p:pic>
      <p:sp>
        <p:nvSpPr>
          <p:cNvPr id="30725" name="Text Box 7"/>
          <p:cNvSpPr txBox="1">
            <a:spLocks noChangeArrowheads="1"/>
          </p:cNvSpPr>
          <p:nvPr/>
        </p:nvSpPr>
        <p:spPr bwMode="auto">
          <a:xfrm>
            <a:off x="3563938" y="3357563"/>
            <a:ext cx="1781175" cy="946150"/>
          </a:xfrm>
          <a:prstGeom prst="rect">
            <a:avLst/>
          </a:prstGeom>
          <a:noFill/>
          <a:ln w="12700" cap="sq" algn="ctr">
            <a:noFill/>
            <a:miter lim="800000"/>
            <a:headEnd/>
            <a:tailEnd/>
          </a:ln>
        </p:spPr>
        <p:txBody>
          <a:bodyPr wrap="none">
            <a:spAutoFit/>
          </a:bodyPr>
          <a:lstStyle/>
          <a:p>
            <a:r>
              <a:rPr lang="en-US" altLang="zh-CN" dirty="0"/>
              <a:t>Reversible</a:t>
            </a:r>
          </a:p>
          <a:p>
            <a:endParaRPr lang="en-US" altLang="zh-C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1452563" y="5032375"/>
            <a:ext cx="184150" cy="519113"/>
          </a:xfrm>
          <a:prstGeom prst="rect">
            <a:avLst/>
          </a:prstGeom>
          <a:noFill/>
          <a:ln w="12700" cap="sq" algn="ctr">
            <a:noFill/>
            <a:miter lim="800000"/>
            <a:headEnd/>
            <a:tailEnd/>
          </a:ln>
        </p:spPr>
        <p:txBody>
          <a:bodyPr wrap="none">
            <a:spAutoFit/>
          </a:bodyPr>
          <a:lstStyle/>
          <a:p>
            <a:endParaRPr lang="zh-CN" altLang="zh-CN"/>
          </a:p>
        </p:txBody>
      </p:sp>
      <p:sp>
        <p:nvSpPr>
          <p:cNvPr id="35843" name="Text Box 5"/>
          <p:cNvSpPr txBox="1">
            <a:spLocks noChangeArrowheads="1"/>
          </p:cNvSpPr>
          <p:nvPr/>
        </p:nvSpPr>
        <p:spPr bwMode="auto">
          <a:xfrm>
            <a:off x="6443663" y="188913"/>
            <a:ext cx="2227262" cy="519112"/>
          </a:xfrm>
          <a:prstGeom prst="rect">
            <a:avLst/>
          </a:prstGeom>
          <a:noFill/>
          <a:ln w="12700" cap="sq">
            <a:noFill/>
            <a:miter lim="800000"/>
            <a:headEnd type="none" w="sm" len="sm"/>
            <a:tailEnd type="none" w="sm" len="sm"/>
          </a:ln>
        </p:spPr>
        <p:txBody>
          <a:bodyPr wrap="none">
            <a:spAutoFit/>
          </a:bodyPr>
          <a:lstStyle/>
          <a:p>
            <a:pPr algn="l"/>
            <a:r>
              <a:rPr lang="en-US" altLang="zh-CN" dirty="0">
                <a:solidFill>
                  <a:srgbClr val="FF5353"/>
                </a:solidFill>
              </a:rPr>
              <a:t>Payoff Phase</a:t>
            </a:r>
            <a:r>
              <a:rPr lang="en-US" altLang="zh-CN" sz="2400" dirty="0"/>
              <a:t> </a:t>
            </a:r>
          </a:p>
        </p:txBody>
      </p:sp>
      <p:sp>
        <p:nvSpPr>
          <p:cNvPr id="35844" name="Text Box 6"/>
          <p:cNvSpPr txBox="1">
            <a:spLocks noChangeArrowheads="1"/>
          </p:cNvSpPr>
          <p:nvPr/>
        </p:nvSpPr>
        <p:spPr bwMode="auto">
          <a:xfrm>
            <a:off x="323850" y="188913"/>
            <a:ext cx="1560513" cy="579437"/>
          </a:xfrm>
          <a:prstGeom prst="rect">
            <a:avLst/>
          </a:prstGeom>
          <a:noFill/>
          <a:ln w="12700" cap="sq">
            <a:noFill/>
            <a:miter lim="800000"/>
            <a:headEnd type="none" w="sm" len="sm"/>
            <a:tailEnd type="none" w="sm" len="sm"/>
          </a:ln>
        </p:spPr>
        <p:txBody>
          <a:bodyPr wrap="none">
            <a:spAutoFit/>
          </a:bodyPr>
          <a:lstStyle/>
          <a:p>
            <a:pPr algn="l"/>
            <a:r>
              <a:rPr lang="en-US" altLang="zh-CN" sz="3200" dirty="0">
                <a:solidFill>
                  <a:srgbClr val="0000CC"/>
                </a:solidFill>
              </a:rPr>
              <a:t> Step 10</a:t>
            </a:r>
            <a:endParaRPr lang="en-US" altLang="zh-CN" sz="2400" dirty="0"/>
          </a:p>
        </p:txBody>
      </p:sp>
      <p:pic>
        <p:nvPicPr>
          <p:cNvPr id="35845" name="Picture 7"/>
          <p:cNvPicPr>
            <a:picLocks noChangeAspect="1" noChangeArrowheads="1"/>
          </p:cNvPicPr>
          <p:nvPr/>
        </p:nvPicPr>
        <p:blipFill>
          <a:blip r:embed="rId2"/>
          <a:srcRect/>
          <a:stretch>
            <a:fillRect/>
          </a:stretch>
        </p:blipFill>
        <p:spPr bwMode="auto">
          <a:xfrm>
            <a:off x="3419475" y="760413"/>
            <a:ext cx="4414838" cy="6097587"/>
          </a:xfrm>
          <a:prstGeom prst="rect">
            <a:avLst/>
          </a:prstGeom>
          <a:noFill/>
          <a:ln w="9525">
            <a:noFill/>
            <a:miter lim="800000"/>
            <a:headEnd/>
            <a:tailEnd/>
          </a:ln>
        </p:spPr>
      </p:pic>
      <p:sp>
        <p:nvSpPr>
          <p:cNvPr id="35846" name="Text Box 8"/>
          <p:cNvSpPr txBox="1">
            <a:spLocks noChangeArrowheads="1"/>
          </p:cNvSpPr>
          <p:nvPr/>
        </p:nvSpPr>
        <p:spPr bwMode="auto">
          <a:xfrm>
            <a:off x="0" y="765175"/>
            <a:ext cx="3146425" cy="1373188"/>
          </a:xfrm>
          <a:prstGeom prst="rect">
            <a:avLst/>
          </a:prstGeom>
          <a:noFill/>
          <a:ln w="12700" cap="sq" algn="ctr">
            <a:noFill/>
            <a:miter lim="800000"/>
            <a:headEnd/>
            <a:tailEnd/>
          </a:ln>
        </p:spPr>
        <p:txBody>
          <a:bodyPr wrap="none">
            <a:spAutoFit/>
          </a:bodyPr>
          <a:lstStyle/>
          <a:p>
            <a:r>
              <a:rPr lang="en-US" altLang="zh-CN" dirty="0"/>
              <a:t>Substrate-level </a:t>
            </a:r>
          </a:p>
          <a:p>
            <a:r>
              <a:rPr lang="en-US" altLang="zh-CN" dirty="0"/>
              <a:t>phosphorylation</a:t>
            </a:r>
          </a:p>
          <a:p>
            <a:r>
              <a:rPr lang="en-US" altLang="zh-CN" dirty="0"/>
              <a:t>for ATP generation</a:t>
            </a:r>
          </a:p>
        </p:txBody>
      </p:sp>
      <p:sp>
        <p:nvSpPr>
          <p:cNvPr id="35847" name="Rectangle 9"/>
          <p:cNvSpPr>
            <a:spLocks noChangeArrowheads="1"/>
          </p:cNvSpPr>
          <p:nvPr/>
        </p:nvSpPr>
        <p:spPr bwMode="auto">
          <a:xfrm>
            <a:off x="6443663" y="6597650"/>
            <a:ext cx="649287" cy="260350"/>
          </a:xfrm>
          <a:prstGeom prst="rect">
            <a:avLst/>
          </a:prstGeom>
          <a:noFill/>
          <a:ln w="28575" cap="sq" algn="ctr">
            <a:solidFill>
              <a:srgbClr val="CC0000"/>
            </a:solidFill>
            <a:miter lim="800000"/>
            <a:headEnd/>
            <a:tailEnd/>
          </a:ln>
        </p:spPr>
        <p:txBody>
          <a:bodyPr wrap="none" anchor="ctr">
            <a:spAutoFit/>
          </a:bodyPr>
          <a:lstStyle/>
          <a:p>
            <a:endParaRPr lang="zh-CN" altLang="en-US"/>
          </a:p>
        </p:txBody>
      </p:sp>
      <p:sp>
        <p:nvSpPr>
          <p:cNvPr id="3" name="矩形 2"/>
          <p:cNvSpPr/>
          <p:nvPr/>
        </p:nvSpPr>
        <p:spPr>
          <a:xfrm>
            <a:off x="2339752" y="5643543"/>
            <a:ext cx="4572000" cy="954107"/>
          </a:xfrm>
          <a:prstGeom prst="rect">
            <a:avLst/>
          </a:prstGeom>
        </p:spPr>
        <p:txBody>
          <a:bodyPr>
            <a:spAutoFit/>
          </a:bodyPr>
          <a:lstStyle/>
          <a:p>
            <a:r>
              <a:rPr lang="en-US" altLang="zh-CN" dirty="0"/>
              <a:t>Irreversible</a:t>
            </a:r>
          </a:p>
          <a:p>
            <a:r>
              <a:rPr lang="en-US" altLang="zh-CN" dirty="0"/>
              <a:t>exergonic</a:t>
            </a:r>
          </a:p>
        </p:txBody>
      </p:sp>
    </p:spTree>
    <p:extLst>
      <p:ext uri="{BB962C8B-B14F-4D97-AF65-F5344CB8AC3E}">
        <p14:creationId xmlns:p14="http://schemas.microsoft.com/office/powerpoint/2010/main" val="3607050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0" y="-304800"/>
            <a:ext cx="9144000" cy="1717675"/>
          </a:xfrm>
        </p:spPr>
        <p:txBody>
          <a:bodyPr/>
          <a:lstStyle/>
          <a:p>
            <a:pPr eaLnBrk="1" hangingPunct="1"/>
            <a:r>
              <a:rPr lang="en-US" altLang="zh-CN" b="1" dirty="0" smtClean="0">
                <a:solidFill>
                  <a:srgbClr val="3333CC"/>
                </a:solidFill>
                <a:latin typeface="Times New Roman" pitchFamily="18" charset="0"/>
                <a:ea typeface="宋体" charset="-122"/>
              </a:rPr>
              <a:t>Overview on glucose metabolism</a:t>
            </a:r>
          </a:p>
        </p:txBody>
      </p:sp>
      <p:sp>
        <p:nvSpPr>
          <p:cNvPr id="5123" name="Rectangle 1027"/>
          <p:cNvSpPr>
            <a:spLocks noGrp="1" noChangeArrowheads="1"/>
          </p:cNvSpPr>
          <p:nvPr>
            <p:ph type="body" idx="1"/>
          </p:nvPr>
        </p:nvSpPr>
        <p:spPr>
          <a:xfrm>
            <a:off x="0" y="1484313"/>
            <a:ext cx="9144000" cy="4968875"/>
          </a:xfrm>
        </p:spPr>
        <p:txBody>
          <a:bodyPr/>
          <a:lstStyle/>
          <a:p>
            <a:pPr eaLnBrk="1" hangingPunct="1">
              <a:lnSpc>
                <a:spcPct val="80000"/>
              </a:lnSpc>
            </a:pPr>
            <a:r>
              <a:rPr lang="en-US" altLang="zh-CN" sz="2800" b="1" dirty="0" smtClean="0">
                <a:latin typeface="Times New Roman" pitchFamily="18" charset="0"/>
                <a:ea typeface="宋体" charset="-122"/>
              </a:rPr>
              <a:t>The major fuel of most organisms and occupies a central position in metabolism (</a:t>
            </a:r>
            <a:r>
              <a:rPr lang="en-US" altLang="zh-CN" sz="2800" b="1" i="1" dirty="0" smtClean="0">
                <a:solidFill>
                  <a:srgbClr val="3333FF"/>
                </a:solidFill>
                <a:latin typeface="Times New Roman" pitchFamily="18" charset="0"/>
                <a:ea typeface="宋体" charset="-122"/>
                <a:sym typeface="Symbol" pitchFamily="18" charset="2"/>
              </a:rPr>
              <a:t></a:t>
            </a:r>
            <a:r>
              <a:rPr lang="en-US" altLang="zh-CN" sz="2800" b="1" i="1" dirty="0" smtClean="0">
                <a:solidFill>
                  <a:srgbClr val="3333FF"/>
                </a:solidFill>
                <a:latin typeface="Times New Roman" pitchFamily="18" charset="0"/>
                <a:ea typeface="宋体" charset="-122"/>
              </a:rPr>
              <a:t>G</a:t>
            </a:r>
            <a:r>
              <a:rPr lang="en-US" altLang="zh-CN" sz="2800" b="1" i="1" dirty="0" smtClean="0">
                <a:solidFill>
                  <a:srgbClr val="3333FF"/>
                </a:solidFill>
                <a:latin typeface="Times New Roman" pitchFamily="18" charset="0"/>
                <a:ea typeface="宋体" charset="-122"/>
                <a:cs typeface="Times New Roman" pitchFamily="18" charset="0"/>
              </a:rPr>
              <a:t>'</a:t>
            </a:r>
            <a:r>
              <a:rPr lang="en-US" altLang="zh-CN" sz="2800" b="1" i="1" baseline="30000" dirty="0" smtClean="0">
                <a:solidFill>
                  <a:srgbClr val="3333FF"/>
                </a:solidFill>
                <a:latin typeface="Times New Roman" pitchFamily="18" charset="0"/>
                <a:ea typeface="宋体" charset="-122"/>
              </a:rPr>
              <a:t>o</a:t>
            </a:r>
            <a:r>
              <a:rPr lang="en-US" altLang="zh-CN" sz="2800" b="1" i="1" dirty="0" smtClean="0">
                <a:solidFill>
                  <a:srgbClr val="3333FF"/>
                </a:solidFill>
                <a:latin typeface="Times New Roman" pitchFamily="18" charset="0"/>
                <a:ea typeface="宋体" charset="-122"/>
              </a:rPr>
              <a:t>= </a:t>
            </a:r>
            <a:r>
              <a:rPr lang="en-US" altLang="zh-CN" sz="2800" b="1" dirty="0" smtClean="0">
                <a:solidFill>
                  <a:srgbClr val="3333FF"/>
                </a:solidFill>
                <a:latin typeface="Times New Roman" pitchFamily="18" charset="0"/>
                <a:ea typeface="宋体" charset="-122"/>
              </a:rPr>
              <a:t>-2840 kJ/mol </a:t>
            </a:r>
            <a:r>
              <a:rPr lang="en-US" altLang="zh-CN" sz="2800" b="1" dirty="0" smtClean="0">
                <a:latin typeface="Times New Roman" pitchFamily="18" charset="0"/>
                <a:ea typeface="宋体" charset="-122"/>
              </a:rPr>
              <a:t>when completely oxidized).</a:t>
            </a:r>
          </a:p>
          <a:p>
            <a:pPr eaLnBrk="1" hangingPunct="1">
              <a:lnSpc>
                <a:spcPct val="80000"/>
              </a:lnSpc>
              <a:buFontTx/>
              <a:buNone/>
            </a:pPr>
            <a:endParaRPr lang="en-US" altLang="zh-CN" sz="2800" b="1" dirty="0" smtClean="0">
              <a:latin typeface="Times New Roman" pitchFamily="18" charset="0"/>
              <a:ea typeface="宋体" charset="-122"/>
            </a:endParaRPr>
          </a:p>
          <a:p>
            <a:pPr eaLnBrk="1" hangingPunct="1">
              <a:lnSpc>
                <a:spcPct val="80000"/>
              </a:lnSpc>
            </a:pPr>
            <a:r>
              <a:rPr lang="en-US" altLang="zh-CN" sz="2800" b="1" dirty="0" smtClean="0">
                <a:latin typeface="Times New Roman" pitchFamily="18" charset="0"/>
                <a:ea typeface="宋体" charset="-122"/>
              </a:rPr>
              <a:t>Can be stored in polymer form (glycogen or starch) or be converted to fat for long term storage. </a:t>
            </a:r>
          </a:p>
          <a:p>
            <a:pPr eaLnBrk="1" hangingPunct="1">
              <a:lnSpc>
                <a:spcPct val="80000"/>
              </a:lnSpc>
            </a:pPr>
            <a:endParaRPr lang="en-US" altLang="zh-CN" sz="2800" b="1" dirty="0" smtClean="0">
              <a:latin typeface="Times New Roman" pitchFamily="18" charset="0"/>
              <a:ea typeface="宋体" charset="-122"/>
            </a:endParaRPr>
          </a:p>
          <a:p>
            <a:pPr eaLnBrk="1" hangingPunct="1">
              <a:lnSpc>
                <a:spcPct val="80000"/>
              </a:lnSpc>
            </a:pPr>
            <a:r>
              <a:rPr lang="en-US" altLang="zh-CN" sz="2800" b="1" dirty="0" smtClean="0">
                <a:latin typeface="Times New Roman" pitchFamily="18" charset="0"/>
                <a:ea typeface="宋体" charset="-122"/>
              </a:rPr>
              <a:t>Can also be oxidized to make NADPH and ribose 5-phosphate via the pentose phosphate pathway.</a:t>
            </a:r>
          </a:p>
          <a:p>
            <a:pPr eaLnBrk="1" hangingPunct="1">
              <a:lnSpc>
                <a:spcPct val="80000"/>
              </a:lnSpc>
            </a:pPr>
            <a:endParaRPr lang="en-US" altLang="zh-CN" sz="2800" b="1" dirty="0" smtClean="0">
              <a:latin typeface="Times New Roman" pitchFamily="18" charset="0"/>
              <a:ea typeface="宋体" charset="-122"/>
            </a:endParaRPr>
          </a:p>
          <a:p>
            <a:pPr eaLnBrk="1" hangingPunct="1">
              <a:lnSpc>
                <a:spcPct val="80000"/>
              </a:lnSpc>
            </a:pPr>
            <a:r>
              <a:rPr lang="en-US" altLang="zh-CN" sz="2800" b="1" dirty="0" smtClean="0">
                <a:latin typeface="Times New Roman" pitchFamily="18" charset="0"/>
                <a:ea typeface="宋体" charset="-122"/>
              </a:rPr>
              <a:t>Is also a versatile precursor for carbon skeletons of almost all kinds of biomolecules.</a:t>
            </a:r>
          </a:p>
          <a:p>
            <a:pPr eaLnBrk="1" hangingPunct="1">
              <a:lnSpc>
                <a:spcPct val="80000"/>
              </a:lnSpc>
            </a:pPr>
            <a:endParaRPr lang="en-US" altLang="zh-CN" sz="2800" b="1" dirty="0" smtClean="0">
              <a:latin typeface="Times New Roman" pitchFamily="18" charset="0"/>
              <a:ea typeface="宋体" charset="-122"/>
            </a:endParaRPr>
          </a:p>
          <a:p>
            <a:pPr eaLnBrk="1" hangingPunct="1">
              <a:lnSpc>
                <a:spcPct val="80000"/>
              </a:lnSpc>
            </a:pPr>
            <a:endParaRPr lang="en-US" altLang="zh-CN" sz="2800" b="1" dirty="0" smtClean="0">
              <a:latin typeface="Times New Roman" pitchFamily="18" charset="0"/>
              <a:ea typeface="宋体"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2270125" y="379413"/>
            <a:ext cx="4603750" cy="6097587"/>
          </a:xfrm>
          <a:prstGeom prst="rect">
            <a:avLst/>
          </a:prstGeom>
          <a:noFill/>
          <a:ln w="9525">
            <a:noFill/>
            <a:miter lim="800000"/>
            <a:headEnd/>
            <a:tailEnd/>
          </a:ln>
        </p:spPr>
      </p:pic>
      <p:sp>
        <p:nvSpPr>
          <p:cNvPr id="32771" name="Line 3"/>
          <p:cNvSpPr>
            <a:spLocks noChangeShapeType="1"/>
          </p:cNvSpPr>
          <p:nvPr/>
        </p:nvSpPr>
        <p:spPr bwMode="auto">
          <a:xfrm flipH="1">
            <a:off x="5508625" y="2133600"/>
            <a:ext cx="360363" cy="0"/>
          </a:xfrm>
          <a:prstGeom prst="line">
            <a:avLst/>
          </a:prstGeom>
          <a:noFill/>
          <a:ln w="28575" cap="sq">
            <a:solidFill>
              <a:srgbClr val="CC0000"/>
            </a:solidFill>
            <a:round/>
            <a:headEnd/>
            <a:tailEnd type="triangle" w="med" len="med"/>
          </a:ln>
        </p:spPr>
        <p:txBody>
          <a:bodyPr wrap="none">
            <a:spAutoFit/>
          </a:bodyPr>
          <a:lstStyle/>
          <a:p>
            <a:endParaRPr lang="zh-CN" altLang="en-US"/>
          </a:p>
        </p:txBody>
      </p:sp>
      <p:sp>
        <p:nvSpPr>
          <p:cNvPr id="32772" name="Line 4"/>
          <p:cNvSpPr>
            <a:spLocks noChangeShapeType="1"/>
          </p:cNvSpPr>
          <p:nvPr/>
        </p:nvSpPr>
        <p:spPr bwMode="auto">
          <a:xfrm flipH="1">
            <a:off x="5508625" y="3284538"/>
            <a:ext cx="360363" cy="0"/>
          </a:xfrm>
          <a:prstGeom prst="line">
            <a:avLst/>
          </a:prstGeom>
          <a:noFill/>
          <a:ln w="28575" cap="sq">
            <a:solidFill>
              <a:srgbClr val="CC0000"/>
            </a:solidFill>
            <a:round/>
            <a:headEnd/>
            <a:tailEnd type="triangle" w="med" len="med"/>
          </a:ln>
        </p:spPr>
        <p:txBody>
          <a:bodyPr wrap="none">
            <a:spAutoFit/>
          </a:bodyPr>
          <a:lstStyle/>
          <a:p>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srcRect/>
          <a:stretch>
            <a:fillRect/>
          </a:stretch>
        </p:blipFill>
        <p:spPr bwMode="auto">
          <a:xfrm>
            <a:off x="303213" y="1038225"/>
            <a:ext cx="8535987" cy="4779963"/>
          </a:xfrm>
          <a:prstGeom prst="rect">
            <a:avLst/>
          </a:prstGeom>
          <a:noFill/>
          <a:ln w="9525">
            <a:noFill/>
            <a:miter lim="800000"/>
            <a:headEnd/>
            <a:tailEnd/>
          </a:ln>
        </p:spPr>
      </p:pic>
      <p:sp>
        <p:nvSpPr>
          <p:cNvPr id="33795" name="Text Box 5"/>
          <p:cNvSpPr txBox="1">
            <a:spLocks noChangeArrowheads="1"/>
          </p:cNvSpPr>
          <p:nvPr/>
        </p:nvSpPr>
        <p:spPr bwMode="auto">
          <a:xfrm>
            <a:off x="3563938" y="2276475"/>
            <a:ext cx="2124075" cy="946150"/>
          </a:xfrm>
          <a:prstGeom prst="rect">
            <a:avLst/>
          </a:prstGeom>
          <a:noFill/>
          <a:ln w="12700" cap="sq" algn="ctr">
            <a:noFill/>
            <a:miter lim="800000"/>
            <a:headEnd/>
            <a:tailEnd/>
          </a:ln>
        </p:spPr>
        <p:txBody>
          <a:bodyPr wrap="none">
            <a:spAutoFit/>
          </a:bodyPr>
          <a:lstStyle/>
          <a:p>
            <a:r>
              <a:rPr lang="en-US" altLang="zh-CN" dirty="0"/>
              <a:t>Spontaneous</a:t>
            </a:r>
          </a:p>
          <a:p>
            <a:endParaRPr lang="en-US" altLang="zh-C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1349375" y="379413"/>
            <a:ext cx="6445250" cy="6097587"/>
          </a:xfrm>
          <a:prstGeom prst="rect">
            <a:avLst/>
          </a:prstGeom>
          <a:noFill/>
          <a:ln w="9525">
            <a:noFill/>
            <a:miter lim="800000"/>
            <a:headEnd/>
            <a:tailEnd/>
          </a:ln>
        </p:spPr>
      </p:pic>
      <p:sp>
        <p:nvSpPr>
          <p:cNvPr id="34819" name="Text Box 3"/>
          <p:cNvSpPr txBox="1">
            <a:spLocks noChangeArrowheads="1"/>
          </p:cNvSpPr>
          <p:nvPr/>
        </p:nvSpPr>
        <p:spPr bwMode="auto">
          <a:xfrm>
            <a:off x="2916238" y="1484313"/>
            <a:ext cx="1384300" cy="581025"/>
          </a:xfrm>
          <a:prstGeom prst="rect">
            <a:avLst/>
          </a:prstGeom>
          <a:noFill/>
          <a:ln w="12700" cap="sq" algn="ctr">
            <a:noFill/>
            <a:miter lim="800000"/>
            <a:headEnd/>
            <a:tailEnd/>
          </a:ln>
        </p:spPr>
        <p:txBody>
          <a:bodyPr wrap="none">
            <a:spAutoFit/>
          </a:bodyPr>
          <a:lstStyle/>
          <a:p>
            <a:r>
              <a:rPr lang="en-US" altLang="zh-CN" sz="1600" dirty="0"/>
              <a:t>Isomerization</a:t>
            </a:r>
          </a:p>
          <a:p>
            <a:endParaRPr lang="en-US" altLang="zh-CN" sz="1600" dirty="0"/>
          </a:p>
        </p:txBody>
      </p:sp>
      <p:sp>
        <p:nvSpPr>
          <p:cNvPr id="34820" name="Text Box 4"/>
          <p:cNvSpPr txBox="1">
            <a:spLocks noChangeArrowheads="1"/>
          </p:cNvSpPr>
          <p:nvPr/>
        </p:nvSpPr>
        <p:spPr bwMode="auto">
          <a:xfrm>
            <a:off x="3462338" y="2352675"/>
            <a:ext cx="1685925" cy="763588"/>
          </a:xfrm>
          <a:prstGeom prst="rect">
            <a:avLst/>
          </a:prstGeom>
          <a:noFill/>
          <a:ln w="12700" cap="sq" algn="ctr">
            <a:noFill/>
            <a:miter lim="800000"/>
            <a:headEnd/>
            <a:tailEnd/>
          </a:ln>
        </p:spPr>
        <p:txBody>
          <a:bodyPr wrap="none">
            <a:spAutoFit/>
          </a:bodyPr>
          <a:lstStyle/>
          <a:p>
            <a:r>
              <a:rPr lang="en-US" altLang="zh-CN" sz="1600" dirty="0"/>
              <a:t>Dehydrogenation</a:t>
            </a:r>
          </a:p>
          <a:p>
            <a:endParaRPr lang="en-US" altLang="zh-CN" dirty="0"/>
          </a:p>
        </p:txBody>
      </p:sp>
      <p:sp>
        <p:nvSpPr>
          <p:cNvPr id="34821" name="Text Box 5"/>
          <p:cNvSpPr txBox="1">
            <a:spLocks noChangeArrowheads="1"/>
          </p:cNvSpPr>
          <p:nvPr/>
        </p:nvSpPr>
        <p:spPr bwMode="auto">
          <a:xfrm>
            <a:off x="3419475" y="3213100"/>
            <a:ext cx="1512888" cy="581025"/>
          </a:xfrm>
          <a:prstGeom prst="rect">
            <a:avLst/>
          </a:prstGeom>
          <a:noFill/>
          <a:ln w="12700" cap="sq" algn="ctr">
            <a:noFill/>
            <a:miter lim="800000"/>
            <a:headEnd/>
            <a:tailEnd/>
          </a:ln>
        </p:spPr>
        <p:txBody>
          <a:bodyPr wrap="none">
            <a:spAutoFit/>
          </a:bodyPr>
          <a:lstStyle/>
          <a:p>
            <a:r>
              <a:rPr lang="en-US" altLang="zh-CN" sz="1600" dirty="0"/>
              <a:t>Group transfer</a:t>
            </a:r>
          </a:p>
          <a:p>
            <a:endParaRPr lang="en-US" altLang="zh-CN" sz="1600" dirty="0"/>
          </a:p>
        </p:txBody>
      </p:sp>
      <p:sp>
        <p:nvSpPr>
          <p:cNvPr id="34822" name="Text Box 6"/>
          <p:cNvSpPr txBox="1">
            <a:spLocks noChangeArrowheads="1"/>
          </p:cNvSpPr>
          <p:nvPr/>
        </p:nvSpPr>
        <p:spPr bwMode="auto">
          <a:xfrm>
            <a:off x="3276600" y="4076700"/>
            <a:ext cx="1196975" cy="336550"/>
          </a:xfrm>
          <a:prstGeom prst="rect">
            <a:avLst/>
          </a:prstGeom>
          <a:noFill/>
          <a:ln w="12700" cap="sq" algn="ctr">
            <a:noFill/>
            <a:miter lim="800000"/>
            <a:headEnd/>
            <a:tailEnd/>
          </a:ln>
        </p:spPr>
        <p:txBody>
          <a:bodyPr wrap="none">
            <a:spAutoFit/>
          </a:bodyPr>
          <a:lstStyle/>
          <a:p>
            <a:r>
              <a:rPr lang="en-US" altLang="zh-CN" sz="1600" dirty="0"/>
              <a:t>Group shift</a:t>
            </a:r>
          </a:p>
        </p:txBody>
      </p:sp>
      <p:sp>
        <p:nvSpPr>
          <p:cNvPr id="34823" name="Text Box 7"/>
          <p:cNvSpPr txBox="1">
            <a:spLocks noChangeArrowheads="1"/>
          </p:cNvSpPr>
          <p:nvPr/>
        </p:nvSpPr>
        <p:spPr bwMode="auto">
          <a:xfrm>
            <a:off x="3348038" y="4797425"/>
            <a:ext cx="1279525" cy="581025"/>
          </a:xfrm>
          <a:prstGeom prst="rect">
            <a:avLst/>
          </a:prstGeom>
          <a:noFill/>
          <a:ln w="12700" cap="sq" algn="ctr">
            <a:noFill/>
            <a:miter lim="800000"/>
            <a:headEnd/>
            <a:tailEnd/>
          </a:ln>
        </p:spPr>
        <p:txBody>
          <a:bodyPr wrap="none">
            <a:spAutoFit/>
          </a:bodyPr>
          <a:lstStyle/>
          <a:p>
            <a:r>
              <a:rPr lang="en-US" altLang="zh-CN" sz="1600" dirty="0"/>
              <a:t>Dehydration</a:t>
            </a:r>
          </a:p>
          <a:p>
            <a:endParaRPr lang="en-US" altLang="zh-CN" sz="1600" dirty="0"/>
          </a:p>
        </p:txBody>
      </p:sp>
      <p:sp>
        <p:nvSpPr>
          <p:cNvPr id="34824" name="Text Box 8"/>
          <p:cNvSpPr txBox="1">
            <a:spLocks noChangeArrowheads="1"/>
          </p:cNvSpPr>
          <p:nvPr/>
        </p:nvSpPr>
        <p:spPr bwMode="auto">
          <a:xfrm>
            <a:off x="3419475" y="5516563"/>
            <a:ext cx="1512888" cy="336550"/>
          </a:xfrm>
          <a:prstGeom prst="rect">
            <a:avLst/>
          </a:prstGeom>
          <a:noFill/>
          <a:ln w="12700" cap="sq" algn="ctr">
            <a:noFill/>
            <a:miter lim="800000"/>
            <a:headEnd/>
            <a:tailEnd/>
          </a:ln>
        </p:spPr>
        <p:txBody>
          <a:bodyPr wrap="none">
            <a:spAutoFit/>
          </a:bodyPr>
          <a:lstStyle/>
          <a:p>
            <a:r>
              <a:rPr lang="en-US" altLang="zh-CN" sz="1600" dirty="0"/>
              <a:t>Group transfer</a:t>
            </a:r>
          </a:p>
        </p:txBody>
      </p:sp>
      <p:sp>
        <p:nvSpPr>
          <p:cNvPr id="34825" name="Text Box 10"/>
          <p:cNvSpPr txBox="1">
            <a:spLocks noChangeArrowheads="1"/>
          </p:cNvSpPr>
          <p:nvPr/>
        </p:nvSpPr>
        <p:spPr bwMode="auto">
          <a:xfrm>
            <a:off x="5673725" y="5805488"/>
            <a:ext cx="3470275" cy="1311275"/>
          </a:xfrm>
          <a:prstGeom prst="rect">
            <a:avLst/>
          </a:prstGeom>
          <a:noFill/>
          <a:ln w="12700" cap="sq" algn="ctr">
            <a:noFill/>
            <a:miter lim="800000"/>
            <a:headEnd/>
            <a:tailEnd/>
          </a:ln>
        </p:spPr>
        <p:txBody>
          <a:bodyPr>
            <a:spAutoFit/>
          </a:bodyPr>
          <a:lstStyle/>
          <a:p>
            <a:pPr algn="l"/>
            <a:r>
              <a:rPr lang="en-US" altLang="zh-CN" sz="2000" dirty="0"/>
              <a:t>Four molecules of ATP and </a:t>
            </a:r>
          </a:p>
          <a:p>
            <a:pPr algn="l"/>
            <a:r>
              <a:rPr lang="en-US" altLang="zh-CN" sz="2000" dirty="0"/>
              <a:t>two molecules of NADH </a:t>
            </a:r>
          </a:p>
          <a:p>
            <a:pPr algn="l"/>
            <a:r>
              <a:rPr lang="en-US" altLang="zh-CN" sz="2000" dirty="0"/>
              <a:t>are generated</a:t>
            </a:r>
          </a:p>
          <a:p>
            <a:pPr algn="l"/>
            <a:endParaRPr lang="en-US" altLang="zh-CN" sz="2000" dirty="0"/>
          </a:p>
        </p:txBody>
      </p:sp>
      <p:sp>
        <p:nvSpPr>
          <p:cNvPr id="34826" name="Line 11"/>
          <p:cNvSpPr>
            <a:spLocks noChangeShapeType="1"/>
          </p:cNvSpPr>
          <p:nvPr/>
        </p:nvSpPr>
        <p:spPr bwMode="auto">
          <a:xfrm>
            <a:off x="684213" y="5876925"/>
            <a:ext cx="719137" cy="0"/>
          </a:xfrm>
          <a:prstGeom prst="line">
            <a:avLst/>
          </a:prstGeom>
          <a:noFill/>
          <a:ln w="76200" cap="sq">
            <a:solidFill>
              <a:srgbClr val="CC0000"/>
            </a:solidFill>
            <a:round/>
            <a:headEnd/>
            <a:tailEnd type="triangle" w="med" len="med"/>
          </a:ln>
        </p:spPr>
        <p:txBody>
          <a:bodyPr wrap="none">
            <a:spAutoFit/>
          </a:bodyPr>
          <a:lstStyle/>
          <a:p>
            <a:endParaRPr lang="zh-CN" altLang="en-US"/>
          </a:p>
        </p:txBody>
      </p:sp>
      <p:sp>
        <p:nvSpPr>
          <p:cNvPr id="34827" name="Line 12"/>
          <p:cNvSpPr>
            <a:spLocks noChangeShapeType="1"/>
          </p:cNvSpPr>
          <p:nvPr/>
        </p:nvSpPr>
        <p:spPr bwMode="auto">
          <a:xfrm>
            <a:off x="684213" y="3500438"/>
            <a:ext cx="719137" cy="0"/>
          </a:xfrm>
          <a:prstGeom prst="line">
            <a:avLst/>
          </a:prstGeom>
          <a:noFill/>
          <a:ln w="76200" cap="sq">
            <a:solidFill>
              <a:srgbClr val="CC0000"/>
            </a:solidFill>
            <a:round/>
            <a:headEnd/>
            <a:tailEnd type="triangle" w="med" len="med"/>
          </a:ln>
        </p:spPr>
        <p:txBody>
          <a:bodyPr wrap="none">
            <a:spAutoFit/>
          </a:bodyPr>
          <a:lstStyle/>
          <a:p>
            <a:endParaRPr lang="zh-CN" altLang="en-US"/>
          </a:p>
        </p:txBody>
      </p:sp>
      <p:cxnSp>
        <p:nvCxnSpPr>
          <p:cNvPr id="34828" name="直接箭头连接符 11"/>
          <p:cNvCxnSpPr>
            <a:cxnSpLocks noChangeShapeType="1"/>
          </p:cNvCxnSpPr>
          <p:nvPr/>
        </p:nvCxnSpPr>
        <p:spPr bwMode="auto">
          <a:xfrm rot="5400000" flipH="1" flipV="1">
            <a:off x="2499519" y="3428206"/>
            <a:ext cx="571500" cy="1588"/>
          </a:xfrm>
          <a:prstGeom prst="straightConnector1">
            <a:avLst/>
          </a:prstGeom>
          <a:noFill/>
          <a:ln w="19050" cap="sq"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figure_14_03"/>
          <p:cNvPicPr>
            <a:picLocks noChangeAspect="1" noChangeArrowheads="1"/>
          </p:cNvPicPr>
          <p:nvPr/>
        </p:nvPicPr>
        <p:blipFill>
          <a:blip r:embed="rId3" cstate="print"/>
          <a:srcRect/>
          <a:stretch>
            <a:fillRect/>
          </a:stretch>
        </p:blipFill>
        <p:spPr bwMode="auto">
          <a:xfrm>
            <a:off x="2483768" y="300037"/>
            <a:ext cx="3235325" cy="6557963"/>
          </a:xfrm>
          <a:prstGeom prst="rect">
            <a:avLst/>
          </a:prstGeom>
          <a:noFill/>
          <a:ln w="9525">
            <a:noFill/>
            <a:miter lim="800000"/>
            <a:headEnd/>
            <a:tailEnd/>
          </a:ln>
          <a:effectLst/>
        </p:spPr>
      </p:pic>
      <p:sp>
        <p:nvSpPr>
          <p:cNvPr id="3" name="TextBox 2"/>
          <p:cNvSpPr txBox="1"/>
          <p:nvPr/>
        </p:nvSpPr>
        <p:spPr>
          <a:xfrm>
            <a:off x="5292080" y="5733256"/>
            <a:ext cx="3616695" cy="954107"/>
          </a:xfrm>
          <a:prstGeom prst="rect">
            <a:avLst/>
          </a:prstGeom>
          <a:noFill/>
        </p:spPr>
        <p:txBody>
          <a:bodyPr wrap="none" rtlCol="0">
            <a:spAutoFit/>
          </a:bodyPr>
          <a:lstStyle/>
          <a:p>
            <a:r>
              <a:rPr lang="en-US" altLang="zh-CN" dirty="0" smtClean="0">
                <a:solidFill>
                  <a:srgbClr val="3333FF"/>
                </a:solidFill>
              </a:rPr>
              <a:t>The chemical logic of </a:t>
            </a:r>
          </a:p>
          <a:p>
            <a:r>
              <a:rPr lang="en-US" altLang="zh-CN" dirty="0" smtClean="0">
                <a:solidFill>
                  <a:srgbClr val="3333FF"/>
                </a:solidFill>
              </a:rPr>
              <a:t>the glycolytic pathway</a:t>
            </a:r>
            <a:endParaRPr lang="zh-CN" altLang="en-US" dirty="0">
              <a:solidFill>
                <a:srgbClr val="3333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8100"/>
            <a:ext cx="7772400" cy="76200"/>
          </a:xfrm>
        </p:spPr>
        <p:txBody>
          <a:bodyPr/>
          <a:lstStyle/>
          <a:p>
            <a:pPr eaLnBrk="1" hangingPunct="1"/>
            <a:r>
              <a:rPr lang="en-US" altLang="zh-CN" dirty="0" smtClean="0">
                <a:ea typeface="宋体" charset="-122"/>
              </a:rPr>
              <a:t> </a:t>
            </a:r>
          </a:p>
        </p:txBody>
      </p:sp>
      <p:sp>
        <p:nvSpPr>
          <p:cNvPr id="35843" name="Rectangle 3"/>
          <p:cNvSpPr>
            <a:spLocks noGrp="1" noChangeArrowheads="1"/>
          </p:cNvSpPr>
          <p:nvPr>
            <p:ph type="body" idx="1"/>
          </p:nvPr>
        </p:nvSpPr>
        <p:spPr>
          <a:xfrm>
            <a:off x="250825" y="304800"/>
            <a:ext cx="8893175" cy="5932488"/>
          </a:xfrm>
        </p:spPr>
        <p:txBody>
          <a:bodyPr/>
          <a:lstStyle/>
          <a:p>
            <a:pPr eaLnBrk="1" hangingPunct="1"/>
            <a:r>
              <a:rPr lang="en-US" altLang="zh-CN" sz="3600" b="1" dirty="0" smtClean="0">
                <a:latin typeface="Times New Roman" pitchFamily="18" charset="0"/>
                <a:ea typeface="宋体" charset="-122"/>
              </a:rPr>
              <a:t>A net gain of two ATP, two NADH, two molecules of pyruvate are resulted when a glucose molecule is oxidized via the glycolysis pathway:</a:t>
            </a:r>
          </a:p>
          <a:p>
            <a:pPr eaLnBrk="1" hangingPunct="1">
              <a:buFontTx/>
              <a:buNone/>
            </a:pPr>
            <a:r>
              <a:rPr lang="en-US" altLang="zh-CN" sz="3600" dirty="0" smtClean="0">
                <a:solidFill>
                  <a:srgbClr val="00FF00"/>
                </a:solidFill>
                <a:latin typeface="Times New Roman" pitchFamily="18" charset="0"/>
                <a:ea typeface="宋体" charset="-122"/>
              </a:rPr>
              <a:t>	</a:t>
            </a:r>
            <a:r>
              <a:rPr lang="en-US" altLang="zh-CN" sz="3600" b="1" dirty="0" smtClean="0">
                <a:solidFill>
                  <a:srgbClr val="CC0000"/>
                </a:solidFill>
                <a:latin typeface="Times New Roman" pitchFamily="18" charset="0"/>
                <a:ea typeface="宋体" charset="-122"/>
              </a:rPr>
              <a:t> Glucose + 2 ADP + 2P</a:t>
            </a:r>
            <a:r>
              <a:rPr lang="en-US" altLang="zh-CN" sz="3600" b="1" baseline="-25000" dirty="0" smtClean="0">
                <a:solidFill>
                  <a:srgbClr val="CC0000"/>
                </a:solidFill>
                <a:latin typeface="Times New Roman" pitchFamily="18" charset="0"/>
                <a:ea typeface="宋体" charset="-122"/>
              </a:rPr>
              <a:t>i</a:t>
            </a:r>
            <a:r>
              <a:rPr lang="en-US" altLang="zh-CN" sz="3600" b="1" dirty="0" smtClean="0">
                <a:solidFill>
                  <a:srgbClr val="CC0000"/>
                </a:solidFill>
                <a:latin typeface="Times New Roman" pitchFamily="18" charset="0"/>
                <a:ea typeface="宋体" charset="-122"/>
              </a:rPr>
              <a:t> + 2NAD</a:t>
            </a:r>
            <a:r>
              <a:rPr lang="en-US" altLang="zh-CN" sz="3600" b="1" baseline="30000" dirty="0" smtClean="0">
                <a:solidFill>
                  <a:srgbClr val="CC0000"/>
                </a:solidFill>
                <a:latin typeface="Times New Roman" pitchFamily="18" charset="0"/>
                <a:ea typeface="宋体" charset="-122"/>
              </a:rPr>
              <a:t>+</a:t>
            </a:r>
            <a:r>
              <a:rPr lang="en-US" altLang="zh-CN" sz="3600" b="1" dirty="0" smtClean="0">
                <a:solidFill>
                  <a:srgbClr val="CC0000"/>
                </a:solidFill>
                <a:latin typeface="Times New Roman" pitchFamily="18" charset="0"/>
                <a:ea typeface="宋体" charset="-122"/>
                <a:sym typeface="Symbol" pitchFamily="18" charset="2"/>
              </a:rPr>
              <a:t> </a:t>
            </a:r>
          </a:p>
          <a:p>
            <a:pPr eaLnBrk="1" hangingPunct="1">
              <a:buFontTx/>
              <a:buNone/>
            </a:pPr>
            <a:r>
              <a:rPr lang="en-US" altLang="zh-CN" sz="3600" b="1" dirty="0" smtClean="0">
                <a:solidFill>
                  <a:srgbClr val="CC0000"/>
                </a:solidFill>
                <a:latin typeface="Times New Roman" pitchFamily="18" charset="0"/>
                <a:ea typeface="宋体" charset="-122"/>
                <a:sym typeface="Symbol" pitchFamily="18" charset="2"/>
              </a:rPr>
              <a:t>	         </a:t>
            </a:r>
            <a:r>
              <a:rPr lang="en-US" altLang="zh-CN" sz="3600" b="1" dirty="0" smtClean="0">
                <a:solidFill>
                  <a:srgbClr val="3333CC"/>
                </a:solidFill>
                <a:latin typeface="Times New Roman" pitchFamily="18" charset="0"/>
                <a:ea typeface="宋体" charset="-122"/>
                <a:sym typeface="Symbol" pitchFamily="18" charset="2"/>
              </a:rPr>
              <a:t>2 pyruvate + 2ATP + 2H</a:t>
            </a:r>
            <a:r>
              <a:rPr lang="en-US" altLang="zh-CN" sz="3600" b="1" baseline="-25000" dirty="0" smtClean="0">
                <a:solidFill>
                  <a:srgbClr val="3333CC"/>
                </a:solidFill>
                <a:latin typeface="Times New Roman" pitchFamily="18" charset="0"/>
                <a:ea typeface="宋体" charset="-122"/>
                <a:sym typeface="Symbol" pitchFamily="18" charset="2"/>
              </a:rPr>
              <a:t>2</a:t>
            </a:r>
            <a:r>
              <a:rPr lang="en-US" altLang="zh-CN" sz="3600" b="1" dirty="0" smtClean="0">
                <a:solidFill>
                  <a:srgbClr val="3333CC"/>
                </a:solidFill>
                <a:latin typeface="Times New Roman" pitchFamily="18" charset="0"/>
                <a:ea typeface="宋体" charset="-122"/>
                <a:sym typeface="Symbol" pitchFamily="18" charset="2"/>
              </a:rPr>
              <a:t>O +        </a:t>
            </a:r>
          </a:p>
          <a:p>
            <a:pPr eaLnBrk="1" hangingPunct="1">
              <a:buFontTx/>
              <a:buNone/>
            </a:pPr>
            <a:r>
              <a:rPr lang="en-US" altLang="zh-CN" sz="3600" b="1" dirty="0" smtClean="0">
                <a:solidFill>
                  <a:srgbClr val="3333CC"/>
                </a:solidFill>
                <a:latin typeface="Times New Roman" pitchFamily="18" charset="0"/>
                <a:ea typeface="宋体" charset="-122"/>
                <a:sym typeface="Symbol" pitchFamily="18" charset="2"/>
              </a:rPr>
              <a:t>                   2NADH + 2H</a:t>
            </a:r>
            <a:r>
              <a:rPr lang="en-US" altLang="zh-CN" sz="3600" b="1" baseline="30000" dirty="0" smtClean="0">
                <a:solidFill>
                  <a:srgbClr val="3333CC"/>
                </a:solidFill>
                <a:latin typeface="Times New Roman" pitchFamily="18" charset="0"/>
                <a:ea typeface="宋体" charset="-122"/>
                <a:sym typeface="Symbol" pitchFamily="18" charset="2"/>
              </a:rPr>
              <a:t>+</a:t>
            </a:r>
          </a:p>
          <a:p>
            <a:pPr eaLnBrk="1" hangingPunct="1">
              <a:buFontTx/>
              <a:buNone/>
            </a:pPr>
            <a:r>
              <a:rPr lang="en-US" altLang="zh-CN" sz="3600" b="1" dirty="0" smtClean="0">
                <a:solidFill>
                  <a:srgbClr val="3333CC"/>
                </a:solidFill>
                <a:latin typeface="Times New Roman" pitchFamily="18" charset="0"/>
                <a:ea typeface="宋体" charset="-122"/>
              </a:rPr>
              <a:t>                 </a:t>
            </a:r>
          </a:p>
          <a:p>
            <a:pPr eaLnBrk="1" hangingPunct="1">
              <a:buFontTx/>
              <a:buNone/>
            </a:pPr>
            <a:r>
              <a:rPr lang="en-US" altLang="zh-CN" sz="3600" b="1" dirty="0" smtClean="0">
                <a:solidFill>
                  <a:srgbClr val="3333CC"/>
                </a:solidFill>
                <a:latin typeface="Times New Roman" pitchFamily="18" charset="0"/>
                <a:ea typeface="宋体" charset="-122"/>
              </a:rPr>
              <a:t>			 </a:t>
            </a:r>
            <a:r>
              <a:rPr lang="en-US" altLang="zh-CN" b="1" i="1" dirty="0" smtClean="0">
                <a:latin typeface="Times New Roman" pitchFamily="18" charset="0"/>
                <a:ea typeface="宋体" charset="-122"/>
                <a:sym typeface="Symbol" pitchFamily="18" charset="2"/>
              </a:rPr>
              <a:t></a:t>
            </a:r>
            <a:r>
              <a:rPr lang="en-US" altLang="zh-CN" b="1" i="1" dirty="0" smtClean="0">
                <a:latin typeface="Times New Roman" pitchFamily="18" charset="0"/>
                <a:ea typeface="宋体" charset="-122"/>
              </a:rPr>
              <a:t>G</a:t>
            </a:r>
            <a:r>
              <a:rPr lang="en-US" altLang="zh-CN" b="1" i="1" dirty="0" smtClean="0">
                <a:latin typeface="Times New Roman" pitchFamily="18" charset="0"/>
                <a:ea typeface="宋体" charset="-122"/>
                <a:cs typeface="Times New Roman" pitchFamily="18" charset="0"/>
              </a:rPr>
              <a:t>'</a:t>
            </a:r>
            <a:r>
              <a:rPr lang="en-US" altLang="zh-CN" b="1" i="1" baseline="30000" dirty="0" smtClean="0">
                <a:latin typeface="Times New Roman" pitchFamily="18" charset="0"/>
                <a:ea typeface="宋体" charset="-122"/>
              </a:rPr>
              <a:t>o</a:t>
            </a:r>
            <a:r>
              <a:rPr lang="en-US" altLang="zh-CN" sz="3600" b="1" baseline="30000" dirty="0" smtClean="0">
                <a:latin typeface="Times New Roman" pitchFamily="18" charset="0"/>
                <a:ea typeface="宋体" charset="-122"/>
              </a:rPr>
              <a:t> </a:t>
            </a:r>
            <a:r>
              <a:rPr lang="en-US" altLang="zh-CN" sz="3600" b="1" dirty="0" smtClean="0">
                <a:latin typeface="Times New Roman" pitchFamily="18" charset="0"/>
                <a:ea typeface="宋体" charset="-122"/>
              </a:rPr>
              <a:t>= </a:t>
            </a:r>
            <a:r>
              <a:rPr lang="en-US" altLang="zh-CN" sz="3600" b="1" dirty="0" smtClean="0">
                <a:solidFill>
                  <a:srgbClr val="CC0000"/>
                </a:solidFill>
                <a:latin typeface="Times New Roman" pitchFamily="18" charset="0"/>
                <a:ea typeface="宋体" charset="-122"/>
              </a:rPr>
              <a:t>-85</a:t>
            </a:r>
            <a:r>
              <a:rPr lang="en-US" altLang="zh-CN" sz="3600" b="1" dirty="0" smtClean="0">
                <a:latin typeface="Times New Roman" pitchFamily="18" charset="0"/>
                <a:ea typeface="宋体" charset="-122"/>
              </a:rPr>
              <a:t> kJ/mol</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Text Box 2"/>
          <p:cNvSpPr txBox="1">
            <a:spLocks noChangeArrowheads="1"/>
          </p:cNvSpPr>
          <p:nvPr/>
        </p:nvSpPr>
        <p:spPr bwMode="auto">
          <a:xfrm>
            <a:off x="3348038" y="0"/>
            <a:ext cx="2087562" cy="366713"/>
          </a:xfrm>
          <a:prstGeom prst="rect">
            <a:avLst/>
          </a:prstGeom>
          <a:noFill/>
          <a:ln w="12700" cap="sq" algn="ctr">
            <a:noFill/>
            <a:miter lim="800000"/>
            <a:headEnd/>
            <a:tailEnd/>
          </a:ln>
        </p:spPr>
        <p:txBody>
          <a:bodyPr>
            <a:spAutoFit/>
          </a:bodyPr>
          <a:lstStyle/>
          <a:p>
            <a:pPr>
              <a:spcBef>
                <a:spcPct val="50000"/>
              </a:spcBef>
            </a:pPr>
            <a:r>
              <a:rPr lang="en-US" altLang="zh-CN" sz="1800" dirty="0"/>
              <a:t>Glucose</a:t>
            </a:r>
          </a:p>
        </p:txBody>
      </p:sp>
      <p:sp>
        <p:nvSpPr>
          <p:cNvPr id="444419" name="Text Box 3"/>
          <p:cNvSpPr txBox="1">
            <a:spLocks noChangeArrowheads="1"/>
          </p:cNvSpPr>
          <p:nvPr/>
        </p:nvSpPr>
        <p:spPr bwMode="auto">
          <a:xfrm>
            <a:off x="2555875" y="549275"/>
            <a:ext cx="3887788" cy="366713"/>
          </a:xfrm>
          <a:prstGeom prst="rect">
            <a:avLst/>
          </a:prstGeom>
          <a:noFill/>
          <a:ln w="12700" cap="sq" algn="ctr">
            <a:noFill/>
            <a:miter lim="800000"/>
            <a:headEnd/>
            <a:tailEnd/>
          </a:ln>
        </p:spPr>
        <p:txBody>
          <a:bodyPr>
            <a:spAutoFit/>
          </a:bodyPr>
          <a:lstStyle/>
          <a:p>
            <a:pPr>
              <a:spcBef>
                <a:spcPct val="50000"/>
              </a:spcBef>
            </a:pPr>
            <a:r>
              <a:rPr lang="en-US" altLang="zh-CN" sz="1800" dirty="0"/>
              <a:t>Glucose 6-phosphate</a:t>
            </a:r>
          </a:p>
        </p:txBody>
      </p:sp>
      <p:sp>
        <p:nvSpPr>
          <p:cNvPr id="444420" name="Text Box 4"/>
          <p:cNvSpPr txBox="1">
            <a:spLocks noChangeArrowheads="1"/>
          </p:cNvSpPr>
          <p:nvPr/>
        </p:nvSpPr>
        <p:spPr bwMode="auto">
          <a:xfrm>
            <a:off x="2411413" y="1700213"/>
            <a:ext cx="4176712" cy="366712"/>
          </a:xfrm>
          <a:prstGeom prst="rect">
            <a:avLst/>
          </a:prstGeom>
          <a:noFill/>
          <a:ln w="12700" cap="sq" algn="ctr">
            <a:noFill/>
            <a:miter lim="800000"/>
            <a:headEnd/>
            <a:tailEnd/>
          </a:ln>
        </p:spPr>
        <p:txBody>
          <a:bodyPr>
            <a:spAutoFit/>
          </a:bodyPr>
          <a:lstStyle/>
          <a:p>
            <a:pPr>
              <a:spcBef>
                <a:spcPct val="50000"/>
              </a:spcBef>
            </a:pPr>
            <a:r>
              <a:rPr lang="en-US" altLang="zh-CN" sz="1800" dirty="0"/>
              <a:t>Fructose 1,6-bisphosphate </a:t>
            </a:r>
          </a:p>
        </p:txBody>
      </p:sp>
      <p:sp>
        <p:nvSpPr>
          <p:cNvPr id="444421" name="Text Box 5"/>
          <p:cNvSpPr txBox="1">
            <a:spLocks noChangeArrowheads="1"/>
          </p:cNvSpPr>
          <p:nvPr/>
        </p:nvSpPr>
        <p:spPr bwMode="auto">
          <a:xfrm>
            <a:off x="3995738" y="2205038"/>
            <a:ext cx="4681537" cy="366712"/>
          </a:xfrm>
          <a:prstGeom prst="rect">
            <a:avLst/>
          </a:prstGeom>
          <a:noFill/>
          <a:ln w="12700" cap="sq" algn="ctr">
            <a:noFill/>
            <a:miter lim="800000"/>
            <a:headEnd/>
            <a:tailEnd/>
          </a:ln>
        </p:spPr>
        <p:txBody>
          <a:bodyPr>
            <a:spAutoFit/>
          </a:bodyPr>
          <a:lstStyle/>
          <a:p>
            <a:pPr>
              <a:spcBef>
                <a:spcPct val="50000"/>
              </a:spcBef>
            </a:pPr>
            <a:r>
              <a:rPr lang="en-US" altLang="zh-CN" sz="1800" dirty="0"/>
              <a:t>+ Glyceraldehyde 3-phosphate</a:t>
            </a:r>
          </a:p>
        </p:txBody>
      </p:sp>
      <p:sp>
        <p:nvSpPr>
          <p:cNvPr id="444422" name="Text Box 6"/>
          <p:cNvSpPr txBox="1">
            <a:spLocks noChangeArrowheads="1"/>
          </p:cNvSpPr>
          <p:nvPr/>
        </p:nvSpPr>
        <p:spPr bwMode="auto">
          <a:xfrm>
            <a:off x="468313" y="2205038"/>
            <a:ext cx="5830887" cy="366712"/>
          </a:xfrm>
          <a:prstGeom prst="rect">
            <a:avLst/>
          </a:prstGeom>
          <a:noFill/>
          <a:ln w="12700" cap="sq" algn="ctr">
            <a:noFill/>
            <a:miter lim="800000"/>
            <a:headEnd/>
            <a:tailEnd/>
          </a:ln>
        </p:spPr>
        <p:txBody>
          <a:bodyPr>
            <a:spAutoFit/>
          </a:bodyPr>
          <a:lstStyle/>
          <a:p>
            <a:pPr>
              <a:spcBef>
                <a:spcPct val="50000"/>
              </a:spcBef>
            </a:pPr>
            <a:r>
              <a:rPr lang="en-US" altLang="zh-CN" sz="1800" dirty="0"/>
              <a:t>Dihydroxyacetone phosphate</a:t>
            </a:r>
          </a:p>
        </p:txBody>
      </p:sp>
      <p:sp>
        <p:nvSpPr>
          <p:cNvPr id="444423" name="Text Box 7"/>
          <p:cNvSpPr txBox="1">
            <a:spLocks noChangeArrowheads="1"/>
          </p:cNvSpPr>
          <p:nvPr/>
        </p:nvSpPr>
        <p:spPr bwMode="auto">
          <a:xfrm>
            <a:off x="1835150" y="2781300"/>
            <a:ext cx="4681538" cy="366713"/>
          </a:xfrm>
          <a:prstGeom prst="rect">
            <a:avLst/>
          </a:prstGeom>
          <a:noFill/>
          <a:ln w="12700" cap="sq" algn="ctr">
            <a:noFill/>
            <a:miter lim="800000"/>
            <a:headEnd/>
            <a:tailEnd/>
          </a:ln>
        </p:spPr>
        <p:txBody>
          <a:bodyPr>
            <a:spAutoFit/>
          </a:bodyPr>
          <a:lstStyle/>
          <a:p>
            <a:pPr>
              <a:spcBef>
                <a:spcPct val="50000"/>
              </a:spcBef>
            </a:pPr>
            <a:r>
              <a:rPr lang="en-US" altLang="zh-CN" sz="1800" dirty="0"/>
              <a:t>Glyceraldehyde 3-phosphate (2)</a:t>
            </a:r>
          </a:p>
        </p:txBody>
      </p:sp>
      <p:sp>
        <p:nvSpPr>
          <p:cNvPr id="444424" name="Text Box 8"/>
          <p:cNvSpPr txBox="1">
            <a:spLocks noChangeArrowheads="1"/>
          </p:cNvSpPr>
          <p:nvPr/>
        </p:nvSpPr>
        <p:spPr bwMode="auto">
          <a:xfrm>
            <a:off x="2124075" y="3500438"/>
            <a:ext cx="4681538" cy="366712"/>
          </a:xfrm>
          <a:prstGeom prst="rect">
            <a:avLst/>
          </a:prstGeom>
          <a:noFill/>
          <a:ln w="12700" cap="sq" algn="ctr">
            <a:noFill/>
            <a:miter lim="800000"/>
            <a:headEnd/>
            <a:tailEnd/>
          </a:ln>
        </p:spPr>
        <p:txBody>
          <a:bodyPr>
            <a:spAutoFit/>
          </a:bodyPr>
          <a:lstStyle/>
          <a:p>
            <a:pPr>
              <a:spcBef>
                <a:spcPct val="50000"/>
              </a:spcBef>
            </a:pPr>
            <a:r>
              <a:rPr lang="en-US" altLang="zh-CN" sz="1800" dirty="0"/>
              <a:t>1,3-Bisphosphoglycerate (2)</a:t>
            </a:r>
          </a:p>
        </p:txBody>
      </p:sp>
      <p:sp>
        <p:nvSpPr>
          <p:cNvPr id="444425" name="Text Box 9"/>
          <p:cNvSpPr txBox="1">
            <a:spLocks noChangeArrowheads="1"/>
          </p:cNvSpPr>
          <p:nvPr/>
        </p:nvSpPr>
        <p:spPr bwMode="auto">
          <a:xfrm>
            <a:off x="2268538" y="4149725"/>
            <a:ext cx="4681537" cy="366713"/>
          </a:xfrm>
          <a:prstGeom prst="rect">
            <a:avLst/>
          </a:prstGeom>
          <a:noFill/>
          <a:ln w="12700" cap="sq" algn="ctr">
            <a:noFill/>
            <a:miter lim="800000"/>
            <a:headEnd/>
            <a:tailEnd/>
          </a:ln>
        </p:spPr>
        <p:txBody>
          <a:bodyPr>
            <a:spAutoFit/>
          </a:bodyPr>
          <a:lstStyle/>
          <a:p>
            <a:pPr>
              <a:spcBef>
                <a:spcPct val="50000"/>
              </a:spcBef>
            </a:pPr>
            <a:r>
              <a:rPr lang="en-US" altLang="zh-CN" sz="1800" dirty="0"/>
              <a:t>3-Phosphoglycerate (2)</a:t>
            </a:r>
          </a:p>
        </p:txBody>
      </p:sp>
      <p:sp>
        <p:nvSpPr>
          <p:cNvPr id="444426" name="Text Box 10"/>
          <p:cNvSpPr txBox="1">
            <a:spLocks noChangeArrowheads="1"/>
          </p:cNvSpPr>
          <p:nvPr/>
        </p:nvSpPr>
        <p:spPr bwMode="auto">
          <a:xfrm>
            <a:off x="2268538" y="4791075"/>
            <a:ext cx="4681537" cy="366713"/>
          </a:xfrm>
          <a:prstGeom prst="rect">
            <a:avLst/>
          </a:prstGeom>
          <a:noFill/>
          <a:ln w="12700" cap="sq" algn="ctr">
            <a:noFill/>
            <a:miter lim="800000"/>
            <a:headEnd/>
            <a:tailEnd/>
          </a:ln>
        </p:spPr>
        <p:txBody>
          <a:bodyPr>
            <a:spAutoFit/>
          </a:bodyPr>
          <a:lstStyle/>
          <a:p>
            <a:pPr>
              <a:spcBef>
                <a:spcPct val="50000"/>
              </a:spcBef>
            </a:pPr>
            <a:r>
              <a:rPr lang="en-US" altLang="zh-CN" sz="1800" dirty="0"/>
              <a:t>2-Phosphoglycerate (2)</a:t>
            </a:r>
          </a:p>
        </p:txBody>
      </p:sp>
      <p:sp>
        <p:nvSpPr>
          <p:cNvPr id="444427" name="Text Box 11"/>
          <p:cNvSpPr txBox="1">
            <a:spLocks noChangeArrowheads="1"/>
          </p:cNvSpPr>
          <p:nvPr/>
        </p:nvSpPr>
        <p:spPr bwMode="auto">
          <a:xfrm>
            <a:off x="2268538" y="5438775"/>
            <a:ext cx="4681537" cy="366713"/>
          </a:xfrm>
          <a:prstGeom prst="rect">
            <a:avLst/>
          </a:prstGeom>
          <a:noFill/>
          <a:ln w="12700" cap="sq" algn="ctr">
            <a:noFill/>
            <a:miter lim="800000"/>
            <a:headEnd/>
            <a:tailEnd/>
          </a:ln>
        </p:spPr>
        <p:txBody>
          <a:bodyPr>
            <a:spAutoFit/>
          </a:bodyPr>
          <a:lstStyle/>
          <a:p>
            <a:pPr>
              <a:spcBef>
                <a:spcPct val="50000"/>
              </a:spcBef>
            </a:pPr>
            <a:r>
              <a:rPr lang="en-US" altLang="zh-CN" sz="1800" dirty="0"/>
              <a:t>Phosphoenolpyruvate (2)</a:t>
            </a:r>
          </a:p>
        </p:txBody>
      </p:sp>
      <p:sp>
        <p:nvSpPr>
          <p:cNvPr id="444428" name="Text Box 12"/>
          <p:cNvSpPr txBox="1">
            <a:spLocks noChangeArrowheads="1"/>
          </p:cNvSpPr>
          <p:nvPr/>
        </p:nvSpPr>
        <p:spPr bwMode="auto">
          <a:xfrm>
            <a:off x="2051050" y="6092825"/>
            <a:ext cx="4681538" cy="366713"/>
          </a:xfrm>
          <a:prstGeom prst="rect">
            <a:avLst/>
          </a:prstGeom>
          <a:noFill/>
          <a:ln w="12700" cap="sq" algn="ctr">
            <a:noFill/>
            <a:miter lim="800000"/>
            <a:headEnd/>
            <a:tailEnd/>
          </a:ln>
        </p:spPr>
        <p:txBody>
          <a:bodyPr>
            <a:spAutoFit/>
          </a:bodyPr>
          <a:lstStyle/>
          <a:p>
            <a:pPr>
              <a:spcBef>
                <a:spcPct val="50000"/>
              </a:spcBef>
            </a:pPr>
            <a:r>
              <a:rPr lang="en-US" altLang="zh-CN" sz="1800" dirty="0"/>
              <a:t>Pyruvate (2)</a:t>
            </a:r>
          </a:p>
        </p:txBody>
      </p:sp>
      <p:sp>
        <p:nvSpPr>
          <p:cNvPr id="444429" name="Line 13"/>
          <p:cNvSpPr>
            <a:spLocks noChangeShapeType="1"/>
          </p:cNvSpPr>
          <p:nvPr/>
        </p:nvSpPr>
        <p:spPr bwMode="auto">
          <a:xfrm>
            <a:off x="4356100" y="260350"/>
            <a:ext cx="0" cy="431800"/>
          </a:xfrm>
          <a:prstGeom prst="line">
            <a:avLst/>
          </a:prstGeom>
          <a:noFill/>
          <a:ln w="12700" cap="sq">
            <a:solidFill>
              <a:schemeClr val="tx1"/>
            </a:solidFill>
            <a:round/>
            <a:headEnd/>
            <a:tailEnd type="triangle" w="med" len="med"/>
          </a:ln>
        </p:spPr>
        <p:txBody>
          <a:bodyPr anchor="ctr">
            <a:spAutoFit/>
          </a:bodyPr>
          <a:lstStyle/>
          <a:p>
            <a:endParaRPr lang="zh-CN" altLang="en-US"/>
          </a:p>
        </p:txBody>
      </p:sp>
      <p:sp>
        <p:nvSpPr>
          <p:cNvPr id="444430" name="Line 14"/>
          <p:cNvSpPr>
            <a:spLocks noChangeShapeType="1"/>
          </p:cNvSpPr>
          <p:nvPr/>
        </p:nvSpPr>
        <p:spPr bwMode="auto">
          <a:xfrm>
            <a:off x="4356100" y="836613"/>
            <a:ext cx="0" cy="433387"/>
          </a:xfrm>
          <a:prstGeom prst="line">
            <a:avLst/>
          </a:prstGeom>
          <a:noFill/>
          <a:ln w="12700" cap="sq">
            <a:solidFill>
              <a:schemeClr val="tx1"/>
            </a:solidFill>
            <a:round/>
            <a:headEnd/>
            <a:tailEnd type="triangle" w="med" len="med"/>
          </a:ln>
        </p:spPr>
        <p:txBody>
          <a:bodyPr anchor="ctr">
            <a:spAutoFit/>
          </a:bodyPr>
          <a:lstStyle/>
          <a:p>
            <a:endParaRPr lang="zh-CN" altLang="en-US"/>
          </a:p>
        </p:txBody>
      </p:sp>
      <p:sp>
        <p:nvSpPr>
          <p:cNvPr id="444431" name="Line 15"/>
          <p:cNvSpPr>
            <a:spLocks noChangeShapeType="1"/>
          </p:cNvSpPr>
          <p:nvPr/>
        </p:nvSpPr>
        <p:spPr bwMode="auto">
          <a:xfrm>
            <a:off x="4356100" y="1989138"/>
            <a:ext cx="0" cy="360362"/>
          </a:xfrm>
          <a:prstGeom prst="line">
            <a:avLst/>
          </a:prstGeom>
          <a:noFill/>
          <a:ln w="12700" cap="sq">
            <a:solidFill>
              <a:schemeClr val="tx1"/>
            </a:solidFill>
            <a:round/>
            <a:headEnd/>
            <a:tailEnd type="triangle" w="med" len="med"/>
          </a:ln>
        </p:spPr>
        <p:txBody>
          <a:bodyPr anchor="ctr">
            <a:spAutoFit/>
          </a:bodyPr>
          <a:lstStyle/>
          <a:p>
            <a:endParaRPr lang="zh-CN" altLang="en-US"/>
          </a:p>
        </p:txBody>
      </p:sp>
      <p:sp>
        <p:nvSpPr>
          <p:cNvPr id="444432" name="Line 16"/>
          <p:cNvSpPr>
            <a:spLocks noChangeShapeType="1"/>
          </p:cNvSpPr>
          <p:nvPr/>
        </p:nvSpPr>
        <p:spPr bwMode="auto">
          <a:xfrm>
            <a:off x="4356100" y="2492375"/>
            <a:ext cx="0" cy="431800"/>
          </a:xfrm>
          <a:prstGeom prst="line">
            <a:avLst/>
          </a:prstGeom>
          <a:noFill/>
          <a:ln w="12700" cap="sq">
            <a:solidFill>
              <a:schemeClr val="tx1"/>
            </a:solidFill>
            <a:round/>
            <a:headEnd/>
            <a:tailEnd type="triangle" w="med" len="med"/>
          </a:ln>
        </p:spPr>
        <p:txBody>
          <a:bodyPr anchor="ctr">
            <a:spAutoFit/>
          </a:bodyPr>
          <a:lstStyle/>
          <a:p>
            <a:endParaRPr lang="zh-CN" altLang="en-US"/>
          </a:p>
        </p:txBody>
      </p:sp>
      <p:sp>
        <p:nvSpPr>
          <p:cNvPr id="444433" name="Line 17"/>
          <p:cNvSpPr>
            <a:spLocks noChangeShapeType="1"/>
          </p:cNvSpPr>
          <p:nvPr/>
        </p:nvSpPr>
        <p:spPr bwMode="auto">
          <a:xfrm>
            <a:off x="4356100" y="3141663"/>
            <a:ext cx="0" cy="504825"/>
          </a:xfrm>
          <a:prstGeom prst="line">
            <a:avLst/>
          </a:prstGeom>
          <a:noFill/>
          <a:ln w="12700" cap="sq">
            <a:solidFill>
              <a:schemeClr val="tx1"/>
            </a:solidFill>
            <a:round/>
            <a:headEnd/>
            <a:tailEnd type="triangle" w="med" len="med"/>
          </a:ln>
        </p:spPr>
        <p:txBody>
          <a:bodyPr anchor="ctr">
            <a:spAutoFit/>
          </a:bodyPr>
          <a:lstStyle/>
          <a:p>
            <a:endParaRPr lang="zh-CN" altLang="en-US"/>
          </a:p>
        </p:txBody>
      </p:sp>
      <p:sp>
        <p:nvSpPr>
          <p:cNvPr id="444434" name="Line 18"/>
          <p:cNvSpPr>
            <a:spLocks noChangeShapeType="1"/>
          </p:cNvSpPr>
          <p:nvPr/>
        </p:nvSpPr>
        <p:spPr bwMode="auto">
          <a:xfrm>
            <a:off x="4356100" y="3789363"/>
            <a:ext cx="0" cy="503237"/>
          </a:xfrm>
          <a:prstGeom prst="line">
            <a:avLst/>
          </a:prstGeom>
          <a:noFill/>
          <a:ln w="12700" cap="sq">
            <a:solidFill>
              <a:schemeClr val="tx1"/>
            </a:solidFill>
            <a:round/>
            <a:headEnd/>
            <a:tailEnd type="triangle" w="med" len="med"/>
          </a:ln>
        </p:spPr>
        <p:txBody>
          <a:bodyPr wrap="none" anchor="ctr">
            <a:spAutoFit/>
          </a:bodyPr>
          <a:lstStyle/>
          <a:p>
            <a:endParaRPr lang="zh-CN" altLang="en-US"/>
          </a:p>
        </p:txBody>
      </p:sp>
      <p:sp>
        <p:nvSpPr>
          <p:cNvPr id="444435" name="Line 19"/>
          <p:cNvSpPr>
            <a:spLocks noChangeShapeType="1"/>
          </p:cNvSpPr>
          <p:nvPr/>
        </p:nvSpPr>
        <p:spPr bwMode="auto">
          <a:xfrm>
            <a:off x="4356100" y="4508500"/>
            <a:ext cx="0" cy="430213"/>
          </a:xfrm>
          <a:prstGeom prst="line">
            <a:avLst/>
          </a:prstGeom>
          <a:noFill/>
          <a:ln w="12700" cap="sq">
            <a:solidFill>
              <a:schemeClr val="tx1"/>
            </a:solidFill>
            <a:round/>
            <a:headEnd/>
            <a:tailEnd type="triangle" w="med" len="med"/>
          </a:ln>
        </p:spPr>
        <p:txBody>
          <a:bodyPr anchor="ctr">
            <a:spAutoFit/>
          </a:bodyPr>
          <a:lstStyle/>
          <a:p>
            <a:endParaRPr lang="zh-CN" altLang="en-US"/>
          </a:p>
        </p:txBody>
      </p:sp>
      <p:sp>
        <p:nvSpPr>
          <p:cNvPr id="444436" name="Line 20"/>
          <p:cNvSpPr>
            <a:spLocks noChangeShapeType="1"/>
          </p:cNvSpPr>
          <p:nvPr/>
        </p:nvSpPr>
        <p:spPr bwMode="auto">
          <a:xfrm>
            <a:off x="4356100" y="5157788"/>
            <a:ext cx="0" cy="431800"/>
          </a:xfrm>
          <a:prstGeom prst="line">
            <a:avLst/>
          </a:prstGeom>
          <a:noFill/>
          <a:ln w="12700" cap="sq">
            <a:solidFill>
              <a:schemeClr val="tx1"/>
            </a:solidFill>
            <a:round/>
            <a:headEnd/>
            <a:tailEnd type="triangle" w="med" len="med"/>
          </a:ln>
        </p:spPr>
        <p:txBody>
          <a:bodyPr anchor="ctr">
            <a:spAutoFit/>
          </a:bodyPr>
          <a:lstStyle/>
          <a:p>
            <a:endParaRPr lang="zh-CN" altLang="en-US"/>
          </a:p>
        </p:txBody>
      </p:sp>
      <p:sp>
        <p:nvSpPr>
          <p:cNvPr id="444437" name="Line 21"/>
          <p:cNvSpPr>
            <a:spLocks noChangeShapeType="1"/>
          </p:cNvSpPr>
          <p:nvPr/>
        </p:nvSpPr>
        <p:spPr bwMode="auto">
          <a:xfrm>
            <a:off x="4356100" y="5805488"/>
            <a:ext cx="0" cy="431800"/>
          </a:xfrm>
          <a:prstGeom prst="line">
            <a:avLst/>
          </a:prstGeom>
          <a:noFill/>
          <a:ln w="12700" cap="sq">
            <a:solidFill>
              <a:schemeClr val="tx1"/>
            </a:solidFill>
            <a:round/>
            <a:headEnd/>
            <a:tailEnd type="triangle" w="med" len="med"/>
          </a:ln>
        </p:spPr>
        <p:txBody>
          <a:bodyPr anchor="ctr">
            <a:spAutoFit/>
          </a:bodyPr>
          <a:lstStyle/>
          <a:p>
            <a:endParaRPr lang="zh-CN" altLang="en-US"/>
          </a:p>
        </p:txBody>
      </p:sp>
      <p:sp>
        <p:nvSpPr>
          <p:cNvPr id="444438" name="Text Box 22"/>
          <p:cNvSpPr txBox="1">
            <a:spLocks noChangeArrowheads="1"/>
          </p:cNvSpPr>
          <p:nvPr/>
        </p:nvSpPr>
        <p:spPr bwMode="auto">
          <a:xfrm>
            <a:off x="3059113" y="333375"/>
            <a:ext cx="1144587" cy="336550"/>
          </a:xfrm>
          <a:prstGeom prst="rect">
            <a:avLst/>
          </a:prstGeom>
          <a:noFill/>
          <a:ln w="12700" cap="sq" algn="ctr">
            <a:noFill/>
            <a:miter lim="800000"/>
            <a:headEnd/>
            <a:tailEnd/>
          </a:ln>
        </p:spPr>
        <p:txBody>
          <a:bodyPr wrap="none">
            <a:spAutoFit/>
          </a:bodyPr>
          <a:lstStyle/>
          <a:p>
            <a:r>
              <a:rPr lang="en-US" altLang="zh-CN" sz="1600" dirty="0">
                <a:solidFill>
                  <a:srgbClr val="5F3DDB"/>
                </a:solidFill>
              </a:rPr>
              <a:t>hexokinase</a:t>
            </a:r>
          </a:p>
        </p:txBody>
      </p:sp>
      <p:sp>
        <p:nvSpPr>
          <p:cNvPr id="444439" name="Text Box 23"/>
          <p:cNvSpPr txBox="1">
            <a:spLocks noChangeArrowheads="1"/>
          </p:cNvSpPr>
          <p:nvPr/>
        </p:nvSpPr>
        <p:spPr bwMode="auto">
          <a:xfrm>
            <a:off x="2124075" y="1484313"/>
            <a:ext cx="2173288" cy="336550"/>
          </a:xfrm>
          <a:prstGeom prst="rect">
            <a:avLst/>
          </a:prstGeom>
          <a:noFill/>
          <a:ln w="12700" cap="sq" algn="ctr">
            <a:noFill/>
            <a:miter lim="800000"/>
            <a:headEnd/>
            <a:tailEnd/>
          </a:ln>
        </p:spPr>
        <p:txBody>
          <a:bodyPr wrap="none">
            <a:spAutoFit/>
          </a:bodyPr>
          <a:lstStyle/>
          <a:p>
            <a:r>
              <a:rPr lang="en-US" altLang="zh-CN" sz="1600" dirty="0">
                <a:solidFill>
                  <a:srgbClr val="5F3DDB"/>
                </a:solidFill>
              </a:rPr>
              <a:t>phosphofructokinase-1</a:t>
            </a:r>
            <a:endParaRPr lang="en-US" altLang="zh-CN" sz="1600" dirty="0">
              <a:solidFill>
                <a:srgbClr val="5F3DDB"/>
              </a:solidFill>
              <a:latin typeface="Symbol" pitchFamily="18" charset="2"/>
            </a:endParaRPr>
          </a:p>
        </p:txBody>
      </p:sp>
      <p:sp>
        <p:nvSpPr>
          <p:cNvPr id="444440" name="Text Box 24"/>
          <p:cNvSpPr txBox="1">
            <a:spLocks noChangeArrowheads="1"/>
          </p:cNvSpPr>
          <p:nvPr/>
        </p:nvSpPr>
        <p:spPr bwMode="auto">
          <a:xfrm>
            <a:off x="1835150" y="908050"/>
            <a:ext cx="2405063" cy="336550"/>
          </a:xfrm>
          <a:prstGeom prst="rect">
            <a:avLst/>
          </a:prstGeom>
          <a:noFill/>
          <a:ln w="12700" cap="sq" algn="ctr">
            <a:noFill/>
            <a:miter lim="800000"/>
            <a:headEnd/>
            <a:tailEnd/>
          </a:ln>
        </p:spPr>
        <p:txBody>
          <a:bodyPr wrap="none">
            <a:spAutoFit/>
          </a:bodyPr>
          <a:lstStyle/>
          <a:p>
            <a:r>
              <a:rPr lang="en-US" altLang="zh-CN" sz="1600" dirty="0">
                <a:solidFill>
                  <a:srgbClr val="5F3DDB"/>
                </a:solidFill>
              </a:rPr>
              <a:t>phosphohexose isomerase</a:t>
            </a:r>
          </a:p>
        </p:txBody>
      </p:sp>
      <p:sp>
        <p:nvSpPr>
          <p:cNvPr id="444441" name="Text Box 25"/>
          <p:cNvSpPr txBox="1">
            <a:spLocks noChangeArrowheads="1"/>
          </p:cNvSpPr>
          <p:nvPr/>
        </p:nvSpPr>
        <p:spPr bwMode="auto">
          <a:xfrm>
            <a:off x="3348038" y="1989138"/>
            <a:ext cx="885825" cy="336550"/>
          </a:xfrm>
          <a:prstGeom prst="rect">
            <a:avLst/>
          </a:prstGeom>
          <a:noFill/>
          <a:ln w="12700" cap="sq" algn="ctr">
            <a:noFill/>
            <a:miter lim="800000"/>
            <a:headEnd/>
            <a:tailEnd/>
          </a:ln>
        </p:spPr>
        <p:txBody>
          <a:bodyPr wrap="none">
            <a:spAutoFit/>
          </a:bodyPr>
          <a:lstStyle/>
          <a:p>
            <a:r>
              <a:rPr lang="en-US" altLang="zh-CN" sz="1600" dirty="0">
                <a:solidFill>
                  <a:srgbClr val="5F3DDB"/>
                </a:solidFill>
              </a:rPr>
              <a:t>aldolase</a:t>
            </a:r>
          </a:p>
        </p:txBody>
      </p:sp>
      <p:sp>
        <p:nvSpPr>
          <p:cNvPr id="444442" name="Text Box 26"/>
          <p:cNvSpPr txBox="1">
            <a:spLocks noChangeArrowheads="1"/>
          </p:cNvSpPr>
          <p:nvPr/>
        </p:nvSpPr>
        <p:spPr bwMode="auto">
          <a:xfrm>
            <a:off x="1763713" y="2516188"/>
            <a:ext cx="2525712" cy="336550"/>
          </a:xfrm>
          <a:prstGeom prst="rect">
            <a:avLst/>
          </a:prstGeom>
          <a:noFill/>
          <a:ln w="12700" cap="sq" algn="ctr">
            <a:noFill/>
            <a:miter lim="800000"/>
            <a:headEnd/>
            <a:tailEnd/>
          </a:ln>
        </p:spPr>
        <p:txBody>
          <a:bodyPr wrap="none">
            <a:spAutoFit/>
          </a:bodyPr>
          <a:lstStyle/>
          <a:p>
            <a:r>
              <a:rPr lang="en-US" altLang="zh-CN" sz="1600" dirty="0">
                <a:solidFill>
                  <a:srgbClr val="5F3DDB"/>
                </a:solidFill>
              </a:rPr>
              <a:t>triose phosphate isomerase</a:t>
            </a:r>
          </a:p>
        </p:txBody>
      </p:sp>
      <p:sp>
        <p:nvSpPr>
          <p:cNvPr id="444443" name="Text Box 27"/>
          <p:cNvSpPr txBox="1">
            <a:spLocks noChangeArrowheads="1"/>
          </p:cNvSpPr>
          <p:nvPr/>
        </p:nvSpPr>
        <p:spPr bwMode="auto">
          <a:xfrm>
            <a:off x="323850" y="3141663"/>
            <a:ext cx="3957638" cy="336550"/>
          </a:xfrm>
          <a:prstGeom prst="rect">
            <a:avLst/>
          </a:prstGeom>
          <a:noFill/>
          <a:ln w="12700" cap="sq" algn="ctr">
            <a:noFill/>
            <a:miter lim="800000"/>
            <a:headEnd/>
            <a:tailEnd/>
          </a:ln>
        </p:spPr>
        <p:txBody>
          <a:bodyPr wrap="none">
            <a:spAutoFit/>
          </a:bodyPr>
          <a:lstStyle/>
          <a:p>
            <a:r>
              <a:rPr lang="en-US" altLang="zh-CN" sz="1600" dirty="0">
                <a:solidFill>
                  <a:srgbClr val="5F3DDB"/>
                </a:solidFill>
              </a:rPr>
              <a:t>glyceraldehyde 3-phosphate dehydrogenase</a:t>
            </a:r>
          </a:p>
        </p:txBody>
      </p:sp>
      <p:sp>
        <p:nvSpPr>
          <p:cNvPr id="444444" name="Text Box 28"/>
          <p:cNvSpPr txBox="1">
            <a:spLocks noChangeArrowheads="1"/>
          </p:cNvSpPr>
          <p:nvPr/>
        </p:nvSpPr>
        <p:spPr bwMode="auto">
          <a:xfrm>
            <a:off x="2700338" y="5180013"/>
            <a:ext cx="2325687" cy="336550"/>
          </a:xfrm>
          <a:prstGeom prst="rect">
            <a:avLst/>
          </a:prstGeom>
          <a:noFill/>
          <a:ln w="12700" cap="sq" algn="ctr">
            <a:noFill/>
            <a:miter lim="800000"/>
            <a:headEnd/>
            <a:tailEnd/>
          </a:ln>
        </p:spPr>
        <p:txBody>
          <a:bodyPr>
            <a:spAutoFit/>
          </a:bodyPr>
          <a:lstStyle/>
          <a:p>
            <a:r>
              <a:rPr lang="en-US" altLang="zh-CN" sz="1600" dirty="0">
                <a:solidFill>
                  <a:srgbClr val="5F3DDB"/>
                </a:solidFill>
              </a:rPr>
              <a:t>enolase</a:t>
            </a:r>
          </a:p>
        </p:txBody>
      </p:sp>
      <p:sp>
        <p:nvSpPr>
          <p:cNvPr id="444445" name="Text Box 29"/>
          <p:cNvSpPr txBox="1">
            <a:spLocks noChangeArrowheads="1"/>
          </p:cNvSpPr>
          <p:nvPr/>
        </p:nvSpPr>
        <p:spPr bwMode="auto">
          <a:xfrm>
            <a:off x="1908175" y="4460875"/>
            <a:ext cx="2382838" cy="336550"/>
          </a:xfrm>
          <a:prstGeom prst="rect">
            <a:avLst/>
          </a:prstGeom>
          <a:noFill/>
          <a:ln w="12700" cap="sq" algn="ctr">
            <a:noFill/>
            <a:miter lim="800000"/>
            <a:headEnd/>
            <a:tailEnd/>
          </a:ln>
        </p:spPr>
        <p:txBody>
          <a:bodyPr wrap="none">
            <a:spAutoFit/>
          </a:bodyPr>
          <a:lstStyle/>
          <a:p>
            <a:r>
              <a:rPr lang="en-US" altLang="zh-CN" sz="1600" dirty="0">
                <a:solidFill>
                  <a:srgbClr val="5F3DDB"/>
                </a:solidFill>
              </a:rPr>
              <a:t>phosphoglycerate mutase</a:t>
            </a:r>
          </a:p>
        </p:txBody>
      </p:sp>
      <p:sp>
        <p:nvSpPr>
          <p:cNvPr id="444446" name="Text Box 30"/>
          <p:cNvSpPr txBox="1">
            <a:spLocks noChangeArrowheads="1"/>
          </p:cNvSpPr>
          <p:nvPr/>
        </p:nvSpPr>
        <p:spPr bwMode="auto">
          <a:xfrm>
            <a:off x="2700338" y="5805488"/>
            <a:ext cx="1568450" cy="336550"/>
          </a:xfrm>
          <a:prstGeom prst="rect">
            <a:avLst/>
          </a:prstGeom>
          <a:noFill/>
          <a:ln w="12700" cap="sq" algn="ctr">
            <a:noFill/>
            <a:miter lim="800000"/>
            <a:headEnd/>
            <a:tailEnd/>
          </a:ln>
        </p:spPr>
        <p:txBody>
          <a:bodyPr wrap="none">
            <a:spAutoFit/>
          </a:bodyPr>
          <a:lstStyle/>
          <a:p>
            <a:r>
              <a:rPr lang="en-US" altLang="zh-CN" sz="1600" dirty="0">
                <a:solidFill>
                  <a:srgbClr val="5F3DDB"/>
                </a:solidFill>
              </a:rPr>
              <a:t>pyruvate kinase</a:t>
            </a:r>
          </a:p>
        </p:txBody>
      </p:sp>
      <p:sp>
        <p:nvSpPr>
          <p:cNvPr id="444447" name="Oval 31"/>
          <p:cNvSpPr>
            <a:spLocks noChangeArrowheads="1"/>
          </p:cNvSpPr>
          <p:nvPr/>
        </p:nvSpPr>
        <p:spPr bwMode="auto">
          <a:xfrm>
            <a:off x="5867400" y="115888"/>
            <a:ext cx="776288" cy="388937"/>
          </a:xfrm>
          <a:prstGeom prst="ellipse">
            <a:avLst/>
          </a:prstGeom>
          <a:solidFill>
            <a:srgbClr val="FF9900"/>
          </a:solidFill>
          <a:ln w="12700" cap="sq" algn="ctr">
            <a:noFill/>
            <a:round/>
            <a:headEnd/>
            <a:tailEnd/>
          </a:ln>
        </p:spPr>
        <p:txBody>
          <a:bodyPr anchor="ctr">
            <a:spAutoFit/>
          </a:bodyPr>
          <a:lstStyle/>
          <a:p>
            <a:r>
              <a:rPr lang="en-US" altLang="zh-CN" sz="1200" dirty="0">
                <a:solidFill>
                  <a:schemeClr val="tx1"/>
                </a:solidFill>
              </a:rPr>
              <a:t>ATP</a:t>
            </a:r>
          </a:p>
        </p:txBody>
      </p:sp>
      <p:sp>
        <p:nvSpPr>
          <p:cNvPr id="444448" name="Oval 32"/>
          <p:cNvSpPr>
            <a:spLocks noChangeArrowheads="1"/>
          </p:cNvSpPr>
          <p:nvPr/>
        </p:nvSpPr>
        <p:spPr bwMode="auto">
          <a:xfrm>
            <a:off x="5867400" y="3357563"/>
            <a:ext cx="1062038" cy="388937"/>
          </a:xfrm>
          <a:prstGeom prst="ellipse">
            <a:avLst/>
          </a:prstGeom>
          <a:solidFill>
            <a:srgbClr val="FF9900"/>
          </a:solidFill>
          <a:ln w="12700" cap="sq" algn="ctr">
            <a:noFill/>
            <a:round/>
            <a:headEnd/>
            <a:tailEnd/>
          </a:ln>
        </p:spPr>
        <p:txBody>
          <a:bodyPr anchor="ctr">
            <a:spAutoFit/>
          </a:bodyPr>
          <a:lstStyle/>
          <a:p>
            <a:r>
              <a:rPr lang="en-US" altLang="zh-CN" sz="1200" dirty="0">
                <a:solidFill>
                  <a:schemeClr val="tx1"/>
                </a:solidFill>
              </a:rPr>
              <a:t>2NADH</a:t>
            </a:r>
          </a:p>
        </p:txBody>
      </p:sp>
      <p:sp>
        <p:nvSpPr>
          <p:cNvPr id="444449" name="AutoShape 33"/>
          <p:cNvSpPr>
            <a:spLocks noChangeArrowheads="1"/>
          </p:cNvSpPr>
          <p:nvPr/>
        </p:nvSpPr>
        <p:spPr bwMode="auto">
          <a:xfrm>
            <a:off x="5651500" y="333375"/>
            <a:ext cx="142875" cy="287338"/>
          </a:xfrm>
          <a:prstGeom prst="curvedRightArrow">
            <a:avLst>
              <a:gd name="adj1" fmla="val 40222"/>
              <a:gd name="adj2" fmla="val 80445"/>
              <a:gd name="adj3" fmla="val 33333"/>
            </a:avLst>
          </a:prstGeom>
          <a:solidFill>
            <a:schemeClr val="tx1"/>
          </a:solidFill>
          <a:ln w="12700" cap="sq">
            <a:noFill/>
            <a:miter lim="800000"/>
            <a:headEnd/>
            <a:tailEnd/>
          </a:ln>
        </p:spPr>
        <p:txBody>
          <a:bodyPr wrap="none" anchor="ctr">
            <a:spAutoFit/>
          </a:bodyPr>
          <a:lstStyle/>
          <a:p>
            <a:endParaRPr lang="zh-CN" altLang="en-US"/>
          </a:p>
        </p:txBody>
      </p:sp>
      <p:sp>
        <p:nvSpPr>
          <p:cNvPr id="444450" name="Text Box 34"/>
          <p:cNvSpPr txBox="1">
            <a:spLocks noChangeArrowheads="1"/>
          </p:cNvSpPr>
          <p:nvPr/>
        </p:nvSpPr>
        <p:spPr bwMode="auto">
          <a:xfrm>
            <a:off x="5940425" y="549275"/>
            <a:ext cx="496888" cy="274638"/>
          </a:xfrm>
          <a:prstGeom prst="rect">
            <a:avLst/>
          </a:prstGeom>
          <a:noFill/>
          <a:ln w="12700" cap="sq" algn="ctr">
            <a:noFill/>
            <a:miter lim="800000"/>
            <a:headEnd/>
            <a:tailEnd/>
          </a:ln>
        </p:spPr>
        <p:txBody>
          <a:bodyPr wrap="none">
            <a:spAutoFit/>
          </a:bodyPr>
          <a:lstStyle/>
          <a:p>
            <a:r>
              <a:rPr lang="en-US" altLang="zh-CN" sz="1200" dirty="0">
                <a:solidFill>
                  <a:schemeClr val="tx1"/>
                </a:solidFill>
              </a:rPr>
              <a:t>ADP</a:t>
            </a:r>
          </a:p>
        </p:txBody>
      </p:sp>
      <p:sp>
        <p:nvSpPr>
          <p:cNvPr id="444451" name="Oval 35"/>
          <p:cNvSpPr>
            <a:spLocks noChangeArrowheads="1"/>
          </p:cNvSpPr>
          <p:nvPr/>
        </p:nvSpPr>
        <p:spPr bwMode="auto">
          <a:xfrm>
            <a:off x="5940425" y="1268413"/>
            <a:ext cx="846138" cy="388937"/>
          </a:xfrm>
          <a:prstGeom prst="ellipse">
            <a:avLst/>
          </a:prstGeom>
          <a:solidFill>
            <a:srgbClr val="FF9900"/>
          </a:solidFill>
          <a:ln w="12700" cap="sq" algn="ctr">
            <a:noFill/>
            <a:round/>
            <a:headEnd/>
            <a:tailEnd/>
          </a:ln>
        </p:spPr>
        <p:txBody>
          <a:bodyPr anchor="ctr">
            <a:spAutoFit/>
          </a:bodyPr>
          <a:lstStyle/>
          <a:p>
            <a:r>
              <a:rPr lang="en-US" altLang="zh-CN" sz="1200" dirty="0">
                <a:solidFill>
                  <a:schemeClr val="tx1"/>
                </a:solidFill>
              </a:rPr>
              <a:t>ATP</a:t>
            </a:r>
          </a:p>
        </p:txBody>
      </p:sp>
      <p:sp>
        <p:nvSpPr>
          <p:cNvPr id="444452" name="AutoShape 36"/>
          <p:cNvSpPr>
            <a:spLocks noChangeArrowheads="1"/>
          </p:cNvSpPr>
          <p:nvPr/>
        </p:nvSpPr>
        <p:spPr bwMode="auto">
          <a:xfrm>
            <a:off x="5724525" y="1484313"/>
            <a:ext cx="142875" cy="287337"/>
          </a:xfrm>
          <a:prstGeom prst="curvedRightArrow">
            <a:avLst>
              <a:gd name="adj1" fmla="val 40222"/>
              <a:gd name="adj2" fmla="val 80444"/>
              <a:gd name="adj3" fmla="val 33333"/>
            </a:avLst>
          </a:prstGeom>
          <a:solidFill>
            <a:schemeClr val="tx1"/>
          </a:solidFill>
          <a:ln w="12700" cap="sq">
            <a:noFill/>
            <a:miter lim="800000"/>
            <a:headEnd/>
            <a:tailEnd/>
          </a:ln>
        </p:spPr>
        <p:txBody>
          <a:bodyPr wrap="none" anchor="ctr">
            <a:spAutoFit/>
          </a:bodyPr>
          <a:lstStyle/>
          <a:p>
            <a:endParaRPr lang="zh-CN" altLang="en-US"/>
          </a:p>
        </p:txBody>
      </p:sp>
      <p:sp>
        <p:nvSpPr>
          <p:cNvPr id="444453" name="Text Box 37"/>
          <p:cNvSpPr txBox="1">
            <a:spLocks noChangeArrowheads="1"/>
          </p:cNvSpPr>
          <p:nvPr/>
        </p:nvSpPr>
        <p:spPr bwMode="auto">
          <a:xfrm>
            <a:off x="6011863" y="1700213"/>
            <a:ext cx="496887" cy="274637"/>
          </a:xfrm>
          <a:prstGeom prst="rect">
            <a:avLst/>
          </a:prstGeom>
          <a:noFill/>
          <a:ln w="12700" cap="sq" algn="ctr">
            <a:noFill/>
            <a:miter lim="800000"/>
            <a:headEnd/>
            <a:tailEnd/>
          </a:ln>
        </p:spPr>
        <p:txBody>
          <a:bodyPr>
            <a:spAutoFit/>
          </a:bodyPr>
          <a:lstStyle/>
          <a:p>
            <a:r>
              <a:rPr lang="en-US" altLang="zh-CN" sz="1200" dirty="0">
                <a:solidFill>
                  <a:schemeClr val="tx1"/>
                </a:solidFill>
              </a:rPr>
              <a:t>ADP</a:t>
            </a:r>
          </a:p>
        </p:txBody>
      </p:sp>
      <p:sp>
        <p:nvSpPr>
          <p:cNvPr id="444454" name="Oval 38"/>
          <p:cNvSpPr>
            <a:spLocks noChangeArrowheads="1"/>
          </p:cNvSpPr>
          <p:nvPr/>
        </p:nvSpPr>
        <p:spPr bwMode="auto">
          <a:xfrm>
            <a:off x="5940425" y="4149725"/>
            <a:ext cx="792163" cy="350838"/>
          </a:xfrm>
          <a:prstGeom prst="ellipse">
            <a:avLst/>
          </a:prstGeom>
          <a:solidFill>
            <a:srgbClr val="FF9900"/>
          </a:solidFill>
          <a:ln w="12700" cap="sq" algn="ctr">
            <a:noFill/>
            <a:round/>
            <a:headEnd/>
            <a:tailEnd/>
          </a:ln>
        </p:spPr>
        <p:txBody>
          <a:bodyPr anchor="ctr">
            <a:spAutoFit/>
          </a:bodyPr>
          <a:lstStyle/>
          <a:p>
            <a:r>
              <a:rPr lang="en-US" altLang="zh-CN" sz="1200" dirty="0">
                <a:solidFill>
                  <a:schemeClr val="tx1"/>
                </a:solidFill>
              </a:rPr>
              <a:t>2ATP</a:t>
            </a:r>
          </a:p>
        </p:txBody>
      </p:sp>
      <p:sp>
        <p:nvSpPr>
          <p:cNvPr id="444455" name="Text Box 39"/>
          <p:cNvSpPr txBox="1">
            <a:spLocks noChangeArrowheads="1"/>
          </p:cNvSpPr>
          <p:nvPr/>
        </p:nvSpPr>
        <p:spPr bwMode="auto">
          <a:xfrm>
            <a:off x="6011863" y="5661025"/>
            <a:ext cx="647700" cy="274638"/>
          </a:xfrm>
          <a:prstGeom prst="rect">
            <a:avLst/>
          </a:prstGeom>
          <a:noFill/>
          <a:ln w="12700" cap="sq" algn="ctr">
            <a:noFill/>
            <a:miter lim="800000"/>
            <a:headEnd/>
            <a:tailEnd/>
          </a:ln>
        </p:spPr>
        <p:txBody>
          <a:bodyPr>
            <a:spAutoFit/>
          </a:bodyPr>
          <a:lstStyle/>
          <a:p>
            <a:r>
              <a:rPr lang="en-US" altLang="zh-CN" sz="1200" dirty="0">
                <a:solidFill>
                  <a:schemeClr val="tx1"/>
                </a:solidFill>
              </a:rPr>
              <a:t>2ADP</a:t>
            </a:r>
          </a:p>
        </p:txBody>
      </p:sp>
      <p:sp>
        <p:nvSpPr>
          <p:cNvPr id="444456" name="Text Box 40"/>
          <p:cNvSpPr txBox="1">
            <a:spLocks noChangeArrowheads="1"/>
          </p:cNvSpPr>
          <p:nvPr/>
        </p:nvSpPr>
        <p:spPr bwMode="auto">
          <a:xfrm>
            <a:off x="5867400" y="2852738"/>
            <a:ext cx="496888" cy="274637"/>
          </a:xfrm>
          <a:prstGeom prst="rect">
            <a:avLst/>
          </a:prstGeom>
          <a:noFill/>
          <a:ln w="12700" cap="sq" algn="ctr">
            <a:noFill/>
            <a:miter lim="800000"/>
            <a:headEnd/>
            <a:tailEnd/>
          </a:ln>
        </p:spPr>
        <p:txBody>
          <a:bodyPr>
            <a:spAutoFit/>
          </a:bodyPr>
          <a:lstStyle/>
          <a:p>
            <a:r>
              <a:rPr lang="en-US" altLang="zh-CN" sz="1200" dirty="0">
                <a:solidFill>
                  <a:schemeClr val="tx1"/>
                </a:solidFill>
              </a:rPr>
              <a:t>2Pi</a:t>
            </a:r>
          </a:p>
        </p:txBody>
      </p:sp>
      <p:sp>
        <p:nvSpPr>
          <p:cNvPr id="444457" name="Text Box 41"/>
          <p:cNvSpPr txBox="1">
            <a:spLocks noChangeArrowheads="1"/>
          </p:cNvSpPr>
          <p:nvPr/>
        </p:nvSpPr>
        <p:spPr bwMode="auto">
          <a:xfrm>
            <a:off x="5867400" y="3068638"/>
            <a:ext cx="712788" cy="274637"/>
          </a:xfrm>
          <a:prstGeom prst="rect">
            <a:avLst/>
          </a:prstGeom>
          <a:noFill/>
          <a:ln w="12700" cap="sq" algn="ctr">
            <a:noFill/>
            <a:miter lim="800000"/>
            <a:headEnd/>
            <a:tailEnd/>
          </a:ln>
        </p:spPr>
        <p:txBody>
          <a:bodyPr>
            <a:spAutoFit/>
          </a:bodyPr>
          <a:lstStyle/>
          <a:p>
            <a:r>
              <a:rPr lang="en-US" altLang="zh-CN" sz="1200" dirty="0">
                <a:solidFill>
                  <a:schemeClr val="tx1"/>
                </a:solidFill>
              </a:rPr>
              <a:t>2NAD</a:t>
            </a:r>
            <a:r>
              <a:rPr lang="en-US" altLang="zh-CN" sz="1200" baseline="30000" dirty="0">
                <a:solidFill>
                  <a:schemeClr val="tx1"/>
                </a:solidFill>
              </a:rPr>
              <a:t>+</a:t>
            </a:r>
            <a:endParaRPr lang="en-US" altLang="zh-CN" sz="1200" dirty="0">
              <a:solidFill>
                <a:schemeClr val="tx1"/>
              </a:solidFill>
            </a:endParaRPr>
          </a:p>
        </p:txBody>
      </p:sp>
      <p:sp>
        <p:nvSpPr>
          <p:cNvPr id="444458" name="Oval 42"/>
          <p:cNvSpPr>
            <a:spLocks noChangeArrowheads="1"/>
          </p:cNvSpPr>
          <p:nvPr/>
        </p:nvSpPr>
        <p:spPr bwMode="auto">
          <a:xfrm>
            <a:off x="5940425" y="6092825"/>
            <a:ext cx="792163" cy="350838"/>
          </a:xfrm>
          <a:prstGeom prst="ellipse">
            <a:avLst/>
          </a:prstGeom>
          <a:solidFill>
            <a:srgbClr val="FF9900"/>
          </a:solidFill>
          <a:ln w="12700" cap="sq" algn="ctr">
            <a:noFill/>
            <a:round/>
            <a:headEnd/>
            <a:tailEnd/>
          </a:ln>
        </p:spPr>
        <p:txBody>
          <a:bodyPr anchor="ctr">
            <a:spAutoFit/>
          </a:bodyPr>
          <a:lstStyle/>
          <a:p>
            <a:r>
              <a:rPr lang="en-US" altLang="zh-CN" sz="1200" dirty="0">
                <a:solidFill>
                  <a:schemeClr val="tx1"/>
                </a:solidFill>
              </a:rPr>
              <a:t>2ATP</a:t>
            </a:r>
          </a:p>
        </p:txBody>
      </p:sp>
      <p:sp>
        <p:nvSpPr>
          <p:cNvPr id="444459" name="Text Box 43"/>
          <p:cNvSpPr txBox="1">
            <a:spLocks noChangeArrowheads="1"/>
          </p:cNvSpPr>
          <p:nvPr/>
        </p:nvSpPr>
        <p:spPr bwMode="auto">
          <a:xfrm>
            <a:off x="6929438" y="3429000"/>
            <a:ext cx="496887" cy="274638"/>
          </a:xfrm>
          <a:prstGeom prst="rect">
            <a:avLst/>
          </a:prstGeom>
          <a:noFill/>
          <a:ln w="12700" cap="sq" algn="ctr">
            <a:noFill/>
            <a:miter lim="800000"/>
            <a:headEnd/>
            <a:tailEnd/>
          </a:ln>
        </p:spPr>
        <p:txBody>
          <a:bodyPr>
            <a:spAutoFit/>
          </a:bodyPr>
          <a:lstStyle/>
          <a:p>
            <a:r>
              <a:rPr lang="en-US" altLang="zh-CN" sz="1200" dirty="0">
                <a:solidFill>
                  <a:schemeClr val="tx1"/>
                </a:solidFill>
              </a:rPr>
              <a:t>+ H</a:t>
            </a:r>
            <a:r>
              <a:rPr lang="en-US" altLang="zh-CN" sz="1200" baseline="30000" dirty="0">
                <a:solidFill>
                  <a:schemeClr val="tx1"/>
                </a:solidFill>
              </a:rPr>
              <a:t>+</a:t>
            </a:r>
            <a:endParaRPr lang="en-US" altLang="zh-CN" sz="1200" dirty="0">
              <a:solidFill>
                <a:schemeClr val="tx1"/>
              </a:solidFill>
            </a:endParaRPr>
          </a:p>
        </p:txBody>
      </p:sp>
      <p:sp>
        <p:nvSpPr>
          <p:cNvPr id="444460" name="Text Box 44"/>
          <p:cNvSpPr txBox="1">
            <a:spLocks noChangeArrowheads="1"/>
          </p:cNvSpPr>
          <p:nvPr/>
        </p:nvSpPr>
        <p:spPr bwMode="auto">
          <a:xfrm>
            <a:off x="6011863" y="3789363"/>
            <a:ext cx="647700" cy="274637"/>
          </a:xfrm>
          <a:prstGeom prst="rect">
            <a:avLst/>
          </a:prstGeom>
          <a:noFill/>
          <a:ln w="12700" cap="sq" algn="ctr">
            <a:noFill/>
            <a:miter lim="800000"/>
            <a:headEnd/>
            <a:tailEnd/>
          </a:ln>
        </p:spPr>
        <p:txBody>
          <a:bodyPr>
            <a:spAutoFit/>
          </a:bodyPr>
          <a:lstStyle/>
          <a:p>
            <a:r>
              <a:rPr lang="en-US" altLang="zh-CN" sz="1200" dirty="0">
                <a:solidFill>
                  <a:schemeClr val="tx1"/>
                </a:solidFill>
              </a:rPr>
              <a:t>2ADP</a:t>
            </a:r>
          </a:p>
        </p:txBody>
      </p:sp>
      <p:sp>
        <p:nvSpPr>
          <p:cNvPr id="444461" name="AutoShape 45"/>
          <p:cNvSpPr>
            <a:spLocks noChangeArrowheads="1"/>
          </p:cNvSpPr>
          <p:nvPr/>
        </p:nvSpPr>
        <p:spPr bwMode="auto">
          <a:xfrm>
            <a:off x="5795963" y="5878513"/>
            <a:ext cx="142875" cy="287337"/>
          </a:xfrm>
          <a:prstGeom prst="curvedRightArrow">
            <a:avLst>
              <a:gd name="adj1" fmla="val 40222"/>
              <a:gd name="adj2" fmla="val 80444"/>
              <a:gd name="adj3" fmla="val 33333"/>
            </a:avLst>
          </a:prstGeom>
          <a:solidFill>
            <a:schemeClr val="tx1"/>
          </a:solidFill>
          <a:ln w="12700" cap="sq">
            <a:noFill/>
            <a:miter lim="800000"/>
            <a:headEnd/>
            <a:tailEnd/>
          </a:ln>
        </p:spPr>
        <p:txBody>
          <a:bodyPr wrap="none" anchor="ctr">
            <a:spAutoFit/>
          </a:bodyPr>
          <a:lstStyle/>
          <a:p>
            <a:endParaRPr lang="zh-CN" altLang="en-US"/>
          </a:p>
        </p:txBody>
      </p:sp>
      <p:sp>
        <p:nvSpPr>
          <p:cNvPr id="444462" name="AutoShape 46"/>
          <p:cNvSpPr>
            <a:spLocks noChangeArrowheads="1"/>
          </p:cNvSpPr>
          <p:nvPr/>
        </p:nvSpPr>
        <p:spPr bwMode="auto">
          <a:xfrm>
            <a:off x="5724525" y="4005263"/>
            <a:ext cx="142875" cy="287337"/>
          </a:xfrm>
          <a:prstGeom prst="curvedRightArrow">
            <a:avLst>
              <a:gd name="adj1" fmla="val 40222"/>
              <a:gd name="adj2" fmla="val 80444"/>
              <a:gd name="adj3" fmla="val 33333"/>
            </a:avLst>
          </a:prstGeom>
          <a:solidFill>
            <a:schemeClr val="tx1"/>
          </a:solidFill>
          <a:ln w="12700" cap="sq">
            <a:noFill/>
            <a:miter lim="800000"/>
            <a:headEnd/>
            <a:tailEnd/>
          </a:ln>
        </p:spPr>
        <p:txBody>
          <a:bodyPr wrap="none" anchor="ctr">
            <a:spAutoFit/>
          </a:bodyPr>
          <a:lstStyle/>
          <a:p>
            <a:endParaRPr lang="zh-CN" altLang="en-US"/>
          </a:p>
        </p:txBody>
      </p:sp>
      <p:sp>
        <p:nvSpPr>
          <p:cNvPr id="444463" name="AutoShape 47"/>
          <p:cNvSpPr>
            <a:spLocks noChangeArrowheads="1"/>
          </p:cNvSpPr>
          <p:nvPr/>
        </p:nvSpPr>
        <p:spPr bwMode="auto">
          <a:xfrm>
            <a:off x="5724525" y="3213100"/>
            <a:ext cx="142875" cy="287338"/>
          </a:xfrm>
          <a:prstGeom prst="curvedRightArrow">
            <a:avLst>
              <a:gd name="adj1" fmla="val 40222"/>
              <a:gd name="adj2" fmla="val 80445"/>
              <a:gd name="adj3" fmla="val 33333"/>
            </a:avLst>
          </a:prstGeom>
          <a:solidFill>
            <a:schemeClr val="tx1"/>
          </a:solidFill>
          <a:ln w="12700" cap="sq">
            <a:noFill/>
            <a:miter lim="800000"/>
            <a:headEnd/>
            <a:tailEnd/>
          </a:ln>
        </p:spPr>
        <p:txBody>
          <a:bodyPr wrap="none" anchor="ctr">
            <a:spAutoFit/>
          </a:bodyPr>
          <a:lstStyle/>
          <a:p>
            <a:endParaRPr lang="zh-CN" altLang="en-US"/>
          </a:p>
        </p:txBody>
      </p:sp>
      <p:sp>
        <p:nvSpPr>
          <p:cNvPr id="444464" name="Text Box 48"/>
          <p:cNvSpPr txBox="1">
            <a:spLocks noChangeArrowheads="1"/>
          </p:cNvSpPr>
          <p:nvPr/>
        </p:nvSpPr>
        <p:spPr bwMode="auto">
          <a:xfrm>
            <a:off x="2627313" y="1125538"/>
            <a:ext cx="3887787" cy="366712"/>
          </a:xfrm>
          <a:prstGeom prst="rect">
            <a:avLst/>
          </a:prstGeom>
          <a:noFill/>
          <a:ln w="12700" cap="sq" algn="ctr">
            <a:noFill/>
            <a:miter lim="800000"/>
            <a:headEnd/>
            <a:tailEnd/>
          </a:ln>
        </p:spPr>
        <p:txBody>
          <a:bodyPr>
            <a:spAutoFit/>
          </a:bodyPr>
          <a:lstStyle/>
          <a:p>
            <a:pPr>
              <a:spcBef>
                <a:spcPct val="50000"/>
              </a:spcBef>
            </a:pPr>
            <a:r>
              <a:rPr lang="en-US" altLang="zh-CN" sz="1800" dirty="0"/>
              <a:t>Fructose 6-phosphate</a:t>
            </a:r>
          </a:p>
        </p:txBody>
      </p:sp>
      <p:sp>
        <p:nvSpPr>
          <p:cNvPr id="444465" name="Line 49"/>
          <p:cNvSpPr>
            <a:spLocks noChangeShapeType="1"/>
          </p:cNvSpPr>
          <p:nvPr/>
        </p:nvSpPr>
        <p:spPr bwMode="auto">
          <a:xfrm>
            <a:off x="4356100" y="1412875"/>
            <a:ext cx="0" cy="433388"/>
          </a:xfrm>
          <a:prstGeom prst="line">
            <a:avLst/>
          </a:prstGeom>
          <a:noFill/>
          <a:ln w="12700" cap="sq">
            <a:solidFill>
              <a:schemeClr val="tx1"/>
            </a:solidFill>
            <a:round/>
            <a:headEnd/>
            <a:tailEnd type="triangle" w="med" len="med"/>
          </a:ln>
        </p:spPr>
        <p:txBody>
          <a:bodyPr anchor="ctr">
            <a:spAutoFit/>
          </a:bodyPr>
          <a:lstStyle/>
          <a:p>
            <a:endParaRPr lang="zh-CN" altLang="en-US"/>
          </a:p>
        </p:txBody>
      </p:sp>
      <p:sp>
        <p:nvSpPr>
          <p:cNvPr id="444466" name="Text Box 50"/>
          <p:cNvSpPr txBox="1">
            <a:spLocks noChangeArrowheads="1"/>
          </p:cNvSpPr>
          <p:nvPr/>
        </p:nvSpPr>
        <p:spPr bwMode="auto">
          <a:xfrm>
            <a:off x="1979613" y="3860800"/>
            <a:ext cx="2325687" cy="336550"/>
          </a:xfrm>
          <a:prstGeom prst="rect">
            <a:avLst/>
          </a:prstGeom>
          <a:noFill/>
          <a:ln w="12700" cap="sq" algn="ctr">
            <a:noFill/>
            <a:miter lim="800000"/>
            <a:headEnd/>
            <a:tailEnd/>
          </a:ln>
        </p:spPr>
        <p:txBody>
          <a:bodyPr>
            <a:spAutoFit/>
          </a:bodyPr>
          <a:lstStyle/>
          <a:p>
            <a:r>
              <a:rPr lang="en-US" altLang="zh-CN" sz="1600" dirty="0">
                <a:solidFill>
                  <a:srgbClr val="5F3DDB"/>
                </a:solidFill>
              </a:rPr>
              <a:t>phosphoglycerate kinase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44418"/>
                                        </p:tgtEl>
                                        <p:attrNameLst>
                                          <p:attrName>style.visibility</p:attrName>
                                        </p:attrNameLst>
                                      </p:cBhvr>
                                      <p:to>
                                        <p:strVal val="visible"/>
                                      </p:to>
                                    </p:set>
                                    <p:animEffect transition="in" filter="fade">
                                      <p:cBhvr>
                                        <p:cTn id="7" dur="962" decel="100000"/>
                                        <p:tgtEl>
                                          <p:spTgt spid="444418"/>
                                        </p:tgtEl>
                                      </p:cBhvr>
                                    </p:animEffect>
                                    <p:animScale>
                                      <p:cBhvr>
                                        <p:cTn id="8" dur="962" decel="100000"/>
                                        <p:tgtEl>
                                          <p:spTgt spid="444418"/>
                                        </p:tgtEl>
                                      </p:cBhvr>
                                      <p:from x="10000" y="10000"/>
                                      <p:to x="200000" y="450000"/>
                                    </p:animScale>
                                    <p:animScale>
                                      <p:cBhvr>
                                        <p:cTn id="9" dur="1538" accel="100000" fill="hold">
                                          <p:stCondLst>
                                            <p:cond delay="962"/>
                                          </p:stCondLst>
                                        </p:cTn>
                                        <p:tgtEl>
                                          <p:spTgt spid="444418"/>
                                        </p:tgtEl>
                                      </p:cBhvr>
                                      <p:from x="200000" y="450000"/>
                                      <p:to x="100000" y="100000"/>
                                    </p:animScale>
                                    <p:set>
                                      <p:cBhvr>
                                        <p:cTn id="10" dur="962" fill="hold"/>
                                        <p:tgtEl>
                                          <p:spTgt spid="444418"/>
                                        </p:tgtEl>
                                        <p:attrNameLst>
                                          <p:attrName>ppt_x</p:attrName>
                                        </p:attrNameLst>
                                      </p:cBhvr>
                                      <p:to>
                                        <p:strVal val="(0.5)"/>
                                      </p:to>
                                    </p:set>
                                    <p:anim from="(0.5)" to="(#ppt_x)" calcmode="lin" valueType="num">
                                      <p:cBhvr>
                                        <p:cTn id="11" dur="1538" accel="100000" fill="hold">
                                          <p:stCondLst>
                                            <p:cond delay="962"/>
                                          </p:stCondLst>
                                        </p:cTn>
                                        <p:tgtEl>
                                          <p:spTgt spid="444418"/>
                                        </p:tgtEl>
                                        <p:attrNameLst>
                                          <p:attrName>ppt_x</p:attrName>
                                        </p:attrNameLst>
                                      </p:cBhvr>
                                    </p:anim>
                                    <p:set>
                                      <p:cBhvr>
                                        <p:cTn id="12" dur="962" fill="hold"/>
                                        <p:tgtEl>
                                          <p:spTgt spid="444418"/>
                                        </p:tgtEl>
                                        <p:attrNameLst>
                                          <p:attrName>ppt_y</p:attrName>
                                        </p:attrNameLst>
                                      </p:cBhvr>
                                      <p:to>
                                        <p:strVal val="(#ppt_y+0.4)"/>
                                      </p:to>
                                    </p:set>
                                    <p:anim from="(#ppt_y+0.4)" to="(#ppt_y)" calcmode="lin" valueType="num">
                                      <p:cBhvr>
                                        <p:cTn id="13" dur="1538" accel="100000" fill="hold">
                                          <p:stCondLst>
                                            <p:cond delay="962"/>
                                          </p:stCondLst>
                                        </p:cTn>
                                        <p:tgtEl>
                                          <p:spTgt spid="444418"/>
                                        </p:tgtEl>
                                        <p:attrNameLst>
                                          <p:attrName>ppt_y</p:attrName>
                                        </p:attrNameLst>
                                      </p:cBhvr>
                                    </p:anim>
                                  </p:childTnLst>
                                </p:cTn>
                              </p:par>
                            </p:childTnLst>
                          </p:cTn>
                        </p:par>
                        <p:par>
                          <p:cTn id="14" fill="hold">
                            <p:stCondLst>
                              <p:cond delay="4500"/>
                            </p:stCondLst>
                            <p:childTnLst>
                              <p:par>
                                <p:cTn id="15" presetID="47" presetClass="entr" presetSubtype="0" fill="hold" grpId="0" nodeType="afterEffect">
                                  <p:stCondLst>
                                    <p:cond delay="0"/>
                                  </p:stCondLst>
                                  <p:childTnLst>
                                    <p:set>
                                      <p:cBhvr>
                                        <p:cTn id="16" dur="1" fill="hold">
                                          <p:stCondLst>
                                            <p:cond delay="0"/>
                                          </p:stCondLst>
                                        </p:cTn>
                                        <p:tgtEl>
                                          <p:spTgt spid="444429"/>
                                        </p:tgtEl>
                                        <p:attrNameLst>
                                          <p:attrName>style.visibility</p:attrName>
                                        </p:attrNameLst>
                                      </p:cBhvr>
                                      <p:to>
                                        <p:strVal val="visible"/>
                                      </p:to>
                                    </p:set>
                                    <p:animEffect transition="in" filter="fade">
                                      <p:cBhvr>
                                        <p:cTn id="17" dur="1000"/>
                                        <p:tgtEl>
                                          <p:spTgt spid="444429"/>
                                        </p:tgtEl>
                                      </p:cBhvr>
                                    </p:animEffect>
                                    <p:anim calcmode="lin" valueType="num">
                                      <p:cBhvr>
                                        <p:cTn id="18" dur="1000" fill="hold"/>
                                        <p:tgtEl>
                                          <p:spTgt spid="444429"/>
                                        </p:tgtEl>
                                        <p:attrNameLst>
                                          <p:attrName>ppt_x</p:attrName>
                                        </p:attrNameLst>
                                      </p:cBhvr>
                                      <p:tavLst>
                                        <p:tav tm="0">
                                          <p:val>
                                            <p:strVal val="#ppt_x"/>
                                          </p:val>
                                        </p:tav>
                                        <p:tav tm="100000">
                                          <p:val>
                                            <p:strVal val="#ppt_x"/>
                                          </p:val>
                                        </p:tav>
                                      </p:tavLst>
                                    </p:anim>
                                    <p:anim calcmode="lin" valueType="num">
                                      <p:cBhvr>
                                        <p:cTn id="19" dur="1000" fill="hold"/>
                                        <p:tgtEl>
                                          <p:spTgt spid="4444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grpId="0" nodeType="clickEffect">
                                  <p:stCondLst>
                                    <p:cond delay="0"/>
                                  </p:stCondLst>
                                  <p:childTnLst>
                                    <p:set>
                                      <p:cBhvr>
                                        <p:cTn id="23" dur="1" fill="hold">
                                          <p:stCondLst>
                                            <p:cond delay="0"/>
                                          </p:stCondLst>
                                        </p:cTn>
                                        <p:tgtEl>
                                          <p:spTgt spid="444419"/>
                                        </p:tgtEl>
                                        <p:attrNameLst>
                                          <p:attrName>style.visibility</p:attrName>
                                        </p:attrNameLst>
                                      </p:cBhvr>
                                      <p:to>
                                        <p:strVal val="visible"/>
                                      </p:to>
                                    </p:set>
                                    <p:animEffect transition="in" filter="fade">
                                      <p:cBhvr>
                                        <p:cTn id="24" dur="962" decel="100000"/>
                                        <p:tgtEl>
                                          <p:spTgt spid="444419"/>
                                        </p:tgtEl>
                                      </p:cBhvr>
                                    </p:animEffect>
                                    <p:animScale>
                                      <p:cBhvr>
                                        <p:cTn id="25" dur="962" decel="100000"/>
                                        <p:tgtEl>
                                          <p:spTgt spid="444419"/>
                                        </p:tgtEl>
                                      </p:cBhvr>
                                      <p:from x="10000" y="10000"/>
                                      <p:to x="200000" y="450000"/>
                                    </p:animScale>
                                    <p:animScale>
                                      <p:cBhvr>
                                        <p:cTn id="26" dur="1538" accel="100000" fill="hold">
                                          <p:stCondLst>
                                            <p:cond delay="962"/>
                                          </p:stCondLst>
                                        </p:cTn>
                                        <p:tgtEl>
                                          <p:spTgt spid="444419"/>
                                        </p:tgtEl>
                                      </p:cBhvr>
                                      <p:from x="200000" y="450000"/>
                                      <p:to x="100000" y="100000"/>
                                    </p:animScale>
                                    <p:set>
                                      <p:cBhvr>
                                        <p:cTn id="27" dur="962" fill="hold"/>
                                        <p:tgtEl>
                                          <p:spTgt spid="444419"/>
                                        </p:tgtEl>
                                        <p:attrNameLst>
                                          <p:attrName>ppt_x</p:attrName>
                                        </p:attrNameLst>
                                      </p:cBhvr>
                                      <p:to>
                                        <p:strVal val="(0.5)"/>
                                      </p:to>
                                    </p:set>
                                    <p:anim from="(0.5)" to="(#ppt_x)" calcmode="lin" valueType="num">
                                      <p:cBhvr>
                                        <p:cTn id="28" dur="1538" accel="100000" fill="hold">
                                          <p:stCondLst>
                                            <p:cond delay="962"/>
                                          </p:stCondLst>
                                        </p:cTn>
                                        <p:tgtEl>
                                          <p:spTgt spid="444419"/>
                                        </p:tgtEl>
                                        <p:attrNameLst>
                                          <p:attrName>ppt_x</p:attrName>
                                        </p:attrNameLst>
                                      </p:cBhvr>
                                    </p:anim>
                                    <p:set>
                                      <p:cBhvr>
                                        <p:cTn id="29" dur="962" fill="hold"/>
                                        <p:tgtEl>
                                          <p:spTgt spid="444419"/>
                                        </p:tgtEl>
                                        <p:attrNameLst>
                                          <p:attrName>ppt_y</p:attrName>
                                        </p:attrNameLst>
                                      </p:cBhvr>
                                      <p:to>
                                        <p:strVal val="(#ppt_y+0.4)"/>
                                      </p:to>
                                    </p:set>
                                    <p:anim from="(#ppt_y+0.4)" to="(#ppt_y)" calcmode="lin" valueType="num">
                                      <p:cBhvr>
                                        <p:cTn id="30" dur="1538" accel="100000" fill="hold">
                                          <p:stCondLst>
                                            <p:cond delay="962"/>
                                          </p:stCondLst>
                                        </p:cTn>
                                        <p:tgtEl>
                                          <p:spTgt spid="444419"/>
                                        </p:tgtEl>
                                        <p:attrNameLst>
                                          <p:attrName>ppt_y</p:attrName>
                                        </p:attrNameLst>
                                      </p:cBhvr>
                                    </p:anim>
                                  </p:childTnLst>
                                </p:cTn>
                              </p:par>
                            </p:childTnLst>
                          </p:cTn>
                        </p:par>
                        <p:par>
                          <p:cTn id="31" fill="hold">
                            <p:stCondLst>
                              <p:cond delay="2500"/>
                            </p:stCondLst>
                            <p:childTnLst>
                              <p:par>
                                <p:cTn id="32" presetID="26" presetClass="entr" presetSubtype="0" fill="hold" grpId="0" nodeType="afterEffect">
                                  <p:stCondLst>
                                    <p:cond delay="0"/>
                                  </p:stCondLst>
                                  <p:childTnLst>
                                    <p:set>
                                      <p:cBhvr>
                                        <p:cTn id="33" dur="1" fill="hold">
                                          <p:stCondLst>
                                            <p:cond delay="0"/>
                                          </p:stCondLst>
                                        </p:cTn>
                                        <p:tgtEl>
                                          <p:spTgt spid="444438"/>
                                        </p:tgtEl>
                                        <p:attrNameLst>
                                          <p:attrName>style.visibility</p:attrName>
                                        </p:attrNameLst>
                                      </p:cBhvr>
                                      <p:to>
                                        <p:strVal val="visible"/>
                                      </p:to>
                                    </p:set>
                                    <p:animEffect transition="in" filter="wipe(down)">
                                      <p:cBhvr>
                                        <p:cTn id="34" dur="580">
                                          <p:stCondLst>
                                            <p:cond delay="0"/>
                                          </p:stCondLst>
                                        </p:cTn>
                                        <p:tgtEl>
                                          <p:spTgt spid="444438"/>
                                        </p:tgtEl>
                                      </p:cBhvr>
                                    </p:animEffect>
                                    <p:anim calcmode="lin" valueType="num">
                                      <p:cBhvr>
                                        <p:cTn id="35" dur="1822" tmFilter="0,0; 0.14,0.36; 0.43,0.73; 0.71,0.91; 1.0,1.0">
                                          <p:stCondLst>
                                            <p:cond delay="0"/>
                                          </p:stCondLst>
                                        </p:cTn>
                                        <p:tgtEl>
                                          <p:spTgt spid="44443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4443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4443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4443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44438"/>
                                        </p:tgtEl>
                                        <p:attrNameLst>
                                          <p:attrName>ppt_y</p:attrName>
                                        </p:attrNameLst>
                                      </p:cBhvr>
                                      <p:tavLst>
                                        <p:tav tm="0" fmla="#ppt_y-sin(pi*$)/81">
                                          <p:val>
                                            <p:fltVal val="0"/>
                                          </p:val>
                                        </p:tav>
                                        <p:tav tm="100000">
                                          <p:val>
                                            <p:fltVal val="1"/>
                                          </p:val>
                                        </p:tav>
                                      </p:tavLst>
                                    </p:anim>
                                    <p:animScale>
                                      <p:cBhvr>
                                        <p:cTn id="40" dur="26">
                                          <p:stCondLst>
                                            <p:cond delay="650"/>
                                          </p:stCondLst>
                                        </p:cTn>
                                        <p:tgtEl>
                                          <p:spTgt spid="444438"/>
                                        </p:tgtEl>
                                      </p:cBhvr>
                                      <p:to x="100000" y="60000"/>
                                    </p:animScale>
                                    <p:animScale>
                                      <p:cBhvr>
                                        <p:cTn id="41" dur="166" decel="50000">
                                          <p:stCondLst>
                                            <p:cond delay="676"/>
                                          </p:stCondLst>
                                        </p:cTn>
                                        <p:tgtEl>
                                          <p:spTgt spid="444438"/>
                                        </p:tgtEl>
                                      </p:cBhvr>
                                      <p:to x="100000" y="100000"/>
                                    </p:animScale>
                                    <p:animScale>
                                      <p:cBhvr>
                                        <p:cTn id="42" dur="26">
                                          <p:stCondLst>
                                            <p:cond delay="1312"/>
                                          </p:stCondLst>
                                        </p:cTn>
                                        <p:tgtEl>
                                          <p:spTgt spid="444438"/>
                                        </p:tgtEl>
                                      </p:cBhvr>
                                      <p:to x="100000" y="80000"/>
                                    </p:animScale>
                                    <p:animScale>
                                      <p:cBhvr>
                                        <p:cTn id="43" dur="166" decel="50000">
                                          <p:stCondLst>
                                            <p:cond delay="1338"/>
                                          </p:stCondLst>
                                        </p:cTn>
                                        <p:tgtEl>
                                          <p:spTgt spid="444438"/>
                                        </p:tgtEl>
                                      </p:cBhvr>
                                      <p:to x="100000" y="100000"/>
                                    </p:animScale>
                                    <p:animScale>
                                      <p:cBhvr>
                                        <p:cTn id="44" dur="26">
                                          <p:stCondLst>
                                            <p:cond delay="1642"/>
                                          </p:stCondLst>
                                        </p:cTn>
                                        <p:tgtEl>
                                          <p:spTgt spid="444438"/>
                                        </p:tgtEl>
                                      </p:cBhvr>
                                      <p:to x="100000" y="90000"/>
                                    </p:animScale>
                                    <p:animScale>
                                      <p:cBhvr>
                                        <p:cTn id="45" dur="166" decel="50000">
                                          <p:stCondLst>
                                            <p:cond delay="1668"/>
                                          </p:stCondLst>
                                        </p:cTn>
                                        <p:tgtEl>
                                          <p:spTgt spid="444438"/>
                                        </p:tgtEl>
                                      </p:cBhvr>
                                      <p:to x="100000" y="100000"/>
                                    </p:animScale>
                                    <p:animScale>
                                      <p:cBhvr>
                                        <p:cTn id="46" dur="26">
                                          <p:stCondLst>
                                            <p:cond delay="1808"/>
                                          </p:stCondLst>
                                        </p:cTn>
                                        <p:tgtEl>
                                          <p:spTgt spid="444438"/>
                                        </p:tgtEl>
                                      </p:cBhvr>
                                      <p:to x="100000" y="95000"/>
                                    </p:animScale>
                                    <p:animScale>
                                      <p:cBhvr>
                                        <p:cTn id="47" dur="166" decel="50000">
                                          <p:stCondLst>
                                            <p:cond delay="1834"/>
                                          </p:stCondLst>
                                        </p:cTn>
                                        <p:tgtEl>
                                          <p:spTgt spid="444438"/>
                                        </p:tgtEl>
                                      </p:cBhvr>
                                      <p:to x="100000" y="100000"/>
                                    </p:animScale>
                                  </p:childTnLst>
                                </p:cTn>
                              </p:par>
                            </p:childTnLst>
                          </p:cTn>
                        </p:par>
                        <p:par>
                          <p:cTn id="48" fill="hold">
                            <p:stCondLst>
                              <p:cond delay="6500"/>
                            </p:stCondLst>
                            <p:childTnLst>
                              <p:par>
                                <p:cTn id="49" presetID="47" presetClass="entr" presetSubtype="0" fill="hold" grpId="0" nodeType="afterEffect">
                                  <p:stCondLst>
                                    <p:cond delay="0"/>
                                  </p:stCondLst>
                                  <p:childTnLst>
                                    <p:set>
                                      <p:cBhvr>
                                        <p:cTn id="50" dur="1" fill="hold">
                                          <p:stCondLst>
                                            <p:cond delay="0"/>
                                          </p:stCondLst>
                                        </p:cTn>
                                        <p:tgtEl>
                                          <p:spTgt spid="444430"/>
                                        </p:tgtEl>
                                        <p:attrNameLst>
                                          <p:attrName>style.visibility</p:attrName>
                                        </p:attrNameLst>
                                      </p:cBhvr>
                                      <p:to>
                                        <p:strVal val="visible"/>
                                      </p:to>
                                    </p:set>
                                    <p:animEffect transition="in" filter="fade">
                                      <p:cBhvr>
                                        <p:cTn id="51" dur="1000"/>
                                        <p:tgtEl>
                                          <p:spTgt spid="444430"/>
                                        </p:tgtEl>
                                      </p:cBhvr>
                                    </p:animEffect>
                                    <p:anim calcmode="lin" valueType="num">
                                      <p:cBhvr>
                                        <p:cTn id="52" dur="1000" fill="hold"/>
                                        <p:tgtEl>
                                          <p:spTgt spid="444430"/>
                                        </p:tgtEl>
                                        <p:attrNameLst>
                                          <p:attrName>ppt_x</p:attrName>
                                        </p:attrNameLst>
                                      </p:cBhvr>
                                      <p:tavLst>
                                        <p:tav tm="0">
                                          <p:val>
                                            <p:strVal val="#ppt_x"/>
                                          </p:val>
                                        </p:tav>
                                        <p:tav tm="100000">
                                          <p:val>
                                            <p:strVal val="#ppt_x"/>
                                          </p:val>
                                        </p:tav>
                                      </p:tavLst>
                                    </p:anim>
                                    <p:anim calcmode="lin" valueType="num">
                                      <p:cBhvr>
                                        <p:cTn id="53" dur="1000" fill="hold"/>
                                        <p:tgtEl>
                                          <p:spTgt spid="4444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1" presetClass="entr" presetSubtype="0" fill="hold" grpId="0" nodeType="clickEffect">
                                  <p:stCondLst>
                                    <p:cond delay="0"/>
                                  </p:stCondLst>
                                  <p:childTnLst>
                                    <p:set>
                                      <p:cBhvr>
                                        <p:cTn id="57" dur="1" fill="hold">
                                          <p:stCondLst>
                                            <p:cond delay="0"/>
                                          </p:stCondLst>
                                        </p:cTn>
                                        <p:tgtEl>
                                          <p:spTgt spid="444464"/>
                                        </p:tgtEl>
                                        <p:attrNameLst>
                                          <p:attrName>style.visibility</p:attrName>
                                        </p:attrNameLst>
                                      </p:cBhvr>
                                      <p:to>
                                        <p:strVal val="visible"/>
                                      </p:to>
                                    </p:set>
                                    <p:animEffect transition="in" filter="fade">
                                      <p:cBhvr>
                                        <p:cTn id="58" dur="770" decel="100000"/>
                                        <p:tgtEl>
                                          <p:spTgt spid="444464"/>
                                        </p:tgtEl>
                                      </p:cBhvr>
                                    </p:animEffect>
                                    <p:animScale>
                                      <p:cBhvr>
                                        <p:cTn id="59" dur="770" decel="100000"/>
                                        <p:tgtEl>
                                          <p:spTgt spid="444464"/>
                                        </p:tgtEl>
                                      </p:cBhvr>
                                      <p:from x="10000" y="10000"/>
                                      <p:to x="200000" y="450000"/>
                                    </p:animScale>
                                    <p:animScale>
                                      <p:cBhvr>
                                        <p:cTn id="60" dur="1230" accel="100000" fill="hold">
                                          <p:stCondLst>
                                            <p:cond delay="770"/>
                                          </p:stCondLst>
                                        </p:cTn>
                                        <p:tgtEl>
                                          <p:spTgt spid="444464"/>
                                        </p:tgtEl>
                                      </p:cBhvr>
                                      <p:from x="200000" y="450000"/>
                                      <p:to x="100000" y="100000"/>
                                    </p:animScale>
                                    <p:set>
                                      <p:cBhvr>
                                        <p:cTn id="61" dur="770" fill="hold"/>
                                        <p:tgtEl>
                                          <p:spTgt spid="444464"/>
                                        </p:tgtEl>
                                        <p:attrNameLst>
                                          <p:attrName>ppt_x</p:attrName>
                                        </p:attrNameLst>
                                      </p:cBhvr>
                                      <p:to>
                                        <p:strVal val="(0.5)"/>
                                      </p:to>
                                    </p:set>
                                    <p:anim from="(0.5)" to="(#ppt_x)" calcmode="lin" valueType="num">
                                      <p:cBhvr>
                                        <p:cTn id="62" dur="1230" accel="100000" fill="hold">
                                          <p:stCondLst>
                                            <p:cond delay="770"/>
                                          </p:stCondLst>
                                        </p:cTn>
                                        <p:tgtEl>
                                          <p:spTgt spid="444464"/>
                                        </p:tgtEl>
                                        <p:attrNameLst>
                                          <p:attrName>ppt_x</p:attrName>
                                        </p:attrNameLst>
                                      </p:cBhvr>
                                    </p:anim>
                                    <p:set>
                                      <p:cBhvr>
                                        <p:cTn id="63" dur="770" fill="hold"/>
                                        <p:tgtEl>
                                          <p:spTgt spid="444464"/>
                                        </p:tgtEl>
                                        <p:attrNameLst>
                                          <p:attrName>ppt_y</p:attrName>
                                        </p:attrNameLst>
                                      </p:cBhvr>
                                      <p:to>
                                        <p:strVal val="(#ppt_y+0.4)"/>
                                      </p:to>
                                    </p:set>
                                    <p:anim from="(#ppt_y+0.4)" to="(#ppt_y)" calcmode="lin" valueType="num">
                                      <p:cBhvr>
                                        <p:cTn id="64" dur="1230" accel="100000" fill="hold">
                                          <p:stCondLst>
                                            <p:cond delay="770"/>
                                          </p:stCondLst>
                                        </p:cTn>
                                        <p:tgtEl>
                                          <p:spTgt spid="444464"/>
                                        </p:tgtEl>
                                        <p:attrNameLst>
                                          <p:attrName>ppt_y</p:attrName>
                                        </p:attrNameLst>
                                      </p:cBhvr>
                                    </p:anim>
                                  </p:childTnLst>
                                </p:cTn>
                              </p:par>
                            </p:childTnLst>
                          </p:cTn>
                        </p:par>
                        <p:par>
                          <p:cTn id="65" fill="hold">
                            <p:stCondLst>
                              <p:cond delay="2000"/>
                            </p:stCondLst>
                            <p:childTnLst>
                              <p:par>
                                <p:cTn id="66" presetID="26" presetClass="entr" presetSubtype="0" fill="hold" grpId="0" nodeType="afterEffect">
                                  <p:stCondLst>
                                    <p:cond delay="0"/>
                                  </p:stCondLst>
                                  <p:childTnLst>
                                    <p:set>
                                      <p:cBhvr>
                                        <p:cTn id="67" dur="1" fill="hold">
                                          <p:stCondLst>
                                            <p:cond delay="0"/>
                                          </p:stCondLst>
                                        </p:cTn>
                                        <p:tgtEl>
                                          <p:spTgt spid="444440"/>
                                        </p:tgtEl>
                                        <p:attrNameLst>
                                          <p:attrName>style.visibility</p:attrName>
                                        </p:attrNameLst>
                                      </p:cBhvr>
                                      <p:to>
                                        <p:strVal val="visible"/>
                                      </p:to>
                                    </p:set>
                                    <p:animEffect transition="in" filter="wipe(down)">
                                      <p:cBhvr>
                                        <p:cTn id="68" dur="580">
                                          <p:stCondLst>
                                            <p:cond delay="0"/>
                                          </p:stCondLst>
                                        </p:cTn>
                                        <p:tgtEl>
                                          <p:spTgt spid="444440"/>
                                        </p:tgtEl>
                                      </p:cBhvr>
                                    </p:animEffect>
                                    <p:anim calcmode="lin" valueType="num">
                                      <p:cBhvr>
                                        <p:cTn id="69" dur="1822" tmFilter="0,0; 0.14,0.36; 0.43,0.73; 0.71,0.91; 1.0,1.0">
                                          <p:stCondLst>
                                            <p:cond delay="0"/>
                                          </p:stCondLst>
                                        </p:cTn>
                                        <p:tgtEl>
                                          <p:spTgt spid="44444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44444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44444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44444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444440"/>
                                        </p:tgtEl>
                                        <p:attrNameLst>
                                          <p:attrName>ppt_y</p:attrName>
                                        </p:attrNameLst>
                                      </p:cBhvr>
                                      <p:tavLst>
                                        <p:tav tm="0" fmla="#ppt_y-sin(pi*$)/81">
                                          <p:val>
                                            <p:fltVal val="0"/>
                                          </p:val>
                                        </p:tav>
                                        <p:tav tm="100000">
                                          <p:val>
                                            <p:fltVal val="1"/>
                                          </p:val>
                                        </p:tav>
                                      </p:tavLst>
                                    </p:anim>
                                    <p:animScale>
                                      <p:cBhvr>
                                        <p:cTn id="74" dur="26">
                                          <p:stCondLst>
                                            <p:cond delay="650"/>
                                          </p:stCondLst>
                                        </p:cTn>
                                        <p:tgtEl>
                                          <p:spTgt spid="444440"/>
                                        </p:tgtEl>
                                      </p:cBhvr>
                                      <p:to x="100000" y="60000"/>
                                    </p:animScale>
                                    <p:animScale>
                                      <p:cBhvr>
                                        <p:cTn id="75" dur="166" decel="50000">
                                          <p:stCondLst>
                                            <p:cond delay="676"/>
                                          </p:stCondLst>
                                        </p:cTn>
                                        <p:tgtEl>
                                          <p:spTgt spid="444440"/>
                                        </p:tgtEl>
                                      </p:cBhvr>
                                      <p:to x="100000" y="100000"/>
                                    </p:animScale>
                                    <p:animScale>
                                      <p:cBhvr>
                                        <p:cTn id="76" dur="26">
                                          <p:stCondLst>
                                            <p:cond delay="1312"/>
                                          </p:stCondLst>
                                        </p:cTn>
                                        <p:tgtEl>
                                          <p:spTgt spid="444440"/>
                                        </p:tgtEl>
                                      </p:cBhvr>
                                      <p:to x="100000" y="80000"/>
                                    </p:animScale>
                                    <p:animScale>
                                      <p:cBhvr>
                                        <p:cTn id="77" dur="166" decel="50000">
                                          <p:stCondLst>
                                            <p:cond delay="1338"/>
                                          </p:stCondLst>
                                        </p:cTn>
                                        <p:tgtEl>
                                          <p:spTgt spid="444440"/>
                                        </p:tgtEl>
                                      </p:cBhvr>
                                      <p:to x="100000" y="100000"/>
                                    </p:animScale>
                                    <p:animScale>
                                      <p:cBhvr>
                                        <p:cTn id="78" dur="26">
                                          <p:stCondLst>
                                            <p:cond delay="1642"/>
                                          </p:stCondLst>
                                        </p:cTn>
                                        <p:tgtEl>
                                          <p:spTgt spid="444440"/>
                                        </p:tgtEl>
                                      </p:cBhvr>
                                      <p:to x="100000" y="90000"/>
                                    </p:animScale>
                                    <p:animScale>
                                      <p:cBhvr>
                                        <p:cTn id="79" dur="166" decel="50000">
                                          <p:stCondLst>
                                            <p:cond delay="1668"/>
                                          </p:stCondLst>
                                        </p:cTn>
                                        <p:tgtEl>
                                          <p:spTgt spid="444440"/>
                                        </p:tgtEl>
                                      </p:cBhvr>
                                      <p:to x="100000" y="100000"/>
                                    </p:animScale>
                                    <p:animScale>
                                      <p:cBhvr>
                                        <p:cTn id="80" dur="26">
                                          <p:stCondLst>
                                            <p:cond delay="1808"/>
                                          </p:stCondLst>
                                        </p:cTn>
                                        <p:tgtEl>
                                          <p:spTgt spid="444440"/>
                                        </p:tgtEl>
                                      </p:cBhvr>
                                      <p:to x="100000" y="95000"/>
                                    </p:animScale>
                                    <p:animScale>
                                      <p:cBhvr>
                                        <p:cTn id="81" dur="166" decel="50000">
                                          <p:stCondLst>
                                            <p:cond delay="1834"/>
                                          </p:stCondLst>
                                        </p:cTn>
                                        <p:tgtEl>
                                          <p:spTgt spid="444440"/>
                                        </p:tgtEl>
                                      </p:cBhvr>
                                      <p:to x="100000" y="100000"/>
                                    </p:animScale>
                                  </p:childTnLst>
                                </p:cTn>
                              </p:par>
                            </p:childTnLst>
                          </p:cTn>
                        </p:par>
                        <p:par>
                          <p:cTn id="82" fill="hold">
                            <p:stCondLst>
                              <p:cond delay="6000"/>
                            </p:stCondLst>
                            <p:childTnLst>
                              <p:par>
                                <p:cTn id="83" presetID="47" presetClass="entr" presetSubtype="0" fill="hold" grpId="0" nodeType="afterEffect">
                                  <p:stCondLst>
                                    <p:cond delay="0"/>
                                  </p:stCondLst>
                                  <p:childTnLst>
                                    <p:set>
                                      <p:cBhvr>
                                        <p:cTn id="84" dur="1" fill="hold">
                                          <p:stCondLst>
                                            <p:cond delay="0"/>
                                          </p:stCondLst>
                                        </p:cTn>
                                        <p:tgtEl>
                                          <p:spTgt spid="444465"/>
                                        </p:tgtEl>
                                        <p:attrNameLst>
                                          <p:attrName>style.visibility</p:attrName>
                                        </p:attrNameLst>
                                      </p:cBhvr>
                                      <p:to>
                                        <p:strVal val="visible"/>
                                      </p:to>
                                    </p:set>
                                    <p:animEffect transition="in" filter="fade">
                                      <p:cBhvr>
                                        <p:cTn id="85" dur="1000"/>
                                        <p:tgtEl>
                                          <p:spTgt spid="444465"/>
                                        </p:tgtEl>
                                      </p:cBhvr>
                                    </p:animEffect>
                                    <p:anim calcmode="lin" valueType="num">
                                      <p:cBhvr>
                                        <p:cTn id="86" dur="1000" fill="hold"/>
                                        <p:tgtEl>
                                          <p:spTgt spid="444465"/>
                                        </p:tgtEl>
                                        <p:attrNameLst>
                                          <p:attrName>ppt_x</p:attrName>
                                        </p:attrNameLst>
                                      </p:cBhvr>
                                      <p:tavLst>
                                        <p:tav tm="0">
                                          <p:val>
                                            <p:strVal val="#ppt_x"/>
                                          </p:val>
                                        </p:tav>
                                        <p:tav tm="100000">
                                          <p:val>
                                            <p:strVal val="#ppt_x"/>
                                          </p:val>
                                        </p:tav>
                                      </p:tavLst>
                                    </p:anim>
                                    <p:anim calcmode="lin" valueType="num">
                                      <p:cBhvr>
                                        <p:cTn id="87" dur="1000" fill="hold"/>
                                        <p:tgtEl>
                                          <p:spTgt spid="44446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1" presetClass="entr" presetSubtype="0" fill="hold" grpId="0" nodeType="clickEffect">
                                  <p:stCondLst>
                                    <p:cond delay="2500"/>
                                  </p:stCondLst>
                                  <p:childTnLst>
                                    <p:set>
                                      <p:cBhvr>
                                        <p:cTn id="91" dur="1" fill="hold">
                                          <p:stCondLst>
                                            <p:cond delay="0"/>
                                          </p:stCondLst>
                                        </p:cTn>
                                        <p:tgtEl>
                                          <p:spTgt spid="444420"/>
                                        </p:tgtEl>
                                        <p:attrNameLst>
                                          <p:attrName>style.visibility</p:attrName>
                                        </p:attrNameLst>
                                      </p:cBhvr>
                                      <p:to>
                                        <p:strVal val="visible"/>
                                      </p:to>
                                    </p:set>
                                    <p:animEffect transition="in" filter="fade">
                                      <p:cBhvr>
                                        <p:cTn id="92" dur="770" decel="100000"/>
                                        <p:tgtEl>
                                          <p:spTgt spid="444420"/>
                                        </p:tgtEl>
                                      </p:cBhvr>
                                    </p:animEffect>
                                    <p:animScale>
                                      <p:cBhvr>
                                        <p:cTn id="93" dur="770" decel="100000"/>
                                        <p:tgtEl>
                                          <p:spTgt spid="444420"/>
                                        </p:tgtEl>
                                      </p:cBhvr>
                                      <p:from x="10000" y="10000"/>
                                      <p:to x="200000" y="450000"/>
                                    </p:animScale>
                                    <p:animScale>
                                      <p:cBhvr>
                                        <p:cTn id="94" dur="1230" accel="100000" fill="hold">
                                          <p:stCondLst>
                                            <p:cond delay="770"/>
                                          </p:stCondLst>
                                        </p:cTn>
                                        <p:tgtEl>
                                          <p:spTgt spid="444420"/>
                                        </p:tgtEl>
                                      </p:cBhvr>
                                      <p:from x="200000" y="450000"/>
                                      <p:to x="100000" y="100000"/>
                                    </p:animScale>
                                    <p:set>
                                      <p:cBhvr>
                                        <p:cTn id="95" dur="770" fill="hold"/>
                                        <p:tgtEl>
                                          <p:spTgt spid="444420"/>
                                        </p:tgtEl>
                                        <p:attrNameLst>
                                          <p:attrName>ppt_x</p:attrName>
                                        </p:attrNameLst>
                                      </p:cBhvr>
                                      <p:to>
                                        <p:strVal val="(0.5)"/>
                                      </p:to>
                                    </p:set>
                                    <p:anim from="(0.5)" to="(#ppt_x)" calcmode="lin" valueType="num">
                                      <p:cBhvr>
                                        <p:cTn id="96" dur="1230" accel="100000" fill="hold">
                                          <p:stCondLst>
                                            <p:cond delay="770"/>
                                          </p:stCondLst>
                                        </p:cTn>
                                        <p:tgtEl>
                                          <p:spTgt spid="444420"/>
                                        </p:tgtEl>
                                        <p:attrNameLst>
                                          <p:attrName>ppt_x</p:attrName>
                                        </p:attrNameLst>
                                      </p:cBhvr>
                                    </p:anim>
                                    <p:set>
                                      <p:cBhvr>
                                        <p:cTn id="97" dur="770" fill="hold"/>
                                        <p:tgtEl>
                                          <p:spTgt spid="444420"/>
                                        </p:tgtEl>
                                        <p:attrNameLst>
                                          <p:attrName>ppt_y</p:attrName>
                                        </p:attrNameLst>
                                      </p:cBhvr>
                                      <p:to>
                                        <p:strVal val="(#ppt_y+0.4)"/>
                                      </p:to>
                                    </p:set>
                                    <p:anim from="(#ppt_y+0.4)" to="(#ppt_y)" calcmode="lin" valueType="num">
                                      <p:cBhvr>
                                        <p:cTn id="98" dur="1230" accel="100000" fill="hold">
                                          <p:stCondLst>
                                            <p:cond delay="770"/>
                                          </p:stCondLst>
                                        </p:cTn>
                                        <p:tgtEl>
                                          <p:spTgt spid="444420"/>
                                        </p:tgtEl>
                                        <p:attrNameLst>
                                          <p:attrName>ppt_y</p:attrName>
                                        </p:attrNameLst>
                                      </p:cBhvr>
                                    </p:anim>
                                  </p:childTnLst>
                                </p:cTn>
                              </p:par>
                            </p:childTnLst>
                          </p:cTn>
                        </p:par>
                        <p:par>
                          <p:cTn id="99" fill="hold">
                            <p:stCondLst>
                              <p:cond delay="4500"/>
                            </p:stCondLst>
                            <p:childTnLst>
                              <p:par>
                                <p:cTn id="100" presetID="26" presetClass="entr" presetSubtype="0" fill="hold" grpId="0" nodeType="afterEffect">
                                  <p:stCondLst>
                                    <p:cond delay="0"/>
                                  </p:stCondLst>
                                  <p:childTnLst>
                                    <p:set>
                                      <p:cBhvr>
                                        <p:cTn id="101" dur="1" fill="hold">
                                          <p:stCondLst>
                                            <p:cond delay="0"/>
                                          </p:stCondLst>
                                        </p:cTn>
                                        <p:tgtEl>
                                          <p:spTgt spid="444439"/>
                                        </p:tgtEl>
                                        <p:attrNameLst>
                                          <p:attrName>style.visibility</p:attrName>
                                        </p:attrNameLst>
                                      </p:cBhvr>
                                      <p:to>
                                        <p:strVal val="visible"/>
                                      </p:to>
                                    </p:set>
                                    <p:animEffect transition="in" filter="wipe(down)">
                                      <p:cBhvr>
                                        <p:cTn id="102" dur="580">
                                          <p:stCondLst>
                                            <p:cond delay="0"/>
                                          </p:stCondLst>
                                        </p:cTn>
                                        <p:tgtEl>
                                          <p:spTgt spid="444439"/>
                                        </p:tgtEl>
                                      </p:cBhvr>
                                    </p:animEffect>
                                    <p:anim calcmode="lin" valueType="num">
                                      <p:cBhvr>
                                        <p:cTn id="103" dur="1822" tmFilter="0,0; 0.14,0.36; 0.43,0.73; 0.71,0.91; 1.0,1.0">
                                          <p:stCondLst>
                                            <p:cond delay="0"/>
                                          </p:stCondLst>
                                        </p:cTn>
                                        <p:tgtEl>
                                          <p:spTgt spid="444439"/>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444439"/>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444439"/>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444439"/>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444439"/>
                                        </p:tgtEl>
                                        <p:attrNameLst>
                                          <p:attrName>ppt_y</p:attrName>
                                        </p:attrNameLst>
                                      </p:cBhvr>
                                      <p:tavLst>
                                        <p:tav tm="0" fmla="#ppt_y-sin(pi*$)/81">
                                          <p:val>
                                            <p:fltVal val="0"/>
                                          </p:val>
                                        </p:tav>
                                        <p:tav tm="100000">
                                          <p:val>
                                            <p:fltVal val="1"/>
                                          </p:val>
                                        </p:tav>
                                      </p:tavLst>
                                    </p:anim>
                                    <p:animScale>
                                      <p:cBhvr>
                                        <p:cTn id="108" dur="26">
                                          <p:stCondLst>
                                            <p:cond delay="650"/>
                                          </p:stCondLst>
                                        </p:cTn>
                                        <p:tgtEl>
                                          <p:spTgt spid="444439"/>
                                        </p:tgtEl>
                                      </p:cBhvr>
                                      <p:to x="100000" y="60000"/>
                                    </p:animScale>
                                    <p:animScale>
                                      <p:cBhvr>
                                        <p:cTn id="109" dur="166" decel="50000">
                                          <p:stCondLst>
                                            <p:cond delay="676"/>
                                          </p:stCondLst>
                                        </p:cTn>
                                        <p:tgtEl>
                                          <p:spTgt spid="444439"/>
                                        </p:tgtEl>
                                      </p:cBhvr>
                                      <p:to x="100000" y="100000"/>
                                    </p:animScale>
                                    <p:animScale>
                                      <p:cBhvr>
                                        <p:cTn id="110" dur="26">
                                          <p:stCondLst>
                                            <p:cond delay="1312"/>
                                          </p:stCondLst>
                                        </p:cTn>
                                        <p:tgtEl>
                                          <p:spTgt spid="444439"/>
                                        </p:tgtEl>
                                      </p:cBhvr>
                                      <p:to x="100000" y="80000"/>
                                    </p:animScale>
                                    <p:animScale>
                                      <p:cBhvr>
                                        <p:cTn id="111" dur="166" decel="50000">
                                          <p:stCondLst>
                                            <p:cond delay="1338"/>
                                          </p:stCondLst>
                                        </p:cTn>
                                        <p:tgtEl>
                                          <p:spTgt spid="444439"/>
                                        </p:tgtEl>
                                      </p:cBhvr>
                                      <p:to x="100000" y="100000"/>
                                    </p:animScale>
                                    <p:animScale>
                                      <p:cBhvr>
                                        <p:cTn id="112" dur="26">
                                          <p:stCondLst>
                                            <p:cond delay="1642"/>
                                          </p:stCondLst>
                                        </p:cTn>
                                        <p:tgtEl>
                                          <p:spTgt spid="444439"/>
                                        </p:tgtEl>
                                      </p:cBhvr>
                                      <p:to x="100000" y="90000"/>
                                    </p:animScale>
                                    <p:animScale>
                                      <p:cBhvr>
                                        <p:cTn id="113" dur="166" decel="50000">
                                          <p:stCondLst>
                                            <p:cond delay="1668"/>
                                          </p:stCondLst>
                                        </p:cTn>
                                        <p:tgtEl>
                                          <p:spTgt spid="444439"/>
                                        </p:tgtEl>
                                      </p:cBhvr>
                                      <p:to x="100000" y="100000"/>
                                    </p:animScale>
                                    <p:animScale>
                                      <p:cBhvr>
                                        <p:cTn id="114" dur="26">
                                          <p:stCondLst>
                                            <p:cond delay="1808"/>
                                          </p:stCondLst>
                                        </p:cTn>
                                        <p:tgtEl>
                                          <p:spTgt spid="444439"/>
                                        </p:tgtEl>
                                      </p:cBhvr>
                                      <p:to x="100000" y="95000"/>
                                    </p:animScale>
                                    <p:animScale>
                                      <p:cBhvr>
                                        <p:cTn id="115" dur="166" decel="50000">
                                          <p:stCondLst>
                                            <p:cond delay="1834"/>
                                          </p:stCondLst>
                                        </p:cTn>
                                        <p:tgtEl>
                                          <p:spTgt spid="444439"/>
                                        </p:tgtEl>
                                      </p:cBhvr>
                                      <p:to x="100000" y="100000"/>
                                    </p:animScale>
                                  </p:childTnLst>
                                </p:cTn>
                              </p:par>
                            </p:childTnLst>
                          </p:cTn>
                        </p:par>
                        <p:par>
                          <p:cTn id="116" fill="hold">
                            <p:stCondLst>
                              <p:cond delay="8500"/>
                            </p:stCondLst>
                            <p:childTnLst>
                              <p:par>
                                <p:cTn id="117" presetID="47" presetClass="entr" presetSubtype="0" fill="hold" grpId="0" nodeType="afterEffect">
                                  <p:stCondLst>
                                    <p:cond delay="0"/>
                                  </p:stCondLst>
                                  <p:childTnLst>
                                    <p:set>
                                      <p:cBhvr>
                                        <p:cTn id="118" dur="1" fill="hold">
                                          <p:stCondLst>
                                            <p:cond delay="0"/>
                                          </p:stCondLst>
                                        </p:cTn>
                                        <p:tgtEl>
                                          <p:spTgt spid="444431"/>
                                        </p:tgtEl>
                                        <p:attrNameLst>
                                          <p:attrName>style.visibility</p:attrName>
                                        </p:attrNameLst>
                                      </p:cBhvr>
                                      <p:to>
                                        <p:strVal val="visible"/>
                                      </p:to>
                                    </p:set>
                                    <p:animEffect transition="in" filter="fade">
                                      <p:cBhvr>
                                        <p:cTn id="119" dur="1000"/>
                                        <p:tgtEl>
                                          <p:spTgt spid="444431"/>
                                        </p:tgtEl>
                                      </p:cBhvr>
                                    </p:animEffect>
                                    <p:anim calcmode="lin" valueType="num">
                                      <p:cBhvr>
                                        <p:cTn id="120" dur="1000" fill="hold"/>
                                        <p:tgtEl>
                                          <p:spTgt spid="444431"/>
                                        </p:tgtEl>
                                        <p:attrNameLst>
                                          <p:attrName>ppt_x</p:attrName>
                                        </p:attrNameLst>
                                      </p:cBhvr>
                                      <p:tavLst>
                                        <p:tav tm="0">
                                          <p:val>
                                            <p:strVal val="#ppt_x"/>
                                          </p:val>
                                        </p:tav>
                                        <p:tav tm="100000">
                                          <p:val>
                                            <p:strVal val="#ppt_x"/>
                                          </p:val>
                                        </p:tav>
                                      </p:tavLst>
                                    </p:anim>
                                    <p:anim calcmode="lin" valueType="num">
                                      <p:cBhvr>
                                        <p:cTn id="121" dur="1000" fill="hold"/>
                                        <p:tgtEl>
                                          <p:spTgt spid="444431"/>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51" presetClass="entr" presetSubtype="0" fill="hold" grpId="0" nodeType="clickEffect">
                                  <p:stCondLst>
                                    <p:cond delay="0"/>
                                  </p:stCondLst>
                                  <p:childTnLst>
                                    <p:set>
                                      <p:cBhvr>
                                        <p:cTn id="125" dur="1" fill="hold">
                                          <p:stCondLst>
                                            <p:cond delay="0"/>
                                          </p:stCondLst>
                                        </p:cTn>
                                        <p:tgtEl>
                                          <p:spTgt spid="444422"/>
                                        </p:tgtEl>
                                        <p:attrNameLst>
                                          <p:attrName>style.visibility</p:attrName>
                                        </p:attrNameLst>
                                      </p:cBhvr>
                                      <p:to>
                                        <p:strVal val="visible"/>
                                      </p:to>
                                    </p:set>
                                    <p:animEffect transition="in" filter="fade">
                                      <p:cBhvr>
                                        <p:cTn id="126" dur="770" decel="100000"/>
                                        <p:tgtEl>
                                          <p:spTgt spid="444422"/>
                                        </p:tgtEl>
                                      </p:cBhvr>
                                    </p:animEffect>
                                    <p:animScale>
                                      <p:cBhvr>
                                        <p:cTn id="127" dur="770" decel="100000"/>
                                        <p:tgtEl>
                                          <p:spTgt spid="444422"/>
                                        </p:tgtEl>
                                      </p:cBhvr>
                                      <p:from x="10000" y="10000"/>
                                      <p:to x="200000" y="450000"/>
                                    </p:animScale>
                                    <p:animScale>
                                      <p:cBhvr>
                                        <p:cTn id="128" dur="1230" accel="100000" fill="hold">
                                          <p:stCondLst>
                                            <p:cond delay="770"/>
                                          </p:stCondLst>
                                        </p:cTn>
                                        <p:tgtEl>
                                          <p:spTgt spid="444422"/>
                                        </p:tgtEl>
                                      </p:cBhvr>
                                      <p:from x="200000" y="450000"/>
                                      <p:to x="100000" y="100000"/>
                                    </p:animScale>
                                    <p:set>
                                      <p:cBhvr>
                                        <p:cTn id="129" dur="770" fill="hold"/>
                                        <p:tgtEl>
                                          <p:spTgt spid="444422"/>
                                        </p:tgtEl>
                                        <p:attrNameLst>
                                          <p:attrName>ppt_x</p:attrName>
                                        </p:attrNameLst>
                                      </p:cBhvr>
                                      <p:to>
                                        <p:strVal val="(0.5)"/>
                                      </p:to>
                                    </p:set>
                                    <p:anim from="(0.5)" to="(#ppt_x)" calcmode="lin" valueType="num">
                                      <p:cBhvr>
                                        <p:cTn id="130" dur="1230" accel="100000" fill="hold">
                                          <p:stCondLst>
                                            <p:cond delay="770"/>
                                          </p:stCondLst>
                                        </p:cTn>
                                        <p:tgtEl>
                                          <p:spTgt spid="444422"/>
                                        </p:tgtEl>
                                        <p:attrNameLst>
                                          <p:attrName>ppt_x</p:attrName>
                                        </p:attrNameLst>
                                      </p:cBhvr>
                                    </p:anim>
                                    <p:set>
                                      <p:cBhvr>
                                        <p:cTn id="131" dur="770" fill="hold"/>
                                        <p:tgtEl>
                                          <p:spTgt spid="444422"/>
                                        </p:tgtEl>
                                        <p:attrNameLst>
                                          <p:attrName>ppt_y</p:attrName>
                                        </p:attrNameLst>
                                      </p:cBhvr>
                                      <p:to>
                                        <p:strVal val="(#ppt_y+0.4)"/>
                                      </p:to>
                                    </p:set>
                                    <p:anim from="(#ppt_y+0.4)" to="(#ppt_y)" calcmode="lin" valueType="num">
                                      <p:cBhvr>
                                        <p:cTn id="132" dur="1230" accel="100000" fill="hold">
                                          <p:stCondLst>
                                            <p:cond delay="770"/>
                                          </p:stCondLst>
                                        </p:cTn>
                                        <p:tgtEl>
                                          <p:spTgt spid="444422"/>
                                        </p:tgtEl>
                                        <p:attrNameLst>
                                          <p:attrName>ppt_y</p:attrName>
                                        </p:attrNameLst>
                                      </p:cBhvr>
                                    </p:anim>
                                  </p:childTnLst>
                                </p:cTn>
                              </p:par>
                            </p:childTnLst>
                          </p:cTn>
                        </p:par>
                        <p:par>
                          <p:cTn id="133" fill="hold">
                            <p:stCondLst>
                              <p:cond delay="4000"/>
                            </p:stCondLst>
                            <p:childTnLst>
                              <p:par>
                                <p:cTn id="134" presetID="51" presetClass="entr" presetSubtype="0" fill="hold" grpId="0" nodeType="afterEffect">
                                  <p:stCondLst>
                                    <p:cond delay="0"/>
                                  </p:stCondLst>
                                  <p:childTnLst>
                                    <p:set>
                                      <p:cBhvr>
                                        <p:cTn id="135" dur="1" fill="hold">
                                          <p:stCondLst>
                                            <p:cond delay="0"/>
                                          </p:stCondLst>
                                        </p:cTn>
                                        <p:tgtEl>
                                          <p:spTgt spid="444421"/>
                                        </p:tgtEl>
                                        <p:attrNameLst>
                                          <p:attrName>style.visibility</p:attrName>
                                        </p:attrNameLst>
                                      </p:cBhvr>
                                      <p:to>
                                        <p:strVal val="visible"/>
                                      </p:to>
                                    </p:set>
                                    <p:animEffect transition="in" filter="fade">
                                      <p:cBhvr>
                                        <p:cTn id="136" dur="770" decel="100000"/>
                                        <p:tgtEl>
                                          <p:spTgt spid="444421"/>
                                        </p:tgtEl>
                                      </p:cBhvr>
                                    </p:animEffect>
                                    <p:animScale>
                                      <p:cBhvr>
                                        <p:cTn id="137" dur="770" decel="100000"/>
                                        <p:tgtEl>
                                          <p:spTgt spid="444421"/>
                                        </p:tgtEl>
                                      </p:cBhvr>
                                      <p:from x="10000" y="10000"/>
                                      <p:to x="200000" y="450000"/>
                                    </p:animScale>
                                    <p:animScale>
                                      <p:cBhvr>
                                        <p:cTn id="138" dur="1230" accel="100000" fill="hold">
                                          <p:stCondLst>
                                            <p:cond delay="770"/>
                                          </p:stCondLst>
                                        </p:cTn>
                                        <p:tgtEl>
                                          <p:spTgt spid="444421"/>
                                        </p:tgtEl>
                                      </p:cBhvr>
                                      <p:from x="200000" y="450000"/>
                                      <p:to x="100000" y="100000"/>
                                    </p:animScale>
                                    <p:set>
                                      <p:cBhvr>
                                        <p:cTn id="139" dur="770" fill="hold"/>
                                        <p:tgtEl>
                                          <p:spTgt spid="444421"/>
                                        </p:tgtEl>
                                        <p:attrNameLst>
                                          <p:attrName>ppt_x</p:attrName>
                                        </p:attrNameLst>
                                      </p:cBhvr>
                                      <p:to>
                                        <p:strVal val="(0.5)"/>
                                      </p:to>
                                    </p:set>
                                    <p:anim from="(0.5)" to="(#ppt_x)" calcmode="lin" valueType="num">
                                      <p:cBhvr>
                                        <p:cTn id="140" dur="1230" accel="100000" fill="hold">
                                          <p:stCondLst>
                                            <p:cond delay="770"/>
                                          </p:stCondLst>
                                        </p:cTn>
                                        <p:tgtEl>
                                          <p:spTgt spid="444421"/>
                                        </p:tgtEl>
                                        <p:attrNameLst>
                                          <p:attrName>ppt_x</p:attrName>
                                        </p:attrNameLst>
                                      </p:cBhvr>
                                    </p:anim>
                                    <p:set>
                                      <p:cBhvr>
                                        <p:cTn id="141" dur="770" fill="hold"/>
                                        <p:tgtEl>
                                          <p:spTgt spid="444421"/>
                                        </p:tgtEl>
                                        <p:attrNameLst>
                                          <p:attrName>ppt_y</p:attrName>
                                        </p:attrNameLst>
                                      </p:cBhvr>
                                      <p:to>
                                        <p:strVal val="(#ppt_y+0.4)"/>
                                      </p:to>
                                    </p:set>
                                    <p:anim from="(#ppt_y+0.4)" to="(#ppt_y)" calcmode="lin" valueType="num">
                                      <p:cBhvr>
                                        <p:cTn id="142" dur="1230" accel="100000" fill="hold">
                                          <p:stCondLst>
                                            <p:cond delay="770"/>
                                          </p:stCondLst>
                                        </p:cTn>
                                        <p:tgtEl>
                                          <p:spTgt spid="444421"/>
                                        </p:tgtEl>
                                        <p:attrNameLst>
                                          <p:attrName>ppt_y</p:attrName>
                                        </p:attrNameLst>
                                      </p:cBhvr>
                                    </p:anim>
                                  </p:childTnLst>
                                </p:cTn>
                              </p:par>
                            </p:childTnLst>
                          </p:cTn>
                        </p:par>
                        <p:par>
                          <p:cTn id="143" fill="hold">
                            <p:stCondLst>
                              <p:cond delay="6000"/>
                            </p:stCondLst>
                            <p:childTnLst>
                              <p:par>
                                <p:cTn id="144" presetID="26" presetClass="entr" presetSubtype="0" fill="hold" grpId="0" nodeType="afterEffect">
                                  <p:stCondLst>
                                    <p:cond delay="0"/>
                                  </p:stCondLst>
                                  <p:childTnLst>
                                    <p:set>
                                      <p:cBhvr>
                                        <p:cTn id="145" dur="1" fill="hold">
                                          <p:stCondLst>
                                            <p:cond delay="0"/>
                                          </p:stCondLst>
                                        </p:cTn>
                                        <p:tgtEl>
                                          <p:spTgt spid="444441"/>
                                        </p:tgtEl>
                                        <p:attrNameLst>
                                          <p:attrName>style.visibility</p:attrName>
                                        </p:attrNameLst>
                                      </p:cBhvr>
                                      <p:to>
                                        <p:strVal val="visible"/>
                                      </p:to>
                                    </p:set>
                                    <p:animEffect transition="in" filter="wipe(down)">
                                      <p:cBhvr>
                                        <p:cTn id="146" dur="580">
                                          <p:stCondLst>
                                            <p:cond delay="0"/>
                                          </p:stCondLst>
                                        </p:cTn>
                                        <p:tgtEl>
                                          <p:spTgt spid="444441"/>
                                        </p:tgtEl>
                                      </p:cBhvr>
                                    </p:animEffect>
                                    <p:anim calcmode="lin" valueType="num">
                                      <p:cBhvr>
                                        <p:cTn id="147" dur="1822" tmFilter="0,0; 0.14,0.36; 0.43,0.73; 0.71,0.91; 1.0,1.0">
                                          <p:stCondLst>
                                            <p:cond delay="0"/>
                                          </p:stCondLst>
                                        </p:cTn>
                                        <p:tgtEl>
                                          <p:spTgt spid="444441"/>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444441"/>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444441"/>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444441"/>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444441"/>
                                        </p:tgtEl>
                                        <p:attrNameLst>
                                          <p:attrName>ppt_y</p:attrName>
                                        </p:attrNameLst>
                                      </p:cBhvr>
                                      <p:tavLst>
                                        <p:tav tm="0" fmla="#ppt_y-sin(pi*$)/81">
                                          <p:val>
                                            <p:fltVal val="0"/>
                                          </p:val>
                                        </p:tav>
                                        <p:tav tm="100000">
                                          <p:val>
                                            <p:fltVal val="1"/>
                                          </p:val>
                                        </p:tav>
                                      </p:tavLst>
                                    </p:anim>
                                    <p:animScale>
                                      <p:cBhvr>
                                        <p:cTn id="152" dur="26">
                                          <p:stCondLst>
                                            <p:cond delay="650"/>
                                          </p:stCondLst>
                                        </p:cTn>
                                        <p:tgtEl>
                                          <p:spTgt spid="444441"/>
                                        </p:tgtEl>
                                      </p:cBhvr>
                                      <p:to x="100000" y="60000"/>
                                    </p:animScale>
                                    <p:animScale>
                                      <p:cBhvr>
                                        <p:cTn id="153" dur="166" decel="50000">
                                          <p:stCondLst>
                                            <p:cond delay="676"/>
                                          </p:stCondLst>
                                        </p:cTn>
                                        <p:tgtEl>
                                          <p:spTgt spid="444441"/>
                                        </p:tgtEl>
                                      </p:cBhvr>
                                      <p:to x="100000" y="100000"/>
                                    </p:animScale>
                                    <p:animScale>
                                      <p:cBhvr>
                                        <p:cTn id="154" dur="26">
                                          <p:stCondLst>
                                            <p:cond delay="1312"/>
                                          </p:stCondLst>
                                        </p:cTn>
                                        <p:tgtEl>
                                          <p:spTgt spid="444441"/>
                                        </p:tgtEl>
                                      </p:cBhvr>
                                      <p:to x="100000" y="80000"/>
                                    </p:animScale>
                                    <p:animScale>
                                      <p:cBhvr>
                                        <p:cTn id="155" dur="166" decel="50000">
                                          <p:stCondLst>
                                            <p:cond delay="1338"/>
                                          </p:stCondLst>
                                        </p:cTn>
                                        <p:tgtEl>
                                          <p:spTgt spid="444441"/>
                                        </p:tgtEl>
                                      </p:cBhvr>
                                      <p:to x="100000" y="100000"/>
                                    </p:animScale>
                                    <p:animScale>
                                      <p:cBhvr>
                                        <p:cTn id="156" dur="26">
                                          <p:stCondLst>
                                            <p:cond delay="1642"/>
                                          </p:stCondLst>
                                        </p:cTn>
                                        <p:tgtEl>
                                          <p:spTgt spid="444441"/>
                                        </p:tgtEl>
                                      </p:cBhvr>
                                      <p:to x="100000" y="90000"/>
                                    </p:animScale>
                                    <p:animScale>
                                      <p:cBhvr>
                                        <p:cTn id="157" dur="166" decel="50000">
                                          <p:stCondLst>
                                            <p:cond delay="1668"/>
                                          </p:stCondLst>
                                        </p:cTn>
                                        <p:tgtEl>
                                          <p:spTgt spid="444441"/>
                                        </p:tgtEl>
                                      </p:cBhvr>
                                      <p:to x="100000" y="100000"/>
                                    </p:animScale>
                                    <p:animScale>
                                      <p:cBhvr>
                                        <p:cTn id="158" dur="26">
                                          <p:stCondLst>
                                            <p:cond delay="1808"/>
                                          </p:stCondLst>
                                        </p:cTn>
                                        <p:tgtEl>
                                          <p:spTgt spid="444441"/>
                                        </p:tgtEl>
                                      </p:cBhvr>
                                      <p:to x="100000" y="95000"/>
                                    </p:animScale>
                                    <p:animScale>
                                      <p:cBhvr>
                                        <p:cTn id="159" dur="166" decel="50000">
                                          <p:stCondLst>
                                            <p:cond delay="1834"/>
                                          </p:stCondLst>
                                        </p:cTn>
                                        <p:tgtEl>
                                          <p:spTgt spid="444441"/>
                                        </p:tgtEl>
                                      </p:cBhvr>
                                      <p:to x="100000" y="100000"/>
                                    </p:animScale>
                                  </p:childTnLst>
                                </p:cTn>
                              </p:par>
                            </p:childTnLst>
                          </p:cTn>
                        </p:par>
                        <p:par>
                          <p:cTn id="160" fill="hold">
                            <p:stCondLst>
                              <p:cond delay="8000"/>
                            </p:stCondLst>
                            <p:childTnLst>
                              <p:par>
                                <p:cTn id="161" presetID="47" presetClass="entr" presetSubtype="0" fill="hold" grpId="0" nodeType="afterEffect">
                                  <p:stCondLst>
                                    <p:cond delay="0"/>
                                  </p:stCondLst>
                                  <p:childTnLst>
                                    <p:set>
                                      <p:cBhvr>
                                        <p:cTn id="162" dur="1" fill="hold">
                                          <p:stCondLst>
                                            <p:cond delay="0"/>
                                          </p:stCondLst>
                                        </p:cTn>
                                        <p:tgtEl>
                                          <p:spTgt spid="444432"/>
                                        </p:tgtEl>
                                        <p:attrNameLst>
                                          <p:attrName>style.visibility</p:attrName>
                                        </p:attrNameLst>
                                      </p:cBhvr>
                                      <p:to>
                                        <p:strVal val="visible"/>
                                      </p:to>
                                    </p:set>
                                    <p:animEffect transition="in" filter="fade">
                                      <p:cBhvr>
                                        <p:cTn id="163" dur="1000"/>
                                        <p:tgtEl>
                                          <p:spTgt spid="444432"/>
                                        </p:tgtEl>
                                      </p:cBhvr>
                                    </p:animEffect>
                                    <p:anim calcmode="lin" valueType="num">
                                      <p:cBhvr>
                                        <p:cTn id="164" dur="1000" fill="hold"/>
                                        <p:tgtEl>
                                          <p:spTgt spid="444432"/>
                                        </p:tgtEl>
                                        <p:attrNameLst>
                                          <p:attrName>ppt_x</p:attrName>
                                        </p:attrNameLst>
                                      </p:cBhvr>
                                      <p:tavLst>
                                        <p:tav tm="0">
                                          <p:val>
                                            <p:strVal val="#ppt_x"/>
                                          </p:val>
                                        </p:tav>
                                        <p:tav tm="100000">
                                          <p:val>
                                            <p:strVal val="#ppt_x"/>
                                          </p:val>
                                        </p:tav>
                                      </p:tavLst>
                                    </p:anim>
                                    <p:anim calcmode="lin" valueType="num">
                                      <p:cBhvr>
                                        <p:cTn id="165" dur="1000" fill="hold"/>
                                        <p:tgtEl>
                                          <p:spTgt spid="444432"/>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51" presetClass="entr" presetSubtype="0" fill="hold" grpId="0" nodeType="clickEffect">
                                  <p:stCondLst>
                                    <p:cond delay="0"/>
                                  </p:stCondLst>
                                  <p:childTnLst>
                                    <p:set>
                                      <p:cBhvr>
                                        <p:cTn id="169" dur="1" fill="hold">
                                          <p:stCondLst>
                                            <p:cond delay="0"/>
                                          </p:stCondLst>
                                        </p:cTn>
                                        <p:tgtEl>
                                          <p:spTgt spid="444423"/>
                                        </p:tgtEl>
                                        <p:attrNameLst>
                                          <p:attrName>style.visibility</p:attrName>
                                        </p:attrNameLst>
                                      </p:cBhvr>
                                      <p:to>
                                        <p:strVal val="visible"/>
                                      </p:to>
                                    </p:set>
                                    <p:animEffect transition="in" filter="fade">
                                      <p:cBhvr>
                                        <p:cTn id="170" dur="770" decel="100000"/>
                                        <p:tgtEl>
                                          <p:spTgt spid="444423"/>
                                        </p:tgtEl>
                                      </p:cBhvr>
                                    </p:animEffect>
                                    <p:animScale>
                                      <p:cBhvr>
                                        <p:cTn id="171" dur="770" decel="100000"/>
                                        <p:tgtEl>
                                          <p:spTgt spid="444423"/>
                                        </p:tgtEl>
                                      </p:cBhvr>
                                      <p:from x="10000" y="10000"/>
                                      <p:to x="200000" y="450000"/>
                                    </p:animScale>
                                    <p:animScale>
                                      <p:cBhvr>
                                        <p:cTn id="172" dur="1230" accel="100000" fill="hold">
                                          <p:stCondLst>
                                            <p:cond delay="770"/>
                                          </p:stCondLst>
                                        </p:cTn>
                                        <p:tgtEl>
                                          <p:spTgt spid="444423"/>
                                        </p:tgtEl>
                                      </p:cBhvr>
                                      <p:from x="200000" y="450000"/>
                                      <p:to x="100000" y="100000"/>
                                    </p:animScale>
                                    <p:set>
                                      <p:cBhvr>
                                        <p:cTn id="173" dur="770" fill="hold"/>
                                        <p:tgtEl>
                                          <p:spTgt spid="444423"/>
                                        </p:tgtEl>
                                        <p:attrNameLst>
                                          <p:attrName>ppt_x</p:attrName>
                                        </p:attrNameLst>
                                      </p:cBhvr>
                                      <p:to>
                                        <p:strVal val="(0.5)"/>
                                      </p:to>
                                    </p:set>
                                    <p:anim from="(0.5)" to="(#ppt_x)" calcmode="lin" valueType="num">
                                      <p:cBhvr>
                                        <p:cTn id="174" dur="1230" accel="100000" fill="hold">
                                          <p:stCondLst>
                                            <p:cond delay="770"/>
                                          </p:stCondLst>
                                        </p:cTn>
                                        <p:tgtEl>
                                          <p:spTgt spid="444423"/>
                                        </p:tgtEl>
                                        <p:attrNameLst>
                                          <p:attrName>ppt_x</p:attrName>
                                        </p:attrNameLst>
                                      </p:cBhvr>
                                    </p:anim>
                                    <p:set>
                                      <p:cBhvr>
                                        <p:cTn id="175" dur="770" fill="hold"/>
                                        <p:tgtEl>
                                          <p:spTgt spid="444423"/>
                                        </p:tgtEl>
                                        <p:attrNameLst>
                                          <p:attrName>ppt_y</p:attrName>
                                        </p:attrNameLst>
                                      </p:cBhvr>
                                      <p:to>
                                        <p:strVal val="(#ppt_y+0.4)"/>
                                      </p:to>
                                    </p:set>
                                    <p:anim from="(#ppt_y+0.4)" to="(#ppt_y)" calcmode="lin" valueType="num">
                                      <p:cBhvr>
                                        <p:cTn id="176" dur="1230" accel="100000" fill="hold">
                                          <p:stCondLst>
                                            <p:cond delay="770"/>
                                          </p:stCondLst>
                                        </p:cTn>
                                        <p:tgtEl>
                                          <p:spTgt spid="444423"/>
                                        </p:tgtEl>
                                        <p:attrNameLst>
                                          <p:attrName>ppt_y</p:attrName>
                                        </p:attrNameLst>
                                      </p:cBhvr>
                                    </p:anim>
                                  </p:childTnLst>
                                </p:cTn>
                              </p:par>
                            </p:childTnLst>
                          </p:cTn>
                        </p:par>
                        <p:par>
                          <p:cTn id="177" fill="hold">
                            <p:stCondLst>
                              <p:cond delay="2000"/>
                            </p:stCondLst>
                            <p:childTnLst>
                              <p:par>
                                <p:cTn id="178" presetID="26" presetClass="entr" presetSubtype="0" fill="hold" grpId="0" nodeType="afterEffect">
                                  <p:stCondLst>
                                    <p:cond delay="0"/>
                                  </p:stCondLst>
                                  <p:childTnLst>
                                    <p:set>
                                      <p:cBhvr>
                                        <p:cTn id="179" dur="1" fill="hold">
                                          <p:stCondLst>
                                            <p:cond delay="0"/>
                                          </p:stCondLst>
                                        </p:cTn>
                                        <p:tgtEl>
                                          <p:spTgt spid="444442"/>
                                        </p:tgtEl>
                                        <p:attrNameLst>
                                          <p:attrName>style.visibility</p:attrName>
                                        </p:attrNameLst>
                                      </p:cBhvr>
                                      <p:to>
                                        <p:strVal val="visible"/>
                                      </p:to>
                                    </p:set>
                                    <p:animEffect transition="in" filter="wipe(down)">
                                      <p:cBhvr>
                                        <p:cTn id="180" dur="580">
                                          <p:stCondLst>
                                            <p:cond delay="0"/>
                                          </p:stCondLst>
                                        </p:cTn>
                                        <p:tgtEl>
                                          <p:spTgt spid="444442"/>
                                        </p:tgtEl>
                                      </p:cBhvr>
                                    </p:animEffect>
                                    <p:anim calcmode="lin" valueType="num">
                                      <p:cBhvr>
                                        <p:cTn id="181" dur="1822" tmFilter="0,0; 0.14,0.36; 0.43,0.73; 0.71,0.91; 1.0,1.0">
                                          <p:stCondLst>
                                            <p:cond delay="0"/>
                                          </p:stCondLst>
                                        </p:cTn>
                                        <p:tgtEl>
                                          <p:spTgt spid="444442"/>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444442"/>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444442"/>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444442"/>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444442"/>
                                        </p:tgtEl>
                                        <p:attrNameLst>
                                          <p:attrName>ppt_y</p:attrName>
                                        </p:attrNameLst>
                                      </p:cBhvr>
                                      <p:tavLst>
                                        <p:tav tm="0" fmla="#ppt_y-sin(pi*$)/81">
                                          <p:val>
                                            <p:fltVal val="0"/>
                                          </p:val>
                                        </p:tav>
                                        <p:tav tm="100000">
                                          <p:val>
                                            <p:fltVal val="1"/>
                                          </p:val>
                                        </p:tav>
                                      </p:tavLst>
                                    </p:anim>
                                    <p:animScale>
                                      <p:cBhvr>
                                        <p:cTn id="186" dur="26">
                                          <p:stCondLst>
                                            <p:cond delay="650"/>
                                          </p:stCondLst>
                                        </p:cTn>
                                        <p:tgtEl>
                                          <p:spTgt spid="444442"/>
                                        </p:tgtEl>
                                      </p:cBhvr>
                                      <p:to x="100000" y="60000"/>
                                    </p:animScale>
                                    <p:animScale>
                                      <p:cBhvr>
                                        <p:cTn id="187" dur="166" decel="50000">
                                          <p:stCondLst>
                                            <p:cond delay="676"/>
                                          </p:stCondLst>
                                        </p:cTn>
                                        <p:tgtEl>
                                          <p:spTgt spid="444442"/>
                                        </p:tgtEl>
                                      </p:cBhvr>
                                      <p:to x="100000" y="100000"/>
                                    </p:animScale>
                                    <p:animScale>
                                      <p:cBhvr>
                                        <p:cTn id="188" dur="26">
                                          <p:stCondLst>
                                            <p:cond delay="1312"/>
                                          </p:stCondLst>
                                        </p:cTn>
                                        <p:tgtEl>
                                          <p:spTgt spid="444442"/>
                                        </p:tgtEl>
                                      </p:cBhvr>
                                      <p:to x="100000" y="80000"/>
                                    </p:animScale>
                                    <p:animScale>
                                      <p:cBhvr>
                                        <p:cTn id="189" dur="166" decel="50000">
                                          <p:stCondLst>
                                            <p:cond delay="1338"/>
                                          </p:stCondLst>
                                        </p:cTn>
                                        <p:tgtEl>
                                          <p:spTgt spid="444442"/>
                                        </p:tgtEl>
                                      </p:cBhvr>
                                      <p:to x="100000" y="100000"/>
                                    </p:animScale>
                                    <p:animScale>
                                      <p:cBhvr>
                                        <p:cTn id="190" dur="26">
                                          <p:stCondLst>
                                            <p:cond delay="1642"/>
                                          </p:stCondLst>
                                        </p:cTn>
                                        <p:tgtEl>
                                          <p:spTgt spid="444442"/>
                                        </p:tgtEl>
                                      </p:cBhvr>
                                      <p:to x="100000" y="90000"/>
                                    </p:animScale>
                                    <p:animScale>
                                      <p:cBhvr>
                                        <p:cTn id="191" dur="166" decel="50000">
                                          <p:stCondLst>
                                            <p:cond delay="1668"/>
                                          </p:stCondLst>
                                        </p:cTn>
                                        <p:tgtEl>
                                          <p:spTgt spid="444442"/>
                                        </p:tgtEl>
                                      </p:cBhvr>
                                      <p:to x="100000" y="100000"/>
                                    </p:animScale>
                                    <p:animScale>
                                      <p:cBhvr>
                                        <p:cTn id="192" dur="26">
                                          <p:stCondLst>
                                            <p:cond delay="1808"/>
                                          </p:stCondLst>
                                        </p:cTn>
                                        <p:tgtEl>
                                          <p:spTgt spid="444442"/>
                                        </p:tgtEl>
                                      </p:cBhvr>
                                      <p:to x="100000" y="95000"/>
                                    </p:animScale>
                                    <p:animScale>
                                      <p:cBhvr>
                                        <p:cTn id="193" dur="166" decel="50000">
                                          <p:stCondLst>
                                            <p:cond delay="1834"/>
                                          </p:stCondLst>
                                        </p:cTn>
                                        <p:tgtEl>
                                          <p:spTgt spid="444442"/>
                                        </p:tgtEl>
                                      </p:cBhvr>
                                      <p:to x="100000" y="100000"/>
                                    </p:animScale>
                                  </p:childTnLst>
                                </p:cTn>
                              </p:par>
                            </p:childTnLst>
                          </p:cTn>
                        </p:par>
                        <p:par>
                          <p:cTn id="194" fill="hold">
                            <p:stCondLst>
                              <p:cond delay="6000"/>
                            </p:stCondLst>
                            <p:childTnLst>
                              <p:par>
                                <p:cTn id="195" presetID="47" presetClass="entr" presetSubtype="0" fill="hold" grpId="0" nodeType="afterEffect">
                                  <p:stCondLst>
                                    <p:cond delay="0"/>
                                  </p:stCondLst>
                                  <p:childTnLst>
                                    <p:set>
                                      <p:cBhvr>
                                        <p:cTn id="196" dur="1" fill="hold">
                                          <p:stCondLst>
                                            <p:cond delay="0"/>
                                          </p:stCondLst>
                                        </p:cTn>
                                        <p:tgtEl>
                                          <p:spTgt spid="444433"/>
                                        </p:tgtEl>
                                        <p:attrNameLst>
                                          <p:attrName>style.visibility</p:attrName>
                                        </p:attrNameLst>
                                      </p:cBhvr>
                                      <p:to>
                                        <p:strVal val="visible"/>
                                      </p:to>
                                    </p:set>
                                    <p:animEffect transition="in" filter="fade">
                                      <p:cBhvr>
                                        <p:cTn id="197" dur="1000"/>
                                        <p:tgtEl>
                                          <p:spTgt spid="444433"/>
                                        </p:tgtEl>
                                      </p:cBhvr>
                                    </p:animEffect>
                                    <p:anim calcmode="lin" valueType="num">
                                      <p:cBhvr>
                                        <p:cTn id="198" dur="1000" fill="hold"/>
                                        <p:tgtEl>
                                          <p:spTgt spid="444433"/>
                                        </p:tgtEl>
                                        <p:attrNameLst>
                                          <p:attrName>ppt_x</p:attrName>
                                        </p:attrNameLst>
                                      </p:cBhvr>
                                      <p:tavLst>
                                        <p:tav tm="0">
                                          <p:val>
                                            <p:strVal val="#ppt_x"/>
                                          </p:val>
                                        </p:tav>
                                        <p:tav tm="100000">
                                          <p:val>
                                            <p:strVal val="#ppt_x"/>
                                          </p:val>
                                        </p:tav>
                                      </p:tavLst>
                                    </p:anim>
                                    <p:anim calcmode="lin" valueType="num">
                                      <p:cBhvr>
                                        <p:cTn id="199" dur="1000" fill="hold"/>
                                        <p:tgtEl>
                                          <p:spTgt spid="444433"/>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51" presetClass="entr" presetSubtype="0" fill="hold" grpId="0" nodeType="clickEffect">
                                  <p:stCondLst>
                                    <p:cond delay="0"/>
                                  </p:stCondLst>
                                  <p:childTnLst>
                                    <p:set>
                                      <p:cBhvr>
                                        <p:cTn id="203" dur="1" fill="hold">
                                          <p:stCondLst>
                                            <p:cond delay="0"/>
                                          </p:stCondLst>
                                        </p:cTn>
                                        <p:tgtEl>
                                          <p:spTgt spid="444424"/>
                                        </p:tgtEl>
                                        <p:attrNameLst>
                                          <p:attrName>style.visibility</p:attrName>
                                        </p:attrNameLst>
                                      </p:cBhvr>
                                      <p:to>
                                        <p:strVal val="visible"/>
                                      </p:to>
                                    </p:set>
                                    <p:animEffect transition="in" filter="fade">
                                      <p:cBhvr>
                                        <p:cTn id="204" dur="770" decel="100000"/>
                                        <p:tgtEl>
                                          <p:spTgt spid="444424"/>
                                        </p:tgtEl>
                                      </p:cBhvr>
                                    </p:animEffect>
                                    <p:animScale>
                                      <p:cBhvr>
                                        <p:cTn id="205" dur="770" decel="100000"/>
                                        <p:tgtEl>
                                          <p:spTgt spid="444424"/>
                                        </p:tgtEl>
                                      </p:cBhvr>
                                      <p:from x="10000" y="10000"/>
                                      <p:to x="200000" y="450000"/>
                                    </p:animScale>
                                    <p:animScale>
                                      <p:cBhvr>
                                        <p:cTn id="206" dur="1230" accel="100000" fill="hold">
                                          <p:stCondLst>
                                            <p:cond delay="770"/>
                                          </p:stCondLst>
                                        </p:cTn>
                                        <p:tgtEl>
                                          <p:spTgt spid="444424"/>
                                        </p:tgtEl>
                                      </p:cBhvr>
                                      <p:from x="200000" y="450000"/>
                                      <p:to x="100000" y="100000"/>
                                    </p:animScale>
                                    <p:set>
                                      <p:cBhvr>
                                        <p:cTn id="207" dur="770" fill="hold"/>
                                        <p:tgtEl>
                                          <p:spTgt spid="444424"/>
                                        </p:tgtEl>
                                        <p:attrNameLst>
                                          <p:attrName>ppt_x</p:attrName>
                                        </p:attrNameLst>
                                      </p:cBhvr>
                                      <p:to>
                                        <p:strVal val="(0.5)"/>
                                      </p:to>
                                    </p:set>
                                    <p:anim from="(0.5)" to="(#ppt_x)" calcmode="lin" valueType="num">
                                      <p:cBhvr>
                                        <p:cTn id="208" dur="1230" accel="100000" fill="hold">
                                          <p:stCondLst>
                                            <p:cond delay="770"/>
                                          </p:stCondLst>
                                        </p:cTn>
                                        <p:tgtEl>
                                          <p:spTgt spid="444424"/>
                                        </p:tgtEl>
                                        <p:attrNameLst>
                                          <p:attrName>ppt_x</p:attrName>
                                        </p:attrNameLst>
                                      </p:cBhvr>
                                    </p:anim>
                                    <p:set>
                                      <p:cBhvr>
                                        <p:cTn id="209" dur="770" fill="hold"/>
                                        <p:tgtEl>
                                          <p:spTgt spid="444424"/>
                                        </p:tgtEl>
                                        <p:attrNameLst>
                                          <p:attrName>ppt_y</p:attrName>
                                        </p:attrNameLst>
                                      </p:cBhvr>
                                      <p:to>
                                        <p:strVal val="(#ppt_y+0.4)"/>
                                      </p:to>
                                    </p:set>
                                    <p:anim from="(#ppt_y+0.4)" to="(#ppt_y)" calcmode="lin" valueType="num">
                                      <p:cBhvr>
                                        <p:cTn id="210" dur="1230" accel="100000" fill="hold">
                                          <p:stCondLst>
                                            <p:cond delay="770"/>
                                          </p:stCondLst>
                                        </p:cTn>
                                        <p:tgtEl>
                                          <p:spTgt spid="444424"/>
                                        </p:tgtEl>
                                        <p:attrNameLst>
                                          <p:attrName>ppt_y</p:attrName>
                                        </p:attrNameLst>
                                      </p:cBhvr>
                                    </p:anim>
                                  </p:childTnLst>
                                </p:cTn>
                              </p:par>
                            </p:childTnLst>
                          </p:cTn>
                        </p:par>
                        <p:par>
                          <p:cTn id="211" fill="hold">
                            <p:stCondLst>
                              <p:cond delay="2000"/>
                            </p:stCondLst>
                            <p:childTnLst>
                              <p:par>
                                <p:cTn id="212" presetID="26" presetClass="entr" presetSubtype="0" fill="hold" grpId="0" nodeType="afterEffect">
                                  <p:stCondLst>
                                    <p:cond delay="0"/>
                                  </p:stCondLst>
                                  <p:childTnLst>
                                    <p:set>
                                      <p:cBhvr>
                                        <p:cTn id="213" dur="1" fill="hold">
                                          <p:stCondLst>
                                            <p:cond delay="0"/>
                                          </p:stCondLst>
                                        </p:cTn>
                                        <p:tgtEl>
                                          <p:spTgt spid="444443"/>
                                        </p:tgtEl>
                                        <p:attrNameLst>
                                          <p:attrName>style.visibility</p:attrName>
                                        </p:attrNameLst>
                                      </p:cBhvr>
                                      <p:to>
                                        <p:strVal val="visible"/>
                                      </p:to>
                                    </p:set>
                                    <p:animEffect transition="in" filter="wipe(down)">
                                      <p:cBhvr>
                                        <p:cTn id="214" dur="580">
                                          <p:stCondLst>
                                            <p:cond delay="0"/>
                                          </p:stCondLst>
                                        </p:cTn>
                                        <p:tgtEl>
                                          <p:spTgt spid="444443"/>
                                        </p:tgtEl>
                                      </p:cBhvr>
                                    </p:animEffect>
                                    <p:anim calcmode="lin" valueType="num">
                                      <p:cBhvr>
                                        <p:cTn id="215" dur="1822" tmFilter="0,0; 0.14,0.36; 0.43,0.73; 0.71,0.91; 1.0,1.0">
                                          <p:stCondLst>
                                            <p:cond delay="0"/>
                                          </p:stCondLst>
                                        </p:cTn>
                                        <p:tgtEl>
                                          <p:spTgt spid="444443"/>
                                        </p:tgtEl>
                                        <p:attrNameLst>
                                          <p:attrName>ppt_x</p:attrName>
                                        </p:attrNameLst>
                                      </p:cBhvr>
                                      <p:tavLst>
                                        <p:tav tm="0">
                                          <p:val>
                                            <p:strVal val="#ppt_x-0.25"/>
                                          </p:val>
                                        </p:tav>
                                        <p:tav tm="100000">
                                          <p:val>
                                            <p:strVal val="#ppt_x"/>
                                          </p:val>
                                        </p:tav>
                                      </p:tavLst>
                                    </p:anim>
                                    <p:anim calcmode="lin" valueType="num">
                                      <p:cBhvr>
                                        <p:cTn id="216" dur="664" tmFilter="0.0,0.0; 0.25,0.07; 0.50,0.2; 0.75,0.467; 1.0,1.0">
                                          <p:stCondLst>
                                            <p:cond delay="0"/>
                                          </p:stCondLst>
                                        </p:cTn>
                                        <p:tgtEl>
                                          <p:spTgt spid="444443"/>
                                        </p:tgtEl>
                                        <p:attrNameLst>
                                          <p:attrName>ppt_y</p:attrName>
                                        </p:attrNameLst>
                                      </p:cBhvr>
                                      <p:tavLst>
                                        <p:tav tm="0" fmla="#ppt_y-sin(pi*$)/3">
                                          <p:val>
                                            <p:fltVal val="0.5"/>
                                          </p:val>
                                        </p:tav>
                                        <p:tav tm="100000">
                                          <p:val>
                                            <p:fltVal val="1"/>
                                          </p:val>
                                        </p:tav>
                                      </p:tavLst>
                                    </p:anim>
                                    <p:anim calcmode="lin" valueType="num">
                                      <p:cBhvr>
                                        <p:cTn id="217" dur="664" tmFilter="0, 0; 0.125,0.2665; 0.25,0.4; 0.375,0.465; 0.5,0.5;  0.625,0.535; 0.75,0.6; 0.875,0.7335; 1,1">
                                          <p:stCondLst>
                                            <p:cond delay="664"/>
                                          </p:stCondLst>
                                        </p:cTn>
                                        <p:tgtEl>
                                          <p:spTgt spid="444443"/>
                                        </p:tgtEl>
                                        <p:attrNameLst>
                                          <p:attrName>ppt_y</p:attrName>
                                        </p:attrNameLst>
                                      </p:cBhvr>
                                      <p:tavLst>
                                        <p:tav tm="0" fmla="#ppt_y-sin(pi*$)/9">
                                          <p:val>
                                            <p:fltVal val="0"/>
                                          </p:val>
                                        </p:tav>
                                        <p:tav tm="100000">
                                          <p:val>
                                            <p:fltVal val="1"/>
                                          </p:val>
                                        </p:tav>
                                      </p:tavLst>
                                    </p:anim>
                                    <p:anim calcmode="lin" valueType="num">
                                      <p:cBhvr>
                                        <p:cTn id="218" dur="332" tmFilter="0, 0; 0.125,0.2665; 0.25,0.4; 0.375,0.465; 0.5,0.5;  0.625,0.535; 0.75,0.6; 0.875,0.7335; 1,1">
                                          <p:stCondLst>
                                            <p:cond delay="1324"/>
                                          </p:stCondLst>
                                        </p:cTn>
                                        <p:tgtEl>
                                          <p:spTgt spid="444443"/>
                                        </p:tgtEl>
                                        <p:attrNameLst>
                                          <p:attrName>ppt_y</p:attrName>
                                        </p:attrNameLst>
                                      </p:cBhvr>
                                      <p:tavLst>
                                        <p:tav tm="0" fmla="#ppt_y-sin(pi*$)/27">
                                          <p:val>
                                            <p:fltVal val="0"/>
                                          </p:val>
                                        </p:tav>
                                        <p:tav tm="100000">
                                          <p:val>
                                            <p:fltVal val="1"/>
                                          </p:val>
                                        </p:tav>
                                      </p:tavLst>
                                    </p:anim>
                                    <p:anim calcmode="lin" valueType="num">
                                      <p:cBhvr>
                                        <p:cTn id="219" dur="164" tmFilter="0, 0; 0.125,0.2665; 0.25,0.4; 0.375,0.465; 0.5,0.5;  0.625,0.535; 0.75,0.6; 0.875,0.7335; 1,1">
                                          <p:stCondLst>
                                            <p:cond delay="1656"/>
                                          </p:stCondLst>
                                        </p:cTn>
                                        <p:tgtEl>
                                          <p:spTgt spid="444443"/>
                                        </p:tgtEl>
                                        <p:attrNameLst>
                                          <p:attrName>ppt_y</p:attrName>
                                        </p:attrNameLst>
                                      </p:cBhvr>
                                      <p:tavLst>
                                        <p:tav tm="0" fmla="#ppt_y-sin(pi*$)/81">
                                          <p:val>
                                            <p:fltVal val="0"/>
                                          </p:val>
                                        </p:tav>
                                        <p:tav tm="100000">
                                          <p:val>
                                            <p:fltVal val="1"/>
                                          </p:val>
                                        </p:tav>
                                      </p:tavLst>
                                    </p:anim>
                                    <p:animScale>
                                      <p:cBhvr>
                                        <p:cTn id="220" dur="26">
                                          <p:stCondLst>
                                            <p:cond delay="650"/>
                                          </p:stCondLst>
                                        </p:cTn>
                                        <p:tgtEl>
                                          <p:spTgt spid="444443"/>
                                        </p:tgtEl>
                                      </p:cBhvr>
                                      <p:to x="100000" y="60000"/>
                                    </p:animScale>
                                    <p:animScale>
                                      <p:cBhvr>
                                        <p:cTn id="221" dur="166" decel="50000">
                                          <p:stCondLst>
                                            <p:cond delay="676"/>
                                          </p:stCondLst>
                                        </p:cTn>
                                        <p:tgtEl>
                                          <p:spTgt spid="444443"/>
                                        </p:tgtEl>
                                      </p:cBhvr>
                                      <p:to x="100000" y="100000"/>
                                    </p:animScale>
                                    <p:animScale>
                                      <p:cBhvr>
                                        <p:cTn id="222" dur="26">
                                          <p:stCondLst>
                                            <p:cond delay="1312"/>
                                          </p:stCondLst>
                                        </p:cTn>
                                        <p:tgtEl>
                                          <p:spTgt spid="444443"/>
                                        </p:tgtEl>
                                      </p:cBhvr>
                                      <p:to x="100000" y="80000"/>
                                    </p:animScale>
                                    <p:animScale>
                                      <p:cBhvr>
                                        <p:cTn id="223" dur="166" decel="50000">
                                          <p:stCondLst>
                                            <p:cond delay="1338"/>
                                          </p:stCondLst>
                                        </p:cTn>
                                        <p:tgtEl>
                                          <p:spTgt spid="444443"/>
                                        </p:tgtEl>
                                      </p:cBhvr>
                                      <p:to x="100000" y="100000"/>
                                    </p:animScale>
                                    <p:animScale>
                                      <p:cBhvr>
                                        <p:cTn id="224" dur="26">
                                          <p:stCondLst>
                                            <p:cond delay="1642"/>
                                          </p:stCondLst>
                                        </p:cTn>
                                        <p:tgtEl>
                                          <p:spTgt spid="444443"/>
                                        </p:tgtEl>
                                      </p:cBhvr>
                                      <p:to x="100000" y="90000"/>
                                    </p:animScale>
                                    <p:animScale>
                                      <p:cBhvr>
                                        <p:cTn id="225" dur="166" decel="50000">
                                          <p:stCondLst>
                                            <p:cond delay="1668"/>
                                          </p:stCondLst>
                                        </p:cTn>
                                        <p:tgtEl>
                                          <p:spTgt spid="444443"/>
                                        </p:tgtEl>
                                      </p:cBhvr>
                                      <p:to x="100000" y="100000"/>
                                    </p:animScale>
                                    <p:animScale>
                                      <p:cBhvr>
                                        <p:cTn id="226" dur="26">
                                          <p:stCondLst>
                                            <p:cond delay="1808"/>
                                          </p:stCondLst>
                                        </p:cTn>
                                        <p:tgtEl>
                                          <p:spTgt spid="444443"/>
                                        </p:tgtEl>
                                      </p:cBhvr>
                                      <p:to x="100000" y="95000"/>
                                    </p:animScale>
                                    <p:animScale>
                                      <p:cBhvr>
                                        <p:cTn id="227" dur="166" decel="50000">
                                          <p:stCondLst>
                                            <p:cond delay="1834"/>
                                          </p:stCondLst>
                                        </p:cTn>
                                        <p:tgtEl>
                                          <p:spTgt spid="444443"/>
                                        </p:tgtEl>
                                      </p:cBhvr>
                                      <p:to x="100000" y="100000"/>
                                    </p:animScale>
                                  </p:childTnLst>
                                </p:cTn>
                              </p:par>
                            </p:childTnLst>
                          </p:cTn>
                        </p:par>
                        <p:par>
                          <p:cTn id="228" fill="hold">
                            <p:stCondLst>
                              <p:cond delay="6000"/>
                            </p:stCondLst>
                            <p:childTnLst>
                              <p:par>
                                <p:cTn id="229" presetID="47" presetClass="entr" presetSubtype="0" fill="hold" grpId="0" nodeType="afterEffect">
                                  <p:stCondLst>
                                    <p:cond delay="0"/>
                                  </p:stCondLst>
                                  <p:childTnLst>
                                    <p:set>
                                      <p:cBhvr>
                                        <p:cTn id="230" dur="1" fill="hold">
                                          <p:stCondLst>
                                            <p:cond delay="0"/>
                                          </p:stCondLst>
                                        </p:cTn>
                                        <p:tgtEl>
                                          <p:spTgt spid="444434"/>
                                        </p:tgtEl>
                                        <p:attrNameLst>
                                          <p:attrName>style.visibility</p:attrName>
                                        </p:attrNameLst>
                                      </p:cBhvr>
                                      <p:to>
                                        <p:strVal val="visible"/>
                                      </p:to>
                                    </p:set>
                                    <p:animEffect transition="in" filter="fade">
                                      <p:cBhvr>
                                        <p:cTn id="231" dur="1000"/>
                                        <p:tgtEl>
                                          <p:spTgt spid="444434"/>
                                        </p:tgtEl>
                                      </p:cBhvr>
                                    </p:animEffect>
                                    <p:anim calcmode="lin" valueType="num">
                                      <p:cBhvr>
                                        <p:cTn id="232" dur="1000" fill="hold"/>
                                        <p:tgtEl>
                                          <p:spTgt spid="444434"/>
                                        </p:tgtEl>
                                        <p:attrNameLst>
                                          <p:attrName>ppt_x</p:attrName>
                                        </p:attrNameLst>
                                      </p:cBhvr>
                                      <p:tavLst>
                                        <p:tav tm="0">
                                          <p:val>
                                            <p:strVal val="#ppt_x"/>
                                          </p:val>
                                        </p:tav>
                                        <p:tav tm="100000">
                                          <p:val>
                                            <p:strVal val="#ppt_x"/>
                                          </p:val>
                                        </p:tav>
                                      </p:tavLst>
                                    </p:anim>
                                    <p:anim calcmode="lin" valueType="num">
                                      <p:cBhvr>
                                        <p:cTn id="233" dur="1000" fill="hold"/>
                                        <p:tgtEl>
                                          <p:spTgt spid="444434"/>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51" presetClass="entr" presetSubtype="0" fill="hold" grpId="0" nodeType="clickEffect">
                                  <p:stCondLst>
                                    <p:cond delay="0"/>
                                  </p:stCondLst>
                                  <p:childTnLst>
                                    <p:set>
                                      <p:cBhvr>
                                        <p:cTn id="237" dur="1" fill="hold">
                                          <p:stCondLst>
                                            <p:cond delay="0"/>
                                          </p:stCondLst>
                                        </p:cTn>
                                        <p:tgtEl>
                                          <p:spTgt spid="444425"/>
                                        </p:tgtEl>
                                        <p:attrNameLst>
                                          <p:attrName>style.visibility</p:attrName>
                                        </p:attrNameLst>
                                      </p:cBhvr>
                                      <p:to>
                                        <p:strVal val="visible"/>
                                      </p:to>
                                    </p:set>
                                    <p:animEffect transition="in" filter="fade">
                                      <p:cBhvr>
                                        <p:cTn id="238" dur="770" decel="100000"/>
                                        <p:tgtEl>
                                          <p:spTgt spid="444425"/>
                                        </p:tgtEl>
                                      </p:cBhvr>
                                    </p:animEffect>
                                    <p:animScale>
                                      <p:cBhvr>
                                        <p:cTn id="239" dur="770" decel="100000"/>
                                        <p:tgtEl>
                                          <p:spTgt spid="444425"/>
                                        </p:tgtEl>
                                      </p:cBhvr>
                                      <p:from x="10000" y="10000"/>
                                      <p:to x="200000" y="450000"/>
                                    </p:animScale>
                                    <p:animScale>
                                      <p:cBhvr>
                                        <p:cTn id="240" dur="1230" accel="100000" fill="hold">
                                          <p:stCondLst>
                                            <p:cond delay="770"/>
                                          </p:stCondLst>
                                        </p:cTn>
                                        <p:tgtEl>
                                          <p:spTgt spid="444425"/>
                                        </p:tgtEl>
                                      </p:cBhvr>
                                      <p:from x="200000" y="450000"/>
                                      <p:to x="100000" y="100000"/>
                                    </p:animScale>
                                    <p:set>
                                      <p:cBhvr>
                                        <p:cTn id="241" dur="770" fill="hold"/>
                                        <p:tgtEl>
                                          <p:spTgt spid="444425"/>
                                        </p:tgtEl>
                                        <p:attrNameLst>
                                          <p:attrName>ppt_x</p:attrName>
                                        </p:attrNameLst>
                                      </p:cBhvr>
                                      <p:to>
                                        <p:strVal val="(0.5)"/>
                                      </p:to>
                                    </p:set>
                                    <p:anim from="(0.5)" to="(#ppt_x)" calcmode="lin" valueType="num">
                                      <p:cBhvr>
                                        <p:cTn id="242" dur="1230" accel="100000" fill="hold">
                                          <p:stCondLst>
                                            <p:cond delay="770"/>
                                          </p:stCondLst>
                                        </p:cTn>
                                        <p:tgtEl>
                                          <p:spTgt spid="444425"/>
                                        </p:tgtEl>
                                        <p:attrNameLst>
                                          <p:attrName>ppt_x</p:attrName>
                                        </p:attrNameLst>
                                      </p:cBhvr>
                                    </p:anim>
                                    <p:set>
                                      <p:cBhvr>
                                        <p:cTn id="243" dur="770" fill="hold"/>
                                        <p:tgtEl>
                                          <p:spTgt spid="444425"/>
                                        </p:tgtEl>
                                        <p:attrNameLst>
                                          <p:attrName>ppt_y</p:attrName>
                                        </p:attrNameLst>
                                      </p:cBhvr>
                                      <p:to>
                                        <p:strVal val="(#ppt_y+0.4)"/>
                                      </p:to>
                                    </p:set>
                                    <p:anim from="(#ppt_y+0.4)" to="(#ppt_y)" calcmode="lin" valueType="num">
                                      <p:cBhvr>
                                        <p:cTn id="244" dur="1230" accel="100000" fill="hold">
                                          <p:stCondLst>
                                            <p:cond delay="770"/>
                                          </p:stCondLst>
                                        </p:cTn>
                                        <p:tgtEl>
                                          <p:spTgt spid="444425"/>
                                        </p:tgtEl>
                                        <p:attrNameLst>
                                          <p:attrName>ppt_y</p:attrName>
                                        </p:attrNameLst>
                                      </p:cBhvr>
                                    </p:anim>
                                  </p:childTnLst>
                                </p:cTn>
                              </p:par>
                            </p:childTnLst>
                          </p:cTn>
                        </p:par>
                        <p:par>
                          <p:cTn id="245" fill="hold">
                            <p:stCondLst>
                              <p:cond delay="2000"/>
                            </p:stCondLst>
                            <p:childTnLst>
                              <p:par>
                                <p:cTn id="246" presetID="26" presetClass="entr" presetSubtype="0" fill="hold" grpId="0" nodeType="afterEffect">
                                  <p:stCondLst>
                                    <p:cond delay="0"/>
                                  </p:stCondLst>
                                  <p:childTnLst>
                                    <p:set>
                                      <p:cBhvr>
                                        <p:cTn id="247" dur="1" fill="hold">
                                          <p:stCondLst>
                                            <p:cond delay="0"/>
                                          </p:stCondLst>
                                        </p:cTn>
                                        <p:tgtEl>
                                          <p:spTgt spid="444466"/>
                                        </p:tgtEl>
                                        <p:attrNameLst>
                                          <p:attrName>style.visibility</p:attrName>
                                        </p:attrNameLst>
                                      </p:cBhvr>
                                      <p:to>
                                        <p:strVal val="visible"/>
                                      </p:to>
                                    </p:set>
                                    <p:animEffect transition="in" filter="wipe(down)">
                                      <p:cBhvr>
                                        <p:cTn id="248" dur="580">
                                          <p:stCondLst>
                                            <p:cond delay="0"/>
                                          </p:stCondLst>
                                        </p:cTn>
                                        <p:tgtEl>
                                          <p:spTgt spid="444466"/>
                                        </p:tgtEl>
                                      </p:cBhvr>
                                    </p:animEffect>
                                    <p:anim calcmode="lin" valueType="num">
                                      <p:cBhvr>
                                        <p:cTn id="249" dur="1822" tmFilter="0,0; 0.14,0.36; 0.43,0.73; 0.71,0.91; 1.0,1.0">
                                          <p:stCondLst>
                                            <p:cond delay="0"/>
                                          </p:stCondLst>
                                        </p:cTn>
                                        <p:tgtEl>
                                          <p:spTgt spid="444466"/>
                                        </p:tgtEl>
                                        <p:attrNameLst>
                                          <p:attrName>ppt_x</p:attrName>
                                        </p:attrNameLst>
                                      </p:cBhvr>
                                      <p:tavLst>
                                        <p:tav tm="0">
                                          <p:val>
                                            <p:strVal val="#ppt_x-0.25"/>
                                          </p:val>
                                        </p:tav>
                                        <p:tav tm="100000">
                                          <p:val>
                                            <p:strVal val="#ppt_x"/>
                                          </p:val>
                                        </p:tav>
                                      </p:tavLst>
                                    </p:anim>
                                    <p:anim calcmode="lin" valueType="num">
                                      <p:cBhvr>
                                        <p:cTn id="250" dur="664" tmFilter="0.0,0.0; 0.25,0.07; 0.50,0.2; 0.75,0.467; 1.0,1.0">
                                          <p:stCondLst>
                                            <p:cond delay="0"/>
                                          </p:stCondLst>
                                        </p:cTn>
                                        <p:tgtEl>
                                          <p:spTgt spid="444466"/>
                                        </p:tgtEl>
                                        <p:attrNameLst>
                                          <p:attrName>ppt_y</p:attrName>
                                        </p:attrNameLst>
                                      </p:cBhvr>
                                      <p:tavLst>
                                        <p:tav tm="0" fmla="#ppt_y-sin(pi*$)/3">
                                          <p:val>
                                            <p:fltVal val="0.5"/>
                                          </p:val>
                                        </p:tav>
                                        <p:tav tm="100000">
                                          <p:val>
                                            <p:fltVal val="1"/>
                                          </p:val>
                                        </p:tav>
                                      </p:tavLst>
                                    </p:anim>
                                    <p:anim calcmode="lin" valueType="num">
                                      <p:cBhvr>
                                        <p:cTn id="251" dur="664" tmFilter="0, 0; 0.125,0.2665; 0.25,0.4; 0.375,0.465; 0.5,0.5;  0.625,0.535; 0.75,0.6; 0.875,0.7335; 1,1">
                                          <p:stCondLst>
                                            <p:cond delay="664"/>
                                          </p:stCondLst>
                                        </p:cTn>
                                        <p:tgtEl>
                                          <p:spTgt spid="444466"/>
                                        </p:tgtEl>
                                        <p:attrNameLst>
                                          <p:attrName>ppt_y</p:attrName>
                                        </p:attrNameLst>
                                      </p:cBhvr>
                                      <p:tavLst>
                                        <p:tav tm="0" fmla="#ppt_y-sin(pi*$)/9">
                                          <p:val>
                                            <p:fltVal val="0"/>
                                          </p:val>
                                        </p:tav>
                                        <p:tav tm="100000">
                                          <p:val>
                                            <p:fltVal val="1"/>
                                          </p:val>
                                        </p:tav>
                                      </p:tavLst>
                                    </p:anim>
                                    <p:anim calcmode="lin" valueType="num">
                                      <p:cBhvr>
                                        <p:cTn id="252" dur="332" tmFilter="0, 0; 0.125,0.2665; 0.25,0.4; 0.375,0.465; 0.5,0.5;  0.625,0.535; 0.75,0.6; 0.875,0.7335; 1,1">
                                          <p:stCondLst>
                                            <p:cond delay="1324"/>
                                          </p:stCondLst>
                                        </p:cTn>
                                        <p:tgtEl>
                                          <p:spTgt spid="444466"/>
                                        </p:tgtEl>
                                        <p:attrNameLst>
                                          <p:attrName>ppt_y</p:attrName>
                                        </p:attrNameLst>
                                      </p:cBhvr>
                                      <p:tavLst>
                                        <p:tav tm="0" fmla="#ppt_y-sin(pi*$)/27">
                                          <p:val>
                                            <p:fltVal val="0"/>
                                          </p:val>
                                        </p:tav>
                                        <p:tav tm="100000">
                                          <p:val>
                                            <p:fltVal val="1"/>
                                          </p:val>
                                        </p:tav>
                                      </p:tavLst>
                                    </p:anim>
                                    <p:anim calcmode="lin" valueType="num">
                                      <p:cBhvr>
                                        <p:cTn id="253" dur="164" tmFilter="0, 0; 0.125,0.2665; 0.25,0.4; 0.375,0.465; 0.5,0.5;  0.625,0.535; 0.75,0.6; 0.875,0.7335; 1,1">
                                          <p:stCondLst>
                                            <p:cond delay="1656"/>
                                          </p:stCondLst>
                                        </p:cTn>
                                        <p:tgtEl>
                                          <p:spTgt spid="444466"/>
                                        </p:tgtEl>
                                        <p:attrNameLst>
                                          <p:attrName>ppt_y</p:attrName>
                                        </p:attrNameLst>
                                      </p:cBhvr>
                                      <p:tavLst>
                                        <p:tav tm="0" fmla="#ppt_y-sin(pi*$)/81">
                                          <p:val>
                                            <p:fltVal val="0"/>
                                          </p:val>
                                        </p:tav>
                                        <p:tav tm="100000">
                                          <p:val>
                                            <p:fltVal val="1"/>
                                          </p:val>
                                        </p:tav>
                                      </p:tavLst>
                                    </p:anim>
                                    <p:animScale>
                                      <p:cBhvr>
                                        <p:cTn id="254" dur="26">
                                          <p:stCondLst>
                                            <p:cond delay="650"/>
                                          </p:stCondLst>
                                        </p:cTn>
                                        <p:tgtEl>
                                          <p:spTgt spid="444466"/>
                                        </p:tgtEl>
                                      </p:cBhvr>
                                      <p:to x="100000" y="60000"/>
                                    </p:animScale>
                                    <p:animScale>
                                      <p:cBhvr>
                                        <p:cTn id="255" dur="166" decel="50000">
                                          <p:stCondLst>
                                            <p:cond delay="676"/>
                                          </p:stCondLst>
                                        </p:cTn>
                                        <p:tgtEl>
                                          <p:spTgt spid="444466"/>
                                        </p:tgtEl>
                                      </p:cBhvr>
                                      <p:to x="100000" y="100000"/>
                                    </p:animScale>
                                    <p:animScale>
                                      <p:cBhvr>
                                        <p:cTn id="256" dur="26">
                                          <p:stCondLst>
                                            <p:cond delay="1312"/>
                                          </p:stCondLst>
                                        </p:cTn>
                                        <p:tgtEl>
                                          <p:spTgt spid="444466"/>
                                        </p:tgtEl>
                                      </p:cBhvr>
                                      <p:to x="100000" y="80000"/>
                                    </p:animScale>
                                    <p:animScale>
                                      <p:cBhvr>
                                        <p:cTn id="257" dur="166" decel="50000">
                                          <p:stCondLst>
                                            <p:cond delay="1338"/>
                                          </p:stCondLst>
                                        </p:cTn>
                                        <p:tgtEl>
                                          <p:spTgt spid="444466"/>
                                        </p:tgtEl>
                                      </p:cBhvr>
                                      <p:to x="100000" y="100000"/>
                                    </p:animScale>
                                    <p:animScale>
                                      <p:cBhvr>
                                        <p:cTn id="258" dur="26">
                                          <p:stCondLst>
                                            <p:cond delay="1642"/>
                                          </p:stCondLst>
                                        </p:cTn>
                                        <p:tgtEl>
                                          <p:spTgt spid="444466"/>
                                        </p:tgtEl>
                                      </p:cBhvr>
                                      <p:to x="100000" y="90000"/>
                                    </p:animScale>
                                    <p:animScale>
                                      <p:cBhvr>
                                        <p:cTn id="259" dur="166" decel="50000">
                                          <p:stCondLst>
                                            <p:cond delay="1668"/>
                                          </p:stCondLst>
                                        </p:cTn>
                                        <p:tgtEl>
                                          <p:spTgt spid="444466"/>
                                        </p:tgtEl>
                                      </p:cBhvr>
                                      <p:to x="100000" y="100000"/>
                                    </p:animScale>
                                    <p:animScale>
                                      <p:cBhvr>
                                        <p:cTn id="260" dur="26">
                                          <p:stCondLst>
                                            <p:cond delay="1808"/>
                                          </p:stCondLst>
                                        </p:cTn>
                                        <p:tgtEl>
                                          <p:spTgt spid="444466"/>
                                        </p:tgtEl>
                                      </p:cBhvr>
                                      <p:to x="100000" y="95000"/>
                                    </p:animScale>
                                    <p:animScale>
                                      <p:cBhvr>
                                        <p:cTn id="261" dur="166" decel="50000">
                                          <p:stCondLst>
                                            <p:cond delay="1834"/>
                                          </p:stCondLst>
                                        </p:cTn>
                                        <p:tgtEl>
                                          <p:spTgt spid="444466"/>
                                        </p:tgtEl>
                                      </p:cBhvr>
                                      <p:to x="100000" y="100000"/>
                                    </p:animScale>
                                  </p:childTnLst>
                                </p:cTn>
                              </p:par>
                            </p:childTnLst>
                          </p:cTn>
                        </p:par>
                        <p:par>
                          <p:cTn id="262" fill="hold">
                            <p:stCondLst>
                              <p:cond delay="6000"/>
                            </p:stCondLst>
                            <p:childTnLst>
                              <p:par>
                                <p:cTn id="263" presetID="47" presetClass="entr" presetSubtype="0" fill="hold" grpId="0" nodeType="afterEffect">
                                  <p:stCondLst>
                                    <p:cond delay="0"/>
                                  </p:stCondLst>
                                  <p:childTnLst>
                                    <p:set>
                                      <p:cBhvr>
                                        <p:cTn id="264" dur="1" fill="hold">
                                          <p:stCondLst>
                                            <p:cond delay="0"/>
                                          </p:stCondLst>
                                        </p:cTn>
                                        <p:tgtEl>
                                          <p:spTgt spid="444435"/>
                                        </p:tgtEl>
                                        <p:attrNameLst>
                                          <p:attrName>style.visibility</p:attrName>
                                        </p:attrNameLst>
                                      </p:cBhvr>
                                      <p:to>
                                        <p:strVal val="visible"/>
                                      </p:to>
                                    </p:set>
                                    <p:animEffect transition="in" filter="fade">
                                      <p:cBhvr>
                                        <p:cTn id="265" dur="1000"/>
                                        <p:tgtEl>
                                          <p:spTgt spid="444435"/>
                                        </p:tgtEl>
                                      </p:cBhvr>
                                    </p:animEffect>
                                    <p:anim calcmode="lin" valueType="num">
                                      <p:cBhvr>
                                        <p:cTn id="266" dur="1000" fill="hold"/>
                                        <p:tgtEl>
                                          <p:spTgt spid="444435"/>
                                        </p:tgtEl>
                                        <p:attrNameLst>
                                          <p:attrName>ppt_x</p:attrName>
                                        </p:attrNameLst>
                                      </p:cBhvr>
                                      <p:tavLst>
                                        <p:tav tm="0">
                                          <p:val>
                                            <p:strVal val="#ppt_x"/>
                                          </p:val>
                                        </p:tav>
                                        <p:tav tm="100000">
                                          <p:val>
                                            <p:strVal val="#ppt_x"/>
                                          </p:val>
                                        </p:tav>
                                      </p:tavLst>
                                    </p:anim>
                                    <p:anim calcmode="lin" valueType="num">
                                      <p:cBhvr>
                                        <p:cTn id="267" dur="1000" fill="hold"/>
                                        <p:tgtEl>
                                          <p:spTgt spid="444435"/>
                                        </p:tgtEl>
                                        <p:attrNameLst>
                                          <p:attrName>ppt_y</p:attrName>
                                        </p:attrNameLst>
                                      </p:cBhvr>
                                      <p:tavLst>
                                        <p:tav tm="0">
                                          <p:val>
                                            <p:strVal val="#ppt_y-.1"/>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presetID="51" presetClass="entr" presetSubtype="0" fill="hold" grpId="0" nodeType="clickEffect">
                                  <p:stCondLst>
                                    <p:cond delay="0"/>
                                  </p:stCondLst>
                                  <p:childTnLst>
                                    <p:set>
                                      <p:cBhvr>
                                        <p:cTn id="271" dur="1" fill="hold">
                                          <p:stCondLst>
                                            <p:cond delay="0"/>
                                          </p:stCondLst>
                                        </p:cTn>
                                        <p:tgtEl>
                                          <p:spTgt spid="444426"/>
                                        </p:tgtEl>
                                        <p:attrNameLst>
                                          <p:attrName>style.visibility</p:attrName>
                                        </p:attrNameLst>
                                      </p:cBhvr>
                                      <p:to>
                                        <p:strVal val="visible"/>
                                      </p:to>
                                    </p:set>
                                    <p:animEffect transition="in" filter="fade">
                                      <p:cBhvr>
                                        <p:cTn id="272" dur="770" decel="100000"/>
                                        <p:tgtEl>
                                          <p:spTgt spid="444426"/>
                                        </p:tgtEl>
                                      </p:cBhvr>
                                    </p:animEffect>
                                    <p:animScale>
                                      <p:cBhvr>
                                        <p:cTn id="273" dur="770" decel="100000"/>
                                        <p:tgtEl>
                                          <p:spTgt spid="444426"/>
                                        </p:tgtEl>
                                      </p:cBhvr>
                                      <p:from x="10000" y="10000"/>
                                      <p:to x="200000" y="450000"/>
                                    </p:animScale>
                                    <p:animScale>
                                      <p:cBhvr>
                                        <p:cTn id="274" dur="1230" accel="100000" fill="hold">
                                          <p:stCondLst>
                                            <p:cond delay="770"/>
                                          </p:stCondLst>
                                        </p:cTn>
                                        <p:tgtEl>
                                          <p:spTgt spid="444426"/>
                                        </p:tgtEl>
                                      </p:cBhvr>
                                      <p:from x="200000" y="450000"/>
                                      <p:to x="100000" y="100000"/>
                                    </p:animScale>
                                    <p:set>
                                      <p:cBhvr>
                                        <p:cTn id="275" dur="770" fill="hold"/>
                                        <p:tgtEl>
                                          <p:spTgt spid="444426"/>
                                        </p:tgtEl>
                                        <p:attrNameLst>
                                          <p:attrName>ppt_x</p:attrName>
                                        </p:attrNameLst>
                                      </p:cBhvr>
                                      <p:to>
                                        <p:strVal val="(0.5)"/>
                                      </p:to>
                                    </p:set>
                                    <p:anim from="(0.5)" to="(#ppt_x)" calcmode="lin" valueType="num">
                                      <p:cBhvr>
                                        <p:cTn id="276" dur="1230" accel="100000" fill="hold">
                                          <p:stCondLst>
                                            <p:cond delay="770"/>
                                          </p:stCondLst>
                                        </p:cTn>
                                        <p:tgtEl>
                                          <p:spTgt spid="444426"/>
                                        </p:tgtEl>
                                        <p:attrNameLst>
                                          <p:attrName>ppt_x</p:attrName>
                                        </p:attrNameLst>
                                      </p:cBhvr>
                                    </p:anim>
                                    <p:set>
                                      <p:cBhvr>
                                        <p:cTn id="277" dur="770" fill="hold"/>
                                        <p:tgtEl>
                                          <p:spTgt spid="444426"/>
                                        </p:tgtEl>
                                        <p:attrNameLst>
                                          <p:attrName>ppt_y</p:attrName>
                                        </p:attrNameLst>
                                      </p:cBhvr>
                                      <p:to>
                                        <p:strVal val="(#ppt_y+0.4)"/>
                                      </p:to>
                                    </p:set>
                                    <p:anim from="(#ppt_y+0.4)" to="(#ppt_y)" calcmode="lin" valueType="num">
                                      <p:cBhvr>
                                        <p:cTn id="278" dur="1230" accel="100000" fill="hold">
                                          <p:stCondLst>
                                            <p:cond delay="770"/>
                                          </p:stCondLst>
                                        </p:cTn>
                                        <p:tgtEl>
                                          <p:spTgt spid="444426"/>
                                        </p:tgtEl>
                                        <p:attrNameLst>
                                          <p:attrName>ppt_y</p:attrName>
                                        </p:attrNameLst>
                                      </p:cBhvr>
                                    </p:anim>
                                  </p:childTnLst>
                                </p:cTn>
                              </p:par>
                            </p:childTnLst>
                          </p:cTn>
                        </p:par>
                        <p:par>
                          <p:cTn id="279" fill="hold">
                            <p:stCondLst>
                              <p:cond delay="2000"/>
                            </p:stCondLst>
                            <p:childTnLst>
                              <p:par>
                                <p:cTn id="280" presetID="26" presetClass="entr" presetSubtype="0" fill="hold" grpId="0" nodeType="afterEffect">
                                  <p:stCondLst>
                                    <p:cond delay="0"/>
                                  </p:stCondLst>
                                  <p:childTnLst>
                                    <p:set>
                                      <p:cBhvr>
                                        <p:cTn id="281" dur="1" fill="hold">
                                          <p:stCondLst>
                                            <p:cond delay="0"/>
                                          </p:stCondLst>
                                        </p:cTn>
                                        <p:tgtEl>
                                          <p:spTgt spid="444445"/>
                                        </p:tgtEl>
                                        <p:attrNameLst>
                                          <p:attrName>style.visibility</p:attrName>
                                        </p:attrNameLst>
                                      </p:cBhvr>
                                      <p:to>
                                        <p:strVal val="visible"/>
                                      </p:to>
                                    </p:set>
                                    <p:animEffect transition="in" filter="wipe(down)">
                                      <p:cBhvr>
                                        <p:cTn id="282" dur="580">
                                          <p:stCondLst>
                                            <p:cond delay="0"/>
                                          </p:stCondLst>
                                        </p:cTn>
                                        <p:tgtEl>
                                          <p:spTgt spid="444445"/>
                                        </p:tgtEl>
                                      </p:cBhvr>
                                    </p:animEffect>
                                    <p:anim calcmode="lin" valueType="num">
                                      <p:cBhvr>
                                        <p:cTn id="283" dur="1822" tmFilter="0,0; 0.14,0.36; 0.43,0.73; 0.71,0.91; 1.0,1.0">
                                          <p:stCondLst>
                                            <p:cond delay="0"/>
                                          </p:stCondLst>
                                        </p:cTn>
                                        <p:tgtEl>
                                          <p:spTgt spid="444445"/>
                                        </p:tgtEl>
                                        <p:attrNameLst>
                                          <p:attrName>ppt_x</p:attrName>
                                        </p:attrNameLst>
                                      </p:cBhvr>
                                      <p:tavLst>
                                        <p:tav tm="0">
                                          <p:val>
                                            <p:strVal val="#ppt_x-0.25"/>
                                          </p:val>
                                        </p:tav>
                                        <p:tav tm="100000">
                                          <p:val>
                                            <p:strVal val="#ppt_x"/>
                                          </p:val>
                                        </p:tav>
                                      </p:tavLst>
                                    </p:anim>
                                    <p:anim calcmode="lin" valueType="num">
                                      <p:cBhvr>
                                        <p:cTn id="284" dur="664" tmFilter="0.0,0.0; 0.25,0.07; 0.50,0.2; 0.75,0.467; 1.0,1.0">
                                          <p:stCondLst>
                                            <p:cond delay="0"/>
                                          </p:stCondLst>
                                        </p:cTn>
                                        <p:tgtEl>
                                          <p:spTgt spid="444445"/>
                                        </p:tgtEl>
                                        <p:attrNameLst>
                                          <p:attrName>ppt_y</p:attrName>
                                        </p:attrNameLst>
                                      </p:cBhvr>
                                      <p:tavLst>
                                        <p:tav tm="0" fmla="#ppt_y-sin(pi*$)/3">
                                          <p:val>
                                            <p:fltVal val="0.5"/>
                                          </p:val>
                                        </p:tav>
                                        <p:tav tm="100000">
                                          <p:val>
                                            <p:fltVal val="1"/>
                                          </p:val>
                                        </p:tav>
                                      </p:tavLst>
                                    </p:anim>
                                    <p:anim calcmode="lin" valueType="num">
                                      <p:cBhvr>
                                        <p:cTn id="285" dur="664" tmFilter="0, 0; 0.125,0.2665; 0.25,0.4; 0.375,0.465; 0.5,0.5;  0.625,0.535; 0.75,0.6; 0.875,0.7335; 1,1">
                                          <p:stCondLst>
                                            <p:cond delay="664"/>
                                          </p:stCondLst>
                                        </p:cTn>
                                        <p:tgtEl>
                                          <p:spTgt spid="444445"/>
                                        </p:tgtEl>
                                        <p:attrNameLst>
                                          <p:attrName>ppt_y</p:attrName>
                                        </p:attrNameLst>
                                      </p:cBhvr>
                                      <p:tavLst>
                                        <p:tav tm="0" fmla="#ppt_y-sin(pi*$)/9">
                                          <p:val>
                                            <p:fltVal val="0"/>
                                          </p:val>
                                        </p:tav>
                                        <p:tav tm="100000">
                                          <p:val>
                                            <p:fltVal val="1"/>
                                          </p:val>
                                        </p:tav>
                                      </p:tavLst>
                                    </p:anim>
                                    <p:anim calcmode="lin" valueType="num">
                                      <p:cBhvr>
                                        <p:cTn id="286" dur="332" tmFilter="0, 0; 0.125,0.2665; 0.25,0.4; 0.375,0.465; 0.5,0.5;  0.625,0.535; 0.75,0.6; 0.875,0.7335; 1,1">
                                          <p:stCondLst>
                                            <p:cond delay="1324"/>
                                          </p:stCondLst>
                                        </p:cTn>
                                        <p:tgtEl>
                                          <p:spTgt spid="444445"/>
                                        </p:tgtEl>
                                        <p:attrNameLst>
                                          <p:attrName>ppt_y</p:attrName>
                                        </p:attrNameLst>
                                      </p:cBhvr>
                                      <p:tavLst>
                                        <p:tav tm="0" fmla="#ppt_y-sin(pi*$)/27">
                                          <p:val>
                                            <p:fltVal val="0"/>
                                          </p:val>
                                        </p:tav>
                                        <p:tav tm="100000">
                                          <p:val>
                                            <p:fltVal val="1"/>
                                          </p:val>
                                        </p:tav>
                                      </p:tavLst>
                                    </p:anim>
                                    <p:anim calcmode="lin" valueType="num">
                                      <p:cBhvr>
                                        <p:cTn id="287" dur="164" tmFilter="0, 0; 0.125,0.2665; 0.25,0.4; 0.375,0.465; 0.5,0.5;  0.625,0.535; 0.75,0.6; 0.875,0.7335; 1,1">
                                          <p:stCondLst>
                                            <p:cond delay="1656"/>
                                          </p:stCondLst>
                                        </p:cTn>
                                        <p:tgtEl>
                                          <p:spTgt spid="444445"/>
                                        </p:tgtEl>
                                        <p:attrNameLst>
                                          <p:attrName>ppt_y</p:attrName>
                                        </p:attrNameLst>
                                      </p:cBhvr>
                                      <p:tavLst>
                                        <p:tav tm="0" fmla="#ppt_y-sin(pi*$)/81">
                                          <p:val>
                                            <p:fltVal val="0"/>
                                          </p:val>
                                        </p:tav>
                                        <p:tav tm="100000">
                                          <p:val>
                                            <p:fltVal val="1"/>
                                          </p:val>
                                        </p:tav>
                                      </p:tavLst>
                                    </p:anim>
                                    <p:animScale>
                                      <p:cBhvr>
                                        <p:cTn id="288" dur="26">
                                          <p:stCondLst>
                                            <p:cond delay="650"/>
                                          </p:stCondLst>
                                        </p:cTn>
                                        <p:tgtEl>
                                          <p:spTgt spid="444445"/>
                                        </p:tgtEl>
                                      </p:cBhvr>
                                      <p:to x="100000" y="60000"/>
                                    </p:animScale>
                                    <p:animScale>
                                      <p:cBhvr>
                                        <p:cTn id="289" dur="166" decel="50000">
                                          <p:stCondLst>
                                            <p:cond delay="676"/>
                                          </p:stCondLst>
                                        </p:cTn>
                                        <p:tgtEl>
                                          <p:spTgt spid="444445"/>
                                        </p:tgtEl>
                                      </p:cBhvr>
                                      <p:to x="100000" y="100000"/>
                                    </p:animScale>
                                    <p:animScale>
                                      <p:cBhvr>
                                        <p:cTn id="290" dur="26">
                                          <p:stCondLst>
                                            <p:cond delay="1312"/>
                                          </p:stCondLst>
                                        </p:cTn>
                                        <p:tgtEl>
                                          <p:spTgt spid="444445"/>
                                        </p:tgtEl>
                                      </p:cBhvr>
                                      <p:to x="100000" y="80000"/>
                                    </p:animScale>
                                    <p:animScale>
                                      <p:cBhvr>
                                        <p:cTn id="291" dur="166" decel="50000">
                                          <p:stCondLst>
                                            <p:cond delay="1338"/>
                                          </p:stCondLst>
                                        </p:cTn>
                                        <p:tgtEl>
                                          <p:spTgt spid="444445"/>
                                        </p:tgtEl>
                                      </p:cBhvr>
                                      <p:to x="100000" y="100000"/>
                                    </p:animScale>
                                    <p:animScale>
                                      <p:cBhvr>
                                        <p:cTn id="292" dur="26">
                                          <p:stCondLst>
                                            <p:cond delay="1642"/>
                                          </p:stCondLst>
                                        </p:cTn>
                                        <p:tgtEl>
                                          <p:spTgt spid="444445"/>
                                        </p:tgtEl>
                                      </p:cBhvr>
                                      <p:to x="100000" y="90000"/>
                                    </p:animScale>
                                    <p:animScale>
                                      <p:cBhvr>
                                        <p:cTn id="293" dur="166" decel="50000">
                                          <p:stCondLst>
                                            <p:cond delay="1668"/>
                                          </p:stCondLst>
                                        </p:cTn>
                                        <p:tgtEl>
                                          <p:spTgt spid="444445"/>
                                        </p:tgtEl>
                                      </p:cBhvr>
                                      <p:to x="100000" y="100000"/>
                                    </p:animScale>
                                    <p:animScale>
                                      <p:cBhvr>
                                        <p:cTn id="294" dur="26">
                                          <p:stCondLst>
                                            <p:cond delay="1808"/>
                                          </p:stCondLst>
                                        </p:cTn>
                                        <p:tgtEl>
                                          <p:spTgt spid="444445"/>
                                        </p:tgtEl>
                                      </p:cBhvr>
                                      <p:to x="100000" y="95000"/>
                                    </p:animScale>
                                    <p:animScale>
                                      <p:cBhvr>
                                        <p:cTn id="295" dur="166" decel="50000">
                                          <p:stCondLst>
                                            <p:cond delay="1834"/>
                                          </p:stCondLst>
                                        </p:cTn>
                                        <p:tgtEl>
                                          <p:spTgt spid="444445"/>
                                        </p:tgtEl>
                                      </p:cBhvr>
                                      <p:to x="100000" y="100000"/>
                                    </p:animScale>
                                  </p:childTnLst>
                                </p:cTn>
                              </p:par>
                            </p:childTnLst>
                          </p:cTn>
                        </p:par>
                        <p:par>
                          <p:cTn id="296" fill="hold">
                            <p:stCondLst>
                              <p:cond delay="6000"/>
                            </p:stCondLst>
                            <p:childTnLst>
                              <p:par>
                                <p:cTn id="297" presetID="47" presetClass="entr" presetSubtype="0" fill="hold" grpId="0" nodeType="afterEffect">
                                  <p:stCondLst>
                                    <p:cond delay="0"/>
                                  </p:stCondLst>
                                  <p:childTnLst>
                                    <p:set>
                                      <p:cBhvr>
                                        <p:cTn id="298" dur="1" fill="hold">
                                          <p:stCondLst>
                                            <p:cond delay="0"/>
                                          </p:stCondLst>
                                        </p:cTn>
                                        <p:tgtEl>
                                          <p:spTgt spid="444436"/>
                                        </p:tgtEl>
                                        <p:attrNameLst>
                                          <p:attrName>style.visibility</p:attrName>
                                        </p:attrNameLst>
                                      </p:cBhvr>
                                      <p:to>
                                        <p:strVal val="visible"/>
                                      </p:to>
                                    </p:set>
                                    <p:animEffect transition="in" filter="fade">
                                      <p:cBhvr>
                                        <p:cTn id="299" dur="1000"/>
                                        <p:tgtEl>
                                          <p:spTgt spid="444436"/>
                                        </p:tgtEl>
                                      </p:cBhvr>
                                    </p:animEffect>
                                    <p:anim calcmode="lin" valueType="num">
                                      <p:cBhvr>
                                        <p:cTn id="300" dur="1000" fill="hold"/>
                                        <p:tgtEl>
                                          <p:spTgt spid="444436"/>
                                        </p:tgtEl>
                                        <p:attrNameLst>
                                          <p:attrName>ppt_x</p:attrName>
                                        </p:attrNameLst>
                                      </p:cBhvr>
                                      <p:tavLst>
                                        <p:tav tm="0">
                                          <p:val>
                                            <p:strVal val="#ppt_x"/>
                                          </p:val>
                                        </p:tav>
                                        <p:tav tm="100000">
                                          <p:val>
                                            <p:strVal val="#ppt_x"/>
                                          </p:val>
                                        </p:tav>
                                      </p:tavLst>
                                    </p:anim>
                                    <p:anim calcmode="lin" valueType="num">
                                      <p:cBhvr>
                                        <p:cTn id="301" dur="1000" fill="hold"/>
                                        <p:tgtEl>
                                          <p:spTgt spid="444436"/>
                                        </p:tgtEl>
                                        <p:attrNameLst>
                                          <p:attrName>ppt_y</p:attrName>
                                        </p:attrNameLst>
                                      </p:cBhvr>
                                      <p:tavLst>
                                        <p:tav tm="0">
                                          <p:val>
                                            <p:strVal val="#ppt_y-.1"/>
                                          </p:val>
                                        </p:tav>
                                        <p:tav tm="100000">
                                          <p:val>
                                            <p:strVal val="#ppt_y"/>
                                          </p:val>
                                        </p:tav>
                                      </p:tavLst>
                                    </p:anim>
                                  </p:childTnLst>
                                </p:cTn>
                              </p:par>
                            </p:childTnLst>
                          </p:cTn>
                        </p:par>
                      </p:childTnLst>
                    </p:cTn>
                  </p:par>
                  <p:par>
                    <p:cTn id="302" fill="hold">
                      <p:stCondLst>
                        <p:cond delay="indefinite"/>
                      </p:stCondLst>
                      <p:childTnLst>
                        <p:par>
                          <p:cTn id="303" fill="hold">
                            <p:stCondLst>
                              <p:cond delay="0"/>
                            </p:stCondLst>
                            <p:childTnLst>
                              <p:par>
                                <p:cTn id="304" presetID="51" presetClass="entr" presetSubtype="0" fill="hold" grpId="0" nodeType="clickEffect">
                                  <p:stCondLst>
                                    <p:cond delay="0"/>
                                  </p:stCondLst>
                                  <p:childTnLst>
                                    <p:set>
                                      <p:cBhvr>
                                        <p:cTn id="305" dur="1" fill="hold">
                                          <p:stCondLst>
                                            <p:cond delay="0"/>
                                          </p:stCondLst>
                                        </p:cTn>
                                        <p:tgtEl>
                                          <p:spTgt spid="444427"/>
                                        </p:tgtEl>
                                        <p:attrNameLst>
                                          <p:attrName>style.visibility</p:attrName>
                                        </p:attrNameLst>
                                      </p:cBhvr>
                                      <p:to>
                                        <p:strVal val="visible"/>
                                      </p:to>
                                    </p:set>
                                    <p:animEffect transition="in" filter="fade">
                                      <p:cBhvr>
                                        <p:cTn id="306" dur="770" decel="100000"/>
                                        <p:tgtEl>
                                          <p:spTgt spid="444427"/>
                                        </p:tgtEl>
                                      </p:cBhvr>
                                    </p:animEffect>
                                    <p:animScale>
                                      <p:cBhvr>
                                        <p:cTn id="307" dur="770" decel="100000"/>
                                        <p:tgtEl>
                                          <p:spTgt spid="444427"/>
                                        </p:tgtEl>
                                      </p:cBhvr>
                                      <p:from x="10000" y="10000"/>
                                      <p:to x="200000" y="450000"/>
                                    </p:animScale>
                                    <p:animScale>
                                      <p:cBhvr>
                                        <p:cTn id="308" dur="1230" accel="100000" fill="hold">
                                          <p:stCondLst>
                                            <p:cond delay="770"/>
                                          </p:stCondLst>
                                        </p:cTn>
                                        <p:tgtEl>
                                          <p:spTgt spid="444427"/>
                                        </p:tgtEl>
                                      </p:cBhvr>
                                      <p:from x="200000" y="450000"/>
                                      <p:to x="100000" y="100000"/>
                                    </p:animScale>
                                    <p:set>
                                      <p:cBhvr>
                                        <p:cTn id="309" dur="770" fill="hold"/>
                                        <p:tgtEl>
                                          <p:spTgt spid="444427"/>
                                        </p:tgtEl>
                                        <p:attrNameLst>
                                          <p:attrName>ppt_x</p:attrName>
                                        </p:attrNameLst>
                                      </p:cBhvr>
                                      <p:to>
                                        <p:strVal val="(0.5)"/>
                                      </p:to>
                                    </p:set>
                                    <p:anim from="(0.5)" to="(#ppt_x)" calcmode="lin" valueType="num">
                                      <p:cBhvr>
                                        <p:cTn id="310" dur="1230" accel="100000" fill="hold">
                                          <p:stCondLst>
                                            <p:cond delay="770"/>
                                          </p:stCondLst>
                                        </p:cTn>
                                        <p:tgtEl>
                                          <p:spTgt spid="444427"/>
                                        </p:tgtEl>
                                        <p:attrNameLst>
                                          <p:attrName>ppt_x</p:attrName>
                                        </p:attrNameLst>
                                      </p:cBhvr>
                                    </p:anim>
                                    <p:set>
                                      <p:cBhvr>
                                        <p:cTn id="311" dur="770" fill="hold"/>
                                        <p:tgtEl>
                                          <p:spTgt spid="444427"/>
                                        </p:tgtEl>
                                        <p:attrNameLst>
                                          <p:attrName>ppt_y</p:attrName>
                                        </p:attrNameLst>
                                      </p:cBhvr>
                                      <p:to>
                                        <p:strVal val="(#ppt_y+0.4)"/>
                                      </p:to>
                                    </p:set>
                                    <p:anim from="(#ppt_y+0.4)" to="(#ppt_y)" calcmode="lin" valueType="num">
                                      <p:cBhvr>
                                        <p:cTn id="312" dur="1230" accel="100000" fill="hold">
                                          <p:stCondLst>
                                            <p:cond delay="770"/>
                                          </p:stCondLst>
                                        </p:cTn>
                                        <p:tgtEl>
                                          <p:spTgt spid="444427"/>
                                        </p:tgtEl>
                                        <p:attrNameLst>
                                          <p:attrName>ppt_y</p:attrName>
                                        </p:attrNameLst>
                                      </p:cBhvr>
                                    </p:anim>
                                  </p:childTnLst>
                                </p:cTn>
                              </p:par>
                            </p:childTnLst>
                          </p:cTn>
                        </p:par>
                        <p:par>
                          <p:cTn id="313" fill="hold">
                            <p:stCondLst>
                              <p:cond delay="2000"/>
                            </p:stCondLst>
                            <p:childTnLst>
                              <p:par>
                                <p:cTn id="314" presetID="26" presetClass="entr" presetSubtype="0" fill="hold" grpId="0" nodeType="afterEffect">
                                  <p:stCondLst>
                                    <p:cond delay="0"/>
                                  </p:stCondLst>
                                  <p:childTnLst>
                                    <p:set>
                                      <p:cBhvr>
                                        <p:cTn id="315" dur="1" fill="hold">
                                          <p:stCondLst>
                                            <p:cond delay="0"/>
                                          </p:stCondLst>
                                        </p:cTn>
                                        <p:tgtEl>
                                          <p:spTgt spid="444444"/>
                                        </p:tgtEl>
                                        <p:attrNameLst>
                                          <p:attrName>style.visibility</p:attrName>
                                        </p:attrNameLst>
                                      </p:cBhvr>
                                      <p:to>
                                        <p:strVal val="visible"/>
                                      </p:to>
                                    </p:set>
                                    <p:animEffect transition="in" filter="wipe(down)">
                                      <p:cBhvr>
                                        <p:cTn id="316" dur="580">
                                          <p:stCondLst>
                                            <p:cond delay="0"/>
                                          </p:stCondLst>
                                        </p:cTn>
                                        <p:tgtEl>
                                          <p:spTgt spid="444444"/>
                                        </p:tgtEl>
                                      </p:cBhvr>
                                    </p:animEffect>
                                    <p:anim calcmode="lin" valueType="num">
                                      <p:cBhvr>
                                        <p:cTn id="317" dur="1822" tmFilter="0,0; 0.14,0.36; 0.43,0.73; 0.71,0.91; 1.0,1.0">
                                          <p:stCondLst>
                                            <p:cond delay="0"/>
                                          </p:stCondLst>
                                        </p:cTn>
                                        <p:tgtEl>
                                          <p:spTgt spid="444444"/>
                                        </p:tgtEl>
                                        <p:attrNameLst>
                                          <p:attrName>ppt_x</p:attrName>
                                        </p:attrNameLst>
                                      </p:cBhvr>
                                      <p:tavLst>
                                        <p:tav tm="0">
                                          <p:val>
                                            <p:strVal val="#ppt_x-0.25"/>
                                          </p:val>
                                        </p:tav>
                                        <p:tav tm="100000">
                                          <p:val>
                                            <p:strVal val="#ppt_x"/>
                                          </p:val>
                                        </p:tav>
                                      </p:tavLst>
                                    </p:anim>
                                    <p:anim calcmode="lin" valueType="num">
                                      <p:cBhvr>
                                        <p:cTn id="318" dur="664" tmFilter="0.0,0.0; 0.25,0.07; 0.50,0.2; 0.75,0.467; 1.0,1.0">
                                          <p:stCondLst>
                                            <p:cond delay="0"/>
                                          </p:stCondLst>
                                        </p:cTn>
                                        <p:tgtEl>
                                          <p:spTgt spid="444444"/>
                                        </p:tgtEl>
                                        <p:attrNameLst>
                                          <p:attrName>ppt_y</p:attrName>
                                        </p:attrNameLst>
                                      </p:cBhvr>
                                      <p:tavLst>
                                        <p:tav tm="0" fmla="#ppt_y-sin(pi*$)/3">
                                          <p:val>
                                            <p:fltVal val="0.5"/>
                                          </p:val>
                                        </p:tav>
                                        <p:tav tm="100000">
                                          <p:val>
                                            <p:fltVal val="1"/>
                                          </p:val>
                                        </p:tav>
                                      </p:tavLst>
                                    </p:anim>
                                    <p:anim calcmode="lin" valueType="num">
                                      <p:cBhvr>
                                        <p:cTn id="319" dur="664" tmFilter="0, 0; 0.125,0.2665; 0.25,0.4; 0.375,0.465; 0.5,0.5;  0.625,0.535; 0.75,0.6; 0.875,0.7335; 1,1">
                                          <p:stCondLst>
                                            <p:cond delay="664"/>
                                          </p:stCondLst>
                                        </p:cTn>
                                        <p:tgtEl>
                                          <p:spTgt spid="444444"/>
                                        </p:tgtEl>
                                        <p:attrNameLst>
                                          <p:attrName>ppt_y</p:attrName>
                                        </p:attrNameLst>
                                      </p:cBhvr>
                                      <p:tavLst>
                                        <p:tav tm="0" fmla="#ppt_y-sin(pi*$)/9">
                                          <p:val>
                                            <p:fltVal val="0"/>
                                          </p:val>
                                        </p:tav>
                                        <p:tav tm="100000">
                                          <p:val>
                                            <p:fltVal val="1"/>
                                          </p:val>
                                        </p:tav>
                                      </p:tavLst>
                                    </p:anim>
                                    <p:anim calcmode="lin" valueType="num">
                                      <p:cBhvr>
                                        <p:cTn id="320" dur="332" tmFilter="0, 0; 0.125,0.2665; 0.25,0.4; 0.375,0.465; 0.5,0.5;  0.625,0.535; 0.75,0.6; 0.875,0.7335; 1,1">
                                          <p:stCondLst>
                                            <p:cond delay="1324"/>
                                          </p:stCondLst>
                                        </p:cTn>
                                        <p:tgtEl>
                                          <p:spTgt spid="444444"/>
                                        </p:tgtEl>
                                        <p:attrNameLst>
                                          <p:attrName>ppt_y</p:attrName>
                                        </p:attrNameLst>
                                      </p:cBhvr>
                                      <p:tavLst>
                                        <p:tav tm="0" fmla="#ppt_y-sin(pi*$)/27">
                                          <p:val>
                                            <p:fltVal val="0"/>
                                          </p:val>
                                        </p:tav>
                                        <p:tav tm="100000">
                                          <p:val>
                                            <p:fltVal val="1"/>
                                          </p:val>
                                        </p:tav>
                                      </p:tavLst>
                                    </p:anim>
                                    <p:anim calcmode="lin" valueType="num">
                                      <p:cBhvr>
                                        <p:cTn id="321" dur="164" tmFilter="0, 0; 0.125,0.2665; 0.25,0.4; 0.375,0.465; 0.5,0.5;  0.625,0.535; 0.75,0.6; 0.875,0.7335; 1,1">
                                          <p:stCondLst>
                                            <p:cond delay="1656"/>
                                          </p:stCondLst>
                                        </p:cTn>
                                        <p:tgtEl>
                                          <p:spTgt spid="444444"/>
                                        </p:tgtEl>
                                        <p:attrNameLst>
                                          <p:attrName>ppt_y</p:attrName>
                                        </p:attrNameLst>
                                      </p:cBhvr>
                                      <p:tavLst>
                                        <p:tav tm="0" fmla="#ppt_y-sin(pi*$)/81">
                                          <p:val>
                                            <p:fltVal val="0"/>
                                          </p:val>
                                        </p:tav>
                                        <p:tav tm="100000">
                                          <p:val>
                                            <p:fltVal val="1"/>
                                          </p:val>
                                        </p:tav>
                                      </p:tavLst>
                                    </p:anim>
                                    <p:animScale>
                                      <p:cBhvr>
                                        <p:cTn id="322" dur="26">
                                          <p:stCondLst>
                                            <p:cond delay="650"/>
                                          </p:stCondLst>
                                        </p:cTn>
                                        <p:tgtEl>
                                          <p:spTgt spid="444444"/>
                                        </p:tgtEl>
                                      </p:cBhvr>
                                      <p:to x="100000" y="60000"/>
                                    </p:animScale>
                                    <p:animScale>
                                      <p:cBhvr>
                                        <p:cTn id="323" dur="166" decel="50000">
                                          <p:stCondLst>
                                            <p:cond delay="676"/>
                                          </p:stCondLst>
                                        </p:cTn>
                                        <p:tgtEl>
                                          <p:spTgt spid="444444"/>
                                        </p:tgtEl>
                                      </p:cBhvr>
                                      <p:to x="100000" y="100000"/>
                                    </p:animScale>
                                    <p:animScale>
                                      <p:cBhvr>
                                        <p:cTn id="324" dur="26">
                                          <p:stCondLst>
                                            <p:cond delay="1312"/>
                                          </p:stCondLst>
                                        </p:cTn>
                                        <p:tgtEl>
                                          <p:spTgt spid="444444"/>
                                        </p:tgtEl>
                                      </p:cBhvr>
                                      <p:to x="100000" y="80000"/>
                                    </p:animScale>
                                    <p:animScale>
                                      <p:cBhvr>
                                        <p:cTn id="325" dur="166" decel="50000">
                                          <p:stCondLst>
                                            <p:cond delay="1338"/>
                                          </p:stCondLst>
                                        </p:cTn>
                                        <p:tgtEl>
                                          <p:spTgt spid="444444"/>
                                        </p:tgtEl>
                                      </p:cBhvr>
                                      <p:to x="100000" y="100000"/>
                                    </p:animScale>
                                    <p:animScale>
                                      <p:cBhvr>
                                        <p:cTn id="326" dur="26">
                                          <p:stCondLst>
                                            <p:cond delay="1642"/>
                                          </p:stCondLst>
                                        </p:cTn>
                                        <p:tgtEl>
                                          <p:spTgt spid="444444"/>
                                        </p:tgtEl>
                                      </p:cBhvr>
                                      <p:to x="100000" y="90000"/>
                                    </p:animScale>
                                    <p:animScale>
                                      <p:cBhvr>
                                        <p:cTn id="327" dur="166" decel="50000">
                                          <p:stCondLst>
                                            <p:cond delay="1668"/>
                                          </p:stCondLst>
                                        </p:cTn>
                                        <p:tgtEl>
                                          <p:spTgt spid="444444"/>
                                        </p:tgtEl>
                                      </p:cBhvr>
                                      <p:to x="100000" y="100000"/>
                                    </p:animScale>
                                    <p:animScale>
                                      <p:cBhvr>
                                        <p:cTn id="328" dur="26">
                                          <p:stCondLst>
                                            <p:cond delay="1808"/>
                                          </p:stCondLst>
                                        </p:cTn>
                                        <p:tgtEl>
                                          <p:spTgt spid="444444"/>
                                        </p:tgtEl>
                                      </p:cBhvr>
                                      <p:to x="100000" y="95000"/>
                                    </p:animScale>
                                    <p:animScale>
                                      <p:cBhvr>
                                        <p:cTn id="329" dur="166" decel="50000">
                                          <p:stCondLst>
                                            <p:cond delay="1834"/>
                                          </p:stCondLst>
                                        </p:cTn>
                                        <p:tgtEl>
                                          <p:spTgt spid="444444"/>
                                        </p:tgtEl>
                                      </p:cBhvr>
                                      <p:to x="100000" y="100000"/>
                                    </p:animScale>
                                  </p:childTnLst>
                                </p:cTn>
                              </p:par>
                            </p:childTnLst>
                          </p:cTn>
                        </p:par>
                        <p:par>
                          <p:cTn id="330" fill="hold">
                            <p:stCondLst>
                              <p:cond delay="6000"/>
                            </p:stCondLst>
                            <p:childTnLst>
                              <p:par>
                                <p:cTn id="331" presetID="47" presetClass="entr" presetSubtype="0" fill="hold" grpId="0" nodeType="afterEffect">
                                  <p:stCondLst>
                                    <p:cond delay="0"/>
                                  </p:stCondLst>
                                  <p:childTnLst>
                                    <p:set>
                                      <p:cBhvr>
                                        <p:cTn id="332" dur="1" fill="hold">
                                          <p:stCondLst>
                                            <p:cond delay="0"/>
                                          </p:stCondLst>
                                        </p:cTn>
                                        <p:tgtEl>
                                          <p:spTgt spid="444437"/>
                                        </p:tgtEl>
                                        <p:attrNameLst>
                                          <p:attrName>style.visibility</p:attrName>
                                        </p:attrNameLst>
                                      </p:cBhvr>
                                      <p:to>
                                        <p:strVal val="visible"/>
                                      </p:to>
                                    </p:set>
                                    <p:animEffect transition="in" filter="fade">
                                      <p:cBhvr>
                                        <p:cTn id="333" dur="1000"/>
                                        <p:tgtEl>
                                          <p:spTgt spid="444437"/>
                                        </p:tgtEl>
                                      </p:cBhvr>
                                    </p:animEffect>
                                    <p:anim calcmode="lin" valueType="num">
                                      <p:cBhvr>
                                        <p:cTn id="334" dur="1000" fill="hold"/>
                                        <p:tgtEl>
                                          <p:spTgt spid="444437"/>
                                        </p:tgtEl>
                                        <p:attrNameLst>
                                          <p:attrName>ppt_x</p:attrName>
                                        </p:attrNameLst>
                                      </p:cBhvr>
                                      <p:tavLst>
                                        <p:tav tm="0">
                                          <p:val>
                                            <p:strVal val="#ppt_x"/>
                                          </p:val>
                                        </p:tav>
                                        <p:tav tm="100000">
                                          <p:val>
                                            <p:strVal val="#ppt_x"/>
                                          </p:val>
                                        </p:tav>
                                      </p:tavLst>
                                    </p:anim>
                                    <p:anim calcmode="lin" valueType="num">
                                      <p:cBhvr>
                                        <p:cTn id="335" dur="1000" fill="hold"/>
                                        <p:tgtEl>
                                          <p:spTgt spid="444437"/>
                                        </p:tgtEl>
                                        <p:attrNameLst>
                                          <p:attrName>ppt_y</p:attrName>
                                        </p:attrNameLst>
                                      </p:cBhvr>
                                      <p:tavLst>
                                        <p:tav tm="0">
                                          <p:val>
                                            <p:strVal val="#ppt_y-.1"/>
                                          </p:val>
                                        </p:tav>
                                        <p:tav tm="100000">
                                          <p:val>
                                            <p:strVal val="#ppt_y"/>
                                          </p:val>
                                        </p:tav>
                                      </p:tavLst>
                                    </p:anim>
                                  </p:childTnLst>
                                </p:cTn>
                              </p:par>
                            </p:childTnLst>
                          </p:cTn>
                        </p:par>
                      </p:childTnLst>
                    </p:cTn>
                  </p:par>
                  <p:par>
                    <p:cTn id="336" fill="hold">
                      <p:stCondLst>
                        <p:cond delay="indefinite"/>
                      </p:stCondLst>
                      <p:childTnLst>
                        <p:par>
                          <p:cTn id="337" fill="hold">
                            <p:stCondLst>
                              <p:cond delay="0"/>
                            </p:stCondLst>
                            <p:childTnLst>
                              <p:par>
                                <p:cTn id="338" presetID="51" presetClass="entr" presetSubtype="0" fill="hold" nodeType="clickEffect">
                                  <p:stCondLst>
                                    <p:cond delay="0"/>
                                  </p:stCondLst>
                                  <p:childTnLst>
                                    <p:set>
                                      <p:cBhvr>
                                        <p:cTn id="339" dur="1" fill="hold">
                                          <p:stCondLst>
                                            <p:cond delay="0"/>
                                          </p:stCondLst>
                                        </p:cTn>
                                        <p:tgtEl>
                                          <p:spTgt spid="444428">
                                            <p:txEl>
                                              <p:pRg st="0" end="0"/>
                                            </p:txEl>
                                          </p:spTgt>
                                        </p:tgtEl>
                                        <p:attrNameLst>
                                          <p:attrName>style.visibility</p:attrName>
                                        </p:attrNameLst>
                                      </p:cBhvr>
                                      <p:to>
                                        <p:strVal val="visible"/>
                                      </p:to>
                                    </p:set>
                                    <p:animEffect transition="in" filter="fade">
                                      <p:cBhvr>
                                        <p:cTn id="340" dur="770" decel="100000"/>
                                        <p:tgtEl>
                                          <p:spTgt spid="444428">
                                            <p:txEl>
                                              <p:pRg st="0" end="0"/>
                                            </p:txEl>
                                          </p:spTgt>
                                        </p:tgtEl>
                                      </p:cBhvr>
                                    </p:animEffect>
                                    <p:animScale>
                                      <p:cBhvr>
                                        <p:cTn id="341" dur="770" decel="100000"/>
                                        <p:tgtEl>
                                          <p:spTgt spid="444428">
                                            <p:txEl>
                                              <p:pRg st="0" end="0"/>
                                            </p:txEl>
                                          </p:spTgt>
                                        </p:tgtEl>
                                      </p:cBhvr>
                                      <p:from x="10000" y="10000"/>
                                      <p:to x="200000" y="450000"/>
                                    </p:animScale>
                                    <p:animScale>
                                      <p:cBhvr>
                                        <p:cTn id="342" dur="1230" accel="100000" fill="hold">
                                          <p:stCondLst>
                                            <p:cond delay="770"/>
                                          </p:stCondLst>
                                        </p:cTn>
                                        <p:tgtEl>
                                          <p:spTgt spid="444428">
                                            <p:txEl>
                                              <p:pRg st="0" end="0"/>
                                            </p:txEl>
                                          </p:spTgt>
                                        </p:tgtEl>
                                      </p:cBhvr>
                                      <p:from x="200000" y="450000"/>
                                      <p:to x="100000" y="100000"/>
                                    </p:animScale>
                                    <p:set>
                                      <p:cBhvr>
                                        <p:cTn id="343" dur="770" fill="hold"/>
                                        <p:tgtEl>
                                          <p:spTgt spid="444428">
                                            <p:txEl>
                                              <p:pRg st="0" end="0"/>
                                            </p:txEl>
                                          </p:spTgt>
                                        </p:tgtEl>
                                        <p:attrNameLst>
                                          <p:attrName>ppt_x</p:attrName>
                                        </p:attrNameLst>
                                      </p:cBhvr>
                                      <p:to>
                                        <p:strVal val="(0.5)"/>
                                      </p:to>
                                    </p:set>
                                    <p:anim from="(0.5)" to="(#ppt_x)" calcmode="lin" valueType="num">
                                      <p:cBhvr>
                                        <p:cTn id="344" dur="1230" accel="100000" fill="hold">
                                          <p:stCondLst>
                                            <p:cond delay="770"/>
                                          </p:stCondLst>
                                        </p:cTn>
                                        <p:tgtEl>
                                          <p:spTgt spid="444428">
                                            <p:txEl>
                                              <p:pRg st="0" end="0"/>
                                            </p:txEl>
                                          </p:spTgt>
                                        </p:tgtEl>
                                        <p:attrNameLst>
                                          <p:attrName>ppt_x</p:attrName>
                                        </p:attrNameLst>
                                      </p:cBhvr>
                                    </p:anim>
                                    <p:set>
                                      <p:cBhvr>
                                        <p:cTn id="345" dur="770" fill="hold"/>
                                        <p:tgtEl>
                                          <p:spTgt spid="444428">
                                            <p:txEl>
                                              <p:pRg st="0" end="0"/>
                                            </p:txEl>
                                          </p:spTgt>
                                        </p:tgtEl>
                                        <p:attrNameLst>
                                          <p:attrName>ppt_y</p:attrName>
                                        </p:attrNameLst>
                                      </p:cBhvr>
                                      <p:to>
                                        <p:strVal val="(#ppt_y+0.4)"/>
                                      </p:to>
                                    </p:set>
                                    <p:anim from="(#ppt_y+0.4)" to="(#ppt_y)" calcmode="lin" valueType="num">
                                      <p:cBhvr>
                                        <p:cTn id="346" dur="1230" accel="100000" fill="hold">
                                          <p:stCondLst>
                                            <p:cond delay="770"/>
                                          </p:stCondLst>
                                        </p:cTn>
                                        <p:tgtEl>
                                          <p:spTgt spid="444428">
                                            <p:txEl>
                                              <p:pRg st="0" end="0"/>
                                            </p:txEl>
                                          </p:spTgt>
                                        </p:tgtEl>
                                        <p:attrNameLst>
                                          <p:attrName>ppt_y</p:attrName>
                                        </p:attrNameLst>
                                      </p:cBhvr>
                                    </p:anim>
                                  </p:childTnLst>
                                </p:cTn>
                              </p:par>
                            </p:childTnLst>
                          </p:cTn>
                        </p:par>
                        <p:par>
                          <p:cTn id="347" fill="hold">
                            <p:stCondLst>
                              <p:cond delay="2000"/>
                            </p:stCondLst>
                            <p:childTnLst>
                              <p:par>
                                <p:cTn id="348" presetID="26" presetClass="entr" presetSubtype="0" fill="hold" grpId="0" nodeType="afterEffect">
                                  <p:stCondLst>
                                    <p:cond delay="0"/>
                                  </p:stCondLst>
                                  <p:childTnLst>
                                    <p:set>
                                      <p:cBhvr>
                                        <p:cTn id="349" dur="1" fill="hold">
                                          <p:stCondLst>
                                            <p:cond delay="0"/>
                                          </p:stCondLst>
                                        </p:cTn>
                                        <p:tgtEl>
                                          <p:spTgt spid="444446"/>
                                        </p:tgtEl>
                                        <p:attrNameLst>
                                          <p:attrName>style.visibility</p:attrName>
                                        </p:attrNameLst>
                                      </p:cBhvr>
                                      <p:to>
                                        <p:strVal val="visible"/>
                                      </p:to>
                                    </p:set>
                                    <p:animEffect transition="in" filter="wipe(down)">
                                      <p:cBhvr>
                                        <p:cTn id="350" dur="580">
                                          <p:stCondLst>
                                            <p:cond delay="0"/>
                                          </p:stCondLst>
                                        </p:cTn>
                                        <p:tgtEl>
                                          <p:spTgt spid="444446"/>
                                        </p:tgtEl>
                                      </p:cBhvr>
                                    </p:animEffect>
                                    <p:anim calcmode="lin" valueType="num">
                                      <p:cBhvr>
                                        <p:cTn id="351" dur="1822" tmFilter="0,0; 0.14,0.36; 0.43,0.73; 0.71,0.91; 1.0,1.0">
                                          <p:stCondLst>
                                            <p:cond delay="0"/>
                                          </p:stCondLst>
                                        </p:cTn>
                                        <p:tgtEl>
                                          <p:spTgt spid="444446"/>
                                        </p:tgtEl>
                                        <p:attrNameLst>
                                          <p:attrName>ppt_x</p:attrName>
                                        </p:attrNameLst>
                                      </p:cBhvr>
                                      <p:tavLst>
                                        <p:tav tm="0">
                                          <p:val>
                                            <p:strVal val="#ppt_x-0.25"/>
                                          </p:val>
                                        </p:tav>
                                        <p:tav tm="100000">
                                          <p:val>
                                            <p:strVal val="#ppt_x"/>
                                          </p:val>
                                        </p:tav>
                                      </p:tavLst>
                                    </p:anim>
                                    <p:anim calcmode="lin" valueType="num">
                                      <p:cBhvr>
                                        <p:cTn id="352" dur="664" tmFilter="0.0,0.0; 0.25,0.07; 0.50,0.2; 0.75,0.467; 1.0,1.0">
                                          <p:stCondLst>
                                            <p:cond delay="0"/>
                                          </p:stCondLst>
                                        </p:cTn>
                                        <p:tgtEl>
                                          <p:spTgt spid="444446"/>
                                        </p:tgtEl>
                                        <p:attrNameLst>
                                          <p:attrName>ppt_y</p:attrName>
                                        </p:attrNameLst>
                                      </p:cBhvr>
                                      <p:tavLst>
                                        <p:tav tm="0" fmla="#ppt_y-sin(pi*$)/3">
                                          <p:val>
                                            <p:fltVal val="0.5"/>
                                          </p:val>
                                        </p:tav>
                                        <p:tav tm="100000">
                                          <p:val>
                                            <p:fltVal val="1"/>
                                          </p:val>
                                        </p:tav>
                                      </p:tavLst>
                                    </p:anim>
                                    <p:anim calcmode="lin" valueType="num">
                                      <p:cBhvr>
                                        <p:cTn id="353" dur="664" tmFilter="0, 0; 0.125,0.2665; 0.25,0.4; 0.375,0.465; 0.5,0.5;  0.625,0.535; 0.75,0.6; 0.875,0.7335; 1,1">
                                          <p:stCondLst>
                                            <p:cond delay="664"/>
                                          </p:stCondLst>
                                        </p:cTn>
                                        <p:tgtEl>
                                          <p:spTgt spid="444446"/>
                                        </p:tgtEl>
                                        <p:attrNameLst>
                                          <p:attrName>ppt_y</p:attrName>
                                        </p:attrNameLst>
                                      </p:cBhvr>
                                      <p:tavLst>
                                        <p:tav tm="0" fmla="#ppt_y-sin(pi*$)/9">
                                          <p:val>
                                            <p:fltVal val="0"/>
                                          </p:val>
                                        </p:tav>
                                        <p:tav tm="100000">
                                          <p:val>
                                            <p:fltVal val="1"/>
                                          </p:val>
                                        </p:tav>
                                      </p:tavLst>
                                    </p:anim>
                                    <p:anim calcmode="lin" valueType="num">
                                      <p:cBhvr>
                                        <p:cTn id="354" dur="332" tmFilter="0, 0; 0.125,0.2665; 0.25,0.4; 0.375,0.465; 0.5,0.5;  0.625,0.535; 0.75,0.6; 0.875,0.7335; 1,1">
                                          <p:stCondLst>
                                            <p:cond delay="1324"/>
                                          </p:stCondLst>
                                        </p:cTn>
                                        <p:tgtEl>
                                          <p:spTgt spid="444446"/>
                                        </p:tgtEl>
                                        <p:attrNameLst>
                                          <p:attrName>ppt_y</p:attrName>
                                        </p:attrNameLst>
                                      </p:cBhvr>
                                      <p:tavLst>
                                        <p:tav tm="0" fmla="#ppt_y-sin(pi*$)/27">
                                          <p:val>
                                            <p:fltVal val="0"/>
                                          </p:val>
                                        </p:tav>
                                        <p:tav tm="100000">
                                          <p:val>
                                            <p:fltVal val="1"/>
                                          </p:val>
                                        </p:tav>
                                      </p:tavLst>
                                    </p:anim>
                                    <p:anim calcmode="lin" valueType="num">
                                      <p:cBhvr>
                                        <p:cTn id="355" dur="164" tmFilter="0, 0; 0.125,0.2665; 0.25,0.4; 0.375,0.465; 0.5,0.5;  0.625,0.535; 0.75,0.6; 0.875,0.7335; 1,1">
                                          <p:stCondLst>
                                            <p:cond delay="1656"/>
                                          </p:stCondLst>
                                        </p:cTn>
                                        <p:tgtEl>
                                          <p:spTgt spid="444446"/>
                                        </p:tgtEl>
                                        <p:attrNameLst>
                                          <p:attrName>ppt_y</p:attrName>
                                        </p:attrNameLst>
                                      </p:cBhvr>
                                      <p:tavLst>
                                        <p:tav tm="0" fmla="#ppt_y-sin(pi*$)/81">
                                          <p:val>
                                            <p:fltVal val="0"/>
                                          </p:val>
                                        </p:tav>
                                        <p:tav tm="100000">
                                          <p:val>
                                            <p:fltVal val="1"/>
                                          </p:val>
                                        </p:tav>
                                      </p:tavLst>
                                    </p:anim>
                                    <p:animScale>
                                      <p:cBhvr>
                                        <p:cTn id="356" dur="26">
                                          <p:stCondLst>
                                            <p:cond delay="650"/>
                                          </p:stCondLst>
                                        </p:cTn>
                                        <p:tgtEl>
                                          <p:spTgt spid="444446"/>
                                        </p:tgtEl>
                                      </p:cBhvr>
                                      <p:to x="100000" y="60000"/>
                                    </p:animScale>
                                    <p:animScale>
                                      <p:cBhvr>
                                        <p:cTn id="357" dur="166" decel="50000">
                                          <p:stCondLst>
                                            <p:cond delay="676"/>
                                          </p:stCondLst>
                                        </p:cTn>
                                        <p:tgtEl>
                                          <p:spTgt spid="444446"/>
                                        </p:tgtEl>
                                      </p:cBhvr>
                                      <p:to x="100000" y="100000"/>
                                    </p:animScale>
                                    <p:animScale>
                                      <p:cBhvr>
                                        <p:cTn id="358" dur="26">
                                          <p:stCondLst>
                                            <p:cond delay="1312"/>
                                          </p:stCondLst>
                                        </p:cTn>
                                        <p:tgtEl>
                                          <p:spTgt spid="444446"/>
                                        </p:tgtEl>
                                      </p:cBhvr>
                                      <p:to x="100000" y="80000"/>
                                    </p:animScale>
                                    <p:animScale>
                                      <p:cBhvr>
                                        <p:cTn id="359" dur="166" decel="50000">
                                          <p:stCondLst>
                                            <p:cond delay="1338"/>
                                          </p:stCondLst>
                                        </p:cTn>
                                        <p:tgtEl>
                                          <p:spTgt spid="444446"/>
                                        </p:tgtEl>
                                      </p:cBhvr>
                                      <p:to x="100000" y="100000"/>
                                    </p:animScale>
                                    <p:animScale>
                                      <p:cBhvr>
                                        <p:cTn id="360" dur="26">
                                          <p:stCondLst>
                                            <p:cond delay="1642"/>
                                          </p:stCondLst>
                                        </p:cTn>
                                        <p:tgtEl>
                                          <p:spTgt spid="444446"/>
                                        </p:tgtEl>
                                      </p:cBhvr>
                                      <p:to x="100000" y="90000"/>
                                    </p:animScale>
                                    <p:animScale>
                                      <p:cBhvr>
                                        <p:cTn id="361" dur="166" decel="50000">
                                          <p:stCondLst>
                                            <p:cond delay="1668"/>
                                          </p:stCondLst>
                                        </p:cTn>
                                        <p:tgtEl>
                                          <p:spTgt spid="444446"/>
                                        </p:tgtEl>
                                      </p:cBhvr>
                                      <p:to x="100000" y="100000"/>
                                    </p:animScale>
                                    <p:animScale>
                                      <p:cBhvr>
                                        <p:cTn id="362" dur="26">
                                          <p:stCondLst>
                                            <p:cond delay="1808"/>
                                          </p:stCondLst>
                                        </p:cTn>
                                        <p:tgtEl>
                                          <p:spTgt spid="444446"/>
                                        </p:tgtEl>
                                      </p:cBhvr>
                                      <p:to x="100000" y="95000"/>
                                    </p:animScale>
                                    <p:animScale>
                                      <p:cBhvr>
                                        <p:cTn id="363" dur="166" decel="50000">
                                          <p:stCondLst>
                                            <p:cond delay="1834"/>
                                          </p:stCondLst>
                                        </p:cTn>
                                        <p:tgtEl>
                                          <p:spTgt spid="444446"/>
                                        </p:tgtEl>
                                      </p:cBhvr>
                                      <p:to x="100000" y="100000"/>
                                    </p:animScale>
                                  </p:childTnLst>
                                </p:cTn>
                              </p:par>
                            </p:childTnLst>
                          </p:cTn>
                        </p:par>
                      </p:childTnLst>
                    </p:cTn>
                  </p:par>
                  <p:par>
                    <p:cTn id="364" fill="hold">
                      <p:stCondLst>
                        <p:cond delay="indefinite"/>
                      </p:stCondLst>
                      <p:childTnLst>
                        <p:par>
                          <p:cTn id="365" fill="hold">
                            <p:stCondLst>
                              <p:cond delay="0"/>
                            </p:stCondLst>
                            <p:childTnLst>
                              <p:par>
                                <p:cTn id="366" presetID="39" presetClass="entr" presetSubtype="0" accel="100000" fill="hold" grpId="0" nodeType="clickEffect">
                                  <p:stCondLst>
                                    <p:cond delay="0"/>
                                  </p:stCondLst>
                                  <p:childTnLst>
                                    <p:set>
                                      <p:cBhvr>
                                        <p:cTn id="367" dur="1" fill="hold">
                                          <p:stCondLst>
                                            <p:cond delay="0"/>
                                          </p:stCondLst>
                                        </p:cTn>
                                        <p:tgtEl>
                                          <p:spTgt spid="444447"/>
                                        </p:tgtEl>
                                        <p:attrNameLst>
                                          <p:attrName>style.visibility</p:attrName>
                                        </p:attrNameLst>
                                      </p:cBhvr>
                                      <p:to>
                                        <p:strVal val="visible"/>
                                      </p:to>
                                    </p:set>
                                    <p:anim calcmode="lin" valueType="num">
                                      <p:cBhvr>
                                        <p:cTn id="368" dur="500" fill="hold"/>
                                        <p:tgtEl>
                                          <p:spTgt spid="444447"/>
                                        </p:tgtEl>
                                        <p:attrNameLst>
                                          <p:attrName>ppt_h</p:attrName>
                                        </p:attrNameLst>
                                      </p:cBhvr>
                                      <p:tavLst>
                                        <p:tav tm="0">
                                          <p:val>
                                            <p:strVal val="#ppt_h/20"/>
                                          </p:val>
                                        </p:tav>
                                        <p:tav tm="50000">
                                          <p:val>
                                            <p:strVal val="#ppt_h/20"/>
                                          </p:val>
                                        </p:tav>
                                        <p:tav tm="100000">
                                          <p:val>
                                            <p:strVal val="#ppt_h"/>
                                          </p:val>
                                        </p:tav>
                                      </p:tavLst>
                                    </p:anim>
                                    <p:anim calcmode="lin" valueType="num">
                                      <p:cBhvr>
                                        <p:cTn id="369" dur="500" fill="hold"/>
                                        <p:tgtEl>
                                          <p:spTgt spid="444447"/>
                                        </p:tgtEl>
                                        <p:attrNameLst>
                                          <p:attrName>ppt_w</p:attrName>
                                        </p:attrNameLst>
                                      </p:cBhvr>
                                      <p:tavLst>
                                        <p:tav tm="0">
                                          <p:val>
                                            <p:strVal val="#ppt_w+.3"/>
                                          </p:val>
                                        </p:tav>
                                        <p:tav tm="50000">
                                          <p:val>
                                            <p:strVal val="#ppt_w+.3"/>
                                          </p:val>
                                        </p:tav>
                                        <p:tav tm="100000">
                                          <p:val>
                                            <p:strVal val="#ppt_w"/>
                                          </p:val>
                                        </p:tav>
                                      </p:tavLst>
                                    </p:anim>
                                    <p:anim calcmode="lin" valueType="num">
                                      <p:cBhvr>
                                        <p:cTn id="370" dur="500" fill="hold"/>
                                        <p:tgtEl>
                                          <p:spTgt spid="444447"/>
                                        </p:tgtEl>
                                        <p:attrNameLst>
                                          <p:attrName>ppt_x</p:attrName>
                                        </p:attrNameLst>
                                      </p:cBhvr>
                                      <p:tavLst>
                                        <p:tav tm="0">
                                          <p:val>
                                            <p:strVal val="#ppt_x-.3"/>
                                          </p:val>
                                        </p:tav>
                                        <p:tav tm="50000">
                                          <p:val>
                                            <p:strVal val="#ppt_x"/>
                                          </p:val>
                                        </p:tav>
                                        <p:tav tm="100000">
                                          <p:val>
                                            <p:strVal val="#ppt_x"/>
                                          </p:val>
                                        </p:tav>
                                      </p:tavLst>
                                    </p:anim>
                                    <p:anim calcmode="lin" valueType="num">
                                      <p:cBhvr>
                                        <p:cTn id="371" dur="500" fill="hold"/>
                                        <p:tgtEl>
                                          <p:spTgt spid="444447"/>
                                        </p:tgtEl>
                                        <p:attrNameLst>
                                          <p:attrName>ppt_y</p:attrName>
                                        </p:attrNameLst>
                                      </p:cBhvr>
                                      <p:tavLst>
                                        <p:tav tm="0">
                                          <p:val>
                                            <p:strVal val="#ppt_y"/>
                                          </p:val>
                                        </p:tav>
                                        <p:tav tm="100000">
                                          <p:val>
                                            <p:strVal val="#ppt_y"/>
                                          </p:val>
                                        </p:tav>
                                      </p:tavLst>
                                    </p:anim>
                                  </p:childTnLst>
                                </p:cTn>
                              </p:par>
                            </p:childTnLst>
                          </p:cTn>
                        </p:par>
                        <p:par>
                          <p:cTn id="372" fill="hold">
                            <p:stCondLst>
                              <p:cond delay="500"/>
                            </p:stCondLst>
                            <p:childTnLst>
                              <p:par>
                                <p:cTn id="373" presetID="39" presetClass="entr" presetSubtype="0" accel="100000" fill="hold" grpId="0" nodeType="afterEffect">
                                  <p:stCondLst>
                                    <p:cond delay="0"/>
                                  </p:stCondLst>
                                  <p:childTnLst>
                                    <p:set>
                                      <p:cBhvr>
                                        <p:cTn id="374" dur="1" fill="hold">
                                          <p:stCondLst>
                                            <p:cond delay="0"/>
                                          </p:stCondLst>
                                        </p:cTn>
                                        <p:tgtEl>
                                          <p:spTgt spid="444449"/>
                                        </p:tgtEl>
                                        <p:attrNameLst>
                                          <p:attrName>style.visibility</p:attrName>
                                        </p:attrNameLst>
                                      </p:cBhvr>
                                      <p:to>
                                        <p:strVal val="visible"/>
                                      </p:to>
                                    </p:set>
                                    <p:anim calcmode="lin" valueType="num">
                                      <p:cBhvr>
                                        <p:cTn id="375" dur="500" fill="hold"/>
                                        <p:tgtEl>
                                          <p:spTgt spid="444449"/>
                                        </p:tgtEl>
                                        <p:attrNameLst>
                                          <p:attrName>ppt_h</p:attrName>
                                        </p:attrNameLst>
                                      </p:cBhvr>
                                      <p:tavLst>
                                        <p:tav tm="0">
                                          <p:val>
                                            <p:strVal val="#ppt_h/20"/>
                                          </p:val>
                                        </p:tav>
                                        <p:tav tm="50000">
                                          <p:val>
                                            <p:strVal val="#ppt_h/20"/>
                                          </p:val>
                                        </p:tav>
                                        <p:tav tm="100000">
                                          <p:val>
                                            <p:strVal val="#ppt_h"/>
                                          </p:val>
                                        </p:tav>
                                      </p:tavLst>
                                    </p:anim>
                                    <p:anim calcmode="lin" valueType="num">
                                      <p:cBhvr>
                                        <p:cTn id="376" dur="500" fill="hold"/>
                                        <p:tgtEl>
                                          <p:spTgt spid="444449"/>
                                        </p:tgtEl>
                                        <p:attrNameLst>
                                          <p:attrName>ppt_w</p:attrName>
                                        </p:attrNameLst>
                                      </p:cBhvr>
                                      <p:tavLst>
                                        <p:tav tm="0">
                                          <p:val>
                                            <p:strVal val="#ppt_w+.3"/>
                                          </p:val>
                                        </p:tav>
                                        <p:tav tm="50000">
                                          <p:val>
                                            <p:strVal val="#ppt_w+.3"/>
                                          </p:val>
                                        </p:tav>
                                        <p:tav tm="100000">
                                          <p:val>
                                            <p:strVal val="#ppt_w"/>
                                          </p:val>
                                        </p:tav>
                                      </p:tavLst>
                                    </p:anim>
                                    <p:anim calcmode="lin" valueType="num">
                                      <p:cBhvr>
                                        <p:cTn id="377" dur="500" fill="hold"/>
                                        <p:tgtEl>
                                          <p:spTgt spid="444449"/>
                                        </p:tgtEl>
                                        <p:attrNameLst>
                                          <p:attrName>ppt_x</p:attrName>
                                        </p:attrNameLst>
                                      </p:cBhvr>
                                      <p:tavLst>
                                        <p:tav tm="0">
                                          <p:val>
                                            <p:strVal val="#ppt_x-.3"/>
                                          </p:val>
                                        </p:tav>
                                        <p:tav tm="50000">
                                          <p:val>
                                            <p:strVal val="#ppt_x"/>
                                          </p:val>
                                        </p:tav>
                                        <p:tav tm="100000">
                                          <p:val>
                                            <p:strVal val="#ppt_x"/>
                                          </p:val>
                                        </p:tav>
                                      </p:tavLst>
                                    </p:anim>
                                    <p:anim calcmode="lin" valueType="num">
                                      <p:cBhvr>
                                        <p:cTn id="378" dur="500" fill="hold"/>
                                        <p:tgtEl>
                                          <p:spTgt spid="444449"/>
                                        </p:tgtEl>
                                        <p:attrNameLst>
                                          <p:attrName>ppt_y</p:attrName>
                                        </p:attrNameLst>
                                      </p:cBhvr>
                                      <p:tavLst>
                                        <p:tav tm="0">
                                          <p:val>
                                            <p:strVal val="#ppt_y"/>
                                          </p:val>
                                        </p:tav>
                                        <p:tav tm="100000">
                                          <p:val>
                                            <p:strVal val="#ppt_y"/>
                                          </p:val>
                                        </p:tav>
                                      </p:tavLst>
                                    </p:anim>
                                  </p:childTnLst>
                                </p:cTn>
                              </p:par>
                            </p:childTnLst>
                          </p:cTn>
                        </p:par>
                        <p:par>
                          <p:cTn id="379" fill="hold">
                            <p:stCondLst>
                              <p:cond delay="1000"/>
                            </p:stCondLst>
                            <p:childTnLst>
                              <p:par>
                                <p:cTn id="380" presetID="39" presetClass="entr" presetSubtype="0" accel="100000" fill="hold" grpId="0" nodeType="afterEffect">
                                  <p:stCondLst>
                                    <p:cond delay="0"/>
                                  </p:stCondLst>
                                  <p:childTnLst>
                                    <p:set>
                                      <p:cBhvr>
                                        <p:cTn id="381" dur="1" fill="hold">
                                          <p:stCondLst>
                                            <p:cond delay="0"/>
                                          </p:stCondLst>
                                        </p:cTn>
                                        <p:tgtEl>
                                          <p:spTgt spid="444450"/>
                                        </p:tgtEl>
                                        <p:attrNameLst>
                                          <p:attrName>style.visibility</p:attrName>
                                        </p:attrNameLst>
                                      </p:cBhvr>
                                      <p:to>
                                        <p:strVal val="visible"/>
                                      </p:to>
                                    </p:set>
                                    <p:anim calcmode="lin" valueType="num">
                                      <p:cBhvr>
                                        <p:cTn id="382" dur="500" fill="hold"/>
                                        <p:tgtEl>
                                          <p:spTgt spid="444450"/>
                                        </p:tgtEl>
                                        <p:attrNameLst>
                                          <p:attrName>ppt_h</p:attrName>
                                        </p:attrNameLst>
                                      </p:cBhvr>
                                      <p:tavLst>
                                        <p:tav tm="0">
                                          <p:val>
                                            <p:strVal val="#ppt_h/20"/>
                                          </p:val>
                                        </p:tav>
                                        <p:tav tm="50000">
                                          <p:val>
                                            <p:strVal val="#ppt_h/20"/>
                                          </p:val>
                                        </p:tav>
                                        <p:tav tm="100000">
                                          <p:val>
                                            <p:strVal val="#ppt_h"/>
                                          </p:val>
                                        </p:tav>
                                      </p:tavLst>
                                    </p:anim>
                                    <p:anim calcmode="lin" valueType="num">
                                      <p:cBhvr>
                                        <p:cTn id="383" dur="500" fill="hold"/>
                                        <p:tgtEl>
                                          <p:spTgt spid="444450"/>
                                        </p:tgtEl>
                                        <p:attrNameLst>
                                          <p:attrName>ppt_w</p:attrName>
                                        </p:attrNameLst>
                                      </p:cBhvr>
                                      <p:tavLst>
                                        <p:tav tm="0">
                                          <p:val>
                                            <p:strVal val="#ppt_w+.3"/>
                                          </p:val>
                                        </p:tav>
                                        <p:tav tm="50000">
                                          <p:val>
                                            <p:strVal val="#ppt_w+.3"/>
                                          </p:val>
                                        </p:tav>
                                        <p:tav tm="100000">
                                          <p:val>
                                            <p:strVal val="#ppt_w"/>
                                          </p:val>
                                        </p:tav>
                                      </p:tavLst>
                                    </p:anim>
                                    <p:anim calcmode="lin" valueType="num">
                                      <p:cBhvr>
                                        <p:cTn id="384" dur="500" fill="hold"/>
                                        <p:tgtEl>
                                          <p:spTgt spid="444450"/>
                                        </p:tgtEl>
                                        <p:attrNameLst>
                                          <p:attrName>ppt_x</p:attrName>
                                        </p:attrNameLst>
                                      </p:cBhvr>
                                      <p:tavLst>
                                        <p:tav tm="0">
                                          <p:val>
                                            <p:strVal val="#ppt_x-.3"/>
                                          </p:val>
                                        </p:tav>
                                        <p:tav tm="50000">
                                          <p:val>
                                            <p:strVal val="#ppt_x"/>
                                          </p:val>
                                        </p:tav>
                                        <p:tav tm="100000">
                                          <p:val>
                                            <p:strVal val="#ppt_x"/>
                                          </p:val>
                                        </p:tav>
                                      </p:tavLst>
                                    </p:anim>
                                    <p:anim calcmode="lin" valueType="num">
                                      <p:cBhvr>
                                        <p:cTn id="385" dur="500" fill="hold"/>
                                        <p:tgtEl>
                                          <p:spTgt spid="444450"/>
                                        </p:tgtEl>
                                        <p:attrNameLst>
                                          <p:attrName>ppt_y</p:attrName>
                                        </p:attrNameLst>
                                      </p:cBhvr>
                                      <p:tavLst>
                                        <p:tav tm="0">
                                          <p:val>
                                            <p:strVal val="#ppt_y"/>
                                          </p:val>
                                        </p:tav>
                                        <p:tav tm="100000">
                                          <p:val>
                                            <p:strVal val="#ppt_y"/>
                                          </p:val>
                                        </p:tav>
                                      </p:tavLst>
                                    </p:anim>
                                  </p:childTnLst>
                                </p:cTn>
                              </p:par>
                            </p:childTnLst>
                          </p:cTn>
                        </p:par>
                      </p:childTnLst>
                    </p:cTn>
                  </p:par>
                  <p:par>
                    <p:cTn id="386" fill="hold">
                      <p:stCondLst>
                        <p:cond delay="indefinite"/>
                      </p:stCondLst>
                      <p:childTnLst>
                        <p:par>
                          <p:cTn id="387" fill="hold">
                            <p:stCondLst>
                              <p:cond delay="0"/>
                            </p:stCondLst>
                            <p:childTnLst>
                              <p:par>
                                <p:cTn id="388" presetID="39" presetClass="entr" presetSubtype="0" accel="100000" fill="hold" grpId="0" nodeType="clickEffect">
                                  <p:stCondLst>
                                    <p:cond delay="0"/>
                                  </p:stCondLst>
                                  <p:childTnLst>
                                    <p:set>
                                      <p:cBhvr>
                                        <p:cTn id="389" dur="1" fill="hold">
                                          <p:stCondLst>
                                            <p:cond delay="0"/>
                                          </p:stCondLst>
                                        </p:cTn>
                                        <p:tgtEl>
                                          <p:spTgt spid="444451"/>
                                        </p:tgtEl>
                                        <p:attrNameLst>
                                          <p:attrName>style.visibility</p:attrName>
                                        </p:attrNameLst>
                                      </p:cBhvr>
                                      <p:to>
                                        <p:strVal val="visible"/>
                                      </p:to>
                                    </p:set>
                                    <p:anim calcmode="lin" valueType="num">
                                      <p:cBhvr>
                                        <p:cTn id="390" dur="500" fill="hold"/>
                                        <p:tgtEl>
                                          <p:spTgt spid="444451"/>
                                        </p:tgtEl>
                                        <p:attrNameLst>
                                          <p:attrName>ppt_h</p:attrName>
                                        </p:attrNameLst>
                                      </p:cBhvr>
                                      <p:tavLst>
                                        <p:tav tm="0">
                                          <p:val>
                                            <p:strVal val="#ppt_h/20"/>
                                          </p:val>
                                        </p:tav>
                                        <p:tav tm="50000">
                                          <p:val>
                                            <p:strVal val="#ppt_h/20"/>
                                          </p:val>
                                        </p:tav>
                                        <p:tav tm="100000">
                                          <p:val>
                                            <p:strVal val="#ppt_h"/>
                                          </p:val>
                                        </p:tav>
                                      </p:tavLst>
                                    </p:anim>
                                    <p:anim calcmode="lin" valueType="num">
                                      <p:cBhvr>
                                        <p:cTn id="391" dur="500" fill="hold"/>
                                        <p:tgtEl>
                                          <p:spTgt spid="444451"/>
                                        </p:tgtEl>
                                        <p:attrNameLst>
                                          <p:attrName>ppt_w</p:attrName>
                                        </p:attrNameLst>
                                      </p:cBhvr>
                                      <p:tavLst>
                                        <p:tav tm="0">
                                          <p:val>
                                            <p:strVal val="#ppt_w+.3"/>
                                          </p:val>
                                        </p:tav>
                                        <p:tav tm="50000">
                                          <p:val>
                                            <p:strVal val="#ppt_w+.3"/>
                                          </p:val>
                                        </p:tav>
                                        <p:tav tm="100000">
                                          <p:val>
                                            <p:strVal val="#ppt_w"/>
                                          </p:val>
                                        </p:tav>
                                      </p:tavLst>
                                    </p:anim>
                                    <p:anim calcmode="lin" valueType="num">
                                      <p:cBhvr>
                                        <p:cTn id="392" dur="500" fill="hold"/>
                                        <p:tgtEl>
                                          <p:spTgt spid="444451"/>
                                        </p:tgtEl>
                                        <p:attrNameLst>
                                          <p:attrName>ppt_x</p:attrName>
                                        </p:attrNameLst>
                                      </p:cBhvr>
                                      <p:tavLst>
                                        <p:tav tm="0">
                                          <p:val>
                                            <p:strVal val="#ppt_x-.3"/>
                                          </p:val>
                                        </p:tav>
                                        <p:tav tm="50000">
                                          <p:val>
                                            <p:strVal val="#ppt_x"/>
                                          </p:val>
                                        </p:tav>
                                        <p:tav tm="100000">
                                          <p:val>
                                            <p:strVal val="#ppt_x"/>
                                          </p:val>
                                        </p:tav>
                                      </p:tavLst>
                                    </p:anim>
                                    <p:anim calcmode="lin" valueType="num">
                                      <p:cBhvr>
                                        <p:cTn id="393" dur="500" fill="hold"/>
                                        <p:tgtEl>
                                          <p:spTgt spid="444451"/>
                                        </p:tgtEl>
                                        <p:attrNameLst>
                                          <p:attrName>ppt_y</p:attrName>
                                        </p:attrNameLst>
                                      </p:cBhvr>
                                      <p:tavLst>
                                        <p:tav tm="0">
                                          <p:val>
                                            <p:strVal val="#ppt_y"/>
                                          </p:val>
                                        </p:tav>
                                        <p:tav tm="100000">
                                          <p:val>
                                            <p:strVal val="#ppt_y"/>
                                          </p:val>
                                        </p:tav>
                                      </p:tavLst>
                                    </p:anim>
                                  </p:childTnLst>
                                </p:cTn>
                              </p:par>
                            </p:childTnLst>
                          </p:cTn>
                        </p:par>
                        <p:par>
                          <p:cTn id="394" fill="hold">
                            <p:stCondLst>
                              <p:cond delay="500"/>
                            </p:stCondLst>
                            <p:childTnLst>
                              <p:par>
                                <p:cTn id="395" presetID="39" presetClass="entr" presetSubtype="0" accel="100000" fill="hold" grpId="0" nodeType="afterEffect">
                                  <p:stCondLst>
                                    <p:cond delay="0"/>
                                  </p:stCondLst>
                                  <p:childTnLst>
                                    <p:set>
                                      <p:cBhvr>
                                        <p:cTn id="396" dur="1" fill="hold">
                                          <p:stCondLst>
                                            <p:cond delay="0"/>
                                          </p:stCondLst>
                                        </p:cTn>
                                        <p:tgtEl>
                                          <p:spTgt spid="444452"/>
                                        </p:tgtEl>
                                        <p:attrNameLst>
                                          <p:attrName>style.visibility</p:attrName>
                                        </p:attrNameLst>
                                      </p:cBhvr>
                                      <p:to>
                                        <p:strVal val="visible"/>
                                      </p:to>
                                    </p:set>
                                    <p:anim calcmode="lin" valueType="num">
                                      <p:cBhvr>
                                        <p:cTn id="397" dur="500" fill="hold"/>
                                        <p:tgtEl>
                                          <p:spTgt spid="444452"/>
                                        </p:tgtEl>
                                        <p:attrNameLst>
                                          <p:attrName>ppt_h</p:attrName>
                                        </p:attrNameLst>
                                      </p:cBhvr>
                                      <p:tavLst>
                                        <p:tav tm="0">
                                          <p:val>
                                            <p:strVal val="#ppt_h/20"/>
                                          </p:val>
                                        </p:tav>
                                        <p:tav tm="50000">
                                          <p:val>
                                            <p:strVal val="#ppt_h/20"/>
                                          </p:val>
                                        </p:tav>
                                        <p:tav tm="100000">
                                          <p:val>
                                            <p:strVal val="#ppt_h"/>
                                          </p:val>
                                        </p:tav>
                                      </p:tavLst>
                                    </p:anim>
                                    <p:anim calcmode="lin" valueType="num">
                                      <p:cBhvr>
                                        <p:cTn id="398" dur="500" fill="hold"/>
                                        <p:tgtEl>
                                          <p:spTgt spid="444452"/>
                                        </p:tgtEl>
                                        <p:attrNameLst>
                                          <p:attrName>ppt_w</p:attrName>
                                        </p:attrNameLst>
                                      </p:cBhvr>
                                      <p:tavLst>
                                        <p:tav tm="0">
                                          <p:val>
                                            <p:strVal val="#ppt_w+.3"/>
                                          </p:val>
                                        </p:tav>
                                        <p:tav tm="50000">
                                          <p:val>
                                            <p:strVal val="#ppt_w+.3"/>
                                          </p:val>
                                        </p:tav>
                                        <p:tav tm="100000">
                                          <p:val>
                                            <p:strVal val="#ppt_w"/>
                                          </p:val>
                                        </p:tav>
                                      </p:tavLst>
                                    </p:anim>
                                    <p:anim calcmode="lin" valueType="num">
                                      <p:cBhvr>
                                        <p:cTn id="399" dur="500" fill="hold"/>
                                        <p:tgtEl>
                                          <p:spTgt spid="444452"/>
                                        </p:tgtEl>
                                        <p:attrNameLst>
                                          <p:attrName>ppt_x</p:attrName>
                                        </p:attrNameLst>
                                      </p:cBhvr>
                                      <p:tavLst>
                                        <p:tav tm="0">
                                          <p:val>
                                            <p:strVal val="#ppt_x-.3"/>
                                          </p:val>
                                        </p:tav>
                                        <p:tav tm="50000">
                                          <p:val>
                                            <p:strVal val="#ppt_x"/>
                                          </p:val>
                                        </p:tav>
                                        <p:tav tm="100000">
                                          <p:val>
                                            <p:strVal val="#ppt_x"/>
                                          </p:val>
                                        </p:tav>
                                      </p:tavLst>
                                    </p:anim>
                                    <p:anim calcmode="lin" valueType="num">
                                      <p:cBhvr>
                                        <p:cTn id="400" dur="500" fill="hold"/>
                                        <p:tgtEl>
                                          <p:spTgt spid="444452"/>
                                        </p:tgtEl>
                                        <p:attrNameLst>
                                          <p:attrName>ppt_y</p:attrName>
                                        </p:attrNameLst>
                                      </p:cBhvr>
                                      <p:tavLst>
                                        <p:tav tm="0">
                                          <p:val>
                                            <p:strVal val="#ppt_y"/>
                                          </p:val>
                                        </p:tav>
                                        <p:tav tm="100000">
                                          <p:val>
                                            <p:strVal val="#ppt_y"/>
                                          </p:val>
                                        </p:tav>
                                      </p:tavLst>
                                    </p:anim>
                                  </p:childTnLst>
                                </p:cTn>
                              </p:par>
                            </p:childTnLst>
                          </p:cTn>
                        </p:par>
                        <p:par>
                          <p:cTn id="401" fill="hold">
                            <p:stCondLst>
                              <p:cond delay="1000"/>
                            </p:stCondLst>
                            <p:childTnLst>
                              <p:par>
                                <p:cTn id="402" presetID="39" presetClass="entr" presetSubtype="0" accel="100000" fill="hold" grpId="0" nodeType="afterEffect">
                                  <p:stCondLst>
                                    <p:cond delay="0"/>
                                  </p:stCondLst>
                                  <p:childTnLst>
                                    <p:set>
                                      <p:cBhvr>
                                        <p:cTn id="403" dur="1" fill="hold">
                                          <p:stCondLst>
                                            <p:cond delay="0"/>
                                          </p:stCondLst>
                                        </p:cTn>
                                        <p:tgtEl>
                                          <p:spTgt spid="444453"/>
                                        </p:tgtEl>
                                        <p:attrNameLst>
                                          <p:attrName>style.visibility</p:attrName>
                                        </p:attrNameLst>
                                      </p:cBhvr>
                                      <p:to>
                                        <p:strVal val="visible"/>
                                      </p:to>
                                    </p:set>
                                    <p:anim calcmode="lin" valueType="num">
                                      <p:cBhvr>
                                        <p:cTn id="404" dur="500" fill="hold"/>
                                        <p:tgtEl>
                                          <p:spTgt spid="444453"/>
                                        </p:tgtEl>
                                        <p:attrNameLst>
                                          <p:attrName>ppt_h</p:attrName>
                                        </p:attrNameLst>
                                      </p:cBhvr>
                                      <p:tavLst>
                                        <p:tav tm="0">
                                          <p:val>
                                            <p:strVal val="#ppt_h/20"/>
                                          </p:val>
                                        </p:tav>
                                        <p:tav tm="50000">
                                          <p:val>
                                            <p:strVal val="#ppt_h/20"/>
                                          </p:val>
                                        </p:tav>
                                        <p:tav tm="100000">
                                          <p:val>
                                            <p:strVal val="#ppt_h"/>
                                          </p:val>
                                        </p:tav>
                                      </p:tavLst>
                                    </p:anim>
                                    <p:anim calcmode="lin" valueType="num">
                                      <p:cBhvr>
                                        <p:cTn id="405" dur="500" fill="hold"/>
                                        <p:tgtEl>
                                          <p:spTgt spid="444453"/>
                                        </p:tgtEl>
                                        <p:attrNameLst>
                                          <p:attrName>ppt_w</p:attrName>
                                        </p:attrNameLst>
                                      </p:cBhvr>
                                      <p:tavLst>
                                        <p:tav tm="0">
                                          <p:val>
                                            <p:strVal val="#ppt_w+.3"/>
                                          </p:val>
                                        </p:tav>
                                        <p:tav tm="50000">
                                          <p:val>
                                            <p:strVal val="#ppt_w+.3"/>
                                          </p:val>
                                        </p:tav>
                                        <p:tav tm="100000">
                                          <p:val>
                                            <p:strVal val="#ppt_w"/>
                                          </p:val>
                                        </p:tav>
                                      </p:tavLst>
                                    </p:anim>
                                    <p:anim calcmode="lin" valueType="num">
                                      <p:cBhvr>
                                        <p:cTn id="406" dur="500" fill="hold"/>
                                        <p:tgtEl>
                                          <p:spTgt spid="444453"/>
                                        </p:tgtEl>
                                        <p:attrNameLst>
                                          <p:attrName>ppt_x</p:attrName>
                                        </p:attrNameLst>
                                      </p:cBhvr>
                                      <p:tavLst>
                                        <p:tav tm="0">
                                          <p:val>
                                            <p:strVal val="#ppt_x-.3"/>
                                          </p:val>
                                        </p:tav>
                                        <p:tav tm="50000">
                                          <p:val>
                                            <p:strVal val="#ppt_x"/>
                                          </p:val>
                                        </p:tav>
                                        <p:tav tm="100000">
                                          <p:val>
                                            <p:strVal val="#ppt_x"/>
                                          </p:val>
                                        </p:tav>
                                      </p:tavLst>
                                    </p:anim>
                                    <p:anim calcmode="lin" valueType="num">
                                      <p:cBhvr>
                                        <p:cTn id="407" dur="500" fill="hold"/>
                                        <p:tgtEl>
                                          <p:spTgt spid="444453"/>
                                        </p:tgtEl>
                                        <p:attrNameLst>
                                          <p:attrName>ppt_y</p:attrName>
                                        </p:attrNameLst>
                                      </p:cBhvr>
                                      <p:tavLst>
                                        <p:tav tm="0">
                                          <p:val>
                                            <p:strVal val="#ppt_y"/>
                                          </p:val>
                                        </p:tav>
                                        <p:tav tm="100000">
                                          <p:val>
                                            <p:strVal val="#ppt_y"/>
                                          </p:val>
                                        </p:tav>
                                      </p:tavLst>
                                    </p:anim>
                                  </p:childTnLst>
                                </p:cTn>
                              </p:par>
                            </p:childTnLst>
                          </p:cTn>
                        </p:par>
                      </p:childTnLst>
                    </p:cTn>
                  </p:par>
                  <p:par>
                    <p:cTn id="408" fill="hold">
                      <p:stCondLst>
                        <p:cond delay="indefinite"/>
                      </p:stCondLst>
                      <p:childTnLst>
                        <p:par>
                          <p:cTn id="409" fill="hold">
                            <p:stCondLst>
                              <p:cond delay="0"/>
                            </p:stCondLst>
                            <p:childTnLst>
                              <p:par>
                                <p:cTn id="410" presetID="39" presetClass="entr" presetSubtype="0" accel="100000" fill="hold" grpId="0" nodeType="clickEffect">
                                  <p:stCondLst>
                                    <p:cond delay="0"/>
                                  </p:stCondLst>
                                  <p:childTnLst>
                                    <p:set>
                                      <p:cBhvr>
                                        <p:cTn id="411" dur="1" fill="hold">
                                          <p:stCondLst>
                                            <p:cond delay="0"/>
                                          </p:stCondLst>
                                        </p:cTn>
                                        <p:tgtEl>
                                          <p:spTgt spid="444456"/>
                                        </p:tgtEl>
                                        <p:attrNameLst>
                                          <p:attrName>style.visibility</p:attrName>
                                        </p:attrNameLst>
                                      </p:cBhvr>
                                      <p:to>
                                        <p:strVal val="visible"/>
                                      </p:to>
                                    </p:set>
                                    <p:anim calcmode="lin" valueType="num">
                                      <p:cBhvr>
                                        <p:cTn id="412" dur="500" fill="hold"/>
                                        <p:tgtEl>
                                          <p:spTgt spid="444456"/>
                                        </p:tgtEl>
                                        <p:attrNameLst>
                                          <p:attrName>ppt_h</p:attrName>
                                        </p:attrNameLst>
                                      </p:cBhvr>
                                      <p:tavLst>
                                        <p:tav tm="0">
                                          <p:val>
                                            <p:strVal val="#ppt_h/20"/>
                                          </p:val>
                                        </p:tav>
                                        <p:tav tm="50000">
                                          <p:val>
                                            <p:strVal val="#ppt_h/20"/>
                                          </p:val>
                                        </p:tav>
                                        <p:tav tm="100000">
                                          <p:val>
                                            <p:strVal val="#ppt_h"/>
                                          </p:val>
                                        </p:tav>
                                      </p:tavLst>
                                    </p:anim>
                                    <p:anim calcmode="lin" valueType="num">
                                      <p:cBhvr>
                                        <p:cTn id="413" dur="500" fill="hold"/>
                                        <p:tgtEl>
                                          <p:spTgt spid="444456"/>
                                        </p:tgtEl>
                                        <p:attrNameLst>
                                          <p:attrName>ppt_w</p:attrName>
                                        </p:attrNameLst>
                                      </p:cBhvr>
                                      <p:tavLst>
                                        <p:tav tm="0">
                                          <p:val>
                                            <p:strVal val="#ppt_w+.3"/>
                                          </p:val>
                                        </p:tav>
                                        <p:tav tm="50000">
                                          <p:val>
                                            <p:strVal val="#ppt_w+.3"/>
                                          </p:val>
                                        </p:tav>
                                        <p:tav tm="100000">
                                          <p:val>
                                            <p:strVal val="#ppt_w"/>
                                          </p:val>
                                        </p:tav>
                                      </p:tavLst>
                                    </p:anim>
                                    <p:anim calcmode="lin" valueType="num">
                                      <p:cBhvr>
                                        <p:cTn id="414" dur="500" fill="hold"/>
                                        <p:tgtEl>
                                          <p:spTgt spid="444456"/>
                                        </p:tgtEl>
                                        <p:attrNameLst>
                                          <p:attrName>ppt_x</p:attrName>
                                        </p:attrNameLst>
                                      </p:cBhvr>
                                      <p:tavLst>
                                        <p:tav tm="0">
                                          <p:val>
                                            <p:strVal val="#ppt_x-.3"/>
                                          </p:val>
                                        </p:tav>
                                        <p:tav tm="50000">
                                          <p:val>
                                            <p:strVal val="#ppt_x"/>
                                          </p:val>
                                        </p:tav>
                                        <p:tav tm="100000">
                                          <p:val>
                                            <p:strVal val="#ppt_x"/>
                                          </p:val>
                                        </p:tav>
                                      </p:tavLst>
                                    </p:anim>
                                    <p:anim calcmode="lin" valueType="num">
                                      <p:cBhvr>
                                        <p:cTn id="415" dur="500" fill="hold"/>
                                        <p:tgtEl>
                                          <p:spTgt spid="444456"/>
                                        </p:tgtEl>
                                        <p:attrNameLst>
                                          <p:attrName>ppt_y</p:attrName>
                                        </p:attrNameLst>
                                      </p:cBhvr>
                                      <p:tavLst>
                                        <p:tav tm="0">
                                          <p:val>
                                            <p:strVal val="#ppt_y"/>
                                          </p:val>
                                        </p:tav>
                                        <p:tav tm="100000">
                                          <p:val>
                                            <p:strVal val="#ppt_y"/>
                                          </p:val>
                                        </p:tav>
                                      </p:tavLst>
                                    </p:anim>
                                  </p:childTnLst>
                                </p:cTn>
                              </p:par>
                            </p:childTnLst>
                          </p:cTn>
                        </p:par>
                        <p:par>
                          <p:cTn id="416" fill="hold">
                            <p:stCondLst>
                              <p:cond delay="500"/>
                            </p:stCondLst>
                            <p:childTnLst>
                              <p:par>
                                <p:cTn id="417" presetID="39" presetClass="entr" presetSubtype="0" accel="100000" fill="hold" grpId="0" nodeType="afterEffect">
                                  <p:stCondLst>
                                    <p:cond delay="0"/>
                                  </p:stCondLst>
                                  <p:childTnLst>
                                    <p:set>
                                      <p:cBhvr>
                                        <p:cTn id="418" dur="1" fill="hold">
                                          <p:stCondLst>
                                            <p:cond delay="0"/>
                                          </p:stCondLst>
                                        </p:cTn>
                                        <p:tgtEl>
                                          <p:spTgt spid="444457"/>
                                        </p:tgtEl>
                                        <p:attrNameLst>
                                          <p:attrName>style.visibility</p:attrName>
                                        </p:attrNameLst>
                                      </p:cBhvr>
                                      <p:to>
                                        <p:strVal val="visible"/>
                                      </p:to>
                                    </p:set>
                                    <p:anim calcmode="lin" valueType="num">
                                      <p:cBhvr>
                                        <p:cTn id="419" dur="500" fill="hold"/>
                                        <p:tgtEl>
                                          <p:spTgt spid="444457"/>
                                        </p:tgtEl>
                                        <p:attrNameLst>
                                          <p:attrName>ppt_h</p:attrName>
                                        </p:attrNameLst>
                                      </p:cBhvr>
                                      <p:tavLst>
                                        <p:tav tm="0">
                                          <p:val>
                                            <p:strVal val="#ppt_h/20"/>
                                          </p:val>
                                        </p:tav>
                                        <p:tav tm="50000">
                                          <p:val>
                                            <p:strVal val="#ppt_h/20"/>
                                          </p:val>
                                        </p:tav>
                                        <p:tav tm="100000">
                                          <p:val>
                                            <p:strVal val="#ppt_h"/>
                                          </p:val>
                                        </p:tav>
                                      </p:tavLst>
                                    </p:anim>
                                    <p:anim calcmode="lin" valueType="num">
                                      <p:cBhvr>
                                        <p:cTn id="420" dur="500" fill="hold"/>
                                        <p:tgtEl>
                                          <p:spTgt spid="444457"/>
                                        </p:tgtEl>
                                        <p:attrNameLst>
                                          <p:attrName>ppt_w</p:attrName>
                                        </p:attrNameLst>
                                      </p:cBhvr>
                                      <p:tavLst>
                                        <p:tav tm="0">
                                          <p:val>
                                            <p:strVal val="#ppt_w+.3"/>
                                          </p:val>
                                        </p:tav>
                                        <p:tav tm="50000">
                                          <p:val>
                                            <p:strVal val="#ppt_w+.3"/>
                                          </p:val>
                                        </p:tav>
                                        <p:tav tm="100000">
                                          <p:val>
                                            <p:strVal val="#ppt_w"/>
                                          </p:val>
                                        </p:tav>
                                      </p:tavLst>
                                    </p:anim>
                                    <p:anim calcmode="lin" valueType="num">
                                      <p:cBhvr>
                                        <p:cTn id="421" dur="500" fill="hold"/>
                                        <p:tgtEl>
                                          <p:spTgt spid="444457"/>
                                        </p:tgtEl>
                                        <p:attrNameLst>
                                          <p:attrName>ppt_x</p:attrName>
                                        </p:attrNameLst>
                                      </p:cBhvr>
                                      <p:tavLst>
                                        <p:tav tm="0">
                                          <p:val>
                                            <p:strVal val="#ppt_x-.3"/>
                                          </p:val>
                                        </p:tav>
                                        <p:tav tm="50000">
                                          <p:val>
                                            <p:strVal val="#ppt_x"/>
                                          </p:val>
                                        </p:tav>
                                        <p:tav tm="100000">
                                          <p:val>
                                            <p:strVal val="#ppt_x"/>
                                          </p:val>
                                        </p:tav>
                                      </p:tavLst>
                                    </p:anim>
                                    <p:anim calcmode="lin" valueType="num">
                                      <p:cBhvr>
                                        <p:cTn id="422" dur="500" fill="hold"/>
                                        <p:tgtEl>
                                          <p:spTgt spid="444457"/>
                                        </p:tgtEl>
                                        <p:attrNameLst>
                                          <p:attrName>ppt_y</p:attrName>
                                        </p:attrNameLst>
                                      </p:cBhvr>
                                      <p:tavLst>
                                        <p:tav tm="0">
                                          <p:val>
                                            <p:strVal val="#ppt_y"/>
                                          </p:val>
                                        </p:tav>
                                        <p:tav tm="100000">
                                          <p:val>
                                            <p:strVal val="#ppt_y"/>
                                          </p:val>
                                        </p:tav>
                                      </p:tavLst>
                                    </p:anim>
                                  </p:childTnLst>
                                </p:cTn>
                              </p:par>
                            </p:childTnLst>
                          </p:cTn>
                        </p:par>
                        <p:par>
                          <p:cTn id="423" fill="hold">
                            <p:stCondLst>
                              <p:cond delay="1000"/>
                            </p:stCondLst>
                            <p:childTnLst>
                              <p:par>
                                <p:cTn id="424" presetID="48" presetClass="entr" presetSubtype="0" accel="50000" fill="hold" grpId="0" nodeType="afterEffect">
                                  <p:stCondLst>
                                    <p:cond delay="0"/>
                                  </p:stCondLst>
                                  <p:childTnLst>
                                    <p:set>
                                      <p:cBhvr>
                                        <p:cTn id="425" dur="1" fill="hold">
                                          <p:stCondLst>
                                            <p:cond delay="0"/>
                                          </p:stCondLst>
                                        </p:cTn>
                                        <p:tgtEl>
                                          <p:spTgt spid="444463"/>
                                        </p:tgtEl>
                                        <p:attrNameLst>
                                          <p:attrName>style.visibility</p:attrName>
                                        </p:attrNameLst>
                                      </p:cBhvr>
                                      <p:to>
                                        <p:strVal val="visible"/>
                                      </p:to>
                                    </p:set>
                                    <p:anim calcmode="lin" valueType="num">
                                      <p:cBhvr>
                                        <p:cTn id="426" dur="1000" fill="hold"/>
                                        <p:tgtEl>
                                          <p:spTgt spid="4444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7" dur="1000" fill="hold"/>
                                        <p:tgtEl>
                                          <p:spTgt spid="444463"/>
                                        </p:tgtEl>
                                        <p:attrNameLst>
                                          <p:attrName>ppt_x</p:attrName>
                                        </p:attrNameLst>
                                      </p:cBhvr>
                                      <p:tavLst>
                                        <p:tav tm="0">
                                          <p:val>
                                            <p:fltVal val="-1"/>
                                          </p:val>
                                        </p:tav>
                                        <p:tav tm="50000">
                                          <p:val>
                                            <p:fltVal val="0.95"/>
                                          </p:val>
                                        </p:tav>
                                        <p:tav tm="100000">
                                          <p:val>
                                            <p:strVal val="#ppt_x"/>
                                          </p:val>
                                        </p:tav>
                                      </p:tavLst>
                                    </p:anim>
                                    <p:anim calcmode="lin" valueType="num">
                                      <p:cBhvr>
                                        <p:cTn id="428" dur="1000" fill="hold"/>
                                        <p:tgtEl>
                                          <p:spTgt spid="444463"/>
                                        </p:tgtEl>
                                        <p:attrNameLst>
                                          <p:attrName>ppt_y</p:attrName>
                                        </p:attrNameLst>
                                      </p:cBhvr>
                                      <p:tavLst>
                                        <p:tav tm="0">
                                          <p:val>
                                            <p:strVal val="#ppt_y"/>
                                          </p:val>
                                        </p:tav>
                                        <p:tav tm="100000">
                                          <p:val>
                                            <p:strVal val="#ppt_y"/>
                                          </p:val>
                                        </p:tav>
                                      </p:tavLst>
                                    </p:anim>
                                    <p:animEffect transition="in" filter="fade">
                                      <p:cBhvr>
                                        <p:cTn id="429" dur="1000"/>
                                        <p:tgtEl>
                                          <p:spTgt spid="444463"/>
                                        </p:tgtEl>
                                      </p:cBhvr>
                                    </p:animEffect>
                                  </p:childTnLst>
                                </p:cTn>
                              </p:par>
                            </p:childTnLst>
                          </p:cTn>
                        </p:par>
                        <p:par>
                          <p:cTn id="430" fill="hold">
                            <p:stCondLst>
                              <p:cond delay="2000"/>
                            </p:stCondLst>
                            <p:childTnLst>
                              <p:par>
                                <p:cTn id="431" presetID="39" presetClass="entr" presetSubtype="0" accel="100000" fill="hold" grpId="0" nodeType="afterEffect">
                                  <p:stCondLst>
                                    <p:cond delay="0"/>
                                  </p:stCondLst>
                                  <p:childTnLst>
                                    <p:set>
                                      <p:cBhvr>
                                        <p:cTn id="432" dur="1" fill="hold">
                                          <p:stCondLst>
                                            <p:cond delay="0"/>
                                          </p:stCondLst>
                                        </p:cTn>
                                        <p:tgtEl>
                                          <p:spTgt spid="444448"/>
                                        </p:tgtEl>
                                        <p:attrNameLst>
                                          <p:attrName>style.visibility</p:attrName>
                                        </p:attrNameLst>
                                      </p:cBhvr>
                                      <p:to>
                                        <p:strVal val="visible"/>
                                      </p:to>
                                    </p:set>
                                    <p:anim calcmode="lin" valueType="num">
                                      <p:cBhvr>
                                        <p:cTn id="433" dur="500" fill="hold"/>
                                        <p:tgtEl>
                                          <p:spTgt spid="444448"/>
                                        </p:tgtEl>
                                        <p:attrNameLst>
                                          <p:attrName>ppt_h</p:attrName>
                                        </p:attrNameLst>
                                      </p:cBhvr>
                                      <p:tavLst>
                                        <p:tav tm="0">
                                          <p:val>
                                            <p:strVal val="#ppt_h/20"/>
                                          </p:val>
                                        </p:tav>
                                        <p:tav tm="50000">
                                          <p:val>
                                            <p:strVal val="#ppt_h/20"/>
                                          </p:val>
                                        </p:tav>
                                        <p:tav tm="100000">
                                          <p:val>
                                            <p:strVal val="#ppt_h"/>
                                          </p:val>
                                        </p:tav>
                                      </p:tavLst>
                                    </p:anim>
                                    <p:anim calcmode="lin" valueType="num">
                                      <p:cBhvr>
                                        <p:cTn id="434" dur="500" fill="hold"/>
                                        <p:tgtEl>
                                          <p:spTgt spid="444448"/>
                                        </p:tgtEl>
                                        <p:attrNameLst>
                                          <p:attrName>ppt_w</p:attrName>
                                        </p:attrNameLst>
                                      </p:cBhvr>
                                      <p:tavLst>
                                        <p:tav tm="0">
                                          <p:val>
                                            <p:strVal val="#ppt_w+.3"/>
                                          </p:val>
                                        </p:tav>
                                        <p:tav tm="50000">
                                          <p:val>
                                            <p:strVal val="#ppt_w+.3"/>
                                          </p:val>
                                        </p:tav>
                                        <p:tav tm="100000">
                                          <p:val>
                                            <p:strVal val="#ppt_w"/>
                                          </p:val>
                                        </p:tav>
                                      </p:tavLst>
                                    </p:anim>
                                    <p:anim calcmode="lin" valueType="num">
                                      <p:cBhvr>
                                        <p:cTn id="435" dur="500" fill="hold"/>
                                        <p:tgtEl>
                                          <p:spTgt spid="444448"/>
                                        </p:tgtEl>
                                        <p:attrNameLst>
                                          <p:attrName>ppt_x</p:attrName>
                                        </p:attrNameLst>
                                      </p:cBhvr>
                                      <p:tavLst>
                                        <p:tav tm="0">
                                          <p:val>
                                            <p:strVal val="#ppt_x-.3"/>
                                          </p:val>
                                        </p:tav>
                                        <p:tav tm="50000">
                                          <p:val>
                                            <p:strVal val="#ppt_x"/>
                                          </p:val>
                                        </p:tav>
                                        <p:tav tm="100000">
                                          <p:val>
                                            <p:strVal val="#ppt_x"/>
                                          </p:val>
                                        </p:tav>
                                      </p:tavLst>
                                    </p:anim>
                                    <p:anim calcmode="lin" valueType="num">
                                      <p:cBhvr>
                                        <p:cTn id="436" dur="500" fill="hold"/>
                                        <p:tgtEl>
                                          <p:spTgt spid="444448"/>
                                        </p:tgtEl>
                                        <p:attrNameLst>
                                          <p:attrName>ppt_y</p:attrName>
                                        </p:attrNameLst>
                                      </p:cBhvr>
                                      <p:tavLst>
                                        <p:tav tm="0">
                                          <p:val>
                                            <p:strVal val="#ppt_y"/>
                                          </p:val>
                                        </p:tav>
                                        <p:tav tm="100000">
                                          <p:val>
                                            <p:strVal val="#ppt_y"/>
                                          </p:val>
                                        </p:tav>
                                      </p:tavLst>
                                    </p:anim>
                                  </p:childTnLst>
                                </p:cTn>
                              </p:par>
                            </p:childTnLst>
                          </p:cTn>
                        </p:par>
                        <p:par>
                          <p:cTn id="437" fill="hold">
                            <p:stCondLst>
                              <p:cond delay="2500"/>
                            </p:stCondLst>
                            <p:childTnLst>
                              <p:par>
                                <p:cTn id="438" presetID="39" presetClass="entr" presetSubtype="0" accel="100000" fill="hold" grpId="0" nodeType="afterEffect">
                                  <p:stCondLst>
                                    <p:cond delay="0"/>
                                  </p:stCondLst>
                                  <p:childTnLst>
                                    <p:set>
                                      <p:cBhvr>
                                        <p:cTn id="439" dur="1" fill="hold">
                                          <p:stCondLst>
                                            <p:cond delay="0"/>
                                          </p:stCondLst>
                                        </p:cTn>
                                        <p:tgtEl>
                                          <p:spTgt spid="444459"/>
                                        </p:tgtEl>
                                        <p:attrNameLst>
                                          <p:attrName>style.visibility</p:attrName>
                                        </p:attrNameLst>
                                      </p:cBhvr>
                                      <p:to>
                                        <p:strVal val="visible"/>
                                      </p:to>
                                    </p:set>
                                    <p:anim calcmode="lin" valueType="num">
                                      <p:cBhvr>
                                        <p:cTn id="440" dur="500" fill="hold"/>
                                        <p:tgtEl>
                                          <p:spTgt spid="444459"/>
                                        </p:tgtEl>
                                        <p:attrNameLst>
                                          <p:attrName>ppt_h</p:attrName>
                                        </p:attrNameLst>
                                      </p:cBhvr>
                                      <p:tavLst>
                                        <p:tav tm="0">
                                          <p:val>
                                            <p:strVal val="#ppt_h/20"/>
                                          </p:val>
                                        </p:tav>
                                        <p:tav tm="50000">
                                          <p:val>
                                            <p:strVal val="#ppt_h/20"/>
                                          </p:val>
                                        </p:tav>
                                        <p:tav tm="100000">
                                          <p:val>
                                            <p:strVal val="#ppt_h"/>
                                          </p:val>
                                        </p:tav>
                                      </p:tavLst>
                                    </p:anim>
                                    <p:anim calcmode="lin" valueType="num">
                                      <p:cBhvr>
                                        <p:cTn id="441" dur="500" fill="hold"/>
                                        <p:tgtEl>
                                          <p:spTgt spid="444459"/>
                                        </p:tgtEl>
                                        <p:attrNameLst>
                                          <p:attrName>ppt_w</p:attrName>
                                        </p:attrNameLst>
                                      </p:cBhvr>
                                      <p:tavLst>
                                        <p:tav tm="0">
                                          <p:val>
                                            <p:strVal val="#ppt_w+.3"/>
                                          </p:val>
                                        </p:tav>
                                        <p:tav tm="50000">
                                          <p:val>
                                            <p:strVal val="#ppt_w+.3"/>
                                          </p:val>
                                        </p:tav>
                                        <p:tav tm="100000">
                                          <p:val>
                                            <p:strVal val="#ppt_w"/>
                                          </p:val>
                                        </p:tav>
                                      </p:tavLst>
                                    </p:anim>
                                    <p:anim calcmode="lin" valueType="num">
                                      <p:cBhvr>
                                        <p:cTn id="442" dur="500" fill="hold"/>
                                        <p:tgtEl>
                                          <p:spTgt spid="444459"/>
                                        </p:tgtEl>
                                        <p:attrNameLst>
                                          <p:attrName>ppt_x</p:attrName>
                                        </p:attrNameLst>
                                      </p:cBhvr>
                                      <p:tavLst>
                                        <p:tav tm="0">
                                          <p:val>
                                            <p:strVal val="#ppt_x-.3"/>
                                          </p:val>
                                        </p:tav>
                                        <p:tav tm="50000">
                                          <p:val>
                                            <p:strVal val="#ppt_x"/>
                                          </p:val>
                                        </p:tav>
                                        <p:tav tm="100000">
                                          <p:val>
                                            <p:strVal val="#ppt_x"/>
                                          </p:val>
                                        </p:tav>
                                      </p:tavLst>
                                    </p:anim>
                                    <p:anim calcmode="lin" valueType="num">
                                      <p:cBhvr>
                                        <p:cTn id="443" dur="500" fill="hold"/>
                                        <p:tgtEl>
                                          <p:spTgt spid="444459"/>
                                        </p:tgtEl>
                                        <p:attrNameLst>
                                          <p:attrName>ppt_y</p:attrName>
                                        </p:attrNameLst>
                                      </p:cBhvr>
                                      <p:tavLst>
                                        <p:tav tm="0">
                                          <p:val>
                                            <p:strVal val="#ppt_y"/>
                                          </p:val>
                                        </p:tav>
                                        <p:tav tm="100000">
                                          <p:val>
                                            <p:strVal val="#ppt_y"/>
                                          </p:val>
                                        </p:tav>
                                      </p:tavLst>
                                    </p:anim>
                                  </p:childTnLst>
                                </p:cTn>
                              </p:par>
                            </p:childTnLst>
                          </p:cTn>
                        </p:par>
                      </p:childTnLst>
                    </p:cTn>
                  </p:par>
                  <p:par>
                    <p:cTn id="444" fill="hold">
                      <p:stCondLst>
                        <p:cond delay="indefinite"/>
                      </p:stCondLst>
                      <p:childTnLst>
                        <p:par>
                          <p:cTn id="445" fill="hold">
                            <p:stCondLst>
                              <p:cond delay="0"/>
                            </p:stCondLst>
                            <p:childTnLst>
                              <p:par>
                                <p:cTn id="446" presetID="39" presetClass="entr" presetSubtype="0" accel="100000" fill="hold" grpId="0" nodeType="clickEffect">
                                  <p:stCondLst>
                                    <p:cond delay="0"/>
                                  </p:stCondLst>
                                  <p:childTnLst>
                                    <p:set>
                                      <p:cBhvr>
                                        <p:cTn id="447" dur="1" fill="hold">
                                          <p:stCondLst>
                                            <p:cond delay="0"/>
                                          </p:stCondLst>
                                        </p:cTn>
                                        <p:tgtEl>
                                          <p:spTgt spid="444460"/>
                                        </p:tgtEl>
                                        <p:attrNameLst>
                                          <p:attrName>style.visibility</p:attrName>
                                        </p:attrNameLst>
                                      </p:cBhvr>
                                      <p:to>
                                        <p:strVal val="visible"/>
                                      </p:to>
                                    </p:set>
                                    <p:anim calcmode="lin" valueType="num">
                                      <p:cBhvr>
                                        <p:cTn id="448" dur="500" fill="hold"/>
                                        <p:tgtEl>
                                          <p:spTgt spid="444460"/>
                                        </p:tgtEl>
                                        <p:attrNameLst>
                                          <p:attrName>ppt_h</p:attrName>
                                        </p:attrNameLst>
                                      </p:cBhvr>
                                      <p:tavLst>
                                        <p:tav tm="0">
                                          <p:val>
                                            <p:strVal val="#ppt_h/20"/>
                                          </p:val>
                                        </p:tav>
                                        <p:tav tm="50000">
                                          <p:val>
                                            <p:strVal val="#ppt_h/20"/>
                                          </p:val>
                                        </p:tav>
                                        <p:tav tm="100000">
                                          <p:val>
                                            <p:strVal val="#ppt_h"/>
                                          </p:val>
                                        </p:tav>
                                      </p:tavLst>
                                    </p:anim>
                                    <p:anim calcmode="lin" valueType="num">
                                      <p:cBhvr>
                                        <p:cTn id="449" dur="500" fill="hold"/>
                                        <p:tgtEl>
                                          <p:spTgt spid="444460"/>
                                        </p:tgtEl>
                                        <p:attrNameLst>
                                          <p:attrName>ppt_w</p:attrName>
                                        </p:attrNameLst>
                                      </p:cBhvr>
                                      <p:tavLst>
                                        <p:tav tm="0">
                                          <p:val>
                                            <p:strVal val="#ppt_w+.3"/>
                                          </p:val>
                                        </p:tav>
                                        <p:tav tm="50000">
                                          <p:val>
                                            <p:strVal val="#ppt_w+.3"/>
                                          </p:val>
                                        </p:tav>
                                        <p:tav tm="100000">
                                          <p:val>
                                            <p:strVal val="#ppt_w"/>
                                          </p:val>
                                        </p:tav>
                                      </p:tavLst>
                                    </p:anim>
                                    <p:anim calcmode="lin" valueType="num">
                                      <p:cBhvr>
                                        <p:cTn id="450" dur="500" fill="hold"/>
                                        <p:tgtEl>
                                          <p:spTgt spid="444460"/>
                                        </p:tgtEl>
                                        <p:attrNameLst>
                                          <p:attrName>ppt_x</p:attrName>
                                        </p:attrNameLst>
                                      </p:cBhvr>
                                      <p:tavLst>
                                        <p:tav tm="0">
                                          <p:val>
                                            <p:strVal val="#ppt_x-.3"/>
                                          </p:val>
                                        </p:tav>
                                        <p:tav tm="50000">
                                          <p:val>
                                            <p:strVal val="#ppt_x"/>
                                          </p:val>
                                        </p:tav>
                                        <p:tav tm="100000">
                                          <p:val>
                                            <p:strVal val="#ppt_x"/>
                                          </p:val>
                                        </p:tav>
                                      </p:tavLst>
                                    </p:anim>
                                    <p:anim calcmode="lin" valueType="num">
                                      <p:cBhvr>
                                        <p:cTn id="451" dur="500" fill="hold"/>
                                        <p:tgtEl>
                                          <p:spTgt spid="444460"/>
                                        </p:tgtEl>
                                        <p:attrNameLst>
                                          <p:attrName>ppt_y</p:attrName>
                                        </p:attrNameLst>
                                      </p:cBhvr>
                                      <p:tavLst>
                                        <p:tav tm="0">
                                          <p:val>
                                            <p:strVal val="#ppt_y"/>
                                          </p:val>
                                        </p:tav>
                                        <p:tav tm="100000">
                                          <p:val>
                                            <p:strVal val="#ppt_y"/>
                                          </p:val>
                                        </p:tav>
                                      </p:tavLst>
                                    </p:anim>
                                  </p:childTnLst>
                                </p:cTn>
                              </p:par>
                            </p:childTnLst>
                          </p:cTn>
                        </p:par>
                        <p:par>
                          <p:cTn id="452" fill="hold">
                            <p:stCondLst>
                              <p:cond delay="500"/>
                            </p:stCondLst>
                            <p:childTnLst>
                              <p:par>
                                <p:cTn id="453" presetID="39" presetClass="entr" presetSubtype="0" accel="100000" fill="hold" grpId="0" nodeType="afterEffect">
                                  <p:stCondLst>
                                    <p:cond delay="0"/>
                                  </p:stCondLst>
                                  <p:childTnLst>
                                    <p:set>
                                      <p:cBhvr>
                                        <p:cTn id="454" dur="1" fill="hold">
                                          <p:stCondLst>
                                            <p:cond delay="0"/>
                                          </p:stCondLst>
                                        </p:cTn>
                                        <p:tgtEl>
                                          <p:spTgt spid="444462"/>
                                        </p:tgtEl>
                                        <p:attrNameLst>
                                          <p:attrName>style.visibility</p:attrName>
                                        </p:attrNameLst>
                                      </p:cBhvr>
                                      <p:to>
                                        <p:strVal val="visible"/>
                                      </p:to>
                                    </p:set>
                                    <p:anim calcmode="lin" valueType="num">
                                      <p:cBhvr>
                                        <p:cTn id="455" dur="500" fill="hold"/>
                                        <p:tgtEl>
                                          <p:spTgt spid="444462"/>
                                        </p:tgtEl>
                                        <p:attrNameLst>
                                          <p:attrName>ppt_h</p:attrName>
                                        </p:attrNameLst>
                                      </p:cBhvr>
                                      <p:tavLst>
                                        <p:tav tm="0">
                                          <p:val>
                                            <p:strVal val="#ppt_h/20"/>
                                          </p:val>
                                        </p:tav>
                                        <p:tav tm="50000">
                                          <p:val>
                                            <p:strVal val="#ppt_h/20"/>
                                          </p:val>
                                        </p:tav>
                                        <p:tav tm="100000">
                                          <p:val>
                                            <p:strVal val="#ppt_h"/>
                                          </p:val>
                                        </p:tav>
                                      </p:tavLst>
                                    </p:anim>
                                    <p:anim calcmode="lin" valueType="num">
                                      <p:cBhvr>
                                        <p:cTn id="456" dur="500" fill="hold"/>
                                        <p:tgtEl>
                                          <p:spTgt spid="444462"/>
                                        </p:tgtEl>
                                        <p:attrNameLst>
                                          <p:attrName>ppt_w</p:attrName>
                                        </p:attrNameLst>
                                      </p:cBhvr>
                                      <p:tavLst>
                                        <p:tav tm="0">
                                          <p:val>
                                            <p:strVal val="#ppt_w+.3"/>
                                          </p:val>
                                        </p:tav>
                                        <p:tav tm="50000">
                                          <p:val>
                                            <p:strVal val="#ppt_w+.3"/>
                                          </p:val>
                                        </p:tav>
                                        <p:tav tm="100000">
                                          <p:val>
                                            <p:strVal val="#ppt_w"/>
                                          </p:val>
                                        </p:tav>
                                      </p:tavLst>
                                    </p:anim>
                                    <p:anim calcmode="lin" valueType="num">
                                      <p:cBhvr>
                                        <p:cTn id="457" dur="500" fill="hold"/>
                                        <p:tgtEl>
                                          <p:spTgt spid="444462"/>
                                        </p:tgtEl>
                                        <p:attrNameLst>
                                          <p:attrName>ppt_x</p:attrName>
                                        </p:attrNameLst>
                                      </p:cBhvr>
                                      <p:tavLst>
                                        <p:tav tm="0">
                                          <p:val>
                                            <p:strVal val="#ppt_x-.3"/>
                                          </p:val>
                                        </p:tav>
                                        <p:tav tm="50000">
                                          <p:val>
                                            <p:strVal val="#ppt_x"/>
                                          </p:val>
                                        </p:tav>
                                        <p:tav tm="100000">
                                          <p:val>
                                            <p:strVal val="#ppt_x"/>
                                          </p:val>
                                        </p:tav>
                                      </p:tavLst>
                                    </p:anim>
                                    <p:anim calcmode="lin" valueType="num">
                                      <p:cBhvr>
                                        <p:cTn id="458" dur="500" fill="hold"/>
                                        <p:tgtEl>
                                          <p:spTgt spid="444462"/>
                                        </p:tgtEl>
                                        <p:attrNameLst>
                                          <p:attrName>ppt_y</p:attrName>
                                        </p:attrNameLst>
                                      </p:cBhvr>
                                      <p:tavLst>
                                        <p:tav tm="0">
                                          <p:val>
                                            <p:strVal val="#ppt_y"/>
                                          </p:val>
                                        </p:tav>
                                        <p:tav tm="100000">
                                          <p:val>
                                            <p:strVal val="#ppt_y"/>
                                          </p:val>
                                        </p:tav>
                                      </p:tavLst>
                                    </p:anim>
                                  </p:childTnLst>
                                </p:cTn>
                              </p:par>
                            </p:childTnLst>
                          </p:cTn>
                        </p:par>
                        <p:par>
                          <p:cTn id="459" fill="hold">
                            <p:stCondLst>
                              <p:cond delay="1000"/>
                            </p:stCondLst>
                            <p:childTnLst>
                              <p:par>
                                <p:cTn id="460" presetID="39" presetClass="entr" presetSubtype="0" accel="100000" fill="hold" grpId="0" nodeType="afterEffect">
                                  <p:stCondLst>
                                    <p:cond delay="0"/>
                                  </p:stCondLst>
                                  <p:childTnLst>
                                    <p:set>
                                      <p:cBhvr>
                                        <p:cTn id="461" dur="1" fill="hold">
                                          <p:stCondLst>
                                            <p:cond delay="0"/>
                                          </p:stCondLst>
                                        </p:cTn>
                                        <p:tgtEl>
                                          <p:spTgt spid="444454"/>
                                        </p:tgtEl>
                                        <p:attrNameLst>
                                          <p:attrName>style.visibility</p:attrName>
                                        </p:attrNameLst>
                                      </p:cBhvr>
                                      <p:to>
                                        <p:strVal val="visible"/>
                                      </p:to>
                                    </p:set>
                                    <p:anim calcmode="lin" valueType="num">
                                      <p:cBhvr>
                                        <p:cTn id="462" dur="500" fill="hold"/>
                                        <p:tgtEl>
                                          <p:spTgt spid="444454"/>
                                        </p:tgtEl>
                                        <p:attrNameLst>
                                          <p:attrName>ppt_h</p:attrName>
                                        </p:attrNameLst>
                                      </p:cBhvr>
                                      <p:tavLst>
                                        <p:tav tm="0">
                                          <p:val>
                                            <p:strVal val="#ppt_h/20"/>
                                          </p:val>
                                        </p:tav>
                                        <p:tav tm="50000">
                                          <p:val>
                                            <p:strVal val="#ppt_h/20"/>
                                          </p:val>
                                        </p:tav>
                                        <p:tav tm="100000">
                                          <p:val>
                                            <p:strVal val="#ppt_h"/>
                                          </p:val>
                                        </p:tav>
                                      </p:tavLst>
                                    </p:anim>
                                    <p:anim calcmode="lin" valueType="num">
                                      <p:cBhvr>
                                        <p:cTn id="463" dur="500" fill="hold"/>
                                        <p:tgtEl>
                                          <p:spTgt spid="444454"/>
                                        </p:tgtEl>
                                        <p:attrNameLst>
                                          <p:attrName>ppt_w</p:attrName>
                                        </p:attrNameLst>
                                      </p:cBhvr>
                                      <p:tavLst>
                                        <p:tav tm="0">
                                          <p:val>
                                            <p:strVal val="#ppt_w+.3"/>
                                          </p:val>
                                        </p:tav>
                                        <p:tav tm="50000">
                                          <p:val>
                                            <p:strVal val="#ppt_w+.3"/>
                                          </p:val>
                                        </p:tav>
                                        <p:tav tm="100000">
                                          <p:val>
                                            <p:strVal val="#ppt_w"/>
                                          </p:val>
                                        </p:tav>
                                      </p:tavLst>
                                    </p:anim>
                                    <p:anim calcmode="lin" valueType="num">
                                      <p:cBhvr>
                                        <p:cTn id="464" dur="500" fill="hold"/>
                                        <p:tgtEl>
                                          <p:spTgt spid="444454"/>
                                        </p:tgtEl>
                                        <p:attrNameLst>
                                          <p:attrName>ppt_x</p:attrName>
                                        </p:attrNameLst>
                                      </p:cBhvr>
                                      <p:tavLst>
                                        <p:tav tm="0">
                                          <p:val>
                                            <p:strVal val="#ppt_x-.3"/>
                                          </p:val>
                                        </p:tav>
                                        <p:tav tm="50000">
                                          <p:val>
                                            <p:strVal val="#ppt_x"/>
                                          </p:val>
                                        </p:tav>
                                        <p:tav tm="100000">
                                          <p:val>
                                            <p:strVal val="#ppt_x"/>
                                          </p:val>
                                        </p:tav>
                                      </p:tavLst>
                                    </p:anim>
                                    <p:anim calcmode="lin" valueType="num">
                                      <p:cBhvr>
                                        <p:cTn id="465" dur="500" fill="hold"/>
                                        <p:tgtEl>
                                          <p:spTgt spid="444454"/>
                                        </p:tgtEl>
                                        <p:attrNameLst>
                                          <p:attrName>ppt_y</p:attrName>
                                        </p:attrNameLst>
                                      </p:cBhvr>
                                      <p:tavLst>
                                        <p:tav tm="0">
                                          <p:val>
                                            <p:strVal val="#ppt_y"/>
                                          </p:val>
                                        </p:tav>
                                        <p:tav tm="100000">
                                          <p:val>
                                            <p:strVal val="#ppt_y"/>
                                          </p:val>
                                        </p:tav>
                                      </p:tavLst>
                                    </p:anim>
                                  </p:childTnLst>
                                </p:cTn>
                              </p:par>
                            </p:childTnLst>
                          </p:cTn>
                        </p:par>
                      </p:childTnLst>
                    </p:cTn>
                  </p:par>
                  <p:par>
                    <p:cTn id="466" fill="hold">
                      <p:stCondLst>
                        <p:cond delay="indefinite"/>
                      </p:stCondLst>
                      <p:childTnLst>
                        <p:par>
                          <p:cTn id="467" fill="hold">
                            <p:stCondLst>
                              <p:cond delay="0"/>
                            </p:stCondLst>
                            <p:childTnLst>
                              <p:par>
                                <p:cTn id="468" presetID="39" presetClass="entr" presetSubtype="0" accel="100000" fill="hold" grpId="0" nodeType="clickEffect">
                                  <p:stCondLst>
                                    <p:cond delay="0"/>
                                  </p:stCondLst>
                                  <p:childTnLst>
                                    <p:set>
                                      <p:cBhvr>
                                        <p:cTn id="469" dur="1" fill="hold">
                                          <p:stCondLst>
                                            <p:cond delay="0"/>
                                          </p:stCondLst>
                                        </p:cTn>
                                        <p:tgtEl>
                                          <p:spTgt spid="444455"/>
                                        </p:tgtEl>
                                        <p:attrNameLst>
                                          <p:attrName>style.visibility</p:attrName>
                                        </p:attrNameLst>
                                      </p:cBhvr>
                                      <p:to>
                                        <p:strVal val="visible"/>
                                      </p:to>
                                    </p:set>
                                    <p:anim calcmode="lin" valueType="num">
                                      <p:cBhvr>
                                        <p:cTn id="470" dur="500" fill="hold"/>
                                        <p:tgtEl>
                                          <p:spTgt spid="444455"/>
                                        </p:tgtEl>
                                        <p:attrNameLst>
                                          <p:attrName>ppt_h</p:attrName>
                                        </p:attrNameLst>
                                      </p:cBhvr>
                                      <p:tavLst>
                                        <p:tav tm="0">
                                          <p:val>
                                            <p:strVal val="#ppt_h/20"/>
                                          </p:val>
                                        </p:tav>
                                        <p:tav tm="50000">
                                          <p:val>
                                            <p:strVal val="#ppt_h/20"/>
                                          </p:val>
                                        </p:tav>
                                        <p:tav tm="100000">
                                          <p:val>
                                            <p:strVal val="#ppt_h"/>
                                          </p:val>
                                        </p:tav>
                                      </p:tavLst>
                                    </p:anim>
                                    <p:anim calcmode="lin" valueType="num">
                                      <p:cBhvr>
                                        <p:cTn id="471" dur="500" fill="hold"/>
                                        <p:tgtEl>
                                          <p:spTgt spid="444455"/>
                                        </p:tgtEl>
                                        <p:attrNameLst>
                                          <p:attrName>ppt_w</p:attrName>
                                        </p:attrNameLst>
                                      </p:cBhvr>
                                      <p:tavLst>
                                        <p:tav tm="0">
                                          <p:val>
                                            <p:strVal val="#ppt_w+.3"/>
                                          </p:val>
                                        </p:tav>
                                        <p:tav tm="50000">
                                          <p:val>
                                            <p:strVal val="#ppt_w+.3"/>
                                          </p:val>
                                        </p:tav>
                                        <p:tav tm="100000">
                                          <p:val>
                                            <p:strVal val="#ppt_w"/>
                                          </p:val>
                                        </p:tav>
                                      </p:tavLst>
                                    </p:anim>
                                    <p:anim calcmode="lin" valueType="num">
                                      <p:cBhvr>
                                        <p:cTn id="472" dur="500" fill="hold"/>
                                        <p:tgtEl>
                                          <p:spTgt spid="444455"/>
                                        </p:tgtEl>
                                        <p:attrNameLst>
                                          <p:attrName>ppt_x</p:attrName>
                                        </p:attrNameLst>
                                      </p:cBhvr>
                                      <p:tavLst>
                                        <p:tav tm="0">
                                          <p:val>
                                            <p:strVal val="#ppt_x-.3"/>
                                          </p:val>
                                        </p:tav>
                                        <p:tav tm="50000">
                                          <p:val>
                                            <p:strVal val="#ppt_x"/>
                                          </p:val>
                                        </p:tav>
                                        <p:tav tm="100000">
                                          <p:val>
                                            <p:strVal val="#ppt_x"/>
                                          </p:val>
                                        </p:tav>
                                      </p:tavLst>
                                    </p:anim>
                                    <p:anim calcmode="lin" valueType="num">
                                      <p:cBhvr>
                                        <p:cTn id="473" dur="500" fill="hold"/>
                                        <p:tgtEl>
                                          <p:spTgt spid="444455"/>
                                        </p:tgtEl>
                                        <p:attrNameLst>
                                          <p:attrName>ppt_y</p:attrName>
                                        </p:attrNameLst>
                                      </p:cBhvr>
                                      <p:tavLst>
                                        <p:tav tm="0">
                                          <p:val>
                                            <p:strVal val="#ppt_y"/>
                                          </p:val>
                                        </p:tav>
                                        <p:tav tm="100000">
                                          <p:val>
                                            <p:strVal val="#ppt_y"/>
                                          </p:val>
                                        </p:tav>
                                      </p:tavLst>
                                    </p:anim>
                                  </p:childTnLst>
                                </p:cTn>
                              </p:par>
                            </p:childTnLst>
                          </p:cTn>
                        </p:par>
                        <p:par>
                          <p:cTn id="474" fill="hold">
                            <p:stCondLst>
                              <p:cond delay="500"/>
                            </p:stCondLst>
                            <p:childTnLst>
                              <p:par>
                                <p:cTn id="475" presetID="39" presetClass="entr" presetSubtype="0" accel="100000" fill="hold" grpId="0" nodeType="afterEffect">
                                  <p:stCondLst>
                                    <p:cond delay="0"/>
                                  </p:stCondLst>
                                  <p:childTnLst>
                                    <p:set>
                                      <p:cBhvr>
                                        <p:cTn id="476" dur="1" fill="hold">
                                          <p:stCondLst>
                                            <p:cond delay="0"/>
                                          </p:stCondLst>
                                        </p:cTn>
                                        <p:tgtEl>
                                          <p:spTgt spid="444461"/>
                                        </p:tgtEl>
                                        <p:attrNameLst>
                                          <p:attrName>style.visibility</p:attrName>
                                        </p:attrNameLst>
                                      </p:cBhvr>
                                      <p:to>
                                        <p:strVal val="visible"/>
                                      </p:to>
                                    </p:set>
                                    <p:anim calcmode="lin" valueType="num">
                                      <p:cBhvr>
                                        <p:cTn id="477" dur="500" fill="hold"/>
                                        <p:tgtEl>
                                          <p:spTgt spid="444461"/>
                                        </p:tgtEl>
                                        <p:attrNameLst>
                                          <p:attrName>ppt_h</p:attrName>
                                        </p:attrNameLst>
                                      </p:cBhvr>
                                      <p:tavLst>
                                        <p:tav tm="0">
                                          <p:val>
                                            <p:strVal val="#ppt_h/20"/>
                                          </p:val>
                                        </p:tav>
                                        <p:tav tm="50000">
                                          <p:val>
                                            <p:strVal val="#ppt_h/20"/>
                                          </p:val>
                                        </p:tav>
                                        <p:tav tm="100000">
                                          <p:val>
                                            <p:strVal val="#ppt_h"/>
                                          </p:val>
                                        </p:tav>
                                      </p:tavLst>
                                    </p:anim>
                                    <p:anim calcmode="lin" valueType="num">
                                      <p:cBhvr>
                                        <p:cTn id="478" dur="500" fill="hold"/>
                                        <p:tgtEl>
                                          <p:spTgt spid="444461"/>
                                        </p:tgtEl>
                                        <p:attrNameLst>
                                          <p:attrName>ppt_w</p:attrName>
                                        </p:attrNameLst>
                                      </p:cBhvr>
                                      <p:tavLst>
                                        <p:tav tm="0">
                                          <p:val>
                                            <p:strVal val="#ppt_w+.3"/>
                                          </p:val>
                                        </p:tav>
                                        <p:tav tm="50000">
                                          <p:val>
                                            <p:strVal val="#ppt_w+.3"/>
                                          </p:val>
                                        </p:tav>
                                        <p:tav tm="100000">
                                          <p:val>
                                            <p:strVal val="#ppt_w"/>
                                          </p:val>
                                        </p:tav>
                                      </p:tavLst>
                                    </p:anim>
                                    <p:anim calcmode="lin" valueType="num">
                                      <p:cBhvr>
                                        <p:cTn id="479" dur="500" fill="hold"/>
                                        <p:tgtEl>
                                          <p:spTgt spid="444461"/>
                                        </p:tgtEl>
                                        <p:attrNameLst>
                                          <p:attrName>ppt_x</p:attrName>
                                        </p:attrNameLst>
                                      </p:cBhvr>
                                      <p:tavLst>
                                        <p:tav tm="0">
                                          <p:val>
                                            <p:strVal val="#ppt_x-.3"/>
                                          </p:val>
                                        </p:tav>
                                        <p:tav tm="50000">
                                          <p:val>
                                            <p:strVal val="#ppt_x"/>
                                          </p:val>
                                        </p:tav>
                                        <p:tav tm="100000">
                                          <p:val>
                                            <p:strVal val="#ppt_x"/>
                                          </p:val>
                                        </p:tav>
                                      </p:tavLst>
                                    </p:anim>
                                    <p:anim calcmode="lin" valueType="num">
                                      <p:cBhvr>
                                        <p:cTn id="480" dur="500" fill="hold"/>
                                        <p:tgtEl>
                                          <p:spTgt spid="444461"/>
                                        </p:tgtEl>
                                        <p:attrNameLst>
                                          <p:attrName>ppt_y</p:attrName>
                                        </p:attrNameLst>
                                      </p:cBhvr>
                                      <p:tavLst>
                                        <p:tav tm="0">
                                          <p:val>
                                            <p:strVal val="#ppt_y"/>
                                          </p:val>
                                        </p:tav>
                                        <p:tav tm="100000">
                                          <p:val>
                                            <p:strVal val="#ppt_y"/>
                                          </p:val>
                                        </p:tav>
                                      </p:tavLst>
                                    </p:anim>
                                  </p:childTnLst>
                                </p:cTn>
                              </p:par>
                            </p:childTnLst>
                          </p:cTn>
                        </p:par>
                        <p:par>
                          <p:cTn id="481" fill="hold">
                            <p:stCondLst>
                              <p:cond delay="1000"/>
                            </p:stCondLst>
                            <p:childTnLst>
                              <p:par>
                                <p:cTn id="482" presetID="39" presetClass="entr" presetSubtype="0" accel="100000" fill="hold" grpId="0" nodeType="afterEffect">
                                  <p:stCondLst>
                                    <p:cond delay="0"/>
                                  </p:stCondLst>
                                  <p:childTnLst>
                                    <p:set>
                                      <p:cBhvr>
                                        <p:cTn id="483" dur="1" fill="hold">
                                          <p:stCondLst>
                                            <p:cond delay="0"/>
                                          </p:stCondLst>
                                        </p:cTn>
                                        <p:tgtEl>
                                          <p:spTgt spid="444458"/>
                                        </p:tgtEl>
                                        <p:attrNameLst>
                                          <p:attrName>style.visibility</p:attrName>
                                        </p:attrNameLst>
                                      </p:cBhvr>
                                      <p:to>
                                        <p:strVal val="visible"/>
                                      </p:to>
                                    </p:set>
                                    <p:anim calcmode="lin" valueType="num">
                                      <p:cBhvr>
                                        <p:cTn id="484" dur="500" fill="hold"/>
                                        <p:tgtEl>
                                          <p:spTgt spid="444458"/>
                                        </p:tgtEl>
                                        <p:attrNameLst>
                                          <p:attrName>ppt_h</p:attrName>
                                        </p:attrNameLst>
                                      </p:cBhvr>
                                      <p:tavLst>
                                        <p:tav tm="0">
                                          <p:val>
                                            <p:strVal val="#ppt_h/20"/>
                                          </p:val>
                                        </p:tav>
                                        <p:tav tm="50000">
                                          <p:val>
                                            <p:strVal val="#ppt_h/20"/>
                                          </p:val>
                                        </p:tav>
                                        <p:tav tm="100000">
                                          <p:val>
                                            <p:strVal val="#ppt_h"/>
                                          </p:val>
                                        </p:tav>
                                      </p:tavLst>
                                    </p:anim>
                                    <p:anim calcmode="lin" valueType="num">
                                      <p:cBhvr>
                                        <p:cTn id="485" dur="500" fill="hold"/>
                                        <p:tgtEl>
                                          <p:spTgt spid="444458"/>
                                        </p:tgtEl>
                                        <p:attrNameLst>
                                          <p:attrName>ppt_w</p:attrName>
                                        </p:attrNameLst>
                                      </p:cBhvr>
                                      <p:tavLst>
                                        <p:tav tm="0">
                                          <p:val>
                                            <p:strVal val="#ppt_w+.3"/>
                                          </p:val>
                                        </p:tav>
                                        <p:tav tm="50000">
                                          <p:val>
                                            <p:strVal val="#ppt_w+.3"/>
                                          </p:val>
                                        </p:tav>
                                        <p:tav tm="100000">
                                          <p:val>
                                            <p:strVal val="#ppt_w"/>
                                          </p:val>
                                        </p:tav>
                                      </p:tavLst>
                                    </p:anim>
                                    <p:anim calcmode="lin" valueType="num">
                                      <p:cBhvr>
                                        <p:cTn id="486" dur="500" fill="hold"/>
                                        <p:tgtEl>
                                          <p:spTgt spid="444458"/>
                                        </p:tgtEl>
                                        <p:attrNameLst>
                                          <p:attrName>ppt_x</p:attrName>
                                        </p:attrNameLst>
                                      </p:cBhvr>
                                      <p:tavLst>
                                        <p:tav tm="0">
                                          <p:val>
                                            <p:strVal val="#ppt_x-.3"/>
                                          </p:val>
                                        </p:tav>
                                        <p:tav tm="50000">
                                          <p:val>
                                            <p:strVal val="#ppt_x"/>
                                          </p:val>
                                        </p:tav>
                                        <p:tav tm="100000">
                                          <p:val>
                                            <p:strVal val="#ppt_x"/>
                                          </p:val>
                                        </p:tav>
                                      </p:tavLst>
                                    </p:anim>
                                    <p:anim calcmode="lin" valueType="num">
                                      <p:cBhvr>
                                        <p:cTn id="487" dur="500" fill="hold"/>
                                        <p:tgtEl>
                                          <p:spTgt spid="444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8" grpId="0"/>
      <p:bldP spid="444419" grpId="0"/>
      <p:bldP spid="444420" grpId="0"/>
      <p:bldP spid="444421" grpId="0"/>
      <p:bldP spid="444422" grpId="0"/>
      <p:bldP spid="444423" grpId="0"/>
      <p:bldP spid="444424" grpId="0"/>
      <p:bldP spid="444425" grpId="0"/>
      <p:bldP spid="444426" grpId="0"/>
      <p:bldP spid="444427" grpId="0"/>
      <p:bldP spid="444429" grpId="0" animBg="1"/>
      <p:bldP spid="444430" grpId="0" animBg="1"/>
      <p:bldP spid="444431" grpId="0" animBg="1"/>
      <p:bldP spid="444432" grpId="0" animBg="1"/>
      <p:bldP spid="444433" grpId="0" animBg="1"/>
      <p:bldP spid="444434" grpId="0" animBg="1"/>
      <p:bldP spid="444435" grpId="0" animBg="1"/>
      <p:bldP spid="444436" grpId="0" animBg="1"/>
      <p:bldP spid="444437" grpId="0" animBg="1"/>
      <p:bldP spid="444438" grpId="0"/>
      <p:bldP spid="444439" grpId="0"/>
      <p:bldP spid="444440" grpId="0"/>
      <p:bldP spid="444441" grpId="0"/>
      <p:bldP spid="444442" grpId="0"/>
      <p:bldP spid="444443" grpId="0"/>
      <p:bldP spid="444444" grpId="0"/>
      <p:bldP spid="444445" grpId="0"/>
      <p:bldP spid="444446" grpId="0"/>
      <p:bldP spid="444447" grpId="0" animBg="1"/>
      <p:bldP spid="444448" grpId="0" animBg="1"/>
      <p:bldP spid="444449" grpId="0" animBg="1"/>
      <p:bldP spid="444450" grpId="0"/>
      <p:bldP spid="444451" grpId="0" animBg="1"/>
      <p:bldP spid="444452" grpId="0" animBg="1"/>
      <p:bldP spid="444453" grpId="0"/>
      <p:bldP spid="444454" grpId="0" animBg="1"/>
      <p:bldP spid="444455" grpId="0"/>
      <p:bldP spid="444456" grpId="0"/>
      <p:bldP spid="444457" grpId="0"/>
      <p:bldP spid="444458" grpId="0" animBg="1"/>
      <p:bldP spid="444459" grpId="0"/>
      <p:bldP spid="444460" grpId="0"/>
      <p:bldP spid="444461" grpId="0" animBg="1"/>
      <p:bldP spid="444462" grpId="0" animBg="1"/>
      <p:bldP spid="444463" grpId="0" animBg="1"/>
      <p:bldP spid="444464" grpId="0"/>
      <p:bldP spid="444465" grpId="0" animBg="1"/>
      <p:bldP spid="4444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07232" y="116632"/>
            <a:ext cx="8915400" cy="1143000"/>
          </a:xfrm>
        </p:spPr>
        <p:txBody>
          <a:bodyPr/>
          <a:lstStyle/>
          <a:p>
            <a:pPr eaLnBrk="1" hangingPunct="1"/>
            <a:r>
              <a:rPr lang="en-US" altLang="zh-CN" b="1" dirty="0" smtClean="0">
                <a:solidFill>
                  <a:srgbClr val="3333CC"/>
                </a:solidFill>
                <a:latin typeface="Times New Roman" pitchFamily="18" charset="0"/>
                <a:ea typeface="宋体" charset="-122"/>
              </a:rPr>
              <a:t>Importance of phosphorylated intermediates</a:t>
            </a:r>
          </a:p>
        </p:txBody>
      </p:sp>
      <p:sp>
        <p:nvSpPr>
          <p:cNvPr id="37891" name="Rectangle 3"/>
          <p:cNvSpPr>
            <a:spLocks noGrp="1" noChangeArrowheads="1"/>
          </p:cNvSpPr>
          <p:nvPr>
            <p:ph type="body" idx="1"/>
          </p:nvPr>
        </p:nvSpPr>
        <p:spPr>
          <a:xfrm>
            <a:off x="-21368" y="908720"/>
            <a:ext cx="9057864" cy="5112321"/>
          </a:xfrm>
        </p:spPr>
        <p:txBody>
          <a:bodyPr/>
          <a:lstStyle/>
          <a:p>
            <a:pPr eaLnBrk="1" hangingPunct="1"/>
            <a:endParaRPr lang="en-US" altLang="zh-CN" b="1" dirty="0" smtClean="0">
              <a:latin typeface="Times New Roman" pitchFamily="18" charset="0"/>
              <a:ea typeface="宋体" charset="-122"/>
            </a:endParaRPr>
          </a:p>
          <a:p>
            <a:pPr eaLnBrk="1" hangingPunct="1"/>
            <a:r>
              <a:rPr lang="en-US" altLang="zh-CN" b="1" dirty="0" smtClean="0">
                <a:latin typeface="Times New Roman" pitchFamily="18" charset="0"/>
                <a:ea typeface="宋体" charset="-122"/>
              </a:rPr>
              <a:t>Negatively charged, can’t diffuse out of the cell, therefore, no energy is needed to retain them in the cell</a:t>
            </a:r>
          </a:p>
          <a:p>
            <a:pPr eaLnBrk="1" hangingPunct="1"/>
            <a:r>
              <a:rPr lang="en-US" altLang="zh-CN" b="1" dirty="0" smtClean="0">
                <a:latin typeface="Times New Roman" pitchFamily="18" charset="0"/>
                <a:ea typeface="宋体" charset="-122"/>
              </a:rPr>
              <a:t>Energy conserved in the phosphorylated  compounds</a:t>
            </a:r>
          </a:p>
          <a:p>
            <a:pPr eaLnBrk="1" hangingPunct="1"/>
            <a:r>
              <a:rPr lang="en-US" altLang="zh-CN" b="1" dirty="0" smtClean="0">
                <a:latin typeface="Times New Roman" pitchFamily="18" charset="0"/>
                <a:ea typeface="宋体" charset="-122"/>
              </a:rPr>
              <a:t>Lower the activation energy and increase specificity of the enzymatic reactions (the substrate binding sites of many glycolytic enzymes are specific for complexes of Mg</a:t>
            </a:r>
            <a:r>
              <a:rPr lang="en-US" altLang="zh-CN" b="1" baseline="30000" dirty="0" smtClean="0">
                <a:latin typeface="Times New Roman" pitchFamily="18" charset="0"/>
                <a:ea typeface="宋体" charset="-122"/>
              </a:rPr>
              <a:t>2+ </a:t>
            </a:r>
            <a:r>
              <a:rPr lang="en-US" altLang="zh-CN" b="1" dirty="0" smtClean="0">
                <a:latin typeface="Times New Roman" pitchFamily="18" charset="0"/>
                <a:ea typeface="宋体" charset="-122"/>
              </a:rPr>
              <a:t>and the phosphate group of glycolytic intermediates)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1906588" y="5038725"/>
            <a:ext cx="184150" cy="1006475"/>
          </a:xfrm>
          <a:prstGeom prst="rect">
            <a:avLst/>
          </a:prstGeom>
          <a:noFill/>
          <a:ln w="12700" cap="sq" algn="ctr">
            <a:noFill/>
            <a:miter lim="800000"/>
            <a:headEnd/>
            <a:tailEnd/>
          </a:ln>
        </p:spPr>
        <p:txBody>
          <a:bodyPr wrap="none">
            <a:spAutoFit/>
          </a:bodyPr>
          <a:lstStyle/>
          <a:p>
            <a:endParaRPr lang="en-US" altLang="zh-CN" dirty="0">
              <a:solidFill>
                <a:schemeClr val="tx1"/>
              </a:solidFill>
            </a:endParaRPr>
          </a:p>
          <a:p>
            <a:endParaRPr lang="en-US" altLang="zh-CN" sz="3200" dirty="0">
              <a:solidFill>
                <a:schemeClr val="tx1"/>
              </a:solidFill>
            </a:endParaRPr>
          </a:p>
        </p:txBody>
      </p:sp>
      <p:pic>
        <p:nvPicPr>
          <p:cNvPr id="38915" name="Picture 5"/>
          <p:cNvPicPr>
            <a:picLocks noChangeAspect="1" noChangeArrowheads="1"/>
          </p:cNvPicPr>
          <p:nvPr/>
        </p:nvPicPr>
        <p:blipFill>
          <a:blip r:embed="rId3"/>
          <a:srcRect/>
          <a:stretch>
            <a:fillRect/>
          </a:stretch>
        </p:blipFill>
        <p:spPr bwMode="auto">
          <a:xfrm>
            <a:off x="1979613" y="549275"/>
            <a:ext cx="6219825" cy="6097588"/>
          </a:xfrm>
          <a:prstGeom prst="rect">
            <a:avLst/>
          </a:prstGeom>
          <a:noFill/>
          <a:ln w="9525">
            <a:noFill/>
            <a:miter lim="800000"/>
            <a:headEnd/>
            <a:tailEnd/>
          </a:ln>
        </p:spPr>
      </p:pic>
      <p:sp>
        <p:nvSpPr>
          <p:cNvPr id="38916" name="Text Box 6"/>
          <p:cNvSpPr txBox="1">
            <a:spLocks noChangeArrowheads="1"/>
          </p:cNvSpPr>
          <p:nvPr/>
        </p:nvSpPr>
        <p:spPr bwMode="auto">
          <a:xfrm>
            <a:off x="468313" y="260350"/>
            <a:ext cx="2832100" cy="946150"/>
          </a:xfrm>
          <a:prstGeom prst="rect">
            <a:avLst/>
          </a:prstGeom>
          <a:noFill/>
          <a:ln w="12700" cap="sq" algn="ctr">
            <a:noFill/>
            <a:miter lim="800000"/>
            <a:headEnd/>
            <a:tailEnd/>
          </a:ln>
        </p:spPr>
        <p:txBody>
          <a:bodyPr wrap="none">
            <a:spAutoFit/>
          </a:bodyPr>
          <a:lstStyle/>
          <a:p>
            <a:r>
              <a:rPr lang="en-US" altLang="zh-CN" dirty="0">
                <a:solidFill>
                  <a:schemeClr val="tx1"/>
                </a:solidFill>
              </a:rPr>
              <a:t>Fates of pyruvate</a:t>
            </a:r>
          </a:p>
          <a:p>
            <a:endParaRPr lang="en-US" altLang="zh-CN" dirty="0"/>
          </a:p>
        </p:txBody>
      </p:sp>
      <p:sp>
        <p:nvSpPr>
          <p:cNvPr id="38917" name="Rectangle 7"/>
          <p:cNvSpPr>
            <a:spLocks noChangeArrowheads="1"/>
          </p:cNvSpPr>
          <p:nvPr/>
        </p:nvSpPr>
        <p:spPr bwMode="auto">
          <a:xfrm>
            <a:off x="4427538" y="2205038"/>
            <a:ext cx="1150937" cy="360362"/>
          </a:xfrm>
          <a:prstGeom prst="rect">
            <a:avLst/>
          </a:prstGeom>
          <a:noFill/>
          <a:ln w="28575" cap="sq" algn="ctr">
            <a:solidFill>
              <a:srgbClr val="CC0000"/>
            </a:solidFill>
            <a:miter lim="800000"/>
            <a:headEnd/>
            <a:tailEnd/>
          </a:ln>
        </p:spPr>
        <p:txBody>
          <a:bodyPr wrap="none" anchor="ctr">
            <a:spAutoFit/>
          </a:bodyPr>
          <a:lstStyle/>
          <a:p>
            <a:endParaRPr lang="zh-CN" altLang="en-US"/>
          </a:p>
        </p:txBody>
      </p:sp>
      <p:sp>
        <p:nvSpPr>
          <p:cNvPr id="38918" name="Text Box 8"/>
          <p:cNvSpPr txBox="1">
            <a:spLocks noChangeArrowheads="1"/>
          </p:cNvSpPr>
          <p:nvPr/>
        </p:nvSpPr>
        <p:spPr bwMode="auto">
          <a:xfrm>
            <a:off x="539750" y="4508500"/>
            <a:ext cx="3379788" cy="946150"/>
          </a:xfrm>
          <a:prstGeom prst="rect">
            <a:avLst/>
          </a:prstGeom>
          <a:noFill/>
          <a:ln w="12700" cap="sq" algn="ctr">
            <a:noFill/>
            <a:miter lim="800000"/>
            <a:headEnd/>
            <a:tailEnd/>
          </a:ln>
        </p:spPr>
        <p:txBody>
          <a:bodyPr wrap="none">
            <a:spAutoFit/>
          </a:bodyPr>
          <a:lstStyle/>
          <a:p>
            <a:r>
              <a:rPr lang="en-US" altLang="zh-CN" dirty="0"/>
              <a:t>Serve as a precursor </a:t>
            </a:r>
          </a:p>
          <a:p>
            <a:r>
              <a:rPr lang="en-US" altLang="zh-CN" dirty="0"/>
              <a:t>in anabolic reactions</a:t>
            </a:r>
          </a:p>
        </p:txBody>
      </p:sp>
      <p:sp>
        <p:nvSpPr>
          <p:cNvPr id="38919" name="Line 9"/>
          <p:cNvSpPr>
            <a:spLocks noChangeShapeType="1"/>
          </p:cNvSpPr>
          <p:nvPr/>
        </p:nvSpPr>
        <p:spPr bwMode="auto">
          <a:xfrm flipH="1">
            <a:off x="3132138" y="2708275"/>
            <a:ext cx="1368425" cy="1944688"/>
          </a:xfrm>
          <a:prstGeom prst="line">
            <a:avLst/>
          </a:prstGeom>
          <a:noFill/>
          <a:ln w="28575" cap="sq">
            <a:solidFill>
              <a:srgbClr val="CC0000"/>
            </a:solidFill>
            <a:round/>
            <a:headEnd/>
            <a:tailEnd type="triangle" w="med" len="med"/>
          </a:ln>
        </p:spPr>
        <p:txBody>
          <a:bodyPr>
            <a:spAutoFit/>
          </a:bodyPr>
          <a:lstStyle/>
          <a:p>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571500"/>
            <a:ext cx="9144000" cy="1143000"/>
          </a:xfrm>
        </p:spPr>
        <p:txBody>
          <a:bodyPr/>
          <a:lstStyle/>
          <a:p>
            <a:pPr eaLnBrk="1" hangingPunct="1"/>
            <a:r>
              <a:rPr lang="en-US" altLang="zh-CN" b="1" dirty="0" smtClean="0">
                <a:solidFill>
                  <a:srgbClr val="3333CC"/>
                </a:solidFill>
                <a:latin typeface="Times New Roman" pitchFamily="18" charset="0"/>
                <a:ea typeface="宋体" charset="-122"/>
              </a:rPr>
              <a:t>3.</a:t>
            </a:r>
            <a:r>
              <a:rPr lang="en-US" altLang="zh-CN" dirty="0" smtClean="0">
                <a:solidFill>
                  <a:srgbClr val="3333CC"/>
                </a:solidFill>
                <a:latin typeface="Times New Roman" pitchFamily="18" charset="0"/>
                <a:ea typeface="宋体" charset="-122"/>
              </a:rPr>
              <a:t> </a:t>
            </a:r>
            <a:r>
              <a:rPr lang="en-US" altLang="zh-CN" b="1" dirty="0" smtClean="0">
                <a:solidFill>
                  <a:srgbClr val="3333CC"/>
                </a:solidFill>
                <a:latin typeface="Times New Roman" pitchFamily="18" charset="0"/>
                <a:ea typeface="宋体" charset="-122"/>
              </a:rPr>
              <a:t>Fermentation: pyruvate is converted to lactic acid or ethanol under </a:t>
            </a:r>
            <a:r>
              <a:rPr lang="en-US" altLang="zh-CN" b="1" dirty="0" smtClean="0">
                <a:solidFill>
                  <a:srgbClr val="FF0000"/>
                </a:solidFill>
                <a:latin typeface="Times New Roman" pitchFamily="18" charset="0"/>
                <a:ea typeface="宋体" charset="-122"/>
              </a:rPr>
              <a:t>anaerobic</a:t>
            </a:r>
            <a:r>
              <a:rPr lang="en-US" altLang="zh-CN" b="1" dirty="0" smtClean="0">
                <a:solidFill>
                  <a:srgbClr val="3333CC"/>
                </a:solidFill>
                <a:latin typeface="Times New Roman" pitchFamily="18" charset="0"/>
                <a:ea typeface="宋体" charset="-122"/>
              </a:rPr>
              <a:t> conditions</a:t>
            </a:r>
          </a:p>
        </p:txBody>
      </p:sp>
      <p:sp>
        <p:nvSpPr>
          <p:cNvPr id="39939" name="Rectangle 3"/>
          <p:cNvSpPr>
            <a:spLocks noGrp="1" noChangeArrowheads="1"/>
          </p:cNvSpPr>
          <p:nvPr>
            <p:ph type="body" idx="1"/>
          </p:nvPr>
        </p:nvSpPr>
        <p:spPr>
          <a:xfrm>
            <a:off x="228600" y="2349500"/>
            <a:ext cx="8915400" cy="4179888"/>
          </a:xfrm>
        </p:spPr>
        <p:txBody>
          <a:bodyPr/>
          <a:lstStyle/>
          <a:p>
            <a:pPr eaLnBrk="1" hangingPunct="1">
              <a:lnSpc>
                <a:spcPct val="90000"/>
              </a:lnSpc>
            </a:pPr>
            <a:r>
              <a:rPr lang="en-US" altLang="zh-CN" b="1" dirty="0" smtClean="0">
                <a:latin typeface="Times New Roman" pitchFamily="18" charset="0"/>
                <a:ea typeface="宋体" charset="-122"/>
              </a:rPr>
              <a:t>This occurs to regenerate NAD</a:t>
            </a:r>
            <a:r>
              <a:rPr lang="en-US" altLang="zh-CN" b="1" baseline="30000" dirty="0" smtClean="0">
                <a:latin typeface="Times New Roman" pitchFamily="18" charset="0"/>
                <a:ea typeface="宋体" charset="-122"/>
              </a:rPr>
              <a:t>+</a:t>
            </a:r>
            <a:r>
              <a:rPr lang="en-US" altLang="zh-CN" b="1" dirty="0" smtClean="0">
                <a:latin typeface="Times New Roman" pitchFamily="18" charset="0"/>
                <a:ea typeface="宋体" charset="-122"/>
              </a:rPr>
              <a:t> for the glycolysis pathway to continue when O</a:t>
            </a:r>
            <a:r>
              <a:rPr lang="en-US" altLang="zh-CN" b="1" baseline="-25000" dirty="0" smtClean="0">
                <a:latin typeface="Times New Roman" pitchFamily="18" charset="0"/>
                <a:ea typeface="宋体" charset="-122"/>
              </a:rPr>
              <a:t>2</a:t>
            </a:r>
            <a:r>
              <a:rPr lang="en-US" altLang="zh-CN" b="1" dirty="0" smtClean="0">
                <a:latin typeface="Times New Roman" pitchFamily="18" charset="0"/>
                <a:ea typeface="宋体" charset="-122"/>
              </a:rPr>
              <a:t> lacks.</a:t>
            </a:r>
          </a:p>
          <a:p>
            <a:pPr eaLnBrk="1" hangingPunct="1">
              <a:lnSpc>
                <a:spcPct val="90000"/>
              </a:lnSpc>
            </a:pPr>
            <a:r>
              <a:rPr lang="en-US" altLang="zh-CN" b="1" dirty="0" smtClean="0">
                <a:latin typeface="Times New Roman" pitchFamily="18" charset="0"/>
                <a:ea typeface="宋体" charset="-122"/>
              </a:rPr>
              <a:t>Lactic acid fermentation: pyruvate is reduced to lactate by NADH, catalyzed by lactate dehydrogenase.</a:t>
            </a:r>
          </a:p>
          <a:p>
            <a:pPr eaLnBrk="1" hangingPunct="1">
              <a:lnSpc>
                <a:spcPct val="90000"/>
              </a:lnSpc>
            </a:pPr>
            <a:r>
              <a:rPr lang="en-US" altLang="zh-CN" b="1" dirty="0" smtClean="0">
                <a:latin typeface="Times New Roman" pitchFamily="18" charset="0"/>
                <a:ea typeface="宋体" charset="-122"/>
              </a:rPr>
              <a:t>The lactate produced in muscle can be converted back to glucose by gluconeogenesis in  the liver of vertebrates (via the </a:t>
            </a:r>
            <a:r>
              <a:rPr lang="en-US" altLang="zh-CN" b="1" dirty="0" smtClean="0">
                <a:solidFill>
                  <a:srgbClr val="FF3300"/>
                </a:solidFill>
                <a:latin typeface="Times New Roman" pitchFamily="18" charset="0"/>
                <a:ea typeface="宋体" charset="-122"/>
              </a:rPr>
              <a:t>Cori cycle</a:t>
            </a:r>
            <a:r>
              <a:rPr lang="en-US" altLang="zh-CN" b="1" dirty="0" smtClean="0">
                <a:latin typeface="Times New Roman" pitchFamily="18" charset="0"/>
                <a:ea typeface="宋体" charset="-122"/>
              </a:rPr>
              <a: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592138" y="374650"/>
            <a:ext cx="7651750" cy="946150"/>
          </a:xfrm>
          <a:prstGeom prst="rect">
            <a:avLst/>
          </a:prstGeom>
          <a:noFill/>
          <a:ln w="12700" cap="sq">
            <a:noFill/>
            <a:miter lim="800000"/>
            <a:headEnd type="none" w="sm" len="sm"/>
            <a:tailEnd type="none" w="sm" len="sm"/>
          </a:ln>
        </p:spPr>
        <p:txBody>
          <a:bodyPr>
            <a:spAutoFit/>
          </a:bodyPr>
          <a:lstStyle/>
          <a:p>
            <a:pPr algn="l"/>
            <a:r>
              <a:rPr lang="en-US" altLang="zh-CN" dirty="0">
                <a:solidFill>
                  <a:srgbClr val="0000CC"/>
                </a:solidFill>
              </a:rPr>
              <a:t>Pyruvate is reduced to lactate when O</a:t>
            </a:r>
            <a:r>
              <a:rPr lang="en-US" altLang="zh-CN" baseline="-25000" dirty="0">
                <a:solidFill>
                  <a:srgbClr val="0000CC"/>
                </a:solidFill>
              </a:rPr>
              <a:t>2 </a:t>
            </a:r>
            <a:r>
              <a:rPr lang="en-US" altLang="zh-CN" dirty="0">
                <a:solidFill>
                  <a:srgbClr val="0000CC"/>
                </a:solidFill>
              </a:rPr>
              <a:t>lacks </a:t>
            </a:r>
          </a:p>
          <a:p>
            <a:pPr algn="l"/>
            <a:r>
              <a:rPr lang="en-US" altLang="zh-CN" dirty="0">
                <a:solidFill>
                  <a:srgbClr val="0000CC"/>
                </a:solidFill>
              </a:rPr>
              <a:t>in a reaction catalyzed by lactate dehydrogenase</a:t>
            </a:r>
          </a:p>
        </p:txBody>
      </p:sp>
      <p:pic>
        <p:nvPicPr>
          <p:cNvPr id="40963" name="Picture 23"/>
          <p:cNvPicPr>
            <a:picLocks noChangeAspect="1" noChangeArrowheads="1"/>
          </p:cNvPicPr>
          <p:nvPr/>
        </p:nvPicPr>
        <p:blipFill>
          <a:blip r:embed="rId2"/>
          <a:srcRect/>
          <a:stretch>
            <a:fillRect/>
          </a:stretch>
        </p:blipFill>
        <p:spPr bwMode="auto">
          <a:xfrm>
            <a:off x="323850" y="2138363"/>
            <a:ext cx="8535988" cy="4719637"/>
          </a:xfrm>
          <a:prstGeom prst="rect">
            <a:avLst/>
          </a:prstGeom>
          <a:noFill/>
          <a:ln w="9525">
            <a:noFill/>
            <a:miter lim="800000"/>
            <a:headEnd/>
            <a:tailEnd/>
          </a:ln>
        </p:spPr>
      </p:pic>
      <p:sp>
        <p:nvSpPr>
          <p:cNvPr id="40964" name="Text Box 24"/>
          <p:cNvSpPr txBox="1">
            <a:spLocks noChangeArrowheads="1"/>
          </p:cNvSpPr>
          <p:nvPr/>
        </p:nvSpPr>
        <p:spPr bwMode="auto">
          <a:xfrm>
            <a:off x="3059113" y="5229225"/>
            <a:ext cx="2617787" cy="1373188"/>
          </a:xfrm>
          <a:prstGeom prst="rect">
            <a:avLst/>
          </a:prstGeom>
          <a:noFill/>
          <a:ln w="12700" cap="sq" algn="ctr">
            <a:noFill/>
            <a:miter lim="800000"/>
            <a:headEnd/>
            <a:tailEnd/>
          </a:ln>
        </p:spPr>
        <p:txBody>
          <a:bodyPr wrap="none">
            <a:spAutoFit/>
          </a:bodyPr>
          <a:lstStyle/>
          <a:p>
            <a:r>
              <a:rPr lang="en-US" altLang="zh-CN" dirty="0"/>
              <a:t>Named for the </a:t>
            </a:r>
          </a:p>
          <a:p>
            <a:r>
              <a:rPr lang="en-US" altLang="zh-CN" dirty="0"/>
              <a:t>reverse reaction</a:t>
            </a:r>
          </a:p>
          <a:p>
            <a:endParaRPr lang="en-US" altLang="zh-C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831903" y="6045200"/>
            <a:ext cx="7704032" cy="646331"/>
          </a:xfrm>
          <a:prstGeom prst="rect">
            <a:avLst/>
          </a:prstGeom>
          <a:noFill/>
          <a:ln w="12700" cap="sq" algn="ctr">
            <a:noFill/>
            <a:miter lim="800000"/>
            <a:headEnd/>
            <a:tailEnd/>
          </a:ln>
        </p:spPr>
        <p:txBody>
          <a:bodyPr wrap="none">
            <a:spAutoFit/>
          </a:bodyPr>
          <a:lstStyle/>
          <a:p>
            <a:r>
              <a:rPr lang="en-US" altLang="zh-CN" sz="3600" dirty="0">
                <a:solidFill>
                  <a:srgbClr val="0000CC"/>
                </a:solidFill>
              </a:rPr>
              <a:t>Major pathways of glucose utilization</a:t>
            </a:r>
            <a:r>
              <a:rPr lang="en-US" altLang="zh-CN" sz="3600" dirty="0"/>
              <a:t> </a:t>
            </a:r>
          </a:p>
        </p:txBody>
      </p:sp>
      <p:pic>
        <p:nvPicPr>
          <p:cNvPr id="6147" name="Picture 5" descr="figure 14-01"/>
          <p:cNvPicPr>
            <a:picLocks noChangeAspect="1" noChangeArrowheads="1"/>
          </p:cNvPicPr>
          <p:nvPr/>
        </p:nvPicPr>
        <p:blipFill>
          <a:blip r:embed="rId3"/>
          <a:srcRect/>
          <a:stretch>
            <a:fillRect/>
          </a:stretch>
        </p:blipFill>
        <p:spPr bwMode="auto">
          <a:xfrm>
            <a:off x="1270000" y="165100"/>
            <a:ext cx="5965825" cy="5899150"/>
          </a:xfrm>
          <a:prstGeom prst="rect">
            <a:avLst/>
          </a:prstGeom>
          <a:noFill/>
          <a:ln w="9525">
            <a:noFill/>
            <a:miter lim="800000"/>
            <a:headEnd/>
            <a:tailEnd/>
          </a:ln>
        </p:spPr>
      </p:pic>
      <p:sp>
        <p:nvSpPr>
          <p:cNvPr id="6148" name="Rectangle 6"/>
          <p:cNvSpPr>
            <a:spLocks noChangeArrowheads="1"/>
          </p:cNvSpPr>
          <p:nvPr/>
        </p:nvSpPr>
        <p:spPr bwMode="auto">
          <a:xfrm>
            <a:off x="5651500" y="3716338"/>
            <a:ext cx="1728788" cy="720725"/>
          </a:xfrm>
          <a:prstGeom prst="rect">
            <a:avLst/>
          </a:prstGeom>
          <a:noFill/>
          <a:ln w="38100" cap="sq" algn="ctr">
            <a:solidFill>
              <a:srgbClr val="CC0000"/>
            </a:solidFill>
            <a:miter lim="800000"/>
            <a:headEnd/>
            <a:tailEnd/>
          </a:ln>
        </p:spPr>
        <p:txBody>
          <a:bodyPr wrap="none" anchor="ctr">
            <a:spAutoFit/>
          </a:bodyPr>
          <a:lstStyle/>
          <a:p>
            <a:endParaRPr lang="zh-CN" altLang="zh-CN"/>
          </a:p>
        </p:txBody>
      </p:sp>
      <p:sp>
        <p:nvSpPr>
          <p:cNvPr id="6149" name="Rectangle 7"/>
          <p:cNvSpPr>
            <a:spLocks noChangeArrowheads="1"/>
          </p:cNvSpPr>
          <p:nvPr/>
        </p:nvSpPr>
        <p:spPr bwMode="auto">
          <a:xfrm>
            <a:off x="1258888" y="3500438"/>
            <a:ext cx="2376487" cy="1008062"/>
          </a:xfrm>
          <a:prstGeom prst="rect">
            <a:avLst/>
          </a:prstGeom>
          <a:noFill/>
          <a:ln w="38100" cap="sq" algn="ctr">
            <a:solidFill>
              <a:srgbClr val="CC0000"/>
            </a:solidFill>
            <a:miter lim="800000"/>
            <a:headEnd/>
            <a:tailEnd/>
          </a:ln>
        </p:spPr>
        <p:txBody>
          <a:bodyPr wrap="none" anchor="ctr">
            <a:spAutoFit/>
          </a:bodyPr>
          <a:lstStyle/>
          <a:p>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51520" y="332656"/>
            <a:ext cx="8535987" cy="4572000"/>
          </a:xfrm>
          <a:prstGeom prst="rect">
            <a:avLst/>
          </a:prstGeom>
          <a:noFill/>
          <a:ln w="9525">
            <a:noFill/>
            <a:miter lim="800000"/>
            <a:headEnd/>
            <a:tailEnd/>
          </a:ln>
        </p:spPr>
      </p:pic>
      <p:sp>
        <p:nvSpPr>
          <p:cNvPr id="2" name="文本框 1"/>
          <p:cNvSpPr txBox="1"/>
          <p:nvPr/>
        </p:nvSpPr>
        <p:spPr>
          <a:xfrm>
            <a:off x="467544" y="5157192"/>
            <a:ext cx="8555099" cy="1569660"/>
          </a:xfrm>
          <a:prstGeom prst="rect">
            <a:avLst/>
          </a:prstGeom>
          <a:noFill/>
        </p:spPr>
        <p:txBody>
          <a:bodyPr wrap="none" rtlCol="0">
            <a:spAutoFit/>
          </a:bodyPr>
          <a:lstStyle/>
          <a:p>
            <a:r>
              <a:rPr lang="en-US" altLang="zh-CN" sz="3200" dirty="0" smtClean="0">
                <a:solidFill>
                  <a:srgbClr val="0000CC"/>
                </a:solidFill>
              </a:rPr>
              <a:t>Fermentation is the process which extracts </a:t>
            </a:r>
          </a:p>
          <a:p>
            <a:r>
              <a:rPr lang="en-US" altLang="zh-CN" sz="3200" dirty="0" smtClean="0">
                <a:solidFill>
                  <a:srgbClr val="0000CC"/>
                </a:solidFill>
              </a:rPr>
              <a:t>energy (as ATP) but does not consume oxygen </a:t>
            </a:r>
          </a:p>
          <a:p>
            <a:r>
              <a:rPr lang="en-US" altLang="zh-CN" sz="3200" dirty="0" smtClean="0">
                <a:solidFill>
                  <a:srgbClr val="0000CC"/>
                </a:solidFill>
              </a:rPr>
              <a:t>or change the concentration of NAD</a:t>
            </a:r>
            <a:r>
              <a:rPr lang="en-US" altLang="zh-CN" sz="3200" baseline="30000" dirty="0" smtClean="0">
                <a:solidFill>
                  <a:srgbClr val="0000CC"/>
                </a:solidFill>
              </a:rPr>
              <a:t>+</a:t>
            </a:r>
            <a:r>
              <a:rPr lang="en-US" altLang="zh-CN" sz="3200" dirty="0" smtClean="0">
                <a:solidFill>
                  <a:srgbClr val="0000CC"/>
                </a:solidFill>
              </a:rPr>
              <a:t> or NADH.</a:t>
            </a:r>
            <a:endParaRPr lang="zh-CN" altLang="en-US" sz="3200" dirty="0">
              <a:solidFill>
                <a:srgbClr val="0000CC"/>
              </a:solidFill>
            </a:endParaRPr>
          </a:p>
        </p:txBody>
      </p:sp>
    </p:spTree>
    <p:extLst>
      <p:ext uri="{BB962C8B-B14F-4D97-AF65-F5344CB8AC3E}">
        <p14:creationId xmlns:p14="http://schemas.microsoft.com/office/powerpoint/2010/main" val="2070155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a:stretch>
            <a:fillRect/>
          </a:stretch>
        </p:blipFill>
        <p:spPr bwMode="auto">
          <a:xfrm>
            <a:off x="3019425" y="379413"/>
            <a:ext cx="3103563" cy="6097587"/>
          </a:xfrm>
          <a:prstGeom prst="rect">
            <a:avLst/>
          </a:prstGeom>
          <a:noFill/>
          <a:ln w="9525">
            <a:noFill/>
            <a:miter lim="800000"/>
            <a:headEnd/>
            <a:tailEnd/>
          </a:ln>
        </p:spPr>
      </p:pic>
      <p:sp>
        <p:nvSpPr>
          <p:cNvPr id="43011" name="Text Box 3"/>
          <p:cNvSpPr txBox="1">
            <a:spLocks noChangeArrowheads="1"/>
          </p:cNvSpPr>
          <p:nvPr/>
        </p:nvSpPr>
        <p:spPr bwMode="auto">
          <a:xfrm>
            <a:off x="77788" y="2609850"/>
            <a:ext cx="3028950" cy="641350"/>
          </a:xfrm>
          <a:prstGeom prst="rect">
            <a:avLst/>
          </a:prstGeom>
          <a:noFill/>
          <a:ln w="12700" cap="sq" algn="ctr">
            <a:noFill/>
            <a:miter lim="800000"/>
            <a:headEnd/>
            <a:tailEnd/>
          </a:ln>
        </p:spPr>
        <p:txBody>
          <a:bodyPr wrap="none">
            <a:spAutoFit/>
          </a:bodyPr>
          <a:lstStyle/>
          <a:p>
            <a:r>
              <a:rPr lang="en-US" altLang="zh-CN" sz="3600" dirty="0"/>
              <a:t>The Cori cycle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flipV="1">
            <a:off x="685800" y="-38100"/>
            <a:ext cx="7772400" cy="76200"/>
          </a:xfrm>
        </p:spPr>
        <p:txBody>
          <a:bodyPr/>
          <a:lstStyle/>
          <a:p>
            <a:pPr eaLnBrk="1" hangingPunct="1"/>
            <a:r>
              <a:rPr lang="en-US" altLang="zh-CN" dirty="0" smtClean="0">
                <a:ea typeface="宋体" charset="-122"/>
              </a:rPr>
              <a:t> </a:t>
            </a:r>
          </a:p>
        </p:txBody>
      </p:sp>
      <p:sp>
        <p:nvSpPr>
          <p:cNvPr id="44035" name="Rectangle 3"/>
          <p:cNvSpPr>
            <a:spLocks noGrp="1" noChangeArrowheads="1"/>
          </p:cNvSpPr>
          <p:nvPr>
            <p:ph type="body" idx="1"/>
          </p:nvPr>
        </p:nvSpPr>
        <p:spPr>
          <a:xfrm>
            <a:off x="0" y="260350"/>
            <a:ext cx="9144000" cy="6048375"/>
          </a:xfrm>
        </p:spPr>
        <p:txBody>
          <a:bodyPr/>
          <a:lstStyle/>
          <a:p>
            <a:pPr eaLnBrk="1" hangingPunct="1">
              <a:lnSpc>
                <a:spcPct val="90000"/>
              </a:lnSpc>
            </a:pPr>
            <a:r>
              <a:rPr lang="en-US" altLang="zh-CN" sz="3600" b="1" dirty="0" smtClean="0">
                <a:solidFill>
                  <a:srgbClr val="FF3300"/>
                </a:solidFill>
                <a:latin typeface="Times New Roman" pitchFamily="18" charset="0"/>
                <a:ea typeface="宋体" charset="-122"/>
              </a:rPr>
              <a:t>Ethanol fermentation</a:t>
            </a:r>
            <a:r>
              <a:rPr lang="en-US" altLang="zh-CN" sz="3600" b="1" dirty="0" smtClean="0">
                <a:latin typeface="Times New Roman" pitchFamily="18" charset="0"/>
                <a:ea typeface="宋体" charset="-122"/>
              </a:rPr>
              <a:t> (occurring in yeast and other microorganisms): pyruvate is first decarboxylated and then reduced by NADH, catalyzed by pyruvate decarboxylase and alcohol dehydrogenase respectively.</a:t>
            </a:r>
          </a:p>
          <a:p>
            <a:pPr eaLnBrk="1" hangingPunct="1">
              <a:lnSpc>
                <a:spcPct val="90000"/>
              </a:lnSpc>
            </a:pPr>
            <a:endParaRPr lang="en-US" altLang="zh-CN" sz="3600" b="1" dirty="0" smtClean="0">
              <a:solidFill>
                <a:srgbClr val="FF3300"/>
              </a:solidFill>
              <a:latin typeface="Times New Roman" pitchFamily="18" charset="0"/>
              <a:ea typeface="宋体" charset="-122"/>
            </a:endParaRPr>
          </a:p>
          <a:p>
            <a:pPr eaLnBrk="1" hangingPunct="1">
              <a:lnSpc>
                <a:spcPct val="90000"/>
              </a:lnSpc>
            </a:pPr>
            <a:r>
              <a:rPr lang="en-US" altLang="zh-CN" sz="3600" b="1" dirty="0" smtClean="0">
                <a:solidFill>
                  <a:srgbClr val="FF3300"/>
                </a:solidFill>
                <a:latin typeface="Times New Roman" pitchFamily="18" charset="0"/>
                <a:ea typeface="宋体" charset="-122"/>
              </a:rPr>
              <a:t>Thiamine pyrophosphate</a:t>
            </a:r>
            <a:r>
              <a:rPr lang="en-US" altLang="zh-CN" sz="3600" b="1" dirty="0" smtClean="0">
                <a:latin typeface="Times New Roman" pitchFamily="18" charset="0"/>
                <a:ea typeface="宋体" charset="-122"/>
              </a:rPr>
              <a:t> (TPP, </a:t>
            </a:r>
            <a:r>
              <a:rPr lang="zh-CN" altLang="en-US" sz="3600" b="1" dirty="0" smtClean="0">
                <a:latin typeface="楷体" panose="02010609060101010101" pitchFamily="49" charset="-122"/>
                <a:ea typeface="楷体" panose="02010609060101010101" pitchFamily="49" charset="-122"/>
              </a:rPr>
              <a:t>硫胺焦磷酸</a:t>
            </a:r>
            <a:r>
              <a:rPr lang="en-US" altLang="zh-CN" sz="3600" b="1" dirty="0" smtClean="0">
                <a:latin typeface="Times New Roman" pitchFamily="18" charset="0"/>
                <a:ea typeface="宋体" charset="-122"/>
              </a:rPr>
              <a:t>, derived from vitamin B</a:t>
            </a:r>
            <a:r>
              <a:rPr lang="en-US" altLang="zh-CN" sz="3600" b="1" baseline="-25000" dirty="0" smtClean="0">
                <a:latin typeface="Times New Roman" pitchFamily="18" charset="0"/>
                <a:ea typeface="宋体" charset="-122"/>
              </a:rPr>
              <a:t>1</a:t>
            </a:r>
            <a:r>
              <a:rPr lang="en-US" altLang="zh-CN" sz="3600" b="1" dirty="0" smtClean="0">
                <a:latin typeface="Times New Roman" pitchFamily="18" charset="0"/>
                <a:ea typeface="宋体" charset="-122"/>
              </a:rPr>
              <a:t>) act as the coenzyme of the decarboxylase.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250825" y="1268413"/>
            <a:ext cx="8535988" cy="2779712"/>
          </a:xfrm>
          <a:prstGeom prst="rect">
            <a:avLst/>
          </a:prstGeom>
          <a:noFill/>
          <a:ln w="9525">
            <a:noFill/>
            <a:miter lim="800000"/>
            <a:headEnd/>
            <a:tailEnd/>
          </a:ln>
        </p:spPr>
      </p:pic>
      <p:sp>
        <p:nvSpPr>
          <p:cNvPr id="45059" name="Text Box 3"/>
          <p:cNvSpPr txBox="1">
            <a:spLocks noChangeArrowheads="1"/>
          </p:cNvSpPr>
          <p:nvPr/>
        </p:nvSpPr>
        <p:spPr bwMode="auto">
          <a:xfrm>
            <a:off x="578544" y="5127624"/>
            <a:ext cx="8041304" cy="1323439"/>
          </a:xfrm>
          <a:prstGeom prst="rect">
            <a:avLst/>
          </a:prstGeom>
          <a:noFill/>
          <a:ln w="12700" cap="sq" algn="ctr">
            <a:noFill/>
            <a:miter lim="800000"/>
            <a:headEnd/>
            <a:tailEnd/>
          </a:ln>
        </p:spPr>
        <p:txBody>
          <a:bodyPr wrap="none">
            <a:spAutoFit/>
          </a:bodyPr>
          <a:lstStyle/>
          <a:p>
            <a:r>
              <a:rPr lang="en-US" altLang="zh-CN" sz="4000" dirty="0">
                <a:solidFill>
                  <a:srgbClr val="3333CC"/>
                </a:solidFill>
              </a:rPr>
              <a:t>Pyruvate can be reduced to ethanol </a:t>
            </a:r>
          </a:p>
          <a:p>
            <a:r>
              <a:rPr lang="en-US" altLang="zh-CN" sz="4000" dirty="0">
                <a:solidFill>
                  <a:srgbClr val="3333CC"/>
                </a:solidFill>
              </a:rPr>
              <a:t>in some microorganisms</a:t>
            </a:r>
          </a:p>
        </p:txBody>
      </p:sp>
      <p:sp>
        <p:nvSpPr>
          <p:cNvPr id="45060" name="Text Box 4"/>
          <p:cNvSpPr txBox="1">
            <a:spLocks noChangeArrowheads="1"/>
          </p:cNvSpPr>
          <p:nvPr/>
        </p:nvSpPr>
        <p:spPr bwMode="auto">
          <a:xfrm>
            <a:off x="1187450" y="3644900"/>
            <a:ext cx="2740025" cy="1433513"/>
          </a:xfrm>
          <a:prstGeom prst="rect">
            <a:avLst/>
          </a:prstGeom>
          <a:noFill/>
          <a:ln w="12700" cap="sq" algn="ctr">
            <a:noFill/>
            <a:miter lim="800000"/>
            <a:headEnd/>
            <a:tailEnd/>
          </a:ln>
        </p:spPr>
        <p:txBody>
          <a:bodyPr wrap="none">
            <a:spAutoFit/>
          </a:bodyPr>
          <a:lstStyle/>
          <a:p>
            <a:r>
              <a:rPr lang="en-US" altLang="zh-CN" sz="2000" dirty="0"/>
              <a:t>Present only in</a:t>
            </a:r>
          </a:p>
          <a:p>
            <a:r>
              <a:rPr lang="en-US" altLang="zh-CN" sz="2000" dirty="0"/>
              <a:t>those alcohol </a:t>
            </a:r>
          </a:p>
          <a:p>
            <a:r>
              <a:rPr lang="en-US" altLang="zh-CN" sz="2000" dirty="0"/>
              <a:t>fermentative organisms</a:t>
            </a:r>
          </a:p>
          <a:p>
            <a:endParaRPr lang="en-US" altLang="zh-CN" dirty="0"/>
          </a:p>
        </p:txBody>
      </p:sp>
      <p:sp>
        <p:nvSpPr>
          <p:cNvPr id="45061" name="Text Box 5"/>
          <p:cNvSpPr txBox="1">
            <a:spLocks noChangeArrowheads="1"/>
          </p:cNvSpPr>
          <p:nvPr/>
        </p:nvSpPr>
        <p:spPr bwMode="auto">
          <a:xfrm>
            <a:off x="5364163" y="3716338"/>
            <a:ext cx="2501900" cy="1738312"/>
          </a:xfrm>
          <a:prstGeom prst="rect">
            <a:avLst/>
          </a:prstGeom>
          <a:noFill/>
          <a:ln w="12700" cap="sq" algn="ctr">
            <a:noFill/>
            <a:miter lim="800000"/>
            <a:headEnd/>
            <a:tailEnd/>
          </a:ln>
        </p:spPr>
        <p:txBody>
          <a:bodyPr wrap="none">
            <a:spAutoFit/>
          </a:bodyPr>
          <a:lstStyle/>
          <a:p>
            <a:r>
              <a:rPr lang="en-US" altLang="zh-CN" sz="2000" dirty="0"/>
              <a:t>Present in many </a:t>
            </a:r>
          </a:p>
          <a:p>
            <a:r>
              <a:rPr lang="en-US" altLang="zh-CN" sz="2000" dirty="0"/>
              <a:t>organisms, including </a:t>
            </a:r>
          </a:p>
          <a:p>
            <a:r>
              <a:rPr lang="en-US" altLang="zh-CN" sz="2000" dirty="0"/>
              <a:t>human</a:t>
            </a:r>
          </a:p>
          <a:p>
            <a:endParaRPr lang="en-US" altLang="zh-CN" sz="2000" b="0" dirty="0">
              <a:solidFill>
                <a:schemeClr val="tx1"/>
              </a:solidFill>
            </a:endParaRPr>
          </a:p>
          <a:p>
            <a:endParaRPr lang="en-US" altLang="zh-CN" dirty="0"/>
          </a:p>
        </p:txBody>
      </p:sp>
      <p:sp>
        <p:nvSpPr>
          <p:cNvPr id="45062" name="Line 6"/>
          <p:cNvSpPr>
            <a:spLocks noChangeShapeType="1"/>
          </p:cNvSpPr>
          <p:nvPr/>
        </p:nvSpPr>
        <p:spPr bwMode="auto">
          <a:xfrm flipV="1">
            <a:off x="2627313" y="3284538"/>
            <a:ext cx="0" cy="504825"/>
          </a:xfrm>
          <a:prstGeom prst="line">
            <a:avLst/>
          </a:prstGeom>
          <a:noFill/>
          <a:ln w="28575" cap="sq">
            <a:solidFill>
              <a:schemeClr val="tx1"/>
            </a:solidFill>
            <a:round/>
            <a:headEnd/>
            <a:tailEnd type="triangle" w="med" len="med"/>
          </a:ln>
        </p:spPr>
        <p:txBody>
          <a:bodyPr wrap="none">
            <a:spAutoFit/>
          </a:bodyPr>
          <a:lstStyle/>
          <a:p>
            <a:endParaRPr lang="zh-CN" altLang="en-US"/>
          </a:p>
        </p:txBody>
      </p:sp>
      <p:sp>
        <p:nvSpPr>
          <p:cNvPr id="45063" name="Line 7"/>
          <p:cNvSpPr>
            <a:spLocks noChangeShapeType="1"/>
          </p:cNvSpPr>
          <p:nvPr/>
        </p:nvSpPr>
        <p:spPr bwMode="auto">
          <a:xfrm flipV="1">
            <a:off x="6516688" y="3284538"/>
            <a:ext cx="0" cy="504825"/>
          </a:xfrm>
          <a:prstGeom prst="line">
            <a:avLst/>
          </a:prstGeom>
          <a:noFill/>
          <a:ln w="28575" cap="sq">
            <a:solidFill>
              <a:schemeClr val="tx1"/>
            </a:solidFill>
            <a:round/>
            <a:headEnd/>
            <a:tailEnd type="triangle" w="med" len="med"/>
          </a:ln>
        </p:spPr>
        <p:txBody>
          <a:bodyPr wrap="none">
            <a:spAutoFit/>
          </a:bodyPr>
          <a:lstStyle/>
          <a:p>
            <a:endParaRPr lang="zh-CN" altLang="en-US"/>
          </a:p>
        </p:txBody>
      </p:sp>
      <p:sp>
        <p:nvSpPr>
          <p:cNvPr id="45064" name="Line 8"/>
          <p:cNvSpPr>
            <a:spLocks noChangeShapeType="1"/>
          </p:cNvSpPr>
          <p:nvPr/>
        </p:nvSpPr>
        <p:spPr bwMode="auto">
          <a:xfrm>
            <a:off x="2124075" y="2205038"/>
            <a:ext cx="503238" cy="0"/>
          </a:xfrm>
          <a:prstGeom prst="line">
            <a:avLst/>
          </a:prstGeom>
          <a:noFill/>
          <a:ln w="57150" cap="sq">
            <a:solidFill>
              <a:srgbClr val="CC0000"/>
            </a:solidFill>
            <a:round/>
            <a:headEnd/>
            <a:tailEnd/>
          </a:ln>
        </p:spPr>
        <p:txBody>
          <a:bodyPr wrap="none">
            <a:spAutoFit/>
          </a:bodyPr>
          <a:lstStyle/>
          <a:p>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968227" y="6067425"/>
            <a:ext cx="7220246" cy="769441"/>
          </a:xfrm>
          <a:prstGeom prst="rect">
            <a:avLst/>
          </a:prstGeom>
          <a:noFill/>
          <a:ln w="12700" cap="sq" algn="ctr">
            <a:noFill/>
            <a:miter lim="800000"/>
            <a:headEnd/>
            <a:tailEnd/>
          </a:ln>
        </p:spPr>
        <p:txBody>
          <a:bodyPr wrap="none">
            <a:spAutoFit/>
          </a:bodyPr>
          <a:lstStyle/>
          <a:p>
            <a:r>
              <a:rPr lang="en-US" altLang="zh-CN" sz="4400" dirty="0">
                <a:solidFill>
                  <a:srgbClr val="0000CC"/>
                </a:solidFill>
              </a:rPr>
              <a:t>Industrial-scale fermentation</a:t>
            </a:r>
          </a:p>
        </p:txBody>
      </p:sp>
      <p:pic>
        <p:nvPicPr>
          <p:cNvPr id="46083" name="Picture 4" descr="box 14-03 figure 1"/>
          <p:cNvPicPr>
            <a:picLocks noChangeAspect="1" noChangeArrowheads="1"/>
          </p:cNvPicPr>
          <p:nvPr/>
        </p:nvPicPr>
        <p:blipFill>
          <a:blip r:embed="rId3"/>
          <a:srcRect/>
          <a:stretch>
            <a:fillRect/>
          </a:stretch>
        </p:blipFill>
        <p:spPr bwMode="auto">
          <a:xfrm>
            <a:off x="684213" y="333375"/>
            <a:ext cx="7723187" cy="5605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32656"/>
            <a:ext cx="9144000" cy="1143000"/>
          </a:xfrm>
        </p:spPr>
        <p:txBody>
          <a:bodyPr/>
          <a:lstStyle/>
          <a:p>
            <a:pPr eaLnBrk="1" hangingPunct="1"/>
            <a:r>
              <a:rPr lang="en-US" altLang="zh-CN" b="1" dirty="0" smtClean="0">
                <a:solidFill>
                  <a:srgbClr val="3333CC"/>
                </a:solidFill>
                <a:latin typeface="Times New Roman" pitchFamily="18" charset="0"/>
                <a:ea typeface="宋体" charset="-122"/>
              </a:rPr>
              <a:t>4.</a:t>
            </a:r>
            <a:r>
              <a:rPr lang="en-US" altLang="zh-CN" dirty="0" smtClean="0">
                <a:solidFill>
                  <a:srgbClr val="3333CC"/>
                </a:solidFill>
                <a:latin typeface="Times New Roman" pitchFamily="18" charset="0"/>
                <a:ea typeface="宋体" charset="-122"/>
              </a:rPr>
              <a:t> </a:t>
            </a:r>
            <a:r>
              <a:rPr lang="en-US" altLang="zh-CN" b="1" dirty="0" smtClean="0">
                <a:solidFill>
                  <a:srgbClr val="3333CC"/>
                </a:solidFill>
                <a:latin typeface="Times New Roman" pitchFamily="18" charset="0"/>
                <a:ea typeface="宋体" charset="-122"/>
              </a:rPr>
              <a:t>Other hexoses are also oxidized via the glycolysis pathway</a:t>
            </a:r>
          </a:p>
        </p:txBody>
      </p:sp>
      <p:sp>
        <p:nvSpPr>
          <p:cNvPr id="47107" name="Rectangle 3"/>
          <p:cNvSpPr>
            <a:spLocks noGrp="1" noChangeArrowheads="1"/>
          </p:cNvSpPr>
          <p:nvPr>
            <p:ph type="body" idx="1"/>
          </p:nvPr>
        </p:nvSpPr>
        <p:spPr>
          <a:xfrm>
            <a:off x="228600" y="1700808"/>
            <a:ext cx="8915400" cy="4833937"/>
          </a:xfrm>
        </p:spPr>
        <p:txBody>
          <a:bodyPr/>
          <a:lstStyle/>
          <a:p>
            <a:pPr eaLnBrk="1" hangingPunct="1">
              <a:lnSpc>
                <a:spcPct val="90000"/>
              </a:lnSpc>
            </a:pPr>
            <a:r>
              <a:rPr lang="en-US" altLang="zh-CN" sz="2800" b="1" dirty="0" smtClean="0">
                <a:latin typeface="Times New Roman" pitchFamily="18" charset="0"/>
                <a:ea typeface="宋体" charset="-122"/>
              </a:rPr>
              <a:t>They are also first primed by phosphorylation (at C-1 or C-6).</a:t>
            </a:r>
          </a:p>
          <a:p>
            <a:pPr eaLnBrk="1" hangingPunct="1">
              <a:lnSpc>
                <a:spcPct val="90000"/>
              </a:lnSpc>
            </a:pPr>
            <a:endParaRPr lang="en-US" altLang="zh-CN" sz="2800" b="1" dirty="0" smtClean="0">
              <a:latin typeface="Times New Roman" pitchFamily="18" charset="0"/>
              <a:ea typeface="宋体" charset="-122"/>
            </a:endParaRPr>
          </a:p>
          <a:p>
            <a:pPr eaLnBrk="1" hangingPunct="1">
              <a:lnSpc>
                <a:spcPct val="90000"/>
              </a:lnSpc>
            </a:pPr>
            <a:r>
              <a:rPr lang="en-US" altLang="zh-CN" sz="2800" b="1" dirty="0" smtClean="0">
                <a:latin typeface="Times New Roman" pitchFamily="18" charset="0"/>
                <a:ea typeface="宋体" charset="-122"/>
              </a:rPr>
              <a:t>Fructose is primed and cleaved to form dihydroxyacetone phosphate and glyceraldehyde, which are further converted to glyceraldehyde 3-phosphate.</a:t>
            </a:r>
          </a:p>
          <a:p>
            <a:pPr eaLnBrk="1" hangingPunct="1">
              <a:lnSpc>
                <a:spcPct val="90000"/>
              </a:lnSpc>
            </a:pPr>
            <a:endParaRPr lang="en-US" altLang="zh-CN" sz="2800" b="1" dirty="0" smtClean="0">
              <a:latin typeface="Times New Roman" pitchFamily="18" charset="0"/>
              <a:ea typeface="宋体" charset="-122"/>
            </a:endParaRPr>
          </a:p>
          <a:p>
            <a:pPr eaLnBrk="1" hangingPunct="1">
              <a:lnSpc>
                <a:spcPct val="90000"/>
              </a:lnSpc>
            </a:pPr>
            <a:r>
              <a:rPr lang="en-US" altLang="zh-CN" sz="2800" b="1" dirty="0" smtClean="0">
                <a:latin typeface="Times New Roman" pitchFamily="18" charset="0"/>
                <a:ea typeface="宋体" charset="-122"/>
              </a:rPr>
              <a:t>Galactose is first converted to Glucose-1-phosphate  via a UDP-galactose intermediate and UDP-glucose intermediate, then to Glucose-6-phosphate.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1322388" y="379413"/>
            <a:ext cx="6499225" cy="6097587"/>
          </a:xfrm>
          <a:prstGeom prst="rect">
            <a:avLst/>
          </a:prstGeom>
          <a:noFill/>
          <a:ln w="9525">
            <a:noFill/>
            <a:miter lim="800000"/>
            <a:headEnd/>
            <a:tailEnd/>
          </a:ln>
        </p:spPr>
      </p:pic>
      <p:sp>
        <p:nvSpPr>
          <p:cNvPr id="48131" name="Text Box 3"/>
          <p:cNvSpPr txBox="1">
            <a:spLocks noChangeArrowheads="1"/>
          </p:cNvSpPr>
          <p:nvPr/>
        </p:nvSpPr>
        <p:spPr bwMode="auto">
          <a:xfrm>
            <a:off x="663575" y="4095750"/>
            <a:ext cx="184150" cy="519113"/>
          </a:xfrm>
          <a:prstGeom prst="rect">
            <a:avLst/>
          </a:prstGeom>
          <a:noFill/>
          <a:ln w="12700" cap="sq" algn="ctr">
            <a:noFill/>
            <a:miter lim="800000"/>
            <a:headEnd/>
            <a:tailEnd/>
          </a:ln>
        </p:spPr>
        <p:txBody>
          <a:bodyPr wrap="none">
            <a:spAutoFit/>
          </a:bodyPr>
          <a:lstStyle/>
          <a:p>
            <a:endParaRPr lang="zh-CN" altLang="zh-CN"/>
          </a:p>
        </p:txBody>
      </p:sp>
      <p:sp>
        <p:nvSpPr>
          <p:cNvPr id="48132" name="Text Box 4"/>
          <p:cNvSpPr txBox="1">
            <a:spLocks noChangeArrowheads="1"/>
          </p:cNvSpPr>
          <p:nvPr/>
        </p:nvSpPr>
        <p:spPr bwMode="auto">
          <a:xfrm>
            <a:off x="323850" y="4149725"/>
            <a:ext cx="1104900" cy="457200"/>
          </a:xfrm>
          <a:prstGeom prst="rect">
            <a:avLst/>
          </a:prstGeom>
          <a:noFill/>
          <a:ln w="12700" cap="sq" algn="ctr">
            <a:noFill/>
            <a:miter lim="800000"/>
            <a:headEnd/>
            <a:tailEnd/>
          </a:ln>
        </p:spPr>
        <p:txBody>
          <a:bodyPr>
            <a:spAutoFit/>
          </a:bodyPr>
          <a:lstStyle/>
          <a:p>
            <a:r>
              <a:rPr lang="en-US" altLang="zh-CN" sz="2400" dirty="0"/>
              <a:t>in liver</a:t>
            </a:r>
          </a:p>
        </p:txBody>
      </p:sp>
      <p:sp>
        <p:nvSpPr>
          <p:cNvPr id="48133" name="AutoShape 5"/>
          <p:cNvSpPr>
            <a:spLocks noChangeArrowheads="1"/>
          </p:cNvSpPr>
          <p:nvPr/>
        </p:nvSpPr>
        <p:spPr bwMode="auto">
          <a:xfrm rot="10800000">
            <a:off x="1403350" y="4365625"/>
            <a:ext cx="935038" cy="73025"/>
          </a:xfrm>
          <a:prstGeom prst="leftArrow">
            <a:avLst>
              <a:gd name="adj1" fmla="val 50000"/>
              <a:gd name="adj2" fmla="val 320109"/>
            </a:avLst>
          </a:prstGeom>
          <a:solidFill>
            <a:srgbClr val="CC0000"/>
          </a:solidFill>
          <a:ln w="12700" cap="sq" algn="ctr">
            <a:solidFill>
              <a:schemeClr val="tx1"/>
            </a:solidFill>
            <a:miter lim="800000"/>
            <a:headEnd/>
            <a:tailEnd/>
          </a:ln>
        </p:spPr>
        <p:txBody>
          <a:bodyPr anchor="ctr">
            <a:spAutoFit/>
          </a:bodyPr>
          <a:lstStyle/>
          <a:p>
            <a:endParaRPr lang="zh-CN" altLang="en-US"/>
          </a:p>
        </p:txBody>
      </p:sp>
      <p:sp>
        <p:nvSpPr>
          <p:cNvPr id="48134" name="Text Box 6"/>
          <p:cNvSpPr txBox="1">
            <a:spLocks noChangeArrowheads="1"/>
          </p:cNvSpPr>
          <p:nvPr/>
        </p:nvSpPr>
        <p:spPr bwMode="auto">
          <a:xfrm>
            <a:off x="4911725" y="4600575"/>
            <a:ext cx="184150" cy="519113"/>
          </a:xfrm>
          <a:prstGeom prst="rect">
            <a:avLst/>
          </a:prstGeom>
          <a:noFill/>
          <a:ln w="12700" cap="sq" algn="ctr">
            <a:noFill/>
            <a:miter lim="800000"/>
            <a:headEnd/>
            <a:tailEnd/>
          </a:ln>
        </p:spPr>
        <p:txBody>
          <a:bodyPr wrap="none">
            <a:spAutoFit/>
          </a:bodyPr>
          <a:lstStyle/>
          <a:p>
            <a:endParaRPr lang="zh-CN" altLang="zh-CN"/>
          </a:p>
        </p:txBody>
      </p:sp>
      <p:sp>
        <p:nvSpPr>
          <p:cNvPr id="48135" name="Text Box 7"/>
          <p:cNvSpPr txBox="1">
            <a:spLocks noChangeArrowheads="1"/>
          </p:cNvSpPr>
          <p:nvPr/>
        </p:nvSpPr>
        <p:spPr bwMode="auto">
          <a:xfrm>
            <a:off x="5435600" y="5373688"/>
            <a:ext cx="3397250" cy="519112"/>
          </a:xfrm>
          <a:prstGeom prst="rect">
            <a:avLst/>
          </a:prstGeom>
          <a:noFill/>
          <a:ln w="12700" cap="sq" algn="ctr">
            <a:noFill/>
            <a:miter lim="800000"/>
            <a:headEnd/>
            <a:tailEnd/>
          </a:ln>
        </p:spPr>
        <p:txBody>
          <a:bodyPr wrap="none">
            <a:spAutoFit/>
          </a:bodyPr>
          <a:lstStyle/>
          <a:p>
            <a:r>
              <a:rPr lang="en-US" altLang="zh-CN" dirty="0"/>
              <a:t>in muscle and kidney</a:t>
            </a:r>
          </a:p>
        </p:txBody>
      </p:sp>
      <p:sp>
        <p:nvSpPr>
          <p:cNvPr id="48136" name="AutoShape 8"/>
          <p:cNvSpPr>
            <a:spLocks noChangeArrowheads="1"/>
          </p:cNvSpPr>
          <p:nvPr/>
        </p:nvSpPr>
        <p:spPr bwMode="auto">
          <a:xfrm rot="2595858">
            <a:off x="4711700" y="4954588"/>
            <a:ext cx="935038" cy="73025"/>
          </a:xfrm>
          <a:prstGeom prst="leftArrow">
            <a:avLst>
              <a:gd name="adj1" fmla="val 50000"/>
              <a:gd name="adj2" fmla="val 320109"/>
            </a:avLst>
          </a:prstGeom>
          <a:solidFill>
            <a:srgbClr val="CC0000"/>
          </a:solidFill>
          <a:ln w="12700" cap="sq" algn="ctr">
            <a:solidFill>
              <a:schemeClr val="tx1"/>
            </a:solidFill>
            <a:miter lim="800000"/>
            <a:headEnd/>
            <a:tailEnd/>
          </a:ln>
        </p:spPr>
        <p:txBody>
          <a:bodyPr anchor="ctr">
            <a:spAutoFit/>
          </a:bodyPr>
          <a:lstStyle/>
          <a:p>
            <a:endParaRPr lang="zh-CN" altLang="en-US"/>
          </a:p>
        </p:txBody>
      </p:sp>
      <p:sp>
        <p:nvSpPr>
          <p:cNvPr id="48137" name="Rectangle 9"/>
          <p:cNvSpPr>
            <a:spLocks noChangeArrowheads="1"/>
          </p:cNvSpPr>
          <p:nvPr/>
        </p:nvSpPr>
        <p:spPr bwMode="auto">
          <a:xfrm>
            <a:off x="2484438" y="2565400"/>
            <a:ext cx="792162" cy="215900"/>
          </a:xfrm>
          <a:prstGeom prst="rect">
            <a:avLst/>
          </a:prstGeom>
          <a:noFill/>
          <a:ln w="38100" cap="sq" algn="ctr">
            <a:solidFill>
              <a:srgbClr val="0000CC"/>
            </a:solidFill>
            <a:miter lim="800000"/>
            <a:headEnd/>
            <a:tailEnd/>
          </a:ln>
        </p:spPr>
        <p:txBody>
          <a:bodyPr wrap="none" anchor="ctr">
            <a:spAutoFit/>
          </a:bodyPr>
          <a:lstStyle/>
          <a:p>
            <a:endParaRPr lang="zh-CN" altLang="zh-CN"/>
          </a:p>
        </p:txBody>
      </p:sp>
      <p:sp>
        <p:nvSpPr>
          <p:cNvPr id="48138" name="Rectangle 12"/>
          <p:cNvSpPr>
            <a:spLocks noChangeArrowheads="1"/>
          </p:cNvSpPr>
          <p:nvPr/>
        </p:nvSpPr>
        <p:spPr bwMode="auto">
          <a:xfrm>
            <a:off x="2268538" y="4005263"/>
            <a:ext cx="863600" cy="215900"/>
          </a:xfrm>
          <a:prstGeom prst="rect">
            <a:avLst/>
          </a:prstGeom>
          <a:noFill/>
          <a:ln w="38100" cap="sq" algn="ctr">
            <a:solidFill>
              <a:srgbClr val="0000CC"/>
            </a:solidFill>
            <a:miter lim="800000"/>
            <a:headEnd/>
            <a:tailEnd/>
          </a:ln>
        </p:spPr>
        <p:txBody>
          <a:bodyPr wrap="none" anchor="ctr">
            <a:spAutoFit/>
          </a:bodyPr>
          <a:lstStyle/>
          <a:p>
            <a:endParaRPr lang="zh-CN" altLang="en-US"/>
          </a:p>
        </p:txBody>
      </p:sp>
      <p:sp>
        <p:nvSpPr>
          <p:cNvPr id="48139" name="Rectangle 13"/>
          <p:cNvSpPr>
            <a:spLocks noChangeArrowheads="1"/>
          </p:cNvSpPr>
          <p:nvPr/>
        </p:nvSpPr>
        <p:spPr bwMode="auto">
          <a:xfrm>
            <a:off x="6588125" y="1628775"/>
            <a:ext cx="1008063" cy="215900"/>
          </a:xfrm>
          <a:prstGeom prst="rect">
            <a:avLst/>
          </a:prstGeom>
          <a:noFill/>
          <a:ln w="38100" cap="sq" algn="ctr">
            <a:solidFill>
              <a:srgbClr val="0000CC"/>
            </a:solidFill>
            <a:miter lim="800000"/>
            <a:headEnd/>
            <a:tailEnd/>
          </a:ln>
        </p:spPr>
        <p:txBody>
          <a:bodyPr wrap="none" anchor="ctr">
            <a:spAutoFit/>
          </a:bodyPr>
          <a:lstStyle/>
          <a:p>
            <a:endParaRPr lang="zh-CN" altLang="en-US"/>
          </a:p>
        </p:txBody>
      </p:sp>
      <p:sp>
        <p:nvSpPr>
          <p:cNvPr id="48140" name="椭圆 12"/>
          <p:cNvSpPr>
            <a:spLocks noChangeArrowheads="1"/>
          </p:cNvSpPr>
          <p:nvPr/>
        </p:nvSpPr>
        <p:spPr bwMode="auto">
          <a:xfrm>
            <a:off x="4143375" y="3357563"/>
            <a:ext cx="1285875" cy="735012"/>
          </a:xfrm>
          <a:prstGeom prst="ellipse">
            <a:avLst/>
          </a:prstGeom>
          <a:noFill/>
          <a:ln w="12700" cap="sq" algn="ctr">
            <a:noFill/>
            <a:round/>
            <a:headEnd/>
            <a:tailEnd/>
          </a:ln>
        </p:spPr>
        <p:txBody>
          <a:bodyPr>
            <a:spAutoFit/>
          </a:bodyPr>
          <a:lstStyle/>
          <a:p>
            <a:endParaRPr lang="zh-CN" altLang="en-US"/>
          </a:p>
        </p:txBody>
      </p:sp>
      <p:sp>
        <p:nvSpPr>
          <p:cNvPr id="48141" name="矩形 13"/>
          <p:cNvSpPr>
            <a:spLocks noChangeArrowheads="1"/>
          </p:cNvSpPr>
          <p:nvPr/>
        </p:nvSpPr>
        <p:spPr bwMode="auto">
          <a:xfrm>
            <a:off x="4214813" y="3286125"/>
            <a:ext cx="1214437" cy="428625"/>
          </a:xfrm>
          <a:prstGeom prst="rect">
            <a:avLst/>
          </a:prstGeom>
          <a:noFill/>
          <a:ln w="38100" cap="sq" algn="ctr">
            <a:solidFill>
              <a:srgbClr val="FF0000"/>
            </a:solidFill>
            <a:round/>
            <a:headEnd/>
            <a:tailEnd/>
          </a:ln>
        </p:spPr>
        <p:txBody>
          <a:bodyPr wrap="none">
            <a:spAutoFit/>
          </a:bodyPr>
          <a:lstStyle/>
          <a:p>
            <a:endParaRPr lang="zh-CN" altLang="en-US"/>
          </a:p>
        </p:txBody>
      </p:sp>
      <p:sp>
        <p:nvSpPr>
          <p:cNvPr id="48142" name="矩形 14"/>
          <p:cNvSpPr>
            <a:spLocks noChangeArrowheads="1"/>
          </p:cNvSpPr>
          <p:nvPr/>
        </p:nvSpPr>
        <p:spPr bwMode="auto">
          <a:xfrm>
            <a:off x="10144125" y="2357438"/>
            <a:ext cx="914400" cy="914400"/>
          </a:xfrm>
          <a:prstGeom prst="rect">
            <a:avLst/>
          </a:prstGeom>
          <a:noFill/>
          <a:ln w="12700" cap="sq" algn="ctr">
            <a:noFill/>
            <a:round/>
            <a:headEnd/>
            <a:tailEnd/>
          </a:ln>
        </p:spPr>
        <p:txBody>
          <a:bodyPr wrap="none">
            <a:spAutoFit/>
          </a:bodyPr>
          <a:lstStyle/>
          <a:p>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735013" y="1022350"/>
            <a:ext cx="3654425" cy="1800225"/>
          </a:xfrm>
          <a:prstGeom prst="rect">
            <a:avLst/>
          </a:prstGeom>
          <a:noFill/>
          <a:ln w="12700" cap="sq">
            <a:noFill/>
            <a:miter lim="800000"/>
            <a:headEnd type="none" w="sm" len="sm"/>
            <a:tailEnd type="none" w="sm" len="sm"/>
          </a:ln>
        </p:spPr>
        <p:txBody>
          <a:bodyPr wrap="none">
            <a:spAutoFit/>
          </a:bodyPr>
          <a:lstStyle/>
          <a:p>
            <a:pPr algn="l"/>
            <a:r>
              <a:rPr lang="en-US" altLang="zh-CN" dirty="0"/>
              <a:t>Galactose is converted</a:t>
            </a:r>
          </a:p>
          <a:p>
            <a:pPr algn="l"/>
            <a:r>
              <a:rPr lang="en-US" altLang="zh-CN" dirty="0"/>
              <a:t>to glucose-1-phosphate</a:t>
            </a:r>
          </a:p>
          <a:p>
            <a:pPr algn="l"/>
            <a:r>
              <a:rPr lang="en-US" altLang="zh-CN" dirty="0"/>
              <a:t>via a UDP-galactose </a:t>
            </a:r>
          </a:p>
          <a:p>
            <a:pPr algn="l"/>
            <a:r>
              <a:rPr lang="en-US" altLang="zh-CN" dirty="0"/>
              <a:t>intermediate</a:t>
            </a:r>
          </a:p>
        </p:txBody>
      </p:sp>
      <p:sp>
        <p:nvSpPr>
          <p:cNvPr id="49155" name="Text Box 4"/>
          <p:cNvSpPr txBox="1">
            <a:spLocks noChangeArrowheads="1"/>
          </p:cNvSpPr>
          <p:nvPr/>
        </p:nvSpPr>
        <p:spPr bwMode="auto">
          <a:xfrm>
            <a:off x="323850" y="4437063"/>
            <a:ext cx="4546600" cy="1800225"/>
          </a:xfrm>
          <a:prstGeom prst="rect">
            <a:avLst/>
          </a:prstGeom>
          <a:noFill/>
          <a:ln w="12700" cap="sq" algn="ctr">
            <a:noFill/>
            <a:miter lim="800000"/>
            <a:headEnd/>
            <a:tailEnd/>
          </a:ln>
        </p:spPr>
        <p:txBody>
          <a:bodyPr wrap="none">
            <a:spAutoFit/>
          </a:bodyPr>
          <a:lstStyle/>
          <a:p>
            <a:pPr algn="l"/>
            <a:r>
              <a:rPr lang="en-US" altLang="zh-CN" dirty="0">
                <a:solidFill>
                  <a:schemeClr val="tx1"/>
                </a:solidFill>
              </a:rPr>
              <a:t> Several human genetic</a:t>
            </a:r>
          </a:p>
          <a:p>
            <a:pPr algn="l"/>
            <a:r>
              <a:rPr lang="en-US" altLang="zh-CN" dirty="0">
                <a:solidFill>
                  <a:schemeClr val="tx1"/>
                </a:solidFill>
              </a:rPr>
              <a:t> diseases result in disordered</a:t>
            </a:r>
          </a:p>
          <a:p>
            <a:pPr algn="l"/>
            <a:r>
              <a:rPr lang="en-US" altLang="zh-CN" dirty="0">
                <a:solidFill>
                  <a:schemeClr val="tx1"/>
                </a:solidFill>
              </a:rPr>
              <a:t> galactose metabolism </a:t>
            </a:r>
          </a:p>
          <a:p>
            <a:pPr algn="l"/>
            <a:r>
              <a:rPr lang="en-US" altLang="zh-CN" dirty="0">
                <a:solidFill>
                  <a:schemeClr val="tx1"/>
                </a:solidFill>
              </a:rPr>
              <a:t>(</a:t>
            </a:r>
            <a:r>
              <a:rPr lang="en-US" altLang="zh-CN" dirty="0"/>
              <a:t>galactosemia</a:t>
            </a:r>
            <a:r>
              <a:rPr lang="en-US" altLang="zh-CN" dirty="0">
                <a:solidFill>
                  <a:schemeClr val="tx1"/>
                </a:solidFill>
              </a:rPr>
              <a:t>)</a:t>
            </a:r>
            <a:endParaRPr lang="en-US" altLang="zh-CN" dirty="0"/>
          </a:p>
        </p:txBody>
      </p:sp>
      <p:sp>
        <p:nvSpPr>
          <p:cNvPr id="49159" name="椭圆 6"/>
          <p:cNvSpPr>
            <a:spLocks noChangeArrowheads="1"/>
          </p:cNvSpPr>
          <p:nvPr/>
        </p:nvSpPr>
        <p:spPr bwMode="auto">
          <a:xfrm>
            <a:off x="5148263" y="5013325"/>
            <a:ext cx="863600" cy="735013"/>
          </a:xfrm>
          <a:prstGeom prst="ellipse">
            <a:avLst/>
          </a:prstGeom>
          <a:noFill/>
          <a:ln w="12700" cap="sq" algn="ctr">
            <a:noFill/>
            <a:round/>
            <a:headEnd/>
            <a:tailEnd/>
          </a:ln>
        </p:spPr>
        <p:txBody>
          <a:bodyPr>
            <a:spAutoFit/>
          </a:bodyPr>
          <a:lstStyle/>
          <a:p>
            <a:endParaRPr lang="zh-CN" altLang="en-US"/>
          </a:p>
        </p:txBody>
      </p:sp>
      <p:pic>
        <p:nvPicPr>
          <p:cNvPr id="2" name="图片 1"/>
          <p:cNvPicPr>
            <a:picLocks noChangeAspect="1"/>
          </p:cNvPicPr>
          <p:nvPr/>
        </p:nvPicPr>
        <p:blipFill>
          <a:blip r:embed="rId3"/>
          <a:stretch>
            <a:fillRect/>
          </a:stretch>
        </p:blipFill>
        <p:spPr>
          <a:xfrm>
            <a:off x="5228809" y="188640"/>
            <a:ext cx="2960655" cy="6451216"/>
          </a:xfrm>
          <a:prstGeom prst="rect">
            <a:avLst/>
          </a:prstGeom>
        </p:spPr>
      </p:pic>
      <p:cxnSp>
        <p:nvCxnSpPr>
          <p:cNvPr id="4" name="直接箭头连接符 3"/>
          <p:cNvCxnSpPr/>
          <p:nvPr/>
        </p:nvCxnSpPr>
        <p:spPr bwMode="auto">
          <a:xfrm flipH="1">
            <a:off x="7812360" y="2420888"/>
            <a:ext cx="576064" cy="0"/>
          </a:xfrm>
          <a:prstGeom prst="straightConnector1">
            <a:avLst/>
          </a:prstGeom>
          <a:noFill/>
          <a:ln w="38100" cap="sq" cmpd="sng" algn="ctr">
            <a:solidFill>
              <a:srgbClr val="3333FF"/>
            </a:solidFill>
            <a:prstDash val="solid"/>
            <a:round/>
            <a:headEnd type="none" w="med" len="med"/>
            <a:tailEnd type="triangle"/>
          </a:ln>
          <a:effectLst/>
        </p:spPr>
      </p:cxnSp>
      <p:cxnSp>
        <p:nvCxnSpPr>
          <p:cNvPr id="12" name="直接箭头连接符 11"/>
          <p:cNvCxnSpPr/>
          <p:nvPr/>
        </p:nvCxnSpPr>
        <p:spPr bwMode="auto">
          <a:xfrm flipH="1">
            <a:off x="7901432" y="2822575"/>
            <a:ext cx="576064" cy="0"/>
          </a:xfrm>
          <a:prstGeom prst="straightConnector1">
            <a:avLst/>
          </a:prstGeom>
          <a:noFill/>
          <a:ln w="38100" cap="sq" cmpd="sng" algn="ctr">
            <a:solidFill>
              <a:srgbClr val="3333FF"/>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548680"/>
            <a:ext cx="9144000" cy="1143000"/>
          </a:xfrm>
        </p:spPr>
        <p:txBody>
          <a:bodyPr/>
          <a:lstStyle/>
          <a:p>
            <a:pPr eaLnBrk="1" hangingPunct="1"/>
            <a:r>
              <a:rPr lang="en-US" altLang="zh-CN" b="1" dirty="0" smtClean="0">
                <a:solidFill>
                  <a:srgbClr val="3333CC"/>
                </a:solidFill>
                <a:latin typeface="Times New Roman" pitchFamily="18" charset="0"/>
                <a:ea typeface="宋体" charset="-122"/>
              </a:rPr>
              <a:t>5. Dietary poly- and disaccharides are hydrolyzed to monosaccharides in the digestive system</a:t>
            </a:r>
          </a:p>
        </p:txBody>
      </p:sp>
      <p:sp>
        <p:nvSpPr>
          <p:cNvPr id="50179" name="Rectangle 3"/>
          <p:cNvSpPr>
            <a:spLocks noGrp="1" noChangeArrowheads="1"/>
          </p:cNvSpPr>
          <p:nvPr>
            <p:ph type="body" idx="1"/>
          </p:nvPr>
        </p:nvSpPr>
        <p:spPr>
          <a:xfrm>
            <a:off x="30941" y="2276872"/>
            <a:ext cx="9144000" cy="4402138"/>
          </a:xfrm>
        </p:spPr>
        <p:txBody>
          <a:bodyPr/>
          <a:lstStyle/>
          <a:p>
            <a:pPr eaLnBrk="1" hangingPunct="1">
              <a:lnSpc>
                <a:spcPct val="90000"/>
              </a:lnSpc>
            </a:pPr>
            <a:r>
              <a:rPr lang="en-US" altLang="zh-CN" b="1" dirty="0" smtClean="0">
                <a:solidFill>
                  <a:srgbClr val="CC0000"/>
                </a:solidFill>
                <a:latin typeface="Times New Roman" pitchFamily="18" charset="0"/>
                <a:ea typeface="宋体" charset="-122"/>
              </a:rPr>
              <a:t>Salivary </a:t>
            </a:r>
            <a:r>
              <a:rPr lang="en-US" altLang="zh-CN" b="1" dirty="0" smtClean="0">
                <a:solidFill>
                  <a:srgbClr val="CC0000"/>
                </a:solidFill>
                <a:latin typeface="Symbol" pitchFamily="18" charset="2"/>
                <a:ea typeface="宋体" charset="-122"/>
              </a:rPr>
              <a:t>a</a:t>
            </a:r>
            <a:r>
              <a:rPr lang="en-US" altLang="zh-CN" b="1" dirty="0" smtClean="0">
                <a:solidFill>
                  <a:srgbClr val="CC0000"/>
                </a:solidFill>
                <a:latin typeface="Times New Roman" pitchFamily="18" charset="0"/>
                <a:ea typeface="宋体" charset="-122"/>
              </a:rPr>
              <a:t>-amylase</a:t>
            </a:r>
            <a:r>
              <a:rPr lang="en-US" altLang="zh-CN" b="1" dirty="0" smtClean="0">
                <a:solidFill>
                  <a:srgbClr val="FFFF00"/>
                </a:solidFill>
                <a:latin typeface="Times New Roman" pitchFamily="18" charset="0"/>
                <a:ea typeface="宋体" charset="-122"/>
              </a:rPr>
              <a:t> </a:t>
            </a:r>
            <a:r>
              <a:rPr lang="en-US" altLang="zh-CN" b="1" dirty="0" smtClean="0">
                <a:latin typeface="Times New Roman" pitchFamily="18" charset="0"/>
                <a:ea typeface="宋体" charset="-122"/>
              </a:rPr>
              <a:t>(</a:t>
            </a:r>
            <a:r>
              <a:rPr lang="en-US" altLang="zh-CN" b="1" dirty="0" smtClean="0">
                <a:latin typeface="Symbol" pitchFamily="18" charset="2"/>
                <a:ea typeface="宋体" charset="-122"/>
              </a:rPr>
              <a:t>a</a:t>
            </a:r>
            <a:r>
              <a:rPr lang="en-US" altLang="zh-CN" b="1" dirty="0" smtClean="0">
                <a:latin typeface="Times New Roman" pitchFamily="18" charset="0"/>
                <a:ea typeface="宋体" charset="-122"/>
              </a:rPr>
              <a:t>-</a:t>
            </a:r>
            <a:r>
              <a:rPr lang="zh-CN" altLang="en-US" b="1" dirty="0" smtClean="0">
                <a:latin typeface="楷体" panose="02010609060101010101" pitchFamily="49" charset="-122"/>
                <a:ea typeface="楷体" panose="02010609060101010101" pitchFamily="49" charset="-122"/>
              </a:rPr>
              <a:t>淀粉酶</a:t>
            </a:r>
            <a:r>
              <a:rPr lang="en-US" altLang="zh-CN" b="1" dirty="0" smtClean="0">
                <a:latin typeface="Times New Roman" pitchFamily="18" charset="0"/>
                <a:ea typeface="宋体" charset="-122"/>
              </a:rPr>
              <a:t>) in the mouth hydrolyzes starch (glycogen) into short polysaccharides or oligosaccharides.</a:t>
            </a:r>
          </a:p>
          <a:p>
            <a:pPr eaLnBrk="1" hangingPunct="1">
              <a:lnSpc>
                <a:spcPct val="90000"/>
              </a:lnSpc>
            </a:pPr>
            <a:r>
              <a:rPr lang="en-US" altLang="zh-CN" b="1" dirty="0" smtClean="0">
                <a:solidFill>
                  <a:srgbClr val="CC0000"/>
                </a:solidFill>
                <a:latin typeface="Times New Roman" pitchFamily="18" charset="0"/>
                <a:ea typeface="宋体" charset="-122"/>
              </a:rPr>
              <a:t>Pancreatic </a:t>
            </a:r>
            <a:r>
              <a:rPr lang="en-US" altLang="zh-CN" b="1" dirty="0" smtClean="0">
                <a:solidFill>
                  <a:srgbClr val="CC0000"/>
                </a:solidFill>
                <a:latin typeface="Symbol" pitchFamily="18" charset="2"/>
                <a:ea typeface="宋体" charset="-122"/>
              </a:rPr>
              <a:t>a</a:t>
            </a:r>
            <a:r>
              <a:rPr lang="en-US" altLang="zh-CN" b="1" dirty="0" smtClean="0">
                <a:solidFill>
                  <a:srgbClr val="CC0000"/>
                </a:solidFill>
                <a:latin typeface="Times New Roman" pitchFamily="18" charset="0"/>
                <a:ea typeface="宋体" charset="-122"/>
              </a:rPr>
              <a:t>-amylase</a:t>
            </a:r>
            <a:r>
              <a:rPr lang="en-US" altLang="zh-CN" b="1" dirty="0" smtClean="0">
                <a:latin typeface="Times New Roman" pitchFamily="18" charset="0"/>
                <a:ea typeface="宋体" charset="-122"/>
              </a:rPr>
              <a:t> continue to convert the saccharides to mainly maltose and dextrin (from amylopectin, </a:t>
            </a:r>
            <a:r>
              <a:rPr lang="zh-CN" altLang="en-US" b="1" dirty="0" smtClean="0">
                <a:latin typeface="楷体" panose="02010609060101010101" pitchFamily="49" charset="-122"/>
                <a:ea typeface="楷体" panose="02010609060101010101" pitchFamily="49" charset="-122"/>
              </a:rPr>
              <a:t>枝链淀粉</a:t>
            </a:r>
            <a:r>
              <a:rPr lang="en-US" altLang="zh-CN" b="1" dirty="0" smtClean="0">
                <a:latin typeface="Times New Roman" pitchFamily="18" charset="0"/>
                <a:ea typeface="宋体" charset="-122"/>
              </a:rPr>
              <a:t>).</a:t>
            </a:r>
          </a:p>
          <a:p>
            <a:pPr eaLnBrk="1" hangingPunct="1">
              <a:lnSpc>
                <a:spcPct val="90000"/>
              </a:lnSpc>
            </a:pPr>
            <a:r>
              <a:rPr lang="en-US" altLang="zh-CN" b="1" dirty="0" smtClean="0">
                <a:latin typeface="Times New Roman" pitchFamily="18" charset="0"/>
                <a:ea typeface="宋体" charset="-122"/>
              </a:rPr>
              <a:t>Specific enzymes on the microvilli of the intestinal epithelial cells finally hydrolyze all disaccharides into monosaccharides.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flipV="1">
            <a:off x="381000" y="0"/>
            <a:ext cx="7772400" cy="76200"/>
          </a:xfrm>
        </p:spPr>
        <p:txBody>
          <a:bodyPr/>
          <a:lstStyle/>
          <a:p>
            <a:pPr eaLnBrk="1" hangingPunct="1"/>
            <a:r>
              <a:rPr lang="en-US" altLang="zh-CN" dirty="0" smtClean="0">
                <a:ea typeface="宋体" charset="-122"/>
              </a:rPr>
              <a:t> </a:t>
            </a:r>
          </a:p>
        </p:txBody>
      </p:sp>
      <p:sp>
        <p:nvSpPr>
          <p:cNvPr id="51203" name="Rectangle 3"/>
          <p:cNvSpPr>
            <a:spLocks noGrp="1" noChangeArrowheads="1"/>
          </p:cNvSpPr>
          <p:nvPr>
            <p:ph type="body" idx="1"/>
          </p:nvPr>
        </p:nvSpPr>
        <p:spPr>
          <a:xfrm>
            <a:off x="228600" y="228600"/>
            <a:ext cx="8915400" cy="4114800"/>
          </a:xfrm>
        </p:spPr>
        <p:txBody>
          <a:bodyPr/>
          <a:lstStyle/>
          <a:p>
            <a:pPr eaLnBrk="1" hangingPunct="1">
              <a:lnSpc>
                <a:spcPct val="90000"/>
              </a:lnSpc>
            </a:pPr>
            <a:r>
              <a:rPr lang="en-US" altLang="zh-CN" b="1" dirty="0" smtClean="0">
                <a:latin typeface="Times New Roman" pitchFamily="18" charset="0"/>
                <a:ea typeface="宋体" charset="-122"/>
              </a:rPr>
              <a:t>The monosaccharides are then absorbed at the intestinal microvilli and transported to various tissues for oxidative degradation via the glycolytic pathway.</a:t>
            </a:r>
          </a:p>
          <a:p>
            <a:pPr eaLnBrk="1" hangingPunct="1">
              <a:lnSpc>
                <a:spcPct val="90000"/>
              </a:lnSpc>
            </a:pPr>
            <a:endParaRPr lang="en-US" altLang="zh-CN" b="1" dirty="0" smtClean="0">
              <a:latin typeface="Times New Roman" pitchFamily="18" charset="0"/>
              <a:ea typeface="宋体" charset="-122"/>
            </a:endParaRPr>
          </a:p>
          <a:p>
            <a:pPr eaLnBrk="1" hangingPunct="1">
              <a:lnSpc>
                <a:spcPct val="90000"/>
              </a:lnSpc>
            </a:pPr>
            <a:r>
              <a:rPr lang="en-US" altLang="zh-CN" b="1" dirty="0" smtClean="0">
                <a:latin typeface="Times New Roman" pitchFamily="18" charset="0"/>
                <a:ea typeface="宋体" charset="-122"/>
              </a:rPr>
              <a:t>Adults lacking </a:t>
            </a:r>
            <a:r>
              <a:rPr lang="en-US" altLang="zh-CN" b="1" dirty="0" smtClean="0">
                <a:solidFill>
                  <a:srgbClr val="CC0000"/>
                </a:solidFill>
                <a:latin typeface="Times New Roman" pitchFamily="18" charset="0"/>
                <a:ea typeface="宋体" charset="-122"/>
              </a:rPr>
              <a:t>lactase</a:t>
            </a:r>
            <a:r>
              <a:rPr lang="en-US" altLang="zh-CN" b="1" dirty="0" smtClean="0">
                <a:latin typeface="Times New Roman" pitchFamily="18" charset="0"/>
                <a:ea typeface="宋体" charset="-122"/>
              </a:rPr>
              <a:t> will have </a:t>
            </a:r>
            <a:r>
              <a:rPr lang="en-US" altLang="zh-CN" b="1" dirty="0" smtClean="0">
                <a:solidFill>
                  <a:srgbClr val="3333CC"/>
                </a:solidFill>
                <a:latin typeface="Times New Roman" pitchFamily="18" charset="0"/>
                <a:ea typeface="宋体" charset="-122"/>
              </a:rPr>
              <a:t>lactose intolerance syndrome </a:t>
            </a:r>
            <a:r>
              <a:rPr lang="en-US" altLang="zh-CN" b="1" dirty="0" smtClean="0">
                <a:latin typeface="Times New Roman" pitchFamily="18" charset="0"/>
                <a:ea typeface="宋体" charset="-122"/>
              </a:rPr>
              <a:t>(</a:t>
            </a:r>
            <a:r>
              <a:rPr lang="zh-CN" altLang="en-US" b="1" dirty="0">
                <a:latin typeface="楷体" panose="02010609060101010101" pitchFamily="49" charset="-122"/>
                <a:ea typeface="楷体" panose="02010609060101010101" pitchFamily="49" charset="-122"/>
              </a:rPr>
              <a:t>乳糖不耐受综合征</a:t>
            </a:r>
            <a:r>
              <a:rPr lang="en-US" altLang="zh-CN" b="1" dirty="0" smtClean="0">
                <a:latin typeface="Times New Roman" pitchFamily="18" charset="0"/>
                <a:ea typeface="宋体" charset="-122"/>
              </a:rPr>
              <a:t>): the lactose is converted to toxic compounds in the large intestine by the bacteria there, causing abdominal cramps and diarrhea.</a:t>
            </a:r>
          </a:p>
          <a:p>
            <a:pPr eaLnBrk="1" hangingPunct="1">
              <a:lnSpc>
                <a:spcPct val="90000"/>
              </a:lnSpc>
            </a:pPr>
            <a:endParaRPr lang="en-US" altLang="zh-CN" b="1" dirty="0" smtClean="0">
              <a:latin typeface="Times New Roman" pitchFamily="18" charset="0"/>
              <a:ea typeface="宋体" charset="-122"/>
            </a:endParaRPr>
          </a:p>
          <a:p>
            <a:pPr eaLnBrk="1" hangingPunct="1">
              <a:lnSpc>
                <a:spcPct val="90000"/>
              </a:lnSpc>
              <a:buFontTx/>
              <a:buNone/>
            </a:pPr>
            <a:r>
              <a:rPr lang="en-US" altLang="zh-CN" b="1" dirty="0" smtClean="0">
                <a:latin typeface="Times New Roman" pitchFamily="18" charset="0"/>
                <a:ea typeface="宋体" charset="-122"/>
              </a:rPr>
              <a:t>   Lactose + H</a:t>
            </a:r>
            <a:r>
              <a:rPr lang="en-US" altLang="zh-CN" b="1" baseline="-25000" dirty="0" smtClean="0">
                <a:latin typeface="Times New Roman" pitchFamily="18" charset="0"/>
                <a:ea typeface="宋体" charset="-122"/>
              </a:rPr>
              <a:t>2</a:t>
            </a:r>
            <a:r>
              <a:rPr lang="en-US" altLang="zh-CN" b="1" dirty="0" smtClean="0">
                <a:latin typeface="Times New Roman" pitchFamily="18" charset="0"/>
                <a:ea typeface="宋体" charset="-122"/>
              </a:rPr>
              <a:t>O            D-galactose + D-glucose</a:t>
            </a:r>
          </a:p>
          <a:p>
            <a:pPr eaLnBrk="1" hangingPunct="1">
              <a:lnSpc>
                <a:spcPct val="90000"/>
              </a:lnSpc>
            </a:pPr>
            <a:endParaRPr lang="en-US" altLang="zh-CN" b="1" dirty="0" smtClean="0">
              <a:latin typeface="Times New Roman" pitchFamily="18" charset="0"/>
              <a:ea typeface="宋体" charset="-122"/>
            </a:endParaRPr>
          </a:p>
        </p:txBody>
      </p:sp>
      <p:sp>
        <p:nvSpPr>
          <p:cNvPr id="51204" name="Line 4"/>
          <p:cNvSpPr>
            <a:spLocks noChangeShapeType="1"/>
          </p:cNvSpPr>
          <p:nvPr/>
        </p:nvSpPr>
        <p:spPr bwMode="auto">
          <a:xfrm>
            <a:off x="3276600" y="5734050"/>
            <a:ext cx="1079500" cy="0"/>
          </a:xfrm>
          <a:prstGeom prst="line">
            <a:avLst/>
          </a:prstGeom>
          <a:noFill/>
          <a:ln w="38100" cap="sq">
            <a:solidFill>
              <a:schemeClr val="tx1"/>
            </a:solidFill>
            <a:round/>
            <a:headEnd/>
            <a:tailEnd type="triangle" w="med" len="med"/>
          </a:ln>
        </p:spPr>
        <p:txBody>
          <a:bodyPr wrap="none">
            <a:spAutoFit/>
          </a:bodyPr>
          <a:lstStyle/>
          <a:p>
            <a:endParaRPr lang="zh-CN" altLang="en-US"/>
          </a:p>
        </p:txBody>
      </p:sp>
      <p:sp>
        <p:nvSpPr>
          <p:cNvPr id="51205" name="Text Box 5"/>
          <p:cNvSpPr txBox="1">
            <a:spLocks noChangeArrowheads="1"/>
          </p:cNvSpPr>
          <p:nvPr/>
        </p:nvSpPr>
        <p:spPr bwMode="auto">
          <a:xfrm>
            <a:off x="3132138" y="5157788"/>
            <a:ext cx="1209675" cy="519112"/>
          </a:xfrm>
          <a:prstGeom prst="rect">
            <a:avLst/>
          </a:prstGeom>
          <a:noFill/>
          <a:ln w="12700" cap="sq" algn="ctr">
            <a:noFill/>
            <a:miter lim="800000"/>
            <a:headEnd/>
            <a:tailEnd/>
          </a:ln>
        </p:spPr>
        <p:txBody>
          <a:bodyPr wrap="none">
            <a:spAutoFit/>
          </a:bodyPr>
          <a:lstStyle/>
          <a:p>
            <a:r>
              <a:rPr lang="en-US" altLang="zh-CN" dirty="0"/>
              <a:t>lactase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8893175" cy="1368425"/>
          </a:xfrm>
        </p:spPr>
        <p:txBody>
          <a:bodyPr/>
          <a:lstStyle/>
          <a:p>
            <a:pPr eaLnBrk="1" hangingPunct="1"/>
            <a:r>
              <a:rPr lang="en-US" altLang="zh-CN" sz="4800" b="1" dirty="0" smtClean="0">
                <a:solidFill>
                  <a:srgbClr val="0000CC"/>
                </a:solidFill>
                <a:latin typeface="Times New Roman" pitchFamily="18" charset="0"/>
                <a:ea typeface="宋体" charset="-122"/>
              </a:rPr>
              <a:t>Glycolysis</a:t>
            </a:r>
          </a:p>
        </p:txBody>
      </p:sp>
      <p:sp>
        <p:nvSpPr>
          <p:cNvPr id="7171" name="Rectangle 3"/>
          <p:cNvSpPr>
            <a:spLocks noGrp="1" noChangeArrowheads="1"/>
          </p:cNvSpPr>
          <p:nvPr>
            <p:ph type="body" idx="1"/>
          </p:nvPr>
        </p:nvSpPr>
        <p:spPr>
          <a:xfrm>
            <a:off x="215656" y="1268760"/>
            <a:ext cx="8893175" cy="4968875"/>
          </a:xfrm>
        </p:spPr>
        <p:txBody>
          <a:bodyPr/>
          <a:lstStyle/>
          <a:p>
            <a:pPr eaLnBrk="1" hangingPunct="1"/>
            <a:r>
              <a:rPr lang="en-US" altLang="zh-CN" b="1" dirty="0" smtClean="0">
                <a:latin typeface="Times New Roman" pitchFamily="18" charset="0"/>
                <a:ea typeface="宋体" charset="-122"/>
              </a:rPr>
              <a:t>The first stage in the complete oxidation of glucose</a:t>
            </a:r>
          </a:p>
          <a:p>
            <a:pPr eaLnBrk="1" hangingPunct="1"/>
            <a:r>
              <a:rPr lang="en-US" altLang="zh-CN" b="1" dirty="0" smtClean="0">
                <a:latin typeface="Times New Roman" pitchFamily="18" charset="0"/>
                <a:ea typeface="宋体" charset="-122"/>
              </a:rPr>
              <a:t>An universal </a:t>
            </a:r>
            <a:r>
              <a:rPr lang="en-US" altLang="zh-CN" b="1" dirty="0" smtClean="0">
                <a:solidFill>
                  <a:srgbClr val="CC0000"/>
                </a:solidFill>
                <a:latin typeface="Times New Roman" pitchFamily="18" charset="0"/>
                <a:ea typeface="宋体" charset="-122"/>
              </a:rPr>
              <a:t>central</a:t>
            </a:r>
            <a:r>
              <a:rPr lang="en-US" altLang="zh-CN" b="1" dirty="0" smtClean="0">
                <a:latin typeface="Times New Roman" pitchFamily="18" charset="0"/>
                <a:ea typeface="宋体" charset="-122"/>
              </a:rPr>
              <a:t> pathway of glucose metabolism</a:t>
            </a:r>
          </a:p>
          <a:p>
            <a:pPr eaLnBrk="1" hangingPunct="1"/>
            <a:r>
              <a:rPr lang="en-US" altLang="zh-CN" b="1" dirty="0" smtClean="0">
                <a:latin typeface="Times New Roman" pitchFamily="18" charset="0"/>
                <a:ea typeface="宋体" charset="-122"/>
              </a:rPr>
              <a:t>The chemistry of the reaction sequence completely conserved during evolution</a:t>
            </a:r>
          </a:p>
          <a:p>
            <a:pPr eaLnBrk="1" hangingPunct="1"/>
            <a:r>
              <a:rPr lang="en-US" altLang="zh-CN" b="1" dirty="0" smtClean="0">
                <a:latin typeface="Times New Roman" pitchFamily="18" charset="0"/>
                <a:ea typeface="宋体" charset="-122"/>
              </a:rPr>
              <a:t>The first metabolic pathway to be elucidated   and probably the best understood</a:t>
            </a:r>
          </a:p>
          <a:p>
            <a:pPr eaLnBrk="1" hangingPunct="1"/>
            <a:endParaRPr lang="en-US" altLang="zh-CN" b="1" dirty="0" smtClean="0">
              <a:latin typeface="Times New Roman" pitchFamily="18" charset="0"/>
              <a:ea typeface="宋体" charset="-122"/>
            </a:endParaRPr>
          </a:p>
          <a:p>
            <a:pPr eaLnBrk="1" hangingPunct="1"/>
            <a:endParaRPr lang="en-US" altLang="zh-CN" b="1" dirty="0" smtClean="0">
              <a:latin typeface="Times New Roman" pitchFamily="18" charset="0"/>
              <a:ea typeface="宋体"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332656"/>
            <a:ext cx="9144000" cy="1143000"/>
          </a:xfrm>
        </p:spPr>
        <p:txBody>
          <a:bodyPr/>
          <a:lstStyle/>
          <a:p>
            <a:pPr eaLnBrk="1" hangingPunct="1"/>
            <a:r>
              <a:rPr lang="en-US" altLang="zh-CN" b="1" dirty="0" smtClean="0">
                <a:solidFill>
                  <a:srgbClr val="3333CC"/>
                </a:solidFill>
                <a:latin typeface="Times New Roman" pitchFamily="18" charset="0"/>
                <a:ea typeface="宋体" charset="-122"/>
              </a:rPr>
              <a:t>6. Glycogen and starch are degraded by phosphorolysis</a:t>
            </a:r>
          </a:p>
        </p:txBody>
      </p:sp>
      <p:sp>
        <p:nvSpPr>
          <p:cNvPr id="52227" name="Rectangle 3"/>
          <p:cNvSpPr>
            <a:spLocks noGrp="1" noChangeArrowheads="1"/>
          </p:cNvSpPr>
          <p:nvPr>
            <p:ph type="body" idx="1"/>
          </p:nvPr>
        </p:nvSpPr>
        <p:spPr>
          <a:xfrm>
            <a:off x="0" y="2060848"/>
            <a:ext cx="9144000" cy="6994525"/>
          </a:xfrm>
        </p:spPr>
        <p:txBody>
          <a:bodyPr/>
          <a:lstStyle/>
          <a:p>
            <a:pPr eaLnBrk="1" hangingPunct="1">
              <a:lnSpc>
                <a:spcPct val="90000"/>
              </a:lnSpc>
            </a:pPr>
            <a:r>
              <a:rPr lang="en-US" altLang="zh-CN" b="1" dirty="0" smtClean="0">
                <a:latin typeface="Times New Roman" pitchFamily="18" charset="0"/>
                <a:ea typeface="宋体" charset="-122"/>
              </a:rPr>
              <a:t>The glucose unit at the nonreducing terminal of glycogen is removed as glucose 1-phosphate via phosphorolysis catalyzed by </a:t>
            </a:r>
            <a:r>
              <a:rPr lang="en-US" altLang="zh-CN" b="1" dirty="0" smtClean="0">
                <a:solidFill>
                  <a:srgbClr val="CC0000"/>
                </a:solidFill>
                <a:latin typeface="Times New Roman" pitchFamily="18" charset="0"/>
                <a:ea typeface="宋体" charset="-122"/>
              </a:rPr>
              <a:t>glycogen phosphorylase</a:t>
            </a:r>
            <a:r>
              <a:rPr lang="en-US" altLang="zh-CN" b="1" dirty="0" smtClean="0">
                <a:latin typeface="Times New Roman" pitchFamily="18" charset="0"/>
                <a:ea typeface="宋体" charset="-122"/>
              </a:rPr>
              <a:t>. </a:t>
            </a:r>
          </a:p>
          <a:p>
            <a:pPr eaLnBrk="1" hangingPunct="1">
              <a:lnSpc>
                <a:spcPct val="90000"/>
              </a:lnSpc>
            </a:pPr>
            <a:endParaRPr lang="en-US" altLang="zh-CN" b="1" dirty="0" smtClean="0">
              <a:latin typeface="Times New Roman" pitchFamily="18" charset="0"/>
              <a:ea typeface="宋体" charset="-122"/>
            </a:endParaRPr>
          </a:p>
          <a:p>
            <a:pPr eaLnBrk="1" hangingPunct="1">
              <a:lnSpc>
                <a:spcPct val="90000"/>
              </a:lnSpc>
            </a:pPr>
            <a:r>
              <a:rPr lang="en-US" altLang="zh-CN" b="1" dirty="0" smtClean="0">
                <a:latin typeface="Times New Roman" pitchFamily="18" charset="0"/>
                <a:ea typeface="宋体" charset="-122"/>
              </a:rPr>
              <a:t>Glucose 1-phosphate is then converted to glucose 6-phosphate by </a:t>
            </a:r>
            <a:r>
              <a:rPr lang="en-US" altLang="zh-CN" b="1" dirty="0" smtClean="0">
                <a:solidFill>
                  <a:srgbClr val="CC0000"/>
                </a:solidFill>
                <a:latin typeface="Times New Roman" pitchFamily="18" charset="0"/>
                <a:ea typeface="宋体" charset="-122"/>
              </a:rPr>
              <a:t>phosphoglucomutase</a:t>
            </a:r>
            <a:r>
              <a:rPr lang="en-US" altLang="zh-CN" b="1" dirty="0" smtClean="0">
                <a:latin typeface="Times New Roman" pitchFamily="18" charset="0"/>
                <a:ea typeface="宋体" charset="-122"/>
              </a:rPr>
              <a:t>. </a:t>
            </a:r>
          </a:p>
          <a:p>
            <a:pPr eaLnBrk="1" hangingPunct="1">
              <a:lnSpc>
                <a:spcPct val="90000"/>
              </a:lnSpc>
            </a:pPr>
            <a:endParaRPr lang="en-US" altLang="zh-CN" b="1" dirty="0" smtClean="0">
              <a:latin typeface="Times New Roman" pitchFamily="18" charset="0"/>
              <a:ea typeface="宋体" charset="-122"/>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7704138" y="-22225"/>
            <a:ext cx="184150" cy="519113"/>
          </a:xfrm>
          <a:prstGeom prst="rect">
            <a:avLst/>
          </a:prstGeom>
          <a:noFill/>
          <a:ln w="12700" cap="sq" algn="ctr">
            <a:noFill/>
            <a:miter lim="800000"/>
            <a:headEnd/>
            <a:tailEnd/>
          </a:ln>
        </p:spPr>
        <p:txBody>
          <a:bodyPr wrap="none">
            <a:spAutoFit/>
          </a:bodyPr>
          <a:lstStyle/>
          <a:p>
            <a:endParaRPr lang="en-US" altLang="zh-CN" dirty="0"/>
          </a:p>
        </p:txBody>
      </p:sp>
      <p:pic>
        <p:nvPicPr>
          <p:cNvPr id="53251" name="Picture 4"/>
          <p:cNvPicPr>
            <a:picLocks noChangeAspect="1" noChangeArrowheads="1"/>
          </p:cNvPicPr>
          <p:nvPr/>
        </p:nvPicPr>
        <p:blipFill>
          <a:blip r:embed="rId3"/>
          <a:srcRect/>
          <a:stretch>
            <a:fillRect/>
          </a:stretch>
        </p:blipFill>
        <p:spPr bwMode="auto">
          <a:xfrm>
            <a:off x="539750" y="188913"/>
            <a:ext cx="8012113" cy="6097587"/>
          </a:xfrm>
          <a:prstGeom prst="rect">
            <a:avLst/>
          </a:prstGeom>
          <a:noFill/>
          <a:ln w="9525">
            <a:noFill/>
            <a:miter lim="800000"/>
            <a:headEnd/>
            <a:tailEnd/>
          </a:ln>
        </p:spPr>
      </p:pic>
      <p:sp>
        <p:nvSpPr>
          <p:cNvPr id="53252" name="Text Box 5"/>
          <p:cNvSpPr txBox="1">
            <a:spLocks noChangeArrowheads="1"/>
          </p:cNvSpPr>
          <p:nvPr/>
        </p:nvSpPr>
        <p:spPr bwMode="auto">
          <a:xfrm>
            <a:off x="684213" y="2852738"/>
            <a:ext cx="2693987" cy="519112"/>
          </a:xfrm>
          <a:prstGeom prst="rect">
            <a:avLst/>
          </a:prstGeom>
          <a:noFill/>
          <a:ln w="12700" cap="sq" algn="ctr">
            <a:noFill/>
            <a:miter lim="800000"/>
            <a:headEnd/>
            <a:tailEnd/>
          </a:ln>
        </p:spPr>
        <p:txBody>
          <a:bodyPr wrap="none">
            <a:spAutoFit/>
          </a:bodyPr>
          <a:lstStyle/>
          <a:p>
            <a:r>
              <a:rPr lang="en-US" altLang="zh-CN" dirty="0"/>
              <a:t>No ATP needed!</a:t>
            </a:r>
          </a:p>
        </p:txBody>
      </p:sp>
      <p:sp>
        <p:nvSpPr>
          <p:cNvPr id="53253" name="Rectangle 7"/>
          <p:cNvSpPr>
            <a:spLocks noChangeArrowheads="1"/>
          </p:cNvSpPr>
          <p:nvPr/>
        </p:nvSpPr>
        <p:spPr bwMode="auto">
          <a:xfrm>
            <a:off x="3924301" y="2420938"/>
            <a:ext cx="1511796" cy="576262"/>
          </a:xfrm>
          <a:prstGeom prst="rect">
            <a:avLst/>
          </a:prstGeom>
          <a:noFill/>
          <a:ln w="28575" cap="sq" algn="ctr">
            <a:solidFill>
              <a:srgbClr val="CC0000"/>
            </a:solidFill>
            <a:miter lim="800000"/>
            <a:headEnd/>
            <a:tailEnd/>
          </a:ln>
        </p:spPr>
        <p:txBody>
          <a:bodyPr wrap="square" anchor="ctr">
            <a:spAutoFit/>
          </a:bodyPr>
          <a:lstStyle/>
          <a:p>
            <a:endParaRPr lang="zh-CN" altLang="en-US"/>
          </a:p>
        </p:txBody>
      </p:sp>
      <p:sp>
        <p:nvSpPr>
          <p:cNvPr id="53254" name="Text Box 8"/>
          <p:cNvSpPr txBox="1">
            <a:spLocks noChangeArrowheads="1"/>
          </p:cNvSpPr>
          <p:nvPr/>
        </p:nvSpPr>
        <p:spPr bwMode="auto">
          <a:xfrm>
            <a:off x="893218" y="6238081"/>
            <a:ext cx="7573962" cy="519113"/>
          </a:xfrm>
          <a:prstGeom prst="rect">
            <a:avLst/>
          </a:prstGeom>
          <a:noFill/>
          <a:ln w="12700" cap="sq" algn="ctr">
            <a:noFill/>
            <a:miter lim="800000"/>
            <a:headEnd/>
            <a:tailEnd/>
          </a:ln>
        </p:spPr>
        <p:txBody>
          <a:bodyPr wrap="none">
            <a:spAutoFit/>
          </a:bodyPr>
          <a:lstStyle/>
          <a:p>
            <a:r>
              <a:rPr lang="en-US" altLang="zh-CN" dirty="0">
                <a:solidFill>
                  <a:srgbClr val="0000CC"/>
                </a:solidFill>
              </a:rPr>
              <a:t>Glycogen breakdown by glycogen phosphorylase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376238" y="877888"/>
            <a:ext cx="4125912" cy="2227262"/>
          </a:xfrm>
          <a:prstGeom prst="rect">
            <a:avLst/>
          </a:prstGeom>
          <a:noFill/>
          <a:ln w="12700" cap="sq">
            <a:noFill/>
            <a:miter lim="800000"/>
            <a:headEnd type="none" w="sm" len="sm"/>
            <a:tailEnd type="none" w="sm" len="sm"/>
          </a:ln>
        </p:spPr>
        <p:txBody>
          <a:bodyPr wrap="none">
            <a:spAutoFit/>
          </a:bodyPr>
          <a:lstStyle/>
          <a:p>
            <a:pPr algn="l"/>
            <a:r>
              <a:rPr lang="en-US" altLang="zh-CN" dirty="0">
                <a:solidFill>
                  <a:srgbClr val="3333CC"/>
                </a:solidFill>
              </a:rPr>
              <a:t>A bifunctional </a:t>
            </a:r>
          </a:p>
          <a:p>
            <a:pPr algn="l"/>
            <a:r>
              <a:rPr lang="en-US" altLang="zh-CN" dirty="0"/>
              <a:t>debranching enzyme</a:t>
            </a:r>
            <a:r>
              <a:rPr lang="en-US" altLang="zh-CN" dirty="0">
                <a:solidFill>
                  <a:srgbClr val="3333CC"/>
                </a:solidFill>
              </a:rPr>
              <a:t> aids </a:t>
            </a:r>
          </a:p>
          <a:p>
            <a:pPr algn="l"/>
            <a:r>
              <a:rPr lang="en-US" altLang="zh-CN" dirty="0">
                <a:solidFill>
                  <a:srgbClr val="3333CC"/>
                </a:solidFill>
              </a:rPr>
              <a:t>the phosphorylase in </a:t>
            </a:r>
          </a:p>
          <a:p>
            <a:pPr algn="l"/>
            <a:r>
              <a:rPr lang="en-US" altLang="zh-CN" dirty="0">
                <a:solidFill>
                  <a:srgbClr val="3333CC"/>
                </a:solidFill>
              </a:rPr>
              <a:t>degrading glycogen</a:t>
            </a:r>
          </a:p>
          <a:p>
            <a:pPr algn="l"/>
            <a:r>
              <a:rPr lang="en-US" altLang="zh-CN" dirty="0">
                <a:solidFill>
                  <a:schemeClr val="tx1"/>
                </a:solidFill>
              </a:rPr>
              <a:t>(Figure 15-26)</a:t>
            </a:r>
          </a:p>
        </p:txBody>
      </p:sp>
      <p:pic>
        <p:nvPicPr>
          <p:cNvPr id="54275" name="Picture 5"/>
          <p:cNvPicPr>
            <a:picLocks noChangeAspect="1" noChangeArrowheads="1"/>
          </p:cNvPicPr>
          <p:nvPr/>
        </p:nvPicPr>
        <p:blipFill>
          <a:blip r:embed="rId3"/>
          <a:srcRect/>
          <a:stretch>
            <a:fillRect/>
          </a:stretch>
        </p:blipFill>
        <p:spPr bwMode="auto">
          <a:xfrm>
            <a:off x="4572000" y="333375"/>
            <a:ext cx="4164013" cy="609758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838200"/>
            <a:ext cx="9144000" cy="1143000"/>
          </a:xfrm>
        </p:spPr>
        <p:txBody>
          <a:bodyPr/>
          <a:lstStyle/>
          <a:p>
            <a:pPr eaLnBrk="1" hangingPunct="1"/>
            <a:r>
              <a:rPr lang="en-US" altLang="zh-CN" b="1" dirty="0" smtClean="0">
                <a:solidFill>
                  <a:srgbClr val="3333CC"/>
                </a:solidFill>
                <a:latin typeface="Times New Roman" pitchFamily="18" charset="0"/>
                <a:ea typeface="宋体" charset="-122"/>
              </a:rPr>
              <a:t>7. Pentose phosphate pathway converts glucose to specialized products needed by the cells</a:t>
            </a:r>
            <a:r>
              <a:rPr lang="en-US" altLang="zh-CN" dirty="0" smtClean="0">
                <a:ea typeface="宋体" charset="-122"/>
              </a:rPr>
              <a:t> </a:t>
            </a:r>
          </a:p>
        </p:txBody>
      </p:sp>
      <p:sp>
        <p:nvSpPr>
          <p:cNvPr id="55299" name="Rectangle 3"/>
          <p:cNvSpPr>
            <a:spLocks noGrp="1" noChangeArrowheads="1"/>
          </p:cNvSpPr>
          <p:nvPr>
            <p:ph type="body" idx="1"/>
          </p:nvPr>
        </p:nvSpPr>
        <p:spPr>
          <a:xfrm>
            <a:off x="0" y="2743200"/>
            <a:ext cx="8915400" cy="4114800"/>
          </a:xfrm>
        </p:spPr>
        <p:txBody>
          <a:bodyPr/>
          <a:lstStyle/>
          <a:p>
            <a:pPr algn="ctr" eaLnBrk="1" hangingPunct="1">
              <a:buFontTx/>
              <a:buNone/>
            </a:pPr>
            <a:r>
              <a:rPr lang="en-US" altLang="zh-CN" sz="3500" b="1" dirty="0" smtClean="0">
                <a:solidFill>
                  <a:srgbClr val="CC0000"/>
                </a:solidFill>
                <a:latin typeface="Times New Roman" pitchFamily="18" charset="0"/>
                <a:ea typeface="宋体" charset="-122"/>
              </a:rPr>
              <a:t>  Glucose 6-phosphate + 2NADP</a:t>
            </a:r>
            <a:r>
              <a:rPr lang="en-US" altLang="zh-CN" sz="3500" b="1" baseline="30000" dirty="0" smtClean="0">
                <a:solidFill>
                  <a:srgbClr val="CC0000"/>
                </a:solidFill>
                <a:latin typeface="Times New Roman" pitchFamily="18" charset="0"/>
                <a:ea typeface="宋体" charset="-122"/>
              </a:rPr>
              <a:t>+ </a:t>
            </a:r>
            <a:r>
              <a:rPr lang="en-US" altLang="zh-CN" sz="3500" b="1" dirty="0" smtClean="0">
                <a:solidFill>
                  <a:srgbClr val="CC0000"/>
                </a:solidFill>
                <a:latin typeface="Times New Roman" pitchFamily="18" charset="0"/>
                <a:ea typeface="宋体" charset="-122"/>
              </a:rPr>
              <a:t>+ H</a:t>
            </a:r>
            <a:r>
              <a:rPr lang="en-US" altLang="zh-CN" sz="3500" b="1" baseline="-25000" dirty="0" smtClean="0">
                <a:solidFill>
                  <a:srgbClr val="CC0000"/>
                </a:solidFill>
                <a:latin typeface="Times New Roman" pitchFamily="18" charset="0"/>
                <a:ea typeface="宋体" charset="-122"/>
              </a:rPr>
              <a:t>2</a:t>
            </a:r>
            <a:r>
              <a:rPr lang="en-US" altLang="zh-CN" sz="3500" b="1" dirty="0" smtClean="0">
                <a:solidFill>
                  <a:srgbClr val="CC0000"/>
                </a:solidFill>
                <a:latin typeface="Times New Roman" pitchFamily="18" charset="0"/>
                <a:ea typeface="宋体" charset="-122"/>
              </a:rPr>
              <a:t>O</a:t>
            </a:r>
          </a:p>
          <a:p>
            <a:pPr algn="ctr" eaLnBrk="1" hangingPunct="1"/>
            <a:endParaRPr lang="en-US" altLang="zh-CN" sz="3500" b="1" dirty="0" smtClean="0">
              <a:solidFill>
                <a:srgbClr val="CC0000"/>
              </a:solidFill>
              <a:latin typeface="Times New Roman" pitchFamily="18" charset="0"/>
              <a:ea typeface="宋体" charset="-122"/>
            </a:endParaRPr>
          </a:p>
          <a:p>
            <a:pPr algn="ctr" eaLnBrk="1" hangingPunct="1">
              <a:buFontTx/>
              <a:buNone/>
            </a:pPr>
            <a:r>
              <a:rPr lang="en-US" altLang="zh-CN" sz="3500" b="1" dirty="0" smtClean="0">
                <a:solidFill>
                  <a:srgbClr val="CC0000"/>
                </a:solidFill>
                <a:latin typeface="Times New Roman" pitchFamily="18" charset="0"/>
                <a:ea typeface="宋体" charset="-122"/>
              </a:rPr>
              <a:t>   ribose 5-phosphate +2NADPH + CO</a:t>
            </a:r>
            <a:r>
              <a:rPr lang="en-US" altLang="zh-CN" sz="3500" b="1" baseline="-25000" dirty="0" smtClean="0">
                <a:solidFill>
                  <a:srgbClr val="CC0000"/>
                </a:solidFill>
                <a:latin typeface="Times New Roman" pitchFamily="18" charset="0"/>
                <a:ea typeface="宋体" charset="-122"/>
              </a:rPr>
              <a:t>2</a:t>
            </a:r>
            <a:r>
              <a:rPr lang="en-US" altLang="zh-CN" sz="3500" b="1" dirty="0" smtClean="0">
                <a:solidFill>
                  <a:srgbClr val="CC0000"/>
                </a:solidFill>
                <a:latin typeface="Times New Roman" pitchFamily="18" charset="0"/>
                <a:ea typeface="宋体" charset="-122"/>
              </a:rPr>
              <a:t> + 2H</a:t>
            </a:r>
            <a:r>
              <a:rPr lang="en-US" altLang="zh-CN" sz="3500" b="1" baseline="30000" dirty="0" smtClean="0">
                <a:solidFill>
                  <a:srgbClr val="CC0000"/>
                </a:solidFill>
                <a:latin typeface="Times New Roman" pitchFamily="18" charset="0"/>
                <a:ea typeface="宋体" charset="-122"/>
              </a:rPr>
              <a:t>+</a:t>
            </a:r>
          </a:p>
        </p:txBody>
      </p:sp>
      <p:sp>
        <p:nvSpPr>
          <p:cNvPr id="55300" name="AutoShape 4"/>
          <p:cNvSpPr>
            <a:spLocks noChangeArrowheads="1"/>
          </p:cNvSpPr>
          <p:nvPr/>
        </p:nvSpPr>
        <p:spPr bwMode="auto">
          <a:xfrm>
            <a:off x="4140200" y="3429000"/>
            <a:ext cx="71438" cy="792163"/>
          </a:xfrm>
          <a:prstGeom prst="downArrow">
            <a:avLst>
              <a:gd name="adj1" fmla="val 50000"/>
              <a:gd name="adj2" fmla="val 277220"/>
            </a:avLst>
          </a:prstGeom>
          <a:solidFill>
            <a:schemeClr val="tx1"/>
          </a:solidFill>
          <a:ln w="12700" cap="sq" algn="ctr">
            <a:noFill/>
            <a:miter lim="800000"/>
            <a:headEnd/>
            <a:tailEnd/>
          </a:ln>
        </p:spPr>
        <p:txBody>
          <a:bodyPr anchor="ctr">
            <a:spAutoFit/>
          </a:bodyPr>
          <a:lstStyle/>
          <a:p>
            <a:endParaRPr lang="zh-CN" alt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3"/>
          <a:srcRect/>
          <a:stretch>
            <a:fillRect/>
          </a:stretch>
        </p:blipFill>
        <p:spPr bwMode="auto">
          <a:xfrm>
            <a:off x="3635375" y="333375"/>
            <a:ext cx="2786063" cy="6097588"/>
          </a:xfrm>
          <a:prstGeom prst="rect">
            <a:avLst/>
          </a:prstGeom>
          <a:noFill/>
          <a:ln w="9525">
            <a:noFill/>
            <a:miter lim="800000"/>
            <a:headEnd/>
            <a:tailEnd/>
          </a:ln>
        </p:spPr>
      </p:pic>
      <p:sp>
        <p:nvSpPr>
          <p:cNvPr id="56323" name="Text Box 5"/>
          <p:cNvSpPr txBox="1">
            <a:spLocks noChangeArrowheads="1"/>
          </p:cNvSpPr>
          <p:nvPr/>
        </p:nvSpPr>
        <p:spPr bwMode="auto">
          <a:xfrm>
            <a:off x="323850" y="4221163"/>
            <a:ext cx="3143250" cy="1373187"/>
          </a:xfrm>
          <a:prstGeom prst="rect">
            <a:avLst/>
          </a:prstGeom>
          <a:noFill/>
          <a:ln w="12700" cap="sq" algn="ctr">
            <a:noFill/>
            <a:miter lim="800000"/>
            <a:headEnd/>
            <a:tailEnd/>
          </a:ln>
        </p:spPr>
        <p:txBody>
          <a:bodyPr wrap="none">
            <a:spAutoFit/>
          </a:bodyPr>
          <a:lstStyle/>
          <a:p>
            <a:r>
              <a:rPr lang="en-US" altLang="zh-CN" dirty="0">
                <a:solidFill>
                  <a:schemeClr val="tx1"/>
                </a:solidFill>
              </a:rPr>
              <a:t>Oxidative reactions</a:t>
            </a:r>
          </a:p>
          <a:p>
            <a:r>
              <a:rPr lang="en-US" altLang="zh-CN" dirty="0">
                <a:solidFill>
                  <a:schemeClr val="tx1"/>
                </a:solidFill>
              </a:rPr>
              <a:t>of the pentose</a:t>
            </a:r>
          </a:p>
          <a:p>
            <a:r>
              <a:rPr lang="en-US" altLang="zh-CN" dirty="0">
                <a:solidFill>
                  <a:schemeClr val="tx1"/>
                </a:solidFill>
              </a:rPr>
              <a:t>phosphate pathway</a:t>
            </a:r>
          </a:p>
        </p:txBody>
      </p:sp>
      <p:sp>
        <p:nvSpPr>
          <p:cNvPr id="56324" name="Line 7"/>
          <p:cNvSpPr>
            <a:spLocks noChangeShapeType="1"/>
          </p:cNvSpPr>
          <p:nvPr/>
        </p:nvSpPr>
        <p:spPr bwMode="auto">
          <a:xfrm flipH="1">
            <a:off x="5724525" y="1628775"/>
            <a:ext cx="576263" cy="0"/>
          </a:xfrm>
          <a:prstGeom prst="line">
            <a:avLst/>
          </a:prstGeom>
          <a:noFill/>
          <a:ln w="38100" cap="sq">
            <a:solidFill>
              <a:srgbClr val="CC0000"/>
            </a:solidFill>
            <a:round/>
            <a:headEnd/>
            <a:tailEnd type="triangle" w="med" len="med"/>
          </a:ln>
        </p:spPr>
        <p:txBody>
          <a:bodyPr wrap="none">
            <a:spAutoFit/>
          </a:bodyPr>
          <a:lstStyle/>
          <a:p>
            <a:endParaRPr lang="zh-CN" altLang="en-US"/>
          </a:p>
        </p:txBody>
      </p:sp>
      <p:sp>
        <p:nvSpPr>
          <p:cNvPr id="56325" name="Line 9"/>
          <p:cNvSpPr>
            <a:spLocks noChangeShapeType="1"/>
          </p:cNvSpPr>
          <p:nvPr/>
        </p:nvSpPr>
        <p:spPr bwMode="auto">
          <a:xfrm flipH="1">
            <a:off x="5724525" y="4437063"/>
            <a:ext cx="576263" cy="0"/>
          </a:xfrm>
          <a:prstGeom prst="line">
            <a:avLst/>
          </a:prstGeom>
          <a:noFill/>
          <a:ln w="38100" cap="sq">
            <a:solidFill>
              <a:srgbClr val="CC0000"/>
            </a:solidFill>
            <a:round/>
            <a:headEnd/>
            <a:tailEnd type="triangle" w="med" len="med"/>
          </a:ln>
        </p:spPr>
        <p:txBody>
          <a:bodyPr wrap="none">
            <a:spAutoFit/>
          </a:bodyPr>
          <a:lstStyle/>
          <a:p>
            <a:endParaRPr lang="zh-CN" altLang="en-US"/>
          </a:p>
        </p:txBody>
      </p:sp>
      <p:sp>
        <p:nvSpPr>
          <p:cNvPr id="56326" name="Rectangle 10"/>
          <p:cNvSpPr>
            <a:spLocks noChangeArrowheads="1"/>
          </p:cNvSpPr>
          <p:nvPr/>
        </p:nvSpPr>
        <p:spPr bwMode="auto">
          <a:xfrm>
            <a:off x="5219700" y="765175"/>
            <a:ext cx="863600" cy="360363"/>
          </a:xfrm>
          <a:prstGeom prst="rect">
            <a:avLst/>
          </a:prstGeom>
          <a:noFill/>
          <a:ln w="28575" cap="sq" algn="ctr">
            <a:solidFill>
              <a:srgbClr val="CC0000"/>
            </a:solidFill>
            <a:miter lim="800000"/>
            <a:headEnd/>
            <a:tailEnd/>
          </a:ln>
        </p:spPr>
        <p:txBody>
          <a:bodyPr wrap="none" anchor="ctr">
            <a:spAutoFit/>
          </a:bodyPr>
          <a:lstStyle/>
          <a:p>
            <a:endParaRPr lang="zh-CN" altLang="en-US"/>
          </a:p>
        </p:txBody>
      </p:sp>
      <p:sp>
        <p:nvSpPr>
          <p:cNvPr id="56327" name="Rectangle 11"/>
          <p:cNvSpPr>
            <a:spLocks noChangeArrowheads="1"/>
          </p:cNvSpPr>
          <p:nvPr/>
        </p:nvSpPr>
        <p:spPr bwMode="auto">
          <a:xfrm>
            <a:off x="5219700" y="5805488"/>
            <a:ext cx="863600" cy="360362"/>
          </a:xfrm>
          <a:prstGeom prst="rect">
            <a:avLst/>
          </a:prstGeom>
          <a:noFill/>
          <a:ln w="28575" cap="sq" algn="ctr">
            <a:solidFill>
              <a:srgbClr val="CC0000"/>
            </a:solidFill>
            <a:miter lim="800000"/>
            <a:headEnd/>
            <a:tailEnd/>
          </a:ln>
        </p:spPr>
        <p:txBody>
          <a:bodyPr wrap="none" anchor="ctr">
            <a:spAutoFit/>
          </a:bodyPr>
          <a:lstStyle/>
          <a:p>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flipV="1">
            <a:off x="685800" y="0"/>
            <a:ext cx="7772400" cy="76200"/>
          </a:xfrm>
        </p:spPr>
        <p:txBody>
          <a:bodyPr/>
          <a:lstStyle/>
          <a:p>
            <a:pPr eaLnBrk="1" hangingPunct="1"/>
            <a:r>
              <a:rPr lang="en-US" altLang="zh-CN" dirty="0" smtClean="0">
                <a:ea typeface="宋体" charset="-122"/>
              </a:rPr>
              <a:t> </a:t>
            </a:r>
          </a:p>
        </p:txBody>
      </p:sp>
      <p:sp>
        <p:nvSpPr>
          <p:cNvPr id="57347" name="Rectangle 3"/>
          <p:cNvSpPr>
            <a:spLocks noGrp="1" noChangeArrowheads="1"/>
          </p:cNvSpPr>
          <p:nvPr>
            <p:ph type="body" idx="1"/>
          </p:nvPr>
        </p:nvSpPr>
        <p:spPr>
          <a:xfrm>
            <a:off x="228600" y="228600"/>
            <a:ext cx="8915400" cy="4114800"/>
          </a:xfrm>
        </p:spPr>
        <p:txBody>
          <a:bodyPr/>
          <a:lstStyle/>
          <a:p>
            <a:pPr eaLnBrk="1" hangingPunct="1">
              <a:lnSpc>
                <a:spcPct val="90000"/>
              </a:lnSpc>
            </a:pPr>
            <a:r>
              <a:rPr lang="en-US" altLang="zh-CN" b="1" dirty="0" smtClean="0">
                <a:latin typeface="Times New Roman" pitchFamily="18" charset="0"/>
                <a:ea typeface="宋体" charset="-122"/>
              </a:rPr>
              <a:t>Prominent in tissues actively synthesizing fatty acids and steroids, such as mammary gland, adrenal cortex, liver and adipose tissues.</a:t>
            </a:r>
          </a:p>
          <a:p>
            <a:pPr eaLnBrk="1" hangingPunct="1">
              <a:lnSpc>
                <a:spcPct val="90000"/>
              </a:lnSpc>
            </a:pPr>
            <a:r>
              <a:rPr lang="en-US" altLang="zh-CN" b="1" dirty="0" smtClean="0">
                <a:latin typeface="Times New Roman" pitchFamily="18" charset="0"/>
                <a:ea typeface="宋体" charset="-122"/>
              </a:rPr>
              <a:t>Pentose generated is necessary for biosynthesis of nucleic acids.</a:t>
            </a:r>
          </a:p>
          <a:p>
            <a:pPr eaLnBrk="1" hangingPunct="1">
              <a:lnSpc>
                <a:spcPct val="90000"/>
              </a:lnSpc>
            </a:pPr>
            <a:r>
              <a:rPr lang="en-US" altLang="zh-CN" b="1" dirty="0" smtClean="0">
                <a:latin typeface="Times New Roman" pitchFamily="18" charset="0"/>
                <a:ea typeface="宋体" charset="-122"/>
              </a:rPr>
              <a:t>If not needed, six five-carbon sugar phosphates are converted to five six-carbon sugar phosphates.</a:t>
            </a:r>
          </a:p>
          <a:p>
            <a:pPr eaLnBrk="1" hangingPunct="1">
              <a:lnSpc>
                <a:spcPct val="90000"/>
              </a:lnSpc>
            </a:pPr>
            <a:r>
              <a:rPr lang="en-US" altLang="zh-CN" b="1" dirty="0" smtClean="0">
                <a:latin typeface="Times New Roman" pitchFamily="18" charset="0"/>
                <a:ea typeface="宋体" charset="-122"/>
              </a:rPr>
              <a:t>The reverse of this rearrangement, regeneration of six five-carbon sugar phosphate from five six-carbon sugar phosphate occurs in the </a:t>
            </a:r>
            <a:r>
              <a:rPr lang="en-US" altLang="zh-CN" b="1" i="1" dirty="0" smtClean="0">
                <a:solidFill>
                  <a:srgbClr val="3333CC"/>
                </a:solidFill>
                <a:latin typeface="Times New Roman" pitchFamily="18" charset="0"/>
                <a:ea typeface="宋体" charset="-122"/>
              </a:rPr>
              <a:t>Calvin cycle</a:t>
            </a:r>
            <a:r>
              <a:rPr lang="en-US" altLang="zh-CN" b="1" dirty="0" smtClean="0">
                <a:latin typeface="Times New Roman" pitchFamily="18" charset="0"/>
                <a:ea typeface="宋体" charset="-122"/>
              </a:rPr>
              <a:t> for photosynthetic fixation of CO</a:t>
            </a:r>
            <a:r>
              <a:rPr lang="en-US" altLang="zh-CN" b="1" baseline="-25000" dirty="0" smtClean="0">
                <a:latin typeface="Times New Roman" pitchFamily="18" charset="0"/>
                <a:ea typeface="宋体" charset="-122"/>
              </a:rPr>
              <a:t>2</a:t>
            </a:r>
            <a:r>
              <a:rPr lang="en-US" altLang="zh-CN" b="1" dirty="0" smtClean="0">
                <a:latin typeface="Times New Roman" pitchFamily="18" charset="0"/>
                <a:ea typeface="宋体" charset="-122"/>
              </a:rPr>
              <a:t> in plants (To be discussed in Chapter 20).</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755650" y="6338888"/>
            <a:ext cx="7832725" cy="519112"/>
          </a:xfrm>
          <a:prstGeom prst="rect">
            <a:avLst/>
          </a:prstGeom>
          <a:noFill/>
          <a:ln w="12700" cap="sq" algn="ctr">
            <a:noFill/>
            <a:miter lim="800000"/>
            <a:headEnd/>
            <a:tailEnd/>
          </a:ln>
        </p:spPr>
        <p:txBody>
          <a:bodyPr wrap="none">
            <a:spAutoFit/>
          </a:bodyPr>
          <a:lstStyle/>
          <a:p>
            <a:r>
              <a:rPr lang="en-US" altLang="zh-CN" dirty="0">
                <a:solidFill>
                  <a:srgbClr val="0000CC"/>
                </a:solidFill>
              </a:rPr>
              <a:t>General scheme of the pentose phosphate pathway</a:t>
            </a:r>
          </a:p>
        </p:txBody>
      </p:sp>
      <p:pic>
        <p:nvPicPr>
          <p:cNvPr id="58371" name="Picture 4"/>
          <p:cNvPicPr>
            <a:picLocks noChangeAspect="1" noChangeArrowheads="1"/>
          </p:cNvPicPr>
          <p:nvPr/>
        </p:nvPicPr>
        <p:blipFill>
          <a:blip r:embed="rId2"/>
          <a:srcRect/>
          <a:stretch>
            <a:fillRect/>
          </a:stretch>
        </p:blipFill>
        <p:spPr bwMode="auto">
          <a:xfrm>
            <a:off x="1403350" y="188913"/>
            <a:ext cx="6256338" cy="61436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755650" y="4797425"/>
            <a:ext cx="7920038" cy="1373188"/>
          </a:xfrm>
          <a:prstGeom prst="rect">
            <a:avLst/>
          </a:prstGeom>
          <a:noFill/>
          <a:ln w="12700" cap="sq">
            <a:noFill/>
            <a:miter lim="800000"/>
            <a:headEnd type="none" w="sm" len="sm"/>
            <a:tailEnd type="none" w="sm" len="sm"/>
          </a:ln>
        </p:spPr>
        <p:txBody>
          <a:bodyPr>
            <a:spAutoFit/>
          </a:bodyPr>
          <a:lstStyle/>
          <a:p>
            <a:r>
              <a:rPr lang="en-US" altLang="zh-CN" dirty="0"/>
              <a:t>The regeneration of six-carbon glucose-6-phosphate from five-carbon ribose-5-phosphate in the pentose phosphate pathway (</a:t>
            </a:r>
            <a:r>
              <a:rPr lang="en-US" altLang="zh-CN" dirty="0">
                <a:solidFill>
                  <a:schemeClr val="tx1"/>
                </a:solidFill>
              </a:rPr>
              <a:t>nonoxidative</a:t>
            </a:r>
            <a:r>
              <a:rPr lang="en-US" altLang="zh-CN" dirty="0"/>
              <a:t>)</a:t>
            </a:r>
          </a:p>
        </p:txBody>
      </p:sp>
      <p:pic>
        <p:nvPicPr>
          <p:cNvPr id="59395" name="Picture 4"/>
          <p:cNvPicPr>
            <a:picLocks noChangeAspect="1" noChangeArrowheads="1"/>
          </p:cNvPicPr>
          <p:nvPr/>
        </p:nvPicPr>
        <p:blipFill>
          <a:blip r:embed="rId3"/>
          <a:srcRect/>
          <a:stretch>
            <a:fillRect/>
          </a:stretch>
        </p:blipFill>
        <p:spPr bwMode="auto">
          <a:xfrm>
            <a:off x="395288" y="908050"/>
            <a:ext cx="8535987" cy="3713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1619250" y="188913"/>
            <a:ext cx="5919788" cy="6097587"/>
          </a:xfrm>
          <a:prstGeom prst="rect">
            <a:avLst/>
          </a:prstGeom>
          <a:noFill/>
          <a:ln w="9525">
            <a:noFill/>
            <a:miter lim="800000"/>
            <a:headEnd/>
            <a:tailEnd/>
          </a:ln>
        </p:spPr>
      </p:pic>
      <p:sp>
        <p:nvSpPr>
          <p:cNvPr id="60419" name="Text Box 3"/>
          <p:cNvSpPr txBox="1">
            <a:spLocks noChangeArrowheads="1"/>
          </p:cNvSpPr>
          <p:nvPr/>
        </p:nvSpPr>
        <p:spPr bwMode="auto">
          <a:xfrm>
            <a:off x="1132375" y="6278563"/>
            <a:ext cx="5972789" cy="646331"/>
          </a:xfrm>
          <a:prstGeom prst="rect">
            <a:avLst/>
          </a:prstGeom>
          <a:noFill/>
          <a:ln w="12700" cap="sq" algn="ctr">
            <a:noFill/>
            <a:miter lim="800000"/>
            <a:headEnd/>
            <a:tailEnd/>
          </a:ln>
        </p:spPr>
        <p:txBody>
          <a:bodyPr wrap="none">
            <a:spAutoFit/>
          </a:bodyPr>
          <a:lstStyle/>
          <a:p>
            <a:r>
              <a:rPr lang="en-US" altLang="zh-CN" sz="3600" dirty="0">
                <a:solidFill>
                  <a:srgbClr val="0000CC"/>
                </a:solidFill>
              </a:rPr>
              <a:t>Role of NADPH in regulation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333375"/>
            <a:ext cx="9144000" cy="1143000"/>
          </a:xfrm>
        </p:spPr>
        <p:txBody>
          <a:bodyPr/>
          <a:lstStyle/>
          <a:p>
            <a:pPr eaLnBrk="1" hangingPunct="1"/>
            <a:r>
              <a:rPr lang="en-US" altLang="zh-CN" b="1" dirty="0" smtClean="0">
                <a:solidFill>
                  <a:srgbClr val="3333CC"/>
                </a:solidFill>
                <a:latin typeface="Times New Roman" pitchFamily="18" charset="0"/>
                <a:ea typeface="宋体" charset="-122"/>
              </a:rPr>
              <a:t>8. Regulation of glycolysis</a:t>
            </a:r>
            <a:r>
              <a:rPr lang="en-US" altLang="zh-CN" dirty="0" smtClean="0">
                <a:ea typeface="宋体" charset="-122"/>
              </a:rPr>
              <a:t> </a:t>
            </a:r>
          </a:p>
        </p:txBody>
      </p:sp>
      <p:sp>
        <p:nvSpPr>
          <p:cNvPr id="61443" name="Rectangle 3"/>
          <p:cNvSpPr>
            <a:spLocks noGrp="1" noChangeArrowheads="1"/>
          </p:cNvSpPr>
          <p:nvPr>
            <p:ph type="body" idx="1"/>
          </p:nvPr>
        </p:nvSpPr>
        <p:spPr>
          <a:xfrm>
            <a:off x="228600" y="1557338"/>
            <a:ext cx="8915400" cy="4762500"/>
          </a:xfrm>
        </p:spPr>
        <p:txBody>
          <a:bodyPr/>
          <a:lstStyle/>
          <a:p>
            <a:pPr eaLnBrk="1" hangingPunct="1">
              <a:lnSpc>
                <a:spcPct val="90000"/>
              </a:lnSpc>
              <a:buFontTx/>
              <a:buNone/>
            </a:pPr>
            <a:r>
              <a:rPr lang="en-US" altLang="zh-CN" sz="3600" b="1" dirty="0" smtClean="0">
                <a:latin typeface="Times New Roman" pitchFamily="18" charset="0"/>
                <a:ea typeface="宋体" charset="-122"/>
              </a:rPr>
              <a:t>Regulatory enzymes of glycolysis:</a:t>
            </a:r>
            <a:endParaRPr lang="en-US" altLang="zh-CN" b="1" dirty="0" smtClean="0">
              <a:solidFill>
                <a:srgbClr val="CC0000"/>
              </a:solidFill>
              <a:latin typeface="Times New Roman" pitchFamily="18" charset="0"/>
              <a:ea typeface="宋体" charset="-122"/>
            </a:endParaRPr>
          </a:p>
          <a:p>
            <a:pPr eaLnBrk="1" hangingPunct="1">
              <a:lnSpc>
                <a:spcPct val="90000"/>
              </a:lnSpc>
              <a:buFontTx/>
              <a:buNone/>
            </a:pPr>
            <a:r>
              <a:rPr lang="en-US" altLang="zh-CN" b="1" dirty="0" smtClean="0">
                <a:solidFill>
                  <a:srgbClr val="CC0000"/>
                </a:solidFill>
                <a:latin typeface="Times New Roman" pitchFamily="18" charset="0"/>
                <a:ea typeface="宋体" charset="-122"/>
              </a:rPr>
              <a:t>Hexokinase</a:t>
            </a:r>
          </a:p>
          <a:p>
            <a:pPr eaLnBrk="1" hangingPunct="1">
              <a:lnSpc>
                <a:spcPct val="90000"/>
              </a:lnSpc>
              <a:buFontTx/>
              <a:buNone/>
            </a:pPr>
            <a:r>
              <a:rPr lang="en-US" altLang="zh-CN" b="1" dirty="0" smtClean="0">
                <a:solidFill>
                  <a:srgbClr val="CC0000"/>
                </a:solidFill>
                <a:latin typeface="Times New Roman" pitchFamily="18" charset="0"/>
                <a:ea typeface="宋体" charset="-122"/>
              </a:rPr>
              <a:t>Phosphofructokinase-1 (PFK-1)</a:t>
            </a:r>
          </a:p>
          <a:p>
            <a:pPr eaLnBrk="1" hangingPunct="1">
              <a:lnSpc>
                <a:spcPct val="90000"/>
              </a:lnSpc>
              <a:buFontTx/>
              <a:buNone/>
            </a:pPr>
            <a:r>
              <a:rPr lang="en-US" altLang="zh-CN" b="1" dirty="0" smtClean="0">
                <a:solidFill>
                  <a:srgbClr val="CC0000"/>
                </a:solidFill>
                <a:latin typeface="Times New Roman" pitchFamily="18" charset="0"/>
                <a:ea typeface="宋体" charset="-122"/>
              </a:rPr>
              <a:t>Pyruvate kinase</a:t>
            </a:r>
          </a:p>
          <a:p>
            <a:pPr eaLnBrk="1" hangingPunct="1">
              <a:lnSpc>
                <a:spcPct val="90000"/>
              </a:lnSpc>
              <a:buFontTx/>
              <a:buNone/>
            </a:pPr>
            <a:endParaRPr lang="en-US" altLang="zh-CN" b="1" dirty="0" smtClean="0">
              <a:solidFill>
                <a:srgbClr val="CC0000"/>
              </a:solidFill>
              <a:latin typeface="Times New Roman" pitchFamily="18" charset="0"/>
              <a:ea typeface="宋体" charset="-122"/>
            </a:endParaRPr>
          </a:p>
          <a:p>
            <a:pPr eaLnBrk="1" hangingPunct="1">
              <a:lnSpc>
                <a:spcPct val="90000"/>
              </a:lnSpc>
              <a:buFontTx/>
              <a:buNone/>
            </a:pPr>
            <a:r>
              <a:rPr lang="en-US" altLang="zh-CN" sz="3600" b="1" dirty="0" smtClean="0">
                <a:latin typeface="Times New Roman" pitchFamily="18" charset="0"/>
                <a:ea typeface="宋体" charset="-122"/>
              </a:rPr>
              <a:t>They all catalyze </a:t>
            </a:r>
            <a:r>
              <a:rPr lang="en-US" altLang="zh-CN" sz="3600" b="1" dirty="0" smtClean="0">
                <a:solidFill>
                  <a:srgbClr val="CC0000"/>
                </a:solidFill>
                <a:latin typeface="Times New Roman" pitchFamily="18" charset="0"/>
                <a:ea typeface="宋体" charset="-122"/>
              </a:rPr>
              <a:t>exergonic</a:t>
            </a:r>
            <a:r>
              <a:rPr lang="en-US" altLang="zh-CN" sz="3600" b="1" dirty="0" smtClean="0">
                <a:latin typeface="Times New Roman" pitchFamily="18" charset="0"/>
                <a:ea typeface="宋体" charset="-122"/>
              </a:rPr>
              <a:t> and </a:t>
            </a:r>
          </a:p>
          <a:p>
            <a:pPr eaLnBrk="1" hangingPunct="1">
              <a:lnSpc>
                <a:spcPct val="90000"/>
              </a:lnSpc>
              <a:buFontTx/>
              <a:buNone/>
            </a:pPr>
            <a:r>
              <a:rPr lang="en-US" altLang="zh-CN" sz="3600" b="1" dirty="0" smtClean="0">
                <a:solidFill>
                  <a:srgbClr val="CC0000"/>
                </a:solidFill>
                <a:latin typeface="Times New Roman" pitchFamily="18" charset="0"/>
                <a:ea typeface="宋体" charset="-122"/>
              </a:rPr>
              <a:t>irreversible</a:t>
            </a:r>
            <a:r>
              <a:rPr lang="en-US" altLang="zh-CN" sz="3600" b="1" dirty="0" smtClean="0">
                <a:latin typeface="Times New Roman" pitchFamily="18" charset="0"/>
                <a:ea typeface="宋体" charset="-122"/>
              </a:rPr>
              <a:t> reactions, and are </a:t>
            </a:r>
          </a:p>
          <a:p>
            <a:pPr eaLnBrk="1" hangingPunct="1">
              <a:lnSpc>
                <a:spcPct val="90000"/>
              </a:lnSpc>
              <a:buFontTx/>
              <a:buNone/>
            </a:pPr>
            <a:r>
              <a:rPr lang="en-US" altLang="zh-CN" sz="3600" b="1" dirty="0" smtClean="0">
                <a:latin typeface="Times New Roman" pitchFamily="18" charset="0"/>
                <a:ea typeface="宋体" charset="-122"/>
              </a:rPr>
              <a:t>all regulated by </a:t>
            </a:r>
            <a:r>
              <a:rPr lang="en-US" altLang="zh-CN" sz="3600" b="1" dirty="0" smtClean="0">
                <a:solidFill>
                  <a:srgbClr val="0000CC"/>
                </a:solidFill>
                <a:latin typeface="Times New Roman" pitchFamily="18" charset="0"/>
                <a:ea typeface="宋体" charset="-122"/>
              </a:rPr>
              <a:t>allosteric effectors</a:t>
            </a:r>
            <a:r>
              <a:rPr lang="en-US" altLang="zh-CN" sz="3600" b="1" dirty="0" smtClean="0">
                <a:latin typeface="Times New Roman" pitchFamily="18" charset="0"/>
                <a:ea typeface="宋体" charset="-122"/>
              </a:rPr>
              <a:t>.</a:t>
            </a:r>
            <a:endParaRPr lang="en-US" altLang="zh-CN" sz="3600" b="1" baseline="30000" dirty="0" smtClean="0">
              <a:latin typeface="Times New Roman" pitchFamily="18" charset="0"/>
              <a:ea typeface="宋体"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838200"/>
            <a:ext cx="9144000" cy="1143000"/>
          </a:xfrm>
        </p:spPr>
        <p:txBody>
          <a:bodyPr/>
          <a:lstStyle/>
          <a:p>
            <a:pPr eaLnBrk="1" hangingPunct="1"/>
            <a:r>
              <a:rPr lang="en-US" altLang="zh-CN" b="1" dirty="0" smtClean="0">
                <a:solidFill>
                  <a:srgbClr val="3333CC"/>
                </a:solidFill>
                <a:latin typeface="Times New Roman" pitchFamily="18" charset="0"/>
                <a:ea typeface="宋体" charset="-122"/>
              </a:rPr>
              <a:t>1. The Development of Biochemistry and the Delineation of Glycolysis Went Hand by Hand</a:t>
            </a:r>
          </a:p>
        </p:txBody>
      </p:sp>
      <p:sp>
        <p:nvSpPr>
          <p:cNvPr id="8195" name="Rectangle 3"/>
          <p:cNvSpPr>
            <a:spLocks noGrp="1" noChangeArrowheads="1"/>
          </p:cNvSpPr>
          <p:nvPr>
            <p:ph type="body" idx="1"/>
          </p:nvPr>
        </p:nvSpPr>
        <p:spPr>
          <a:xfrm>
            <a:off x="0" y="2743200"/>
            <a:ext cx="9144000" cy="4114800"/>
          </a:xfrm>
        </p:spPr>
        <p:txBody>
          <a:bodyPr/>
          <a:lstStyle/>
          <a:p>
            <a:pPr eaLnBrk="1" hangingPunct="1">
              <a:lnSpc>
                <a:spcPct val="90000"/>
              </a:lnSpc>
            </a:pPr>
            <a:r>
              <a:rPr lang="en-US" altLang="zh-CN" b="1" dirty="0" smtClean="0">
                <a:latin typeface="Times New Roman" pitchFamily="18" charset="0"/>
                <a:ea typeface="宋体" charset="-122"/>
              </a:rPr>
              <a:t>In 1897, accidental observation by </a:t>
            </a:r>
            <a:r>
              <a:rPr lang="en-US" altLang="zh-CN" b="1" dirty="0" smtClean="0">
                <a:solidFill>
                  <a:srgbClr val="3333CC"/>
                </a:solidFill>
                <a:latin typeface="Times New Roman" pitchFamily="18" charset="0"/>
                <a:ea typeface="宋体" charset="-122"/>
              </a:rPr>
              <a:t>Eduard Buchner</a:t>
            </a:r>
            <a:r>
              <a:rPr lang="en-US" altLang="zh-CN" b="1" dirty="0" smtClean="0">
                <a:latin typeface="Times New Roman" pitchFamily="18" charset="0"/>
                <a:ea typeface="宋体" charset="-122"/>
              </a:rPr>
              <a:t>: sucrose (as a preservative) was rapidly fermented into alcohol by cell-free yeast extract.</a:t>
            </a:r>
          </a:p>
          <a:p>
            <a:pPr eaLnBrk="1" hangingPunct="1">
              <a:lnSpc>
                <a:spcPct val="90000"/>
              </a:lnSpc>
            </a:pPr>
            <a:endParaRPr lang="en-US" altLang="zh-CN" b="1" dirty="0" smtClean="0">
              <a:latin typeface="Times New Roman" pitchFamily="18" charset="0"/>
              <a:ea typeface="宋体" charset="-122"/>
            </a:endParaRPr>
          </a:p>
          <a:p>
            <a:pPr eaLnBrk="1" hangingPunct="1">
              <a:lnSpc>
                <a:spcPct val="90000"/>
              </a:lnSpc>
            </a:pPr>
            <a:r>
              <a:rPr lang="en-US" altLang="zh-CN" b="1" dirty="0" smtClean="0">
                <a:latin typeface="Times New Roman" pitchFamily="18" charset="0"/>
                <a:ea typeface="宋体" charset="-122"/>
              </a:rPr>
              <a:t>The accepted view that fermentation is inextricably tied to living cells (i.e., the vitalistic dogma) was shaken and Biochemistry was born: </a:t>
            </a:r>
            <a:r>
              <a:rPr lang="en-US" altLang="zh-CN" b="1" i="1" dirty="0" smtClean="0">
                <a:latin typeface="Times New Roman" pitchFamily="18" charset="0"/>
                <a:ea typeface="宋体" charset="-122"/>
              </a:rPr>
              <a:t>Metabolism became chemistry</a:t>
            </a:r>
            <a:r>
              <a:rPr lang="en-US" altLang="zh-CN" b="1" dirty="0" smtClean="0">
                <a:latin typeface="Times New Roman" pitchFamily="18" charset="0"/>
                <a:ea typeface="宋体" charset="-122"/>
              </a:rPr>
              <a:t>!</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303213" y="1566863"/>
            <a:ext cx="8535987" cy="3724275"/>
          </a:xfrm>
          <a:prstGeom prst="rect">
            <a:avLst/>
          </a:prstGeom>
          <a:noFill/>
          <a:ln w="9525">
            <a:noFill/>
            <a:miter lim="800000"/>
            <a:headEnd/>
            <a:tailEnd/>
          </a:ln>
        </p:spPr>
      </p:pic>
      <p:sp>
        <p:nvSpPr>
          <p:cNvPr id="62467" name="Text Box 3"/>
          <p:cNvSpPr txBox="1">
            <a:spLocks noChangeArrowheads="1"/>
          </p:cNvSpPr>
          <p:nvPr/>
        </p:nvSpPr>
        <p:spPr bwMode="auto">
          <a:xfrm>
            <a:off x="377825" y="5757863"/>
            <a:ext cx="8567738" cy="579437"/>
          </a:xfrm>
          <a:prstGeom prst="rect">
            <a:avLst/>
          </a:prstGeom>
          <a:noFill/>
          <a:ln w="12700" cap="sq" algn="ctr">
            <a:noFill/>
            <a:miter lim="800000"/>
            <a:headEnd/>
            <a:tailEnd/>
          </a:ln>
        </p:spPr>
        <p:txBody>
          <a:bodyPr wrap="none">
            <a:spAutoFit/>
          </a:bodyPr>
          <a:lstStyle/>
          <a:p>
            <a:r>
              <a:rPr lang="en-US" altLang="zh-CN" sz="3200" dirty="0">
                <a:solidFill>
                  <a:srgbClr val="0000CC"/>
                </a:solidFill>
              </a:rPr>
              <a:t>Factors that determine the activity of an enzyme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377825" y="5757863"/>
            <a:ext cx="8567738" cy="579437"/>
          </a:xfrm>
          <a:prstGeom prst="rect">
            <a:avLst/>
          </a:prstGeom>
          <a:noFill/>
          <a:ln w="12700" cap="sq" algn="ctr">
            <a:noFill/>
            <a:miter lim="800000"/>
            <a:headEnd/>
            <a:tailEnd/>
          </a:ln>
        </p:spPr>
        <p:txBody>
          <a:bodyPr wrap="none">
            <a:spAutoFit/>
          </a:bodyPr>
          <a:lstStyle/>
          <a:p>
            <a:r>
              <a:rPr lang="en-US" altLang="zh-CN" sz="3200" dirty="0">
                <a:solidFill>
                  <a:srgbClr val="0000CC"/>
                </a:solidFill>
              </a:rPr>
              <a:t>Factors that determine the activity of an enzyme</a:t>
            </a:r>
          </a:p>
        </p:txBody>
      </p:sp>
      <p:pic>
        <p:nvPicPr>
          <p:cNvPr id="63491" name="Picture 4" descr="figure 15-02"/>
          <p:cNvPicPr>
            <a:picLocks noChangeAspect="1" noChangeArrowheads="1"/>
          </p:cNvPicPr>
          <p:nvPr/>
        </p:nvPicPr>
        <p:blipFill>
          <a:blip r:embed="rId2"/>
          <a:srcRect/>
          <a:stretch>
            <a:fillRect/>
          </a:stretch>
        </p:blipFill>
        <p:spPr bwMode="auto">
          <a:xfrm>
            <a:off x="755650" y="549275"/>
            <a:ext cx="7651750" cy="5199063"/>
          </a:xfrm>
          <a:prstGeom prst="rect">
            <a:avLst/>
          </a:prstGeom>
          <a:noFill/>
          <a:ln w="9525">
            <a:noFill/>
            <a:miter lim="800000"/>
            <a:headEnd/>
            <a:tailEnd/>
          </a:ln>
        </p:spPr>
      </p:pic>
      <p:cxnSp>
        <p:nvCxnSpPr>
          <p:cNvPr id="63492" name="直接箭头连接符 4"/>
          <p:cNvCxnSpPr>
            <a:cxnSpLocks noChangeShapeType="1"/>
          </p:cNvCxnSpPr>
          <p:nvPr/>
        </p:nvCxnSpPr>
        <p:spPr bwMode="auto">
          <a:xfrm rot="5400000">
            <a:off x="4929188" y="571500"/>
            <a:ext cx="214312" cy="71438"/>
          </a:xfrm>
          <a:prstGeom prst="straightConnector1">
            <a:avLst/>
          </a:prstGeom>
          <a:noFill/>
          <a:ln w="12700" cap="sq" algn="ctr">
            <a:noFill/>
            <a:round/>
            <a:headEnd/>
            <a:tailEnd type="arrow" w="med" len="med"/>
          </a:ln>
        </p:spPr>
      </p:cxnSp>
      <p:cxnSp>
        <p:nvCxnSpPr>
          <p:cNvPr id="63493" name="直接箭头连接符 6"/>
          <p:cNvCxnSpPr>
            <a:cxnSpLocks noChangeShapeType="1"/>
          </p:cNvCxnSpPr>
          <p:nvPr/>
        </p:nvCxnSpPr>
        <p:spPr bwMode="auto">
          <a:xfrm rot="5400000">
            <a:off x="5751512" y="963613"/>
            <a:ext cx="500063" cy="1588"/>
          </a:xfrm>
          <a:prstGeom prst="straightConnector1">
            <a:avLst/>
          </a:prstGeom>
          <a:noFill/>
          <a:ln w="12700" cap="sq" algn="ctr">
            <a:noFill/>
            <a:round/>
            <a:headEnd/>
            <a:tailEnd type="arrow" w="med" len="med"/>
          </a:ln>
        </p:spPr>
      </p:cxnSp>
      <p:cxnSp>
        <p:nvCxnSpPr>
          <p:cNvPr id="63494" name="直接箭头连接符 8"/>
          <p:cNvCxnSpPr>
            <a:cxnSpLocks noChangeShapeType="1"/>
          </p:cNvCxnSpPr>
          <p:nvPr/>
        </p:nvCxnSpPr>
        <p:spPr bwMode="auto">
          <a:xfrm rot="5400000">
            <a:off x="6001544" y="999331"/>
            <a:ext cx="571500" cy="1588"/>
          </a:xfrm>
          <a:prstGeom prst="straightConnector1">
            <a:avLst/>
          </a:prstGeom>
          <a:noFill/>
          <a:ln w="57150" cap="sq" algn="ctr">
            <a:solidFill>
              <a:srgbClr val="FF0000"/>
            </a:solidFill>
            <a:round/>
            <a:headEnd/>
            <a:tailEnd type="arrow" w="med" len="med"/>
          </a:ln>
        </p:spPr>
      </p:cxnSp>
      <p:cxnSp>
        <p:nvCxnSpPr>
          <p:cNvPr id="63495" name="直接箭头连接符 10"/>
          <p:cNvCxnSpPr>
            <a:cxnSpLocks noChangeShapeType="1"/>
          </p:cNvCxnSpPr>
          <p:nvPr/>
        </p:nvCxnSpPr>
        <p:spPr bwMode="auto">
          <a:xfrm rot="10800000">
            <a:off x="8286750" y="2643188"/>
            <a:ext cx="714375" cy="1587"/>
          </a:xfrm>
          <a:prstGeom prst="straightConnector1">
            <a:avLst/>
          </a:prstGeom>
          <a:noFill/>
          <a:ln w="57150" cap="sq" algn="ctr">
            <a:solidFill>
              <a:srgbClr val="FF0000"/>
            </a:solidFill>
            <a:round/>
            <a:headEnd/>
            <a:tailEnd type="arrow" w="med" len="med"/>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figure 6-31"/>
          <p:cNvPicPr>
            <a:picLocks noChangeAspect="1" noChangeArrowheads="1"/>
          </p:cNvPicPr>
          <p:nvPr/>
        </p:nvPicPr>
        <p:blipFill>
          <a:blip r:embed="rId3"/>
          <a:srcRect/>
          <a:stretch>
            <a:fillRect/>
          </a:stretch>
        </p:blipFill>
        <p:spPr bwMode="auto">
          <a:xfrm>
            <a:off x="2590800" y="304800"/>
            <a:ext cx="4572000" cy="4730750"/>
          </a:xfrm>
          <a:prstGeom prst="rect">
            <a:avLst/>
          </a:prstGeom>
          <a:noFill/>
          <a:ln w="9525">
            <a:noFill/>
            <a:miter lim="800000"/>
            <a:headEnd/>
            <a:tailEnd/>
          </a:ln>
        </p:spPr>
      </p:pic>
      <p:sp>
        <p:nvSpPr>
          <p:cNvPr id="88067" name="TextBox 2"/>
          <p:cNvSpPr txBox="1">
            <a:spLocks noChangeArrowheads="1"/>
          </p:cNvSpPr>
          <p:nvPr/>
        </p:nvSpPr>
        <p:spPr bwMode="auto">
          <a:xfrm>
            <a:off x="0" y="5257800"/>
            <a:ext cx="9302750" cy="1662113"/>
          </a:xfrm>
          <a:prstGeom prst="rect">
            <a:avLst/>
          </a:prstGeom>
          <a:noFill/>
          <a:ln w="9525">
            <a:noFill/>
            <a:miter lim="800000"/>
            <a:headEnd/>
            <a:tailEnd/>
          </a:ln>
        </p:spPr>
        <p:txBody>
          <a:bodyPr wrap="none">
            <a:spAutoFit/>
          </a:bodyPr>
          <a:lstStyle/>
          <a:p>
            <a:pPr algn="ctr"/>
            <a:r>
              <a:rPr lang="en-US" altLang="zh-CN" sz="1800" b="1" dirty="0">
                <a:solidFill>
                  <a:srgbClr val="0000FF"/>
                </a:solidFill>
                <a:latin typeface="Times New Roman" charset="0"/>
                <a:cs typeface="Times New Roman" charset="0"/>
              </a:rPr>
              <a:t>Subunit interactions in an allosteric enzyme, and interactions with inhibitors and activators </a:t>
            </a:r>
          </a:p>
          <a:p>
            <a:pPr algn="ctr"/>
            <a:r>
              <a:rPr lang="en-US" altLang="zh-CN" sz="1400" b="1" dirty="0">
                <a:latin typeface="Times New Roman" charset="0"/>
                <a:cs typeface="Times New Roman" charset="0"/>
              </a:rPr>
              <a:t>In many allosteric enzymes the substrate binding site and the modulator binding site(s) are on different subunits, </a:t>
            </a:r>
          </a:p>
          <a:p>
            <a:pPr algn="ctr"/>
            <a:r>
              <a:rPr lang="en-US" altLang="zh-CN" sz="1400" b="1" dirty="0">
                <a:latin typeface="Times New Roman" charset="0"/>
                <a:cs typeface="Times New Roman" charset="0"/>
              </a:rPr>
              <a:t>the catalytic (C) and regulatory (R) subunits, respectively. Binding of the positive (stimulatory) modulator (M) to</a:t>
            </a:r>
          </a:p>
          <a:p>
            <a:pPr algn="ctr"/>
            <a:r>
              <a:rPr lang="en-US" altLang="zh-CN" sz="1400" b="1" dirty="0">
                <a:latin typeface="Times New Roman" charset="0"/>
                <a:cs typeface="Times New Roman" charset="0"/>
              </a:rPr>
              <a:t> its specific site on the regulatory subunit is communicated to the catalytic subunit through a conformational change. </a:t>
            </a:r>
          </a:p>
          <a:p>
            <a:pPr algn="ctr"/>
            <a:r>
              <a:rPr lang="en-US" altLang="zh-CN" sz="1400" b="1" dirty="0">
                <a:latin typeface="Times New Roman" charset="0"/>
                <a:cs typeface="Times New Roman" charset="0"/>
              </a:rPr>
              <a:t>This change renders the catalytic subunit active and capable of binding the substrate (S) with higher affinity. </a:t>
            </a:r>
          </a:p>
          <a:p>
            <a:pPr algn="ctr"/>
            <a:r>
              <a:rPr lang="en-US" altLang="zh-CN" sz="1400" b="1" dirty="0">
                <a:latin typeface="Times New Roman" charset="0"/>
                <a:cs typeface="Times New Roman" charset="0"/>
              </a:rPr>
              <a:t>On dissociation of the modulator from the regulatory subunit, the enzyme reverts to its inactive or less active form.</a:t>
            </a:r>
          </a:p>
          <a:p>
            <a:pPr algn="ctr"/>
            <a:endParaRPr lang="zh-CN" altLang="en-US" sz="1400" b="1">
              <a:latin typeface="Times New Roman" charset="0"/>
              <a:cs typeface="Times New Roman" charset="0"/>
            </a:endParaRPr>
          </a:p>
        </p:txBody>
      </p:sp>
    </p:spTree>
    <p:extLst>
      <p:ext uri="{BB962C8B-B14F-4D97-AF65-F5344CB8AC3E}">
        <p14:creationId xmlns:p14="http://schemas.microsoft.com/office/powerpoint/2010/main" val="26422450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1358900" y="0"/>
            <a:ext cx="6330950" cy="6092825"/>
          </a:xfrm>
          <a:prstGeom prst="rect">
            <a:avLst/>
          </a:prstGeom>
          <a:noFill/>
          <a:ln w="9525">
            <a:noFill/>
            <a:miter lim="800000"/>
            <a:headEnd/>
            <a:tailEnd/>
          </a:ln>
        </p:spPr>
      </p:pic>
      <p:sp>
        <p:nvSpPr>
          <p:cNvPr id="65539" name="Text Box 3"/>
          <p:cNvSpPr txBox="1">
            <a:spLocks noChangeArrowheads="1"/>
          </p:cNvSpPr>
          <p:nvPr/>
        </p:nvSpPr>
        <p:spPr bwMode="auto">
          <a:xfrm>
            <a:off x="323850" y="6092825"/>
            <a:ext cx="8521700" cy="579438"/>
          </a:xfrm>
          <a:prstGeom prst="rect">
            <a:avLst/>
          </a:prstGeom>
          <a:noFill/>
          <a:ln w="12700" cap="sq" algn="ctr">
            <a:noFill/>
            <a:miter lim="800000"/>
            <a:headEnd/>
            <a:tailEnd/>
          </a:ln>
        </p:spPr>
        <p:txBody>
          <a:bodyPr wrap="none">
            <a:spAutoFit/>
          </a:bodyPr>
          <a:lstStyle/>
          <a:p>
            <a:r>
              <a:rPr lang="en-US" altLang="zh-CN" sz="3200" dirty="0">
                <a:solidFill>
                  <a:srgbClr val="0000CC"/>
                </a:solidFill>
              </a:rPr>
              <a:t>Protein phosphorylation and dephosphorylation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838200"/>
            <a:ext cx="9144000" cy="1143000"/>
          </a:xfrm>
        </p:spPr>
        <p:txBody>
          <a:bodyPr/>
          <a:lstStyle/>
          <a:p>
            <a:pPr eaLnBrk="1" hangingPunct="1">
              <a:tabLst>
                <a:tab pos="3140075" algn="l"/>
              </a:tabLst>
            </a:pPr>
            <a:r>
              <a:rPr lang="en-US" altLang="zh-CN" b="1" dirty="0" smtClean="0">
                <a:solidFill>
                  <a:srgbClr val="3333CC"/>
                </a:solidFill>
                <a:latin typeface="Times New Roman" pitchFamily="18" charset="0"/>
                <a:ea typeface="宋体" pitchFamily="2" charset="-122"/>
              </a:rPr>
              <a:t>The rate of glycolysis in mammals is mainly controlled at the step acted by phosphofructokinase-1 (PFK-1</a:t>
            </a:r>
            <a:r>
              <a:rPr lang="en-US" altLang="zh-CN" dirty="0" smtClean="0">
                <a:solidFill>
                  <a:srgbClr val="3333CC"/>
                </a:solidFill>
                <a:latin typeface="Times New Roman" pitchFamily="18" charset="0"/>
                <a:ea typeface="宋体" pitchFamily="2" charset="-122"/>
              </a:rPr>
              <a:t>)</a:t>
            </a:r>
            <a:r>
              <a:rPr lang="en-US" altLang="zh-CN" dirty="0" smtClean="0">
                <a:ea typeface="宋体" pitchFamily="2" charset="-122"/>
              </a:rPr>
              <a:t> </a:t>
            </a:r>
          </a:p>
        </p:txBody>
      </p:sp>
      <p:sp>
        <p:nvSpPr>
          <p:cNvPr id="84995" name="Rectangle 3"/>
          <p:cNvSpPr>
            <a:spLocks noGrp="1" noChangeArrowheads="1"/>
          </p:cNvSpPr>
          <p:nvPr>
            <p:ph type="body" idx="1"/>
          </p:nvPr>
        </p:nvSpPr>
        <p:spPr>
          <a:xfrm>
            <a:off x="0" y="2492375"/>
            <a:ext cx="9144000" cy="4114800"/>
          </a:xfrm>
        </p:spPr>
        <p:txBody>
          <a:bodyPr/>
          <a:lstStyle/>
          <a:p>
            <a:pPr eaLnBrk="1" hangingPunct="1"/>
            <a:r>
              <a:rPr lang="en-US" altLang="zh-CN" sz="2800" b="1" dirty="0" smtClean="0">
                <a:latin typeface="Times New Roman" pitchFamily="18" charset="0"/>
                <a:ea typeface="宋体" pitchFamily="2" charset="-122"/>
              </a:rPr>
              <a:t>PFK-1 catalyzes an </a:t>
            </a:r>
            <a:r>
              <a:rPr lang="en-US" altLang="zh-CN" sz="2800" b="1" dirty="0" smtClean="0">
                <a:solidFill>
                  <a:srgbClr val="CC0000"/>
                </a:solidFill>
                <a:latin typeface="Times New Roman" pitchFamily="18" charset="0"/>
                <a:ea typeface="宋体" pitchFamily="2" charset="-122"/>
              </a:rPr>
              <a:t>irreversible and exergonic</a:t>
            </a:r>
            <a:r>
              <a:rPr lang="en-US" altLang="zh-CN" sz="2800" b="1" dirty="0" smtClean="0">
                <a:latin typeface="Times New Roman" pitchFamily="18" charset="0"/>
                <a:ea typeface="宋体" pitchFamily="2" charset="-122"/>
              </a:rPr>
              <a:t> reaction, which commits glucose to the glycolysis pathway (away from the pentose phosphate pathway).</a:t>
            </a:r>
          </a:p>
          <a:p>
            <a:pPr eaLnBrk="1" hangingPunct="1"/>
            <a:endParaRPr lang="en-US" altLang="zh-CN" sz="2800" b="1" dirty="0" smtClean="0">
              <a:latin typeface="Times New Roman" pitchFamily="18" charset="0"/>
              <a:ea typeface="宋体" pitchFamily="2" charset="-122"/>
            </a:endParaRPr>
          </a:p>
          <a:p>
            <a:pPr eaLnBrk="1" hangingPunct="1"/>
            <a:r>
              <a:rPr lang="en-US" altLang="zh-CN" sz="2800" b="1" dirty="0" smtClean="0">
                <a:latin typeface="Times New Roman" pitchFamily="18" charset="0"/>
                <a:ea typeface="宋体" pitchFamily="2" charset="-122"/>
              </a:rPr>
              <a:t>PFK-1 is a complex tetrameric enzyme regulated by multiple intracellular signals (allosteric effectors): </a:t>
            </a:r>
            <a:r>
              <a:rPr lang="en-US" altLang="zh-CN" sz="2800" b="1" dirty="0" smtClean="0">
                <a:solidFill>
                  <a:srgbClr val="FF0000"/>
                </a:solidFill>
                <a:latin typeface="Times New Roman" pitchFamily="18" charset="0"/>
                <a:ea typeface="宋体" pitchFamily="2" charset="-122"/>
              </a:rPr>
              <a:t>ATP, citrate</a:t>
            </a:r>
            <a:r>
              <a:rPr lang="en-US" altLang="zh-CN" sz="2800" b="1" dirty="0" smtClean="0">
                <a:latin typeface="Times New Roman" pitchFamily="18" charset="0"/>
                <a:ea typeface="宋体" pitchFamily="2" charset="-122"/>
              </a:rPr>
              <a:t>  being negative ones; </a:t>
            </a:r>
            <a:r>
              <a:rPr lang="en-US" altLang="zh-CN" sz="2800" b="1" dirty="0" smtClean="0">
                <a:solidFill>
                  <a:srgbClr val="00CC00"/>
                </a:solidFill>
                <a:latin typeface="Times New Roman" pitchFamily="18" charset="0"/>
                <a:ea typeface="宋体" pitchFamily="2" charset="-122"/>
              </a:rPr>
              <a:t>AMP, ADP </a:t>
            </a:r>
            <a:r>
              <a:rPr lang="en-US" altLang="zh-CN" sz="2800" b="1" dirty="0" smtClean="0">
                <a:latin typeface="Times New Roman" pitchFamily="18" charset="0"/>
                <a:ea typeface="宋体" pitchFamily="2" charset="-122"/>
              </a:rPr>
              <a:t>and </a:t>
            </a:r>
            <a:r>
              <a:rPr lang="en-US" altLang="zh-CN" sz="2800" b="1" dirty="0" smtClean="0">
                <a:solidFill>
                  <a:srgbClr val="00CC00"/>
                </a:solidFill>
                <a:latin typeface="Times New Roman" pitchFamily="18" charset="0"/>
                <a:ea typeface="宋体" pitchFamily="2" charset="-122"/>
              </a:rPr>
              <a:t>fructose 2,6-bisphosphate </a:t>
            </a:r>
            <a:r>
              <a:rPr lang="en-US" altLang="zh-CN" sz="2800" b="1" dirty="0" smtClean="0">
                <a:latin typeface="Times New Roman" pitchFamily="18" charset="0"/>
                <a:ea typeface="宋体" pitchFamily="2" charset="-122"/>
              </a:rPr>
              <a:t>as positive ones.</a:t>
            </a:r>
          </a:p>
          <a:p>
            <a:pPr eaLnBrk="1" hangingPunct="1">
              <a:buFontTx/>
              <a:buNone/>
            </a:pPr>
            <a:endParaRPr lang="en-US" altLang="zh-CN" sz="2800" b="1" dirty="0" smtClean="0">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figure_15_16a"/>
          <p:cNvPicPr>
            <a:picLocks noChangeAspect="1" noChangeArrowheads="1"/>
          </p:cNvPicPr>
          <p:nvPr/>
        </p:nvPicPr>
        <p:blipFill>
          <a:blip r:embed="rId3"/>
          <a:srcRect/>
          <a:stretch>
            <a:fillRect/>
          </a:stretch>
        </p:blipFill>
        <p:spPr bwMode="auto">
          <a:xfrm>
            <a:off x="611561" y="260649"/>
            <a:ext cx="5328592" cy="5810058"/>
          </a:xfrm>
          <a:prstGeom prst="rect">
            <a:avLst/>
          </a:prstGeom>
          <a:noFill/>
          <a:ln w="9525">
            <a:noFill/>
            <a:miter lim="800000"/>
            <a:headEnd/>
            <a:tailEnd/>
          </a:ln>
          <a:effectLst/>
        </p:spPr>
      </p:pic>
      <p:sp>
        <p:nvSpPr>
          <p:cNvPr id="3" name="TextBox 2"/>
          <p:cNvSpPr txBox="1"/>
          <p:nvPr/>
        </p:nvSpPr>
        <p:spPr>
          <a:xfrm>
            <a:off x="5364088" y="4584145"/>
            <a:ext cx="3722429" cy="2246769"/>
          </a:xfrm>
          <a:prstGeom prst="rect">
            <a:avLst/>
          </a:prstGeom>
          <a:noFill/>
        </p:spPr>
        <p:txBody>
          <a:bodyPr wrap="none" rtlCol="0">
            <a:spAutoFit/>
          </a:bodyPr>
          <a:lstStyle/>
          <a:p>
            <a:pPr algn="l"/>
            <a:r>
              <a:rPr lang="en-US" altLang="zh-CN" i="1" dirty="0" smtClean="0">
                <a:solidFill>
                  <a:srgbClr val="0000CC"/>
                </a:solidFill>
              </a:rPr>
              <a:t>E. coli </a:t>
            </a:r>
            <a:r>
              <a:rPr lang="en-US" altLang="zh-CN" dirty="0" smtClean="0">
                <a:solidFill>
                  <a:srgbClr val="0000CC"/>
                </a:solidFill>
              </a:rPr>
              <a:t>PFK-1 has </a:t>
            </a:r>
          </a:p>
          <a:p>
            <a:pPr algn="l"/>
            <a:r>
              <a:rPr lang="en-US" altLang="zh-CN" dirty="0">
                <a:solidFill>
                  <a:srgbClr val="0000CC"/>
                </a:solidFill>
              </a:rPr>
              <a:t>f</a:t>
            </a:r>
            <a:r>
              <a:rPr lang="en-US" altLang="zh-CN" dirty="0" smtClean="0">
                <a:solidFill>
                  <a:srgbClr val="0000CC"/>
                </a:solidFill>
              </a:rPr>
              <a:t>our identical subunits.</a:t>
            </a:r>
          </a:p>
          <a:p>
            <a:pPr algn="l"/>
            <a:r>
              <a:rPr lang="en-US" altLang="zh-CN" dirty="0" smtClean="0">
                <a:solidFill>
                  <a:srgbClr val="0000CC"/>
                </a:solidFill>
              </a:rPr>
              <a:t>Each subunit has its</a:t>
            </a:r>
          </a:p>
          <a:p>
            <a:pPr algn="l"/>
            <a:r>
              <a:rPr lang="en-US" altLang="zh-CN" dirty="0">
                <a:solidFill>
                  <a:srgbClr val="0000CC"/>
                </a:solidFill>
              </a:rPr>
              <a:t>o</a:t>
            </a:r>
            <a:r>
              <a:rPr lang="en-US" altLang="zh-CN" dirty="0" smtClean="0">
                <a:solidFill>
                  <a:srgbClr val="0000CC"/>
                </a:solidFill>
              </a:rPr>
              <a:t>wn catalytic site and </a:t>
            </a:r>
          </a:p>
          <a:p>
            <a:pPr algn="l"/>
            <a:r>
              <a:rPr lang="en-US" altLang="zh-CN" dirty="0">
                <a:solidFill>
                  <a:srgbClr val="0000CC"/>
                </a:solidFill>
              </a:rPr>
              <a:t>r</a:t>
            </a:r>
            <a:r>
              <a:rPr lang="en-US" altLang="zh-CN" dirty="0" smtClean="0">
                <a:solidFill>
                  <a:srgbClr val="0000CC"/>
                </a:solidFill>
              </a:rPr>
              <a:t>egulatory site. </a:t>
            </a:r>
            <a:endParaRPr lang="zh-CN" altLang="en-US" dirty="0">
              <a:solidFill>
                <a:srgbClr val="0000CC"/>
              </a:solidFill>
            </a:endParaRPr>
          </a:p>
        </p:txBody>
      </p:sp>
    </p:spTree>
    <p:extLst>
      <p:ext uri="{BB962C8B-B14F-4D97-AF65-F5344CB8AC3E}">
        <p14:creationId xmlns:p14="http://schemas.microsoft.com/office/powerpoint/2010/main" val="28195294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473075" y="5973763"/>
            <a:ext cx="8174038" cy="579437"/>
          </a:xfrm>
          <a:prstGeom prst="rect">
            <a:avLst/>
          </a:prstGeom>
          <a:noFill/>
          <a:ln w="12700" cap="sq" algn="ctr">
            <a:noFill/>
            <a:miter lim="800000"/>
            <a:headEnd/>
            <a:tailEnd/>
          </a:ln>
        </p:spPr>
        <p:txBody>
          <a:bodyPr wrap="none">
            <a:spAutoFit/>
          </a:bodyPr>
          <a:lstStyle/>
          <a:p>
            <a:r>
              <a:rPr lang="en-US" altLang="zh-CN" sz="3200" dirty="0">
                <a:solidFill>
                  <a:srgbClr val="0000CC"/>
                </a:solidFill>
              </a:rPr>
              <a:t>Allosteric regulation of muscle PFK-1 by ATP</a:t>
            </a:r>
          </a:p>
        </p:txBody>
      </p:sp>
      <p:pic>
        <p:nvPicPr>
          <p:cNvPr id="67587" name="Picture 4"/>
          <p:cNvPicPr>
            <a:picLocks noChangeAspect="1" noChangeArrowheads="1"/>
          </p:cNvPicPr>
          <p:nvPr/>
        </p:nvPicPr>
        <p:blipFill>
          <a:blip r:embed="rId3"/>
          <a:srcRect/>
          <a:stretch>
            <a:fillRect/>
          </a:stretch>
        </p:blipFill>
        <p:spPr bwMode="auto">
          <a:xfrm>
            <a:off x="1476375" y="260350"/>
            <a:ext cx="6197600" cy="569595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srcRect/>
          <a:stretch>
            <a:fillRect/>
          </a:stretch>
        </p:blipFill>
        <p:spPr bwMode="auto">
          <a:xfrm>
            <a:off x="303213" y="401638"/>
            <a:ext cx="8535987" cy="605472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31775" y="4225925"/>
            <a:ext cx="184150" cy="366713"/>
          </a:xfrm>
          <a:prstGeom prst="rect">
            <a:avLst/>
          </a:prstGeom>
          <a:noFill/>
          <a:ln w="12700">
            <a:noFill/>
            <a:miter lim="800000"/>
            <a:headEnd type="none" w="sm" len="sm"/>
            <a:tailEnd type="none" w="sm" len="sm"/>
          </a:ln>
        </p:spPr>
        <p:txBody>
          <a:bodyPr wrap="none">
            <a:spAutoFit/>
          </a:bodyPr>
          <a:lstStyle/>
          <a:p>
            <a:endParaRPr lang="zh-CN" altLang="zh-CN" sz="1800" baseline="0"/>
          </a:p>
        </p:txBody>
      </p:sp>
      <p:sp>
        <p:nvSpPr>
          <p:cNvPr id="35843" name="Text Box 6"/>
          <p:cNvSpPr txBox="1">
            <a:spLocks noChangeArrowheads="1"/>
          </p:cNvSpPr>
          <p:nvPr/>
        </p:nvSpPr>
        <p:spPr bwMode="auto">
          <a:xfrm>
            <a:off x="683568" y="5686770"/>
            <a:ext cx="7673808" cy="830997"/>
          </a:xfrm>
          <a:prstGeom prst="rect">
            <a:avLst/>
          </a:prstGeom>
          <a:noFill/>
          <a:ln w="12700">
            <a:noFill/>
            <a:miter lim="800000"/>
            <a:headEnd type="none" w="sm" len="sm"/>
            <a:tailEnd type="none" w="sm" len="sm"/>
          </a:ln>
        </p:spPr>
        <p:txBody>
          <a:bodyPr wrap="square">
            <a:spAutoFit/>
          </a:bodyPr>
          <a:lstStyle/>
          <a:p>
            <a:r>
              <a:rPr kumimoji="1" lang="en-US" altLang="zh-CN" sz="4800" baseline="0" dirty="0"/>
              <a:t>F-2,6-BP </a:t>
            </a:r>
            <a:r>
              <a:rPr kumimoji="1" lang="en-US" altLang="zh-CN" sz="4800" baseline="0" dirty="0" smtClean="0"/>
              <a:t>activates PFK-1 </a:t>
            </a:r>
            <a:endParaRPr kumimoji="1" lang="en-US" altLang="zh-CN" sz="4800" baseline="0" dirty="0"/>
          </a:p>
        </p:txBody>
      </p:sp>
      <p:pic>
        <p:nvPicPr>
          <p:cNvPr id="35844" name="Picture 7"/>
          <p:cNvPicPr>
            <a:picLocks noChangeAspect="1" noChangeArrowheads="1"/>
          </p:cNvPicPr>
          <p:nvPr/>
        </p:nvPicPr>
        <p:blipFill>
          <a:blip r:embed="rId3"/>
          <a:srcRect/>
          <a:stretch>
            <a:fillRect/>
          </a:stretch>
        </p:blipFill>
        <p:spPr bwMode="auto">
          <a:xfrm>
            <a:off x="1907703" y="1115787"/>
            <a:ext cx="5863649" cy="4401445"/>
          </a:xfrm>
          <a:prstGeom prst="rect">
            <a:avLst/>
          </a:prstGeom>
          <a:noFill/>
          <a:ln w="9525">
            <a:noFill/>
            <a:miter lim="800000"/>
            <a:headEnd/>
            <a:tailEnd/>
          </a:ln>
        </p:spPr>
      </p:pic>
      <p:sp>
        <p:nvSpPr>
          <p:cNvPr id="35846" name="Text Box 9"/>
          <p:cNvSpPr txBox="1">
            <a:spLocks noChangeArrowheads="1"/>
          </p:cNvSpPr>
          <p:nvPr/>
        </p:nvSpPr>
        <p:spPr bwMode="auto">
          <a:xfrm>
            <a:off x="4839527" y="1916832"/>
            <a:ext cx="1384300" cy="457200"/>
          </a:xfrm>
          <a:prstGeom prst="rect">
            <a:avLst/>
          </a:prstGeom>
          <a:noFill/>
          <a:ln w="12700">
            <a:noFill/>
            <a:miter lim="800000"/>
            <a:headEnd type="none" w="sm" len="sm"/>
            <a:tailEnd type="none" w="sm" len="sm"/>
          </a:ln>
        </p:spPr>
        <p:txBody>
          <a:bodyPr wrap="none">
            <a:spAutoFit/>
          </a:bodyPr>
          <a:lstStyle/>
          <a:p>
            <a:r>
              <a:rPr lang="en-US" altLang="zh-CN" sz="2400" baseline="0" dirty="0"/>
              <a:t>(0.13</a:t>
            </a:r>
            <a:r>
              <a:rPr lang="en-US" altLang="zh-CN" sz="2400" baseline="0" dirty="0">
                <a:latin typeface="Symbol" pitchFamily="18" charset="2"/>
              </a:rPr>
              <a:t>m</a:t>
            </a:r>
            <a:r>
              <a:rPr lang="en-US" altLang="zh-CN" sz="2400" baseline="0" dirty="0"/>
              <a:t>M)</a:t>
            </a:r>
          </a:p>
        </p:txBody>
      </p:sp>
    </p:spTree>
    <p:extLst>
      <p:ext uri="{BB962C8B-B14F-4D97-AF65-F5344CB8AC3E}">
        <p14:creationId xmlns:p14="http://schemas.microsoft.com/office/powerpoint/2010/main" val="10744474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836850" y="5517232"/>
            <a:ext cx="7468711" cy="646331"/>
          </a:xfrm>
          <a:prstGeom prst="rect">
            <a:avLst/>
          </a:prstGeom>
          <a:noFill/>
          <a:ln w="12700" cap="sq" algn="ctr">
            <a:noFill/>
            <a:miter lim="800000"/>
            <a:headEnd/>
            <a:tailEnd/>
          </a:ln>
        </p:spPr>
        <p:txBody>
          <a:bodyPr wrap="none">
            <a:spAutoFit/>
          </a:bodyPr>
          <a:lstStyle/>
          <a:p>
            <a:r>
              <a:rPr lang="en-US" altLang="zh-CN" sz="3600" dirty="0">
                <a:solidFill>
                  <a:srgbClr val="0000CC"/>
                </a:solidFill>
              </a:rPr>
              <a:t>Regulators that affect PFK-1 activity</a:t>
            </a:r>
          </a:p>
        </p:txBody>
      </p:sp>
      <p:pic>
        <p:nvPicPr>
          <p:cNvPr id="68611" name="Picture 4"/>
          <p:cNvPicPr>
            <a:picLocks noChangeAspect="1" noChangeArrowheads="1"/>
          </p:cNvPicPr>
          <p:nvPr/>
        </p:nvPicPr>
        <p:blipFill>
          <a:blip r:embed="rId3"/>
          <a:srcRect/>
          <a:stretch>
            <a:fillRect/>
          </a:stretch>
        </p:blipFill>
        <p:spPr bwMode="auto">
          <a:xfrm>
            <a:off x="303213" y="1800225"/>
            <a:ext cx="8535987" cy="3255963"/>
          </a:xfrm>
          <a:prstGeom prst="rect">
            <a:avLst/>
          </a:prstGeom>
          <a:noFill/>
          <a:ln w="9525">
            <a:noFill/>
            <a:miter lim="800000"/>
            <a:headEnd/>
            <a:tailEnd/>
          </a:ln>
        </p:spPr>
      </p:pic>
      <p:sp>
        <p:nvSpPr>
          <p:cNvPr id="68612" name="矩形 3"/>
          <p:cNvSpPr>
            <a:spLocks noChangeArrowheads="1"/>
          </p:cNvSpPr>
          <p:nvPr/>
        </p:nvSpPr>
        <p:spPr bwMode="auto">
          <a:xfrm>
            <a:off x="3857625" y="4286250"/>
            <a:ext cx="2000250" cy="785813"/>
          </a:xfrm>
          <a:prstGeom prst="rect">
            <a:avLst/>
          </a:prstGeom>
          <a:noFill/>
          <a:ln w="38100" cap="sq" algn="ctr">
            <a:solidFill>
              <a:srgbClr val="FF0000"/>
            </a:solidFill>
            <a:round/>
            <a:headEnd/>
            <a:tailEnd/>
          </a:ln>
        </p:spPr>
        <p:txBody>
          <a:bodyPr wrap="none">
            <a:spAutoFit/>
          </a:bodyP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uchner"/>
          <p:cNvPicPr>
            <a:picLocks noChangeAspect="1" noChangeArrowheads="1"/>
          </p:cNvPicPr>
          <p:nvPr/>
        </p:nvPicPr>
        <p:blipFill>
          <a:blip r:embed="rId2"/>
          <a:srcRect/>
          <a:stretch>
            <a:fillRect/>
          </a:stretch>
        </p:blipFill>
        <p:spPr bwMode="auto">
          <a:xfrm>
            <a:off x="2030123" y="1"/>
            <a:ext cx="4846133" cy="5661248"/>
          </a:xfrm>
          <a:prstGeom prst="rect">
            <a:avLst/>
          </a:prstGeom>
          <a:noFill/>
          <a:ln w="9525">
            <a:noFill/>
            <a:miter lim="800000"/>
            <a:headEnd/>
            <a:tailEnd/>
          </a:ln>
        </p:spPr>
      </p:pic>
      <p:sp>
        <p:nvSpPr>
          <p:cNvPr id="3" name="TextBox 2"/>
          <p:cNvSpPr txBox="1"/>
          <p:nvPr/>
        </p:nvSpPr>
        <p:spPr>
          <a:xfrm>
            <a:off x="539552" y="6021288"/>
            <a:ext cx="8023029" cy="461665"/>
          </a:xfrm>
          <a:prstGeom prst="rect">
            <a:avLst/>
          </a:prstGeom>
          <a:noFill/>
        </p:spPr>
        <p:txBody>
          <a:bodyPr wrap="none" rtlCol="0">
            <a:spAutoFit/>
          </a:bodyPr>
          <a:lstStyle/>
          <a:p>
            <a:r>
              <a:rPr lang="en-US" altLang="zh-CN" sz="2400" dirty="0" smtClean="0">
                <a:hlinkClick r:id="rId3"/>
              </a:rPr>
              <a:t>http://www.worldscientific.com/worldscibooks/10.1142/5900</a:t>
            </a:r>
            <a:endParaRPr lang="zh-CN" alt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28600"/>
            <a:ext cx="9144000" cy="1143000"/>
          </a:xfrm>
        </p:spPr>
        <p:txBody>
          <a:bodyPr/>
          <a:lstStyle/>
          <a:p>
            <a:pPr eaLnBrk="1" hangingPunct="1"/>
            <a:r>
              <a:rPr lang="en-US" altLang="zh-CN" dirty="0" smtClean="0">
                <a:ea typeface="宋体" charset="-122"/>
              </a:rPr>
              <a:t> </a:t>
            </a:r>
            <a:r>
              <a:rPr lang="en-US" altLang="zh-CN" b="1" dirty="0" smtClean="0">
                <a:solidFill>
                  <a:srgbClr val="3333CC"/>
                </a:solidFill>
                <a:latin typeface="Times New Roman" pitchFamily="18" charset="0"/>
                <a:ea typeface="宋体" charset="-122"/>
              </a:rPr>
              <a:t>Hexokinase and pyruvate kinase also set the pace of glycolysis</a:t>
            </a:r>
          </a:p>
        </p:txBody>
      </p:sp>
      <p:sp>
        <p:nvSpPr>
          <p:cNvPr id="69635" name="Rectangle 3"/>
          <p:cNvSpPr>
            <a:spLocks noGrp="1" noChangeArrowheads="1"/>
          </p:cNvSpPr>
          <p:nvPr>
            <p:ph type="body" idx="1"/>
          </p:nvPr>
        </p:nvSpPr>
        <p:spPr>
          <a:xfrm>
            <a:off x="228600" y="1600200"/>
            <a:ext cx="8736013" cy="5068888"/>
          </a:xfrm>
        </p:spPr>
        <p:txBody>
          <a:bodyPr/>
          <a:lstStyle/>
          <a:p>
            <a:pPr eaLnBrk="1" hangingPunct="1">
              <a:lnSpc>
                <a:spcPct val="90000"/>
              </a:lnSpc>
            </a:pPr>
            <a:r>
              <a:rPr lang="en-US" altLang="zh-CN" b="1" dirty="0" smtClean="0">
                <a:latin typeface="Times New Roman" pitchFamily="18" charset="0"/>
                <a:ea typeface="宋体" charset="-122"/>
              </a:rPr>
              <a:t>These two enzymes also catalyze irreversible and exergonic reactions.</a:t>
            </a:r>
          </a:p>
          <a:p>
            <a:pPr eaLnBrk="1" hangingPunct="1">
              <a:lnSpc>
                <a:spcPct val="90000"/>
              </a:lnSpc>
            </a:pPr>
            <a:endParaRPr lang="en-US" altLang="zh-CN" b="1" dirty="0" smtClean="0">
              <a:solidFill>
                <a:srgbClr val="3333CC"/>
              </a:solidFill>
              <a:latin typeface="Times New Roman" pitchFamily="18" charset="0"/>
              <a:ea typeface="宋体" charset="-122"/>
            </a:endParaRPr>
          </a:p>
          <a:p>
            <a:pPr eaLnBrk="1" hangingPunct="1">
              <a:lnSpc>
                <a:spcPct val="90000"/>
              </a:lnSpc>
            </a:pPr>
            <a:r>
              <a:rPr lang="en-US" altLang="zh-CN" b="1" dirty="0" smtClean="0">
                <a:latin typeface="Times New Roman" pitchFamily="18" charset="0"/>
                <a:ea typeface="宋体" charset="-122"/>
              </a:rPr>
              <a:t>Pyruvate kinase is allosterically inhibited by ATP, acetyl-CoA, and long-chain fatty acids.</a:t>
            </a:r>
          </a:p>
          <a:p>
            <a:pPr eaLnBrk="1" hangingPunct="1">
              <a:lnSpc>
                <a:spcPct val="90000"/>
              </a:lnSpc>
            </a:pPr>
            <a:r>
              <a:rPr lang="en-US" altLang="zh-CN" b="1" dirty="0" smtClean="0">
                <a:latin typeface="Times New Roman" pitchFamily="18" charset="0"/>
                <a:ea typeface="宋体" charset="-122"/>
              </a:rPr>
              <a:t>The catalytic activity of the liver pyruvate kinase isozyme (the L type) is also controlled by reversible phosphorylation.</a:t>
            </a:r>
          </a:p>
          <a:p>
            <a:pPr eaLnBrk="1" hangingPunct="1">
              <a:lnSpc>
                <a:spcPct val="90000"/>
              </a:lnSpc>
            </a:pPr>
            <a:endParaRPr lang="en-US" altLang="zh-CN" b="1" dirty="0" smtClean="0">
              <a:latin typeface="Times New Roman" pitchFamily="18" charset="0"/>
              <a:ea typeface="宋体" charset="-122"/>
            </a:endParaRPr>
          </a:p>
          <a:p>
            <a:pPr eaLnBrk="1" hangingPunct="1">
              <a:lnSpc>
                <a:spcPct val="90000"/>
              </a:lnSpc>
            </a:pPr>
            <a:r>
              <a:rPr lang="en-US" altLang="zh-CN" b="1" dirty="0" smtClean="0">
                <a:solidFill>
                  <a:srgbClr val="CC0000"/>
                </a:solidFill>
                <a:latin typeface="Times New Roman" pitchFamily="18" charset="0"/>
                <a:ea typeface="宋体" charset="-122"/>
              </a:rPr>
              <a:t>Hexokinase isozymes are regulated differently.</a:t>
            </a:r>
          </a:p>
          <a:p>
            <a:pPr eaLnBrk="1" hangingPunct="1">
              <a:lnSpc>
                <a:spcPct val="90000"/>
              </a:lnSpc>
            </a:pPr>
            <a:endParaRPr lang="en-US" altLang="zh-CN" b="1" dirty="0" smtClean="0">
              <a:solidFill>
                <a:srgbClr val="CC0000"/>
              </a:solidFill>
              <a:latin typeface="Times New Roman" pitchFamily="18" charset="0"/>
              <a:ea typeface="宋体" charset="-122"/>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3"/>
          <p:cNvSpPr txBox="1">
            <a:spLocks noChangeArrowheads="1"/>
          </p:cNvSpPr>
          <p:nvPr/>
        </p:nvSpPr>
        <p:spPr bwMode="auto">
          <a:xfrm>
            <a:off x="661585" y="5926749"/>
            <a:ext cx="7552068" cy="769441"/>
          </a:xfrm>
          <a:prstGeom prst="rect">
            <a:avLst/>
          </a:prstGeom>
          <a:noFill/>
          <a:ln w="12700" cap="sq" algn="ctr">
            <a:noFill/>
            <a:miter lim="800000"/>
            <a:headEnd/>
            <a:tailEnd/>
          </a:ln>
        </p:spPr>
        <p:txBody>
          <a:bodyPr wrap="none">
            <a:spAutoFit/>
          </a:bodyPr>
          <a:lstStyle/>
          <a:p>
            <a:r>
              <a:rPr lang="en-US" altLang="zh-CN" sz="4400" dirty="0">
                <a:solidFill>
                  <a:srgbClr val="0000CC"/>
                </a:solidFill>
              </a:rPr>
              <a:t>Regulation of pyruvate kinase </a:t>
            </a:r>
          </a:p>
        </p:txBody>
      </p:sp>
      <p:pic>
        <p:nvPicPr>
          <p:cNvPr id="70659" name="Picture 4"/>
          <p:cNvPicPr>
            <a:picLocks noChangeAspect="1" noChangeArrowheads="1"/>
          </p:cNvPicPr>
          <p:nvPr/>
        </p:nvPicPr>
        <p:blipFill>
          <a:blip r:embed="rId2"/>
          <a:srcRect/>
          <a:stretch>
            <a:fillRect/>
          </a:stretch>
        </p:blipFill>
        <p:spPr bwMode="auto">
          <a:xfrm>
            <a:off x="303213" y="965200"/>
            <a:ext cx="8535987" cy="4926013"/>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404664"/>
            <a:ext cx="9144000" cy="1143000"/>
          </a:xfrm>
        </p:spPr>
        <p:txBody>
          <a:bodyPr/>
          <a:lstStyle/>
          <a:p>
            <a:pPr eaLnBrk="1" hangingPunct="1"/>
            <a:r>
              <a:rPr lang="en-US" altLang="zh-CN" dirty="0" smtClean="0">
                <a:ea typeface="宋体" charset="-122"/>
              </a:rPr>
              <a:t> </a:t>
            </a:r>
            <a:r>
              <a:rPr lang="en-US" altLang="zh-CN" b="1" dirty="0" smtClean="0">
                <a:solidFill>
                  <a:srgbClr val="3333CC"/>
                </a:solidFill>
                <a:latin typeface="Times New Roman" pitchFamily="18" charset="0"/>
                <a:ea typeface="宋体" charset="-122"/>
              </a:rPr>
              <a:t>Different roles of muscle and liver in glucose metabolism</a:t>
            </a:r>
          </a:p>
        </p:txBody>
      </p:sp>
      <p:sp>
        <p:nvSpPr>
          <p:cNvPr id="71683" name="Rectangle 3"/>
          <p:cNvSpPr>
            <a:spLocks noGrp="1" noChangeArrowheads="1"/>
          </p:cNvSpPr>
          <p:nvPr>
            <p:ph type="body" idx="1"/>
          </p:nvPr>
        </p:nvSpPr>
        <p:spPr>
          <a:xfrm>
            <a:off x="179512" y="1916832"/>
            <a:ext cx="8686800" cy="4114800"/>
          </a:xfrm>
        </p:spPr>
        <p:txBody>
          <a:bodyPr/>
          <a:lstStyle/>
          <a:p>
            <a:pPr eaLnBrk="1" hangingPunct="1">
              <a:lnSpc>
                <a:spcPct val="90000"/>
              </a:lnSpc>
            </a:pPr>
            <a:r>
              <a:rPr lang="en-US" altLang="zh-CN" sz="3600" b="1" dirty="0" smtClean="0">
                <a:latin typeface="Times New Roman" pitchFamily="18" charset="0"/>
                <a:ea typeface="宋体" charset="-122"/>
              </a:rPr>
              <a:t>Muscle consumes glucose, using it for energy production.</a:t>
            </a:r>
          </a:p>
          <a:p>
            <a:pPr eaLnBrk="1" hangingPunct="1">
              <a:lnSpc>
                <a:spcPct val="90000"/>
              </a:lnSpc>
            </a:pPr>
            <a:endParaRPr lang="en-US" altLang="zh-CN" sz="3600" b="1" dirty="0" smtClean="0">
              <a:latin typeface="Times New Roman" pitchFamily="18" charset="0"/>
              <a:ea typeface="宋体" charset="-122"/>
            </a:endParaRPr>
          </a:p>
          <a:p>
            <a:pPr eaLnBrk="1" hangingPunct="1">
              <a:lnSpc>
                <a:spcPct val="90000"/>
              </a:lnSpc>
            </a:pPr>
            <a:r>
              <a:rPr lang="en-US" altLang="zh-CN" sz="3600" b="1" dirty="0" smtClean="0">
                <a:solidFill>
                  <a:srgbClr val="CC0000"/>
                </a:solidFill>
                <a:latin typeface="Times New Roman" pitchFamily="18" charset="0"/>
                <a:ea typeface="宋体" charset="-122"/>
              </a:rPr>
              <a:t>Liver produces and distributes glucose for other tissues, maintaining a constant blood glucose level.</a:t>
            </a:r>
          </a:p>
          <a:p>
            <a:pPr eaLnBrk="1" hangingPunct="1">
              <a:lnSpc>
                <a:spcPct val="90000"/>
              </a:lnSpc>
            </a:pPr>
            <a:endParaRPr lang="en-US" altLang="zh-CN" sz="3600" b="1" dirty="0" smtClean="0">
              <a:solidFill>
                <a:srgbClr val="CC0000"/>
              </a:solidFill>
              <a:latin typeface="Times New Roman" pitchFamily="18" charset="0"/>
              <a:ea typeface="宋体" charset="-122"/>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228600"/>
            <a:ext cx="9144000" cy="1143000"/>
          </a:xfrm>
        </p:spPr>
        <p:txBody>
          <a:bodyPr/>
          <a:lstStyle/>
          <a:p>
            <a:pPr eaLnBrk="1" hangingPunct="1"/>
            <a:r>
              <a:rPr lang="en-US" altLang="zh-CN" dirty="0" smtClean="0">
                <a:ea typeface="宋体" charset="-122"/>
              </a:rPr>
              <a:t> </a:t>
            </a:r>
            <a:r>
              <a:rPr lang="en-US" altLang="zh-CN" b="1" dirty="0" smtClean="0">
                <a:solidFill>
                  <a:srgbClr val="3333CC"/>
                </a:solidFill>
                <a:latin typeface="Times New Roman" pitchFamily="18" charset="0"/>
                <a:ea typeface="宋体" charset="-122"/>
              </a:rPr>
              <a:t>Liver and muscle hexokinase isozymes are regulated differently</a:t>
            </a:r>
          </a:p>
        </p:txBody>
      </p:sp>
      <p:sp>
        <p:nvSpPr>
          <p:cNvPr id="72707" name="Rectangle 3"/>
          <p:cNvSpPr>
            <a:spLocks noGrp="1" noChangeArrowheads="1"/>
          </p:cNvSpPr>
          <p:nvPr>
            <p:ph type="body" idx="1"/>
          </p:nvPr>
        </p:nvSpPr>
        <p:spPr>
          <a:xfrm>
            <a:off x="228600" y="1600200"/>
            <a:ext cx="8915400" cy="5257800"/>
          </a:xfrm>
        </p:spPr>
        <p:txBody>
          <a:bodyPr/>
          <a:lstStyle/>
          <a:p>
            <a:pPr eaLnBrk="1" hangingPunct="1">
              <a:lnSpc>
                <a:spcPct val="90000"/>
              </a:lnSpc>
            </a:pPr>
            <a:r>
              <a:rPr lang="en-US" altLang="zh-CN" sz="2800" b="1" dirty="0" smtClean="0">
                <a:solidFill>
                  <a:srgbClr val="3333CC"/>
                </a:solidFill>
                <a:latin typeface="Times New Roman" pitchFamily="18" charset="0"/>
                <a:ea typeface="宋体" charset="-122"/>
              </a:rPr>
              <a:t>Muscle hexokinase</a:t>
            </a:r>
            <a:r>
              <a:rPr lang="en-US" altLang="zh-CN" sz="2800" b="1" dirty="0" smtClean="0">
                <a:latin typeface="Times New Roman" pitchFamily="18" charset="0"/>
                <a:ea typeface="宋体" charset="-122"/>
              </a:rPr>
              <a:t> is allosterically inhibited by its reaction product glucose 6-phosphate, which accumulates when PFK-1 is inhibited.</a:t>
            </a:r>
          </a:p>
          <a:p>
            <a:pPr eaLnBrk="1" hangingPunct="1">
              <a:lnSpc>
                <a:spcPct val="90000"/>
              </a:lnSpc>
            </a:pPr>
            <a:endParaRPr lang="en-US" altLang="zh-CN" sz="2800" b="1" dirty="0" smtClean="0">
              <a:latin typeface="Times New Roman" pitchFamily="18" charset="0"/>
              <a:ea typeface="宋体" charset="-122"/>
            </a:endParaRPr>
          </a:p>
          <a:p>
            <a:pPr eaLnBrk="1" hangingPunct="1">
              <a:lnSpc>
                <a:spcPct val="90000"/>
              </a:lnSpc>
            </a:pPr>
            <a:r>
              <a:rPr lang="en-US" altLang="zh-CN" sz="2800" b="1" dirty="0" smtClean="0">
                <a:solidFill>
                  <a:srgbClr val="3333CC"/>
                </a:solidFill>
                <a:latin typeface="Times New Roman" pitchFamily="18" charset="0"/>
                <a:ea typeface="宋体" charset="-122"/>
              </a:rPr>
              <a:t>Liver hexokinase</a:t>
            </a:r>
            <a:r>
              <a:rPr lang="en-US" altLang="zh-CN" sz="2800" b="1" dirty="0" smtClean="0">
                <a:latin typeface="Times New Roman" pitchFamily="18" charset="0"/>
                <a:ea typeface="宋体" charset="-122"/>
              </a:rPr>
              <a:t> (also called hexokinase IV or glucokinase) has about 100 X less affinity for glucose than that in muscle, therefore, is regulated by the level of blood glucose.</a:t>
            </a:r>
          </a:p>
          <a:p>
            <a:pPr eaLnBrk="1" hangingPunct="1">
              <a:lnSpc>
                <a:spcPct val="90000"/>
              </a:lnSpc>
            </a:pPr>
            <a:endParaRPr lang="en-US" altLang="zh-CN" sz="2800" b="1" dirty="0" smtClean="0">
              <a:latin typeface="Times New Roman" pitchFamily="18" charset="0"/>
              <a:ea typeface="宋体" charset="-122"/>
            </a:endParaRPr>
          </a:p>
          <a:p>
            <a:pPr eaLnBrk="1" hangingPunct="1">
              <a:lnSpc>
                <a:spcPct val="90000"/>
              </a:lnSpc>
            </a:pPr>
            <a:r>
              <a:rPr lang="en-US" altLang="zh-CN" sz="2800" b="1" dirty="0" smtClean="0">
                <a:solidFill>
                  <a:srgbClr val="3333CC"/>
                </a:solidFill>
                <a:latin typeface="Times New Roman" pitchFamily="18" charset="0"/>
                <a:ea typeface="宋体" charset="-122"/>
              </a:rPr>
              <a:t>Liver hexokinase</a:t>
            </a:r>
            <a:r>
              <a:rPr lang="en-US" altLang="zh-CN" sz="2800" b="1" dirty="0" smtClean="0">
                <a:latin typeface="Times New Roman" pitchFamily="18" charset="0"/>
                <a:ea typeface="宋体" charset="-122"/>
              </a:rPr>
              <a:t> is </a:t>
            </a:r>
            <a:r>
              <a:rPr lang="en-US" altLang="zh-CN" sz="2800" b="1" dirty="0" smtClean="0">
                <a:solidFill>
                  <a:srgbClr val="CC0000"/>
                </a:solidFill>
                <a:latin typeface="Times New Roman" pitchFamily="18" charset="0"/>
                <a:ea typeface="宋体" charset="-122"/>
              </a:rPr>
              <a:t>not</a:t>
            </a:r>
            <a:r>
              <a:rPr lang="en-US" altLang="zh-CN" sz="2800" b="1" dirty="0" smtClean="0">
                <a:latin typeface="Times New Roman" pitchFamily="18" charset="0"/>
                <a:ea typeface="宋体" charset="-122"/>
              </a:rPr>
              <a:t> inhibited by glucose 6-phosphate: </a:t>
            </a:r>
            <a:r>
              <a:rPr lang="en-US" altLang="zh-CN" sz="2800" b="1" dirty="0" smtClean="0">
                <a:solidFill>
                  <a:srgbClr val="CC0000"/>
                </a:solidFill>
                <a:latin typeface="Times New Roman" pitchFamily="18" charset="0"/>
                <a:ea typeface="宋体" charset="-122"/>
              </a:rPr>
              <a:t>its main role is to convert excess glucose to glucose-6-phosphate for glycogen synthesis</a:t>
            </a:r>
            <a:r>
              <a:rPr lang="en-US" altLang="zh-CN" sz="2800" b="1" dirty="0" smtClean="0">
                <a:latin typeface="Times New Roman" pitchFamily="18" charset="0"/>
                <a:ea typeface="宋体" charset="-122"/>
              </a:rPr>
              <a:t>.</a:t>
            </a:r>
          </a:p>
          <a:p>
            <a:pPr eaLnBrk="1" hangingPunct="1">
              <a:lnSpc>
                <a:spcPct val="90000"/>
              </a:lnSpc>
            </a:pPr>
            <a:endParaRPr lang="en-US" altLang="zh-CN" b="1" dirty="0" smtClean="0">
              <a:solidFill>
                <a:srgbClr val="CC0000"/>
              </a:solidFill>
              <a:latin typeface="Times New Roman" pitchFamily="18" charset="0"/>
              <a:ea typeface="宋体" charset="-122"/>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1476375" y="0"/>
            <a:ext cx="6256338" cy="6097588"/>
          </a:xfrm>
          <a:prstGeom prst="rect">
            <a:avLst/>
          </a:prstGeom>
          <a:noFill/>
          <a:ln w="9525">
            <a:noFill/>
            <a:miter lim="800000"/>
            <a:headEnd/>
            <a:tailEnd/>
          </a:ln>
        </p:spPr>
      </p:pic>
      <p:sp>
        <p:nvSpPr>
          <p:cNvPr id="73731" name="Text Box 3"/>
          <p:cNvSpPr txBox="1">
            <a:spLocks noChangeArrowheads="1"/>
          </p:cNvSpPr>
          <p:nvPr/>
        </p:nvSpPr>
        <p:spPr bwMode="auto">
          <a:xfrm>
            <a:off x="1111250" y="5911850"/>
            <a:ext cx="7075488" cy="946150"/>
          </a:xfrm>
          <a:prstGeom prst="rect">
            <a:avLst/>
          </a:prstGeom>
          <a:noFill/>
          <a:ln w="12700" cap="sq" algn="ctr">
            <a:noFill/>
            <a:miter lim="800000"/>
            <a:headEnd/>
            <a:tailEnd/>
          </a:ln>
        </p:spPr>
        <p:txBody>
          <a:bodyPr wrap="none">
            <a:spAutoFit/>
          </a:bodyPr>
          <a:lstStyle/>
          <a:p>
            <a:r>
              <a:rPr lang="en-US" altLang="zh-CN" dirty="0">
                <a:solidFill>
                  <a:srgbClr val="0000CC"/>
                </a:solidFill>
              </a:rPr>
              <a:t>Comparison of kinetic properties of </a:t>
            </a:r>
          </a:p>
          <a:p>
            <a:r>
              <a:rPr lang="en-US" altLang="zh-CN" dirty="0">
                <a:solidFill>
                  <a:srgbClr val="0000CC"/>
                </a:solidFill>
              </a:rPr>
              <a:t>liver Hexokinase IV and muscle Hexokinase</a:t>
            </a:r>
            <a:r>
              <a:rPr lang="en-US" altLang="zh-CN" dirty="0"/>
              <a:t> </a:t>
            </a:r>
            <a:r>
              <a:rPr lang="en-US" altLang="zh-CN" dirty="0">
                <a:solidFill>
                  <a:srgbClr val="0000CC"/>
                </a:solidFill>
              </a:rPr>
              <a:t>I</a:t>
            </a:r>
          </a:p>
        </p:txBody>
      </p:sp>
      <p:sp>
        <p:nvSpPr>
          <p:cNvPr id="73732" name="Text Box 4"/>
          <p:cNvSpPr txBox="1">
            <a:spLocks noChangeArrowheads="1"/>
          </p:cNvSpPr>
          <p:nvPr/>
        </p:nvSpPr>
        <p:spPr bwMode="auto">
          <a:xfrm>
            <a:off x="6300788" y="2852738"/>
            <a:ext cx="1249362" cy="519112"/>
          </a:xfrm>
          <a:prstGeom prst="rect">
            <a:avLst/>
          </a:prstGeom>
          <a:noFill/>
          <a:ln w="12700" cap="sq" algn="ctr">
            <a:noFill/>
            <a:miter lim="800000"/>
            <a:headEnd/>
            <a:tailEnd/>
          </a:ln>
        </p:spPr>
        <p:txBody>
          <a:bodyPr wrap="none">
            <a:spAutoFit/>
          </a:bodyPr>
          <a:lstStyle/>
          <a:p>
            <a:r>
              <a:rPr lang="en-US" altLang="zh-CN" dirty="0"/>
              <a:t>(Liver)</a:t>
            </a:r>
          </a:p>
        </p:txBody>
      </p:sp>
      <p:sp>
        <p:nvSpPr>
          <p:cNvPr id="73733" name="Text Box 5"/>
          <p:cNvSpPr txBox="1">
            <a:spLocks noChangeArrowheads="1"/>
          </p:cNvSpPr>
          <p:nvPr/>
        </p:nvSpPr>
        <p:spPr bwMode="auto">
          <a:xfrm>
            <a:off x="5795963" y="620713"/>
            <a:ext cx="1506537" cy="519112"/>
          </a:xfrm>
          <a:prstGeom prst="rect">
            <a:avLst/>
          </a:prstGeom>
          <a:noFill/>
          <a:ln w="12700" cap="sq" algn="ctr">
            <a:noFill/>
            <a:miter lim="800000"/>
            <a:headEnd/>
            <a:tailEnd/>
          </a:ln>
        </p:spPr>
        <p:txBody>
          <a:bodyPr>
            <a:spAutoFit/>
          </a:bodyPr>
          <a:lstStyle/>
          <a:p>
            <a:r>
              <a:rPr lang="en-US" altLang="zh-CN" dirty="0"/>
              <a:t>(Muscle)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549275"/>
            <a:ext cx="9144000" cy="1143000"/>
          </a:xfrm>
        </p:spPr>
        <p:txBody>
          <a:bodyPr/>
          <a:lstStyle/>
          <a:p>
            <a:pPr eaLnBrk="1" hangingPunct="1"/>
            <a:r>
              <a:rPr lang="en-US" altLang="zh-CN" sz="4000" b="1" dirty="0" smtClean="0">
                <a:solidFill>
                  <a:srgbClr val="3333CC"/>
                </a:solidFill>
                <a:latin typeface="Times New Roman" pitchFamily="18" charset="0"/>
                <a:ea typeface="宋体" charset="-122"/>
              </a:rPr>
              <a:t>9. Regulation of glycogen phosphorylase</a:t>
            </a:r>
          </a:p>
        </p:txBody>
      </p:sp>
      <p:sp>
        <p:nvSpPr>
          <p:cNvPr id="75779" name="Rectangle 3"/>
          <p:cNvSpPr>
            <a:spLocks noGrp="1" noChangeArrowheads="1"/>
          </p:cNvSpPr>
          <p:nvPr>
            <p:ph type="body" idx="1"/>
          </p:nvPr>
        </p:nvSpPr>
        <p:spPr>
          <a:xfrm>
            <a:off x="114300" y="1988840"/>
            <a:ext cx="8915400" cy="4114800"/>
          </a:xfrm>
        </p:spPr>
        <p:txBody>
          <a:bodyPr/>
          <a:lstStyle/>
          <a:p>
            <a:pPr eaLnBrk="1" hangingPunct="1">
              <a:lnSpc>
                <a:spcPct val="90000"/>
              </a:lnSpc>
            </a:pPr>
            <a:r>
              <a:rPr lang="en-US" altLang="zh-CN" sz="2800" b="1" dirty="0" smtClean="0">
                <a:latin typeface="Times New Roman" pitchFamily="18" charset="0"/>
                <a:ea typeface="宋体" charset="-122"/>
              </a:rPr>
              <a:t>There are two isozymes for glycogen phosphorylase: one in liver and one in muscle</a:t>
            </a:r>
          </a:p>
          <a:p>
            <a:pPr eaLnBrk="1" hangingPunct="1">
              <a:lnSpc>
                <a:spcPct val="90000"/>
              </a:lnSpc>
            </a:pPr>
            <a:endParaRPr lang="en-US" altLang="zh-CN" sz="2800" b="1" dirty="0" smtClean="0">
              <a:latin typeface="Times New Roman" pitchFamily="18" charset="0"/>
              <a:ea typeface="宋体" charset="-122"/>
            </a:endParaRPr>
          </a:p>
          <a:p>
            <a:pPr eaLnBrk="1" hangingPunct="1">
              <a:lnSpc>
                <a:spcPct val="90000"/>
              </a:lnSpc>
            </a:pPr>
            <a:r>
              <a:rPr lang="en-US" altLang="zh-CN" sz="2800" b="1" dirty="0" smtClean="0">
                <a:latin typeface="Times New Roman" pitchFamily="18" charset="0"/>
                <a:ea typeface="宋体" charset="-122"/>
              </a:rPr>
              <a:t>Both are in two interconvertible forms: the </a:t>
            </a:r>
            <a:r>
              <a:rPr lang="en-US" altLang="zh-CN" sz="2800" b="1" i="1" dirty="0" smtClean="0">
                <a:latin typeface="Times New Roman" pitchFamily="18" charset="0"/>
                <a:ea typeface="宋体" charset="-122"/>
              </a:rPr>
              <a:t>a</a:t>
            </a:r>
            <a:r>
              <a:rPr lang="en-US" altLang="zh-CN" sz="2800" b="1" dirty="0" smtClean="0">
                <a:latin typeface="Times New Roman" pitchFamily="18" charset="0"/>
                <a:ea typeface="宋体" charset="-122"/>
              </a:rPr>
              <a:t> form is phosphorylated and more active; the </a:t>
            </a:r>
            <a:r>
              <a:rPr lang="en-US" altLang="zh-CN" sz="2800" b="1" i="1" dirty="0" smtClean="0">
                <a:latin typeface="Times New Roman" pitchFamily="18" charset="0"/>
                <a:ea typeface="宋体" charset="-122"/>
              </a:rPr>
              <a:t>b</a:t>
            </a:r>
            <a:r>
              <a:rPr lang="en-US" altLang="zh-CN" sz="2800" b="1" dirty="0" smtClean="0">
                <a:latin typeface="Times New Roman" pitchFamily="18" charset="0"/>
                <a:ea typeface="宋体" charset="-122"/>
              </a:rPr>
              <a:t> form is dephosphorylated and less active. </a:t>
            </a:r>
          </a:p>
          <a:p>
            <a:pPr eaLnBrk="1" hangingPunct="1">
              <a:lnSpc>
                <a:spcPct val="90000"/>
              </a:lnSpc>
            </a:pPr>
            <a:endParaRPr lang="en-US" altLang="zh-CN" sz="2800" b="1" dirty="0" smtClean="0">
              <a:latin typeface="Times New Roman" pitchFamily="18" charset="0"/>
              <a:ea typeface="宋体" charset="-122"/>
            </a:endParaRPr>
          </a:p>
          <a:p>
            <a:pPr eaLnBrk="1" hangingPunct="1">
              <a:lnSpc>
                <a:spcPct val="90000"/>
              </a:lnSpc>
            </a:pPr>
            <a:r>
              <a:rPr lang="en-US" altLang="zh-CN" sz="2800" b="1" dirty="0" smtClean="0">
                <a:latin typeface="Times New Roman" pitchFamily="18" charset="0"/>
                <a:ea typeface="宋体" charset="-122"/>
              </a:rPr>
              <a:t>Both phosphorylation and dephosphorylation occur and catalyzed by specific </a:t>
            </a:r>
            <a:r>
              <a:rPr lang="en-US" altLang="zh-CN" sz="2800" b="1" dirty="0" smtClean="0">
                <a:solidFill>
                  <a:srgbClr val="3333CC"/>
                </a:solidFill>
                <a:latin typeface="Times New Roman" pitchFamily="18" charset="0"/>
                <a:ea typeface="宋体" charset="-122"/>
              </a:rPr>
              <a:t>phosphorylase </a:t>
            </a:r>
            <a:r>
              <a:rPr lang="en-US" altLang="zh-CN" sz="2800" b="1" i="1" dirty="0" smtClean="0">
                <a:solidFill>
                  <a:srgbClr val="3333CC"/>
                </a:solidFill>
                <a:latin typeface="Times New Roman" pitchFamily="18" charset="0"/>
                <a:ea typeface="宋体" charset="-122"/>
              </a:rPr>
              <a:t>b</a:t>
            </a:r>
            <a:r>
              <a:rPr lang="en-US" altLang="zh-CN" sz="2800" b="1" dirty="0" smtClean="0">
                <a:solidFill>
                  <a:srgbClr val="3333CC"/>
                </a:solidFill>
                <a:latin typeface="Times New Roman" pitchFamily="18" charset="0"/>
                <a:ea typeface="宋体" charset="-122"/>
              </a:rPr>
              <a:t> kinase</a:t>
            </a:r>
            <a:r>
              <a:rPr lang="en-US" altLang="zh-CN" sz="2800" b="1" dirty="0" smtClean="0">
                <a:latin typeface="Times New Roman" pitchFamily="18" charset="0"/>
                <a:ea typeface="宋体" charset="-122"/>
              </a:rPr>
              <a:t> and </a:t>
            </a:r>
            <a:r>
              <a:rPr lang="en-US" altLang="zh-CN" sz="2800" b="1" dirty="0" smtClean="0">
                <a:solidFill>
                  <a:srgbClr val="3333CC"/>
                </a:solidFill>
                <a:latin typeface="Times New Roman" pitchFamily="18" charset="0"/>
                <a:ea typeface="宋体" charset="-122"/>
              </a:rPr>
              <a:t>phosphorylase </a:t>
            </a:r>
            <a:r>
              <a:rPr lang="en-US" altLang="zh-CN" sz="2800" b="1" i="1" dirty="0" smtClean="0">
                <a:solidFill>
                  <a:srgbClr val="3333CC"/>
                </a:solidFill>
                <a:latin typeface="Times New Roman" pitchFamily="18" charset="0"/>
                <a:ea typeface="宋体" charset="-122"/>
              </a:rPr>
              <a:t>a</a:t>
            </a:r>
            <a:r>
              <a:rPr lang="en-US" altLang="zh-CN" sz="2800" b="1" dirty="0" smtClean="0">
                <a:solidFill>
                  <a:srgbClr val="3333CC"/>
                </a:solidFill>
                <a:latin typeface="Times New Roman" pitchFamily="18" charset="0"/>
                <a:ea typeface="宋体" charset="-122"/>
              </a:rPr>
              <a:t> phosphatase</a:t>
            </a:r>
            <a:r>
              <a:rPr lang="en-US" altLang="zh-CN" sz="2800" b="1" dirty="0" smtClean="0">
                <a:latin typeface="Times New Roman" pitchFamily="18" charset="0"/>
                <a:ea typeface="宋体" charset="-122"/>
              </a:rPr>
              <a:t> respectively.</a:t>
            </a:r>
          </a:p>
          <a:p>
            <a:pPr eaLnBrk="1" hangingPunct="1">
              <a:lnSpc>
                <a:spcPct val="90000"/>
              </a:lnSpc>
            </a:pPr>
            <a:endParaRPr lang="en-US" altLang="zh-CN" sz="2800" b="1" dirty="0" smtClean="0">
              <a:latin typeface="Times New Roman" pitchFamily="18" charset="0"/>
              <a:ea typeface="宋体" charset="-122"/>
            </a:endParaRPr>
          </a:p>
          <a:p>
            <a:pPr eaLnBrk="1" hangingPunct="1">
              <a:lnSpc>
                <a:spcPct val="90000"/>
              </a:lnSpc>
            </a:pPr>
            <a:endParaRPr lang="en-US" altLang="zh-CN" sz="2800" b="1" dirty="0" smtClean="0">
              <a:latin typeface="Times New Roman" pitchFamily="18" charset="0"/>
              <a:ea typeface="宋体" charset="-122"/>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09825" y="6092825"/>
            <a:ext cx="8776763" cy="584775"/>
          </a:xfrm>
          <a:prstGeom prst="rect">
            <a:avLst/>
          </a:prstGeom>
          <a:noFill/>
          <a:ln w="12700" cap="sq" algn="ctr">
            <a:noFill/>
            <a:miter lim="800000"/>
            <a:headEnd/>
            <a:tailEnd/>
          </a:ln>
        </p:spPr>
        <p:txBody>
          <a:bodyPr wrap="none">
            <a:spAutoFit/>
          </a:bodyPr>
          <a:lstStyle/>
          <a:p>
            <a:r>
              <a:rPr lang="en-US" altLang="zh-CN" sz="3200" dirty="0">
                <a:solidFill>
                  <a:srgbClr val="0000CC"/>
                </a:solidFill>
              </a:rPr>
              <a:t>Covalent modification of glycogen phosphorylase</a:t>
            </a:r>
          </a:p>
        </p:txBody>
      </p:sp>
      <p:pic>
        <p:nvPicPr>
          <p:cNvPr id="76803" name="Picture 3"/>
          <p:cNvPicPr>
            <a:picLocks noChangeAspect="1" noChangeArrowheads="1"/>
          </p:cNvPicPr>
          <p:nvPr/>
        </p:nvPicPr>
        <p:blipFill>
          <a:blip r:embed="rId3"/>
          <a:srcRect/>
          <a:stretch>
            <a:fillRect/>
          </a:stretch>
        </p:blipFill>
        <p:spPr bwMode="auto">
          <a:xfrm>
            <a:off x="1619250" y="0"/>
            <a:ext cx="6005513" cy="609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692696"/>
            <a:ext cx="9144000" cy="1143000"/>
          </a:xfrm>
        </p:spPr>
        <p:txBody>
          <a:bodyPr/>
          <a:lstStyle/>
          <a:p>
            <a:pPr eaLnBrk="1" hangingPunct="1"/>
            <a:r>
              <a:rPr lang="en-US" altLang="zh-CN" b="1" dirty="0" smtClean="0">
                <a:solidFill>
                  <a:srgbClr val="3333CC"/>
                </a:solidFill>
                <a:latin typeface="Times New Roman" pitchFamily="18" charset="0"/>
                <a:ea typeface="宋体" charset="-122"/>
              </a:rPr>
              <a:t>Glycogen phosphorylase kinase is regulated by different hormones </a:t>
            </a:r>
            <a:br>
              <a:rPr lang="en-US" altLang="zh-CN" b="1" dirty="0" smtClean="0">
                <a:solidFill>
                  <a:srgbClr val="3333CC"/>
                </a:solidFill>
                <a:latin typeface="Times New Roman" pitchFamily="18" charset="0"/>
                <a:ea typeface="宋体" charset="-122"/>
              </a:rPr>
            </a:br>
            <a:r>
              <a:rPr lang="en-US" altLang="zh-CN" b="1" dirty="0" smtClean="0">
                <a:solidFill>
                  <a:srgbClr val="3333CC"/>
                </a:solidFill>
                <a:latin typeface="Times New Roman" pitchFamily="18" charset="0"/>
                <a:ea typeface="宋体" charset="-122"/>
              </a:rPr>
              <a:t>in muscle and in liver</a:t>
            </a:r>
          </a:p>
        </p:txBody>
      </p:sp>
      <p:sp>
        <p:nvSpPr>
          <p:cNvPr id="77827" name="Rectangle 3"/>
          <p:cNvSpPr>
            <a:spLocks noGrp="1" noChangeArrowheads="1"/>
          </p:cNvSpPr>
          <p:nvPr>
            <p:ph type="body" idx="1"/>
          </p:nvPr>
        </p:nvSpPr>
        <p:spPr>
          <a:xfrm>
            <a:off x="114300" y="2492896"/>
            <a:ext cx="8915400" cy="4114800"/>
          </a:xfrm>
        </p:spPr>
        <p:txBody>
          <a:bodyPr/>
          <a:lstStyle/>
          <a:p>
            <a:pPr eaLnBrk="1" hangingPunct="1"/>
            <a:r>
              <a:rPr lang="en-US" altLang="zh-CN" b="1" dirty="0" smtClean="0">
                <a:latin typeface="Times New Roman" pitchFamily="18" charset="0"/>
                <a:ea typeface="宋体" charset="-122"/>
              </a:rPr>
              <a:t>In muscle, by </a:t>
            </a:r>
            <a:r>
              <a:rPr lang="en-US" altLang="zh-CN" b="1" dirty="0" smtClean="0">
                <a:solidFill>
                  <a:srgbClr val="CC0000"/>
                </a:solidFill>
                <a:latin typeface="Times New Roman" pitchFamily="18" charset="0"/>
                <a:ea typeface="宋体" charset="-122"/>
              </a:rPr>
              <a:t>epinephrine </a:t>
            </a:r>
            <a:r>
              <a:rPr lang="en-US" altLang="zh-CN" b="1" dirty="0" smtClean="0">
                <a:latin typeface="Times New Roman" pitchFamily="18" charset="0"/>
                <a:ea typeface="宋体" charset="-122"/>
              </a:rPr>
              <a:t>(</a:t>
            </a:r>
            <a:r>
              <a:rPr lang="zh-CN" altLang="en-US" b="1" dirty="0" smtClean="0">
                <a:latin typeface="楷体" panose="02010609060101010101" pitchFamily="49" charset="-122"/>
                <a:ea typeface="楷体" panose="02010609060101010101" pitchFamily="49" charset="-122"/>
              </a:rPr>
              <a:t>肾上腺素</a:t>
            </a:r>
            <a:r>
              <a:rPr lang="en-US" altLang="zh-CN" b="1" dirty="0" smtClean="0">
                <a:latin typeface="Times New Roman" pitchFamily="18" charset="0"/>
                <a:ea typeface="宋体" charset="-122"/>
              </a:rPr>
              <a:t>)</a:t>
            </a:r>
          </a:p>
          <a:p>
            <a:pPr eaLnBrk="1" hangingPunct="1">
              <a:buFontTx/>
              <a:buNone/>
            </a:pPr>
            <a:r>
              <a:rPr lang="en-US" altLang="zh-CN" b="1" dirty="0" smtClean="0">
                <a:latin typeface="Times New Roman" pitchFamily="18" charset="0"/>
                <a:ea typeface="宋体" charset="-122"/>
              </a:rPr>
              <a:t>    ---secreted by the medulla of the adrenal gland               </a:t>
            </a:r>
          </a:p>
          <a:p>
            <a:pPr eaLnBrk="1" hangingPunct="1">
              <a:buFontTx/>
              <a:buNone/>
            </a:pPr>
            <a:r>
              <a:rPr lang="en-US" altLang="zh-CN" b="1" dirty="0" smtClean="0">
                <a:latin typeface="Times New Roman" pitchFamily="18" charset="0"/>
                <a:ea typeface="宋体" charset="-122"/>
              </a:rPr>
              <a:t>                                                           (</a:t>
            </a:r>
            <a:r>
              <a:rPr lang="zh-CN" altLang="en-US" b="1" dirty="0" smtClean="0">
                <a:latin typeface="楷体" panose="02010609060101010101" pitchFamily="49" charset="-122"/>
                <a:ea typeface="楷体" panose="02010609060101010101" pitchFamily="49" charset="-122"/>
              </a:rPr>
              <a:t>肾上腺髓质</a:t>
            </a:r>
            <a:r>
              <a:rPr lang="en-US" altLang="zh-CN" b="1" dirty="0" smtClean="0">
                <a:latin typeface="Times New Roman" pitchFamily="18" charset="0"/>
                <a:ea typeface="华文新魏" pitchFamily="2" charset="-122"/>
              </a:rPr>
              <a:t>)</a:t>
            </a:r>
            <a:endParaRPr lang="en-US" altLang="zh-CN" b="1" dirty="0" smtClean="0">
              <a:latin typeface="Times New Roman" pitchFamily="18" charset="0"/>
              <a:ea typeface="宋体" charset="-122"/>
            </a:endParaRPr>
          </a:p>
          <a:p>
            <a:pPr eaLnBrk="1" hangingPunct="1"/>
            <a:endParaRPr lang="en-US" altLang="zh-CN" b="1" dirty="0" smtClean="0">
              <a:latin typeface="Times New Roman" pitchFamily="18" charset="0"/>
              <a:ea typeface="宋体" charset="-122"/>
            </a:endParaRPr>
          </a:p>
          <a:p>
            <a:pPr eaLnBrk="1" hangingPunct="1"/>
            <a:r>
              <a:rPr lang="en-US" altLang="zh-CN" b="1" dirty="0" smtClean="0">
                <a:latin typeface="Times New Roman" pitchFamily="18" charset="0"/>
                <a:ea typeface="宋体" charset="-122"/>
              </a:rPr>
              <a:t>In liver, by </a:t>
            </a:r>
            <a:r>
              <a:rPr lang="en-US" altLang="zh-CN" b="1" dirty="0" smtClean="0">
                <a:solidFill>
                  <a:srgbClr val="0000CC"/>
                </a:solidFill>
                <a:latin typeface="Times New Roman" pitchFamily="18" charset="0"/>
                <a:ea typeface="宋体" charset="-122"/>
              </a:rPr>
              <a:t>glucagon</a:t>
            </a:r>
            <a:r>
              <a:rPr lang="en-US" altLang="zh-CN" b="1" dirty="0" smtClean="0">
                <a:solidFill>
                  <a:srgbClr val="00CC00"/>
                </a:solidFill>
                <a:latin typeface="Times New Roman" pitchFamily="18" charset="0"/>
                <a:ea typeface="宋体" charset="-122"/>
              </a:rPr>
              <a:t> </a:t>
            </a:r>
            <a:r>
              <a:rPr lang="en-US" altLang="zh-CN" b="1" dirty="0" smtClean="0">
                <a:latin typeface="Times New Roman" pitchFamily="18" charset="0"/>
                <a:ea typeface="宋体" charset="-122"/>
              </a:rPr>
              <a:t>(</a:t>
            </a:r>
            <a:r>
              <a:rPr lang="zh-CN" altLang="en-US" b="1" dirty="0" smtClean="0">
                <a:latin typeface="楷体" panose="02010609060101010101" pitchFamily="49" charset="-122"/>
                <a:ea typeface="楷体" panose="02010609060101010101" pitchFamily="49" charset="-122"/>
              </a:rPr>
              <a:t>胰</a:t>
            </a:r>
            <a:r>
              <a:rPr lang="zh-CN" altLang="en-US" b="1" dirty="0">
                <a:latin typeface="楷体" panose="02010609060101010101" pitchFamily="49" charset="-122"/>
                <a:ea typeface="楷体" panose="02010609060101010101" pitchFamily="49" charset="-122"/>
              </a:rPr>
              <a:t>高</a:t>
            </a:r>
            <a:r>
              <a:rPr lang="zh-CN" altLang="en-US" b="1" dirty="0" smtClean="0">
                <a:latin typeface="楷体" panose="02010609060101010101" pitchFamily="49" charset="-122"/>
                <a:ea typeface="楷体" panose="02010609060101010101" pitchFamily="49" charset="-122"/>
              </a:rPr>
              <a:t>血糖素</a:t>
            </a:r>
            <a:r>
              <a:rPr lang="en-US" altLang="zh-CN" b="1" dirty="0" smtClean="0">
                <a:latin typeface="Times New Roman" pitchFamily="18" charset="0"/>
                <a:ea typeface="宋体" charset="-122"/>
              </a:rPr>
              <a:t>)</a:t>
            </a:r>
          </a:p>
          <a:p>
            <a:pPr eaLnBrk="1" hangingPunct="1">
              <a:buFontTx/>
              <a:buNone/>
            </a:pPr>
            <a:r>
              <a:rPr lang="en-US" altLang="zh-CN" b="1" dirty="0" smtClean="0">
                <a:latin typeface="Times New Roman" pitchFamily="18" charset="0"/>
                <a:ea typeface="宋体" charset="-122"/>
              </a:rPr>
              <a:t>    ---secreted by the pancreas</a:t>
            </a:r>
          </a:p>
          <a:p>
            <a:pPr eaLnBrk="1" hangingPunct="1"/>
            <a:endParaRPr lang="en-US" altLang="zh-CN" b="1" dirty="0" smtClean="0">
              <a:latin typeface="Times New Roman" pitchFamily="18" charset="0"/>
              <a:ea typeface="宋体" charset="-122"/>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250825" y="2349500"/>
            <a:ext cx="3641725" cy="1373188"/>
          </a:xfrm>
          <a:prstGeom prst="rect">
            <a:avLst/>
          </a:prstGeom>
          <a:noFill/>
          <a:ln w="12700" cap="sq" algn="ctr">
            <a:noFill/>
            <a:miter lim="800000"/>
            <a:headEnd/>
            <a:tailEnd/>
          </a:ln>
        </p:spPr>
        <p:txBody>
          <a:bodyPr wrap="none">
            <a:spAutoFit/>
          </a:bodyPr>
          <a:lstStyle/>
          <a:p>
            <a:pPr algn="l"/>
            <a:r>
              <a:rPr lang="en-US" altLang="zh-CN" dirty="0">
                <a:solidFill>
                  <a:schemeClr val="tx1"/>
                </a:solidFill>
              </a:rPr>
              <a:t>Cascade mechanism of</a:t>
            </a:r>
          </a:p>
          <a:p>
            <a:pPr algn="l"/>
            <a:r>
              <a:rPr lang="en-US" altLang="zh-CN" dirty="0">
                <a:solidFill>
                  <a:schemeClr val="tx1"/>
                </a:solidFill>
              </a:rPr>
              <a:t>epinephrine and </a:t>
            </a:r>
          </a:p>
          <a:p>
            <a:pPr algn="l"/>
            <a:r>
              <a:rPr lang="en-US" altLang="zh-CN" dirty="0">
                <a:solidFill>
                  <a:schemeClr val="tx1"/>
                </a:solidFill>
              </a:rPr>
              <a:t>glucagon action</a:t>
            </a:r>
          </a:p>
        </p:txBody>
      </p:sp>
      <p:pic>
        <p:nvPicPr>
          <p:cNvPr id="79875" name="Picture 4"/>
          <p:cNvPicPr>
            <a:picLocks noChangeAspect="1" noChangeArrowheads="1"/>
          </p:cNvPicPr>
          <p:nvPr/>
        </p:nvPicPr>
        <p:blipFill>
          <a:blip r:embed="rId2"/>
          <a:srcRect/>
          <a:stretch>
            <a:fillRect/>
          </a:stretch>
        </p:blipFill>
        <p:spPr bwMode="auto">
          <a:xfrm>
            <a:off x="3924300" y="404813"/>
            <a:ext cx="4071938"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692150"/>
            <a:ext cx="9144000" cy="1143000"/>
          </a:xfrm>
        </p:spPr>
        <p:txBody>
          <a:bodyPr/>
          <a:lstStyle/>
          <a:p>
            <a:pPr eaLnBrk="1" hangingPunct="1"/>
            <a:r>
              <a:rPr lang="en-US" altLang="zh-CN" b="1" dirty="0" smtClean="0">
                <a:solidFill>
                  <a:srgbClr val="3333CC"/>
                </a:solidFill>
                <a:latin typeface="Times New Roman" pitchFamily="18" charset="0"/>
                <a:ea typeface="宋体" charset="-122"/>
              </a:rPr>
              <a:t>Glycogen phosphorylase is also regulated allosterically, but differently in muscle and liver</a:t>
            </a:r>
          </a:p>
        </p:txBody>
      </p:sp>
      <p:sp>
        <p:nvSpPr>
          <p:cNvPr id="80899" name="Rectangle 3"/>
          <p:cNvSpPr>
            <a:spLocks noGrp="1" noChangeArrowheads="1"/>
          </p:cNvSpPr>
          <p:nvPr>
            <p:ph type="body" idx="1"/>
          </p:nvPr>
        </p:nvSpPr>
        <p:spPr>
          <a:xfrm>
            <a:off x="228600" y="2349500"/>
            <a:ext cx="8915400" cy="4114800"/>
          </a:xfrm>
        </p:spPr>
        <p:txBody>
          <a:bodyPr/>
          <a:lstStyle/>
          <a:p>
            <a:pPr eaLnBrk="1" hangingPunct="1">
              <a:lnSpc>
                <a:spcPct val="90000"/>
              </a:lnSpc>
              <a:buFontTx/>
              <a:buNone/>
            </a:pPr>
            <a:r>
              <a:rPr lang="en-US" altLang="zh-CN" sz="2800" b="1" dirty="0" smtClean="0">
                <a:latin typeface="Times New Roman" pitchFamily="18" charset="0"/>
                <a:ea typeface="宋体" charset="-122"/>
              </a:rPr>
              <a:t>In muscle:</a:t>
            </a:r>
          </a:p>
          <a:p>
            <a:pPr eaLnBrk="1" hangingPunct="1">
              <a:lnSpc>
                <a:spcPct val="90000"/>
              </a:lnSpc>
            </a:pPr>
            <a:r>
              <a:rPr lang="en-US" altLang="zh-CN" sz="2800" b="1" dirty="0" smtClean="0">
                <a:solidFill>
                  <a:srgbClr val="00CC00"/>
                </a:solidFill>
                <a:latin typeface="Times New Roman" pitchFamily="18" charset="0"/>
                <a:ea typeface="宋体" charset="-122"/>
              </a:rPr>
              <a:t>Ca</a:t>
            </a:r>
            <a:r>
              <a:rPr lang="en-US" altLang="zh-CN" sz="2800" b="1" baseline="30000" dirty="0" smtClean="0">
                <a:solidFill>
                  <a:srgbClr val="00CC00"/>
                </a:solidFill>
                <a:latin typeface="Times New Roman" pitchFamily="18" charset="0"/>
                <a:ea typeface="宋体" charset="-122"/>
              </a:rPr>
              <a:t>2+</a:t>
            </a:r>
            <a:r>
              <a:rPr lang="en-US" altLang="zh-CN" sz="2800" b="1" dirty="0" smtClean="0">
                <a:latin typeface="Times New Roman" pitchFamily="18" charset="0"/>
                <a:ea typeface="宋体" charset="-122"/>
              </a:rPr>
              <a:t> binds and activates phosphorylase </a:t>
            </a:r>
            <a:r>
              <a:rPr lang="en-US" altLang="zh-CN" sz="2800" b="1" i="1" dirty="0" smtClean="0">
                <a:latin typeface="Times New Roman" pitchFamily="18" charset="0"/>
                <a:ea typeface="宋体" charset="-122"/>
              </a:rPr>
              <a:t>b</a:t>
            </a:r>
            <a:r>
              <a:rPr lang="en-US" altLang="zh-CN" sz="2800" b="1" dirty="0" smtClean="0">
                <a:latin typeface="Times New Roman" pitchFamily="18" charset="0"/>
                <a:ea typeface="宋体" charset="-122"/>
              </a:rPr>
              <a:t> kinase.</a:t>
            </a:r>
          </a:p>
          <a:p>
            <a:pPr eaLnBrk="1" hangingPunct="1">
              <a:lnSpc>
                <a:spcPct val="90000"/>
              </a:lnSpc>
            </a:pPr>
            <a:r>
              <a:rPr lang="en-US" altLang="zh-CN" sz="2800" b="1" dirty="0" smtClean="0">
                <a:solidFill>
                  <a:srgbClr val="00CC00"/>
                </a:solidFill>
                <a:latin typeface="Times New Roman" pitchFamily="18" charset="0"/>
                <a:ea typeface="宋体" charset="-122"/>
              </a:rPr>
              <a:t>AMP</a:t>
            </a:r>
            <a:r>
              <a:rPr lang="en-US" altLang="zh-CN" sz="2800" b="1" dirty="0" smtClean="0">
                <a:solidFill>
                  <a:srgbClr val="FFFF00"/>
                </a:solidFill>
                <a:latin typeface="Times New Roman" pitchFamily="18" charset="0"/>
                <a:ea typeface="宋体" charset="-122"/>
              </a:rPr>
              <a:t> </a:t>
            </a:r>
            <a:r>
              <a:rPr lang="en-US" altLang="zh-CN" sz="2800" b="1" dirty="0" smtClean="0">
                <a:latin typeface="Times New Roman" pitchFamily="18" charset="0"/>
                <a:ea typeface="宋体" charset="-122"/>
              </a:rPr>
              <a:t>binds and activates phosphorylase </a:t>
            </a:r>
            <a:r>
              <a:rPr lang="en-US" altLang="zh-CN" sz="2800" b="1" i="1" dirty="0" smtClean="0">
                <a:latin typeface="Times New Roman" pitchFamily="18" charset="0"/>
                <a:ea typeface="宋体" charset="-122"/>
              </a:rPr>
              <a:t>b</a:t>
            </a:r>
            <a:r>
              <a:rPr lang="en-US" altLang="zh-CN" sz="2800" b="1" dirty="0" smtClean="0">
                <a:latin typeface="Times New Roman" pitchFamily="18" charset="0"/>
                <a:ea typeface="宋体" charset="-122"/>
              </a:rPr>
              <a:t>.</a:t>
            </a:r>
            <a:r>
              <a:rPr lang="en-US" altLang="zh-CN" sz="2800" b="1" dirty="0" smtClean="0">
                <a:solidFill>
                  <a:srgbClr val="0000CC"/>
                </a:solidFill>
                <a:latin typeface="Times New Roman" pitchFamily="18" charset="0"/>
                <a:ea typeface="宋体" charset="-122"/>
              </a:rPr>
              <a:t> </a:t>
            </a:r>
          </a:p>
          <a:p>
            <a:pPr eaLnBrk="1" hangingPunct="1">
              <a:lnSpc>
                <a:spcPct val="90000"/>
              </a:lnSpc>
            </a:pPr>
            <a:r>
              <a:rPr lang="en-US" altLang="zh-CN" sz="2800" b="1" dirty="0" smtClean="0">
                <a:solidFill>
                  <a:srgbClr val="FF0000"/>
                </a:solidFill>
                <a:latin typeface="Times New Roman" pitchFamily="18" charset="0"/>
                <a:ea typeface="宋体" charset="-122"/>
              </a:rPr>
              <a:t>ATP</a:t>
            </a:r>
            <a:r>
              <a:rPr lang="en-US" altLang="zh-CN" sz="2800" b="1" dirty="0" smtClean="0">
                <a:latin typeface="Times New Roman" pitchFamily="18" charset="0"/>
                <a:ea typeface="宋体" charset="-122"/>
              </a:rPr>
              <a:t> inactivates phosphorylase.</a:t>
            </a:r>
          </a:p>
          <a:p>
            <a:pPr eaLnBrk="1" hangingPunct="1">
              <a:lnSpc>
                <a:spcPct val="90000"/>
              </a:lnSpc>
              <a:buFontTx/>
              <a:buNone/>
            </a:pPr>
            <a:r>
              <a:rPr lang="en-US" altLang="zh-CN" sz="2800" b="1" dirty="0" smtClean="0">
                <a:latin typeface="Times New Roman" pitchFamily="18" charset="0"/>
                <a:ea typeface="宋体" charset="-122"/>
              </a:rPr>
              <a:t>In liver: </a:t>
            </a:r>
          </a:p>
          <a:p>
            <a:pPr eaLnBrk="1" hangingPunct="1">
              <a:lnSpc>
                <a:spcPct val="90000"/>
              </a:lnSpc>
            </a:pPr>
            <a:r>
              <a:rPr lang="en-US" altLang="zh-CN" sz="2800" b="1" dirty="0">
                <a:solidFill>
                  <a:srgbClr val="0000CC"/>
                </a:solidFill>
                <a:latin typeface="Times New Roman" pitchFamily="18" charset="0"/>
                <a:ea typeface="宋体" charset="-122"/>
              </a:rPr>
              <a:t>G</a:t>
            </a:r>
            <a:r>
              <a:rPr lang="en-US" altLang="zh-CN" sz="2800" b="1" dirty="0" smtClean="0">
                <a:solidFill>
                  <a:srgbClr val="0000CC"/>
                </a:solidFill>
                <a:latin typeface="Times New Roman" pitchFamily="18" charset="0"/>
                <a:ea typeface="宋体" charset="-122"/>
              </a:rPr>
              <a:t>lucose</a:t>
            </a:r>
            <a:r>
              <a:rPr lang="en-US" altLang="zh-CN" sz="2800" b="1" dirty="0" smtClean="0">
                <a:solidFill>
                  <a:srgbClr val="FFFF00"/>
                </a:solidFill>
                <a:latin typeface="Times New Roman" pitchFamily="18" charset="0"/>
                <a:ea typeface="宋体" charset="-122"/>
              </a:rPr>
              <a:t> </a:t>
            </a:r>
            <a:r>
              <a:rPr lang="en-US" altLang="zh-CN" sz="2800" b="1" dirty="0" smtClean="0">
                <a:latin typeface="Times New Roman" pitchFamily="18" charset="0"/>
                <a:ea typeface="宋体" charset="-122"/>
              </a:rPr>
              <a:t>binds to the </a:t>
            </a:r>
            <a:r>
              <a:rPr lang="en-US" altLang="zh-CN" sz="2800" b="1" i="1" dirty="0" smtClean="0">
                <a:latin typeface="Times New Roman" pitchFamily="18" charset="0"/>
                <a:ea typeface="宋体" charset="-122"/>
              </a:rPr>
              <a:t>a</a:t>
            </a:r>
            <a:r>
              <a:rPr lang="en-US" altLang="zh-CN" sz="2800" b="1" dirty="0" smtClean="0">
                <a:latin typeface="Times New Roman" pitchFamily="18" charset="0"/>
                <a:ea typeface="宋体" charset="-122"/>
              </a:rPr>
              <a:t> form of enzyme, exposing the phosphorylated Ser residues to the action of phosphorylase </a:t>
            </a:r>
            <a:r>
              <a:rPr lang="en-US" altLang="zh-CN" sz="2800" b="1" i="1" dirty="0" smtClean="0">
                <a:latin typeface="Times New Roman" pitchFamily="18" charset="0"/>
                <a:ea typeface="宋体" charset="-122"/>
              </a:rPr>
              <a:t>a</a:t>
            </a:r>
            <a:r>
              <a:rPr lang="en-US" altLang="zh-CN" sz="2800" b="1" dirty="0" smtClean="0">
                <a:latin typeface="Times New Roman" pitchFamily="18" charset="0"/>
                <a:ea typeface="宋体" charset="-122"/>
              </a:rPr>
              <a:t> phosphatase and converting it to the less active</a:t>
            </a:r>
            <a:r>
              <a:rPr lang="en-US" altLang="zh-CN" sz="2800" b="1" i="1" dirty="0" smtClean="0">
                <a:latin typeface="Times New Roman" pitchFamily="18" charset="0"/>
                <a:ea typeface="宋体" charset="-122"/>
              </a:rPr>
              <a:t> b</a:t>
            </a:r>
            <a:r>
              <a:rPr lang="en-US" altLang="zh-CN" sz="2800" b="1" dirty="0" smtClean="0">
                <a:latin typeface="Times New Roman" pitchFamily="18" charset="0"/>
                <a:ea typeface="宋体" charset="-122"/>
              </a:rPr>
              <a:t> form.</a:t>
            </a:r>
          </a:p>
          <a:p>
            <a:pPr eaLnBrk="1" hangingPunct="1">
              <a:lnSpc>
                <a:spcPct val="90000"/>
              </a:lnSpc>
            </a:pPr>
            <a:endParaRPr lang="en-US" altLang="zh-CN" sz="2800" b="1" dirty="0" smtClean="0">
              <a:latin typeface="Times New Roman" pitchFamily="18" charset="0"/>
              <a:ea typeface="宋体" charset="-122"/>
            </a:endParaRPr>
          </a:p>
          <a:p>
            <a:pPr eaLnBrk="1" hangingPunct="1">
              <a:lnSpc>
                <a:spcPct val="90000"/>
              </a:lnSpc>
            </a:pPr>
            <a:endParaRPr lang="en-US" altLang="zh-CN" sz="2800" b="1" dirty="0" smtClean="0">
              <a:latin typeface="Times New Roman" pitchFamily="18" charset="0"/>
              <a:ea typeface="宋体"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flipV="1">
            <a:off x="762000" y="-38100"/>
            <a:ext cx="7772400" cy="76200"/>
          </a:xfrm>
        </p:spPr>
        <p:txBody>
          <a:bodyPr/>
          <a:lstStyle/>
          <a:p>
            <a:pPr eaLnBrk="1" hangingPunct="1"/>
            <a:r>
              <a:rPr lang="en-US" altLang="zh-CN" dirty="0" smtClean="0">
                <a:ea typeface="宋体" charset="-122"/>
              </a:rPr>
              <a:t> </a:t>
            </a:r>
          </a:p>
        </p:txBody>
      </p:sp>
      <p:sp>
        <p:nvSpPr>
          <p:cNvPr id="10243" name="Rectangle 3"/>
          <p:cNvSpPr>
            <a:spLocks noGrp="1" noChangeArrowheads="1"/>
          </p:cNvSpPr>
          <p:nvPr>
            <p:ph type="body" idx="1"/>
          </p:nvPr>
        </p:nvSpPr>
        <p:spPr>
          <a:xfrm>
            <a:off x="0" y="0"/>
            <a:ext cx="9144000" cy="4114800"/>
          </a:xfrm>
        </p:spPr>
        <p:txBody>
          <a:bodyPr/>
          <a:lstStyle/>
          <a:p>
            <a:pPr eaLnBrk="1" hangingPunct="1">
              <a:lnSpc>
                <a:spcPct val="90000"/>
              </a:lnSpc>
            </a:pPr>
            <a:endParaRPr lang="en-US" altLang="zh-CN" dirty="0" smtClean="0">
              <a:latin typeface="Times New Roman" pitchFamily="18" charset="0"/>
              <a:ea typeface="宋体" charset="-122"/>
            </a:endParaRPr>
          </a:p>
          <a:p>
            <a:pPr eaLnBrk="1" hangingPunct="1">
              <a:lnSpc>
                <a:spcPct val="90000"/>
              </a:lnSpc>
            </a:pPr>
            <a:r>
              <a:rPr lang="en-US" altLang="zh-CN" b="1" dirty="0" smtClean="0">
                <a:latin typeface="Times New Roman" pitchFamily="18" charset="0"/>
                <a:ea typeface="宋体" charset="-122"/>
              </a:rPr>
              <a:t>In 1900s, </a:t>
            </a:r>
            <a:r>
              <a:rPr lang="en-US" altLang="zh-CN" b="1" dirty="0" smtClean="0">
                <a:solidFill>
                  <a:srgbClr val="3333CC"/>
                </a:solidFill>
                <a:latin typeface="Times New Roman" pitchFamily="18" charset="0"/>
                <a:ea typeface="宋体" charset="-122"/>
              </a:rPr>
              <a:t>Arthur Harden</a:t>
            </a:r>
            <a:r>
              <a:rPr lang="en-US" altLang="zh-CN" b="1" dirty="0" smtClean="0">
                <a:latin typeface="Times New Roman" pitchFamily="18" charset="0"/>
                <a:ea typeface="宋体" charset="-122"/>
              </a:rPr>
              <a:t> and </a:t>
            </a:r>
            <a:r>
              <a:rPr lang="en-US" altLang="zh-CN" b="1" dirty="0" smtClean="0">
                <a:solidFill>
                  <a:srgbClr val="3333CC"/>
                </a:solidFill>
                <a:latin typeface="Times New Roman" pitchFamily="18" charset="0"/>
                <a:ea typeface="宋体" charset="-122"/>
              </a:rPr>
              <a:t>William Young </a:t>
            </a:r>
            <a:r>
              <a:rPr lang="en-US" altLang="zh-CN" b="1" dirty="0" smtClean="0">
                <a:latin typeface="Times New Roman" pitchFamily="18" charset="0"/>
                <a:ea typeface="宋体" charset="-122"/>
              </a:rPr>
              <a:t>(Great Britain)  found that P</a:t>
            </a:r>
            <a:r>
              <a:rPr lang="en-US" altLang="zh-CN" b="1" baseline="-25000" dirty="0" smtClean="0">
                <a:latin typeface="Times New Roman" pitchFamily="18" charset="0"/>
                <a:ea typeface="宋体" charset="-122"/>
              </a:rPr>
              <a:t>i</a:t>
            </a:r>
            <a:r>
              <a:rPr lang="en-US" altLang="zh-CN" b="1" dirty="0" smtClean="0">
                <a:latin typeface="Times New Roman" pitchFamily="18" charset="0"/>
                <a:ea typeface="宋体" charset="-122"/>
              </a:rPr>
              <a:t> is needed for yeast juice to ferment glucose, a hexose diphosphate (fructose 1,6-bisphosphate) was isolated.</a:t>
            </a:r>
          </a:p>
          <a:p>
            <a:pPr eaLnBrk="1" hangingPunct="1">
              <a:lnSpc>
                <a:spcPct val="90000"/>
              </a:lnSpc>
            </a:pPr>
            <a:endParaRPr lang="en-US" altLang="zh-CN" b="1" dirty="0" smtClean="0">
              <a:latin typeface="Times New Roman" pitchFamily="18" charset="0"/>
              <a:ea typeface="宋体" charset="-122"/>
            </a:endParaRPr>
          </a:p>
          <a:p>
            <a:pPr eaLnBrk="1" hangingPunct="1">
              <a:lnSpc>
                <a:spcPct val="90000"/>
              </a:lnSpc>
            </a:pPr>
            <a:r>
              <a:rPr lang="en-US" altLang="zh-CN" b="1" dirty="0" smtClean="0">
                <a:latin typeface="Times New Roman" pitchFamily="18" charset="0"/>
                <a:ea typeface="宋体" charset="-122"/>
              </a:rPr>
              <a:t>They also separated the yeast juice into two fractions: one heat-labile, nondialyzable </a:t>
            </a:r>
            <a:r>
              <a:rPr lang="en-US" altLang="zh-CN" b="1" i="1" dirty="0" smtClean="0">
                <a:latin typeface="Times New Roman" pitchFamily="18" charset="0"/>
                <a:ea typeface="宋体" charset="-122"/>
              </a:rPr>
              <a:t>zymase</a:t>
            </a:r>
            <a:r>
              <a:rPr lang="en-US" altLang="zh-CN" b="1" dirty="0" smtClean="0">
                <a:latin typeface="Times New Roman" pitchFamily="18" charset="0"/>
                <a:ea typeface="宋体" charset="-122"/>
              </a:rPr>
              <a:t> (enzymes) and the other heat-stable, dialyzable </a:t>
            </a:r>
            <a:r>
              <a:rPr lang="en-US" altLang="zh-CN" b="1" i="1" dirty="0" smtClean="0">
                <a:latin typeface="Times New Roman" pitchFamily="18" charset="0"/>
                <a:ea typeface="宋体" charset="-122"/>
              </a:rPr>
              <a:t>cozymase</a:t>
            </a:r>
            <a:r>
              <a:rPr lang="en-US" altLang="zh-CN" b="1" dirty="0" smtClean="0">
                <a:latin typeface="Times New Roman" pitchFamily="18" charset="0"/>
                <a:ea typeface="宋体" charset="-122"/>
              </a:rPr>
              <a:t> (metal ions, ATP, ADP, NAD</a:t>
            </a:r>
            <a:r>
              <a:rPr lang="en-US" altLang="zh-CN" b="1" baseline="30000" dirty="0" smtClean="0">
                <a:latin typeface="Times New Roman" pitchFamily="18" charset="0"/>
                <a:ea typeface="宋体" charset="-122"/>
              </a:rPr>
              <a:t>+</a:t>
            </a:r>
            <a:r>
              <a:rPr lang="en-US" altLang="zh-CN" b="1" dirty="0" smtClean="0">
                <a:latin typeface="Times New Roman" pitchFamily="18" charset="0"/>
                <a:ea typeface="宋体" charset="-122"/>
              </a:rPr>
              <a:t>).</a:t>
            </a:r>
          </a:p>
          <a:p>
            <a:pPr eaLnBrk="1" hangingPunct="1">
              <a:lnSpc>
                <a:spcPct val="90000"/>
              </a:lnSpc>
            </a:pPr>
            <a:endParaRPr lang="en-US" altLang="zh-CN" b="1" dirty="0" smtClean="0">
              <a:latin typeface="Times New Roman" pitchFamily="18" charset="0"/>
              <a:ea typeface="宋体" charset="-122"/>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663575" y="446088"/>
            <a:ext cx="7580313" cy="1554162"/>
          </a:xfrm>
          <a:prstGeom prst="rect">
            <a:avLst/>
          </a:prstGeom>
          <a:noFill/>
          <a:ln w="12700" cap="sq">
            <a:noFill/>
            <a:miter lim="800000"/>
            <a:headEnd type="none" w="sm" len="sm"/>
            <a:tailEnd type="none" w="sm" len="sm"/>
          </a:ln>
        </p:spPr>
        <p:txBody>
          <a:bodyPr>
            <a:spAutoFit/>
          </a:bodyPr>
          <a:lstStyle/>
          <a:p>
            <a:r>
              <a:rPr lang="en-US" altLang="zh-CN" sz="3200" dirty="0"/>
              <a:t>The liver glycogen phosphorylase </a:t>
            </a:r>
            <a:r>
              <a:rPr lang="en-US" altLang="zh-CN" sz="3200" i="1" dirty="0"/>
              <a:t>a</a:t>
            </a:r>
            <a:r>
              <a:rPr lang="en-US" altLang="zh-CN" sz="3200" dirty="0"/>
              <a:t> is </a:t>
            </a:r>
          </a:p>
          <a:p>
            <a:r>
              <a:rPr lang="en-US" altLang="zh-CN" sz="3200" dirty="0"/>
              <a:t>negatively regulated by glucose, therefore,</a:t>
            </a:r>
          </a:p>
          <a:p>
            <a:r>
              <a:rPr lang="en-US" altLang="zh-CN" sz="3200" dirty="0"/>
              <a:t>can function as a </a:t>
            </a:r>
            <a:r>
              <a:rPr lang="en-US" altLang="zh-CN" sz="3200" dirty="0">
                <a:solidFill>
                  <a:schemeClr val="accent2"/>
                </a:solidFill>
              </a:rPr>
              <a:t>glucose sensor</a:t>
            </a:r>
          </a:p>
        </p:txBody>
      </p:sp>
      <p:pic>
        <p:nvPicPr>
          <p:cNvPr id="81923" name="Picture 4"/>
          <p:cNvPicPr>
            <a:picLocks noChangeAspect="1" noChangeArrowheads="1"/>
          </p:cNvPicPr>
          <p:nvPr/>
        </p:nvPicPr>
        <p:blipFill>
          <a:blip r:embed="rId3"/>
          <a:srcRect/>
          <a:stretch>
            <a:fillRect/>
          </a:stretch>
        </p:blipFill>
        <p:spPr bwMode="auto">
          <a:xfrm>
            <a:off x="250825" y="3068638"/>
            <a:ext cx="8535988"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762000"/>
            <a:ext cx="9144000" cy="1143000"/>
          </a:xfrm>
        </p:spPr>
        <p:txBody>
          <a:bodyPr/>
          <a:lstStyle/>
          <a:p>
            <a:pPr eaLnBrk="1" hangingPunct="1"/>
            <a:r>
              <a:rPr lang="en-US" altLang="zh-CN" b="1" dirty="0" smtClean="0">
                <a:solidFill>
                  <a:srgbClr val="0000CC"/>
                </a:solidFill>
                <a:latin typeface="Times New Roman" pitchFamily="18" charset="0"/>
                <a:ea typeface="宋体" charset="-122"/>
              </a:rPr>
              <a:t>10. Glycolysis and gluconeogenesis are coordinately regulated to avoid the wasteful “futile cycling”</a:t>
            </a:r>
            <a:r>
              <a:rPr lang="en-US" altLang="zh-CN" dirty="0" smtClean="0">
                <a:ea typeface="宋体" charset="-122"/>
              </a:rPr>
              <a:t> </a:t>
            </a:r>
          </a:p>
        </p:txBody>
      </p:sp>
      <p:sp>
        <p:nvSpPr>
          <p:cNvPr id="82947" name="Rectangle 3"/>
          <p:cNvSpPr>
            <a:spLocks noGrp="1" noChangeArrowheads="1"/>
          </p:cNvSpPr>
          <p:nvPr>
            <p:ph type="body" idx="1"/>
          </p:nvPr>
        </p:nvSpPr>
        <p:spPr>
          <a:xfrm>
            <a:off x="0" y="2349500"/>
            <a:ext cx="9144000" cy="4114800"/>
          </a:xfrm>
        </p:spPr>
        <p:txBody>
          <a:bodyPr/>
          <a:lstStyle/>
          <a:p>
            <a:pPr eaLnBrk="1" hangingPunct="1"/>
            <a:r>
              <a:rPr lang="en-US" altLang="zh-CN" b="1" dirty="0" smtClean="0">
                <a:latin typeface="Times New Roman" pitchFamily="18" charset="0"/>
                <a:ea typeface="宋体" charset="-122"/>
              </a:rPr>
              <a:t>Gluconeogenesis: The pathway converting simple precursors (e.g., pyruvate and lactate) to glucose, mainly occurring in the </a:t>
            </a:r>
            <a:r>
              <a:rPr lang="en-US" altLang="zh-CN" b="1" dirty="0" smtClean="0">
                <a:solidFill>
                  <a:srgbClr val="CC0000"/>
                </a:solidFill>
                <a:latin typeface="Times New Roman" pitchFamily="18" charset="0"/>
                <a:ea typeface="宋体" charset="-122"/>
              </a:rPr>
              <a:t>liver </a:t>
            </a:r>
            <a:r>
              <a:rPr lang="en-US" altLang="zh-CN" b="1" dirty="0" smtClean="0">
                <a:latin typeface="Times New Roman" pitchFamily="18" charset="0"/>
                <a:ea typeface="宋体" charset="-122"/>
              </a:rPr>
              <a:t>of mammals.</a:t>
            </a:r>
          </a:p>
          <a:p>
            <a:pPr eaLnBrk="1" hangingPunct="1"/>
            <a:r>
              <a:rPr lang="en-US" altLang="zh-CN" b="1" dirty="0" smtClean="0">
                <a:latin typeface="Times New Roman" pitchFamily="18" charset="0"/>
                <a:ea typeface="宋体" charset="-122"/>
              </a:rPr>
              <a:t>Gluconeogenesis uses most of the same enzymes of glycolysis, but the three exergonic irreversible reactions (catalyzed by the three regulatory enzymes) are detoured (bypassed).</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a:srcRect/>
          <a:stretch>
            <a:fillRect/>
          </a:stretch>
        </p:blipFill>
        <p:spPr bwMode="auto">
          <a:xfrm>
            <a:off x="303213" y="1127125"/>
            <a:ext cx="8535987" cy="4603750"/>
          </a:xfrm>
          <a:prstGeom prst="rect">
            <a:avLst/>
          </a:prstGeom>
          <a:noFill/>
          <a:ln w="9525">
            <a:noFill/>
            <a:miter lim="800000"/>
            <a:headEnd/>
            <a:tailEnd/>
          </a:ln>
        </p:spPr>
      </p:pic>
      <p:sp>
        <p:nvSpPr>
          <p:cNvPr id="83971" name="Text Box 3"/>
          <p:cNvSpPr txBox="1">
            <a:spLocks noChangeArrowheads="1"/>
          </p:cNvSpPr>
          <p:nvPr/>
        </p:nvSpPr>
        <p:spPr bwMode="auto">
          <a:xfrm>
            <a:off x="4500563" y="3789363"/>
            <a:ext cx="2720975" cy="519112"/>
          </a:xfrm>
          <a:prstGeom prst="rect">
            <a:avLst/>
          </a:prstGeom>
          <a:noFill/>
          <a:ln w="12700" cap="sq" algn="ctr">
            <a:noFill/>
            <a:miter lim="800000"/>
            <a:headEnd/>
            <a:tailEnd/>
          </a:ln>
        </p:spPr>
        <p:txBody>
          <a:bodyPr>
            <a:spAutoFit/>
          </a:bodyPr>
          <a:lstStyle/>
          <a:p>
            <a:r>
              <a:rPr lang="en-US" altLang="zh-CN" dirty="0"/>
              <a:t>Bypass reaction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flipV="1">
            <a:off x="457200" y="-38100"/>
            <a:ext cx="7772400" cy="76200"/>
          </a:xfrm>
        </p:spPr>
        <p:txBody>
          <a:bodyPr/>
          <a:lstStyle/>
          <a:p>
            <a:pPr eaLnBrk="1" hangingPunct="1"/>
            <a:r>
              <a:rPr lang="en-US" altLang="zh-CN" dirty="0" smtClean="0">
                <a:ea typeface="宋体" charset="-122"/>
              </a:rPr>
              <a:t> </a:t>
            </a:r>
          </a:p>
        </p:txBody>
      </p:sp>
      <p:sp>
        <p:nvSpPr>
          <p:cNvPr id="84995" name="Rectangle 3"/>
          <p:cNvSpPr>
            <a:spLocks noGrp="1" noChangeArrowheads="1"/>
          </p:cNvSpPr>
          <p:nvPr>
            <p:ph type="body" idx="1"/>
          </p:nvPr>
        </p:nvSpPr>
        <p:spPr>
          <a:xfrm>
            <a:off x="0" y="333375"/>
            <a:ext cx="9144000" cy="6408738"/>
          </a:xfrm>
        </p:spPr>
        <p:txBody>
          <a:bodyPr/>
          <a:lstStyle/>
          <a:p>
            <a:pPr eaLnBrk="1" hangingPunct="1">
              <a:lnSpc>
                <a:spcPct val="90000"/>
              </a:lnSpc>
            </a:pPr>
            <a:r>
              <a:rPr lang="en-US" altLang="zh-CN" b="1" dirty="0" smtClean="0">
                <a:latin typeface="Times New Roman" pitchFamily="18" charset="0"/>
                <a:ea typeface="宋体" charset="-122"/>
              </a:rPr>
              <a:t>The unique enzymes catalyzing the two reversing reactions at one detouring step are </a:t>
            </a:r>
            <a:r>
              <a:rPr lang="en-US" altLang="zh-CN" b="1" dirty="0" smtClean="0">
                <a:solidFill>
                  <a:srgbClr val="CC0000"/>
                </a:solidFill>
                <a:latin typeface="Times New Roman" pitchFamily="18" charset="0"/>
                <a:ea typeface="宋体" charset="-122"/>
              </a:rPr>
              <a:t>reciprocally </a:t>
            </a:r>
            <a:r>
              <a:rPr lang="en-US" altLang="zh-CN" b="1" dirty="0" smtClean="0">
                <a:latin typeface="Times New Roman" pitchFamily="18" charset="0"/>
                <a:ea typeface="宋体" charset="-122"/>
              </a:rPr>
              <a:t>regulated by common allosteric effectors: </a:t>
            </a:r>
            <a:r>
              <a:rPr lang="en-US" altLang="zh-CN" b="1" dirty="0" smtClean="0">
                <a:solidFill>
                  <a:srgbClr val="0000CC"/>
                </a:solidFill>
                <a:latin typeface="Times New Roman" pitchFamily="18" charset="0"/>
                <a:ea typeface="宋体" charset="-122"/>
              </a:rPr>
              <a:t>fructose 2,6-bisphosphate</a:t>
            </a:r>
            <a:r>
              <a:rPr lang="en-US" altLang="zh-CN" b="1" dirty="0" smtClean="0">
                <a:latin typeface="Times New Roman" pitchFamily="18" charset="0"/>
                <a:ea typeface="宋体" charset="-122"/>
              </a:rPr>
              <a:t> activates PFK-1 (thus activate glycolysis) and at the same time inhibits fructose 1,6-bisphosphatase 1  or FBPase-1 (thus inhibit gluconeogenesis).</a:t>
            </a:r>
          </a:p>
          <a:p>
            <a:pPr eaLnBrk="1" hangingPunct="1">
              <a:lnSpc>
                <a:spcPct val="90000"/>
              </a:lnSpc>
            </a:pPr>
            <a:endParaRPr lang="en-US" altLang="zh-CN" b="1" dirty="0" smtClean="0">
              <a:latin typeface="Times New Roman" pitchFamily="18" charset="0"/>
              <a:ea typeface="宋体" charset="-122"/>
            </a:endParaRPr>
          </a:p>
          <a:p>
            <a:pPr eaLnBrk="1" hangingPunct="1">
              <a:lnSpc>
                <a:spcPct val="90000"/>
              </a:lnSpc>
            </a:pPr>
            <a:r>
              <a:rPr lang="en-US" altLang="zh-CN" b="1" dirty="0" smtClean="0">
                <a:latin typeface="Times New Roman" pitchFamily="18" charset="0"/>
                <a:ea typeface="宋体" charset="-122"/>
              </a:rPr>
              <a:t>Enzymes catalyzing the non-common steps of paired catabolic and anabolic pathways are often reciprocally regulated to avoid futile cycling.</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11188" y="404813"/>
            <a:ext cx="7772400" cy="1143000"/>
          </a:xfrm>
        </p:spPr>
        <p:txBody>
          <a:bodyPr/>
          <a:lstStyle/>
          <a:p>
            <a:r>
              <a:rPr lang="en-US" altLang="zh-CN" sz="6600" b="1" dirty="0" smtClean="0">
                <a:solidFill>
                  <a:srgbClr val="0000CC"/>
                </a:solidFill>
                <a:latin typeface="Times New Roman" pitchFamily="18" charset="0"/>
                <a:ea typeface="宋体" charset="-122"/>
              </a:rPr>
              <a:t>Keywords</a:t>
            </a:r>
          </a:p>
        </p:txBody>
      </p:sp>
      <p:sp>
        <p:nvSpPr>
          <p:cNvPr id="86019" name="Rectangle 3"/>
          <p:cNvSpPr>
            <a:spLocks noGrp="1" noChangeArrowheads="1"/>
          </p:cNvSpPr>
          <p:nvPr>
            <p:ph type="body" idx="1"/>
          </p:nvPr>
        </p:nvSpPr>
        <p:spPr>
          <a:xfrm>
            <a:off x="323850" y="1844675"/>
            <a:ext cx="9144000" cy="5689600"/>
          </a:xfrm>
        </p:spPr>
        <p:txBody>
          <a:bodyPr/>
          <a:lstStyle/>
          <a:p>
            <a:r>
              <a:rPr lang="en-US" altLang="zh-CN" b="1" dirty="0" smtClean="0">
                <a:solidFill>
                  <a:srgbClr val="CC0000"/>
                </a:solidFill>
                <a:latin typeface="Times New Roman" pitchFamily="18" charset="0"/>
                <a:ea typeface="宋体" charset="-122"/>
              </a:rPr>
              <a:t>Glycolysis</a:t>
            </a:r>
            <a:r>
              <a:rPr lang="en-US" altLang="zh-CN" b="1" dirty="0" smtClean="0">
                <a:latin typeface="Times New Roman" pitchFamily="18" charset="0"/>
                <a:ea typeface="宋体" charset="-122"/>
              </a:rPr>
              <a:t>----3 irreversible reactions</a:t>
            </a:r>
          </a:p>
          <a:p>
            <a:r>
              <a:rPr lang="en-US" altLang="zh-CN" b="1" dirty="0" smtClean="0">
                <a:solidFill>
                  <a:srgbClr val="CC0000"/>
                </a:solidFill>
                <a:latin typeface="Times New Roman" pitchFamily="18" charset="0"/>
                <a:ea typeface="宋体" charset="-122"/>
              </a:rPr>
              <a:t>Pentose phosphate pathway</a:t>
            </a:r>
            <a:r>
              <a:rPr lang="en-US" altLang="zh-CN" b="1" dirty="0" smtClean="0">
                <a:latin typeface="Times New Roman" pitchFamily="18" charset="0"/>
                <a:ea typeface="宋体" charset="-122"/>
              </a:rPr>
              <a:t>----products</a:t>
            </a:r>
          </a:p>
          <a:p>
            <a:r>
              <a:rPr lang="en-US" altLang="zh-CN" b="1" dirty="0" smtClean="0">
                <a:solidFill>
                  <a:srgbClr val="CC0000"/>
                </a:solidFill>
                <a:latin typeface="Times New Roman" pitchFamily="18" charset="0"/>
                <a:ea typeface="宋体" charset="-122"/>
              </a:rPr>
              <a:t>PFK-1</a:t>
            </a:r>
            <a:r>
              <a:rPr lang="en-US" altLang="zh-CN" b="1" dirty="0" smtClean="0">
                <a:latin typeface="Times New Roman" pitchFamily="18" charset="0"/>
                <a:ea typeface="宋体" charset="-122"/>
              </a:rPr>
              <a:t>----commitment step, regulation</a:t>
            </a:r>
          </a:p>
          <a:p>
            <a:r>
              <a:rPr lang="en-US" altLang="zh-CN" b="1" dirty="0" smtClean="0">
                <a:solidFill>
                  <a:srgbClr val="CC0000"/>
                </a:solidFill>
                <a:latin typeface="Times New Roman" pitchFamily="18" charset="0"/>
                <a:ea typeface="宋体" charset="-122"/>
              </a:rPr>
              <a:t>Glycogen phosphorylase</a:t>
            </a:r>
            <a:r>
              <a:rPr lang="en-US" altLang="zh-CN" b="1" dirty="0" smtClean="0">
                <a:latin typeface="Times New Roman" pitchFamily="18" charset="0"/>
                <a:ea typeface="宋体" charset="-122"/>
              </a:rPr>
              <a:t>----regulation </a:t>
            </a:r>
          </a:p>
          <a:p>
            <a:endParaRPr lang="en-US" altLang="zh-CN" b="1" dirty="0" smtClean="0">
              <a:latin typeface="Times New Roman" pitchFamily="18" charset="0"/>
              <a:ea typeface="宋体" charset="-122"/>
            </a:endParaRPr>
          </a:p>
          <a:p>
            <a:endParaRPr lang="en-US" altLang="zh-CN" b="1" dirty="0" smtClean="0">
              <a:latin typeface="Times New Roman" pitchFamily="18" charset="0"/>
              <a:ea typeface="宋体" charset="-122"/>
            </a:endParaRPr>
          </a:p>
          <a:p>
            <a:endParaRPr lang="zh-CN" altLang="en-US" b="1" dirty="0" smtClean="0">
              <a:latin typeface="Times New Roman" pitchFamily="18" charset="0"/>
              <a:ea typeface="宋体" charset="-12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684213" y="0"/>
            <a:ext cx="7772400" cy="1143000"/>
          </a:xfrm>
        </p:spPr>
        <p:txBody>
          <a:bodyPr/>
          <a:lstStyle/>
          <a:p>
            <a:r>
              <a:rPr lang="en-US" altLang="zh-CN" sz="6000" b="1" dirty="0" smtClean="0">
                <a:solidFill>
                  <a:srgbClr val="3333FF"/>
                </a:solidFill>
                <a:latin typeface="Times New Roman" pitchFamily="18" charset="0"/>
                <a:ea typeface="宋体" charset="-122"/>
              </a:rPr>
              <a:t>Words of the week</a:t>
            </a:r>
          </a:p>
        </p:txBody>
      </p:sp>
      <p:sp>
        <p:nvSpPr>
          <p:cNvPr id="87043" name="Rectangle 3"/>
          <p:cNvSpPr>
            <a:spLocks noGrp="1" noChangeArrowheads="1"/>
          </p:cNvSpPr>
          <p:nvPr>
            <p:ph type="body" idx="4294967295"/>
          </p:nvPr>
        </p:nvSpPr>
        <p:spPr>
          <a:xfrm>
            <a:off x="448209" y="1052736"/>
            <a:ext cx="8244408" cy="5689600"/>
          </a:xfrm>
          <a:ln>
            <a:noFill/>
          </a:ln>
        </p:spPr>
        <p:txBody>
          <a:bodyPr/>
          <a:lstStyle/>
          <a:p>
            <a:pPr>
              <a:spcBef>
                <a:spcPts val="600"/>
              </a:spcBef>
            </a:pPr>
            <a:r>
              <a:rPr lang="en-US" altLang="zh-CN" b="1" dirty="0" smtClean="0">
                <a:latin typeface="Times New Roman" pitchFamily="18" charset="0"/>
                <a:ea typeface="宋体" charset="-122"/>
                <a:cs typeface="Times New Roman" pitchFamily="18" charset="0"/>
              </a:rPr>
              <a:t>aerobic (</a:t>
            </a:r>
            <a:r>
              <a:rPr lang="zh-CN" altLang="en-US" b="1" dirty="0" smtClean="0">
                <a:latin typeface="楷体" panose="02010609060101010101" pitchFamily="49" charset="-122"/>
                <a:ea typeface="楷体" panose="02010609060101010101" pitchFamily="49" charset="-122"/>
                <a:cs typeface="Times New Roman" pitchFamily="18" charset="0"/>
              </a:rPr>
              <a:t>有氧的</a:t>
            </a:r>
            <a:r>
              <a:rPr lang="en-US" altLang="zh-CN" b="1" dirty="0" smtClean="0">
                <a:latin typeface="Times New Roman" pitchFamily="18" charset="0"/>
                <a:ea typeface="宋体" charset="-122"/>
                <a:cs typeface="Times New Roman" pitchFamily="18" charset="0"/>
              </a:rPr>
              <a:t>)</a:t>
            </a:r>
            <a:r>
              <a:rPr lang="zh-CN" altLang="en-US" b="1" dirty="0" smtClean="0">
                <a:latin typeface="Times New Roman" pitchFamily="18" charset="0"/>
                <a:ea typeface="宋体" charset="-122"/>
                <a:cs typeface="Times New Roman" pitchFamily="18" charset="0"/>
              </a:rPr>
              <a:t> </a:t>
            </a:r>
            <a:r>
              <a:rPr lang="en-US" altLang="zh-CN" b="1" dirty="0" smtClean="0">
                <a:latin typeface="Times New Roman" pitchFamily="18" charset="0"/>
                <a:ea typeface="宋体" charset="-122"/>
                <a:cs typeface="Times New Roman" pitchFamily="18" charset="0"/>
              </a:rPr>
              <a:t>vs. anaerobic (</a:t>
            </a:r>
            <a:r>
              <a:rPr lang="zh-CN" altLang="en-US" b="1" dirty="0" smtClean="0">
                <a:latin typeface="楷体" panose="02010609060101010101" pitchFamily="49" charset="-122"/>
                <a:ea typeface="楷体" panose="02010609060101010101" pitchFamily="49" charset="-122"/>
                <a:cs typeface="Times New Roman" pitchFamily="18" charset="0"/>
              </a:rPr>
              <a:t>厌氧的</a:t>
            </a:r>
            <a:r>
              <a:rPr lang="en-US" altLang="zh-CN" b="1" dirty="0" smtClean="0">
                <a:latin typeface="Times New Roman" pitchFamily="18" charset="0"/>
                <a:ea typeface="宋体" charset="-122"/>
                <a:cs typeface="Times New Roman" pitchFamily="18" charset="0"/>
              </a:rPr>
              <a:t>)</a:t>
            </a:r>
          </a:p>
          <a:p>
            <a:pPr>
              <a:spcBef>
                <a:spcPts val="600"/>
              </a:spcBef>
            </a:pPr>
            <a:r>
              <a:rPr lang="en-US" altLang="zh-CN" b="1" dirty="0" smtClean="0">
                <a:latin typeface="Times New Roman" pitchFamily="18" charset="0"/>
                <a:ea typeface="宋体" charset="-122"/>
                <a:cs typeface="Times New Roman" pitchFamily="18" charset="0"/>
              </a:rPr>
              <a:t>selfish</a:t>
            </a:r>
            <a:r>
              <a:rPr lang="zh-CN" altLang="en-US" b="1" dirty="0" smtClean="0">
                <a:latin typeface="Times New Roman" pitchFamily="18" charset="0"/>
                <a:ea typeface="宋体" charset="-122"/>
                <a:cs typeface="Times New Roman" pitchFamily="18" charset="0"/>
              </a:rPr>
              <a:t> </a:t>
            </a:r>
            <a:r>
              <a:rPr lang="en-US" altLang="zh-CN" b="1" dirty="0" smtClean="0">
                <a:latin typeface="Times New Roman" pitchFamily="18" charset="0"/>
                <a:ea typeface="宋体" charset="-122"/>
                <a:cs typeface="Times New Roman" pitchFamily="18" charset="0"/>
              </a:rPr>
              <a:t>vs.</a:t>
            </a:r>
            <a:r>
              <a:rPr lang="zh-CN" altLang="en-US" b="1" dirty="0" smtClean="0">
                <a:latin typeface="Times New Roman" pitchFamily="18" charset="0"/>
                <a:ea typeface="宋体" charset="-122"/>
                <a:cs typeface="Times New Roman" pitchFamily="18" charset="0"/>
              </a:rPr>
              <a:t> </a:t>
            </a:r>
            <a:r>
              <a:rPr lang="en-US" altLang="zh-CN" b="1" dirty="0" smtClean="0">
                <a:latin typeface="Times New Roman" pitchFamily="18" charset="0"/>
                <a:ea typeface="宋体" charset="-122"/>
                <a:cs typeface="Times New Roman" pitchFamily="18" charset="0"/>
              </a:rPr>
              <a:t>generous</a:t>
            </a:r>
          </a:p>
          <a:p>
            <a:pPr>
              <a:spcBef>
                <a:spcPts val="600"/>
              </a:spcBef>
            </a:pPr>
            <a:r>
              <a:rPr lang="en-US" altLang="zh-CN" b="1" dirty="0" smtClean="0">
                <a:latin typeface="Times New Roman" pitchFamily="18" charset="0"/>
                <a:ea typeface="宋体" charset="-122"/>
                <a:cs typeface="Times New Roman" pitchFamily="18" charset="0"/>
              </a:rPr>
              <a:t>mono</a:t>
            </a:r>
          </a:p>
          <a:p>
            <a:pPr>
              <a:spcBef>
                <a:spcPts val="600"/>
              </a:spcBef>
            </a:pPr>
            <a:r>
              <a:rPr lang="en-US" altLang="zh-CN" b="1" dirty="0" smtClean="0">
                <a:latin typeface="Times New Roman" pitchFamily="18" charset="0"/>
                <a:ea typeface="宋体" charset="-122"/>
                <a:cs typeface="Times New Roman" pitchFamily="18" charset="0"/>
              </a:rPr>
              <a:t>di</a:t>
            </a:r>
            <a:r>
              <a:rPr lang="zh-CN" altLang="en-US" b="1" dirty="0" smtClean="0">
                <a:latin typeface="Times New Roman" pitchFamily="18" charset="0"/>
                <a:ea typeface="宋体" charset="-122"/>
                <a:cs typeface="Times New Roman" pitchFamily="18" charset="0"/>
              </a:rPr>
              <a:t> </a:t>
            </a:r>
            <a:endParaRPr lang="en-US" altLang="zh-CN" b="1" dirty="0" smtClean="0">
              <a:latin typeface="Times New Roman" pitchFamily="18" charset="0"/>
              <a:ea typeface="宋体" charset="-122"/>
              <a:cs typeface="Times New Roman" pitchFamily="18" charset="0"/>
            </a:endParaRPr>
          </a:p>
          <a:p>
            <a:pPr>
              <a:spcBef>
                <a:spcPts val="600"/>
              </a:spcBef>
            </a:pPr>
            <a:r>
              <a:rPr lang="en-US" altLang="zh-CN" b="1" dirty="0" smtClean="0">
                <a:latin typeface="Times New Roman" pitchFamily="18" charset="0"/>
                <a:ea typeface="宋体" charset="-122"/>
                <a:cs typeface="Times New Roman" pitchFamily="18" charset="0"/>
              </a:rPr>
              <a:t>tri</a:t>
            </a:r>
          </a:p>
          <a:p>
            <a:pPr>
              <a:spcBef>
                <a:spcPts val="600"/>
              </a:spcBef>
            </a:pPr>
            <a:r>
              <a:rPr lang="en-US" altLang="zh-CN" b="1" dirty="0" smtClean="0">
                <a:latin typeface="Times New Roman" pitchFamily="18" charset="0"/>
                <a:ea typeface="宋体" charset="-122"/>
                <a:cs typeface="Times New Roman" pitchFamily="18" charset="0"/>
              </a:rPr>
              <a:t>tetra</a:t>
            </a:r>
          </a:p>
          <a:p>
            <a:pPr>
              <a:spcBef>
                <a:spcPts val="600"/>
              </a:spcBef>
            </a:pPr>
            <a:r>
              <a:rPr lang="en-US" altLang="zh-CN" b="1" dirty="0" smtClean="0">
                <a:latin typeface="Times New Roman" pitchFamily="18" charset="0"/>
                <a:ea typeface="宋体" charset="-122"/>
                <a:cs typeface="Times New Roman" pitchFamily="18" charset="0"/>
              </a:rPr>
              <a:t>penta</a:t>
            </a:r>
          </a:p>
          <a:p>
            <a:pPr>
              <a:spcBef>
                <a:spcPts val="600"/>
              </a:spcBef>
            </a:pPr>
            <a:r>
              <a:rPr lang="en-US" altLang="zh-CN" b="1" dirty="0" smtClean="0">
                <a:latin typeface="Times New Roman" pitchFamily="18" charset="0"/>
                <a:ea typeface="宋体" charset="-122"/>
                <a:cs typeface="Times New Roman" pitchFamily="18" charset="0"/>
              </a:rPr>
              <a:t>hexa</a:t>
            </a:r>
          </a:p>
          <a:p>
            <a:pPr>
              <a:spcBef>
                <a:spcPts val="600"/>
              </a:spcBef>
            </a:pPr>
            <a:r>
              <a:rPr lang="en-US" altLang="zh-CN" b="1" dirty="0" smtClean="0">
                <a:latin typeface="Times New Roman" pitchFamily="18" charset="0"/>
                <a:ea typeface="宋体" charset="-122"/>
                <a:cs typeface="Times New Roman" pitchFamily="18" charset="0"/>
              </a:rPr>
              <a:t>hepta</a:t>
            </a:r>
          </a:p>
          <a:p>
            <a:pPr>
              <a:spcBef>
                <a:spcPts val="600"/>
              </a:spcBef>
            </a:pPr>
            <a:r>
              <a:rPr lang="en-US" altLang="zh-CN" b="1" dirty="0" smtClean="0">
                <a:latin typeface="Times New Roman" pitchFamily="18" charset="0"/>
                <a:ea typeface="宋体" charset="-122"/>
                <a:cs typeface="Times New Roman" pitchFamily="18" charset="0"/>
              </a:rPr>
              <a:t>octa</a:t>
            </a:r>
          </a:p>
          <a:p>
            <a:endParaRPr lang="en-US" altLang="zh-CN" b="1" dirty="0" smtClean="0">
              <a:latin typeface="Times New Roman" pitchFamily="18" charset="0"/>
              <a:ea typeface="宋体" charset="-122"/>
              <a:cs typeface="Times New Roman" pitchFamily="18" charset="0"/>
            </a:endParaRPr>
          </a:p>
          <a:p>
            <a:pPr>
              <a:buFontTx/>
              <a:buNone/>
            </a:pPr>
            <a:endParaRPr lang="zh-CN" altLang="en-US" b="1" dirty="0" smtClean="0">
              <a:latin typeface="Times New Roman" pitchFamily="18" charset="0"/>
              <a:ea typeface="宋体" charset="-122"/>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67544" y="116632"/>
            <a:ext cx="8424936" cy="1143000"/>
          </a:xfrm>
        </p:spPr>
        <p:txBody>
          <a:bodyPr/>
          <a:lstStyle/>
          <a:p>
            <a:r>
              <a:rPr lang="en-US" altLang="zh-CN" sz="4800" b="1" dirty="0" smtClean="0">
                <a:solidFill>
                  <a:srgbClr val="3333FF"/>
                </a:solidFill>
                <a:latin typeface="Times New Roman" pitchFamily="18" charset="0"/>
                <a:ea typeface="宋体" charset="-122"/>
              </a:rPr>
              <a:t>Text-book reading of the week</a:t>
            </a:r>
          </a:p>
        </p:txBody>
      </p:sp>
      <p:sp>
        <p:nvSpPr>
          <p:cNvPr id="87043" name="Rectangle 3"/>
          <p:cNvSpPr>
            <a:spLocks noGrp="1" noChangeArrowheads="1"/>
          </p:cNvSpPr>
          <p:nvPr>
            <p:ph type="body" idx="4294967295"/>
          </p:nvPr>
        </p:nvSpPr>
        <p:spPr>
          <a:xfrm>
            <a:off x="52165" y="1412776"/>
            <a:ext cx="9036495" cy="5689600"/>
          </a:xfrm>
          <a:ln>
            <a:noFill/>
          </a:ln>
        </p:spPr>
        <p:txBody>
          <a:bodyPr/>
          <a:lstStyle/>
          <a:p>
            <a:r>
              <a:rPr lang="en-US" altLang="zh-CN" b="1" dirty="0" smtClean="0">
                <a:latin typeface="Times New Roman" pitchFamily="18" charset="0"/>
                <a:ea typeface="宋体" charset="-122"/>
                <a:cs typeface="Times New Roman" pitchFamily="18" charset="0"/>
              </a:rPr>
              <a:t>Summary 14.1 (p558)</a:t>
            </a:r>
          </a:p>
          <a:p>
            <a:r>
              <a:rPr lang="en-US" altLang="zh-CN" b="1" dirty="0">
                <a:latin typeface="Times New Roman" pitchFamily="18" charset="0"/>
                <a:ea typeface="宋体" charset="-122"/>
                <a:cs typeface="Times New Roman" pitchFamily="18" charset="0"/>
              </a:rPr>
              <a:t>Summary </a:t>
            </a:r>
            <a:r>
              <a:rPr lang="en-US" altLang="zh-CN" b="1" dirty="0" smtClean="0">
                <a:latin typeface="Times New Roman" pitchFamily="18" charset="0"/>
                <a:ea typeface="宋体" charset="-122"/>
                <a:cs typeface="Times New Roman" pitchFamily="18" charset="0"/>
              </a:rPr>
              <a:t>14.2 </a:t>
            </a:r>
            <a:r>
              <a:rPr lang="en-US" altLang="zh-CN" b="1" dirty="0">
                <a:latin typeface="Times New Roman" pitchFamily="18" charset="0"/>
                <a:ea typeface="宋体" charset="-122"/>
                <a:cs typeface="Times New Roman" pitchFamily="18" charset="0"/>
              </a:rPr>
              <a:t>(</a:t>
            </a:r>
            <a:r>
              <a:rPr lang="en-US" altLang="zh-CN" b="1" dirty="0" smtClean="0">
                <a:latin typeface="Times New Roman" pitchFamily="18" charset="0"/>
                <a:ea typeface="宋体" charset="-122"/>
                <a:cs typeface="Times New Roman" pitchFamily="18" charset="0"/>
              </a:rPr>
              <a:t>p563)</a:t>
            </a:r>
          </a:p>
          <a:p>
            <a:r>
              <a:rPr lang="en-US" altLang="zh-CN" b="1" dirty="0">
                <a:latin typeface="Times New Roman" pitchFamily="18" charset="0"/>
                <a:ea typeface="宋体" charset="-122"/>
                <a:cs typeface="Times New Roman" pitchFamily="18" charset="0"/>
              </a:rPr>
              <a:t>Summary </a:t>
            </a:r>
            <a:r>
              <a:rPr lang="en-US" altLang="zh-CN" b="1" dirty="0" smtClean="0">
                <a:latin typeface="Times New Roman" pitchFamily="18" charset="0"/>
                <a:ea typeface="宋体" charset="-122"/>
                <a:cs typeface="Times New Roman" pitchFamily="18" charset="0"/>
              </a:rPr>
              <a:t>14.3 </a:t>
            </a:r>
            <a:r>
              <a:rPr lang="en-US" altLang="zh-CN" b="1" dirty="0">
                <a:latin typeface="Times New Roman" pitchFamily="18" charset="0"/>
                <a:ea typeface="宋体" charset="-122"/>
                <a:cs typeface="Times New Roman" pitchFamily="18" charset="0"/>
              </a:rPr>
              <a:t>(</a:t>
            </a:r>
            <a:r>
              <a:rPr lang="en-US" altLang="zh-CN" b="1" dirty="0" smtClean="0">
                <a:latin typeface="Times New Roman" pitchFamily="18" charset="0"/>
                <a:ea typeface="宋体" charset="-122"/>
                <a:cs typeface="Times New Roman" pitchFamily="18" charset="0"/>
              </a:rPr>
              <a:t>p568)</a:t>
            </a:r>
          </a:p>
          <a:p>
            <a:r>
              <a:rPr lang="en-US" altLang="zh-CN" b="1" dirty="0">
                <a:latin typeface="Times New Roman" pitchFamily="18" charset="0"/>
                <a:ea typeface="宋体" charset="-122"/>
                <a:cs typeface="Times New Roman" pitchFamily="18" charset="0"/>
              </a:rPr>
              <a:t>Summary </a:t>
            </a:r>
            <a:r>
              <a:rPr lang="en-US" altLang="zh-CN" b="1" dirty="0" smtClean="0">
                <a:latin typeface="Times New Roman" pitchFamily="18" charset="0"/>
                <a:ea typeface="宋体" charset="-122"/>
                <a:cs typeface="Times New Roman" pitchFamily="18" charset="0"/>
              </a:rPr>
              <a:t>14.5 </a:t>
            </a:r>
            <a:r>
              <a:rPr lang="en-US" altLang="zh-CN" b="1" dirty="0">
                <a:latin typeface="Times New Roman" pitchFamily="18" charset="0"/>
                <a:ea typeface="宋体" charset="-122"/>
                <a:cs typeface="Times New Roman" pitchFamily="18" charset="0"/>
              </a:rPr>
              <a:t>(</a:t>
            </a:r>
            <a:r>
              <a:rPr lang="en-US" altLang="zh-CN" b="1" dirty="0" smtClean="0">
                <a:latin typeface="Times New Roman" pitchFamily="18" charset="0"/>
                <a:ea typeface="宋体" charset="-122"/>
                <a:cs typeface="Times New Roman" pitchFamily="18" charset="0"/>
              </a:rPr>
              <a:t>p580)</a:t>
            </a:r>
          </a:p>
          <a:p>
            <a:r>
              <a:rPr lang="en-US" altLang="zh-CN" b="1" dirty="0">
                <a:latin typeface="Times New Roman" pitchFamily="18" charset="0"/>
                <a:ea typeface="宋体" charset="-122"/>
                <a:cs typeface="Times New Roman" pitchFamily="18" charset="0"/>
              </a:rPr>
              <a:t>p</a:t>
            </a:r>
            <a:r>
              <a:rPr lang="en-US" altLang="zh-CN" b="1" dirty="0" smtClean="0">
                <a:latin typeface="Times New Roman" pitchFamily="18" charset="0"/>
                <a:ea typeface="宋体" charset="-122"/>
                <a:cs typeface="Times New Roman" pitchFamily="18" charset="0"/>
              </a:rPr>
              <a:t>602-606 (regulation of hexokinase and PFK-1)</a:t>
            </a:r>
            <a:endParaRPr lang="en-US" altLang="zh-CN" b="1" dirty="0">
              <a:latin typeface="Times New Roman" pitchFamily="18" charset="0"/>
              <a:ea typeface="宋体" charset="-122"/>
              <a:cs typeface="Times New Roman" pitchFamily="18" charset="0"/>
            </a:endParaRPr>
          </a:p>
          <a:p>
            <a:r>
              <a:rPr lang="en-US" altLang="zh-CN" b="1" dirty="0" smtClean="0">
                <a:latin typeface="Times New Roman" pitchFamily="18" charset="0"/>
                <a:ea typeface="宋体" charset="-122"/>
                <a:cs typeface="Times New Roman" pitchFamily="18" charset="0"/>
              </a:rPr>
              <a:t>p621-622 </a:t>
            </a:r>
            <a:r>
              <a:rPr lang="en-US" altLang="zh-CN" b="1" dirty="0">
                <a:latin typeface="Times New Roman" pitchFamily="18" charset="0"/>
                <a:ea typeface="宋体" charset="-122"/>
                <a:cs typeface="Times New Roman" pitchFamily="18" charset="0"/>
              </a:rPr>
              <a:t>(regulation of </a:t>
            </a:r>
            <a:r>
              <a:rPr lang="en-US" altLang="zh-CN" b="1" dirty="0" smtClean="0">
                <a:latin typeface="Times New Roman" pitchFamily="18" charset="0"/>
                <a:ea typeface="宋体" charset="-122"/>
                <a:cs typeface="Times New Roman" pitchFamily="18" charset="0"/>
              </a:rPr>
              <a:t>glycogen phosphorylase)</a:t>
            </a:r>
            <a:endParaRPr lang="en-US" altLang="zh-CN" b="1" dirty="0">
              <a:latin typeface="Times New Roman" pitchFamily="18" charset="0"/>
              <a:ea typeface="宋体" charset="-122"/>
              <a:cs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smtClean="0">
              <a:latin typeface="Times New Roman" pitchFamily="18" charset="0"/>
              <a:ea typeface="宋体" charset="-122"/>
              <a:cs typeface="Times New Roman" pitchFamily="18" charset="0"/>
            </a:endParaRPr>
          </a:p>
          <a:p>
            <a:pPr>
              <a:buFontTx/>
              <a:buNone/>
            </a:pPr>
            <a:endParaRPr lang="zh-CN" altLang="en-US" b="1" dirty="0" smtClean="0">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34696120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7544" y="-99392"/>
            <a:ext cx="7772400" cy="1143000"/>
          </a:xfrm>
        </p:spPr>
        <p:txBody>
          <a:bodyPr/>
          <a:lstStyle/>
          <a:p>
            <a:pPr eaLnBrk="1" hangingPunct="1"/>
            <a:r>
              <a:rPr lang="en-US" altLang="zh-CN" sz="5400" b="1" dirty="0" smtClean="0">
                <a:solidFill>
                  <a:srgbClr val="0000CC"/>
                </a:solidFill>
                <a:latin typeface="Times New Roman" pitchFamily="18" charset="0"/>
                <a:ea typeface="宋体" charset="-122"/>
              </a:rPr>
              <a:t>Summary</a:t>
            </a:r>
          </a:p>
        </p:txBody>
      </p:sp>
      <p:sp>
        <p:nvSpPr>
          <p:cNvPr id="88067" name="Rectangle 3"/>
          <p:cNvSpPr>
            <a:spLocks noGrp="1" noChangeArrowheads="1"/>
          </p:cNvSpPr>
          <p:nvPr>
            <p:ph type="body" idx="1"/>
          </p:nvPr>
        </p:nvSpPr>
        <p:spPr>
          <a:xfrm>
            <a:off x="0" y="1043608"/>
            <a:ext cx="9144000" cy="5689600"/>
          </a:xfrm>
        </p:spPr>
        <p:txBody>
          <a:bodyPr/>
          <a:lstStyle/>
          <a:p>
            <a:pPr eaLnBrk="1" hangingPunct="1">
              <a:lnSpc>
                <a:spcPct val="90000"/>
              </a:lnSpc>
            </a:pPr>
            <a:r>
              <a:rPr lang="en-US" altLang="zh-CN" sz="2800" b="1" dirty="0" smtClean="0">
                <a:latin typeface="Times New Roman" pitchFamily="18" charset="0"/>
                <a:ea typeface="宋体" charset="-122"/>
              </a:rPr>
              <a:t>Glucose is a commonly used fuel and versatile precursor in almost all organisms.</a:t>
            </a:r>
          </a:p>
          <a:p>
            <a:pPr eaLnBrk="1" hangingPunct="1">
              <a:lnSpc>
                <a:spcPct val="90000"/>
              </a:lnSpc>
            </a:pPr>
            <a:r>
              <a:rPr lang="en-US" altLang="zh-CN" sz="2800" b="1" dirty="0" smtClean="0">
                <a:latin typeface="Times New Roman" pitchFamily="18" charset="0"/>
                <a:ea typeface="宋体" charset="-122"/>
              </a:rPr>
              <a:t>The study of glucose degradation has a rich history in biochemistry (especially for enzymology).</a:t>
            </a:r>
          </a:p>
          <a:p>
            <a:pPr eaLnBrk="1" hangingPunct="1">
              <a:lnSpc>
                <a:spcPct val="90000"/>
              </a:lnSpc>
            </a:pPr>
            <a:r>
              <a:rPr lang="en-US" altLang="zh-CN" sz="2800" b="1" dirty="0" smtClean="0">
                <a:latin typeface="Times New Roman" pitchFamily="18" charset="0"/>
                <a:ea typeface="宋体" charset="-122"/>
              </a:rPr>
              <a:t>Glucose is first converted into two three-carbon pyruvate via the ten-step glycolysis pathway without directly consuming O</a:t>
            </a:r>
            <a:r>
              <a:rPr lang="en-US" altLang="zh-CN" sz="2800" b="1" baseline="-25000" dirty="0" smtClean="0">
                <a:latin typeface="Times New Roman" pitchFamily="18" charset="0"/>
                <a:ea typeface="宋体" charset="-122"/>
              </a:rPr>
              <a:t>2</a:t>
            </a:r>
            <a:r>
              <a:rPr lang="en-US" altLang="zh-CN" sz="2800" b="1" dirty="0" smtClean="0">
                <a:latin typeface="Times New Roman" pitchFamily="18" charset="0"/>
                <a:ea typeface="宋体" charset="-122"/>
              </a:rPr>
              <a:t> and with a net production of two ATP molecules by substrate-level phosphorylation.</a:t>
            </a:r>
          </a:p>
          <a:p>
            <a:pPr eaLnBrk="1" hangingPunct="1">
              <a:lnSpc>
                <a:spcPct val="90000"/>
              </a:lnSpc>
            </a:pPr>
            <a:r>
              <a:rPr lang="en-US" altLang="zh-CN" sz="2800" b="1" dirty="0" smtClean="0">
                <a:latin typeface="Times New Roman" pitchFamily="18" charset="0"/>
                <a:ea typeface="宋体" charset="-122"/>
              </a:rPr>
              <a:t>Limited amount of energy can be released by oxidizing glucose under anaerobic conditions by fermentation.</a:t>
            </a:r>
          </a:p>
          <a:p>
            <a:pPr eaLnBrk="1" hangingPunct="1">
              <a:lnSpc>
                <a:spcPct val="90000"/>
              </a:lnSpc>
            </a:pPr>
            <a:r>
              <a:rPr lang="en-US" altLang="zh-CN" sz="2800" b="1" dirty="0">
                <a:latin typeface="Times New Roman" pitchFamily="18" charset="0"/>
                <a:ea typeface="宋体" charset="-122"/>
              </a:rPr>
              <a:t>The sugar units on glycogen is converted to glucose       1-phosphate via phosphorolysis, which is catalyzed by glycogen phosphorylase.</a:t>
            </a:r>
          </a:p>
          <a:p>
            <a:pPr eaLnBrk="1" hangingPunct="1">
              <a:lnSpc>
                <a:spcPct val="90000"/>
              </a:lnSpc>
            </a:pPr>
            <a:endParaRPr lang="en-US" altLang="zh-CN" sz="2800" b="1" dirty="0" smtClean="0">
              <a:latin typeface="Times New Roman" pitchFamily="18" charset="0"/>
              <a:ea typeface="宋体" charset="-122"/>
            </a:endParaRPr>
          </a:p>
          <a:p>
            <a:pPr eaLnBrk="1" hangingPunct="1">
              <a:lnSpc>
                <a:spcPct val="90000"/>
              </a:lnSpc>
            </a:pPr>
            <a:endParaRPr lang="en-US" altLang="zh-CN" sz="2800" b="1" dirty="0" smtClean="0">
              <a:latin typeface="Times New Roman" pitchFamily="18" charset="0"/>
              <a:ea typeface="宋体" charset="-122"/>
            </a:endParaRPr>
          </a:p>
          <a:p>
            <a:pPr eaLnBrk="1" hangingPunct="1">
              <a:lnSpc>
                <a:spcPct val="90000"/>
              </a:lnSpc>
            </a:pPr>
            <a:endParaRPr lang="en-US" altLang="zh-CN" sz="2800" b="1" dirty="0" smtClean="0">
              <a:latin typeface="Times New Roman" pitchFamily="18" charset="0"/>
              <a:ea typeface="宋体"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0" y="260648"/>
            <a:ext cx="9144000" cy="7118921"/>
          </a:xfrm>
        </p:spPr>
        <p:txBody>
          <a:bodyPr/>
          <a:lstStyle/>
          <a:p>
            <a:pPr eaLnBrk="1" hangingPunct="1">
              <a:lnSpc>
                <a:spcPct val="90000"/>
              </a:lnSpc>
            </a:pPr>
            <a:r>
              <a:rPr lang="en-US" altLang="zh-CN" sz="2700" b="1" dirty="0">
                <a:latin typeface="Times New Roman" pitchFamily="18" charset="0"/>
                <a:ea typeface="宋体" charset="-122"/>
              </a:rPr>
              <a:t>Other monosaccharides are also converted to intermediates of glycolysis for further oxidative </a:t>
            </a:r>
            <a:r>
              <a:rPr lang="en-US" altLang="zh-CN" sz="2700" b="1" dirty="0" smtClean="0">
                <a:latin typeface="Times New Roman" pitchFamily="18" charset="0"/>
                <a:ea typeface="宋体" charset="-122"/>
              </a:rPr>
              <a:t>degradation.</a:t>
            </a:r>
          </a:p>
          <a:p>
            <a:pPr eaLnBrk="1" hangingPunct="1">
              <a:lnSpc>
                <a:spcPct val="90000"/>
              </a:lnSpc>
            </a:pPr>
            <a:r>
              <a:rPr lang="en-US" altLang="zh-CN" sz="2700" b="1" dirty="0" smtClean="0">
                <a:latin typeface="Times New Roman" pitchFamily="18" charset="0"/>
                <a:ea typeface="宋体" charset="-122"/>
              </a:rPr>
              <a:t>Glucose </a:t>
            </a:r>
            <a:r>
              <a:rPr lang="en-US" altLang="zh-CN" sz="2700" b="1" dirty="0">
                <a:latin typeface="Times New Roman" pitchFamily="18" charset="0"/>
                <a:ea typeface="宋体" charset="-122"/>
              </a:rPr>
              <a:t>6-phosphate can also be oxidized to form ribose </a:t>
            </a:r>
            <a:r>
              <a:rPr lang="en-US" altLang="zh-CN" sz="2700" b="1" dirty="0" smtClean="0">
                <a:latin typeface="Times New Roman" pitchFamily="18" charset="0"/>
                <a:ea typeface="宋体" charset="-122"/>
              </a:rPr>
              <a:t> 5-phosphate </a:t>
            </a:r>
            <a:r>
              <a:rPr lang="en-US" altLang="zh-CN" sz="2700" b="1" dirty="0">
                <a:latin typeface="Times New Roman" pitchFamily="18" charset="0"/>
                <a:ea typeface="宋体" charset="-122"/>
              </a:rPr>
              <a:t>and NADPH via the pentose phosphate pathway.</a:t>
            </a:r>
          </a:p>
          <a:p>
            <a:pPr eaLnBrk="1" hangingPunct="1">
              <a:lnSpc>
                <a:spcPct val="80000"/>
              </a:lnSpc>
            </a:pPr>
            <a:r>
              <a:rPr lang="en-US" altLang="zh-CN" sz="2700" b="1" dirty="0" smtClean="0">
                <a:latin typeface="Times New Roman" pitchFamily="18" charset="0"/>
                <a:ea typeface="宋体" charset="-122"/>
              </a:rPr>
              <a:t>Phosphofructokinase-1 (PFK-1) is the main point of regulation for controlling the rate of glycolysis.</a:t>
            </a:r>
          </a:p>
          <a:p>
            <a:pPr eaLnBrk="1" hangingPunct="1">
              <a:lnSpc>
                <a:spcPct val="80000"/>
              </a:lnSpc>
            </a:pPr>
            <a:r>
              <a:rPr lang="en-US" altLang="zh-CN" sz="2700" b="1" dirty="0" smtClean="0">
                <a:latin typeface="Times New Roman" pitchFamily="18" charset="0"/>
                <a:ea typeface="宋体" charset="-122"/>
              </a:rPr>
              <a:t>The activity of PFK-1 is regulated by various effectors having various signaling messages of the cell metabolism.</a:t>
            </a:r>
          </a:p>
          <a:p>
            <a:pPr eaLnBrk="1" hangingPunct="1">
              <a:lnSpc>
                <a:spcPct val="80000"/>
              </a:lnSpc>
            </a:pPr>
            <a:r>
              <a:rPr lang="en-US" altLang="zh-CN" sz="2700" b="1" dirty="0" smtClean="0">
                <a:latin typeface="Times New Roman" pitchFamily="18" charset="0"/>
                <a:ea typeface="宋体" charset="-122"/>
              </a:rPr>
              <a:t>Glycogen phosphorylase is regulated by allosteric effectors and reversible phosphorylation, which is in turn controlled by hormones.</a:t>
            </a:r>
          </a:p>
          <a:p>
            <a:pPr eaLnBrk="1" hangingPunct="1">
              <a:lnSpc>
                <a:spcPct val="80000"/>
              </a:lnSpc>
            </a:pPr>
            <a:r>
              <a:rPr lang="en-US" altLang="zh-CN" sz="2700" b="1" dirty="0" smtClean="0">
                <a:latin typeface="Times New Roman" pitchFamily="18" charset="0"/>
                <a:ea typeface="宋体" charset="-122"/>
              </a:rPr>
              <a:t>The liver and muscle glycogen phosphorylases are regulated differently to meet their physiological roles.</a:t>
            </a:r>
          </a:p>
          <a:p>
            <a:pPr eaLnBrk="1" hangingPunct="1">
              <a:lnSpc>
                <a:spcPct val="80000"/>
              </a:lnSpc>
            </a:pPr>
            <a:r>
              <a:rPr lang="en-US" altLang="zh-CN" sz="2700" b="1" dirty="0" smtClean="0">
                <a:latin typeface="Times New Roman" pitchFamily="18" charset="0"/>
                <a:ea typeface="宋体" charset="-122"/>
              </a:rPr>
              <a:t>Glycolysis and gluconeogenesis are reciprocally regulated to avoid “futile cycling” of synthesis and degradation.</a:t>
            </a:r>
          </a:p>
          <a:p>
            <a:pPr eaLnBrk="1" hangingPunct="1">
              <a:lnSpc>
                <a:spcPct val="80000"/>
              </a:lnSpc>
            </a:pPr>
            <a:endParaRPr lang="en-US" altLang="zh-CN" sz="2700" b="1" dirty="0" smtClean="0">
              <a:latin typeface="Times New Roman" pitchFamily="18" charset="0"/>
              <a:ea typeface="宋体"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arden"/>
          <p:cNvPicPr>
            <a:picLocks noChangeAspect="1" noChangeArrowheads="1"/>
          </p:cNvPicPr>
          <p:nvPr/>
        </p:nvPicPr>
        <p:blipFill>
          <a:blip r:embed="rId2"/>
          <a:srcRect/>
          <a:stretch>
            <a:fillRect/>
          </a:stretch>
        </p:blipFill>
        <p:spPr bwMode="auto">
          <a:xfrm>
            <a:off x="1835150" y="0"/>
            <a:ext cx="5516563"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0" smtClean="0">
            <a:ln>
              <a:noFill/>
            </a:ln>
            <a:solidFill>
              <a:srgbClr val="CC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0" smtClean="0">
            <a:ln>
              <a:noFill/>
            </a:ln>
            <a:solidFill>
              <a:srgbClr val="CC0000"/>
            </a:solidFill>
            <a:effectLst/>
            <a:latin typeface="Times New Roman" pitchFamily="18" charset="0"/>
            <a:ea typeface="宋体" pitchFamily="2"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hninger">
  <a:themeElements>
    <a:clrScheme name="Lehning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hninger">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0" smtClean="0">
            <a:ln>
              <a:noFill/>
            </a:ln>
            <a:solidFill>
              <a:srgbClr val="CC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0" smtClean="0">
            <a:ln>
              <a:noFill/>
            </a:ln>
            <a:solidFill>
              <a:srgbClr val="CC0000"/>
            </a:solidFill>
            <a:effectLst/>
            <a:latin typeface="Times New Roman" pitchFamily="18" charset="0"/>
            <a:ea typeface="宋体" pitchFamily="2" charset="-122"/>
          </a:defRPr>
        </a:defPPr>
      </a:lstStyle>
    </a:lnDef>
  </a:objectDefaults>
  <a:extraClrSchemeLst>
    <a:extraClrScheme>
      <a:clrScheme name="Lehning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hning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hning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hning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hning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hning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hning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11456</TotalTime>
  <Words>2770</Words>
  <Application>Microsoft Office PowerPoint</Application>
  <PresentationFormat>全屏显示(4:3)</PresentationFormat>
  <Paragraphs>404</Paragraphs>
  <Slides>88</Slides>
  <Notes>20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88</vt:i4>
      </vt:variant>
    </vt:vector>
  </HeadingPairs>
  <TitlesOfParts>
    <vt:vector size="97" baseType="lpstr">
      <vt:lpstr>华文新魏</vt:lpstr>
      <vt:lpstr>楷体</vt:lpstr>
      <vt:lpstr>宋体</vt:lpstr>
      <vt:lpstr>Arial</vt:lpstr>
      <vt:lpstr>Symbol</vt:lpstr>
      <vt:lpstr>Times</vt:lpstr>
      <vt:lpstr>Times New Roman</vt:lpstr>
      <vt:lpstr>Default Design</vt:lpstr>
      <vt:lpstr>Lehninger</vt:lpstr>
      <vt:lpstr>Chapter 14  Glycolysis, the pentose phosphate pathway and the catabolism of glycogen</vt:lpstr>
      <vt:lpstr>  Glycolysis (糖酵解)</vt:lpstr>
      <vt:lpstr>Overview on glucose metabolism</vt:lpstr>
      <vt:lpstr>PowerPoint 演示文稿</vt:lpstr>
      <vt:lpstr>Glycolysis</vt:lpstr>
      <vt:lpstr>1. The Development of Biochemistry and the Delineation of Glycolysis Went Hand by Hand</vt:lpstr>
      <vt:lpstr>PowerPoint 演示文稿</vt:lpstr>
      <vt:lpstr> </vt:lpstr>
      <vt:lpstr>PowerPoint 演示文稿</vt:lpstr>
      <vt:lpstr> </vt:lpstr>
      <vt:lpstr>PowerPoint 演示文稿</vt:lpstr>
      <vt:lpstr>Basic facts about glycolysis</vt:lpstr>
      <vt:lpstr>2. The overall glycolytic pathway  can be divided into two phases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Importance of phosphorylated intermediates</vt:lpstr>
      <vt:lpstr>PowerPoint 演示文稿</vt:lpstr>
      <vt:lpstr>3. Fermentation: pyruvate is converted to lactic acid or ethanol under anaerobic conditions</vt:lpstr>
      <vt:lpstr>PowerPoint 演示文稿</vt:lpstr>
      <vt:lpstr>PowerPoint 演示文稿</vt:lpstr>
      <vt:lpstr>PowerPoint 演示文稿</vt:lpstr>
      <vt:lpstr> </vt:lpstr>
      <vt:lpstr>PowerPoint 演示文稿</vt:lpstr>
      <vt:lpstr>PowerPoint 演示文稿</vt:lpstr>
      <vt:lpstr>4. Other hexoses are also oxidized via the glycolysis pathway</vt:lpstr>
      <vt:lpstr>PowerPoint 演示文稿</vt:lpstr>
      <vt:lpstr>PowerPoint 演示文稿</vt:lpstr>
      <vt:lpstr>5. Dietary poly- and disaccharides are hydrolyzed to monosaccharides in the digestive system</vt:lpstr>
      <vt:lpstr> </vt:lpstr>
      <vt:lpstr>6. Glycogen and starch are degraded by phosphorolysis</vt:lpstr>
      <vt:lpstr>PowerPoint 演示文稿</vt:lpstr>
      <vt:lpstr>PowerPoint 演示文稿</vt:lpstr>
      <vt:lpstr>7. Pentose phosphate pathway converts glucose to specialized products needed by the cells </vt:lpstr>
      <vt:lpstr>PowerPoint 演示文稿</vt:lpstr>
      <vt:lpstr> </vt:lpstr>
      <vt:lpstr>PowerPoint 演示文稿</vt:lpstr>
      <vt:lpstr>PowerPoint 演示文稿</vt:lpstr>
      <vt:lpstr>PowerPoint 演示文稿</vt:lpstr>
      <vt:lpstr>8. Regulation of glycolysis </vt:lpstr>
      <vt:lpstr>PowerPoint 演示文稿</vt:lpstr>
      <vt:lpstr>PowerPoint 演示文稿</vt:lpstr>
      <vt:lpstr>PowerPoint 演示文稿</vt:lpstr>
      <vt:lpstr>PowerPoint 演示文稿</vt:lpstr>
      <vt:lpstr>The rate of glycolysis in mammals is mainly controlled at the step acted by phosphofructokinase-1 (PFK-1) </vt:lpstr>
      <vt:lpstr>PowerPoint 演示文稿</vt:lpstr>
      <vt:lpstr>PowerPoint 演示文稿</vt:lpstr>
      <vt:lpstr>PowerPoint 演示文稿</vt:lpstr>
      <vt:lpstr>PowerPoint 演示文稿</vt:lpstr>
      <vt:lpstr>PowerPoint 演示文稿</vt:lpstr>
      <vt:lpstr> Hexokinase and pyruvate kinase also set the pace of glycolysis</vt:lpstr>
      <vt:lpstr>PowerPoint 演示文稿</vt:lpstr>
      <vt:lpstr> Different roles of muscle and liver in glucose metabolism</vt:lpstr>
      <vt:lpstr> Liver and muscle hexokinase isozymes are regulated differently</vt:lpstr>
      <vt:lpstr>PowerPoint 演示文稿</vt:lpstr>
      <vt:lpstr>9. Regulation of glycogen phosphorylase</vt:lpstr>
      <vt:lpstr>PowerPoint 演示文稿</vt:lpstr>
      <vt:lpstr>Glycogen phosphorylase kinase is regulated by different hormones  in muscle and in liver</vt:lpstr>
      <vt:lpstr>PowerPoint 演示文稿</vt:lpstr>
      <vt:lpstr>Glycogen phosphorylase is also regulated allosterically, but differently in muscle and liver</vt:lpstr>
      <vt:lpstr>PowerPoint 演示文稿</vt:lpstr>
      <vt:lpstr>10. Glycolysis and gluconeogenesis are coordinately regulated to avoid the wasteful “futile cycling” </vt:lpstr>
      <vt:lpstr>PowerPoint 演示文稿</vt:lpstr>
      <vt:lpstr> </vt:lpstr>
      <vt:lpstr>Keywords</vt:lpstr>
      <vt:lpstr>Words of the week</vt:lpstr>
      <vt:lpstr>Text-book reading of the week</vt:lpstr>
      <vt:lpstr>Summary</vt:lpstr>
      <vt:lpstr>PowerPoint 演示文稿</vt:lpstr>
    </vt:vector>
  </TitlesOfParts>
  <Company>Tsinghua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Glycolysis and the Catabolism of Hexoses</dc:title>
  <dc:creator>Zhen Li</dc:creator>
  <cp:lastModifiedBy>li zhen</cp:lastModifiedBy>
  <cp:revision>526</cp:revision>
  <dcterms:created xsi:type="dcterms:W3CDTF">2000-02-24T01:58:04Z</dcterms:created>
  <dcterms:modified xsi:type="dcterms:W3CDTF">2018-09-21T02:59:14Z</dcterms:modified>
</cp:coreProperties>
</file>