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1"/>
  </p:notesMasterIdLst>
  <p:sldIdLst>
    <p:sldId id="325" r:id="rId2"/>
    <p:sldId id="327" r:id="rId3"/>
    <p:sldId id="369" r:id="rId4"/>
    <p:sldId id="361" r:id="rId5"/>
    <p:sldId id="362" r:id="rId6"/>
    <p:sldId id="363" r:id="rId7"/>
    <p:sldId id="383" r:id="rId8"/>
    <p:sldId id="365" r:id="rId9"/>
    <p:sldId id="286" r:id="rId10"/>
    <p:sldId id="360" r:id="rId11"/>
    <p:sldId id="287" r:id="rId12"/>
    <p:sldId id="329" r:id="rId13"/>
    <p:sldId id="343" r:id="rId14"/>
    <p:sldId id="344" r:id="rId15"/>
    <p:sldId id="345" r:id="rId16"/>
    <p:sldId id="346" r:id="rId17"/>
    <p:sldId id="385" r:id="rId18"/>
    <p:sldId id="386" r:id="rId19"/>
    <p:sldId id="387" r:id="rId20"/>
    <p:sldId id="370" r:id="rId21"/>
    <p:sldId id="388" r:id="rId22"/>
    <p:sldId id="290" r:id="rId23"/>
    <p:sldId id="306" r:id="rId24"/>
    <p:sldId id="413" r:id="rId25"/>
    <p:sldId id="291" r:id="rId26"/>
    <p:sldId id="307" r:id="rId27"/>
    <p:sldId id="308" r:id="rId28"/>
    <p:sldId id="423" r:id="rId29"/>
    <p:sldId id="426" r:id="rId30"/>
    <p:sldId id="310" r:id="rId31"/>
    <p:sldId id="311" r:id="rId32"/>
    <p:sldId id="312" r:id="rId33"/>
    <p:sldId id="314" r:id="rId34"/>
    <p:sldId id="313" r:id="rId35"/>
    <p:sldId id="315" r:id="rId36"/>
    <p:sldId id="422" r:id="rId37"/>
    <p:sldId id="297" r:id="rId38"/>
    <p:sldId id="389" r:id="rId39"/>
    <p:sldId id="393" r:id="rId40"/>
    <p:sldId id="417" r:id="rId41"/>
    <p:sldId id="371" r:id="rId42"/>
    <p:sldId id="319" r:id="rId43"/>
    <p:sldId id="372" r:id="rId44"/>
    <p:sldId id="407" r:id="rId45"/>
    <p:sldId id="373" r:id="rId46"/>
    <p:sldId id="390" r:id="rId47"/>
    <p:sldId id="300" r:id="rId48"/>
    <p:sldId id="298" r:id="rId49"/>
    <p:sldId id="328" r:id="rId50"/>
    <p:sldId id="420" r:id="rId51"/>
    <p:sldId id="378" r:id="rId52"/>
    <p:sldId id="380" r:id="rId53"/>
    <p:sldId id="301" r:id="rId54"/>
    <p:sldId id="374" r:id="rId55"/>
    <p:sldId id="302" r:id="rId56"/>
    <p:sldId id="375" r:id="rId57"/>
    <p:sldId id="333" r:id="rId58"/>
    <p:sldId id="303" r:id="rId59"/>
    <p:sldId id="376" r:id="rId60"/>
    <p:sldId id="367" r:id="rId61"/>
    <p:sldId id="425" r:id="rId62"/>
    <p:sldId id="305" r:id="rId63"/>
    <p:sldId id="382" r:id="rId64"/>
    <p:sldId id="414" r:id="rId65"/>
    <p:sldId id="421" r:id="rId66"/>
    <p:sldId id="427" r:id="rId67"/>
    <p:sldId id="342" r:id="rId68"/>
    <p:sldId id="348" r:id="rId69"/>
    <p:sldId id="350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00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2" autoAdjust="0"/>
    <p:restoredTop sz="94743" autoAdjust="0"/>
  </p:normalViewPr>
  <p:slideViewPr>
    <p:cSldViewPr>
      <p:cViewPr varScale="1">
        <p:scale>
          <a:sx n="109" d="100"/>
          <a:sy n="109" d="100"/>
        </p:scale>
        <p:origin x="13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28CFE7-44EA-4066-A3DF-F21FE50CEE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C498B0-FB4D-4A76-BA00-A440D16FDE98}" type="slidenum">
              <a:rPr lang="en-US" altLang="en-US" smtClean="0"/>
              <a:pPr/>
              <a:t>9</a:t>
            </a:fld>
            <a:endParaRPr lang="en-US" alt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90D88-9BB3-4EC5-BB61-072D07AC811C}" type="slidenum">
              <a:rPr lang="en-US" altLang="en-US" smtClean="0"/>
              <a:pPr/>
              <a:t>39</a:t>
            </a:fld>
            <a:endParaRPr lang="en-US" altLang="en-US" dirty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0C931-5185-4449-881B-7D67E1195EC2}" type="slidenum">
              <a:rPr lang="en-US" altLang="en-US" smtClean="0"/>
              <a:pPr/>
              <a:t>42</a:t>
            </a:fld>
            <a:endParaRPr lang="en-US" altLang="en-US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A2E49-04AF-420D-8957-95F323F6F84D}" type="slidenum">
              <a:rPr lang="en-US" altLang="en-US" smtClean="0"/>
              <a:pPr/>
              <a:t>44</a:t>
            </a:fld>
            <a:endParaRPr lang="en-US" altLang="en-US" dirty="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C6714-A7C8-4214-BE87-978F83FE10FA}" type="slidenum">
              <a:rPr lang="en-US" altLang="en-US" smtClean="0"/>
              <a:pPr/>
              <a:t>47</a:t>
            </a:fld>
            <a:endParaRPr lang="en-US" altLang="en-US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23EB7-30B7-415B-9BA4-C76EF53B5046}" type="slidenum">
              <a:rPr lang="en-US" altLang="en-US" smtClean="0"/>
              <a:pPr/>
              <a:t>48</a:t>
            </a:fld>
            <a:endParaRPr lang="en-US" altLang="en-US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CBA54-314E-4CAA-B51C-6B72CF8A4E9D}" type="slidenum">
              <a:rPr lang="en-US" altLang="en-US" smtClean="0"/>
              <a:pPr/>
              <a:t>53</a:t>
            </a:fld>
            <a:endParaRPr lang="en-US" altLang="en-US" dirty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59960-6801-4DBC-A798-F82F356416AB}" type="slidenum">
              <a:rPr lang="en-US" altLang="en-US" smtClean="0"/>
              <a:pPr/>
              <a:t>55</a:t>
            </a:fld>
            <a:endParaRPr lang="en-US" alt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FE09A-D896-4825-94F3-879ADE6D8F05}" type="slidenum">
              <a:rPr lang="en-US" altLang="en-US" smtClean="0"/>
              <a:pPr/>
              <a:t>58</a:t>
            </a:fld>
            <a:endParaRPr lang="en-US" alt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892EE0-1BAF-42C3-BE99-D299F80DDBDD}" type="slidenum">
              <a:rPr lang="en-US" altLang="en-US" smtClean="0"/>
              <a:pPr/>
              <a:t>62</a:t>
            </a:fld>
            <a:endParaRPr lang="en-US" alt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2E755-E84F-4AB6-B2C3-1C7CFCD2D308}" type="slidenum">
              <a:rPr lang="en-US" altLang="en-US" smtClean="0"/>
              <a:pPr/>
              <a:t>11</a:t>
            </a:fld>
            <a:endParaRPr lang="en-US" altLang="en-US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A445B-75BD-43E8-9CC4-EE28F3BD6138}" type="slidenum">
              <a:rPr lang="en-US" altLang="en-US" smtClean="0"/>
              <a:pPr/>
              <a:t>22</a:t>
            </a:fld>
            <a:endParaRPr lang="en-US" altLang="en-US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F2C96-FE2E-4852-A6E4-C5916F44E7DF}" type="slidenum">
              <a:rPr lang="en-US" altLang="en-US" smtClean="0"/>
              <a:pPr/>
              <a:t>24</a:t>
            </a:fld>
            <a:endParaRPr lang="en-US" altLang="en-US" dirty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b="1" dirty="0" smtClean="0">
                <a:latin typeface="Arial" charset="0"/>
              </a:rPr>
              <a:t>FIGURE 16-8 Structure of citrate synthase.</a:t>
            </a:r>
            <a:r>
              <a:rPr lang="en-US" altLang="zh-CN" dirty="0" smtClean="0">
                <a:latin typeface="Arial" charset="0"/>
              </a:rPr>
              <a:t> The flexible domain of each subunit undergoes a large conformational change on binding oxaloacetate, creating a binding site for acetyl-CoA. (a) Open form of the enzyme alone (PDB ID 5CSC); (b) closed form with bound oxaloacetate and a stable analog of acetyl-CoA (carboxymethyl-CoA) (derived from PDB ID 5CTS). In these representations one subunit is colored tan and one green.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16783-601E-49C8-BE80-D258F949A1A5}" type="slidenum">
              <a:rPr lang="en-US" altLang="en-US" smtClean="0"/>
              <a:pPr/>
              <a:t>25</a:t>
            </a:fld>
            <a:endParaRPr lang="en-US" alt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213A2-281A-43E7-8EDA-DB6C2F27AA44}" type="slidenum">
              <a:rPr lang="en-US" altLang="zh-CN"/>
              <a:pPr/>
              <a:t>28</a:t>
            </a:fld>
            <a:endParaRPr lang="en-US" altLang="zh-CN" dirty="0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F01D9-33E2-490A-8FB0-C0850A45F418}" type="slidenum">
              <a:rPr lang="en-US" altLang="zh-CN"/>
              <a:pPr/>
              <a:t>29</a:t>
            </a:fld>
            <a:endParaRPr lang="en-US" altLang="zh-CN" dirty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29672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305E9-56D1-4FC9-83C7-0AC45A304541}" type="slidenum">
              <a:rPr lang="en-US" altLang="zh-CN"/>
              <a:pPr/>
              <a:t>36</a:t>
            </a:fld>
            <a:endParaRPr lang="en-US" altLang="zh-CN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5D5D6-58BF-4C49-9AFA-0C77B133FF94}" type="slidenum">
              <a:rPr lang="en-US" altLang="en-US" smtClean="0"/>
              <a:pPr/>
              <a:t>37</a:t>
            </a:fld>
            <a:endParaRPr lang="en-US" altLang="en-US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77A5-6889-46BB-B863-CE77727EEB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7703-50F2-4908-A625-64D5BD0C14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B51DF-542B-4FAB-841E-61224BE217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4CC41-1ADB-46E5-96AA-190D3FBF55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52D17-3A4B-4AEF-B395-EE6FE08F69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7457C-AF89-4476-B3BB-5C072C801C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71A04-63C6-4254-A2D9-0C87E36AAC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C9D67-0CBE-422D-B355-47DA46A21D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51AF-9BA9-4630-9BFB-AB8FDF8F40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4EB54-FD86-4830-882B-802F2F4C98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4DEDD-1061-4ADF-9D6B-63E9877D54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10C27-B774-4A4C-897B-7F81E298C2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1061B8-7B73-4EC3-8ABE-E32B0BBCB9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268413"/>
            <a:ext cx="7772400" cy="1143000"/>
          </a:xfrm>
        </p:spPr>
        <p:txBody>
          <a:bodyPr/>
          <a:lstStyle/>
          <a:p>
            <a:r>
              <a:rPr lang="en-US" altLang="zh-CN" sz="7200" b="1" dirty="0" smtClean="0">
                <a:solidFill>
                  <a:srgbClr val="3333CC"/>
                </a:solidFill>
                <a:latin typeface="Times New Roman" pitchFamily="18" charset="0"/>
                <a:ea typeface="宋体" pitchFamily="2" charset="-122"/>
              </a:rPr>
              <a:t>Chapter 16 </a:t>
            </a:r>
            <a:br>
              <a:rPr lang="en-US" altLang="zh-CN" sz="7200" b="1" dirty="0" smtClean="0">
                <a:solidFill>
                  <a:srgbClr val="3333CC"/>
                </a:solidFill>
                <a:latin typeface="Times New Roman" pitchFamily="18" charset="0"/>
                <a:ea typeface="宋体" pitchFamily="2" charset="-122"/>
              </a:rPr>
            </a:br>
            <a:r>
              <a:rPr lang="en-US" altLang="zh-CN" sz="6000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The Citric Acid Cycle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68313" y="2921000"/>
            <a:ext cx="78676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altLang="zh-CN" sz="3600" b="1" dirty="0">
              <a:latin typeface="Times New Roman" pitchFamily="18" charset="0"/>
              <a:ea typeface="宋体" pitchFamily="2" charset="-122"/>
            </a:endParaRPr>
          </a:p>
          <a:p>
            <a:pPr algn="ctr"/>
            <a:r>
              <a:rPr lang="en-US" altLang="zh-CN" sz="3600" b="1" dirty="0">
                <a:solidFill>
                  <a:srgbClr val="CC0000"/>
                </a:solidFill>
                <a:latin typeface="Times New Roman" pitchFamily="18" charset="0"/>
                <a:ea typeface="宋体" pitchFamily="2" charset="-122"/>
              </a:rPr>
              <a:t>The common pathway leading to the </a:t>
            </a:r>
          </a:p>
          <a:p>
            <a:pPr algn="ctr"/>
            <a:r>
              <a:rPr lang="en-US" altLang="zh-CN" sz="3600" b="1" dirty="0">
                <a:solidFill>
                  <a:srgbClr val="CC0000"/>
                </a:solidFill>
                <a:latin typeface="Times New Roman" pitchFamily="18" charset="0"/>
                <a:ea typeface="宋体" pitchFamily="2" charset="-122"/>
              </a:rPr>
              <a:t>complete oxidation of  carbohydrates, </a:t>
            </a:r>
          </a:p>
          <a:p>
            <a:pPr algn="ctr"/>
            <a:r>
              <a:rPr lang="en-US" altLang="zh-CN" sz="3600" b="1" dirty="0">
                <a:solidFill>
                  <a:srgbClr val="CC0000"/>
                </a:solidFill>
                <a:latin typeface="Times New Roman" pitchFamily="18" charset="0"/>
                <a:ea typeface="宋体" pitchFamily="2" charset="-122"/>
              </a:rPr>
              <a:t>fatty acids, and amino acids to CO</a:t>
            </a:r>
            <a:r>
              <a:rPr lang="en-US" altLang="zh-CN" sz="3600" b="1" baseline="-25000" dirty="0">
                <a:solidFill>
                  <a:srgbClr val="CC0000"/>
                </a:solidFill>
                <a:latin typeface="Times New Roman" pitchFamily="18" charset="0"/>
                <a:ea typeface="宋体" pitchFamily="2" charset="-122"/>
              </a:rPr>
              <a:t>2</a:t>
            </a:r>
          </a:p>
          <a:p>
            <a:pPr algn="ctr"/>
            <a:r>
              <a:rPr lang="en-US" altLang="zh-CN" sz="3600" b="1" dirty="0">
                <a:solidFill>
                  <a:srgbClr val="00CC00"/>
                </a:solidFill>
                <a:latin typeface="Times New Roman" pitchFamily="18" charset="0"/>
                <a:ea typeface="宋体" pitchFamily="2" charset="-122"/>
              </a:rPr>
              <a:t>A pathway providing many precursors </a:t>
            </a:r>
          </a:p>
          <a:p>
            <a:pPr algn="ctr"/>
            <a:r>
              <a:rPr lang="en-US" altLang="zh-CN" sz="3600" b="1" dirty="0">
                <a:solidFill>
                  <a:srgbClr val="00CC00"/>
                </a:solidFill>
                <a:latin typeface="Times New Roman" pitchFamily="18" charset="0"/>
                <a:ea typeface="宋体" pitchFamily="2" charset="-122"/>
              </a:rPr>
              <a:t>for biosynthetic reactions</a:t>
            </a:r>
          </a:p>
          <a:p>
            <a:pPr algn="ctr"/>
            <a:endParaRPr lang="zh-CN" altLang="en-US" sz="3600" b="1" dirty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25" y="379413"/>
            <a:ext cx="46037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 flipV="1">
            <a:off x="4067175" y="5157788"/>
            <a:ext cx="831850" cy="73025"/>
          </a:xfrm>
          <a:prstGeom prst="rightArrow">
            <a:avLst>
              <a:gd name="adj1" fmla="val 50000"/>
              <a:gd name="adj2" fmla="val 28478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43213" y="515778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ea typeface="宋体" pitchFamily="2" charset="-122"/>
              </a:rPr>
              <a:t>(thioester)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4067175" y="2492375"/>
            <a:ext cx="3817938" cy="2305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" y="379413"/>
            <a:ext cx="70294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4500563" y="3141663"/>
            <a:ext cx="4103687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Lipoate can act as 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 carrier of both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hydrogen and 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an acetyl group</a:t>
            </a:r>
          </a:p>
          <a:p>
            <a:pPr>
              <a:spcBef>
                <a:spcPct val="50000"/>
              </a:spcBef>
            </a:pPr>
            <a:endParaRPr lang="zh-CN" altLang="en-US" sz="320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3333CC"/>
                </a:solidFill>
                <a:latin typeface="Times New Roman" pitchFamily="18" charset="0"/>
                <a:ea typeface="宋体" pitchFamily="2" charset="-122"/>
              </a:rPr>
              <a:t>Pyruvate dehydrogenase </a:t>
            </a:r>
            <a:r>
              <a:rPr lang="en-US" altLang="zh-CN" sz="3600" b="1" dirty="0">
                <a:solidFill>
                  <a:srgbClr val="3333CC"/>
                </a:solidFill>
                <a:latin typeface="Times New Roman" pitchFamily="18" charset="0"/>
                <a:ea typeface="宋体" pitchFamily="2" charset="-122"/>
              </a:rPr>
              <a:t>c</a:t>
            </a:r>
            <a:r>
              <a:rPr lang="en-US" altLang="zh-CN" sz="3600" b="1" dirty="0" smtClean="0">
                <a:solidFill>
                  <a:srgbClr val="3333CC"/>
                </a:solidFill>
                <a:latin typeface="Times New Roman" pitchFamily="18" charset="0"/>
                <a:ea typeface="宋体" pitchFamily="2" charset="-122"/>
              </a:rPr>
              <a:t>omplex (PDH)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04031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   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Three-enzyme complex</a:t>
            </a:r>
          </a:p>
          <a:p>
            <a:pPr>
              <a:buFontTx/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   E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1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: pyruvate dehydrogenase (TPP)</a:t>
            </a:r>
          </a:p>
          <a:p>
            <a:pPr>
              <a:buFontTx/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   E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: dihydrolipoyl transacetylase (lipoate)--</a:t>
            </a:r>
            <a:r>
              <a:rPr lang="en-US" altLang="zh-CN" b="1" dirty="0" smtClean="0">
                <a:solidFill>
                  <a:srgbClr val="00CC00"/>
                </a:solidFill>
                <a:latin typeface="Times New Roman" pitchFamily="18" charset="0"/>
                <a:ea typeface="宋体" pitchFamily="2" charset="-122"/>
              </a:rPr>
              <a:t>core</a:t>
            </a:r>
          </a:p>
          <a:p>
            <a:pPr>
              <a:buFontTx/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   E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3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: dihydrolipoyl dehydrogenase (FAD)</a:t>
            </a:r>
          </a:p>
          <a:p>
            <a:pPr>
              <a:buFontTx/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    </a:t>
            </a:r>
          </a:p>
          <a:p>
            <a:pPr>
              <a:buFontTx/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   Plus 2 regulatory proteins (a protein kinase </a:t>
            </a:r>
          </a:p>
          <a:p>
            <a:pPr>
              <a:buFontTx/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   and a phosphoprotein phosphatase)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2133600"/>
            <a:ext cx="376635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Cryoelectron </a:t>
            </a:r>
          </a:p>
          <a:p>
            <a:r>
              <a:rPr lang="en-US" altLang="zh-CN" sz="32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micrograph of PDH </a:t>
            </a:r>
          </a:p>
          <a:p>
            <a:r>
              <a:rPr lang="en-US" altLang="zh-CN" sz="32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complexes isolated</a:t>
            </a:r>
          </a:p>
          <a:p>
            <a:r>
              <a:rPr lang="en-US" altLang="zh-CN" sz="32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from bovine kidney</a:t>
            </a:r>
          </a:p>
          <a:p>
            <a:endParaRPr lang="zh-CN" altLang="en-US" dirty="0">
              <a:ea typeface="宋体" pitchFamily="2" charset="-122"/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8388" y="476250"/>
            <a:ext cx="5535612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684213" y="6092825"/>
            <a:ext cx="87487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Three-dimensional image of the PDH complex</a:t>
            </a:r>
          </a:p>
          <a:p>
            <a:endParaRPr lang="en-US" altLang="zh-CN" sz="3200" b="1" dirty="0">
              <a:solidFill>
                <a:srgbClr val="3333FF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0"/>
            <a:ext cx="6286500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914400" y="5727700"/>
            <a:ext cx="77676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E</a:t>
            </a:r>
            <a:r>
              <a:rPr lang="en-US" altLang="zh-CN" sz="3200" b="1" baseline="-25000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 consists of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three types of domains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 linked </a:t>
            </a:r>
          </a:p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by short polypeptide linkers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535988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808038" y="5438775"/>
            <a:ext cx="741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Oxidative decarboxylation of pyruvate to </a:t>
            </a:r>
          </a:p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acetyl-CoA by the PDH complex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853598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084888" y="0"/>
            <a:ext cx="1800225" cy="10525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763713" y="2349500"/>
            <a:ext cx="720725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7812088" y="2349500"/>
            <a:ext cx="1152525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533400" y="0"/>
            <a:ext cx="7772400" cy="106363"/>
          </a:xfrm>
        </p:spPr>
        <p:txBody>
          <a:bodyPr/>
          <a:lstStyle/>
          <a:p>
            <a:r>
              <a:rPr lang="zh-CN" altLang="en-US" smtClean="0">
                <a:ea typeface="宋体" pitchFamily="2" charset="-122"/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642350" cy="38274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Substrates of the five reactions catalyzed by the pyruvate dehydrogenase complex are efficiently channeled---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substrate channeling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The long lipoyllysine arm of E</a:t>
            </a:r>
            <a:r>
              <a:rPr lang="en-US" altLang="zh-CN" sz="2800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 swings from the active site of E</a:t>
            </a:r>
            <a:r>
              <a:rPr lang="en-US" altLang="zh-CN" sz="2800" b="1" baseline="-25000" dirty="0" smtClean="0">
                <a:latin typeface="Times New Roman" pitchFamily="18" charset="0"/>
                <a:ea typeface="宋体" pitchFamily="2" charset="-122"/>
              </a:rPr>
              <a:t>1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 to E</a:t>
            </a:r>
            <a:r>
              <a:rPr lang="en-US" altLang="zh-CN" sz="2800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 to E</a:t>
            </a:r>
            <a:r>
              <a:rPr lang="en-US" altLang="zh-CN" sz="2800" b="1" baseline="-25000" dirty="0" smtClean="0">
                <a:latin typeface="Times New Roman" pitchFamily="18" charset="0"/>
                <a:ea typeface="宋体" pitchFamily="2" charset="-122"/>
              </a:rPr>
              <a:t>3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, tethering the intermediates to the enzyme complex to allow substrate channeling.</a:t>
            </a: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The multienzyme complexes catalyzing the oxidative decarboxylation of a few different kinds of </a:t>
            </a:r>
            <a:r>
              <a:rPr lang="en-US" altLang="zh-CN" sz="2800" b="1" dirty="0" smtClean="0">
                <a:solidFill>
                  <a:srgbClr val="FF0000"/>
                </a:solidFill>
                <a:latin typeface="Symbol" pitchFamily="18" charset="2"/>
                <a:ea typeface="宋体" pitchFamily="2" charset="-122"/>
              </a:rPr>
              <a:t>a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-keto acids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, including </a:t>
            </a:r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宋体" pitchFamily="2" charset="-122"/>
              </a:rPr>
              <a:t>pyruvate dehydrogenase complex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,  </a:t>
            </a:r>
            <a:r>
              <a:rPr lang="en-US" altLang="zh-CN" sz="2800" b="1" dirty="0" smtClean="0">
                <a:solidFill>
                  <a:schemeClr val="accent2"/>
                </a:solidFill>
                <a:latin typeface="Symbol" pitchFamily="18" charset="2"/>
                <a:ea typeface="宋体" pitchFamily="2" charset="-122"/>
              </a:rPr>
              <a:t>a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-ketoglutarate dehydrogenase complex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 and </a:t>
            </a:r>
            <a:r>
              <a:rPr lang="en-US" altLang="zh-CN" sz="2800" b="1" dirty="0" smtClean="0">
                <a:solidFill>
                  <a:srgbClr val="00CC00"/>
                </a:solidFill>
                <a:latin typeface="Times New Roman" pitchFamily="18" charset="0"/>
                <a:ea typeface="宋体" pitchFamily="2" charset="-122"/>
              </a:rPr>
              <a:t>branched-chain  </a:t>
            </a:r>
            <a:r>
              <a:rPr lang="en-US" altLang="zh-CN" sz="2800" b="1" dirty="0" smtClean="0">
                <a:solidFill>
                  <a:srgbClr val="00CC00"/>
                </a:solidFill>
                <a:latin typeface="Symbol" pitchFamily="18" charset="2"/>
                <a:ea typeface="宋体" pitchFamily="2" charset="-122"/>
              </a:rPr>
              <a:t>a</a:t>
            </a:r>
            <a:r>
              <a:rPr lang="en-US" altLang="zh-CN" sz="2800" b="1" dirty="0" smtClean="0">
                <a:solidFill>
                  <a:srgbClr val="00CC00"/>
                </a:solidFill>
                <a:latin typeface="Times New Roman" pitchFamily="18" charset="0"/>
                <a:ea typeface="宋体" pitchFamily="2" charset="-122"/>
              </a:rPr>
              <a:t>-keto acid dehydrogenase complex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, show remarkable structure and function similarities (all have identical E</a:t>
            </a:r>
            <a:r>
              <a:rPr lang="en-US" altLang="zh-CN" sz="2800" b="1" baseline="-25000" dirty="0" smtClean="0">
                <a:latin typeface="Times New Roman" pitchFamily="18" charset="0"/>
                <a:ea typeface="宋体" pitchFamily="2" charset="-122"/>
              </a:rPr>
              <a:t>3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, similar E</a:t>
            </a:r>
            <a:r>
              <a:rPr lang="en-US" altLang="zh-CN" sz="2800" b="1" baseline="-25000" dirty="0" smtClean="0">
                <a:latin typeface="Times New Roman" pitchFamily="18" charset="0"/>
                <a:ea typeface="宋体" pitchFamily="2" charset="-122"/>
              </a:rPr>
              <a:t>1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 and E</a:t>
            </a:r>
            <a:r>
              <a:rPr lang="en-US" altLang="zh-CN" sz="2800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620688"/>
            <a:ext cx="9144000" cy="1143000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3. The complete oxidation of pyruvate in animal tissues was proposed to undergo via a cyclic pathway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4864"/>
            <a:ext cx="9144000" cy="44751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consumption and pyruvate oxidation in minced muscle tissues were found to be stimulated by some four-carbon dicarboxylic acids (fumarate, succinate, malate and oxaloacetate), five-carbon dicarboxylic acid (</a:t>
            </a:r>
            <a:r>
              <a:rPr lang="en-US" altLang="zh-CN" b="1" dirty="0" smtClean="0">
                <a:latin typeface="Symbol" pitchFamily="18" charset="2"/>
                <a:ea typeface="宋体" pitchFamily="2" charset="-122"/>
              </a:rPr>
              <a:t>a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-ketoglutarate ), or six-carbon tricarboxylic acids (citrate, isocitrate, </a:t>
            </a:r>
            <a:r>
              <a:rPr lang="en-US" altLang="zh-CN" b="1" i="1" dirty="0" smtClean="0">
                <a:latin typeface="Times New Roman" pitchFamily="18" charset="0"/>
                <a:ea typeface="宋体" pitchFamily="2" charset="-122"/>
              </a:rPr>
              <a:t>cis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-aconitate).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A small amount of any of these organic acids stimulates 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many folds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of pyruvate oxidation!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53975"/>
            <a:ext cx="7772400" cy="106363"/>
          </a:xfrm>
        </p:spPr>
        <p:txBody>
          <a:bodyPr/>
          <a:lstStyle/>
          <a:p>
            <a:r>
              <a:rPr lang="zh-CN" altLang="en-US" smtClean="0">
                <a:ea typeface="宋体" pitchFamily="2" charset="-122"/>
              </a:rPr>
              <a:t> 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313"/>
            <a:ext cx="9144000" cy="6858000"/>
          </a:xfr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Malonate inhibits pyruvate oxidation 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regardless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of which active organic acid is added!</a:t>
            </a:r>
          </a:p>
          <a:p>
            <a:pPr>
              <a:defRPr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Hans Krebs proposed the “citric acid cycle” for the complete oxidation of pyruvate in animal tissues in 1937.</a:t>
            </a:r>
          </a:p>
          <a:p>
            <a:pPr>
              <a:defRPr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The citric acid cycle was confirmed to be universal in cells by </a:t>
            </a:r>
            <a:r>
              <a:rPr lang="en-US" altLang="zh-CN" b="1" i="1" dirty="0" smtClean="0">
                <a:latin typeface="Times New Roman" pitchFamily="18" charset="0"/>
                <a:ea typeface="宋体" pitchFamily="2" charset="-122"/>
              </a:rPr>
              <a:t>in vitro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studies with purified enzymes and </a:t>
            </a:r>
            <a:r>
              <a:rPr lang="en-US" altLang="zh-CN" b="1" i="1" dirty="0" smtClean="0">
                <a:latin typeface="Times New Roman" pitchFamily="18" charset="0"/>
                <a:ea typeface="宋体" pitchFamily="2" charset="-122"/>
              </a:rPr>
              <a:t>in vivo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studies with radio isotopes (“radio isotope tracer experiments”).</a:t>
            </a:r>
          </a:p>
          <a:p>
            <a:pPr>
              <a:defRPr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Krebs was awarded the Nobel Prize in medicine in 1953 for revealing the citric acid cycle (thus also called the Krebs cycle).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altLang="zh-CN" sz="4800" b="1" dirty="0" smtClean="0">
                <a:solidFill>
                  <a:srgbClr val="3333CC"/>
                </a:solidFill>
                <a:latin typeface="Times New Roman" pitchFamily="18" charset="0"/>
                <a:ea typeface="宋体" pitchFamily="2" charset="-122"/>
              </a:rPr>
              <a:t>Citric Acid Cycle (</a:t>
            </a:r>
            <a:r>
              <a:rPr lang="zh-CN" altLang="en-US" sz="4800" b="1" dirty="0" smtClean="0">
                <a:solidFill>
                  <a:srgbClr val="33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三羧酸循环</a:t>
            </a:r>
            <a:r>
              <a:rPr lang="en-US" altLang="zh-CN" sz="4800" b="1" dirty="0" smtClean="0">
                <a:solidFill>
                  <a:srgbClr val="3333CC"/>
                </a:solidFill>
                <a:latin typeface="Times New Roman" pitchFamily="18" charset="0"/>
                <a:ea typeface="宋体" pitchFamily="2" charset="-122"/>
              </a:rPr>
              <a:t>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040313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Also called the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tricarboxylic acid cycle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(TCA)    or the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Krebs cycle</a:t>
            </a:r>
          </a:p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Pyruvate completely oxidized to CO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2 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and H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O in the presence of O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---cellular respiration</a:t>
            </a:r>
          </a:p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Occurs in eight steps in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mitochondria</a:t>
            </a:r>
          </a:p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Energy efficiently conserved</a:t>
            </a:r>
          </a:p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A hub in metabolism, serving in both catabolic and anabolic processes</a:t>
            </a:r>
          </a:p>
          <a:p>
            <a:endParaRPr lang="en-US" altLang="zh-CN" b="1" dirty="0" smtClean="0">
              <a:latin typeface="Times New Roman" pitchFamily="18" charset="0"/>
              <a:ea typeface="宋体" pitchFamily="2" charset="-122"/>
            </a:endParaRPr>
          </a:p>
          <a:p>
            <a:endParaRPr lang="en-US" altLang="zh-CN" b="1" dirty="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kreb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8964613" cy="59642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9" y="548680"/>
            <a:ext cx="88392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4. The acetyl group (carried by CoA) is completely oxidized to CO</a:t>
            </a:r>
            <a:r>
              <a:rPr lang="en-US" altLang="zh-CN" b="1" baseline="-25000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 via the citric acid cycle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76872"/>
            <a:ext cx="8839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The 4-carbon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oxaloacetate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(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草酰乙酸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) acts as the “carrier” for the oxidation.</a:t>
            </a: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The two carbons released as 2 CO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2 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in the first cycle of oxidation are not from the acetyl-CoA just joined.</a:t>
            </a: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The  8 electrons released are collected by three NAD</a:t>
            </a:r>
            <a:r>
              <a:rPr lang="en-US" altLang="zh-CN" b="1" baseline="30000" dirty="0" smtClean="0">
                <a:latin typeface="Times New Roman" pitchFamily="18" charset="0"/>
                <a:ea typeface="宋体" pitchFamily="2" charset="-122"/>
              </a:rPr>
              <a:t>+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and one FAD.</a:t>
            </a: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One molecule of ATP (or GTP) is produced per cycle by substrate-level phosphorylation.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1239838" y="6108700"/>
            <a:ext cx="644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Reactions of the citric acid cycle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0"/>
            <a:ext cx="5926138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2916238" y="1052513"/>
            <a:ext cx="1150937" cy="5762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3708400" y="0"/>
            <a:ext cx="1077913" cy="5492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8535988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47675" y="254000"/>
            <a:ext cx="3771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Step 1: condensation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48064" y="5229200"/>
            <a:ext cx="2962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irreversible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ure 16-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16000"/>
            <a:ext cx="85312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187624" y="5949280"/>
            <a:ext cx="70192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Structure of citrate synthase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304800" y="4293096"/>
            <a:ext cx="1314872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635896" y="1484784"/>
            <a:ext cx="1314872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79475" y="4092575"/>
            <a:ext cx="3371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Citrate synthase</a:t>
            </a:r>
          </a:p>
          <a:p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---induced fit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0350"/>
            <a:ext cx="3878263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141663"/>
            <a:ext cx="3792537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8535988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23850" y="161925"/>
            <a:ext cx="5868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Step 2: dehydration &amp; hydration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2441575"/>
            <a:ext cx="853598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519113" y="974725"/>
            <a:ext cx="60404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Step 3  oxidative decarboxylation 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2700338" y="3573463"/>
            <a:ext cx="0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2103438" y="4457700"/>
            <a:ext cx="198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itchFamily="18" charset="0"/>
                <a:ea typeface="宋体" pitchFamily="2" charset="-122"/>
              </a:rPr>
              <a:t>Two isozymes</a:t>
            </a:r>
          </a:p>
        </p:txBody>
      </p:sp>
      <p:sp>
        <p:nvSpPr>
          <p:cNvPr id="2" name="矩形 1"/>
          <p:cNvSpPr/>
          <p:nvPr/>
        </p:nvSpPr>
        <p:spPr>
          <a:xfrm>
            <a:off x="1475656" y="2241607"/>
            <a:ext cx="1947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irreversible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340768"/>
            <a:ext cx="8232934" cy="367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501317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宋体" pitchFamily="2" charset="-122"/>
              </a:rPr>
              <a:t>Similar to pyruvate dehydrogenase complex</a:t>
            </a:r>
          </a:p>
          <a:p>
            <a:endParaRPr lang="zh-CN" altLang="en-US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995738" y="3860800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95536" y="404664"/>
            <a:ext cx="60981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Step 4   oxidative decarboxylation</a:t>
            </a:r>
            <a:endParaRPr lang="zh-CN" altLang="en-US" sz="3200" b="1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5796136" y="4081246"/>
            <a:ext cx="2208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irreversible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_16_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3800"/>
            <a:ext cx="853122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40726" y="5805264"/>
            <a:ext cx="8465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conserved mechanism for oxidative decarboxylation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893" y="620688"/>
            <a:ext cx="8686800" cy="1143000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1. The cellular respiration (complete oxidation of fuels) can be divided into three stages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4707" y="2276872"/>
            <a:ext cx="9144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Stage I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  All the fuel molecules are oxidized to generate a common two-carbon unit, acetyl-CoA.</a:t>
            </a: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Stage II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  Acetyl-CoA is completely oxidized to CO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, with electrons collected by NAD and FAD via the citric acid cycle.</a:t>
            </a: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Stage III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 Electrons of NADH and FADH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are transferred to O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via a series of carriers, producing H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O and a H</a:t>
            </a:r>
            <a:r>
              <a:rPr lang="en-US" altLang="zh-CN" b="1" baseline="30000" dirty="0" smtClean="0">
                <a:latin typeface="Times New Roman" pitchFamily="18" charset="0"/>
                <a:ea typeface="宋体" pitchFamily="2" charset="-122"/>
              </a:rPr>
              <a:t>+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gradient, which will promote ATP 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1538288"/>
            <a:ext cx="8535987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519113" y="542925"/>
            <a:ext cx="69326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Step 5  substrate-level phosphorylation</a:t>
            </a:r>
          </a:p>
          <a:p>
            <a:endParaRPr lang="zh-CN" altLang="en-US" sz="3200" b="1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3255963" y="3736975"/>
            <a:ext cx="3425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itchFamily="18" charset="0"/>
                <a:ea typeface="宋体" pitchFamily="2" charset="-122"/>
              </a:rPr>
              <a:t>(Two isozymes, one for  </a:t>
            </a:r>
          </a:p>
          <a:p>
            <a:r>
              <a:rPr lang="en-US" altLang="zh-CN" b="1" dirty="0">
                <a:latin typeface="Times New Roman" pitchFamily="18" charset="0"/>
                <a:ea typeface="宋体" pitchFamily="2" charset="-122"/>
              </a:rPr>
              <a:t>GDP, the other for ADP)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1376363"/>
            <a:ext cx="853598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411413" y="3644900"/>
            <a:ext cx="3190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(Membrane-bound)</a:t>
            </a:r>
          </a:p>
          <a:p>
            <a:endParaRPr lang="zh-CN" altLang="en-US" sz="28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519113" y="327025"/>
            <a:ext cx="4392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Step 6  dehydrogenation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468313" y="5949950"/>
            <a:ext cx="3986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Competitive Inhibitor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0"/>
            <a:ext cx="6816725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404813"/>
            <a:ext cx="6249988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4716463" y="3789363"/>
            <a:ext cx="2274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Stereospecific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231775" y="327025"/>
            <a:ext cx="1898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 Step 7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hydration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0850" y="379413"/>
            <a:ext cx="5700713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1979613" y="2997200"/>
            <a:ext cx="1065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(trans)</a:t>
            </a:r>
            <a:endParaRPr lang="zh-CN" altLang="en-US" b="1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5292725" y="2997200"/>
            <a:ext cx="725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(cis)</a:t>
            </a:r>
          </a:p>
          <a:p>
            <a:endParaRPr lang="zh-CN" altLang="en-US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6869" name="AutoShape 11"/>
          <p:cNvSpPr>
            <a:spLocks noChangeArrowheads="1"/>
          </p:cNvSpPr>
          <p:nvPr/>
        </p:nvSpPr>
        <p:spPr bwMode="auto">
          <a:xfrm>
            <a:off x="3276600" y="3068638"/>
            <a:ext cx="73025" cy="431800"/>
          </a:xfrm>
          <a:prstGeom prst="downArrow">
            <a:avLst>
              <a:gd name="adj1" fmla="val 50000"/>
              <a:gd name="adj2" fmla="val 1478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6870" name="AutoShape 12"/>
          <p:cNvSpPr>
            <a:spLocks noChangeArrowheads="1"/>
          </p:cNvSpPr>
          <p:nvPr/>
        </p:nvSpPr>
        <p:spPr bwMode="auto">
          <a:xfrm>
            <a:off x="6443663" y="2997200"/>
            <a:ext cx="73025" cy="431800"/>
          </a:xfrm>
          <a:prstGeom prst="downArrow">
            <a:avLst>
              <a:gd name="adj1" fmla="val 50000"/>
              <a:gd name="adj2" fmla="val 1478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6871" name="AutoShape 16"/>
          <p:cNvSpPr>
            <a:spLocks noChangeArrowheads="1"/>
          </p:cNvSpPr>
          <p:nvPr/>
        </p:nvSpPr>
        <p:spPr bwMode="auto">
          <a:xfrm rot="10800000">
            <a:off x="3419475" y="3068638"/>
            <a:ext cx="73025" cy="431800"/>
          </a:xfrm>
          <a:prstGeom prst="downArrow">
            <a:avLst>
              <a:gd name="adj1" fmla="val 50000"/>
              <a:gd name="adj2" fmla="val 1478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6872" name="AutoShape 18"/>
          <p:cNvSpPr>
            <a:spLocks noChangeArrowheads="1"/>
          </p:cNvSpPr>
          <p:nvPr/>
        </p:nvSpPr>
        <p:spPr bwMode="auto">
          <a:xfrm rot="10800000">
            <a:off x="6300788" y="2997200"/>
            <a:ext cx="73025" cy="431800"/>
          </a:xfrm>
          <a:prstGeom prst="downArrow">
            <a:avLst>
              <a:gd name="adj1" fmla="val 50000"/>
              <a:gd name="adj2" fmla="val 1478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6873" name="Line 19"/>
          <p:cNvSpPr>
            <a:spLocks noChangeShapeType="1"/>
          </p:cNvSpPr>
          <p:nvPr/>
        </p:nvSpPr>
        <p:spPr bwMode="auto">
          <a:xfrm>
            <a:off x="6156325" y="3068638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4" name="Line 20"/>
          <p:cNvSpPr>
            <a:spLocks noChangeShapeType="1"/>
          </p:cNvSpPr>
          <p:nvPr/>
        </p:nvSpPr>
        <p:spPr bwMode="auto">
          <a:xfrm flipV="1">
            <a:off x="6084888" y="3068638"/>
            <a:ext cx="576262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1514475"/>
            <a:ext cx="8535987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663575" y="687388"/>
            <a:ext cx="4392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Step 8  dehydrogenation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16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800" y="152400"/>
            <a:ext cx="6751638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51920" y="6165304"/>
            <a:ext cx="52920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Reactions of the citric acid cycle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755576" y="6096023"/>
            <a:ext cx="7632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Products of one turn of the citric acid cycle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60350"/>
            <a:ext cx="6913563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296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642938" y="6000750"/>
            <a:ext cx="76977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Products of one turn of the citric acid cycle</a:t>
            </a:r>
          </a:p>
          <a:p>
            <a:endParaRPr lang="zh-CN" altLang="en-US" dirty="0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04418" y="6110288"/>
            <a:ext cx="644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Reactions of the citric acid cycle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0"/>
            <a:ext cx="5926138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916238" y="1052513"/>
            <a:ext cx="1150937" cy="5762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708400" y="0"/>
            <a:ext cx="1077913" cy="5492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5148263" y="5373688"/>
            <a:ext cx="792162" cy="71437"/>
          </a:xfrm>
          <a:prstGeom prst="leftArrow">
            <a:avLst>
              <a:gd name="adj1" fmla="val 50000"/>
              <a:gd name="adj2" fmla="val 27722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6659563" y="4437063"/>
            <a:ext cx="792162" cy="71437"/>
          </a:xfrm>
          <a:prstGeom prst="leftArrow">
            <a:avLst>
              <a:gd name="adj1" fmla="val 50000"/>
              <a:gd name="adj2" fmla="val 27722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5795963" y="333375"/>
            <a:ext cx="792162" cy="71438"/>
          </a:xfrm>
          <a:prstGeom prst="leftArrow">
            <a:avLst>
              <a:gd name="adj1" fmla="val 50000"/>
              <a:gd name="adj2" fmla="val 27722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40969" name="AutoShape 13"/>
          <p:cNvSpPr>
            <a:spLocks noChangeArrowheads="1"/>
          </p:cNvSpPr>
          <p:nvPr/>
        </p:nvSpPr>
        <p:spPr bwMode="auto">
          <a:xfrm>
            <a:off x="6011863" y="5661025"/>
            <a:ext cx="792162" cy="71438"/>
          </a:xfrm>
          <a:prstGeom prst="leftArrow">
            <a:avLst>
              <a:gd name="adj1" fmla="val 50000"/>
              <a:gd name="adj2" fmla="val 27722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40970" name="AutoShape 14"/>
          <p:cNvSpPr>
            <a:spLocks noChangeArrowheads="1"/>
          </p:cNvSpPr>
          <p:nvPr/>
        </p:nvSpPr>
        <p:spPr bwMode="auto">
          <a:xfrm>
            <a:off x="7451725" y="4076700"/>
            <a:ext cx="792163" cy="71438"/>
          </a:xfrm>
          <a:prstGeom prst="leftArrow">
            <a:avLst>
              <a:gd name="adj1" fmla="val 50000"/>
              <a:gd name="adj2" fmla="val 27722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40971" name="AutoShape 17"/>
          <p:cNvSpPr>
            <a:spLocks noChangeArrowheads="1"/>
          </p:cNvSpPr>
          <p:nvPr/>
        </p:nvSpPr>
        <p:spPr bwMode="auto">
          <a:xfrm>
            <a:off x="5003800" y="549275"/>
            <a:ext cx="792163" cy="71438"/>
          </a:xfrm>
          <a:prstGeom prst="leftArrow">
            <a:avLst>
              <a:gd name="adj1" fmla="val 50000"/>
              <a:gd name="adj2" fmla="val 27722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dirty="0">
              <a:ea typeface="宋体" pitchFamily="2" charset="-122"/>
            </a:endParaRPr>
          </a:p>
        </p:txBody>
      </p:sp>
      <p:sp>
        <p:nvSpPr>
          <p:cNvPr id="40972" name="AutoShape 19"/>
          <p:cNvSpPr>
            <a:spLocks noChangeArrowheads="1"/>
          </p:cNvSpPr>
          <p:nvPr/>
        </p:nvSpPr>
        <p:spPr bwMode="auto">
          <a:xfrm rot="10800000">
            <a:off x="1116013" y="3068638"/>
            <a:ext cx="792162" cy="71437"/>
          </a:xfrm>
          <a:prstGeom prst="leftArrow">
            <a:avLst>
              <a:gd name="adj1" fmla="val 50000"/>
              <a:gd name="adj2" fmla="val 27722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altLang="zh-CN" dirty="0">
              <a:ea typeface="宋体" pitchFamily="2" charset="-122"/>
            </a:endParaRPr>
          </a:p>
        </p:txBody>
      </p:sp>
      <p:sp>
        <p:nvSpPr>
          <p:cNvPr id="40973" name="Text Box 20"/>
          <p:cNvSpPr txBox="1">
            <a:spLocks noChangeArrowheads="1"/>
          </p:cNvSpPr>
          <p:nvPr/>
        </p:nvSpPr>
        <p:spPr bwMode="auto">
          <a:xfrm>
            <a:off x="6640513" y="136525"/>
            <a:ext cx="16971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rreversible</a:t>
            </a:r>
            <a:endParaRPr lang="en-US" altLang="zh-CN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325" y="379413"/>
            <a:ext cx="7243763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altLang="zh-CN" sz="4800" b="1" dirty="0" smtClean="0">
                <a:solidFill>
                  <a:srgbClr val="3333CC"/>
                </a:solidFill>
                <a:latin typeface="Times New Roman" pitchFamily="18" charset="0"/>
                <a:ea typeface="宋体" pitchFamily="2" charset="-122"/>
              </a:rPr>
              <a:t>The citric acid cycle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76475"/>
            <a:ext cx="9144000" cy="29527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  Acetyl-CoA + 3NAD</a:t>
            </a:r>
            <a:r>
              <a:rPr lang="en-US" altLang="zh-CN" b="1" baseline="30000" dirty="0" smtClean="0">
                <a:latin typeface="Times New Roman" pitchFamily="18" charset="0"/>
                <a:ea typeface="宋体" pitchFamily="2" charset="-122"/>
              </a:rPr>
              <a:t>+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+ FAD + GDP + P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i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+ 2H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O</a:t>
            </a:r>
          </a:p>
          <a:p>
            <a:endParaRPr lang="en-US" altLang="zh-CN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    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2CO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+ 3NADH + FADH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+ GTP + 3H</a:t>
            </a:r>
            <a:r>
              <a:rPr lang="en-US" altLang="zh-CN" b="1" baseline="30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+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+ CoA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4356100" y="2781300"/>
            <a:ext cx="144463" cy="792163"/>
          </a:xfrm>
          <a:prstGeom prst="downArrow">
            <a:avLst>
              <a:gd name="adj1" fmla="val 50000"/>
              <a:gd name="adj2" fmla="val 13708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5. The complete oxidation of one glucose may yield as many as 32 ATP</a:t>
            </a:r>
            <a:r>
              <a:rPr lang="en-US" altLang="zh-CN" dirty="0" smtClean="0">
                <a:ea typeface="宋体" pitchFamily="2" charset="-122"/>
              </a:rPr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808"/>
            <a:ext cx="9144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All the NADH and FADH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will eventually pass their electrons to O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after being transferred through a series of electron carriers.</a:t>
            </a: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The complete oxidation of each NADH molecule leads to the generation of about 2.5 ATP, and FADH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of about 1.5 ATP.</a:t>
            </a: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The overall efficiency of energy conservation is about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34%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using the free energy changes under standard conditions and about 65% using actual free energy changes in cells.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1117600"/>
            <a:ext cx="8535987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Line 6"/>
          <p:cNvSpPr>
            <a:spLocks noChangeShapeType="1"/>
          </p:cNvSpPr>
          <p:nvPr/>
        </p:nvSpPr>
        <p:spPr bwMode="auto">
          <a:xfrm>
            <a:off x="395288" y="5300663"/>
            <a:ext cx="29511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36" name="Line 7"/>
          <p:cNvSpPr>
            <a:spLocks noChangeShapeType="1"/>
          </p:cNvSpPr>
          <p:nvPr/>
        </p:nvSpPr>
        <p:spPr bwMode="auto">
          <a:xfrm>
            <a:off x="107950" y="3357563"/>
            <a:ext cx="87852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250825" y="765175"/>
            <a:ext cx="1339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*****</a:t>
            </a:r>
            <a:endParaRPr lang="zh-CN" altLang="en-US" sz="3600" b="1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548680"/>
            <a:ext cx="8610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6. The intermediates of the citric acid cycle are important sources for biosynthetic precursors</a:t>
            </a:r>
            <a:r>
              <a:rPr lang="en-US" altLang="zh-CN" dirty="0" smtClean="0">
                <a:ea typeface="宋体" pitchFamily="2" charset="-122"/>
              </a:rPr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20925"/>
            <a:ext cx="9144000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The citric acid cycle is the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hub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of intermediary metabolism serving both the catabolic and anabolic processes (thus an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amphibolic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pathway).</a:t>
            </a: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Any compounds that give rise to four- or five- carbon intermediates of the cycle can be oxidized by the cycle.</a:t>
            </a: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It provides precursors for the biosynthesis of glucose, amino acids, nucleotides, fatty acids, heme groups, etc.</a:t>
            </a:r>
          </a:p>
          <a:p>
            <a:pPr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79388" y="5969000"/>
            <a:ext cx="91074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Citric acid cycle provides precursors for many biosynthetic pathways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0"/>
            <a:ext cx="7531100" cy="59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>
                <a:ea typeface="宋体" pitchFamily="2" charset="-122"/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33375"/>
            <a:ext cx="8964612" cy="3240088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Intermediates of the citric acid cycle get replenished by anaplerotic reactions when consumed by biosynthesis.</a:t>
            </a:r>
          </a:p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The most common anaplerotic reactions covert either pyruvate or phosphoenolpyruvate to oxaloacetate or malate.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47675" y="3305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4710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149725"/>
            <a:ext cx="8497887" cy="2503488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533400" y="0"/>
            <a:ext cx="7772400" cy="106363"/>
          </a:xfrm>
        </p:spPr>
        <p:txBody>
          <a:bodyPr/>
          <a:lstStyle/>
          <a:p>
            <a:r>
              <a:rPr lang="zh-CN" altLang="en-US" smtClean="0">
                <a:ea typeface="宋体" pitchFamily="2" charset="-122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036496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Pyruvate carboxylase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catalyzes the carboxylation of pyruvate using covalently bound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biotin (a vitamin)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as the coenzyme.</a:t>
            </a: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The long flexible arm of biotin switches between two active site of the pyruvate carboxylase (one for attaching a HCO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3</a:t>
            </a:r>
            <a:r>
              <a:rPr lang="en-US" altLang="zh-CN" b="1" baseline="30000" dirty="0" smtClean="0">
                <a:latin typeface="Times New Roman" pitchFamily="18" charset="0"/>
                <a:ea typeface="宋体" pitchFamily="2" charset="-122"/>
              </a:rPr>
              <a:t>-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to biotin and the other for transferring the carboxyl group to pyruvate).</a:t>
            </a:r>
          </a:p>
          <a:p>
            <a:pPr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Acetyl-CoA is a positive allosteric modulator for pyruvate carboxylase.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5795963" y="1916113"/>
            <a:ext cx="421163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ea typeface="宋体" pitchFamily="2" charset="-122"/>
              </a:rPr>
              <a:t>Biotin 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 vitamin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</a:rPr>
              <a:t>) </a:t>
            </a:r>
          </a:p>
          <a:p>
            <a:r>
              <a:rPr lang="en-US" altLang="zh-CN" sz="2800" b="1" dirty="0">
                <a:latin typeface="Times New Roman" pitchFamily="18" charset="0"/>
                <a:ea typeface="宋体" pitchFamily="2" charset="-122"/>
              </a:rPr>
              <a:t>plays a key role in </a:t>
            </a:r>
          </a:p>
          <a:p>
            <a:r>
              <a:rPr lang="en-US" altLang="zh-CN" sz="2800" b="1" dirty="0">
                <a:latin typeface="Times New Roman" pitchFamily="18" charset="0"/>
                <a:ea typeface="宋体" pitchFamily="2" charset="-122"/>
              </a:rPr>
              <a:t>the carboxylation </a:t>
            </a:r>
          </a:p>
          <a:p>
            <a:r>
              <a:rPr lang="en-US" altLang="zh-CN" sz="2800" b="1" dirty="0">
                <a:latin typeface="Times New Roman" pitchFamily="18" charset="0"/>
                <a:ea typeface="宋体" pitchFamily="2" charset="-122"/>
              </a:rPr>
              <a:t>reaction---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specialized 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carrier of 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one-carbon groups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5737225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1692275" y="692150"/>
            <a:ext cx="0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0413"/>
            <a:ext cx="5614988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4644008" y="116632"/>
            <a:ext cx="46355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Some anaerobic bacteria, </a:t>
            </a:r>
          </a:p>
          <a:p>
            <a:pPr>
              <a:spcBef>
                <a:spcPct val="2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lacking </a:t>
            </a:r>
            <a:r>
              <a:rPr lang="en-US" altLang="zh-CN" sz="2800" b="1" dirty="0">
                <a:solidFill>
                  <a:srgbClr val="3333FF"/>
                </a:solidFill>
                <a:latin typeface="Symbol" pitchFamily="18" charset="2"/>
                <a:ea typeface="宋体" pitchFamily="2" charset="-122"/>
              </a:rPr>
              <a:t>a</a:t>
            </a:r>
            <a:r>
              <a:rPr lang="en-US" altLang="zh-CN" sz="28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-ketoglutarate </a:t>
            </a:r>
          </a:p>
          <a:p>
            <a:pPr>
              <a:spcBef>
                <a:spcPct val="2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dehydrogenase, make </a:t>
            </a:r>
          </a:p>
          <a:p>
            <a:pPr>
              <a:spcBef>
                <a:spcPct val="2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biosynthetic precursors </a:t>
            </a:r>
          </a:p>
          <a:p>
            <a:pPr>
              <a:spcBef>
                <a:spcPct val="2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via the incomplete citric acid </a:t>
            </a:r>
          </a:p>
          <a:p>
            <a:pPr>
              <a:spcBef>
                <a:spcPct val="2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cycle, which could be an </a:t>
            </a:r>
          </a:p>
          <a:p>
            <a:pPr>
              <a:spcBef>
                <a:spcPct val="2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early evolution stage of  </a:t>
            </a:r>
          </a:p>
          <a:p>
            <a:pPr>
              <a:spcBef>
                <a:spcPct val="2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the citric acid cycle.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en-US" altLang="zh-CN" sz="4800" b="1" dirty="0" smtClean="0">
                <a:solidFill>
                  <a:srgbClr val="3333CC"/>
                </a:solidFill>
                <a:latin typeface="Times New Roman" pitchFamily="18" charset="0"/>
                <a:ea typeface="宋体" pitchFamily="2" charset="-122"/>
              </a:rPr>
              <a:t>Regulation of the citric acid cycle</a:t>
            </a:r>
            <a:endParaRPr lang="en-US" altLang="zh-CN" sz="4800" dirty="0" smtClean="0">
              <a:ea typeface="宋体" pitchFamily="2" charset="-122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7338"/>
            <a:ext cx="8915400" cy="53006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000" b="1" dirty="0" smtClean="0">
                <a:latin typeface="Times New Roman" pitchFamily="18" charset="0"/>
                <a:ea typeface="宋体" pitchFamily="2" charset="-122"/>
              </a:rPr>
              <a:t>Regulatory enzymes:</a:t>
            </a:r>
          </a:p>
          <a:p>
            <a:pPr>
              <a:buFontTx/>
              <a:buNone/>
            </a:pPr>
            <a:r>
              <a:rPr lang="en-US" altLang="zh-CN" sz="3600" b="1" dirty="0" smtClean="0">
                <a:solidFill>
                  <a:srgbClr val="CC0000"/>
                </a:solidFill>
                <a:latin typeface="Times New Roman" pitchFamily="18" charset="0"/>
                <a:ea typeface="宋体" pitchFamily="2" charset="-122"/>
              </a:rPr>
              <a:t>Pyruvate dehydrogenase complex</a:t>
            </a:r>
          </a:p>
          <a:p>
            <a:pPr>
              <a:buFontTx/>
              <a:buNone/>
            </a:pPr>
            <a:r>
              <a:rPr lang="en-US" altLang="zh-CN" sz="3600" b="1" dirty="0" smtClean="0">
                <a:solidFill>
                  <a:srgbClr val="CC0000"/>
                </a:solidFill>
                <a:latin typeface="Times New Roman" pitchFamily="18" charset="0"/>
                <a:ea typeface="宋体" pitchFamily="2" charset="-122"/>
              </a:rPr>
              <a:t>Citrate synthase</a:t>
            </a:r>
          </a:p>
          <a:p>
            <a:pPr>
              <a:buFontTx/>
              <a:buNone/>
            </a:pPr>
            <a:r>
              <a:rPr lang="en-US" altLang="zh-CN" sz="3600" b="1" dirty="0" smtClean="0">
                <a:solidFill>
                  <a:srgbClr val="CC0000"/>
                </a:solidFill>
                <a:latin typeface="Times New Roman" pitchFamily="18" charset="0"/>
                <a:ea typeface="宋体" pitchFamily="2" charset="-122"/>
              </a:rPr>
              <a:t>Isocitrate dehydrogenase</a:t>
            </a:r>
          </a:p>
          <a:p>
            <a:pPr>
              <a:buFontTx/>
              <a:buNone/>
            </a:pPr>
            <a:r>
              <a:rPr lang="en-US" altLang="zh-CN" sz="3600" b="1" dirty="0" smtClean="0">
                <a:solidFill>
                  <a:srgbClr val="CC0000"/>
                </a:solidFill>
                <a:latin typeface="Symbol" pitchFamily="18" charset="2"/>
                <a:ea typeface="宋体" pitchFamily="2" charset="-122"/>
              </a:rPr>
              <a:t>a</a:t>
            </a:r>
            <a:r>
              <a:rPr lang="en-US" altLang="zh-CN" sz="3600" b="1" dirty="0" smtClean="0">
                <a:solidFill>
                  <a:srgbClr val="CC0000"/>
                </a:solidFill>
                <a:latin typeface="Times New Roman" pitchFamily="18" charset="0"/>
                <a:ea typeface="宋体" pitchFamily="2" charset="-122"/>
              </a:rPr>
              <a:t>-ketoglutarate dehydrogenase</a:t>
            </a:r>
          </a:p>
          <a:p>
            <a:pPr>
              <a:buFontTx/>
              <a:buNone/>
            </a:pPr>
            <a:endParaRPr lang="en-US" altLang="zh-CN" sz="3600" b="1" dirty="0" smtClean="0">
              <a:solidFill>
                <a:srgbClr val="CC0000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0" y="379413"/>
            <a:ext cx="551180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7. The pyruvate dehydrogenase complex in vertebrates is regulated allosterically and covalently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The formation of acetyl-CoA from pyruvate is a  key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irreversible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step in animals because they are unable to convert acetyl-CoA to glucose.</a:t>
            </a:r>
          </a:p>
          <a:p>
            <a:pPr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The complex (in all organisms) is allosterically inhibited by signaling molecules indicating a rich source of energy, e.g.,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ATP, acetyl-CoA, NADH, long chain fatty acids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; activated by molecules indicating a lack (or demand) of energy, e.g., </a:t>
            </a:r>
            <a:r>
              <a:rPr lang="en-US" altLang="zh-CN" b="1" dirty="0" smtClean="0">
                <a:solidFill>
                  <a:srgbClr val="00CC00"/>
                </a:solidFill>
                <a:latin typeface="Times New Roman" pitchFamily="18" charset="0"/>
                <a:ea typeface="宋体" pitchFamily="2" charset="-122"/>
              </a:rPr>
              <a:t>AMP, CoA, NAD</a:t>
            </a:r>
            <a:r>
              <a:rPr lang="en-US" altLang="zh-CN" b="1" baseline="30000" dirty="0" smtClean="0">
                <a:solidFill>
                  <a:srgbClr val="00CC00"/>
                </a:solidFill>
                <a:latin typeface="Times New Roman" pitchFamily="18" charset="0"/>
                <a:ea typeface="宋体" pitchFamily="2" charset="-122"/>
              </a:rPr>
              <a:t>+</a:t>
            </a:r>
            <a:r>
              <a:rPr lang="en-US" altLang="zh-CN" b="1" dirty="0" smtClean="0">
                <a:solidFill>
                  <a:srgbClr val="00CC00"/>
                </a:solidFill>
                <a:latin typeface="Times New Roman" pitchFamily="18" charset="0"/>
                <a:ea typeface="宋体" pitchFamily="2" charset="-122"/>
              </a:rPr>
              <a:t>, Ca</a:t>
            </a:r>
            <a:r>
              <a:rPr lang="en-US" altLang="zh-CN" b="1" baseline="30000" dirty="0" smtClean="0">
                <a:solidFill>
                  <a:srgbClr val="00CC00"/>
                </a:solidFill>
                <a:latin typeface="Times New Roman" pitchFamily="18" charset="0"/>
                <a:ea typeface="宋体" pitchFamily="2" charset="-122"/>
              </a:rPr>
              <a:t>2+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106363"/>
            <a:ext cx="7772400" cy="106363"/>
          </a:xfrm>
        </p:spPr>
        <p:txBody>
          <a:bodyPr/>
          <a:lstStyle/>
          <a:p>
            <a:r>
              <a:rPr lang="zh-CN" altLang="en-US" smtClean="0">
                <a:ea typeface="宋体" pitchFamily="2" charset="-122"/>
              </a:rPr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The activity of the complex (in vertebrates, probably also in plants, but not in </a:t>
            </a:r>
            <a:r>
              <a:rPr lang="en-US" altLang="zh-CN" b="1" i="1" dirty="0" smtClean="0">
                <a:latin typeface="Times New Roman" pitchFamily="18" charset="0"/>
                <a:ea typeface="宋体" pitchFamily="2" charset="-122"/>
              </a:rPr>
              <a:t>E. coli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) is also regulated by reversible phosphorylation of one of the enzymes,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E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1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, in the complex: phosphorylation of a specific Ser residue inhibits and dephosphorylation activates the complex.</a:t>
            </a: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The kinase and phosphatase is also part of the enzyme complex.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  E</a:t>
            </a:r>
            <a:r>
              <a:rPr lang="en-US" altLang="zh-CN" sz="4000" b="1" baseline="-25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1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(unphosphorylated)---active</a:t>
            </a:r>
            <a:endParaRPr lang="en-US" altLang="zh-CN" sz="4000" b="1" dirty="0" smtClean="0">
              <a:solidFill>
                <a:srgbClr val="00CC00"/>
              </a:solidFill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dirty="0" smtClean="0">
                <a:solidFill>
                  <a:srgbClr val="00CC00"/>
                </a:solidFill>
                <a:latin typeface="Times New Roman" pitchFamily="18" charset="0"/>
                <a:ea typeface="宋体" pitchFamily="2" charset="-122"/>
              </a:rPr>
              <a:t>   E</a:t>
            </a:r>
            <a:r>
              <a:rPr lang="en-US" altLang="zh-CN" sz="4000" b="1" baseline="-25000" dirty="0" smtClean="0">
                <a:solidFill>
                  <a:srgbClr val="00CC00"/>
                </a:solidFill>
                <a:latin typeface="Times New Roman" pitchFamily="18" charset="0"/>
                <a:ea typeface="宋体" pitchFamily="2" charset="-122"/>
              </a:rPr>
              <a:t>1</a:t>
            </a:r>
            <a:r>
              <a:rPr lang="en-US" altLang="zh-CN" sz="4000" b="1" dirty="0" smtClean="0">
                <a:solidFill>
                  <a:srgbClr val="00CC00"/>
                </a:solidFill>
                <a:latin typeface="Times New Roman" pitchFamily="18" charset="0"/>
                <a:ea typeface="宋体" pitchFamily="2" charset="-122"/>
              </a:rPr>
              <a:t> (phosphorylated)---inactive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dirty="0" smtClean="0">
                <a:solidFill>
                  <a:srgbClr val="00CC00"/>
                </a:solidFill>
                <a:latin typeface="Times New Roman" pitchFamily="18" charset="0"/>
                <a:ea typeface="宋体" pitchFamily="2" charset="-122"/>
              </a:rPr>
              <a:t>   Kinase involved is activated by ATP,   but inhibited by a drug called </a:t>
            </a:r>
            <a:r>
              <a:rPr lang="en-US" altLang="zh-CN" sz="4000" b="1" dirty="0" smtClean="0">
                <a:latin typeface="Times New Roman" pitchFamily="18" charset="0"/>
                <a:ea typeface="宋体" pitchFamily="2" charset="-122"/>
              </a:rPr>
              <a:t>dichloroacetate</a:t>
            </a:r>
            <a:r>
              <a:rPr lang="en-US" altLang="zh-CN" sz="4000" b="1" dirty="0" smtClean="0">
                <a:solidFill>
                  <a:srgbClr val="00CC00"/>
                </a:solidFill>
                <a:latin typeface="Times New Roman" pitchFamily="18" charset="0"/>
                <a:ea typeface="宋体" pitchFamily="2" charset="-122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b="1" dirty="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8. The rate of the citric acid cycle is controlled at three exergonic irreversible steps</a:t>
            </a:r>
            <a:r>
              <a:rPr lang="en-US" altLang="zh-CN" dirty="0" smtClean="0">
                <a:ea typeface="宋体" pitchFamily="2" charset="-122"/>
              </a:rPr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31" y="2276872"/>
            <a:ext cx="9144000" cy="4114800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Regulatory enzymes: citrate synthase, isocitrate dehydrogenase and </a:t>
            </a:r>
            <a:r>
              <a:rPr lang="en-US" altLang="zh-CN" b="1" dirty="0" smtClean="0">
                <a:latin typeface="Symbol" pitchFamily="18" charset="2"/>
                <a:ea typeface="宋体" pitchFamily="2" charset="-122"/>
              </a:rPr>
              <a:t>a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-ketoglutarate dehydrogenase</a:t>
            </a:r>
          </a:p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Inhibited by product feedback (citrate, succinyl-CoA) and high energy charge (ATP, NADH)</a:t>
            </a:r>
          </a:p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Activated by a low energy charge (ADP) or a signal for energy requirement (Ca</a:t>
            </a:r>
            <a:r>
              <a:rPr lang="en-US" altLang="zh-CN" b="1" baseline="30000" dirty="0" smtClean="0">
                <a:latin typeface="Times New Roman" pitchFamily="18" charset="0"/>
                <a:ea typeface="宋体" pitchFamily="2" charset="-122"/>
              </a:rPr>
              <a:t>2+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).</a:t>
            </a:r>
          </a:p>
          <a:p>
            <a:endParaRPr lang="zh-CN" altLang="en-US" b="1" dirty="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971550" y="6216650"/>
            <a:ext cx="667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Regulation of the citric acid cycle</a:t>
            </a:r>
          </a:p>
        </p:txBody>
      </p:sp>
      <p:pic>
        <p:nvPicPr>
          <p:cNvPr id="5529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0"/>
            <a:ext cx="5194300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9"/>
          <p:cNvSpPr>
            <a:spLocks noChangeArrowheads="1"/>
          </p:cNvSpPr>
          <p:nvPr/>
        </p:nvSpPr>
        <p:spPr bwMode="auto">
          <a:xfrm>
            <a:off x="2555875" y="260350"/>
            <a:ext cx="1223963" cy="576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55301" name="Rectangle 12"/>
          <p:cNvSpPr>
            <a:spLocks noChangeArrowheads="1"/>
          </p:cNvSpPr>
          <p:nvPr/>
        </p:nvSpPr>
        <p:spPr bwMode="auto">
          <a:xfrm>
            <a:off x="3635375" y="1844675"/>
            <a:ext cx="720725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55302" name="Rectangle 13"/>
          <p:cNvSpPr>
            <a:spLocks noChangeArrowheads="1"/>
          </p:cNvSpPr>
          <p:nvPr/>
        </p:nvSpPr>
        <p:spPr bwMode="auto">
          <a:xfrm>
            <a:off x="4356100" y="2852738"/>
            <a:ext cx="1079500" cy="360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55303" name="Rectangle 14"/>
          <p:cNvSpPr>
            <a:spLocks noChangeArrowheads="1"/>
          </p:cNvSpPr>
          <p:nvPr/>
        </p:nvSpPr>
        <p:spPr bwMode="auto">
          <a:xfrm>
            <a:off x="4211638" y="3789363"/>
            <a:ext cx="1081087" cy="5762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55304" name="TextBox 7"/>
          <p:cNvSpPr txBox="1">
            <a:spLocks noChangeArrowheads="1"/>
          </p:cNvSpPr>
          <p:nvPr/>
        </p:nvSpPr>
        <p:spPr bwMode="auto">
          <a:xfrm>
            <a:off x="7500938" y="6211888"/>
            <a:ext cx="1338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*****</a:t>
            </a:r>
            <a:endParaRPr lang="zh-CN" altLang="en-US" sz="3600" b="1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9. Net conversion of acetate to carbohydrates is achieved via </a:t>
            </a:r>
            <a:br>
              <a:rPr lang="en-US" altLang="zh-CN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</a:br>
            <a:r>
              <a:rPr lang="en-US" altLang="zh-CN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the glyoxylate cycle</a:t>
            </a:r>
            <a:r>
              <a:rPr lang="en-US" altLang="zh-CN" dirty="0" smtClean="0">
                <a:ea typeface="宋体" pitchFamily="2" charset="-122"/>
              </a:rPr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17750"/>
            <a:ext cx="9144000" cy="4540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In vertebrates there is no net conversion of acetate (also from fatty acids and amino acids) to any of the citric acid cycle intermediate, thus neither to carbohydrates.</a:t>
            </a: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Net conversion of acetate to four-carbon citric acid cycle intermediates occurs via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the glyoxylate cycle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, found in plants, certain invertebrates, and some microorganisms  (including </a:t>
            </a:r>
            <a:r>
              <a:rPr lang="en-US" altLang="zh-CN" b="1" i="1" dirty="0" smtClean="0">
                <a:latin typeface="Times New Roman" pitchFamily="18" charset="0"/>
                <a:ea typeface="宋体" pitchFamily="2" charset="-122"/>
              </a:rPr>
              <a:t>E. coli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and yeast).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1975167" y="6030569"/>
            <a:ext cx="50417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The glyoxylate cycle</a:t>
            </a:r>
          </a:p>
        </p:txBody>
      </p:sp>
      <p:pic>
        <p:nvPicPr>
          <p:cNvPr id="5734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0"/>
            <a:ext cx="4292600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Line 9"/>
          <p:cNvSpPr>
            <a:spLocks noChangeShapeType="1"/>
          </p:cNvSpPr>
          <p:nvPr/>
        </p:nvSpPr>
        <p:spPr bwMode="auto">
          <a:xfrm>
            <a:off x="4716463" y="1700213"/>
            <a:ext cx="9350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49" name="Line 10"/>
          <p:cNvSpPr>
            <a:spLocks noChangeShapeType="1"/>
          </p:cNvSpPr>
          <p:nvPr/>
        </p:nvSpPr>
        <p:spPr bwMode="auto">
          <a:xfrm>
            <a:off x="2700338" y="2565400"/>
            <a:ext cx="17287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0" name="Line 11"/>
          <p:cNvSpPr>
            <a:spLocks noChangeShapeType="1"/>
          </p:cNvSpPr>
          <p:nvPr/>
        </p:nvSpPr>
        <p:spPr bwMode="auto">
          <a:xfrm>
            <a:off x="5651500" y="3213100"/>
            <a:ext cx="9350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1" name="Rectangle 12"/>
          <p:cNvSpPr>
            <a:spLocks noChangeArrowheads="1"/>
          </p:cNvSpPr>
          <p:nvPr/>
        </p:nvSpPr>
        <p:spPr bwMode="auto">
          <a:xfrm>
            <a:off x="5580063" y="5661025"/>
            <a:ext cx="936625" cy="2889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57352" name="Rectangle 13"/>
          <p:cNvSpPr>
            <a:spLocks noChangeArrowheads="1"/>
          </p:cNvSpPr>
          <p:nvPr/>
        </p:nvSpPr>
        <p:spPr bwMode="auto">
          <a:xfrm>
            <a:off x="4140200" y="0"/>
            <a:ext cx="1439863" cy="83661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57353" name="Rectangle 14"/>
          <p:cNvSpPr>
            <a:spLocks noChangeArrowheads="1"/>
          </p:cNvSpPr>
          <p:nvPr/>
        </p:nvSpPr>
        <p:spPr bwMode="auto">
          <a:xfrm>
            <a:off x="2339975" y="5013325"/>
            <a:ext cx="1368425" cy="7207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57354" name="Oval 15"/>
          <p:cNvSpPr>
            <a:spLocks noChangeArrowheads="1"/>
          </p:cNvSpPr>
          <p:nvPr/>
        </p:nvSpPr>
        <p:spPr bwMode="auto">
          <a:xfrm>
            <a:off x="4500563" y="4508500"/>
            <a:ext cx="1008062" cy="504825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57355" name="Oval 16"/>
          <p:cNvSpPr>
            <a:spLocks noChangeArrowheads="1"/>
          </p:cNvSpPr>
          <p:nvPr/>
        </p:nvSpPr>
        <p:spPr bwMode="auto">
          <a:xfrm>
            <a:off x="2916238" y="4149725"/>
            <a:ext cx="1008062" cy="504825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304800" y="-53975"/>
            <a:ext cx="7772400" cy="106363"/>
          </a:xfrm>
        </p:spPr>
        <p:txBody>
          <a:bodyPr/>
          <a:lstStyle/>
          <a:p>
            <a:r>
              <a:rPr lang="zh-CN" altLang="en-US" smtClean="0">
                <a:ea typeface="宋体" pitchFamily="2" charset="-122"/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4114800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The glyoxylate cycle shares three steps and bypasses the rest, including the two decarboxylation steps, of the citric acid cycle.</a:t>
            </a:r>
          </a:p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Two acetyl-CoA molecules enter each glyoxylate cycle with a net production of one succinate.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Isocitrate lyase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and 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malate synthase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are the two bypassing enzymes, converting isocitrate to malate via the glyoxylate intermediate, releasing a succinate on the way.</a:t>
            </a:r>
          </a:p>
          <a:p>
            <a:endParaRPr lang="en-US" altLang="zh-CN" b="1" dirty="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en-US" altLang="zh-CN" sz="4800" b="1" dirty="0" smtClean="0">
                <a:solidFill>
                  <a:srgbClr val="3333CC"/>
                </a:solidFill>
                <a:latin typeface="Times New Roman" pitchFamily="18" charset="0"/>
                <a:ea typeface="宋体" pitchFamily="2" charset="-122"/>
              </a:rPr>
              <a:t>The glyoxylate cycle</a:t>
            </a:r>
            <a:endParaRPr lang="en-US" altLang="zh-CN" sz="4800" dirty="0" smtClean="0">
              <a:ea typeface="宋体" pitchFamily="2" charset="-122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7338"/>
            <a:ext cx="8915400" cy="53006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Convert acetate to carbohydrate in plants, certain invertebrates and some microorganisms</a:t>
            </a:r>
          </a:p>
          <a:p>
            <a:pPr>
              <a:buFontTx/>
              <a:buNone/>
            </a:pPr>
            <a:endParaRPr lang="en-US" altLang="zh-CN" b="1" dirty="0" smtClean="0">
              <a:solidFill>
                <a:srgbClr val="FF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        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 Acetyl-CoA + NAD</a:t>
            </a:r>
            <a:r>
              <a:rPr lang="en-US" altLang="zh-CN" b="1" baseline="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+ 2H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</a:p>
          <a:p>
            <a:pPr>
              <a:buFontTx/>
              <a:buNone/>
            </a:pPr>
            <a:endParaRPr lang="en-US" altLang="zh-CN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Succinate + 2CoA + NADH + H</a:t>
            </a:r>
            <a:r>
              <a:rPr lang="en-US" altLang="zh-CN" b="1" baseline="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endParaRPr lang="en-US" altLang="zh-CN" b="1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3779838" y="4365625"/>
            <a:ext cx="144462" cy="792163"/>
          </a:xfrm>
          <a:prstGeom prst="downArrow">
            <a:avLst>
              <a:gd name="adj1" fmla="val 50000"/>
              <a:gd name="adj2" fmla="val 13708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467544" y="6165304"/>
            <a:ext cx="83806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Electron micrograph of a germinating cucumber seed</a:t>
            </a:r>
          </a:p>
        </p:txBody>
      </p:sp>
      <p:pic>
        <p:nvPicPr>
          <p:cNvPr id="604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0"/>
            <a:ext cx="8035925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10. Conversion of fatty acids to glucose (in germinating seeds) occurs in three intracellular compartments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92896"/>
            <a:ext cx="8915400" cy="4114800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Fatty acids are first converted to acetyl-CoA, which is in turn converted to succinate via the glyoxylate cycle in </a:t>
            </a:r>
            <a:r>
              <a:rPr lang="en-US" altLang="zh-CN" b="1" dirty="0" smtClean="0">
                <a:solidFill>
                  <a:srgbClr val="00FF00"/>
                </a:solidFill>
                <a:latin typeface="Times New Roman" pitchFamily="18" charset="0"/>
                <a:ea typeface="宋体" pitchFamily="2" charset="-122"/>
              </a:rPr>
              <a:t>glyoxysomes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. </a:t>
            </a:r>
          </a:p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Succinate is transported to </a:t>
            </a:r>
            <a:r>
              <a:rPr lang="en-US" altLang="zh-CN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mitochondria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and  converted to  malate via the citric acid cycle. </a:t>
            </a:r>
          </a:p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Malate is then transported out of mitochondria and is converted to glucose in the</a:t>
            </a:r>
            <a:r>
              <a:rPr lang="en-US" altLang="zh-CN" b="1" dirty="0" smtClean="0">
                <a:solidFill>
                  <a:schemeClr val="hlink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b="1" dirty="0" smtClean="0">
                <a:solidFill>
                  <a:srgbClr val="CC0000"/>
                </a:solidFill>
                <a:latin typeface="Times New Roman" pitchFamily="18" charset="0"/>
                <a:ea typeface="宋体" pitchFamily="2" charset="-122"/>
              </a:rPr>
              <a:t>cytosol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.</a:t>
            </a:r>
          </a:p>
          <a:p>
            <a:endParaRPr lang="en-US" altLang="zh-CN" b="1" dirty="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461963"/>
            <a:ext cx="8535987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88913"/>
            <a:ext cx="2944812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21685" y="6286500"/>
            <a:ext cx="87863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Relationship between the citric acid cycle and the glyoxylate cycle</a:t>
            </a:r>
          </a:p>
          <a:p>
            <a:endParaRPr lang="zh-CN" altLang="en-US" dirty="0">
              <a:solidFill>
                <a:srgbClr val="3333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2268538" y="3357563"/>
            <a:ext cx="86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H="1">
            <a:off x="5940425" y="6092825"/>
            <a:ext cx="1079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3851275" y="3789363"/>
            <a:ext cx="86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8050"/>
            <a:ext cx="9144000" cy="1143000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11. The partitioning of isocitrate between the citric acid cycle and the glyoxylate cycle is coordinately regulated</a:t>
            </a:r>
            <a:r>
              <a:rPr lang="en-US" altLang="zh-CN" sz="4000" dirty="0" smtClean="0">
                <a:solidFill>
                  <a:srgbClr val="00FFFF"/>
                </a:solidFill>
                <a:ea typeface="宋体" pitchFamily="2" charset="-122"/>
              </a:rPr>
              <a:t>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97200"/>
            <a:ext cx="9144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The activity of the </a:t>
            </a:r>
            <a:r>
              <a:rPr lang="en-US" altLang="zh-CN" b="1" i="1" dirty="0" smtClean="0">
                <a:latin typeface="Times New Roman" pitchFamily="18" charset="0"/>
                <a:ea typeface="宋体" pitchFamily="2" charset="-122"/>
              </a:rPr>
              <a:t>E. coli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isocitrate dehydrogenase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is inhibited when phosphorylated by a specific kinase and activated when dephosphorylated by a specific phosphatase.</a:t>
            </a:r>
          </a:p>
        </p:txBody>
      </p:sp>
    </p:spTree>
    <p:extLst>
      <p:ext uri="{BB962C8B-B14F-4D97-AF65-F5344CB8AC3E}">
        <p14:creationId xmlns:p14="http://schemas.microsoft.com/office/powerpoint/2010/main" val="16370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303213" y="1119188"/>
            <a:ext cx="280193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itchFamily="18" charset="0"/>
                <a:ea typeface="宋体" pitchFamily="2" charset="-122"/>
              </a:rPr>
              <a:t>The citric acid </a:t>
            </a:r>
          </a:p>
          <a:p>
            <a:r>
              <a:rPr lang="en-US" altLang="zh-CN" sz="3200" b="1" dirty="0">
                <a:latin typeface="Times New Roman" pitchFamily="18" charset="0"/>
                <a:ea typeface="宋体" pitchFamily="2" charset="-122"/>
              </a:rPr>
              <a:t>and glyoxylate </a:t>
            </a:r>
          </a:p>
          <a:p>
            <a:r>
              <a:rPr lang="en-US" altLang="zh-CN" sz="3200" b="1" dirty="0">
                <a:latin typeface="Times New Roman" pitchFamily="18" charset="0"/>
                <a:ea typeface="宋体" pitchFamily="2" charset="-122"/>
              </a:rPr>
              <a:t>cycles are </a:t>
            </a:r>
          </a:p>
          <a:p>
            <a:r>
              <a:rPr lang="en-US" altLang="zh-CN" sz="3200" b="1" dirty="0">
                <a:latin typeface="Times New Roman" pitchFamily="18" charset="0"/>
                <a:ea typeface="宋体" pitchFamily="2" charset="-122"/>
              </a:rPr>
              <a:t>coordinately</a:t>
            </a:r>
          </a:p>
          <a:p>
            <a:r>
              <a:rPr lang="en-US" altLang="zh-CN" sz="3200" b="1" dirty="0">
                <a:latin typeface="Times New Roman" pitchFamily="18" charset="0"/>
                <a:ea typeface="宋体" pitchFamily="2" charset="-122"/>
              </a:rPr>
              <a:t>regulated</a:t>
            </a: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003800" y="1052513"/>
            <a:ext cx="647700" cy="1444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645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76250"/>
            <a:ext cx="3176587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Line 9"/>
          <p:cNvSpPr>
            <a:spLocks noChangeShapeType="1"/>
          </p:cNvSpPr>
          <p:nvPr/>
        </p:nvSpPr>
        <p:spPr bwMode="auto">
          <a:xfrm>
            <a:off x="4932363" y="2420938"/>
            <a:ext cx="10080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1493838"/>
            <a:ext cx="7772400" cy="106362"/>
          </a:xfrm>
        </p:spPr>
        <p:txBody>
          <a:bodyPr/>
          <a:lstStyle/>
          <a:p>
            <a:r>
              <a:rPr lang="zh-CN" altLang="en-US" smtClean="0">
                <a:ea typeface="宋体" pitchFamily="2" charset="-122"/>
              </a:rPr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8686800" cy="5805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The kinase and phosphatase activities are located in two domains of the same polypeptide and are reciprocally regulated: the kinase is allosterically inhibited (while the phosphatase activated) by molecules indicating an energy depletion, e.g., accumulation of intermediates of glycolysis and the citric acid cycle.</a:t>
            </a:r>
          </a:p>
          <a:p>
            <a:pPr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The allosteric inhibitors of the kinase also act as inhibitors for the isocitrate lyase: i.e., they activate the dehydrogenase while simultaneously inhibit the lyase.</a:t>
            </a:r>
          </a:p>
          <a:p>
            <a:pPr>
              <a:lnSpc>
                <a:spcPct val="90000"/>
              </a:lnSpc>
            </a:pPr>
            <a:endParaRPr lang="zh-CN" altLang="en-US" b="1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7772400" cy="1143000"/>
          </a:xfrm>
        </p:spPr>
        <p:txBody>
          <a:bodyPr/>
          <a:lstStyle/>
          <a:p>
            <a:r>
              <a:rPr lang="en-US" altLang="zh-CN" sz="6600" b="1" dirty="0" smtClean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Keywords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28800"/>
            <a:ext cx="8964612" cy="568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Pyruvate dehydrogenase complex--reaction, regulation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The citric acid cycle--reaction, regulation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The glyoxylate cycle--products</a:t>
            </a: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en-US" altLang="zh-CN" sz="6600" b="1" dirty="0" smtClean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Words of the week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278215"/>
            <a:ext cx="8280920" cy="5689600"/>
          </a:xfrm>
          <a:noFill/>
          <a:ln>
            <a:noFill/>
          </a:ln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kinase vs. phosphatase</a:t>
            </a:r>
          </a:p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phosphorylation vs. dephosphorylation</a:t>
            </a:r>
          </a:p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phosphorylated vs. unphosphorylated</a:t>
            </a:r>
          </a:p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activated vs. inactivated</a:t>
            </a:r>
          </a:p>
          <a:p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synthase vs. synthetase</a:t>
            </a:r>
          </a:p>
          <a:p>
            <a:endParaRPr lang="en-US" altLang="zh-CN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altLang="en-US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9776"/>
            <a:ext cx="8424936" cy="1143000"/>
          </a:xfrm>
        </p:spPr>
        <p:txBody>
          <a:bodyPr/>
          <a:lstStyle/>
          <a:p>
            <a:r>
              <a:rPr lang="en-US" altLang="zh-CN" sz="4800" b="1" dirty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Text-book reading of the week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76" y="1556792"/>
            <a:ext cx="8802724" cy="5184576"/>
          </a:xfrm>
          <a:ln>
            <a:noFill/>
          </a:ln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Summary 16.1 (p637)</a:t>
            </a:r>
          </a:p>
          <a:p>
            <a:r>
              <a:rPr lang="en-US" altLang="zh-CN" b="1" dirty="0">
                <a:latin typeface="Times New Roman" pitchFamily="18" charset="0"/>
                <a:ea typeface="宋体" charset="-122"/>
                <a:cs typeface="Times New Roman" pitchFamily="18" charset="0"/>
              </a:rPr>
              <a:t>Summary </a:t>
            </a:r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16.2 </a:t>
            </a:r>
            <a:r>
              <a:rPr lang="en-US" altLang="zh-CN" b="1" dirty="0">
                <a:latin typeface="Times New Roman" pitchFamily="18" charset="0"/>
                <a:ea typeface="宋体" charset="-122"/>
                <a:cs typeface="Times New Roman" pitchFamily="18" charset="0"/>
              </a:rPr>
              <a:t>(</a:t>
            </a:r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p653)</a:t>
            </a:r>
          </a:p>
          <a:p>
            <a:r>
              <a:rPr lang="en-US" altLang="zh-CN" b="1" dirty="0">
                <a:latin typeface="Times New Roman" pitchFamily="18" charset="0"/>
                <a:ea typeface="宋体" charset="-122"/>
                <a:cs typeface="Times New Roman" pitchFamily="18" charset="0"/>
              </a:rPr>
              <a:t>Summary </a:t>
            </a:r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16.3 </a:t>
            </a:r>
            <a:r>
              <a:rPr lang="en-US" altLang="zh-CN" b="1" dirty="0">
                <a:latin typeface="Times New Roman" pitchFamily="18" charset="0"/>
                <a:ea typeface="宋体" charset="-122"/>
                <a:cs typeface="Times New Roman" pitchFamily="18" charset="0"/>
              </a:rPr>
              <a:t>(</a:t>
            </a:r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p656)</a:t>
            </a:r>
          </a:p>
          <a:p>
            <a:r>
              <a:rPr lang="en-US" altLang="zh-CN" b="1" dirty="0">
                <a:latin typeface="Times New Roman" pitchFamily="18" charset="0"/>
                <a:ea typeface="宋体" charset="-122"/>
                <a:cs typeface="Times New Roman" pitchFamily="18" charset="0"/>
              </a:rPr>
              <a:t>Summary </a:t>
            </a:r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16.4 </a:t>
            </a:r>
            <a:r>
              <a:rPr lang="en-US" altLang="zh-CN" b="1" dirty="0">
                <a:latin typeface="Times New Roman" pitchFamily="18" charset="0"/>
                <a:ea typeface="宋体" charset="-122"/>
                <a:cs typeface="Times New Roman" pitchFamily="18" charset="0"/>
              </a:rPr>
              <a:t>(</a:t>
            </a:r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p659)</a:t>
            </a:r>
          </a:p>
          <a:p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p648 (Box 16-3)</a:t>
            </a:r>
            <a:endParaRPr lang="en-US" altLang="zh-CN" b="1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p653-655 </a:t>
            </a:r>
            <a:r>
              <a:rPr lang="en-US" altLang="zh-CN" b="1" dirty="0">
                <a:latin typeface="Times New Roman" pitchFamily="18" charset="0"/>
                <a:ea typeface="宋体" charset="-122"/>
                <a:cs typeface="Times New Roman" pitchFamily="18" charset="0"/>
              </a:rPr>
              <a:t>(regulation of </a:t>
            </a:r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the citric acid cycle)</a:t>
            </a:r>
            <a:endParaRPr lang="en-US" altLang="zh-CN" b="1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endParaRPr lang="en-US" altLang="zh-CN" b="1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altLang="en-US" b="1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008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4036"/>
            <a:ext cx="7772400" cy="1143000"/>
          </a:xfrm>
        </p:spPr>
        <p:txBody>
          <a:bodyPr/>
          <a:lstStyle/>
          <a:p>
            <a:r>
              <a:rPr lang="en-US" altLang="zh-CN" sz="6600" b="1" dirty="0" smtClean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Summary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71512"/>
            <a:ext cx="8964612" cy="568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Pyruvate, the product of glycolysis, is converted to acetyl-CoA, the starting material of the citric acid cycle, by the pyruvate dehydrogenase (PDH) complex.</a:t>
            </a: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The PDH complex is composed of multiple copies of three enzymes and five different coenzymes.</a:t>
            </a: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The citric acid cycle is a nearly universal central catabolic pathway in which compounds derived from the breakdown of carbohydrates, fats and proteins are oxidized to CO</a:t>
            </a:r>
            <a:r>
              <a:rPr lang="en-US" altLang="zh-CN" sz="2800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, with most of the energy of oxidation temporarily held in the electron carriers NADH and FADH</a:t>
            </a:r>
            <a:r>
              <a:rPr lang="en-US" altLang="zh-CN" sz="2800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713788" cy="6048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For each acetyl-CoA oxidized by the citric acid cycle, the energy gain consists of three molecules of NADH, one FADH</a:t>
            </a:r>
            <a:r>
              <a:rPr lang="en-US" altLang="zh-CN" sz="2800" b="1" baseline="-25000" dirty="0" smtClean="0">
                <a:latin typeface="Times New Roman" pitchFamily="18" charset="0"/>
                <a:ea typeface="宋体" pitchFamily="2" charset="-122"/>
              </a:rPr>
              <a:t>2,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and one ATP or GTP.</a:t>
            </a: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The overall rate of the citric acid cycle is controlled by the rate of conversion of pyruvate to acetyl-CoA and by the flux through citrate synthase, isocitrate dehydrogenase, and </a:t>
            </a:r>
            <a:r>
              <a:rPr lang="en-US" altLang="zh-CN" sz="2800" b="1" dirty="0" smtClean="0">
                <a:latin typeface="Symbol" pitchFamily="18" charset="2"/>
                <a:ea typeface="宋体" pitchFamily="2" charset="-122"/>
              </a:rPr>
              <a:t>a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-ketoglutarate dehydrogenase.</a:t>
            </a: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The PDH complex is inhibited allosterically by metabolites that signal a sufficiency of metabolic energy (ATP, acetyl-CoA, NADH and fatty acids) and stimulated by metabolites that indicate a reduced energy supply (AMP, NAD</a:t>
            </a:r>
            <a:r>
              <a:rPr lang="en-US" altLang="zh-CN" sz="2800" b="1" baseline="30000" dirty="0" smtClean="0">
                <a:latin typeface="Times New Roman" pitchFamily="18" charset="0"/>
                <a:ea typeface="宋体" pitchFamily="2" charset="-122"/>
              </a:rPr>
              <a:t>+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and CoA).</a:t>
            </a: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13787" cy="6191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The glyoxylate cycle is active in the germinating seeds of some plants and in certain microorganisms that can live on acetate as the sole carbon source.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In the glyoxylate cycle, the bypassing of the two decarboxylation steps of the citric acid cycle makes possible of the net formation of succinate.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Vertebrates lack the glyoxylate cycle and cannot </a:t>
            </a:r>
            <a:r>
              <a:rPr lang="en-US" altLang="zh-CN" sz="2800" b="1" smtClean="0">
                <a:latin typeface="Times New Roman" pitchFamily="18" charset="0"/>
                <a:ea typeface="宋体" pitchFamily="2" charset="-122"/>
              </a:rPr>
              <a:t>synthesize glucose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from </a:t>
            </a:r>
            <a:r>
              <a:rPr lang="en-US" altLang="zh-CN" sz="2800" b="1" smtClean="0">
                <a:latin typeface="Times New Roman" pitchFamily="18" charset="0"/>
                <a:ea typeface="宋体" pitchFamily="2" charset="-122"/>
              </a:rPr>
              <a:t>acetate or the fatty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acids that give rise to acetyl-CoA.</a:t>
            </a: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The partitioning of isocitrate between the citrate acid cycle and the glyoxylate cycle is controlled at the level of isocitrate dehydrogenase, which is regulated by reversible phosphorylation.</a:t>
            </a: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9809" y="548680"/>
            <a:ext cx="85344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2. Pyruvate is oxidized to </a:t>
            </a:r>
            <a:br>
              <a:rPr lang="en-US" altLang="zh-CN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</a:br>
            <a:r>
              <a:rPr lang="en-US" altLang="zh-CN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acetyl-CoA by the pyruvate dehydrogenase complex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9" y="2348880"/>
            <a:ext cx="9144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Pyruvate is first transported into mitochondria via a specific transporter on the inner membrane.</a:t>
            </a: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Pyruvate is converted to acetyl-CoA and CO</a:t>
            </a:r>
            <a:r>
              <a:rPr lang="en-US" altLang="zh-CN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by oxidative decarboxylation.</a:t>
            </a: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The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pyruvate dehydrogenase (PDH) complex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is a huge multimeric assembly of three kinds of enzymes, having 60 subunits in bacteria and more in mammals.</a:t>
            </a:r>
          </a:p>
          <a:p>
            <a:pPr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8535988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53980" y="437416"/>
            <a:ext cx="6875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Production of acetyl-CoA</a:t>
            </a:r>
            <a:endParaRPr lang="zh-CN" altLang="en-US" sz="4800" b="1" dirty="0">
              <a:solidFill>
                <a:schemeClr val="accent2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176463" y="5748338"/>
            <a:ext cx="5353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Oxidative decarboxylation</a:t>
            </a:r>
          </a:p>
          <a:p>
            <a:endParaRPr lang="zh-CN" altLang="en-US" sz="36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195513" y="2349500"/>
            <a:ext cx="12239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427538" y="2565400"/>
            <a:ext cx="7921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284663" y="2924175"/>
            <a:ext cx="1079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3276600" y="2781300"/>
            <a:ext cx="790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356100" y="3213100"/>
            <a:ext cx="936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868144" y="4437112"/>
            <a:ext cx="2459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irreversible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763713" y="188913"/>
            <a:ext cx="35591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Critical to its role 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as an acyl carrier 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 a number of 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metabolic reactions</a:t>
            </a: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76475"/>
            <a:ext cx="8535988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250825" y="4652963"/>
            <a:ext cx="1727200" cy="1295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269" name="Line 9"/>
          <p:cNvSpPr>
            <a:spLocks noChangeShapeType="1"/>
          </p:cNvSpPr>
          <p:nvPr/>
        </p:nvSpPr>
        <p:spPr bwMode="auto">
          <a:xfrm flipV="1">
            <a:off x="755650" y="836613"/>
            <a:ext cx="1008063" cy="1512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hninger">
  <a:themeElements>
    <a:clrScheme name="Lehnin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hning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Lehnin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hning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Sumanas' Hard Drive:Applications:Microsoft Office 98:Templates:Lehninger</Template>
  <TotalTime>3720</TotalTime>
  <Words>2336</Words>
  <Application>Microsoft Office PowerPoint</Application>
  <PresentationFormat>全屏显示(4:3)</PresentationFormat>
  <Paragraphs>252</Paragraphs>
  <Slides>69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69</vt:i4>
      </vt:variant>
    </vt:vector>
  </HeadingPairs>
  <TitlesOfParts>
    <vt:vector size="76" baseType="lpstr">
      <vt:lpstr>楷体</vt:lpstr>
      <vt:lpstr>宋体</vt:lpstr>
      <vt:lpstr>Arial</vt:lpstr>
      <vt:lpstr>Symbol</vt:lpstr>
      <vt:lpstr>Times</vt:lpstr>
      <vt:lpstr>Times New Roman</vt:lpstr>
      <vt:lpstr>Lehninger</vt:lpstr>
      <vt:lpstr>Chapter 16  The Citric Acid Cycle</vt:lpstr>
      <vt:lpstr>Citric Acid Cycle (三羧酸循环)</vt:lpstr>
      <vt:lpstr> 1. The cellular respiration (complete oxidation of fuels) can be divided into three stages</vt:lpstr>
      <vt:lpstr>PowerPoint 演示文稿</vt:lpstr>
      <vt:lpstr>PowerPoint 演示文稿</vt:lpstr>
      <vt:lpstr>PowerPoint 演示文稿</vt:lpstr>
      <vt:lpstr>2. Pyruvate is oxidized to  acetyl-CoA by the pyruvate dehydrogenase complex</vt:lpstr>
      <vt:lpstr>PowerPoint 演示文稿</vt:lpstr>
      <vt:lpstr>PowerPoint 演示文稿</vt:lpstr>
      <vt:lpstr>PowerPoint 演示文稿</vt:lpstr>
      <vt:lpstr>PowerPoint 演示文稿</vt:lpstr>
      <vt:lpstr>Pyruvate dehydrogenase complex (PDH)</vt:lpstr>
      <vt:lpstr>PowerPoint 演示文稿</vt:lpstr>
      <vt:lpstr>PowerPoint 演示文稿</vt:lpstr>
      <vt:lpstr>PowerPoint 演示文稿</vt:lpstr>
      <vt:lpstr>PowerPoint 演示文稿</vt:lpstr>
      <vt:lpstr> </vt:lpstr>
      <vt:lpstr>3. The complete oxidation of pyruvate in animal tissues was proposed to undergo via a cyclic pathway</vt:lpstr>
      <vt:lpstr> </vt:lpstr>
      <vt:lpstr>PowerPoint 演示文稿</vt:lpstr>
      <vt:lpstr>4. The acetyl group (carried by CoA) is completely oxidized to CO2 via the citric acid cycle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citric acid cycle</vt:lpstr>
      <vt:lpstr>5. The complete oxidation of one glucose may yield as many as 32 ATP </vt:lpstr>
      <vt:lpstr>PowerPoint 演示文稿</vt:lpstr>
      <vt:lpstr>6. The intermediates of the citric acid cycle are important sources for biosynthetic precursors </vt:lpstr>
      <vt:lpstr>PowerPoint 演示文稿</vt:lpstr>
      <vt:lpstr> </vt:lpstr>
      <vt:lpstr> </vt:lpstr>
      <vt:lpstr>PowerPoint 演示文稿</vt:lpstr>
      <vt:lpstr>PowerPoint 演示文稿</vt:lpstr>
      <vt:lpstr>Regulation of the citric acid cycle</vt:lpstr>
      <vt:lpstr>7. The pyruvate dehydrogenase complex in vertebrates is regulated allosterically and covalently</vt:lpstr>
      <vt:lpstr> </vt:lpstr>
      <vt:lpstr>8. The rate of the citric acid cycle is controlled at three exergonic irreversible steps </vt:lpstr>
      <vt:lpstr>PowerPoint 演示文稿</vt:lpstr>
      <vt:lpstr>9. Net conversion of acetate to carbohydrates is achieved via  the glyoxylate cycle </vt:lpstr>
      <vt:lpstr>PowerPoint 演示文稿</vt:lpstr>
      <vt:lpstr> </vt:lpstr>
      <vt:lpstr>The glyoxylate cycle</vt:lpstr>
      <vt:lpstr>PowerPoint 演示文稿</vt:lpstr>
      <vt:lpstr>10. Conversion of fatty acids to glucose (in germinating seeds) occurs in three intracellular compartments</vt:lpstr>
      <vt:lpstr>PowerPoint 演示文稿</vt:lpstr>
      <vt:lpstr>11. The partitioning of isocitrate between the citric acid cycle and the glyoxylate cycle is coordinately regulated </vt:lpstr>
      <vt:lpstr>PowerPoint 演示文稿</vt:lpstr>
      <vt:lpstr> </vt:lpstr>
      <vt:lpstr>Keywords</vt:lpstr>
      <vt:lpstr>Words of the week</vt:lpstr>
      <vt:lpstr>Text-book reading of the week</vt:lpstr>
      <vt:lpstr>Summary</vt:lpstr>
      <vt:lpstr>PowerPoint 演示文稿</vt:lpstr>
      <vt:lpstr>PowerPoint 演示文稿</vt:lpstr>
    </vt:vector>
  </TitlesOfParts>
  <Company>Tsinghua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The citric acid cycle</dc:title>
  <dc:creator>Zhen Li</dc:creator>
  <cp:lastModifiedBy>li zhen</cp:lastModifiedBy>
  <cp:revision>352</cp:revision>
  <dcterms:created xsi:type="dcterms:W3CDTF">2000-04-26T00:12:58Z</dcterms:created>
  <dcterms:modified xsi:type="dcterms:W3CDTF">2018-09-30T01:44:15Z</dcterms:modified>
</cp:coreProperties>
</file>