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256" r:id="rId2"/>
    <p:sldId id="294" r:id="rId3"/>
    <p:sldId id="297" r:id="rId4"/>
    <p:sldId id="373" r:id="rId5"/>
    <p:sldId id="298" r:id="rId6"/>
    <p:sldId id="372" r:id="rId7"/>
    <p:sldId id="299" r:id="rId8"/>
    <p:sldId id="370" r:id="rId9"/>
    <p:sldId id="371" r:id="rId10"/>
    <p:sldId id="374" r:id="rId11"/>
    <p:sldId id="302" r:id="rId12"/>
    <p:sldId id="375" r:id="rId13"/>
    <p:sldId id="376" r:id="rId14"/>
    <p:sldId id="377" r:id="rId15"/>
    <p:sldId id="378" r:id="rId16"/>
    <p:sldId id="305" r:id="rId17"/>
    <p:sldId id="306" r:id="rId18"/>
    <p:sldId id="382" r:id="rId19"/>
    <p:sldId id="310" r:id="rId20"/>
    <p:sldId id="383" r:id="rId21"/>
    <p:sldId id="420" r:id="rId22"/>
    <p:sldId id="312" r:id="rId23"/>
    <p:sldId id="381" r:id="rId24"/>
    <p:sldId id="315" r:id="rId25"/>
    <p:sldId id="446" r:id="rId26"/>
    <p:sldId id="384" r:id="rId27"/>
    <p:sldId id="317" r:id="rId28"/>
    <p:sldId id="321" r:id="rId29"/>
    <p:sldId id="412" r:id="rId30"/>
    <p:sldId id="453" r:id="rId31"/>
    <p:sldId id="458" r:id="rId32"/>
    <p:sldId id="327" r:id="rId33"/>
    <p:sldId id="387" r:id="rId34"/>
    <p:sldId id="281" r:id="rId35"/>
    <p:sldId id="427" r:id="rId36"/>
    <p:sldId id="422" r:id="rId37"/>
    <p:sldId id="328" r:id="rId38"/>
    <p:sldId id="418" r:id="rId39"/>
    <p:sldId id="329" r:id="rId40"/>
    <p:sldId id="332" r:id="rId41"/>
    <p:sldId id="416" r:id="rId42"/>
    <p:sldId id="334" r:id="rId43"/>
    <p:sldId id="338" r:id="rId44"/>
    <p:sldId id="397" r:id="rId45"/>
    <p:sldId id="399" r:id="rId46"/>
    <p:sldId id="400" r:id="rId47"/>
    <p:sldId id="417" r:id="rId48"/>
    <p:sldId id="407" r:id="rId49"/>
    <p:sldId id="409" r:id="rId50"/>
    <p:sldId id="339" r:id="rId51"/>
    <p:sldId id="408" r:id="rId52"/>
    <p:sldId id="459" r:id="rId53"/>
    <p:sldId id="347" r:id="rId54"/>
    <p:sldId id="401" r:id="rId55"/>
    <p:sldId id="456" r:id="rId56"/>
    <p:sldId id="405" r:id="rId57"/>
    <p:sldId id="349" r:id="rId58"/>
    <p:sldId id="415" r:id="rId59"/>
    <p:sldId id="367" r:id="rId60"/>
    <p:sldId id="457" r:id="rId61"/>
    <p:sldId id="460" r:id="rId62"/>
    <p:sldId id="454" r:id="rId63"/>
    <p:sldId id="368" r:id="rId64"/>
    <p:sldId id="369" r:id="rId6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FF00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750" autoAdjust="0"/>
  </p:normalViewPr>
  <p:slideViewPr>
    <p:cSldViewPr>
      <p:cViewPr varScale="1">
        <p:scale>
          <a:sx n="109" d="100"/>
          <a:sy n="109" d="100"/>
        </p:scale>
        <p:origin x="160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20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fld id="{F1538F48-76FE-442C-8C80-ADF3C4E49D2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ea typeface="宋体" charset="-122"/>
              </a:defRPr>
            </a:lvl1pPr>
          </a:lstStyle>
          <a:p>
            <a:pPr>
              <a:defRPr/>
            </a:pPr>
            <a:fld id="{44196672-6CAC-45ED-843D-7E5AB775CDB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9F738-7E44-4A23-9F86-582D6315E849}" type="slidenum">
              <a:rPr lang="en-US" altLang="zh-CN" smtClean="0">
                <a:ea typeface="宋体" pitchFamily="2" charset="-122"/>
              </a:rPr>
              <a:pPr/>
              <a:t>4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D463-7F20-4478-BDB1-C5AFC5D6BE60}" type="slidenum">
              <a:rPr lang="en-US" altLang="zh-CN" smtClean="0">
                <a:ea typeface="宋体" pitchFamily="2" charset="-122"/>
              </a:rPr>
              <a:pPr/>
              <a:t>20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BB5F8-35A9-4D3D-95C9-FF72F8635054}" type="slidenum">
              <a:rPr lang="en-US" altLang="zh-CN" smtClean="0">
                <a:ea typeface="宋体" pitchFamily="2" charset="-122"/>
              </a:rPr>
              <a:pPr/>
              <a:t>21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224CA-C932-4BED-83AE-39F4B6DF4509}" type="slidenum">
              <a:rPr lang="en-US" altLang="zh-CN" smtClean="0">
                <a:ea typeface="宋体" pitchFamily="2" charset="-122"/>
              </a:rPr>
              <a:pPr/>
              <a:t>23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D06A0-43C9-422E-9E33-0275E8232610}" type="slidenum">
              <a:rPr lang="en-US" altLang="zh-CN" smtClean="0">
                <a:ea typeface="宋体" pitchFamily="2" charset="-122"/>
              </a:rPr>
              <a:pPr/>
              <a:t>26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B92B6-D72B-45DE-AC95-4E9AA772C1F6}" type="slidenum">
              <a:rPr lang="en-US" altLang="zh-CN"/>
              <a:pPr/>
              <a:t>31</a:t>
            </a:fld>
            <a:endParaRPr lang="en-US" altLang="zh-CN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98073-1567-415B-B444-8DE4C2F31EA4}" type="slidenum">
              <a:rPr lang="en-US" altLang="zh-CN" smtClean="0">
                <a:ea typeface="宋体" pitchFamily="2" charset="-122"/>
              </a:rPr>
              <a:pPr/>
              <a:t>33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AB15C-888B-4C90-8156-16ECAFDF7846}" type="slidenum">
              <a:rPr lang="en-US" altLang="zh-CN" smtClean="0">
                <a:ea typeface="宋体" pitchFamily="2" charset="-122"/>
              </a:rPr>
              <a:pPr/>
              <a:t>36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C8613-D990-447D-9DFE-99008E136A3D}" type="slidenum">
              <a:rPr lang="en-US" altLang="zh-CN" smtClean="0">
                <a:ea typeface="宋体" pitchFamily="2" charset="-122"/>
              </a:rPr>
              <a:pPr/>
              <a:t>38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163D1-8494-45D7-B83F-036D5F08E9E6}" type="slidenum">
              <a:rPr lang="en-US" altLang="zh-CN" smtClean="0">
                <a:ea typeface="宋体" pitchFamily="2" charset="-122"/>
              </a:rPr>
              <a:pPr/>
              <a:t>41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02448-2F1F-4AD9-9BA3-A267E819E20E}" type="slidenum">
              <a:rPr lang="en-US" altLang="zh-CN" smtClean="0">
                <a:ea typeface="宋体" pitchFamily="2" charset="-122"/>
              </a:rPr>
              <a:pPr/>
              <a:t>44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80F78-3B3D-40E0-8F1A-27CABE3F611F}" type="slidenum">
              <a:rPr lang="en-US" altLang="zh-CN" smtClean="0">
                <a:ea typeface="宋体" pitchFamily="2" charset="-122"/>
              </a:rPr>
              <a:pPr/>
              <a:t>6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B680C-4A2C-43A5-BDBD-F48E987C0D01}" type="slidenum">
              <a:rPr lang="en-US" altLang="zh-CN" smtClean="0">
                <a:ea typeface="宋体" pitchFamily="2" charset="-122"/>
              </a:rPr>
              <a:pPr/>
              <a:t>45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334C5-1B18-44C7-BDA0-78F99B52862D}" type="slidenum">
              <a:rPr lang="en-US" altLang="zh-CN" smtClean="0">
                <a:ea typeface="宋体" pitchFamily="2" charset="-122"/>
              </a:rPr>
              <a:pPr/>
              <a:t>46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F75B-8F45-4714-A30C-C85BBC724D0B}" type="slidenum">
              <a:rPr lang="en-US" altLang="zh-CN" smtClean="0">
                <a:ea typeface="宋体" pitchFamily="2" charset="-122"/>
              </a:rPr>
              <a:pPr/>
              <a:t>47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54ACD-9931-45DA-B663-D5C053A969E1}" type="slidenum">
              <a:rPr lang="en-US" altLang="zh-CN" smtClean="0">
                <a:ea typeface="宋体" pitchFamily="2" charset="-122"/>
              </a:rPr>
              <a:pPr/>
              <a:t>48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B28B-1CFF-4072-8CC6-C3A82C59D981}" type="slidenum">
              <a:rPr lang="en-US" altLang="zh-CN" smtClean="0">
                <a:ea typeface="宋体" pitchFamily="2" charset="-122"/>
              </a:rPr>
              <a:pPr/>
              <a:t>49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2AEF9-D952-4327-AB6E-25D8AEA08B76}" type="slidenum">
              <a:rPr lang="en-US" altLang="zh-CN" smtClean="0">
                <a:ea typeface="宋体" pitchFamily="2" charset="-122"/>
              </a:rPr>
              <a:pPr/>
              <a:t>51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74059-1841-4A25-B065-73A0EBF2FB02}" type="slidenum">
              <a:rPr lang="en-US" altLang="zh-CN"/>
              <a:pPr/>
              <a:t>52</a:t>
            </a:fld>
            <a:endParaRPr lang="en-US" altLang="zh-CN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08384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75099-40FE-4A99-80C6-1A3C7DAABCA9}" type="slidenum">
              <a:rPr lang="en-US" altLang="zh-CN" smtClean="0">
                <a:ea typeface="宋体" pitchFamily="2" charset="-122"/>
              </a:rPr>
              <a:pPr/>
              <a:t>54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9331CCF-AB0D-4FD4-A3F7-413A398849E4}" type="slidenum">
              <a:rPr kumimoji="1" lang="en-US" altLang="zh-CN" sz="1200"/>
              <a:pPr algn="r"/>
              <a:t>55</a:t>
            </a:fld>
            <a:endParaRPr kumimoji="1" lang="en-US" altLang="zh-CN" sz="1200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2D4FF-D6DE-48E5-A808-ED6F0C9CE64D}" type="slidenum">
              <a:rPr lang="en-US" altLang="zh-CN" smtClean="0">
                <a:ea typeface="宋体" pitchFamily="2" charset="-122"/>
              </a:rPr>
              <a:pPr/>
              <a:t>56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C14EE-AFB0-4CA0-9670-93200FE790C8}" type="slidenum">
              <a:rPr lang="en-US" altLang="zh-CN" smtClean="0">
                <a:ea typeface="宋体" pitchFamily="2" charset="-122"/>
              </a:rPr>
              <a:pPr/>
              <a:t>8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F9D4F-1BC5-4A1A-B92D-0DB28CDD782A}" type="slidenum">
              <a:rPr lang="en-US" altLang="zh-CN" smtClean="0">
                <a:ea typeface="宋体" pitchFamily="2" charset="-122"/>
              </a:rPr>
              <a:pPr/>
              <a:t>58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62303-7412-46D0-AC9F-8B5908EDDEB8}" type="slidenum">
              <a:rPr lang="en-US" altLang="zh-CN" smtClean="0">
                <a:ea typeface="宋体" pitchFamily="2" charset="-122"/>
              </a:rPr>
              <a:pPr/>
              <a:t>9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C47DB-5006-4224-B48B-0B9171C6CDF5}" type="slidenum">
              <a:rPr lang="en-US" altLang="zh-CN" smtClean="0">
                <a:ea typeface="宋体" pitchFamily="2" charset="-122"/>
              </a:rPr>
              <a:pPr/>
              <a:t>10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F349A-34DF-49F5-B32D-A5BE96B57051}" type="slidenum">
              <a:rPr lang="en-US" altLang="zh-CN" smtClean="0">
                <a:ea typeface="宋体" pitchFamily="2" charset="-122"/>
              </a:rPr>
              <a:pPr/>
              <a:t>12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3DA9E-0E5A-43A7-9526-3FFA6ACFC0B7}" type="slidenum">
              <a:rPr lang="en-US" altLang="zh-CN" smtClean="0">
                <a:ea typeface="宋体" pitchFamily="2" charset="-122"/>
              </a:rPr>
              <a:pPr/>
              <a:t>13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7EEB8-E3C1-4219-8E18-73ED19EEA472}" type="slidenum">
              <a:rPr lang="en-US" altLang="zh-CN" smtClean="0">
                <a:ea typeface="宋体" pitchFamily="2" charset="-122"/>
              </a:rPr>
              <a:pPr/>
              <a:t>14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7FC5-A59A-4D06-931F-AD1B2D81E786}" type="slidenum">
              <a:rPr lang="en-US" altLang="zh-CN" smtClean="0">
                <a:ea typeface="宋体" pitchFamily="2" charset="-122"/>
              </a:rPr>
              <a:pPr/>
              <a:t>15</a:t>
            </a:fld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F2AF-29F4-44F1-89B7-709AAE48341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0F47-6E43-4341-9356-EF515D4C4A3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C545-BA2C-49F0-972A-5FBC586EA08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95F4-7ECE-43D9-9B24-90A3097F165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8AAB-DCBD-4496-B969-E69019CAFF7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6078-D570-43CE-891A-E82C6EF080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54E7-C4C0-491B-9C0E-B02F7004E37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B235-40DD-40A4-AB3A-4931D57FD0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644B-4C38-4900-A5CA-911073D5C1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2480-84B9-40CD-AD04-E017ECD290E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8F78-462B-48D2-BF23-A5870AEE2BD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4B92ACB6-8E4E-4DDC-9AD2-7B92465265A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7200" b="1" dirty="0" smtClean="0">
                <a:solidFill>
                  <a:srgbClr val="0000CC"/>
                </a:solidFill>
                <a:latin typeface="Times New Roman" pitchFamily="18" charset="0"/>
              </a:rPr>
              <a:t>Chapter 18</a:t>
            </a:r>
            <a:br>
              <a:rPr lang="en-US" altLang="zh-CN" sz="72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zh-CN" sz="6000" b="1" dirty="0" smtClean="0">
                <a:solidFill>
                  <a:schemeClr val="tx1"/>
                </a:solidFill>
                <a:latin typeface="Times New Roman" pitchFamily="18" charset="0"/>
              </a:rPr>
              <a:t>Amino Acid Oxidation and the Production of Urea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85750" y="5572125"/>
            <a:ext cx="8566150" cy="163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</a:rPr>
              <a:t>Different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aminotransferases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0000CC"/>
                </a:solidFill>
              </a:rPr>
              <a:t>catalyze the transfer of 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</a:rPr>
              <a:t>the amino group from an amino acid to 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Symbol" pitchFamily="18" charset="2"/>
              </a:rPr>
              <a:t>a-</a:t>
            </a:r>
            <a:r>
              <a:rPr lang="en-US" altLang="zh-CN" sz="2800" b="1" dirty="0">
                <a:solidFill>
                  <a:srgbClr val="0000CC"/>
                </a:solidFill>
              </a:rPr>
              <a:t>ketoglutarate to form </a:t>
            </a:r>
            <a:r>
              <a:rPr lang="en-US" altLang="zh-CN" sz="2800" b="1" dirty="0">
                <a:solidFill>
                  <a:srgbClr val="FF0000"/>
                </a:solidFill>
              </a:rPr>
              <a:t>Glu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0000CC"/>
                </a:solidFill>
              </a:rPr>
              <a:t>and a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</a:rPr>
              <a:t>-keto acid</a:t>
            </a:r>
            <a:endParaRPr lang="en-US" altLang="zh-CN" sz="2800" b="1" dirty="0"/>
          </a:p>
          <a:p>
            <a:pPr algn="ctr">
              <a:lnSpc>
                <a:spcPct val="95000"/>
              </a:lnSpc>
            </a:pPr>
            <a:endParaRPr lang="en-US" altLang="zh-CN" sz="2800" b="1" dirty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8913"/>
            <a:ext cx="41544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563938" y="3068638"/>
            <a:ext cx="647700" cy="215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9237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5. PLP facilitates the transamination and other transformations of amino acids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23" y="1484784"/>
            <a:ext cx="9144000" cy="55626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Pyridoxal phosphate</a:t>
            </a:r>
            <a:r>
              <a:rPr lang="en-US" altLang="zh-CN" b="1" dirty="0" smtClean="0">
                <a:latin typeface="Times New Roman" pitchFamily="18" charset="0"/>
              </a:rPr>
              <a:t> (PLP), being derived from vitamin B</a:t>
            </a:r>
            <a:r>
              <a:rPr lang="en-US" altLang="zh-CN" b="1" baseline="-25000" dirty="0" smtClean="0">
                <a:latin typeface="Times New Roman" pitchFamily="18" charset="0"/>
              </a:rPr>
              <a:t>6</a:t>
            </a:r>
            <a:r>
              <a:rPr lang="en-US" altLang="zh-CN" b="1" dirty="0" smtClean="0">
                <a:latin typeface="Times New Roman" pitchFamily="18" charset="0"/>
              </a:rPr>
              <a:t> (i.e., pyridoxine) and the prosthetic group for all the aminotransferases, acts as a temporary carrier of the amino groups.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PLP is bound covalently to the active sites of aminotransferases via structural determination.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PLP accepts and then donates an amino group by forming a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Schiff base</a:t>
            </a:r>
            <a:r>
              <a:rPr lang="en-US" altLang="zh-CN" b="1" dirty="0" smtClean="0">
                <a:latin typeface="Times New Roman" pitchFamily="18" charset="0"/>
              </a:rPr>
              <a:t> with the amino-donating amino acid and amino-accepting </a:t>
            </a:r>
            <a:r>
              <a:rPr lang="en-US" altLang="zh-CN" b="1" dirty="0" smtClean="0">
                <a:latin typeface="Symbol" pitchFamily="18" charset="2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-keto acid (being </a:t>
            </a:r>
            <a:r>
              <a:rPr lang="en-US" altLang="zh-CN" b="1" dirty="0" smtClean="0">
                <a:latin typeface="Symbol" pitchFamily="18" charset="2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-ketoglutarate in many cases).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571500"/>
            <a:ext cx="8535987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775325" y="1743075"/>
            <a:ext cx="318135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PLP is bound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covalently to the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active sites of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aminotransferases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through Schiff-base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linkage.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306705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987675" y="6237288"/>
            <a:ext cx="863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801846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57250" y="6072188"/>
            <a:ext cx="745172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PLP bound to aspartate aminotransferase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H="1" flipV="1">
            <a:off x="3643313" y="4000500"/>
            <a:ext cx="1071562" cy="2214563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00063"/>
            <a:ext cx="35163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76250"/>
            <a:ext cx="35941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71500" y="6000750"/>
            <a:ext cx="815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</a:rPr>
              <a:t>Active site of aspartate aminotransferase</a:t>
            </a:r>
            <a:endParaRPr lang="zh-CN" alt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reaction occurs via a typical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ping-pong mechanism</a:t>
            </a:r>
            <a:r>
              <a:rPr lang="en-US" altLang="zh-CN" b="1" dirty="0" smtClean="0">
                <a:latin typeface="Times New Roman" pitchFamily="18" charset="0"/>
              </a:rPr>
              <a:t>: the first product leaves before the second substrate enters.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An interconversion between an aldimine 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醛亚胺</a:t>
            </a:r>
            <a:r>
              <a:rPr lang="en-US" altLang="zh-CN" b="1" dirty="0" smtClean="0">
                <a:latin typeface="Times New Roman" pitchFamily="18" charset="0"/>
              </a:rPr>
              <a:t>) and a ketimine 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酮亚胺</a:t>
            </a:r>
            <a:r>
              <a:rPr lang="en-US" altLang="zh-CN" b="1" dirty="0" smtClean="0">
                <a:latin typeface="Times New Roman" pitchFamily="18" charset="0"/>
              </a:rPr>
              <a:t>) is proposed to occur via a </a:t>
            </a:r>
            <a:r>
              <a:rPr lang="en-US" altLang="zh-CN" b="1" dirty="0">
                <a:latin typeface="Times New Roman" pitchFamily="18" charset="0"/>
              </a:rPr>
              <a:t>quinonoid 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醌型的</a:t>
            </a:r>
            <a:r>
              <a:rPr lang="en-US" altLang="zh-CN" b="1" dirty="0">
                <a:latin typeface="Times New Roman" pitchFamily="18" charset="0"/>
              </a:rPr>
              <a:t>)</a:t>
            </a:r>
            <a:r>
              <a:rPr lang="zh-CN" altLang="en-US" b="1" dirty="0" smtClean="0"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intermediate during the transamination reaction.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PLP act in a variety of other reactions at the</a:t>
            </a:r>
            <a:r>
              <a:rPr lang="en-US" altLang="zh-CN" b="1" dirty="0" smtClean="0">
                <a:latin typeface="Symbol" pitchFamily="18" charset="2"/>
              </a:rPr>
              <a:t> a</a:t>
            </a:r>
            <a:r>
              <a:rPr lang="en-US" altLang="zh-CN" b="1" dirty="0" smtClean="0">
                <a:latin typeface="Times New Roman" pitchFamily="18" charset="0"/>
              </a:rPr>
              <a:t>, </a:t>
            </a:r>
            <a:r>
              <a:rPr lang="en-US" altLang="zh-CN" b="1" dirty="0" smtClean="0">
                <a:latin typeface="Symbol" pitchFamily="18" charset="2"/>
              </a:rPr>
              <a:t>b</a:t>
            </a:r>
            <a:r>
              <a:rPr lang="en-US" altLang="zh-CN" b="1" dirty="0" smtClean="0">
                <a:latin typeface="Times New Roman" pitchFamily="18" charset="0"/>
              </a:rPr>
              <a:t>, and</a:t>
            </a:r>
            <a:r>
              <a:rPr lang="en-US" altLang="zh-CN" b="1" dirty="0" smtClean="0">
                <a:latin typeface="Symbol" pitchFamily="18" charset="2"/>
              </a:rPr>
              <a:t> g</a:t>
            </a:r>
            <a:r>
              <a:rPr lang="en-US" altLang="zh-CN" b="1" dirty="0" smtClean="0">
                <a:latin typeface="Times New Roman" pitchFamily="18" charset="0"/>
              </a:rPr>
              <a:t> carbons of amino acids, including racemizations, decarboxylations at the </a:t>
            </a:r>
            <a:r>
              <a:rPr lang="en-US" altLang="zh-CN" b="1" dirty="0" smtClean="0">
                <a:latin typeface="Symbol" pitchFamily="18" charset="2"/>
              </a:rPr>
              <a:t>a </a:t>
            </a:r>
            <a:r>
              <a:rPr lang="en-US" altLang="zh-CN" b="1" dirty="0" smtClean="0">
                <a:latin typeface="Times New Roman" pitchFamily="18" charset="0"/>
              </a:rPr>
              <a:t>carbon, elimination and replacement reactions at the </a:t>
            </a:r>
            <a:r>
              <a:rPr lang="en-US" altLang="zh-CN" b="1" dirty="0" smtClean="0">
                <a:latin typeface="Symbol" pitchFamily="18" charset="2"/>
              </a:rPr>
              <a:t>b</a:t>
            </a:r>
            <a:r>
              <a:rPr lang="en-US" altLang="zh-CN" b="1" dirty="0" smtClean="0">
                <a:latin typeface="Times New Roman" pitchFamily="18" charset="0"/>
              </a:rPr>
              <a:t> and </a:t>
            </a:r>
            <a:r>
              <a:rPr lang="en-US" altLang="zh-CN" b="1" dirty="0" smtClean="0">
                <a:latin typeface="Symbol" pitchFamily="18" charset="2"/>
              </a:rPr>
              <a:t>g</a:t>
            </a:r>
            <a:r>
              <a:rPr lang="en-US" altLang="zh-CN" b="1" dirty="0" smtClean="0">
                <a:latin typeface="Times New Roman" pitchFamily="18" charset="0"/>
              </a:rPr>
              <a:t> carbons.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Glutamate collects and delivers free ammonia to the liver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Free ammonia</a:t>
            </a:r>
            <a:r>
              <a:rPr lang="en-US" altLang="zh-CN" b="1" dirty="0" smtClean="0">
                <a:latin typeface="Times New Roman" pitchFamily="18" charset="0"/>
              </a:rPr>
              <a:t> is produced in tissues (e.g., by the direct deamination of Ser and Thr, deamination of nucleotides) and is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toxic</a:t>
            </a:r>
            <a:r>
              <a:rPr lang="en-US" altLang="zh-CN" b="1" dirty="0" smtClean="0">
                <a:latin typeface="Times New Roman" pitchFamily="18" charset="0"/>
              </a:rPr>
              <a:t> to animals, thus need to be transported to the liver by first converting to a nontoxic compound,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Gln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Glutamine synthetase</a:t>
            </a:r>
            <a:r>
              <a:rPr lang="en-US" altLang="zh-CN" b="1" dirty="0" smtClean="0">
                <a:latin typeface="Times New Roman" pitchFamily="18" charset="0"/>
              </a:rPr>
              <a:t> catalyzes the two-step addition of ammonia to Glu to yield Gln, with ATP consumed to activate the </a:t>
            </a:r>
            <a:r>
              <a:rPr lang="en-US" altLang="zh-CN" b="1" dirty="0" smtClean="0">
                <a:latin typeface="Symbol" pitchFamily="18" charset="2"/>
              </a:rPr>
              <a:t>g</a:t>
            </a:r>
            <a:r>
              <a:rPr lang="en-US" altLang="zh-CN" b="1" dirty="0" smtClean="0">
                <a:latin typeface="Times New Roman" pitchFamily="18" charset="0"/>
              </a:rPr>
              <a:t>-COOH.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This reaction also represents how fixed nitrogen in bacteria enter biomolecules; Gln is the source of amino groups in a variety of  biosynthetic reactions.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55576" y="6165304"/>
            <a:ext cx="804419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Ammonia transport in the form of glutamine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403066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6"/>
          <p:cNvSpPr>
            <a:spLocks noChangeShapeType="1"/>
          </p:cNvSpPr>
          <p:nvPr/>
        </p:nvSpPr>
        <p:spPr bwMode="auto">
          <a:xfrm flipH="1">
            <a:off x="6516688" y="4292600"/>
            <a:ext cx="863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7. Alanine transports ammonia </a:t>
            </a:r>
            <a:b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from muscle to the liver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Pyruvate</a:t>
            </a:r>
            <a:r>
              <a:rPr lang="en-US" altLang="zh-CN" sz="2800" b="1" dirty="0" smtClean="0">
                <a:latin typeface="Times New Roman" pitchFamily="18" charset="0"/>
              </a:rPr>
              <a:t> is an abundant product from muscle glycolysis and can take an amino group (from Glu) to form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Ala</a:t>
            </a:r>
            <a:r>
              <a:rPr lang="en-US" altLang="zh-CN" sz="2800" b="1" dirty="0" smtClean="0">
                <a:latin typeface="Times New Roman" pitchFamily="18" charset="0"/>
              </a:rPr>
              <a:t> (alternatively, be reduced to lactate).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Alanine, once gets to liver, will transfer its amino group to </a:t>
            </a:r>
            <a:r>
              <a:rPr lang="en-US" altLang="zh-CN" sz="2800" b="1" dirty="0" smtClean="0">
                <a:latin typeface="Symbol" pitchFamily="18" charset="2"/>
              </a:rPr>
              <a:t>a</a:t>
            </a:r>
            <a:r>
              <a:rPr lang="en-US" altLang="zh-CN" sz="2800" b="1" dirty="0" smtClean="0">
                <a:latin typeface="Times New Roman" pitchFamily="18" charset="0"/>
              </a:rPr>
              <a:t>-ketoglutarate or oxaloacetate to reform pyruvate.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Pyruvate is reconverted to glucose in liver via the gluconeogenesis pathway, which will be transported back to muscle for energy supply.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This is called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glucose-alanine cycle</a:t>
            </a:r>
            <a:r>
              <a:rPr lang="en-US" altLang="zh-CN" sz="2800" b="1" dirty="0" smtClean="0">
                <a:latin typeface="Times New Roman" pitchFamily="18" charset="0"/>
              </a:rPr>
              <a:t>, complementing the Cori cycle for liver to continuously provide glucose to vigorously contracting skeletal muscles.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1. The surplus amino acids in animals can be completely oxidized or converted to other storable fuels</a:t>
            </a:r>
            <a:r>
              <a:rPr lang="en-US" altLang="zh-CN" sz="4000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zh-CN" b="1" dirty="0" smtClean="0">
                <a:latin typeface="Times New Roman" pitchFamily="18" charset="0"/>
              </a:rPr>
              <a:t>Amino acids in excess (from diet, protein turnover) can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neither be stored, nor excreted</a:t>
            </a:r>
            <a:r>
              <a:rPr lang="en-US" altLang="zh-CN" b="1" dirty="0" smtClean="0">
                <a:latin typeface="Times New Roman" pitchFamily="18" charset="0"/>
              </a:rPr>
              <a:t>, but oxidized to release energy or converted to fatty acids or glucose.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b="1" dirty="0" smtClean="0">
                <a:latin typeface="Times New Roman" pitchFamily="18" charset="0"/>
              </a:rPr>
              <a:t>Animals also utilize amino acid for energy generation during starvation or in diabetes mellitus 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糖尿病</a:t>
            </a:r>
            <a:r>
              <a:rPr lang="en-US" altLang="zh-CN" b="1" dirty="0" smtClean="0">
                <a:latin typeface="Times New Roman" pitchFamily="18" charset="0"/>
              </a:rPr>
              <a:t>).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b="1" dirty="0" smtClean="0">
                <a:latin typeface="Times New Roman" pitchFamily="18" charset="0"/>
              </a:rPr>
              <a:t>Microorganisms can also use amino acids as an energy source when the supply is in excess.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b="1" dirty="0" smtClean="0">
                <a:latin typeface="Times New Roman" pitchFamily="18" charset="0"/>
              </a:rPr>
              <a:t>Plants almost never use amino acids as an energy source (neither fatty acids).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35385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/>
              <a:t> </a:t>
            </a:r>
            <a:r>
              <a:rPr kumimoji="1" lang="en-US" altLang="zh-CN" sz="2800" b="1" dirty="0">
                <a:solidFill>
                  <a:srgbClr val="0000CC"/>
                </a:solidFill>
              </a:rPr>
              <a:t>Glucose-alanine cycle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3375"/>
            <a:ext cx="338931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79413"/>
            <a:ext cx="310356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3568" y="1484784"/>
            <a:ext cx="195277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Cori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8. Gln and Glu releases NH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 in liver mitochondria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glutaminase</a:t>
            </a:r>
            <a:r>
              <a:rPr lang="en-US" altLang="zh-CN" b="1" dirty="0" smtClean="0">
                <a:latin typeface="Times New Roman" pitchFamily="18" charset="0"/>
              </a:rPr>
              <a:t> in liver mitochondria catalyzes the conversion of Gln to Glu, releasing 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(from the side chain amide of Gln).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glutamate dehydrogenase</a:t>
            </a:r>
            <a:r>
              <a:rPr lang="en-US" altLang="zh-CN" b="1" dirty="0" smtClean="0">
                <a:latin typeface="Times New Roman" pitchFamily="18" charset="0"/>
              </a:rPr>
              <a:t> (a hexameric allosteric enzyme) there catalyzes the oxidative deamination of Glu, releasing 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, with released electrons collected by either NAD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or NADP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Glutamate dehydrogenase is allosterically activated by ADP and GDP, but inhibited by ATP and GTP, i.e., a lowering of the energy charge accelerates the oxidation of amino acids.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55784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211638" y="5516563"/>
            <a:ext cx="4641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Oxidative deamination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132138" y="981075"/>
            <a:ext cx="4165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Glutamate dehydrogenase</a:t>
            </a: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3851275" y="5373688"/>
            <a:ext cx="86518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067175" y="908050"/>
            <a:ext cx="719138" cy="73025"/>
          </a:xfrm>
          <a:prstGeom prst="leftArrow">
            <a:avLst>
              <a:gd name="adj1" fmla="val 50000"/>
              <a:gd name="adj2" fmla="val 246196"/>
            </a:avLst>
          </a:prstGeom>
          <a:solidFill>
            <a:schemeClr val="tx2"/>
          </a:solidFill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9. NH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 in hepatocytes is converted into urea in most terrestrial vertebrates for excretion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Hans Krebs and Kurt Henseleit revealed in 1932 (five years before the citric acid cycle was elucidated) that this conversion is accomplished via a cyclic pathway, called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urea cycle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two nitrogen atoms are derived from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Asp</a:t>
            </a:r>
            <a:r>
              <a:rPr lang="en-US" altLang="zh-CN" b="1" dirty="0" smtClean="0">
                <a:latin typeface="Times New Roman" pitchFamily="18" charset="0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, with the carbon atom coming from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Ornithine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鸟氨酸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b="1" dirty="0" smtClean="0">
                <a:latin typeface="Times New Roman" pitchFamily="18" charset="0"/>
              </a:rPr>
              <a:t>acting </a:t>
            </a:r>
            <a:r>
              <a:rPr lang="en-US" altLang="zh-CN" b="1" dirty="0" smtClean="0">
                <a:latin typeface="Times New Roman" pitchFamily="18" charset="0"/>
              </a:rPr>
              <a:t>as the carrier of the carbon and nitrogen atoms, has a role similar to that of oxaloacetate in the citric acid cycle.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urea cycle spans the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 mitochondria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cytosol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Four phosphoanhydride bonds (equivalent to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four ATP</a:t>
            </a:r>
            <a:r>
              <a:rPr lang="en-US" altLang="zh-CN" b="1" dirty="0" smtClean="0">
                <a:latin typeface="Times New Roman" pitchFamily="18" charset="0"/>
              </a:rPr>
              <a:t> molecules) are hydrolyzed for the production of each urea.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      2NH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+ HCO</a:t>
            </a:r>
            <a:r>
              <a:rPr lang="en-US" altLang="zh-CN" b="1" baseline="-25000" dirty="0" smtClean="0">
                <a:latin typeface="Times New Roman" pitchFamily="18" charset="0"/>
              </a:rPr>
              <a:t>3</a:t>
            </a:r>
            <a:r>
              <a:rPr lang="en-US" altLang="zh-CN" b="1" baseline="30000" dirty="0" smtClean="0">
                <a:latin typeface="Times New Roman" pitchFamily="18" charset="0"/>
              </a:rPr>
              <a:t>-</a:t>
            </a:r>
            <a:r>
              <a:rPr lang="en-US" altLang="zh-CN" b="1" dirty="0" smtClean="0">
                <a:latin typeface="Times New Roman" pitchFamily="18" charset="0"/>
              </a:rPr>
              <a:t> + 3ATP</a:t>
            </a:r>
            <a:r>
              <a:rPr lang="en-US" altLang="zh-CN" b="1" baseline="30000" dirty="0" smtClean="0">
                <a:latin typeface="Times New Roman" pitchFamily="18" charset="0"/>
              </a:rPr>
              <a:t>4-</a:t>
            </a:r>
            <a:r>
              <a:rPr lang="en-US" altLang="zh-CN" b="1" dirty="0" smtClean="0">
                <a:latin typeface="Times New Roman" pitchFamily="18" charset="0"/>
              </a:rPr>
              <a:t> + H</a:t>
            </a:r>
            <a:r>
              <a:rPr lang="en-US" altLang="zh-CN" b="1" baseline="-25000" dirty="0" smtClean="0">
                <a:latin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</a:rPr>
              <a:t>O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    Urea + 2ADP</a:t>
            </a:r>
            <a:r>
              <a:rPr lang="en-US" altLang="zh-CN" b="1" baseline="30000" dirty="0" smtClean="0">
                <a:latin typeface="Times New Roman" pitchFamily="18" charset="0"/>
              </a:rPr>
              <a:t>3-</a:t>
            </a:r>
            <a:r>
              <a:rPr lang="en-US" altLang="zh-CN" b="1" dirty="0" smtClean="0">
                <a:latin typeface="Times New Roman" pitchFamily="18" charset="0"/>
              </a:rPr>
              <a:t> + 4P</a:t>
            </a:r>
            <a:r>
              <a:rPr lang="en-US" altLang="zh-CN" b="1" baseline="-25000" dirty="0" smtClean="0">
                <a:latin typeface="Times New Roman" pitchFamily="18" charset="0"/>
              </a:rPr>
              <a:t>i</a:t>
            </a:r>
            <a:r>
              <a:rPr lang="en-US" altLang="zh-CN" b="1" baseline="30000" dirty="0" smtClean="0">
                <a:latin typeface="Times New Roman" pitchFamily="18" charset="0"/>
              </a:rPr>
              <a:t>2-</a:t>
            </a:r>
            <a:r>
              <a:rPr lang="en-US" altLang="zh-CN" b="1" dirty="0" smtClean="0">
                <a:latin typeface="Times New Roman" pitchFamily="18" charset="0"/>
              </a:rPr>
              <a:t> + AMP</a:t>
            </a:r>
            <a:r>
              <a:rPr lang="en-US" altLang="zh-CN" b="1" baseline="30000" dirty="0" smtClean="0">
                <a:latin typeface="Times New Roman" pitchFamily="18" charset="0"/>
              </a:rPr>
              <a:t>2-</a:t>
            </a:r>
            <a:r>
              <a:rPr lang="en-US" altLang="zh-CN" b="1" dirty="0" smtClean="0">
                <a:latin typeface="Times New Roman" pitchFamily="18" charset="0"/>
              </a:rPr>
              <a:t> + 5H</a:t>
            </a:r>
            <a:r>
              <a:rPr lang="en-US" altLang="zh-CN" b="1" baseline="30000" dirty="0" smtClean="0">
                <a:latin typeface="Times New Roman" pitchFamily="18" charset="0"/>
              </a:rPr>
              <a:t>+ 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707904" y="5445224"/>
            <a:ext cx="71438" cy="792162"/>
          </a:xfrm>
          <a:prstGeom prst="down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92182" y="5857875"/>
            <a:ext cx="8429487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0000CC"/>
                </a:solidFill>
              </a:rPr>
              <a:t>The urea cycle takes place in the mitochondria </a:t>
            </a:r>
          </a:p>
          <a:p>
            <a:pPr algn="ctr"/>
            <a:r>
              <a:rPr kumimoji="1" lang="en-US" altLang="zh-CN" sz="3200" b="1" dirty="0">
                <a:solidFill>
                  <a:srgbClr val="0000CC"/>
                </a:solidFill>
              </a:rPr>
              <a:t>and cytosol of liver cells</a:t>
            </a:r>
          </a:p>
          <a:p>
            <a:pPr algn="ctr"/>
            <a:endParaRPr lang="en-US" altLang="zh-CN" sz="3200" b="1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5200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10. The conversion of ammonia to urea takes five enzymatic steps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600" b="1" dirty="0" smtClean="0">
                <a:latin typeface="Times New Roman" pitchFamily="18" charset="0"/>
              </a:rPr>
              <a:t>First a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carbamoyl phosphate</a:t>
            </a:r>
            <a:r>
              <a:rPr lang="en-US" altLang="zh-CN" sz="3600" b="1" dirty="0" smtClean="0">
                <a:latin typeface="Times New Roman" pitchFamily="18" charset="0"/>
              </a:rPr>
              <a:t> (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氨基甲酰磷酸</a:t>
            </a:r>
            <a:r>
              <a:rPr lang="en-US" altLang="zh-CN" sz="3600" b="1" dirty="0" smtClean="0">
                <a:latin typeface="Times New Roman" pitchFamily="18" charset="0"/>
              </a:rPr>
              <a:t>, an activated carbamoyl group donor) is produced in the mitochondrial matrix using one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NH</a:t>
            </a:r>
            <a:r>
              <a:rPr lang="en-US" altLang="zh-CN" sz="36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altLang="zh-CN" sz="3600" b="1" dirty="0" smtClean="0">
                <a:latin typeface="Times New Roman" pitchFamily="18" charset="0"/>
              </a:rPr>
              <a:t> one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HCO</a:t>
            </a:r>
            <a:r>
              <a:rPr lang="en-US" altLang="zh-CN" sz="36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zh-CN" sz="3600" b="1" dirty="0" smtClean="0">
                <a:latin typeface="Times New Roman" pitchFamily="18" charset="0"/>
              </a:rPr>
              <a:t>, and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two ATP</a:t>
            </a:r>
            <a:r>
              <a:rPr lang="en-US" altLang="zh-CN" sz="3600" b="1" dirty="0" smtClean="0">
                <a:latin typeface="Times New Roman" pitchFamily="18" charset="0"/>
              </a:rPr>
              <a:t> molecules, with the catalysis of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carbamoyl phosphate synthetase I</a:t>
            </a:r>
            <a:r>
              <a:rPr lang="en-US" altLang="zh-CN" sz="3600" b="1" dirty="0" smtClean="0">
                <a:latin typeface="Times New Roman" pitchFamily="18" charset="0"/>
              </a:rPr>
              <a:t> (isozyme II exists in the cytosol, acting in pyrimidine synthesis).</a:t>
            </a:r>
          </a:p>
          <a:p>
            <a:pPr eaLnBrk="1" hangingPunct="1">
              <a:lnSpc>
                <a:spcPct val="90000"/>
              </a:lnSpc>
            </a:pPr>
            <a:endParaRPr lang="en-US" altLang="zh-CN" sz="3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urea cycle begins in the mitochondrial matrix when a carbamoyl group is transferred to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ornithine</a:t>
            </a:r>
            <a:r>
              <a:rPr lang="en-US" altLang="zh-CN" b="1" dirty="0" smtClean="0">
                <a:latin typeface="Times New Roman" pitchFamily="18" charset="0"/>
              </a:rPr>
              <a:t> to form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citrulline</a:t>
            </a:r>
            <a:r>
              <a:rPr lang="en-US" altLang="zh-CN" b="1" dirty="0" smtClean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(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瓜氨酸</a:t>
            </a:r>
            <a:r>
              <a:rPr lang="en-US" altLang="zh-CN" b="1" dirty="0" smtClean="0">
                <a:latin typeface="Times New Roman" pitchFamily="18" charset="0"/>
                <a:ea typeface="隶书" pitchFamily="49" charset="-122"/>
              </a:rPr>
              <a:t>)</a:t>
            </a:r>
            <a:r>
              <a:rPr lang="en-US" altLang="zh-CN" b="1" dirty="0" smtClean="0">
                <a:latin typeface="Times New Roman" pitchFamily="18" charset="0"/>
              </a:rPr>
              <a:t>,  in a reaction catalyzed by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ornithine transcarbamoylase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Citrulline then moves into the cytosol.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amino group of one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Asp</a:t>
            </a:r>
            <a:r>
              <a:rPr lang="en-US" altLang="zh-CN" b="1" dirty="0" smtClean="0">
                <a:latin typeface="Times New Roman" pitchFamily="18" charset="0"/>
              </a:rPr>
              <a:t> condenses with the ureido group of citrulline to form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argininosuccinate</a:t>
            </a:r>
            <a:r>
              <a:rPr lang="en-US" altLang="zh-CN" b="1" dirty="0" smtClean="0">
                <a:latin typeface="Times New Roman" pitchFamily="18" charset="0"/>
              </a:rPr>
              <a:t>, in an ATP-dependent reaction catalyzed by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argininosuccinate synthetase</a:t>
            </a:r>
            <a:r>
              <a:rPr lang="en-US" altLang="zh-CN" b="1" dirty="0" smtClean="0">
                <a:latin typeface="Times New Roman" pitchFamily="18" charset="0"/>
              </a:rPr>
              <a:t>, via a citrullyl-AMP intermediate.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52462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The argininosuccinate is then cleaved to form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Arg</a:t>
            </a:r>
            <a:r>
              <a:rPr lang="en-US" altLang="zh-CN" b="1" dirty="0" smtClean="0">
                <a:latin typeface="Times New Roman" pitchFamily="18" charset="0"/>
              </a:rPr>
              <a:t> and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fumarate</a:t>
            </a:r>
            <a:r>
              <a:rPr lang="en-US" altLang="zh-CN" b="1" dirty="0" smtClean="0">
                <a:latin typeface="Times New Roman" pitchFamily="18" charset="0"/>
              </a:rPr>
              <a:t>, in a reaction catalyzed by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argininosuccinate lyase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Arg is then cleaved to form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urea</a:t>
            </a:r>
            <a:r>
              <a:rPr lang="en-US" altLang="zh-CN" b="1" dirty="0" smtClean="0">
                <a:latin typeface="Times New Roman" pitchFamily="18" charset="0"/>
              </a:rPr>
              <a:t> and regenerate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</a:rPr>
              <a:t>ornithine</a:t>
            </a:r>
            <a:r>
              <a:rPr lang="en-US" altLang="zh-CN" b="1" dirty="0" smtClean="0">
                <a:latin typeface="Times New Roman" pitchFamily="18" charset="0"/>
              </a:rPr>
              <a:t> at the same time, catalyzed by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arginase</a:t>
            </a:r>
            <a:r>
              <a:rPr lang="en-US" altLang="zh-CN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Fumarate enters mitochondria and is reconverted to Asp: converted to oxaloacetate first via the citric acid cycle (generating one NADH), then take an amino group from Glu via a transamination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2. Dietary proteins are digested into amino acids in the gastrointestinal tract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501332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Pepsin </a:t>
            </a:r>
            <a:r>
              <a:rPr lang="en-US" altLang="zh-CN" b="1" dirty="0" smtClean="0">
                <a:latin typeface="Times New Roman" pitchFamily="18" charset="0"/>
              </a:rPr>
              <a:t>cleaves polypeptides into smaller peptides in stomach (N-terminal side of Phe, Trp and Tyr residues).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Trypsin</a:t>
            </a:r>
            <a:r>
              <a:rPr lang="en-US" altLang="zh-CN" b="1" dirty="0" smtClean="0">
                <a:latin typeface="Times New Roman" pitchFamily="18" charset="0"/>
              </a:rPr>
              <a:t> (C-terminal side of Arg and Lys)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chymotrypsin</a:t>
            </a:r>
            <a:r>
              <a:rPr lang="en-US" altLang="zh-CN" b="1" dirty="0" smtClean="0">
                <a:latin typeface="Times New Roman" pitchFamily="18" charset="0"/>
              </a:rPr>
              <a:t> (C-terminal side of Phe, Trp and Tyr) further cleave the peptides in small intestine.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Carboxypeptidase</a:t>
            </a:r>
            <a:r>
              <a:rPr lang="en-US" altLang="zh-CN" b="1" dirty="0" smtClean="0">
                <a:latin typeface="Times New Roman" pitchFamily="18" charset="0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aminopeptidase</a:t>
            </a:r>
            <a:r>
              <a:rPr lang="en-US" altLang="zh-CN" b="1" dirty="0" smtClean="0">
                <a:latin typeface="Times New Roman" pitchFamily="18" charset="0"/>
              </a:rPr>
              <a:t> cleave the small peptides into amino acids, which are then absorbed and eventually delivered to liver.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8913"/>
            <a:ext cx="45275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7704138" y="5445125"/>
            <a:ext cx="1439862" cy="144463"/>
          </a:xfrm>
          <a:prstGeom prst="leftArrow">
            <a:avLst>
              <a:gd name="adj1" fmla="val 50000"/>
              <a:gd name="adj2" fmla="val 249175"/>
            </a:avLst>
          </a:prstGeom>
          <a:solidFill>
            <a:srgbClr val="0000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188" y="6400800"/>
            <a:ext cx="82407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Urea cycle and reactions that feed amino groups into the cycle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388" y="3644900"/>
            <a:ext cx="446722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b="1" dirty="0">
                <a:solidFill>
                  <a:srgbClr val="FF0000"/>
                </a:solidFill>
              </a:rPr>
              <a:t>ornithine transcarbamoylase</a:t>
            </a:r>
            <a:r>
              <a:rPr lang="en-US" altLang="zh-CN" dirty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altLang="zh-CN" b="1" dirty="0">
                <a:solidFill>
                  <a:srgbClr val="FF0000"/>
                </a:solidFill>
              </a:rPr>
              <a:t>argininosuccinate synthetase</a:t>
            </a:r>
            <a:r>
              <a:rPr lang="en-US" altLang="zh-CN" dirty="0"/>
              <a:t> 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b="1" dirty="0">
                <a:solidFill>
                  <a:srgbClr val="FF0000"/>
                </a:solidFill>
              </a:rPr>
              <a:t>argininosuccinate lyase</a:t>
            </a:r>
          </a:p>
          <a:p>
            <a:pPr marL="457200" indent="-457200">
              <a:buFontTx/>
              <a:buAutoNum type="arabicPeriod"/>
            </a:pPr>
            <a:r>
              <a:rPr lang="en-US" altLang="zh-CN" b="1" dirty="0">
                <a:solidFill>
                  <a:srgbClr val="FF0000"/>
                </a:solidFill>
              </a:rPr>
              <a:t>arginase</a:t>
            </a:r>
          </a:p>
          <a:p>
            <a:pPr marL="457200" indent="-457200">
              <a:buFontTx/>
              <a:buAutoNum type="arabicPeriod"/>
            </a:pP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643438" y="2276475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7235825" y="3789363"/>
            <a:ext cx="431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140200" y="4724400"/>
            <a:ext cx="647700" cy="4318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643438" y="6308725"/>
            <a:ext cx="576262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5795963" y="2060575"/>
            <a:ext cx="2889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932363" y="2133600"/>
            <a:ext cx="2889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5651500" y="5229225"/>
            <a:ext cx="504825" cy="7207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8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9" y="229525"/>
            <a:ext cx="626119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99592" y="6334780"/>
            <a:ext cx="773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Links between the urea cycle and citric acid cycle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0072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The urea cycle and the citric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acid cycle are linked via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the aspartate-arginino-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succinate shunt</a:t>
            </a:r>
          </a:p>
        </p:txBody>
      </p:sp>
      <p:sp>
        <p:nvSpPr>
          <p:cNvPr id="4" name="矩形 3"/>
          <p:cNvSpPr/>
          <p:nvPr/>
        </p:nvSpPr>
        <p:spPr>
          <a:xfrm>
            <a:off x="5940152" y="1772816"/>
            <a:ext cx="3318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</a:rPr>
              <a:t>“Krebs bicycle”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47664" y="204073"/>
            <a:ext cx="863600" cy="288925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11. The rate of urea synthesis is controlled at two levels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Allosteric regulation of enzyme activity (fast): 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N-acetylglutamate</a:t>
            </a:r>
            <a:r>
              <a:rPr lang="en-US" altLang="zh-CN" b="1" dirty="0" smtClean="0">
                <a:latin typeface="Times New Roman" pitchFamily="18" charset="0"/>
              </a:rPr>
              <a:t>, synthesized from acetyl-CoA and glutamate by the catalysis of N-acetylglutamate synthase, positively regulates carbamoyl phosphate synthetase I activity.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Gene regulation of enzyme amount (slow): syntheses of the five liver enzymes involved in urea synthesis are increased during starvation (when energy has to be obtained from muscle proteins!) or after high protein uptake.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830763" y="2924175"/>
            <a:ext cx="4313237" cy="222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</a:rPr>
              <a:t> Carbamoyl phosphate</a:t>
            </a:r>
          </a:p>
          <a:p>
            <a:r>
              <a:rPr kumimoji="1" lang="en-US" altLang="zh-CN" sz="2800" b="1" dirty="0">
                <a:solidFill>
                  <a:srgbClr val="FF0000"/>
                </a:solidFill>
              </a:rPr>
              <a:t> synthetase I is positively</a:t>
            </a:r>
          </a:p>
          <a:p>
            <a:r>
              <a:rPr kumimoji="1" lang="en-US" altLang="zh-CN" sz="2800" b="1" dirty="0">
                <a:solidFill>
                  <a:srgbClr val="FF0000"/>
                </a:solidFill>
              </a:rPr>
              <a:t> regulated by the </a:t>
            </a:r>
            <a:r>
              <a:rPr kumimoji="1" lang="en-US" altLang="zh-CN" sz="2800" b="1" dirty="0"/>
              <a:t>enigmatic</a:t>
            </a:r>
          </a:p>
          <a:p>
            <a:r>
              <a:rPr kumimoji="1" lang="en-US" altLang="zh-CN" sz="2800" b="1" dirty="0">
                <a:solidFill>
                  <a:srgbClr val="FF0000"/>
                </a:solidFill>
              </a:rPr>
              <a:t> N-acetylglutamate</a:t>
            </a:r>
          </a:p>
          <a:p>
            <a:endParaRPr lang="en-US" altLang="zh-CN" sz="2800" b="1" dirty="0">
              <a:solidFill>
                <a:schemeClr val="tx2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594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11188" y="3860800"/>
            <a:ext cx="1873250" cy="215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500" y="620688"/>
            <a:ext cx="9144000" cy="113347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12. Genetic defects of the urea production enzymes lead to hyperammonemia and brain damage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711" y="2348880"/>
            <a:ext cx="8893175" cy="4319587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Genetic defects of all five urea cycle enzymes have been revealed.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High levels of ammonia lead to mental disorder or even coma and death.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Ingenious strategies for coping with the deficiencies have been devised based on a thorough understanding of the underlying biochemistry.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379413"/>
            <a:ext cx="694531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379413"/>
            <a:ext cx="81978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323850" y="2781300"/>
            <a:ext cx="8424863" cy="12954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Strategy I</a:t>
            </a:r>
            <a:r>
              <a:rPr lang="en-US" altLang="zh-CN" b="1" dirty="0" smtClean="0">
                <a:latin typeface="Times New Roman" pitchFamily="18" charset="0"/>
              </a:rPr>
              <a:t>: diet control, provide the essential amino acids in their </a:t>
            </a:r>
            <a:r>
              <a:rPr lang="en-US" altLang="zh-CN" b="1" dirty="0" smtClean="0">
                <a:latin typeface="Symbol" pitchFamily="18" charset="2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-keto acid forms.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Strategy II</a:t>
            </a:r>
            <a:r>
              <a:rPr lang="en-US" altLang="zh-CN" b="1" dirty="0" smtClean="0">
                <a:latin typeface="Times New Roman" pitchFamily="18" charset="0"/>
              </a:rPr>
              <a:t>: when argininosuccinate lyase is deficient, ingesting a surplus of Arg will help (ammonia will be carried out of the body in the form of argininosuccinate, instead of urea).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Strategy III</a:t>
            </a:r>
            <a:r>
              <a:rPr lang="en-US" altLang="zh-CN" b="1" dirty="0" smtClean="0">
                <a:latin typeface="Times New Roman" pitchFamily="18" charset="0"/>
              </a:rPr>
              <a:t>:  when carbamoyl phosphate synthetase, ornithine transcarbamoylase, or argininosuccinate synthetase are deficient, the ammonia can be eliminated by ingesting compounds (e.g., benzoate or phenylacetate), which will be excreted after accepting ammonia.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4213" y="6237288"/>
            <a:ext cx="7543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</a:rPr>
              <a:t>Treatment for deficiencies in urea cycle enzymes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88913"/>
            <a:ext cx="30416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3708400" y="3860800"/>
            <a:ext cx="35877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5003800" y="4797425"/>
            <a:ext cx="7207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2" name="Line 9"/>
          <p:cNvSpPr>
            <a:spLocks noChangeShapeType="1"/>
          </p:cNvSpPr>
          <p:nvPr/>
        </p:nvSpPr>
        <p:spPr bwMode="auto">
          <a:xfrm>
            <a:off x="3132138" y="2205038"/>
            <a:ext cx="71913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4427538" y="981075"/>
            <a:ext cx="1152525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" y="54868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13.  The carbon skeletons of the amino acids are converted (funneled) into seven major metabolic intermediates</a:t>
            </a:r>
            <a:r>
              <a:rPr lang="en-US" altLang="zh-CN" dirty="0" smtClean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" y="2276872"/>
            <a:ext cx="9144000" cy="49653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Intermediates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acetoacetyl-CoA, acetyl-CoA</a:t>
            </a:r>
            <a:r>
              <a:rPr lang="en-US" altLang="zh-CN" b="1" dirty="0" smtClean="0">
                <a:latin typeface="Times New Roman" pitchFamily="18" charset="0"/>
              </a:rPr>
              <a:t> (which can be converted to fatty acids and ketone bodies, these amino acids are thus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ketogenic</a:t>
            </a:r>
            <a:r>
              <a:rPr lang="en-US" altLang="zh-CN" b="1" dirty="0" smtClean="0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Pyruvate, </a:t>
            </a:r>
            <a:r>
              <a:rPr lang="en-US" altLang="zh-CN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-ketoglutarate, succinyl-CoA, fumarate, oxaloacetate</a:t>
            </a:r>
            <a:r>
              <a:rPr lang="en-US" altLang="zh-CN" b="1" dirty="0" smtClean="0">
                <a:latin typeface="Times New Roman" pitchFamily="18" charset="0"/>
              </a:rPr>
              <a:t> (all can be converted to glucose, these amino acids are thus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glucogenic</a:t>
            </a:r>
            <a:r>
              <a:rPr lang="en-US" altLang="zh-CN" b="1" dirty="0" smtClean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11560" y="6165304"/>
            <a:ext cx="7941533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</a:rPr>
              <a:t>Part of the human digestive (gastrointestinal) tract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379413"/>
            <a:ext cx="53467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53187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Amino acids having long carbon chains often degrade in ways similar to fatty acid oxidation.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Amino acids having short chains often degrade into pyruvate or citric acid intermediates directly.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Some of the conversions are very complicated, using a variety of cofactors.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11188" y="5911850"/>
            <a:ext cx="7920037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</a:pPr>
            <a:r>
              <a:rPr kumimoji="1" lang="en-US" altLang="zh-CN" sz="2800" b="1" dirty="0">
                <a:solidFill>
                  <a:srgbClr val="0000CC"/>
                </a:solidFill>
              </a:rPr>
              <a:t>The carbon skeletons of amino acids are oxidized via the citric acid cycle</a:t>
            </a:r>
            <a:r>
              <a:rPr kumimoji="1" lang="en-US" altLang="zh-CN" sz="3600" b="1" dirty="0">
                <a:solidFill>
                  <a:srgbClr val="FF0000"/>
                </a:solidFill>
              </a:rPr>
              <a:t>*****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65516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5614" y="5572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14. </a:t>
            </a:r>
            <a:r>
              <a:rPr lang="en-US" altLang="zh-CN" sz="4200" b="1" dirty="0" smtClean="0">
                <a:solidFill>
                  <a:srgbClr val="0000FF"/>
                </a:solidFill>
                <a:latin typeface="Times New Roman" pitchFamily="18" charset="0"/>
              </a:rPr>
              <a:t>Some amino acids are converted to intermediates of citric acid cycle by simple removal of the amino groups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Ala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pyruvate </a:t>
            </a:r>
            <a:r>
              <a:rPr lang="en-US" altLang="zh-CN" sz="2800" b="1" dirty="0" smtClean="0">
                <a:latin typeface="Times New Roman" pitchFamily="18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Asp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oxaloacetate</a:t>
            </a:r>
            <a:r>
              <a:rPr lang="en-US" altLang="zh-CN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Glu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-ketoglutarate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Asn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Asp</a:t>
            </a:r>
            <a:r>
              <a:rPr lang="en-US" altLang="zh-CN" sz="2800" b="1" dirty="0" smtClean="0">
                <a:latin typeface="Times New Roman" pitchFamily="18" charset="0"/>
              </a:rPr>
              <a:t> (via a deamination reaction              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                          catalyzed by asparaginase)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Gln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Glu</a:t>
            </a:r>
            <a:r>
              <a:rPr lang="en-US" altLang="zh-CN" sz="2800" b="1" dirty="0" smtClean="0">
                <a:latin typeface="Times New Roman" pitchFamily="18" charset="0"/>
              </a:rPr>
              <a:t> (via a deamination reaction  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latin typeface="Times New Roman" pitchFamily="18" charset="0"/>
              </a:rPr>
              <a:t>                              catalyzed by glutaminase)</a:t>
            </a:r>
            <a:br>
              <a:rPr lang="en-US" altLang="zh-CN" sz="2800" b="1" dirty="0" smtClean="0">
                <a:latin typeface="Times New Roman" pitchFamily="18" charset="0"/>
              </a:rPr>
            </a:br>
            <a:endParaRPr lang="en-US" altLang="zh-CN" sz="2800" b="1" dirty="0" smtClean="0">
              <a:latin typeface="Times New Roman" pitchFamily="18" charset="0"/>
            </a:endParaRP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1042988" y="2636838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1042988" y="3141663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1116013" y="3644900"/>
            <a:ext cx="792162" cy="71438"/>
          </a:xfrm>
          <a:prstGeom prst="righ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1116013" y="4149725"/>
            <a:ext cx="792162" cy="71438"/>
          </a:xfrm>
          <a:prstGeom prst="rightArrow">
            <a:avLst>
              <a:gd name="adj1" fmla="val 50000"/>
              <a:gd name="adj2" fmla="val 27722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>
            <a:off x="1116013" y="5157788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15. Acetyl-CoA is formed from the degradation of many amino acids</a:t>
            </a:r>
            <a:r>
              <a:rPr lang="en-US" altLang="zh-CN" dirty="0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Trp, Ala, Ser, Gly, Thr and Cys are converted to pyruvate first before being converted to acetyl-CoA.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Portions of the carbon skeletons of Trp, Phe, Try, Lys, Leu, and Ile are converted (via acetoacetyl-CoA or directly) to acetyl-CoA.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Some of the final steps in the degradation of Leu, Lys, and Trp resemble steps in fatty acid oxidation.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Tryptophan degradation is the most 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4813"/>
            <a:ext cx="66817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376238" y="641350"/>
            <a:ext cx="4392612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Trp, Thr, Ala, Ser, Gly and Cys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are converted to pyruvate,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before being converted to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acetyl-CoA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4787900" y="6165850"/>
            <a:ext cx="792163" cy="287338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634162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5003800" y="5445125"/>
            <a:ext cx="3865563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</a:rPr>
              <a:t>Trp, Phe, Tyr, Lys, Leu,</a:t>
            </a:r>
          </a:p>
          <a:p>
            <a:r>
              <a:rPr kumimoji="1" lang="en-US" altLang="zh-CN" sz="2800" b="1" dirty="0">
                <a:solidFill>
                  <a:srgbClr val="FF0000"/>
                </a:solidFill>
              </a:rPr>
              <a:t>and Ile are converted</a:t>
            </a:r>
          </a:p>
          <a:p>
            <a:r>
              <a:rPr kumimoji="1" lang="en-US" altLang="zh-CN" sz="2800" b="1" dirty="0">
                <a:solidFill>
                  <a:srgbClr val="FF0000"/>
                </a:solidFill>
              </a:rPr>
              <a:t>to acetyl-CoA</a:t>
            </a:r>
          </a:p>
          <a:p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3203575" y="5516563"/>
            <a:ext cx="936625" cy="217487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68103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5267325" y="0"/>
            <a:ext cx="387667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Intermediates of tryptophan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degradation are precursors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for synthesizing other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biomolecules </a:t>
            </a: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283968" y="2564904"/>
            <a:ext cx="2088232" cy="1152128"/>
          </a:xfrm>
          <a:prstGeom prst="rect">
            <a:avLst/>
          </a:prstGeom>
          <a:noFill/>
          <a:ln w="38100" cap="sq" cmpd="sng" algn="ctr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65119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735013" y="4935538"/>
            <a:ext cx="4157662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Arg, His, Glu, Gln 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and Pro are converted 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to </a:t>
            </a:r>
            <a:r>
              <a:rPr lang="en-US" altLang="zh-CN" sz="32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zh-CN" sz="3200" b="1" dirty="0">
                <a:solidFill>
                  <a:srgbClr val="FF0000"/>
                </a:solidFill>
              </a:rPr>
              <a:t>-ketoglutarate</a:t>
            </a:r>
          </a:p>
          <a:p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6443663" y="5734050"/>
            <a:ext cx="1223962" cy="287338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0" y="692150"/>
            <a:ext cx="2976563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Met, Ile, Thr and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Val are converted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to succinyl-CoA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3375"/>
            <a:ext cx="5876925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6804025" y="6092825"/>
            <a:ext cx="863600" cy="28892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2703512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Asp and Asn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are converted to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oxaloacetate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3375"/>
            <a:ext cx="399891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152" y="692696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3. The amino groups and the carbon skeletons of amino acids take separate but interconnected pathways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152" y="2564904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amino group is reused or excreted, as ammonia, urea (via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urea cycle</a:t>
            </a:r>
            <a:r>
              <a:rPr lang="en-US" altLang="zh-CN" b="1" dirty="0" smtClean="0">
                <a:latin typeface="Times New Roman" pitchFamily="18" charset="0"/>
              </a:rPr>
              <a:t>) or uric acid.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carbon skeletons (</a:t>
            </a:r>
            <a:r>
              <a:rPr lang="en-US" altLang="zh-CN" b="1" dirty="0" smtClean="0">
                <a:latin typeface="Symbol" pitchFamily="18" charset="2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-keto acids) generally find their way to 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citric acid cycle</a:t>
            </a:r>
            <a:r>
              <a:rPr lang="en-US" altLang="zh-CN" b="1" dirty="0" smtClean="0">
                <a:latin typeface="Times New Roman" pitchFamily="18" charset="0"/>
              </a:rPr>
              <a:t> for further oxidation or conversion.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degradation of the carbon skeletons may be very complicated but similar to that of fatty acids in some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16. 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Leu, Ile, and Val are degraded via reactions similar to fatty acid oxidation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5589587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They are oxidized primarily in muscle, adipose, kidney and brain tissue,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not in liver</a:t>
            </a:r>
            <a:r>
              <a:rPr lang="en-US" altLang="zh-CN" sz="2800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The same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branched-chain aminotransferase</a:t>
            </a:r>
            <a:r>
              <a:rPr lang="en-US" altLang="zh-CN" sz="2800" b="1" dirty="0" smtClean="0">
                <a:latin typeface="Times New Roman" pitchFamily="18" charset="0"/>
              </a:rPr>
              <a:t> and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branched-chain </a:t>
            </a:r>
            <a:r>
              <a:rPr lang="en-US" altLang="zh-CN" sz="28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-keto acid dehydrogenase complex</a:t>
            </a:r>
            <a:r>
              <a:rPr lang="en-US" altLang="zh-CN" sz="2800" b="1" dirty="0" smtClean="0">
                <a:latin typeface="Times New Roman" pitchFamily="18" charset="0"/>
              </a:rPr>
              <a:t> catalyze the first two degradative reactions (transamination and oxidative decarboxylation) of all these three amino acids in extrahepatic tissues.</a:t>
            </a:r>
          </a:p>
          <a:p>
            <a:pPr eaLnBrk="1" hangingPunct="1"/>
            <a:r>
              <a:rPr lang="en-US" altLang="zh-CN" sz="2800" b="1" dirty="0" smtClean="0">
                <a:latin typeface="Times New Roman" pitchFamily="18" charset="0"/>
              </a:rPr>
              <a:t>The </a:t>
            </a:r>
            <a:r>
              <a:rPr lang="en-US" altLang="zh-CN" sz="2800" b="1" dirty="0" smtClean="0">
                <a:latin typeface="Symbol" pitchFamily="18" charset="2"/>
              </a:rPr>
              <a:t>a</a:t>
            </a:r>
            <a:r>
              <a:rPr lang="en-US" altLang="zh-CN" sz="2800" b="1" dirty="0" smtClean="0">
                <a:latin typeface="Times New Roman" pitchFamily="18" charset="0"/>
              </a:rPr>
              <a:t>-keto acid dehydrogenase complex has a similar structure and catalyzes essentially the same type of reaction as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pyruvate dehydrogenase complex</a:t>
            </a:r>
            <a:r>
              <a:rPr lang="en-US" altLang="zh-CN" sz="2800" b="1" dirty="0" smtClean="0">
                <a:latin typeface="Times New Roman" pitchFamily="18" charset="0"/>
              </a:rPr>
              <a:t> and the </a:t>
            </a:r>
            <a:r>
              <a:rPr lang="en-US" altLang="zh-CN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-ketoglutarate dehydrogenase complex</a:t>
            </a:r>
            <a:r>
              <a:rPr lang="en-US" altLang="zh-CN" sz="2800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39750" y="6092825"/>
            <a:ext cx="7994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</a:rPr>
              <a:t>Catabolic pathways for Val, Ile and Leu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5359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2124075" y="3860800"/>
            <a:ext cx="11763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Absent </a:t>
            </a:r>
          </a:p>
          <a:p>
            <a:r>
              <a:rPr lang="en-US" altLang="zh-CN" b="1" dirty="0"/>
              <a:t>in liver</a:t>
            </a: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051050" y="3933825"/>
            <a:ext cx="1225550" cy="719138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6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800"/>
            <a:ext cx="85312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39552" y="5877272"/>
            <a:ext cx="846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A conserved mechanism for oxidative decarboxylation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907" y="116632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17. 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</a:rPr>
              <a:t>A few genetic diseases are related to defects in amino acid catabolism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907" y="1340768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Defects in enzymes of amino acid degradation lead to accumulation of specific intermediates, many of which cause diseases.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Deficiency of 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</a:rPr>
              <a:t>phenylalanine hydroxylase</a:t>
            </a:r>
            <a:r>
              <a:rPr lang="en-US" altLang="zh-CN" b="1" dirty="0" smtClean="0">
                <a:latin typeface="Times New Roman" pitchFamily="18" charset="0"/>
              </a:rPr>
              <a:t> causes phenylketonuria (PKU, 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苯丙酮尿症</a:t>
            </a:r>
            <a:r>
              <a:rPr lang="en-US" altLang="zh-CN" b="1" dirty="0" smtClean="0">
                <a:latin typeface="Times New Roman" pitchFamily="18" charset="0"/>
              </a:rPr>
              <a:t>), one of the earliest human genetic defects of metabolism (first revealed in 1934 in testing mentally retarded patients, whose urine turned olive-green on addition of FeCl</a:t>
            </a:r>
            <a:r>
              <a:rPr lang="en-US" altLang="zh-CN" b="1" baseline="-25000" dirty="0" smtClean="0">
                <a:latin typeface="Times New Roman" pitchFamily="18" charset="0"/>
              </a:rPr>
              <a:t>3</a:t>
            </a:r>
            <a:r>
              <a:rPr lang="en-US" altLang="zh-CN" b="1" dirty="0" smtClean="0">
                <a:latin typeface="Times New Roman" pitchFamily="18" charset="0"/>
              </a:rPr>
              <a:t>)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accumulated Phe is converted to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phenylpyruvate</a:t>
            </a:r>
            <a:r>
              <a:rPr lang="en-US" altLang="zh-CN" b="1" dirty="0" smtClean="0">
                <a:latin typeface="Times New Roman" pitchFamily="18" charset="0"/>
              </a:rPr>
              <a:t> (via an aminotransferase) which caused the color change of urine.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7993063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539750" y="5837238"/>
            <a:ext cx="8208963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Phe and Tyr are eventually converted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to fumarate and acetoacetyl-CoA</a:t>
            </a:r>
          </a:p>
          <a:p>
            <a:pPr algn="ctr"/>
            <a:endParaRPr lang="en-US" altLang="zh-CN" sz="3200" b="1" dirty="0">
              <a:solidFill>
                <a:srgbClr val="FF0000"/>
              </a:solidFill>
            </a:endParaRPr>
          </a:p>
          <a:p>
            <a:pPr algn="ctr"/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755650" y="1412875"/>
            <a:ext cx="863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379413"/>
            <a:ext cx="819785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39750" y="6092825"/>
            <a:ext cx="10302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(PKU)</a:t>
            </a: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250825" y="2276475"/>
            <a:ext cx="288925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250825" y="6021388"/>
            <a:ext cx="288925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>
            <a:off x="179388" y="4797425"/>
            <a:ext cx="288925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5703888" y="1598613"/>
            <a:ext cx="3367087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0000CC"/>
                </a:solidFill>
              </a:rPr>
              <a:t>Phenylalanine that is</a:t>
            </a:r>
          </a:p>
          <a:p>
            <a:r>
              <a:rPr kumimoji="1" lang="en-US" altLang="zh-CN" sz="2800" b="1" dirty="0">
                <a:solidFill>
                  <a:srgbClr val="0000CC"/>
                </a:solidFill>
              </a:rPr>
              <a:t>accumulated in PKU</a:t>
            </a:r>
          </a:p>
          <a:p>
            <a:r>
              <a:rPr kumimoji="1" lang="en-US" altLang="zh-CN" sz="2800" b="1" dirty="0">
                <a:solidFill>
                  <a:srgbClr val="0000CC"/>
                </a:solidFill>
              </a:rPr>
              <a:t>patients is</a:t>
            </a:r>
          </a:p>
          <a:p>
            <a:r>
              <a:rPr kumimoji="1" lang="en-US" altLang="zh-CN" sz="2800" b="1" dirty="0">
                <a:solidFill>
                  <a:srgbClr val="0000CC"/>
                </a:solidFill>
              </a:rPr>
              <a:t>converted to other </a:t>
            </a:r>
          </a:p>
          <a:p>
            <a:r>
              <a:rPr kumimoji="1" lang="en-US" altLang="zh-CN" sz="2800" b="1" dirty="0">
                <a:solidFill>
                  <a:srgbClr val="0000CC"/>
                </a:solidFill>
              </a:rPr>
              <a:t>alternative products.</a:t>
            </a:r>
          </a:p>
          <a:p>
            <a:endParaRPr lang="en-US" altLang="zh-CN" sz="2800" b="1" dirty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45672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Another disease related to Phe/Tyr catabolism and of historical interest is alkaptonuria (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尿黑酸症</a:t>
            </a:r>
            <a:r>
              <a:rPr lang="en-US" altLang="zh-CN" b="1" dirty="0" smtClean="0">
                <a:latin typeface="Times New Roman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Archibald Garrod discovered that the condition is transmitted as a single recessive inheritable trait and could be traced to the absence of a single enzyme (in early 1900s), thus hinted the direct relation between genes and enzymes.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i="1" dirty="0" smtClean="0">
                <a:solidFill>
                  <a:srgbClr val="FF0000"/>
                </a:solidFill>
                <a:latin typeface="Times New Roman" pitchFamily="18" charset="0"/>
              </a:rPr>
              <a:t>Homogentisate dioxygenase</a:t>
            </a:r>
            <a:r>
              <a:rPr lang="en-US" altLang="zh-CN" b="1" dirty="0" smtClean="0">
                <a:latin typeface="Times New Roman" pitchFamily="18" charset="0"/>
              </a:rPr>
              <a:t> was found to be defective in such patients.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0350"/>
            <a:ext cx="65516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0" y="5876925"/>
            <a:ext cx="9144000" cy="1431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Amino acids can be converted to </a:t>
            </a:r>
          </a:p>
          <a:p>
            <a:pPr algn="ctr">
              <a:lnSpc>
                <a:spcPts val="36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glucose (glucogenic) or ketone bodies (ketogenic)</a:t>
            </a:r>
          </a:p>
          <a:p>
            <a:endParaRPr lang="en-US" altLang="zh-CN" dirty="0"/>
          </a:p>
        </p:txBody>
      </p:sp>
      <p:sp>
        <p:nvSpPr>
          <p:cNvPr id="59396" name="Line 8"/>
          <p:cNvSpPr>
            <a:spLocks noChangeShapeType="1"/>
          </p:cNvSpPr>
          <p:nvPr/>
        </p:nvSpPr>
        <p:spPr bwMode="auto">
          <a:xfrm>
            <a:off x="611188" y="476250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9397" name="Line 10"/>
          <p:cNvSpPr>
            <a:spLocks noChangeShapeType="1"/>
          </p:cNvSpPr>
          <p:nvPr/>
        </p:nvSpPr>
        <p:spPr bwMode="auto">
          <a:xfrm>
            <a:off x="611188" y="692150"/>
            <a:ext cx="647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6600" b="1" dirty="0" smtClean="0">
                <a:solidFill>
                  <a:srgbClr val="0000FF"/>
                </a:solidFill>
                <a:latin typeface="Times New Roman" pitchFamily="18" charset="0"/>
              </a:rPr>
              <a:t>Keywords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Transfer of NH</a:t>
            </a:r>
            <a:r>
              <a:rPr lang="en-US" altLang="zh-CN" sz="4000" b="1" baseline="-25000" dirty="0" smtClean="0">
                <a:latin typeface="Times New Roman" pitchFamily="18" charset="0"/>
              </a:rPr>
              <a:t>4</a:t>
            </a:r>
            <a:r>
              <a:rPr lang="en-US" altLang="zh-CN" sz="4000" b="1" baseline="30000" dirty="0" smtClean="0">
                <a:latin typeface="Times New Roman" pitchFamily="18" charset="0"/>
              </a:rPr>
              <a:t>+</a:t>
            </a:r>
            <a:r>
              <a:rPr lang="en-US" altLang="zh-CN" sz="4000" b="1" dirty="0" smtClean="0">
                <a:latin typeface="Times New Roman" pitchFamily="18" charset="0"/>
              </a:rPr>
              <a:t>---Ala, Glu, Gln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Urea cycle---reaction and 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>
                <a:latin typeface="Times New Roman" pitchFamily="18" charset="0"/>
              </a:rPr>
              <a:t>Pathways of amino acid degradation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latin typeface="Times New Roman" pitchFamily="18" charset="0"/>
              </a:rPr>
              <a:t>                     ---as groups into TCA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95288" y="6278563"/>
            <a:ext cx="851217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Overview of amino acid catabolism in mammals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8913"/>
            <a:ext cx="60848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5072063" y="1500188"/>
            <a:ext cx="928687" cy="500062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173" name="矩形 5"/>
          <p:cNvSpPr>
            <a:spLocks noChangeArrowheads="1"/>
          </p:cNvSpPr>
          <p:nvPr/>
        </p:nvSpPr>
        <p:spPr bwMode="auto">
          <a:xfrm>
            <a:off x="3071813" y="1428750"/>
            <a:ext cx="928687" cy="500063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962" y="252771"/>
            <a:ext cx="7772400" cy="1143000"/>
          </a:xfrm>
        </p:spPr>
        <p:txBody>
          <a:bodyPr/>
          <a:lstStyle/>
          <a:p>
            <a:r>
              <a:rPr lang="en-US" altLang="zh-CN" sz="6600" b="1" dirty="0" smtClean="0">
                <a:solidFill>
                  <a:srgbClr val="3333FF"/>
                </a:solidFill>
                <a:latin typeface="Times New Roman" pitchFamily="18" charset="0"/>
              </a:rPr>
              <a:t>Words of the week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384647"/>
            <a:ext cx="8496622" cy="547335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hyper vs. hypo</a:t>
            </a:r>
          </a:p>
          <a:p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macro vs. micro</a:t>
            </a:r>
          </a:p>
          <a:p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glucogenic vs. ketogenic</a:t>
            </a:r>
          </a:p>
          <a:p>
            <a:pPr>
              <a:buFontTx/>
              <a:buNone/>
            </a:pPr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489" y="260648"/>
            <a:ext cx="8424936" cy="11430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3333FF"/>
                </a:solidFill>
                <a:latin typeface="Times New Roman" pitchFamily="18" charset="0"/>
                <a:ea typeface="宋体" charset="-122"/>
              </a:rPr>
              <a:t>Text-book reading of the week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489" y="1700808"/>
            <a:ext cx="7472163" cy="5689600"/>
          </a:xfrm>
          <a:ln>
            <a:noFill/>
          </a:ln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Summary 18.1 (p704)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18.2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p710)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18.3 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p725-726)</a:t>
            </a:r>
          </a:p>
          <a:p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p703-704 (Ammonia is toxic</a:t>
            </a:r>
            <a:r>
              <a:rPr lang="zh-CN" altLang="en-US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to animals)</a:t>
            </a:r>
          </a:p>
          <a:p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b="1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708 (Box 18-1</a:t>
            </a:r>
            <a:r>
              <a:rPr lang="en-US" altLang="zh-CN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</a:p>
          <a:p>
            <a:endParaRPr lang="en-US" altLang="zh-CN" b="1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396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6600" b="1" dirty="0" smtClean="0">
                <a:solidFill>
                  <a:srgbClr val="0000FF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Amino acid in excess can neither be stored, nor excreted, but oxidized or converted.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amino groups and carbon skeletons of amino acids take separate but interconnected pathways.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Liver is the major site of amino acid degradation in vertebrates.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PLP facilitates the transamination and other transformations of amino acids.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Glutamate collects and delivers free ammonia to the liver.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Gln and Glu releases 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in liver mitochondria.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in hepatocytes is converted to urea through the urea cycle in most terrestrial vertebrates for excretion.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conversion of ammonia to urea takes five enzymatic steps.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rate of urea synthesis is controlled at two levels.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The carbon skeletons of the amino acids are first converted (funneled) into seven major metabolic intermediates.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latin typeface="Times New Roman" pitchFamily="18" charset="0"/>
              </a:rPr>
              <a:t>Some amino acids are converted to intermediates of citric acid cycle by simple removal of the amino groups.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94995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Acetyl-CoA is formed from the degradation of many amino acids.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A few genetic diseases are related to defects in amino acid catabolism. 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Leu, Ile, and Val are degraded via reactions similar to fatty acid oxidation.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486" y="332656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</a:rPr>
              <a:t>4. Liver is the major site of amino acid degradation in vertebrates</a:t>
            </a:r>
            <a:r>
              <a:rPr lang="en-US" altLang="zh-CN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54102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Glutamate, </a:t>
            </a:r>
            <a:r>
              <a:rPr lang="en-US" altLang="zh-CN" b="1" dirty="0" smtClean="0">
                <a:latin typeface="Symbol" pitchFamily="18" charset="2"/>
              </a:rPr>
              <a:t>a</a:t>
            </a:r>
            <a:r>
              <a:rPr lang="en-US" altLang="zh-CN" b="1" dirty="0" smtClean="0">
                <a:latin typeface="Times New Roman" pitchFamily="18" charset="0"/>
              </a:rPr>
              <a:t>-ketoglutarate and pyruvate collects amino groups (in forms of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Gln</a:t>
            </a:r>
            <a:r>
              <a:rPr lang="en-US" altLang="zh-CN" b="1" dirty="0" smtClean="0">
                <a:latin typeface="Times New Roman" pitchFamily="18" charset="0"/>
              </a:rPr>
              <a:t>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Glu</a:t>
            </a:r>
            <a:r>
              <a:rPr lang="en-US" altLang="zh-CN" b="1" dirty="0" smtClean="0">
                <a:latin typeface="Times New Roman" pitchFamily="18" charset="0"/>
              </a:rPr>
              <a:t> and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Ala</a:t>
            </a:r>
            <a:r>
              <a:rPr lang="en-US" altLang="zh-CN" b="1" dirty="0" smtClean="0">
                <a:latin typeface="Times New Roman" pitchFamily="18" charset="0"/>
              </a:rPr>
              <a:t>) to liver mitochondria for further processing.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The excess NH</a:t>
            </a:r>
            <a:r>
              <a:rPr lang="en-US" altLang="zh-CN" b="1" baseline="-25000" dirty="0" smtClean="0">
                <a:latin typeface="Times New Roman" pitchFamily="18" charset="0"/>
              </a:rPr>
              <a:t>4</a:t>
            </a:r>
            <a:r>
              <a:rPr lang="en-US" altLang="zh-CN" b="1" baseline="30000" dirty="0" smtClean="0">
                <a:latin typeface="Times New Roman" pitchFamily="18" charset="0"/>
              </a:rPr>
              <a:t>+</a:t>
            </a:r>
            <a:r>
              <a:rPr lang="en-US" altLang="zh-CN" b="1" dirty="0" smtClean="0">
                <a:latin typeface="Times New Roman" pitchFamily="18" charset="0"/>
              </a:rPr>
              <a:t> is excreted directly in bony fishes, or as urea in most terrestrial vertebrates, or as uric acid in birds and terrestrial reptiles.</a:t>
            </a:r>
          </a:p>
          <a:p>
            <a:pPr eaLnBrk="1" hangingPunct="1"/>
            <a:r>
              <a:rPr lang="en-US" altLang="zh-CN" b="1" dirty="0" smtClean="0">
                <a:latin typeface="Times New Roman" pitchFamily="18" charset="0"/>
              </a:rPr>
              <a:t>The carbons in both urea and uric acid are highly oxidized (with most of the energy extracted).</a:t>
            </a:r>
          </a:p>
          <a:p>
            <a:pPr eaLnBrk="1" hangingPunct="1"/>
            <a:endParaRPr lang="en-US" altLang="zh-C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82059" y="6273225"/>
            <a:ext cx="896194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Overview of catabolism of amino groups in vertebrate liver</a:t>
            </a:r>
            <a:r>
              <a:rPr lang="zh-CN" altLang="en-US" sz="3200" b="1" dirty="0">
                <a:solidFill>
                  <a:srgbClr val="FF0000"/>
                </a:solidFill>
                <a:cs typeface="Times New Roman" pitchFamily="18" charset="0"/>
              </a:rPr>
              <a:t>*****</a:t>
            </a:r>
            <a:endParaRPr lang="en-US" altLang="zh-C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60350"/>
            <a:ext cx="556101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851275" y="3213100"/>
            <a:ext cx="936625" cy="215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515100" y="4581525"/>
            <a:ext cx="936625" cy="215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372225" y="2420938"/>
            <a:ext cx="936625" cy="215900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571875" y="714375"/>
            <a:ext cx="928688" cy="285750"/>
          </a:xfrm>
          <a:prstGeom prst="rect">
            <a:avLst/>
          </a:prstGeom>
          <a:noFill/>
          <a:ln w="28575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59632" y="5733256"/>
            <a:ext cx="669491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Excretory form of nitrogen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3375"/>
            <a:ext cx="6729412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8629</TotalTime>
  <Words>2572</Words>
  <Application>Microsoft Office PowerPoint</Application>
  <PresentationFormat>全屏显示(4:3)</PresentationFormat>
  <Paragraphs>240</Paragraphs>
  <Slides>64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1" baseType="lpstr">
      <vt:lpstr>楷体</vt:lpstr>
      <vt:lpstr>隶书</vt:lpstr>
      <vt:lpstr>宋体</vt:lpstr>
      <vt:lpstr>Arial</vt:lpstr>
      <vt:lpstr>Symbol</vt:lpstr>
      <vt:lpstr>Times New Roman</vt:lpstr>
      <vt:lpstr>Default Design</vt:lpstr>
      <vt:lpstr>Chapter 18 Amino Acid Oxidation and the Production of Urea</vt:lpstr>
      <vt:lpstr>1. The surplus amino acids in animals can be completely oxidized or converted to other storable fuels </vt:lpstr>
      <vt:lpstr>2. Dietary proteins are digested into amino acids in the gastrointestinal tract</vt:lpstr>
      <vt:lpstr>PowerPoint 演示文稿</vt:lpstr>
      <vt:lpstr>3. The amino groups and the carbon skeletons of amino acids take separate but interconnected pathways</vt:lpstr>
      <vt:lpstr>PowerPoint 演示文稿</vt:lpstr>
      <vt:lpstr>4. Liver is the major site of amino acid degradation in vertebrates </vt:lpstr>
      <vt:lpstr>PowerPoint 演示文稿</vt:lpstr>
      <vt:lpstr>PowerPoint 演示文稿</vt:lpstr>
      <vt:lpstr>PowerPoint 演示文稿</vt:lpstr>
      <vt:lpstr>5. PLP facilitates the transamination and other transformations of amino acids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 Glutamate collects and delivers free ammonia to the liver </vt:lpstr>
      <vt:lpstr>PowerPoint 演示文稿</vt:lpstr>
      <vt:lpstr>7. Alanine transports ammonia  from muscle to the liver</vt:lpstr>
      <vt:lpstr>PowerPoint 演示文稿</vt:lpstr>
      <vt:lpstr>PowerPoint 演示文稿</vt:lpstr>
      <vt:lpstr>8. Gln and Glu releases NH4+ in liver mitochondria</vt:lpstr>
      <vt:lpstr>PowerPoint 演示文稿</vt:lpstr>
      <vt:lpstr>9. NH4+ in hepatocytes is converted into urea in most terrestrial vertebrates for excretion</vt:lpstr>
      <vt:lpstr>PowerPoint 演示文稿</vt:lpstr>
      <vt:lpstr>PowerPoint 演示文稿</vt:lpstr>
      <vt:lpstr>10. The conversion of ammonia to urea takes five enzymatic steps</vt:lpstr>
      <vt:lpstr>PowerPoint 演示文稿</vt:lpstr>
      <vt:lpstr>PowerPoint 演示文稿</vt:lpstr>
      <vt:lpstr>PowerPoint 演示文稿</vt:lpstr>
      <vt:lpstr>PowerPoint 演示文稿</vt:lpstr>
      <vt:lpstr>11. The rate of urea synthesis is controlled at two levels</vt:lpstr>
      <vt:lpstr>PowerPoint 演示文稿</vt:lpstr>
      <vt:lpstr>12. Genetic defects of the urea production enzymes lead to hyperammonemia and brain damage</vt:lpstr>
      <vt:lpstr>PowerPoint 演示文稿</vt:lpstr>
      <vt:lpstr>PowerPoint 演示文稿</vt:lpstr>
      <vt:lpstr>PowerPoint 演示文稿</vt:lpstr>
      <vt:lpstr>PowerPoint 演示文稿</vt:lpstr>
      <vt:lpstr>13.  The carbon skeletons of the amino acids are converted (funneled) into seven major metabolic intermediates </vt:lpstr>
      <vt:lpstr>PowerPoint 演示文稿</vt:lpstr>
      <vt:lpstr>PowerPoint 演示文稿</vt:lpstr>
      <vt:lpstr>14. Some amino acids are converted to intermediates of citric acid cycle by simple removal of the amino groups</vt:lpstr>
      <vt:lpstr>15. Acetyl-CoA is formed from the degradation of many amino acids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16. Leu, Ile, and Val are degraded via reactions similar to fatty acid oxidation</vt:lpstr>
      <vt:lpstr>PowerPoint 演示文稿</vt:lpstr>
      <vt:lpstr>PowerPoint 演示文稿</vt:lpstr>
      <vt:lpstr>17. A few genetic diseases are related to defects in amino acid catabolism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Keywords</vt:lpstr>
      <vt:lpstr>Words of the week</vt:lpstr>
      <vt:lpstr>Text-book reading of the week</vt:lpstr>
      <vt:lpstr>Summary</vt:lpstr>
      <vt:lpstr>PowerPoint 演示文稿</vt:lpstr>
      <vt:lpstr>PowerPoint 演示文稿</vt:lpstr>
    </vt:vector>
  </TitlesOfParts>
  <Company>Tsinghua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Amino Acid Oxidation and the Production of Urea</dc:title>
  <dc:creator>Zhen Li</dc:creator>
  <cp:lastModifiedBy>li zhen</cp:lastModifiedBy>
  <cp:revision>406</cp:revision>
  <dcterms:created xsi:type="dcterms:W3CDTF">2000-03-08T00:38:39Z</dcterms:created>
  <dcterms:modified xsi:type="dcterms:W3CDTF">2018-10-12T03:19:31Z</dcterms:modified>
</cp:coreProperties>
</file>