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355" r:id="rId2"/>
    <p:sldId id="433" r:id="rId3"/>
    <p:sldId id="358" r:id="rId4"/>
    <p:sldId id="359" r:id="rId5"/>
    <p:sldId id="360" r:id="rId6"/>
    <p:sldId id="361" r:id="rId7"/>
    <p:sldId id="362" r:id="rId8"/>
    <p:sldId id="363" r:id="rId9"/>
    <p:sldId id="438" r:id="rId10"/>
    <p:sldId id="439" r:id="rId11"/>
    <p:sldId id="365" r:id="rId12"/>
    <p:sldId id="367" r:id="rId13"/>
    <p:sldId id="369" r:id="rId14"/>
    <p:sldId id="368" r:id="rId15"/>
    <p:sldId id="471" r:id="rId16"/>
    <p:sldId id="371" r:id="rId17"/>
    <p:sldId id="372" r:id="rId18"/>
    <p:sldId id="373" r:id="rId19"/>
    <p:sldId id="374" r:id="rId20"/>
    <p:sldId id="470" r:id="rId21"/>
    <p:sldId id="376" r:id="rId22"/>
    <p:sldId id="377" r:id="rId23"/>
    <p:sldId id="404" r:id="rId24"/>
    <p:sldId id="512" r:id="rId25"/>
    <p:sldId id="381" r:id="rId26"/>
    <p:sldId id="495" r:id="rId27"/>
    <p:sldId id="472" r:id="rId28"/>
    <p:sldId id="384" r:id="rId29"/>
    <p:sldId id="497" r:id="rId30"/>
    <p:sldId id="474" r:id="rId31"/>
    <p:sldId id="446" r:id="rId32"/>
    <p:sldId id="475" r:id="rId33"/>
    <p:sldId id="390" r:id="rId34"/>
    <p:sldId id="498" r:id="rId35"/>
    <p:sldId id="477" r:id="rId36"/>
    <p:sldId id="393" r:id="rId37"/>
    <p:sldId id="499" r:id="rId38"/>
    <p:sldId id="395" r:id="rId39"/>
    <p:sldId id="257" r:id="rId40"/>
    <p:sldId id="260" r:id="rId41"/>
    <p:sldId id="350" r:id="rId42"/>
    <p:sldId id="261" r:id="rId43"/>
    <p:sldId id="427" r:id="rId44"/>
    <p:sldId id="491" r:id="rId45"/>
    <p:sldId id="263" r:id="rId46"/>
    <p:sldId id="264" r:id="rId47"/>
    <p:sldId id="500" r:id="rId48"/>
    <p:sldId id="511" r:id="rId49"/>
    <p:sldId id="266" r:id="rId50"/>
    <p:sldId id="267" r:id="rId51"/>
    <p:sldId id="268" r:id="rId52"/>
    <p:sldId id="269" r:id="rId53"/>
    <p:sldId id="270" r:id="rId54"/>
    <p:sldId id="271" r:id="rId55"/>
    <p:sldId id="272" r:id="rId56"/>
    <p:sldId id="273" r:id="rId57"/>
    <p:sldId id="274" r:id="rId58"/>
    <p:sldId id="501" r:id="rId59"/>
    <p:sldId id="276" r:id="rId60"/>
    <p:sldId id="277" r:id="rId61"/>
    <p:sldId id="401" r:id="rId62"/>
    <p:sldId id="278" r:id="rId63"/>
    <p:sldId id="281" r:id="rId64"/>
    <p:sldId id="282" r:id="rId65"/>
    <p:sldId id="283" r:id="rId66"/>
    <p:sldId id="280" r:id="rId67"/>
    <p:sldId id="502" r:id="rId68"/>
    <p:sldId id="509" r:id="rId69"/>
    <p:sldId id="284" r:id="rId70"/>
    <p:sldId id="285" r:id="rId71"/>
    <p:sldId id="286" r:id="rId72"/>
    <p:sldId id="287" r:id="rId73"/>
    <p:sldId id="510" r:id="rId74"/>
    <p:sldId id="288" r:id="rId75"/>
    <p:sldId id="409" r:id="rId76"/>
    <p:sldId id="289" r:id="rId77"/>
    <p:sldId id="505" r:id="rId78"/>
    <p:sldId id="291" r:id="rId79"/>
    <p:sldId id="292" r:id="rId80"/>
    <p:sldId id="293" r:id="rId81"/>
    <p:sldId id="294" r:id="rId82"/>
    <p:sldId id="295" r:id="rId83"/>
    <p:sldId id="417" r:id="rId84"/>
    <p:sldId id="296" r:id="rId85"/>
    <p:sldId id="298" r:id="rId86"/>
    <p:sldId id="300" r:id="rId87"/>
    <p:sldId id="303" r:id="rId88"/>
    <p:sldId id="304" r:id="rId89"/>
    <p:sldId id="462" r:id="rId90"/>
    <p:sldId id="305" r:id="rId91"/>
    <p:sldId id="494" r:id="rId92"/>
    <p:sldId id="493" r:id="rId93"/>
    <p:sldId id="513" r:id="rId94"/>
    <p:sldId id="506" r:id="rId95"/>
    <p:sldId id="507" r:id="rId96"/>
    <p:sldId id="508" r:id="rId9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00"/>
    <a:srgbClr val="FF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592" autoAdjust="0"/>
  </p:normalViewPr>
  <p:slideViewPr>
    <p:cSldViewPr>
      <p:cViewPr varScale="1">
        <p:scale>
          <a:sx n="109" d="100"/>
          <a:sy n="109" d="100"/>
        </p:scale>
        <p:origin x="16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CN" dirty="0"/>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dirty="0"/>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D80098F-D1C9-43BE-B545-52CD1F9E9045}" type="slidenum">
              <a:rPr lang="en-US" altLang="zh-CN"/>
              <a:pPr>
                <a:defRPr/>
              </a:pPr>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990B62C-9053-4640-B3DA-0A6B2DE838B3}" type="slidenum">
              <a:rPr lang="en-US" altLang="zh-CN" smtClean="0"/>
              <a:pPr/>
              <a:t>5</a:t>
            </a:fld>
            <a:endParaRPr lang="en-US" altLang="zh-CN" dirty="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6A0CD2D-C9AB-444F-8DDB-A231B0E0D246}" type="slidenum">
              <a:rPr lang="en-US" altLang="zh-CN" smtClean="0"/>
              <a:pPr/>
              <a:t>20</a:t>
            </a:fld>
            <a:endParaRPr lang="en-US" altLang="zh-CN"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87DE351-AA4C-44ED-8F6E-DE31292AE7E9}" type="slidenum">
              <a:rPr lang="en-US" altLang="zh-CN" smtClean="0"/>
              <a:pPr/>
              <a:t>21</a:t>
            </a:fld>
            <a:endParaRPr lang="en-US" altLang="zh-CN" dirty="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989B247-CE12-41FF-9295-6F65FF04ADC4}" type="slidenum">
              <a:rPr lang="en-US" altLang="zh-CN" smtClean="0"/>
              <a:pPr/>
              <a:t>22</a:t>
            </a:fld>
            <a:endParaRPr lang="en-US" altLang="zh-CN" dirty="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miter lim="800000"/>
            <a:headEnd/>
            <a:tailEnd/>
          </a:ln>
        </p:spPr>
        <p:txBody>
          <a:bodyPr/>
          <a:lstStyle/>
          <a:p>
            <a:fld id="{576B86A2-17E9-461A-8F35-0707318B6067}" type="slidenum">
              <a:rPr lang="en-US" altLang="zh-CN"/>
              <a:pPr/>
              <a:t>24</a:t>
            </a:fld>
            <a:endParaRPr lang="en-US" altLang="zh-CN" dirty="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42288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miter lim="800000"/>
            <a:headEnd/>
            <a:tailEnd/>
          </a:ln>
        </p:spPr>
        <p:txBody>
          <a:bodyPr/>
          <a:lstStyle/>
          <a:p>
            <a:fld id="{B477217D-DBC8-4D57-9DE0-A607567091FB}" type="slidenum">
              <a:rPr lang="en-US" altLang="zh-CN"/>
              <a:pPr/>
              <a:t>26</a:t>
            </a:fld>
            <a:endParaRPr lang="en-US" altLang="zh-CN" dirty="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E642E3D-B429-46A3-811B-87BB5B1A7DD6}" type="slidenum">
              <a:rPr lang="en-US" altLang="zh-CN" smtClean="0"/>
              <a:pPr/>
              <a:t>27</a:t>
            </a:fld>
            <a:endParaRPr lang="en-US" altLang="zh-CN" dirty="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altLang="zh-CN" b="1" dirty="0" smtClean="0"/>
              <a:t>FIGURE 19-8 Path of electrons from NADH, succinate, fatty acyl</a:t>
            </a:r>
            <a:r>
              <a:rPr lang="zh-CN" altLang="en-US" b="1" dirty="0" smtClean="0">
                <a:ea typeface="ヒラギノ角ゴ Pro W3" pitchFamily="48" charset="-128"/>
              </a:rPr>
              <a:t>–</a:t>
            </a:r>
            <a:r>
              <a:rPr lang="zh-CN" altLang="zh-CN" b="1" dirty="0" smtClean="0"/>
              <a:t>C</a:t>
            </a:r>
            <a:r>
              <a:rPr lang="en-US" altLang="zh-CN" b="1" dirty="0" smtClean="0"/>
              <a:t>oA, and glycerol 3-phosphate to ubiquinone.</a:t>
            </a:r>
            <a:r>
              <a:rPr lang="en-US" altLang="zh-CN" dirty="0" smtClean="0"/>
              <a:t> Electrons from NADH pass through a flavoprotein to a series of iron-sulfur proteins (in Complex I) and then to Q. Electrons from succinate pass through a flavoprotein and several Fe-S centers (in Complex II) on the way to Q. Glycerol 3-phosphate donates electrons to a flavoprotein (glycerol 3-phosphate dehydrogenase) on the outer face of the inner mitochondrial membrane, from which they pass to Q. Acyl-CoA dehydrogenase (the first enzyme of </a:t>
            </a:r>
            <a:r>
              <a:rPr lang="en-US" altLang="zh-CN" i="1" dirty="0" smtClean="0">
                <a:latin typeface="Symbol" pitchFamily="18" charset="2"/>
                <a:sym typeface="Symbol" pitchFamily="18" charset="2"/>
              </a:rPr>
              <a:t>β</a:t>
            </a:r>
            <a:r>
              <a:rPr lang="en-US" altLang="zh-CN" dirty="0" smtClean="0"/>
              <a:t> oxidation) transfers electrons to electron-transferring flavoprotein (ETF), from which they pass to Q via ETF:ubiquinone oxidoreductase.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C1E9F42B-A38D-46F8-9201-FFB8CC900B7A}" type="slidenum">
              <a:rPr lang="en-US" altLang="zh-CN"/>
              <a:pPr/>
              <a:t>29</a:t>
            </a:fld>
            <a:endParaRPr lang="en-US" altLang="zh-CN"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A21C9186-935E-4207-BB9E-B1A1CB69D0C7}" type="slidenum">
              <a:rPr lang="en-US" altLang="zh-CN" smtClean="0"/>
              <a:pPr/>
              <a:t>30</a:t>
            </a:fld>
            <a:endParaRPr lang="en-US" altLang="zh-CN" dirty="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altLang="zh-CN" sz="1100" b="1" dirty="0" smtClean="0"/>
              <a:t>FIGURE 19-11b Cytochrome </a:t>
            </a:r>
            <a:r>
              <a:rPr lang="en-US" altLang="zh-CN" sz="1100" b="1" i="1" dirty="0" smtClean="0"/>
              <a:t>bc</a:t>
            </a:r>
            <a:r>
              <a:rPr lang="en-US" altLang="zh-CN" sz="1100" b="1" baseline="-25000" dirty="0" smtClean="0"/>
              <a:t>1</a:t>
            </a:r>
            <a:r>
              <a:rPr lang="en-US" altLang="zh-CN" sz="1100" b="1" dirty="0" smtClean="0"/>
              <a:t> complex (Complex III).</a:t>
            </a:r>
            <a:r>
              <a:rPr lang="en-US" altLang="zh-CN" sz="1100" dirty="0" smtClean="0"/>
              <a:t> The complex is a dimer of identical monomers, each with 11 different subunits. (a) The functional core of each monomer is three subunits: cytochrome </a:t>
            </a:r>
            <a:r>
              <a:rPr lang="en-US" altLang="zh-CN" sz="1100" i="1" dirty="0" smtClean="0"/>
              <a:t>b </a:t>
            </a:r>
            <a:r>
              <a:rPr lang="en-US" altLang="zh-CN" sz="1100" dirty="0" smtClean="0"/>
              <a:t>(green) with its two hemes (</a:t>
            </a:r>
            <a:r>
              <a:rPr lang="en-US" altLang="zh-CN" sz="1100" i="1" dirty="0" smtClean="0"/>
              <a:t>b</a:t>
            </a:r>
            <a:r>
              <a:rPr lang="en-US" altLang="zh-CN" sz="1100" baseline="-25000" dirty="0" smtClean="0"/>
              <a:t>H</a:t>
            </a:r>
            <a:r>
              <a:rPr lang="en-US" altLang="zh-CN" sz="1100" dirty="0" smtClean="0"/>
              <a:t> and </a:t>
            </a:r>
            <a:r>
              <a:rPr lang="en-US" altLang="zh-CN" sz="1100" i="1" dirty="0" smtClean="0"/>
              <a:t>b</a:t>
            </a:r>
            <a:r>
              <a:rPr lang="en-US" altLang="zh-CN" sz="1100" baseline="-25000" dirty="0" smtClean="0"/>
              <a:t>L</a:t>
            </a:r>
            <a:r>
              <a:rPr lang="en-US" altLang="zh-CN" sz="1100" dirty="0" smtClean="0"/>
              <a:t>); the Rieske iron-sulfur protein (purple) with its 2Fe-2S centers; and cytochrome </a:t>
            </a:r>
            <a:r>
              <a:rPr lang="en-US" altLang="zh-CN" sz="1100" i="1" dirty="0" smtClean="0"/>
              <a:t>c</a:t>
            </a:r>
            <a:r>
              <a:rPr lang="en-US" altLang="zh-CN" sz="1100" baseline="-25000" dirty="0" smtClean="0"/>
              <a:t>1</a:t>
            </a:r>
            <a:r>
              <a:rPr lang="en-US" altLang="zh-CN" sz="1100" dirty="0" smtClean="0"/>
              <a:t> (blue) with its heme (PDB ID 1BGY). (b) This cartoon view of the complex shows how cytochrome </a:t>
            </a:r>
            <a:r>
              <a:rPr lang="en-US" altLang="zh-CN" sz="1100" i="1" dirty="0" smtClean="0"/>
              <a:t>c</a:t>
            </a:r>
            <a:r>
              <a:rPr lang="en-US" altLang="zh-CN" sz="1100" baseline="-25000" dirty="0" smtClean="0"/>
              <a:t>1</a:t>
            </a:r>
            <a:r>
              <a:rPr lang="en-US" altLang="zh-CN" sz="1100" dirty="0" smtClean="0"/>
              <a:t> and the Rieske iron-sulfur protein project from the P surface and can interact with cytochrome </a:t>
            </a:r>
            <a:r>
              <a:rPr lang="en-US" altLang="zh-CN" sz="1100" i="1" dirty="0" smtClean="0"/>
              <a:t>c </a:t>
            </a:r>
            <a:r>
              <a:rPr lang="en-US" altLang="zh-CN" sz="1100" dirty="0" smtClean="0"/>
              <a:t>(not part of the functional complex) in the intermembrane space. The complex has two distinct binding sites for ubiquinone, Q</a:t>
            </a:r>
            <a:r>
              <a:rPr lang="en-US" altLang="zh-CN" sz="1100" baseline="-25000" dirty="0" smtClean="0"/>
              <a:t>N</a:t>
            </a:r>
            <a:r>
              <a:rPr lang="en-US" altLang="zh-CN" sz="1100" dirty="0" smtClean="0"/>
              <a:t> and Q</a:t>
            </a:r>
            <a:r>
              <a:rPr lang="en-US" altLang="zh-CN" sz="1100" baseline="-25000" dirty="0" smtClean="0"/>
              <a:t>P</a:t>
            </a:r>
            <a:r>
              <a:rPr lang="en-US" altLang="zh-CN" sz="1100" dirty="0" smtClean="0"/>
              <a:t>, which correspond to the sites of inhibition by two drugs that block oxidative phosphorylation. Antimycin A, which blocks electron flow from heme </a:t>
            </a:r>
            <a:r>
              <a:rPr lang="en-US" altLang="zh-CN" sz="1100" i="1" dirty="0" smtClean="0"/>
              <a:t>b</a:t>
            </a:r>
            <a:r>
              <a:rPr lang="en-US" altLang="zh-CN" sz="1100" baseline="-25000" dirty="0" smtClean="0"/>
              <a:t>H</a:t>
            </a:r>
            <a:r>
              <a:rPr lang="en-US" altLang="zh-CN" sz="1100" dirty="0" smtClean="0"/>
              <a:t> to Q, binds at Q</a:t>
            </a:r>
            <a:r>
              <a:rPr lang="en-US" altLang="zh-CN" sz="1100" baseline="-25000" dirty="0" smtClean="0"/>
              <a:t>N</a:t>
            </a:r>
            <a:r>
              <a:rPr lang="en-US" altLang="zh-CN" sz="1100" dirty="0" smtClean="0"/>
              <a:t>, close to heme </a:t>
            </a:r>
            <a:r>
              <a:rPr lang="en-US" altLang="zh-CN" sz="1100" i="1" dirty="0" smtClean="0"/>
              <a:t>b</a:t>
            </a:r>
            <a:r>
              <a:rPr lang="en-US" altLang="zh-CN" sz="1100" baseline="-25000" dirty="0" smtClean="0"/>
              <a:t>H</a:t>
            </a:r>
            <a:r>
              <a:rPr lang="en-US" altLang="zh-CN" sz="1100" dirty="0" smtClean="0"/>
              <a:t> on the N (matrix) side of the membrane. Myxothiazol, which prevents electron flow from QH</a:t>
            </a:r>
            <a:r>
              <a:rPr lang="en-US" altLang="zh-CN" sz="1100" baseline="-25000" dirty="0" smtClean="0"/>
              <a:t>2</a:t>
            </a:r>
            <a:r>
              <a:rPr lang="en-US" altLang="zh-CN" sz="1100" dirty="0" smtClean="0"/>
              <a:t> to the Rieske iron-sulfur protein, binds at Q</a:t>
            </a:r>
            <a:r>
              <a:rPr lang="en-US" altLang="zh-CN" sz="1100" baseline="-25000" dirty="0" smtClean="0"/>
              <a:t>P</a:t>
            </a:r>
            <a:r>
              <a:rPr lang="en-US" altLang="zh-CN" sz="1100" dirty="0" smtClean="0"/>
              <a:t>, near the 2Fe-2S center and heme </a:t>
            </a:r>
            <a:r>
              <a:rPr lang="en-US" altLang="zh-CN" sz="1100" i="1" dirty="0" smtClean="0"/>
              <a:t>b</a:t>
            </a:r>
            <a:r>
              <a:rPr lang="en-US" altLang="zh-CN" sz="1100" baseline="-25000" dirty="0" smtClean="0"/>
              <a:t>L</a:t>
            </a:r>
            <a:r>
              <a:rPr lang="en-US" altLang="zh-CN" sz="1100" dirty="0" smtClean="0"/>
              <a:t> on the P side. The dimeric structure is essential to the function of Complex III. The interface between monomers forms two caverns, each containing a Q</a:t>
            </a:r>
            <a:r>
              <a:rPr lang="en-US" altLang="zh-CN" sz="1100" baseline="-25000" dirty="0" smtClean="0"/>
              <a:t>P</a:t>
            </a:r>
            <a:r>
              <a:rPr lang="en-US" altLang="zh-CN" sz="1100" dirty="0" smtClean="0"/>
              <a:t> site from one monomer and a Q</a:t>
            </a:r>
            <a:r>
              <a:rPr lang="en-US" altLang="zh-CN" sz="1100" baseline="-25000" dirty="0" smtClean="0"/>
              <a:t>N</a:t>
            </a:r>
            <a:r>
              <a:rPr lang="en-US" altLang="zh-CN" sz="1100" dirty="0" smtClean="0"/>
              <a:t> site from the other. The ubiquinone intermediates move within these sheltered caverns. Complex III crystallizes in two distinct conformations (not shown). In one, the Rieske Fe-S center is close to its electron acceptor, the heme of cytochrome </a:t>
            </a:r>
            <a:r>
              <a:rPr lang="en-US" altLang="zh-CN" sz="1100" i="1" dirty="0" smtClean="0"/>
              <a:t>c</a:t>
            </a:r>
            <a:r>
              <a:rPr lang="en-US" altLang="zh-CN" sz="1100" baseline="-25000" dirty="0" smtClean="0"/>
              <a:t>1</a:t>
            </a:r>
            <a:r>
              <a:rPr lang="en-US" altLang="zh-CN" sz="1100" dirty="0" smtClean="0"/>
              <a:t>, but relatively distant from cytochrome </a:t>
            </a:r>
            <a:r>
              <a:rPr lang="en-US" altLang="zh-CN" sz="1100" i="1" dirty="0" smtClean="0"/>
              <a:t>b </a:t>
            </a:r>
            <a:r>
              <a:rPr lang="en-US" altLang="zh-CN" sz="1100" dirty="0" smtClean="0"/>
              <a:t>and the QH</a:t>
            </a:r>
            <a:r>
              <a:rPr lang="en-US" altLang="zh-CN" sz="1100" baseline="-25000" dirty="0" smtClean="0"/>
              <a:t>2</a:t>
            </a:r>
            <a:r>
              <a:rPr lang="en-US" altLang="zh-CN" sz="1100" dirty="0" smtClean="0"/>
              <a:t>-binding site at which the Rieske Fe-S center receives electrons. In the other, the Fe-S center has moved away from cytochrome </a:t>
            </a:r>
            <a:r>
              <a:rPr lang="en-US" altLang="zh-CN" sz="1100" i="1" dirty="0" smtClean="0"/>
              <a:t>c</a:t>
            </a:r>
            <a:r>
              <a:rPr lang="en-US" altLang="zh-CN" sz="1100" baseline="-25000" dirty="0" smtClean="0"/>
              <a:t>1</a:t>
            </a:r>
            <a:r>
              <a:rPr lang="en-US" altLang="zh-CN" sz="1100" dirty="0" smtClean="0"/>
              <a:t> and toward cytochrome </a:t>
            </a:r>
            <a:r>
              <a:rPr lang="en-US" altLang="zh-CN" sz="1100" i="1" dirty="0" smtClean="0"/>
              <a:t>b. </a:t>
            </a:r>
            <a:r>
              <a:rPr lang="en-US" altLang="zh-CN" sz="1100" dirty="0" smtClean="0"/>
              <a:t>The Rieske protein is thought to oscillate between these two conformations as it is first reduced, then oxidized.</a:t>
            </a:r>
          </a:p>
          <a:p>
            <a:endParaRPr lang="en-US" altLang="zh-CN"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B62F6CE-8C84-4502-81E4-06B2E5174DDB}" type="slidenum">
              <a:rPr lang="en-US" altLang="zh-CN" smtClean="0"/>
              <a:pPr/>
              <a:t>32</a:t>
            </a:fld>
            <a:endParaRPr lang="en-US" altLang="zh-CN"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altLang="zh-CN" b="1" dirty="0" smtClean="0"/>
              <a:t>FIGURE 19-12 The Q cycle, shown in two stages.</a:t>
            </a:r>
            <a:r>
              <a:rPr lang="en-US" altLang="zh-CN" dirty="0" smtClean="0"/>
              <a:t> The path of electrons through Complex III is shown by blue arrows. In the first stage (left), Q on the N side is reduced to the semiquinone radical, which in the second stage (right) is converted to QH</a:t>
            </a:r>
            <a:r>
              <a:rPr lang="en-US" altLang="zh-CN" baseline="-25000" dirty="0" smtClean="0"/>
              <a:t>2</a:t>
            </a:r>
            <a:r>
              <a:rPr lang="en-US" altLang="zh-CN" dirty="0" smtClean="0"/>
              <a:t>. Meanwhile, on the P side of the membrane, two molecules of QH</a:t>
            </a:r>
            <a:r>
              <a:rPr lang="en-US" altLang="zh-CN" baseline="-25000" dirty="0" smtClean="0"/>
              <a:t>2</a:t>
            </a:r>
            <a:r>
              <a:rPr lang="en-US" altLang="zh-CN" dirty="0" smtClean="0"/>
              <a:t> are oxidized to Q, releasing two protons per Q molecule (four protons in all) into the intermembrane space. Each QH</a:t>
            </a:r>
            <a:r>
              <a:rPr lang="en-US" altLang="zh-CN" baseline="-25000" dirty="0" smtClean="0"/>
              <a:t>2</a:t>
            </a:r>
            <a:r>
              <a:rPr lang="en-US" altLang="zh-CN" dirty="0" smtClean="0"/>
              <a:t> donates one electron (via the Rieske Fe-S center) to cytochrome </a:t>
            </a:r>
            <a:r>
              <a:rPr lang="en-US" altLang="zh-CN" i="1" dirty="0" smtClean="0"/>
              <a:t>c</a:t>
            </a:r>
            <a:r>
              <a:rPr lang="en-US" altLang="zh-CN" baseline="-25000" dirty="0" smtClean="0"/>
              <a:t>1</a:t>
            </a:r>
            <a:r>
              <a:rPr lang="en-US" altLang="zh-CN" dirty="0" smtClean="0"/>
              <a:t>, and one electron (via cytochrome </a:t>
            </a:r>
            <a:r>
              <a:rPr lang="en-US" altLang="zh-CN" i="1" dirty="0" smtClean="0"/>
              <a:t>b</a:t>
            </a:r>
            <a:r>
              <a:rPr lang="en-US" altLang="zh-CN" dirty="0" smtClean="0"/>
              <a:t>) to a molecule of Q near the N side, reducing it in two steps to QH</a:t>
            </a:r>
            <a:r>
              <a:rPr lang="en-US" altLang="zh-CN" baseline="-25000" dirty="0" smtClean="0"/>
              <a:t>2</a:t>
            </a:r>
            <a:r>
              <a:rPr lang="en-US" altLang="zh-CN" dirty="0" smtClean="0"/>
              <a:t>. This reduction also uses two protons per Q, which are taken up from the matrix.</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miter lim="800000"/>
            <a:headEnd/>
            <a:tailEnd/>
          </a:ln>
        </p:spPr>
        <p:txBody>
          <a:bodyPr/>
          <a:lstStyle/>
          <a:p>
            <a:fld id="{C6F9ECE6-E0A7-48F8-A3B0-76F027924B77}" type="slidenum">
              <a:rPr lang="en-US" altLang="zh-CN"/>
              <a:pPr/>
              <a:t>34</a:t>
            </a:fld>
            <a:endParaRPr lang="en-US" altLang="zh-CN"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B3E76AC-6606-41BA-996A-510B6191269B}" type="slidenum">
              <a:rPr lang="en-US" altLang="zh-CN" smtClean="0"/>
              <a:pPr/>
              <a:t>6</a:t>
            </a:fld>
            <a:endParaRPr lang="en-US" altLang="zh-CN"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83563B0-DC80-4820-B691-BD3346197950}" type="slidenum">
              <a:rPr lang="en-US" altLang="zh-CN" smtClean="0"/>
              <a:pPr/>
              <a:t>35</a:t>
            </a:fld>
            <a:endParaRPr lang="en-US" altLang="zh-CN" dirty="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altLang="zh-CN" b="1" dirty="0" smtClean="0"/>
              <a:t>FIGURE 19-14 Path of electrons through Complex IV.</a:t>
            </a:r>
            <a:r>
              <a:rPr lang="en-US" altLang="zh-CN" dirty="0" smtClean="0"/>
              <a:t> The three proteins critical to electron flow are subunits I, II, and III. The larger green structure includes the other 10 proteins in the complex. Electron transfer through Complex IV begins with cytochrome </a:t>
            </a:r>
            <a:r>
              <a:rPr lang="en-US" altLang="zh-CN" i="1" dirty="0" smtClean="0"/>
              <a:t>c </a:t>
            </a:r>
            <a:r>
              <a:rPr lang="en-US" altLang="zh-CN" dirty="0" smtClean="0"/>
              <a:t>(top). Two molecules of reduced cytochrome </a:t>
            </a:r>
            <a:r>
              <a:rPr lang="en-US" altLang="zh-CN" i="1" dirty="0" smtClean="0"/>
              <a:t>c </a:t>
            </a:r>
            <a:r>
              <a:rPr lang="en-US" altLang="zh-CN" dirty="0" smtClean="0"/>
              <a:t>each donate an electron to the binuclear center Cu</a:t>
            </a:r>
            <a:r>
              <a:rPr lang="en-US" altLang="zh-CN" baseline="-25000" dirty="0" smtClean="0"/>
              <a:t>A</a:t>
            </a:r>
            <a:r>
              <a:rPr lang="en-US" altLang="zh-CN" dirty="0" smtClean="0"/>
              <a:t>. From here electrons pass through heme </a:t>
            </a:r>
            <a:r>
              <a:rPr lang="en-US" altLang="zh-CN" i="1" dirty="0" smtClean="0"/>
              <a:t>a </a:t>
            </a:r>
            <a:r>
              <a:rPr lang="en-US" altLang="zh-CN" dirty="0" smtClean="0"/>
              <a:t>to the Fe-Cu center (cytochrome </a:t>
            </a:r>
            <a:r>
              <a:rPr lang="en-US" altLang="zh-CN" i="1" dirty="0" smtClean="0"/>
              <a:t>a</a:t>
            </a:r>
            <a:r>
              <a:rPr lang="en-US" altLang="zh-CN" baseline="-25000" dirty="0" smtClean="0"/>
              <a:t>3</a:t>
            </a:r>
            <a:r>
              <a:rPr lang="en-US" altLang="zh-CN" dirty="0" smtClean="0"/>
              <a:t> and Cu</a:t>
            </a:r>
            <a:r>
              <a:rPr lang="en-US" altLang="zh-CN" baseline="-25000" dirty="0" smtClean="0"/>
              <a:t>B</a:t>
            </a:r>
            <a:r>
              <a:rPr lang="en-US" altLang="zh-CN" dirty="0" smtClean="0"/>
              <a:t>). Oxygen now binds to heme </a:t>
            </a:r>
            <a:r>
              <a:rPr lang="en-US" altLang="zh-CN" i="1" dirty="0" smtClean="0"/>
              <a:t>a</a:t>
            </a:r>
            <a:r>
              <a:rPr lang="en-US" altLang="zh-CN" baseline="-25000" dirty="0" smtClean="0"/>
              <a:t>3</a:t>
            </a:r>
            <a:r>
              <a:rPr lang="en-US" altLang="zh-CN" dirty="0" smtClean="0"/>
              <a:t> and is reduced to its peroxy derivative (O</a:t>
            </a:r>
            <a:r>
              <a:rPr lang="en-US" altLang="zh-CN" baseline="-25000" dirty="0" smtClean="0"/>
              <a:t>2</a:t>
            </a:r>
            <a:r>
              <a:rPr lang="en-US" altLang="zh-CN" baseline="30000" dirty="0" smtClean="0"/>
              <a:t>2</a:t>
            </a:r>
            <a:r>
              <a:rPr lang="zh-CN" altLang="en-US" baseline="30000" dirty="0" smtClean="0">
                <a:ea typeface="ヒラギノ角ゴ Pro W3" pitchFamily="48" charset="-128"/>
              </a:rPr>
              <a:t>–</a:t>
            </a:r>
            <a:r>
              <a:rPr lang="en-US" altLang="zh-CN" dirty="0" smtClean="0"/>
              <a:t>; not shown here) by two electrons from the Fe-Cu center. Delivery of two more electrons from cytochrome </a:t>
            </a:r>
            <a:r>
              <a:rPr lang="en-US" altLang="zh-CN" i="1" dirty="0" smtClean="0"/>
              <a:t>c </a:t>
            </a:r>
            <a:r>
              <a:rPr lang="en-US" altLang="zh-CN" dirty="0" smtClean="0"/>
              <a:t>(top, making four electrons in all) converts the O</a:t>
            </a:r>
            <a:r>
              <a:rPr lang="en-US" altLang="zh-CN" baseline="-25000" dirty="0" smtClean="0"/>
              <a:t>2</a:t>
            </a:r>
            <a:r>
              <a:rPr lang="en-US" altLang="zh-CN" baseline="30000" dirty="0" smtClean="0"/>
              <a:t>2</a:t>
            </a:r>
            <a:r>
              <a:rPr lang="zh-CN" altLang="en-US" baseline="30000" dirty="0" smtClean="0">
                <a:ea typeface="ヒラギノ角ゴ Pro W3" pitchFamily="48" charset="-128"/>
              </a:rPr>
              <a:t>–</a:t>
            </a:r>
            <a:r>
              <a:rPr lang="en-US" altLang="zh-CN" dirty="0" smtClean="0"/>
              <a:t> to two molecules of water, with consumption of four "substrate" protons from the matrix. At the same time, four protons are pumped from the matrix by an as yet unknown mechanism.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miter lim="800000"/>
            <a:headEnd/>
            <a:tailEnd/>
          </a:ln>
        </p:spPr>
        <p:txBody>
          <a:bodyPr/>
          <a:lstStyle/>
          <a:p>
            <a:fld id="{2F6B6351-CEE2-406B-BE2B-60C6E05E1ECC}" type="slidenum">
              <a:rPr lang="en-US" altLang="zh-CN"/>
              <a:pPr/>
              <a:t>37</a:t>
            </a:fld>
            <a:endParaRPr lang="en-US" altLang="zh-CN" dirty="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CF45CF2-F2EE-4F31-BCB6-1867AFB3F0B6}" type="slidenum">
              <a:rPr lang="en-US" altLang="zh-CN" smtClean="0"/>
              <a:pPr/>
              <a:t>38</a:t>
            </a:fld>
            <a:endParaRPr lang="en-US" altLang="zh-CN" dirty="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70B6352-60CE-43DE-8E9F-55A3FA7E5656}" type="slidenum">
              <a:rPr lang="en-US" altLang="zh-CN" smtClean="0"/>
              <a:pPr/>
              <a:t>40</a:t>
            </a:fld>
            <a:endParaRPr lang="en-US" altLang="zh-CN" dirty="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D1FAA4F-5FA6-4CC9-9F19-01665A2A6138}" type="slidenum">
              <a:rPr lang="en-US" altLang="zh-CN" smtClean="0"/>
              <a:pPr/>
              <a:t>43</a:t>
            </a:fld>
            <a:endParaRPr lang="en-US" altLang="zh-CN"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3C6CAF7-4E90-4388-95A9-380289FCAD5D}" type="slidenum">
              <a:rPr lang="en-US" altLang="zh-CN" smtClean="0"/>
              <a:pPr/>
              <a:t>44</a:t>
            </a:fld>
            <a:endParaRPr lang="en-US" altLang="zh-CN" dirty="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miter lim="800000"/>
            <a:headEnd/>
            <a:tailEnd/>
          </a:ln>
        </p:spPr>
        <p:txBody>
          <a:bodyPr/>
          <a:lstStyle/>
          <a:p>
            <a:fld id="{8FBC5147-3610-45B5-9781-9B9E381F0BCA}" type="slidenum">
              <a:rPr lang="en-US" altLang="zh-CN"/>
              <a:pPr/>
              <a:t>47</a:t>
            </a:fld>
            <a:endParaRPr lang="en-US" altLang="zh-CN" dirty="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2E1B6345-1733-404A-9B07-A7ED4E256EC7}" type="slidenum">
              <a:rPr lang="en-US" altLang="zh-CN"/>
              <a:pPr/>
              <a:t>48</a:t>
            </a:fld>
            <a:endParaRPr lang="en-US" altLang="zh-CN" dirty="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B7AC1F4-2094-44D3-8B38-B94ECF5BD492}" type="slidenum">
              <a:rPr lang="en-US" altLang="zh-CN" smtClean="0"/>
              <a:pPr/>
              <a:t>50</a:t>
            </a:fld>
            <a:endParaRPr lang="en-US" altLang="zh-CN" dirty="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1EC68769-57F0-49AC-B94C-881424E4A6BA}" type="slidenum">
              <a:rPr lang="en-US" altLang="zh-CN" smtClean="0"/>
              <a:pPr/>
              <a:t>51</a:t>
            </a:fld>
            <a:endParaRPr lang="en-US" altLang="zh-CN"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C6179C4-F9BA-40F1-A546-90E62A0DA3BD}" type="slidenum">
              <a:rPr lang="en-US" altLang="zh-CN" smtClean="0"/>
              <a:pPr/>
              <a:t>7</a:t>
            </a:fld>
            <a:endParaRPr lang="en-US" altLang="zh-CN" dirty="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4C24BCD-7CB4-48D2-957A-1FF5B93FD35C}" type="slidenum">
              <a:rPr lang="en-US" altLang="zh-CN" smtClean="0"/>
              <a:pPr/>
              <a:t>53</a:t>
            </a:fld>
            <a:endParaRPr lang="en-US" altLang="zh-CN" dirty="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miter lim="800000"/>
            <a:headEnd/>
            <a:tailEnd/>
          </a:ln>
        </p:spPr>
        <p:txBody>
          <a:bodyPr/>
          <a:lstStyle/>
          <a:p>
            <a:fld id="{22BC4F39-1D34-4C2C-ABDB-940DDF5CDBE9}" type="slidenum">
              <a:rPr lang="en-US" altLang="zh-CN"/>
              <a:pPr/>
              <a:t>58</a:t>
            </a:fld>
            <a:endParaRPr lang="en-US" altLang="zh-CN" dirty="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51D86BA-56C4-4C28-B8C6-13F3553D9449}" type="slidenum">
              <a:rPr lang="en-US" altLang="zh-CN" smtClean="0"/>
              <a:pPr/>
              <a:t>59</a:t>
            </a:fld>
            <a:endParaRPr lang="en-US" altLang="zh-CN" dirty="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6D059689-7670-46E8-82F8-33F8088CEFC7}" type="slidenum">
              <a:rPr lang="en-US" altLang="zh-CN" smtClean="0"/>
              <a:pPr/>
              <a:t>61</a:t>
            </a:fld>
            <a:endParaRPr lang="en-US" altLang="zh-CN"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B3D49B6E-18DD-4E45-84C4-B87072DA68F1}" type="slidenum">
              <a:rPr lang="en-US" altLang="zh-CN" smtClean="0"/>
              <a:pPr/>
              <a:t>63</a:t>
            </a:fld>
            <a:endParaRPr lang="en-US" altLang="zh-CN"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5D46AC9-0D63-4CCD-B7FD-E32955152571}" type="slidenum">
              <a:rPr lang="en-US" altLang="zh-CN" smtClean="0"/>
              <a:pPr/>
              <a:t>64</a:t>
            </a:fld>
            <a:endParaRPr lang="en-US" altLang="zh-CN" dirty="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47F8120-4D60-4052-AC01-7C432BAE145E}" type="slidenum">
              <a:rPr lang="en-US" altLang="zh-CN" smtClean="0"/>
              <a:pPr/>
              <a:t>65</a:t>
            </a:fld>
            <a:endParaRPr lang="en-US" altLang="zh-CN" dirty="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890615C-4C99-4EE5-89D1-DF79B3CD2A21}" type="slidenum">
              <a:rPr lang="en-US" altLang="zh-CN" smtClean="0"/>
              <a:pPr/>
              <a:t>66</a:t>
            </a:fld>
            <a:endParaRPr lang="en-US" altLang="zh-CN" dirty="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miter lim="800000"/>
            <a:headEnd/>
            <a:tailEnd/>
          </a:ln>
        </p:spPr>
        <p:txBody>
          <a:bodyPr/>
          <a:lstStyle/>
          <a:p>
            <a:fld id="{480E6829-4150-4779-B996-11A47213B445}" type="slidenum">
              <a:rPr lang="en-US" altLang="zh-CN"/>
              <a:pPr/>
              <a:t>67</a:t>
            </a:fld>
            <a:endParaRPr lang="en-US" altLang="zh-CN" dirty="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miter lim="800000"/>
            <a:headEnd/>
            <a:tailEnd/>
          </a:ln>
        </p:spPr>
        <p:txBody>
          <a:bodyPr/>
          <a:lstStyle/>
          <a:p>
            <a:fld id="{0A62CDDB-7228-464B-9B4F-0CA93747B263}" type="slidenum">
              <a:rPr lang="en-US" altLang="zh-CN"/>
              <a:pPr/>
              <a:t>68</a:t>
            </a:fld>
            <a:endParaRPr lang="en-US" altLang="zh-CN" dirty="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3E36686-4BDC-4211-9DC8-87B0D012A260}" type="slidenum">
              <a:rPr lang="en-US" altLang="zh-CN" smtClean="0"/>
              <a:pPr/>
              <a:t>12</a:t>
            </a:fld>
            <a:endParaRPr lang="en-US" altLang="zh-CN"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0BBF2DF-1EBD-42EE-89BD-BA5D1CEC9FF7}" type="slidenum">
              <a:rPr lang="en-US" altLang="zh-CN" smtClean="0"/>
              <a:pPr/>
              <a:t>70</a:t>
            </a:fld>
            <a:endParaRPr lang="en-US" altLang="zh-CN" dirty="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5199E55-B073-4B8D-AFF3-48A06D843A34}" type="slidenum">
              <a:rPr lang="en-US" altLang="zh-CN" smtClean="0"/>
              <a:pPr/>
              <a:t>72</a:t>
            </a:fld>
            <a:endParaRPr lang="en-US" altLang="zh-CN"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miter lim="800000"/>
            <a:headEnd/>
            <a:tailEnd/>
          </a:ln>
        </p:spPr>
        <p:txBody>
          <a:bodyPr/>
          <a:lstStyle/>
          <a:p>
            <a:fld id="{BCF53371-C672-4A61-A4F5-D12BE352C2C5}" type="slidenum">
              <a:rPr lang="en-US" altLang="zh-CN"/>
              <a:pPr/>
              <a:t>73</a:t>
            </a:fld>
            <a:endParaRPr lang="en-US" altLang="zh-CN" dirty="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zh-CN" altLang="zh-CN"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miter lim="800000"/>
            <a:headEnd/>
            <a:tailEnd/>
          </a:ln>
        </p:spPr>
        <p:txBody>
          <a:bodyPr/>
          <a:lstStyle/>
          <a:p>
            <a:fld id="{CBB18476-F1B5-4D1A-AED3-FE5D159135DA}" type="slidenum">
              <a:rPr lang="en-US" altLang="zh-CN"/>
              <a:pPr/>
              <a:t>77</a:t>
            </a:fld>
            <a:endParaRPr lang="en-US" altLang="zh-CN"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F7D8865-06D1-4DB3-937F-48CF220DD175}" type="slidenum">
              <a:rPr lang="en-US" altLang="zh-CN" smtClean="0"/>
              <a:pPr/>
              <a:t>78</a:t>
            </a:fld>
            <a:endParaRPr lang="en-US" altLang="zh-CN" dirty="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113D3D8-3B14-4276-BB1A-6A35A5263421}" type="slidenum">
              <a:rPr lang="en-US" altLang="zh-CN" smtClean="0"/>
              <a:pPr/>
              <a:t>79</a:t>
            </a:fld>
            <a:endParaRPr lang="en-US" altLang="zh-CN" dirty="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7F193F8B-05A4-429A-A2A7-4689A769FD38}" type="slidenum">
              <a:rPr lang="en-US" altLang="zh-CN" smtClean="0"/>
              <a:pPr/>
              <a:t>81</a:t>
            </a:fld>
            <a:endParaRPr lang="en-US" altLang="zh-CN" dirty="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AF2E7C3-7F57-43E5-AA6C-A86866AC197B}" type="slidenum">
              <a:rPr lang="en-US" altLang="zh-CN" smtClean="0"/>
              <a:pPr/>
              <a:t>82</a:t>
            </a:fld>
            <a:endParaRPr lang="en-US" altLang="zh-CN" dirty="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B4F232D-92A7-4EE9-A941-EB0428C04DDE}" type="slidenum">
              <a:rPr lang="en-US" altLang="zh-CN" smtClean="0"/>
              <a:pPr/>
              <a:t>83</a:t>
            </a:fld>
            <a:endParaRPr lang="en-US" altLang="zh-CN" dirty="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6A3BA722-BA7E-48F0-B6A5-F857D63982E9}" type="slidenum">
              <a:rPr lang="en-US" altLang="zh-CN" smtClean="0"/>
              <a:pPr/>
              <a:t>86</a:t>
            </a:fld>
            <a:endParaRPr lang="en-US" altLang="zh-CN" dirty="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F010438-2124-42E8-983F-00DA02866BF8}" type="slidenum">
              <a:rPr lang="en-US" altLang="zh-CN" smtClean="0"/>
              <a:pPr/>
              <a:t>13</a:t>
            </a:fld>
            <a:endParaRPr lang="en-US" altLang="zh-CN" dirty="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2C57BD-D872-428C-AE31-192343B3CBBF}" type="slidenum">
              <a:rPr lang="en-US" altLang="zh-CN" smtClean="0"/>
              <a:pPr/>
              <a:t>87</a:t>
            </a:fld>
            <a:endParaRPr lang="en-US" altLang="zh-CN"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A466D38-0388-4828-943D-4846669898F7}" type="slidenum">
              <a:rPr lang="en-US" altLang="zh-CN" smtClean="0"/>
              <a:pPr/>
              <a:t>88</a:t>
            </a:fld>
            <a:endParaRPr lang="en-US" altLang="zh-CN" dirty="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DD646658-1F3F-4654-B68A-38D72E899C46}" type="slidenum">
              <a:rPr lang="en-US" altLang="zh-CN" smtClean="0"/>
              <a:pPr/>
              <a:t>89</a:t>
            </a:fld>
            <a:endParaRPr lang="en-US" altLang="zh-CN" dirty="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5029200" cy="4114800"/>
          </a:xfrm>
          <a:noFill/>
          <a:ln/>
        </p:spPr>
        <p:txBody>
          <a:bodyPr/>
          <a:lstStyle/>
          <a:p>
            <a:pPr eaLnBrk="1" hangingPunct="1"/>
            <a:r>
              <a:rPr lang="en-US" altLang="zh-CN" b="1" dirty="0" smtClean="0"/>
              <a:t>FIGURE 19-40 Single cells contain many mitochondria.</a:t>
            </a:r>
            <a:r>
              <a:rPr lang="en-US" altLang="zh-CN" dirty="0" smtClean="0"/>
              <a:t> A typical animal cell has hundreds or thousands of mitochondria, some fraction of which may contain genomes with mutations that affect mitochondrial function. This ovine (sheep) kidney epithelial cell was cultured in the laboratory, fixed, and then stained with fluorescent probes that show mitochondria as gold, microfilaments of actin red, and nuclei green when observed in the fluorescence microscope.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9B0945A-6E82-4E5C-A535-6D0AC01ED66E}" type="slidenum">
              <a:rPr lang="en-US" altLang="zh-CN" smtClean="0"/>
              <a:pPr/>
              <a:t>90</a:t>
            </a:fld>
            <a:endParaRPr lang="en-US" altLang="zh-CN" dirty="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CD7E6CC-73C4-4D50-88D8-3A1EE7533638}" type="slidenum">
              <a:rPr lang="en-US" altLang="zh-CN" smtClean="0"/>
              <a:pPr/>
              <a:t>14</a:t>
            </a:fld>
            <a:endParaRPr lang="en-US" altLang="zh-CN"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15CA322-4F44-4681-B4A0-3E303692C8A9}" type="slidenum">
              <a:rPr lang="en-US" altLang="zh-CN" smtClean="0"/>
              <a:pPr/>
              <a:t>15</a:t>
            </a:fld>
            <a:endParaRPr lang="en-US" altLang="zh-CN" dirty="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altLang="zh-CN" b="1" dirty="0" smtClean="0"/>
              <a:t>FIGURE 19-5 Iron-sulfur centers.</a:t>
            </a:r>
            <a:r>
              <a:rPr lang="en-US" altLang="zh-CN" dirty="0" smtClean="0"/>
              <a:t> The Fe-S centers of iron-sulfur proteins may be as simple as (a), with a single Fe ion surrounded by the S atoms of four Cys residues. Other centers include both inorganic and Cys S atoms, as in (b) 2Fe-2S or (c) 4Fe-4S centers. (d) The ferredoxin of the cyanobacterium </a:t>
            </a:r>
            <a:r>
              <a:rPr lang="en-US" altLang="zh-CN" i="1" dirty="0" smtClean="0"/>
              <a:t>Anabaena </a:t>
            </a:r>
            <a:r>
              <a:rPr lang="en-US" altLang="zh-CN" dirty="0" smtClean="0"/>
              <a:t>7120 has one 2Fe-2S center (PDB ID 1FRD); Fe is red, inorganic S is yellow, and the S of Cys is orange. (Note that in these designations only the inorganic S atoms are counted. For example, in the 2Fe-2S center (b), each Fe ion is actually surrounded by four S atoms.) The exact standard reduction potential of the iron in these centers depends on the type of center and its interaction with the associated protein.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9EA6D7D-126A-446D-BD04-66D27FF7A7F7}" type="slidenum">
              <a:rPr lang="en-US" altLang="zh-CN" smtClean="0"/>
              <a:pPr/>
              <a:t>17</a:t>
            </a:fld>
            <a:endParaRPr lang="en-US" altLang="zh-CN" dirty="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198A129-0210-41EA-934F-BBD2495B072E}" type="slidenum">
              <a:rPr lang="en-US" altLang="zh-CN" smtClean="0"/>
              <a:pPr/>
              <a:t>19</a:t>
            </a:fld>
            <a:endParaRPr lang="en-US" altLang="zh-CN"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A9FF9E1F-01D8-4990-9FF0-D18C08925AA1}" type="slidenum">
              <a:rPr lang="en-US" altLang="zh-CN"/>
              <a:pPr>
                <a:defRPr/>
              </a:pPr>
              <a:t>‹#›</a:t>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6D6C2F5D-622E-45A6-924C-7E4FF60C348B}" type="slidenum">
              <a:rPr lang="en-US" altLang="zh-CN"/>
              <a:pPr>
                <a:defRPr/>
              </a:pPr>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95F2A6EE-BF7F-4724-8B69-01913D3E58E3}" type="slidenum">
              <a:rPr lang="en-US" altLang="zh-CN"/>
              <a:pPr>
                <a:defRPr/>
              </a:pPr>
              <a:t>‹#›</a:t>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25963"/>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FE3685FB-A73D-45D4-8D91-98A69950C4B4}" type="slidenum">
              <a:rPr lang="en-US" altLang="zh-CN"/>
              <a:pPr>
                <a:defRPr/>
              </a:pPr>
              <a:t>‹#›</a:t>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2DC648F0-A56E-4EF4-9F0D-E313CDFD7034}" type="slidenum">
              <a:rPr lang="en-US" altLang="zh-CN"/>
              <a:pPr>
                <a:defRPr/>
              </a:pPr>
              <a:t>‹#›</a:t>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9327167C-FF79-4CD8-AF55-39546F0A78EE}" type="slidenum">
              <a:rPr lang="en-US" altLang="zh-CN"/>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0428A00E-E3FE-43B4-8320-4983A2B3CD81}" type="slidenum">
              <a:rPr lang="en-US" altLang="zh-CN"/>
              <a:pPr>
                <a:defRPr/>
              </a:pPr>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5EAB1200-08DC-49C1-AB9E-BBB07987FE27}" type="slidenum">
              <a:rPr lang="en-US" altLang="zh-CN"/>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09C72CA4-1C25-43C6-AFBA-98FDC0F8A572}" type="slidenum">
              <a:rPr lang="en-US" altLang="zh-CN"/>
              <a:pPr>
                <a:defRPr/>
              </a:pPr>
              <a:t>‹#›</a:t>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224AE82D-BD28-4347-96C6-124E156D0CDA}" type="slidenum">
              <a:rPr lang="en-US" altLang="zh-CN"/>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BD9201D4-30DC-4584-8E91-07CDB09C2C9C}" type="slidenum">
              <a:rPr lang="en-US" altLang="zh-CN"/>
              <a:pPr>
                <a:defRPr/>
              </a:pPr>
              <a:t>‹#›</a:t>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4D72CA5D-103D-484A-9219-F07B1266C90E}" type="slidenum">
              <a:rPr lang="en-US" altLang="zh-CN"/>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B0B0997-1619-44AC-9C6A-00C48C7E6021}" type="slidenum">
              <a:rPr lang="en-US" altLang="zh-CN"/>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838200"/>
            <a:ext cx="8915400" cy="1143000"/>
          </a:xfrm>
        </p:spPr>
        <p:txBody>
          <a:bodyPr/>
          <a:lstStyle/>
          <a:p>
            <a:pPr eaLnBrk="1" hangingPunct="1"/>
            <a:r>
              <a:rPr lang="en-US" altLang="zh-CN" sz="6000" b="1" dirty="0" smtClean="0">
                <a:solidFill>
                  <a:srgbClr val="0000FF"/>
                </a:solidFill>
                <a:latin typeface="Times New Roman" pitchFamily="18" charset="0"/>
              </a:rPr>
              <a:t/>
            </a:r>
            <a:br>
              <a:rPr lang="en-US" altLang="zh-CN" sz="6000" b="1" dirty="0" smtClean="0">
                <a:solidFill>
                  <a:srgbClr val="0000FF"/>
                </a:solidFill>
                <a:latin typeface="Times New Roman" pitchFamily="18" charset="0"/>
              </a:rPr>
            </a:br>
            <a:r>
              <a:rPr lang="en-US" altLang="zh-CN" sz="6000" b="1" dirty="0" smtClean="0">
                <a:solidFill>
                  <a:srgbClr val="0000FF"/>
                </a:solidFill>
                <a:latin typeface="Times New Roman" pitchFamily="18" charset="0"/>
              </a:rPr>
              <a:t/>
            </a:r>
            <a:br>
              <a:rPr lang="en-US" altLang="zh-CN" sz="6000" b="1" dirty="0" smtClean="0">
                <a:solidFill>
                  <a:srgbClr val="0000FF"/>
                </a:solidFill>
                <a:latin typeface="Times New Roman" pitchFamily="18" charset="0"/>
              </a:rPr>
            </a:br>
            <a:r>
              <a:rPr lang="en-US" altLang="zh-CN" sz="6000" b="1" dirty="0" smtClean="0">
                <a:solidFill>
                  <a:srgbClr val="0000FF"/>
                </a:solidFill>
                <a:latin typeface="Times New Roman" pitchFamily="18" charset="0"/>
              </a:rPr>
              <a:t/>
            </a:r>
            <a:br>
              <a:rPr lang="en-US" altLang="zh-CN" sz="6000" b="1" dirty="0" smtClean="0">
                <a:solidFill>
                  <a:srgbClr val="0000FF"/>
                </a:solidFill>
                <a:latin typeface="Times New Roman" pitchFamily="18" charset="0"/>
              </a:rPr>
            </a:br>
            <a:r>
              <a:rPr lang="en-US" altLang="zh-CN" sz="7200" b="1" dirty="0" smtClean="0">
                <a:solidFill>
                  <a:srgbClr val="0000FF"/>
                </a:solidFill>
                <a:latin typeface="Times New Roman" pitchFamily="18" charset="0"/>
              </a:rPr>
              <a:t>Chapter 19</a:t>
            </a:r>
            <a:r>
              <a:rPr lang="en-US" altLang="zh-CN" sz="6000" b="1" dirty="0" smtClean="0">
                <a:solidFill>
                  <a:schemeClr val="accent2"/>
                </a:solidFill>
                <a:latin typeface="Times New Roman" pitchFamily="18" charset="0"/>
              </a:rPr>
              <a:t>  </a:t>
            </a:r>
            <a:br>
              <a:rPr lang="en-US" altLang="zh-CN" sz="6000" b="1" dirty="0" smtClean="0">
                <a:solidFill>
                  <a:schemeClr val="accent2"/>
                </a:solidFill>
                <a:latin typeface="Times New Roman" pitchFamily="18" charset="0"/>
              </a:rPr>
            </a:br>
            <a:r>
              <a:rPr lang="en-US" altLang="zh-CN" sz="6000" b="1" dirty="0" smtClean="0">
                <a:solidFill>
                  <a:schemeClr val="tx1"/>
                </a:solidFill>
                <a:latin typeface="Times New Roman" pitchFamily="18" charset="0"/>
              </a:rPr>
              <a:t>Oxidative phosphorylation and photophosphorylation</a:t>
            </a:r>
          </a:p>
        </p:txBody>
      </p:sp>
      <p:sp>
        <p:nvSpPr>
          <p:cNvPr id="3075" name="Rectangle 3"/>
          <p:cNvSpPr>
            <a:spLocks noGrp="1" noChangeArrowheads="1"/>
          </p:cNvSpPr>
          <p:nvPr>
            <p:ph type="subTitle" idx="1"/>
          </p:nvPr>
        </p:nvSpPr>
        <p:spPr>
          <a:xfrm>
            <a:off x="457200" y="3657600"/>
            <a:ext cx="8382000" cy="1752600"/>
          </a:xfrm>
        </p:spPr>
        <p:txBody>
          <a:bodyPr/>
          <a:lstStyle/>
          <a:p>
            <a:pPr eaLnBrk="1" hangingPunct="1"/>
            <a:endParaRPr lang="en-US" altLang="zh-CN" b="1" dirty="0" smtClean="0">
              <a:solidFill>
                <a:srgbClr val="FF0000"/>
              </a:solidFill>
              <a:latin typeface="Times New Roman" pitchFamily="18" charset="0"/>
            </a:endParaRPr>
          </a:p>
          <a:p>
            <a:pPr eaLnBrk="1" hangingPunct="1"/>
            <a:r>
              <a:rPr lang="en-US" altLang="zh-CN" b="1" dirty="0" smtClean="0">
                <a:solidFill>
                  <a:srgbClr val="FF0000"/>
                </a:solidFill>
                <a:latin typeface="Times New Roman" pitchFamily="18" charset="0"/>
              </a:rPr>
              <a:t>Generation of ATP by using a across-membrane proton gradient, which is generated from electron flow through a chain of carriers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127125" y="379413"/>
            <a:ext cx="6889750" cy="6097587"/>
          </a:xfrm>
          <a:prstGeom prst="rect">
            <a:avLst/>
          </a:prstGeom>
          <a:noFill/>
          <a:ln w="9525">
            <a:noFill/>
            <a:miter lim="800000"/>
            <a:headEnd/>
            <a:tailEnd/>
          </a:ln>
        </p:spPr>
      </p:pic>
      <p:sp>
        <p:nvSpPr>
          <p:cNvPr id="13315" name="Line 3"/>
          <p:cNvSpPr>
            <a:spLocks noChangeShapeType="1"/>
          </p:cNvSpPr>
          <p:nvPr/>
        </p:nvSpPr>
        <p:spPr bwMode="auto">
          <a:xfrm flipH="1">
            <a:off x="7740650" y="3860800"/>
            <a:ext cx="792163" cy="0"/>
          </a:xfrm>
          <a:prstGeom prst="line">
            <a:avLst/>
          </a:prstGeom>
          <a:noFill/>
          <a:ln w="38100" cap="sq">
            <a:solidFill>
              <a:srgbClr val="FF0000"/>
            </a:solidFill>
            <a:round/>
            <a:headEnd type="none" w="sm" len="sm"/>
            <a:tailEnd type="triangle" w="sm" len="sm"/>
          </a:ln>
        </p:spPr>
        <p:txBody>
          <a:bodyPr wrap="none"/>
          <a:lstStyle/>
          <a:p>
            <a:endParaRPr lang="zh-CN" altLang="en-US"/>
          </a:p>
        </p:txBody>
      </p:sp>
      <p:sp>
        <p:nvSpPr>
          <p:cNvPr id="13316" name="Line 4"/>
          <p:cNvSpPr>
            <a:spLocks noChangeShapeType="1"/>
          </p:cNvSpPr>
          <p:nvPr/>
        </p:nvSpPr>
        <p:spPr bwMode="auto">
          <a:xfrm flipH="1">
            <a:off x="7740650" y="2852738"/>
            <a:ext cx="792163" cy="0"/>
          </a:xfrm>
          <a:prstGeom prst="line">
            <a:avLst/>
          </a:prstGeom>
          <a:noFill/>
          <a:ln w="38100" cap="sq">
            <a:solidFill>
              <a:schemeClr val="accent2"/>
            </a:solidFill>
            <a:round/>
            <a:headEnd type="none" w="sm" len="sm"/>
            <a:tailEnd type="triangle" w="sm" len="sm"/>
          </a:ln>
        </p:spPr>
        <p:txBody>
          <a:bodyPr wrap="none"/>
          <a:lstStyle/>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549275"/>
            <a:ext cx="9144000" cy="4114800"/>
          </a:xfrm>
        </p:spPr>
        <p:txBody>
          <a:bodyPr/>
          <a:lstStyle/>
          <a:p>
            <a:pPr eaLnBrk="1" hangingPunct="1">
              <a:lnSpc>
                <a:spcPct val="90000"/>
              </a:lnSpc>
            </a:pPr>
            <a:r>
              <a:rPr lang="en-US" altLang="zh-CN" b="1" dirty="0" smtClean="0">
                <a:latin typeface="Times New Roman" pitchFamily="18" charset="0"/>
              </a:rPr>
              <a:t>The respiratory chain consists of </a:t>
            </a:r>
            <a:r>
              <a:rPr lang="en-US" altLang="zh-CN" b="1" dirty="0" smtClean="0">
                <a:solidFill>
                  <a:srgbClr val="FF0000"/>
                </a:solidFill>
                <a:latin typeface="Times New Roman" pitchFamily="18" charset="0"/>
              </a:rPr>
              <a:t>four</a:t>
            </a:r>
            <a:r>
              <a:rPr lang="en-US" altLang="zh-CN" b="1" dirty="0" smtClean="0">
                <a:latin typeface="Times New Roman" pitchFamily="18" charset="0"/>
              </a:rPr>
              <a:t> large multi-protein complexes (I, II, III, and IV; three being proton pumps) and two mobile electron carriers, ubiquinone (Q or coenzyme Q) (</a:t>
            </a:r>
            <a:r>
              <a:rPr lang="zh-CN" altLang="en-US" b="1" dirty="0" smtClean="0">
                <a:latin typeface="楷体" panose="02010609060101010101" pitchFamily="49" charset="-122"/>
                <a:ea typeface="楷体" panose="02010609060101010101" pitchFamily="49" charset="-122"/>
              </a:rPr>
              <a:t>泛醌</a:t>
            </a:r>
            <a:r>
              <a:rPr lang="en-US" altLang="zh-CN" b="1" dirty="0" smtClean="0">
                <a:latin typeface="Times New Roman" pitchFamily="18" charset="0"/>
              </a:rPr>
              <a:t>) and cytochrome </a:t>
            </a:r>
            <a:r>
              <a:rPr lang="en-US" altLang="zh-CN" b="1" i="1" dirty="0" smtClean="0">
                <a:latin typeface="Times New Roman" pitchFamily="18" charset="0"/>
              </a:rPr>
              <a:t>c </a:t>
            </a:r>
            <a:r>
              <a:rPr lang="en-US" altLang="zh-CN" b="1" dirty="0" smtClean="0">
                <a:latin typeface="Times New Roman" pitchFamily="18" charset="0"/>
              </a:rPr>
              <a:t>(</a:t>
            </a:r>
            <a:r>
              <a:rPr lang="zh-CN" altLang="en-US" b="1" dirty="0" smtClean="0">
                <a:latin typeface="楷体" panose="02010609060101010101" pitchFamily="49" charset="-122"/>
                <a:ea typeface="楷体" panose="02010609060101010101" pitchFamily="49" charset="-122"/>
              </a:rPr>
              <a:t>细胞色素</a:t>
            </a:r>
            <a:r>
              <a:rPr lang="en-US" altLang="zh-CN" b="1" i="1" dirty="0" smtClean="0">
                <a:latin typeface="Times New Roman" pitchFamily="18" charset="0"/>
              </a:rPr>
              <a:t>c</a:t>
            </a:r>
            <a:r>
              <a:rPr lang="en-US" altLang="zh-CN" b="1" dirty="0" smtClean="0">
                <a:latin typeface="Times New Roman" pitchFamily="18" charset="0"/>
              </a:rPr>
              <a:t>).</a:t>
            </a:r>
          </a:p>
          <a:p>
            <a:pPr eaLnBrk="1" hangingPunct="1"/>
            <a:endParaRPr lang="en-US" altLang="zh-CN" b="1" dirty="0" smtClean="0">
              <a:latin typeface="Times New Roman" pitchFamily="18" charset="0"/>
            </a:endParaRPr>
          </a:p>
          <a:p>
            <a:pPr eaLnBrk="1" hangingPunct="1"/>
            <a:r>
              <a:rPr lang="en-US" altLang="zh-CN" b="1" dirty="0" smtClean="0">
                <a:latin typeface="Times New Roman" pitchFamily="18" charset="0"/>
              </a:rPr>
              <a:t>Prosthetic groups acting in the proteins of respiratory chain include flavins (FMN, FAD), hemes (</a:t>
            </a:r>
            <a:r>
              <a:rPr lang="zh-CN" altLang="en-US" b="1" dirty="0" smtClean="0">
                <a:latin typeface="楷体" panose="02010609060101010101" pitchFamily="49" charset="-122"/>
                <a:ea typeface="楷体" panose="02010609060101010101" pitchFamily="49" charset="-122"/>
              </a:rPr>
              <a:t>血红素</a:t>
            </a:r>
            <a:r>
              <a:rPr lang="en-US" altLang="zh-CN" b="1" dirty="0" smtClean="0">
                <a:latin typeface="Times New Roman" pitchFamily="18" charset="0"/>
              </a:rPr>
              <a:t>) (heme A, iron protoporphyrin IX, heme C), iron-sulfur clusters (2Fe-2S, 4Fe-4S), and copper (Cu).</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4451350" y="188913"/>
            <a:ext cx="4692650" cy="1617662"/>
          </a:xfrm>
          <a:prstGeom prst="rect">
            <a:avLst/>
          </a:prstGeom>
          <a:noFill/>
          <a:ln w="9525">
            <a:noFill/>
            <a:miter lim="800000"/>
            <a:headEnd/>
            <a:tailEnd/>
          </a:ln>
        </p:spPr>
        <p:txBody>
          <a:bodyPr wrap="none">
            <a:spAutoFit/>
          </a:bodyPr>
          <a:lstStyle/>
          <a:p>
            <a:r>
              <a:rPr kumimoji="1" lang="en-US" altLang="zh-CN" sz="3600" b="1" dirty="0">
                <a:solidFill>
                  <a:srgbClr val="FF0000"/>
                </a:solidFill>
                <a:latin typeface="Times New Roman" pitchFamily="18" charset="0"/>
              </a:rPr>
              <a:t>Ubiquinone is a mobile</a:t>
            </a:r>
          </a:p>
          <a:p>
            <a:r>
              <a:rPr kumimoji="1" lang="en-US" altLang="zh-CN" sz="3600" b="1" dirty="0">
                <a:solidFill>
                  <a:srgbClr val="FF0000"/>
                </a:solidFill>
                <a:latin typeface="Times New Roman" pitchFamily="18" charset="0"/>
              </a:rPr>
              <a:t>electron/proton carrier</a:t>
            </a:r>
          </a:p>
          <a:p>
            <a:endParaRPr lang="en-US" altLang="zh-CN" sz="2800" b="1" dirty="0">
              <a:latin typeface="Times New Roman" pitchFamily="18" charset="0"/>
            </a:endParaRPr>
          </a:p>
        </p:txBody>
      </p:sp>
      <p:sp>
        <p:nvSpPr>
          <p:cNvPr id="15363" name="Text Box 4"/>
          <p:cNvSpPr txBox="1">
            <a:spLocks noChangeArrowheads="1"/>
          </p:cNvSpPr>
          <p:nvPr/>
        </p:nvSpPr>
        <p:spPr bwMode="auto">
          <a:xfrm>
            <a:off x="4660900" y="1557338"/>
            <a:ext cx="4494213" cy="4832350"/>
          </a:xfrm>
          <a:prstGeom prst="rect">
            <a:avLst/>
          </a:prstGeom>
          <a:noFill/>
          <a:ln w="9525">
            <a:noFill/>
            <a:miter lim="800000"/>
            <a:headEnd/>
            <a:tailEnd/>
          </a:ln>
        </p:spPr>
        <p:txBody>
          <a:bodyPr wrap="none">
            <a:spAutoFit/>
          </a:bodyPr>
          <a:lstStyle/>
          <a:p>
            <a:pPr>
              <a:lnSpc>
                <a:spcPct val="60000"/>
              </a:lnSpc>
              <a:spcBef>
                <a:spcPct val="50000"/>
              </a:spcBef>
            </a:pPr>
            <a:r>
              <a:rPr kumimoji="1" lang="en-US" altLang="zh-CN" sz="2800" b="1" dirty="0">
                <a:latin typeface="Times New Roman" pitchFamily="18" charset="0"/>
              </a:rPr>
              <a:t>Lipid-soluble benzoquinone </a:t>
            </a:r>
          </a:p>
          <a:p>
            <a:pPr>
              <a:lnSpc>
                <a:spcPct val="60000"/>
              </a:lnSpc>
              <a:spcBef>
                <a:spcPct val="50000"/>
              </a:spcBef>
            </a:pPr>
            <a:r>
              <a:rPr kumimoji="1" lang="en-US" altLang="zh-CN" sz="2800" b="1" dirty="0">
                <a:latin typeface="Times New Roman" pitchFamily="18" charset="0"/>
              </a:rPr>
              <a:t>with a very long isoprenoid </a:t>
            </a:r>
          </a:p>
          <a:p>
            <a:pPr>
              <a:lnSpc>
                <a:spcPct val="60000"/>
              </a:lnSpc>
              <a:spcBef>
                <a:spcPct val="50000"/>
              </a:spcBef>
            </a:pPr>
            <a:r>
              <a:rPr kumimoji="1" lang="en-US" altLang="zh-CN" sz="2800" b="1" dirty="0">
                <a:latin typeface="Times New Roman" pitchFamily="18" charset="0"/>
              </a:rPr>
              <a:t>side chain; can accept one </a:t>
            </a:r>
          </a:p>
          <a:p>
            <a:pPr>
              <a:lnSpc>
                <a:spcPct val="60000"/>
              </a:lnSpc>
              <a:spcBef>
                <a:spcPct val="50000"/>
              </a:spcBef>
            </a:pPr>
            <a:r>
              <a:rPr kumimoji="1" lang="en-US" altLang="zh-CN" sz="2800" b="1" dirty="0">
                <a:latin typeface="Times New Roman" pitchFamily="18" charset="0"/>
              </a:rPr>
              <a:t>or two electrons, forming </a:t>
            </a:r>
          </a:p>
          <a:p>
            <a:pPr>
              <a:lnSpc>
                <a:spcPct val="60000"/>
              </a:lnSpc>
              <a:spcBef>
                <a:spcPct val="50000"/>
              </a:spcBef>
            </a:pPr>
            <a:r>
              <a:rPr kumimoji="1" lang="en-US" altLang="zh-CN" sz="2800" b="1" dirty="0">
                <a:latin typeface="Times New Roman" pitchFamily="18" charset="0"/>
              </a:rPr>
              <a:t>radical semiquinone or</a:t>
            </a:r>
          </a:p>
          <a:p>
            <a:pPr>
              <a:lnSpc>
                <a:spcPct val="60000"/>
              </a:lnSpc>
              <a:spcBef>
                <a:spcPct val="50000"/>
              </a:spcBef>
            </a:pPr>
            <a:r>
              <a:rPr kumimoji="1" lang="en-US" altLang="zh-CN" sz="2800" b="1" dirty="0">
                <a:latin typeface="Times New Roman" pitchFamily="18" charset="0"/>
              </a:rPr>
              <a:t>ubiquinol (QH</a:t>
            </a:r>
            <a:r>
              <a:rPr kumimoji="1" lang="en-US" altLang="zh-CN" sz="2800" b="1" baseline="-25000" dirty="0">
                <a:latin typeface="Times New Roman" pitchFamily="18" charset="0"/>
              </a:rPr>
              <a:t>2</a:t>
            </a:r>
            <a:r>
              <a:rPr kumimoji="1" lang="en-US" altLang="zh-CN" sz="2800" b="1" dirty="0">
                <a:latin typeface="Times New Roman" pitchFamily="18" charset="0"/>
              </a:rPr>
              <a:t>); QH</a:t>
            </a:r>
            <a:r>
              <a:rPr kumimoji="1" lang="en-US" altLang="zh-CN" sz="2800" b="1" baseline="-25000" dirty="0">
                <a:latin typeface="Times New Roman" pitchFamily="18" charset="0"/>
              </a:rPr>
              <a:t>2</a:t>
            </a:r>
            <a:r>
              <a:rPr kumimoji="1" lang="en-US" altLang="zh-CN" sz="2800" b="1" dirty="0">
                <a:latin typeface="Times New Roman" pitchFamily="18" charset="0"/>
              </a:rPr>
              <a:t> </a:t>
            </a:r>
          </a:p>
          <a:p>
            <a:pPr>
              <a:lnSpc>
                <a:spcPct val="60000"/>
              </a:lnSpc>
              <a:spcBef>
                <a:spcPct val="50000"/>
              </a:spcBef>
            </a:pPr>
            <a:r>
              <a:rPr kumimoji="1" lang="en-US" altLang="zh-CN" sz="2800" b="1" dirty="0">
                <a:latin typeface="Times New Roman" pitchFamily="18" charset="0"/>
              </a:rPr>
              <a:t>diffuses to the next complex </a:t>
            </a:r>
          </a:p>
          <a:p>
            <a:pPr>
              <a:lnSpc>
                <a:spcPct val="60000"/>
              </a:lnSpc>
              <a:spcBef>
                <a:spcPct val="50000"/>
              </a:spcBef>
            </a:pPr>
            <a:r>
              <a:rPr kumimoji="1" lang="en-US" altLang="zh-CN" sz="2800" b="1" dirty="0">
                <a:latin typeface="Times New Roman" pitchFamily="18" charset="0"/>
              </a:rPr>
              <a:t>(III); </a:t>
            </a:r>
            <a:r>
              <a:rPr kumimoji="1" lang="en-US" altLang="zh-CN" sz="2800" b="1" dirty="0">
                <a:solidFill>
                  <a:srgbClr val="3333FF"/>
                </a:solidFill>
                <a:latin typeface="Times New Roman" pitchFamily="18" charset="0"/>
              </a:rPr>
              <a:t>the only electron </a:t>
            </a:r>
          </a:p>
          <a:p>
            <a:pPr>
              <a:lnSpc>
                <a:spcPct val="60000"/>
              </a:lnSpc>
              <a:spcBef>
                <a:spcPct val="50000"/>
              </a:spcBef>
            </a:pPr>
            <a:r>
              <a:rPr kumimoji="1" lang="en-US" altLang="zh-CN" sz="2800" b="1" dirty="0">
                <a:solidFill>
                  <a:srgbClr val="3333FF"/>
                </a:solidFill>
                <a:latin typeface="Times New Roman" pitchFamily="18" charset="0"/>
              </a:rPr>
              <a:t>carrier not bound to a </a:t>
            </a:r>
          </a:p>
          <a:p>
            <a:pPr>
              <a:lnSpc>
                <a:spcPct val="60000"/>
              </a:lnSpc>
              <a:spcBef>
                <a:spcPct val="50000"/>
              </a:spcBef>
            </a:pPr>
            <a:r>
              <a:rPr kumimoji="1" lang="en-US" altLang="zh-CN" sz="2800" b="1" dirty="0">
                <a:solidFill>
                  <a:srgbClr val="3333FF"/>
                </a:solidFill>
                <a:latin typeface="Times New Roman" pitchFamily="18" charset="0"/>
              </a:rPr>
              <a:t>protein.</a:t>
            </a:r>
          </a:p>
          <a:p>
            <a:pPr>
              <a:lnSpc>
                <a:spcPct val="60000"/>
              </a:lnSpc>
            </a:pPr>
            <a:endParaRPr lang="en-US" altLang="zh-CN" sz="2800" b="1" dirty="0">
              <a:solidFill>
                <a:srgbClr val="3333FF"/>
              </a:solidFill>
              <a:latin typeface="Times New Roman" pitchFamily="18" charset="0"/>
            </a:endParaRPr>
          </a:p>
        </p:txBody>
      </p:sp>
      <p:pic>
        <p:nvPicPr>
          <p:cNvPr id="15364" name="Picture 5"/>
          <p:cNvPicPr>
            <a:picLocks noChangeAspect="1" noChangeArrowheads="1"/>
          </p:cNvPicPr>
          <p:nvPr/>
        </p:nvPicPr>
        <p:blipFill>
          <a:blip r:embed="rId3"/>
          <a:srcRect/>
          <a:stretch>
            <a:fillRect/>
          </a:stretch>
        </p:blipFill>
        <p:spPr bwMode="auto">
          <a:xfrm>
            <a:off x="0" y="476250"/>
            <a:ext cx="4397375" cy="5497513"/>
          </a:xfrm>
          <a:prstGeom prst="rect">
            <a:avLst/>
          </a:prstGeom>
          <a:noFill/>
          <a:ln w="9525">
            <a:noFill/>
            <a:miter lim="800000"/>
            <a:headEnd/>
            <a:tailEnd/>
          </a:ln>
        </p:spPr>
      </p:pic>
      <p:sp>
        <p:nvSpPr>
          <p:cNvPr id="15365" name="Text Box 6"/>
          <p:cNvSpPr txBox="1">
            <a:spLocks noChangeArrowheads="1"/>
          </p:cNvSpPr>
          <p:nvPr/>
        </p:nvSpPr>
        <p:spPr bwMode="auto">
          <a:xfrm>
            <a:off x="2319338" y="1649413"/>
            <a:ext cx="1927225" cy="822325"/>
          </a:xfrm>
          <a:prstGeom prst="rect">
            <a:avLst/>
          </a:prstGeom>
          <a:noFill/>
          <a:ln w="9525">
            <a:noFill/>
            <a:miter lim="800000"/>
            <a:headEnd/>
            <a:tailEnd/>
          </a:ln>
        </p:spPr>
        <p:txBody>
          <a:bodyPr wrap="none">
            <a:spAutoFit/>
          </a:bodyPr>
          <a:lstStyle/>
          <a:p>
            <a:r>
              <a:rPr lang="en-US" altLang="zh-CN" sz="2400" b="1" dirty="0">
                <a:solidFill>
                  <a:srgbClr val="FF0000"/>
                </a:solidFill>
                <a:latin typeface="Times New Roman" pitchFamily="18" charset="0"/>
              </a:rPr>
              <a:t>Coenzyme Q </a:t>
            </a:r>
          </a:p>
          <a:p>
            <a:r>
              <a:rPr lang="en-US" altLang="zh-CN" sz="2400" b="1" dirty="0">
                <a:solidFill>
                  <a:srgbClr val="FF0000"/>
                </a:solidFill>
                <a:latin typeface="Times New Roman" pitchFamily="18" charset="0"/>
              </a:rPr>
              <a:t>or Q</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403648" y="5877272"/>
            <a:ext cx="6738383" cy="1077218"/>
          </a:xfrm>
          <a:prstGeom prst="rect">
            <a:avLst/>
          </a:prstGeom>
          <a:noFill/>
          <a:ln w="9525">
            <a:noFill/>
            <a:miter lim="800000"/>
            <a:headEnd/>
            <a:tailEnd/>
          </a:ln>
        </p:spPr>
        <p:txBody>
          <a:bodyPr wrap="none">
            <a:spAutoFit/>
          </a:bodyPr>
          <a:lstStyle/>
          <a:p>
            <a:r>
              <a:rPr kumimoji="1" lang="en-US" altLang="zh-CN" sz="3600" b="1" dirty="0">
                <a:solidFill>
                  <a:srgbClr val="3333FF"/>
                </a:solidFill>
                <a:latin typeface="Times New Roman" pitchFamily="18" charset="0"/>
              </a:rPr>
              <a:t>Prosthetic groups of cytochromes</a:t>
            </a:r>
          </a:p>
          <a:p>
            <a:endParaRPr lang="en-US" altLang="zh-CN" sz="2800" b="1" dirty="0">
              <a:latin typeface="Times New Roman" pitchFamily="18" charset="0"/>
            </a:endParaRPr>
          </a:p>
        </p:txBody>
      </p:sp>
      <p:pic>
        <p:nvPicPr>
          <p:cNvPr id="16387" name="Picture 6"/>
          <p:cNvPicPr>
            <a:picLocks noChangeAspect="1" noChangeArrowheads="1"/>
          </p:cNvPicPr>
          <p:nvPr/>
        </p:nvPicPr>
        <p:blipFill>
          <a:blip r:embed="rId3"/>
          <a:srcRect/>
          <a:stretch>
            <a:fillRect/>
          </a:stretch>
        </p:blipFill>
        <p:spPr bwMode="auto">
          <a:xfrm>
            <a:off x="900113" y="188913"/>
            <a:ext cx="7580312" cy="5408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5632450" y="549275"/>
            <a:ext cx="3511550" cy="2227263"/>
          </a:xfrm>
          <a:prstGeom prst="rect">
            <a:avLst/>
          </a:prstGeom>
          <a:noFill/>
          <a:ln w="9525">
            <a:noFill/>
            <a:miter lim="800000"/>
            <a:headEnd/>
            <a:tailEnd/>
          </a:ln>
        </p:spPr>
        <p:txBody>
          <a:bodyPr wrap="none">
            <a:spAutoFit/>
          </a:bodyPr>
          <a:lstStyle/>
          <a:p>
            <a:r>
              <a:rPr kumimoji="1" lang="en-US" altLang="zh-CN" sz="2800" b="1" dirty="0">
                <a:solidFill>
                  <a:srgbClr val="3333FF"/>
                </a:solidFill>
                <a:latin typeface="Times New Roman" pitchFamily="18" charset="0"/>
              </a:rPr>
              <a:t>Reduced cytochromes</a:t>
            </a:r>
          </a:p>
          <a:p>
            <a:r>
              <a:rPr kumimoji="1" lang="en-US" altLang="zh-CN" sz="2800" b="1" dirty="0">
                <a:solidFill>
                  <a:srgbClr val="3333FF"/>
                </a:solidFill>
                <a:latin typeface="Times New Roman" pitchFamily="18" charset="0"/>
              </a:rPr>
              <a:t>have three absorption</a:t>
            </a:r>
          </a:p>
          <a:p>
            <a:r>
              <a:rPr kumimoji="1" lang="en-US" altLang="zh-CN" sz="2800" b="1" dirty="0">
                <a:solidFill>
                  <a:srgbClr val="3333FF"/>
                </a:solidFill>
                <a:latin typeface="Times New Roman" pitchFamily="18" charset="0"/>
              </a:rPr>
              <a:t>bands in the visible </a:t>
            </a:r>
          </a:p>
          <a:p>
            <a:r>
              <a:rPr kumimoji="1" lang="en-US" altLang="zh-CN" sz="2800" b="1" dirty="0">
                <a:solidFill>
                  <a:srgbClr val="3333FF"/>
                </a:solidFill>
                <a:latin typeface="Times New Roman" pitchFamily="18" charset="0"/>
              </a:rPr>
              <a:t>wavelengths</a:t>
            </a:r>
          </a:p>
          <a:p>
            <a:endParaRPr lang="en-US" altLang="zh-CN" sz="2800" b="1" dirty="0">
              <a:solidFill>
                <a:srgbClr val="3333FF"/>
              </a:solidFill>
              <a:latin typeface="Times New Roman" pitchFamily="18" charset="0"/>
            </a:endParaRPr>
          </a:p>
        </p:txBody>
      </p:sp>
      <p:pic>
        <p:nvPicPr>
          <p:cNvPr id="17411" name="Picture 6"/>
          <p:cNvPicPr>
            <a:picLocks noChangeAspect="1" noChangeArrowheads="1"/>
          </p:cNvPicPr>
          <p:nvPr/>
        </p:nvPicPr>
        <p:blipFill>
          <a:blip r:embed="rId3"/>
          <a:srcRect/>
          <a:stretch>
            <a:fillRect/>
          </a:stretch>
        </p:blipFill>
        <p:spPr bwMode="auto">
          <a:xfrm>
            <a:off x="250825" y="476250"/>
            <a:ext cx="5340350" cy="6097588"/>
          </a:xfrm>
          <a:prstGeom prst="rect">
            <a:avLst/>
          </a:prstGeom>
          <a:noFill/>
          <a:ln w="9525">
            <a:noFill/>
            <a:miter lim="800000"/>
            <a:headEnd/>
            <a:tailEnd/>
          </a:ln>
        </p:spPr>
      </p:pic>
      <p:sp>
        <p:nvSpPr>
          <p:cNvPr id="17412" name="Text Box 7"/>
          <p:cNvSpPr txBox="1">
            <a:spLocks noChangeArrowheads="1"/>
          </p:cNvSpPr>
          <p:nvPr/>
        </p:nvSpPr>
        <p:spPr bwMode="auto">
          <a:xfrm>
            <a:off x="3400425" y="2513013"/>
            <a:ext cx="2181225" cy="1917700"/>
          </a:xfrm>
          <a:prstGeom prst="rect">
            <a:avLst/>
          </a:prstGeom>
          <a:noFill/>
          <a:ln w="9525">
            <a:noFill/>
            <a:miter lim="800000"/>
            <a:headEnd/>
            <a:tailEnd/>
          </a:ln>
        </p:spPr>
        <p:txBody>
          <a:bodyPr wrap="none">
            <a:spAutoFit/>
          </a:bodyPr>
          <a:lstStyle/>
          <a:p>
            <a:r>
              <a:rPr kumimoji="1" lang="en-US" altLang="zh-CN" sz="2400" b="1" dirty="0">
                <a:solidFill>
                  <a:srgbClr val="0000FF"/>
                </a:solidFill>
                <a:latin typeface="Times New Roman" pitchFamily="18" charset="0"/>
              </a:rPr>
              <a:t>Cyt </a:t>
            </a:r>
            <a:r>
              <a:rPr kumimoji="1" lang="en-US" altLang="zh-CN" sz="2400" b="1" i="1" dirty="0">
                <a:solidFill>
                  <a:srgbClr val="0000FF"/>
                </a:solidFill>
                <a:latin typeface="Times New Roman" pitchFamily="18" charset="0"/>
              </a:rPr>
              <a:t>a</a:t>
            </a:r>
            <a:r>
              <a:rPr kumimoji="1" lang="en-US" altLang="zh-CN" sz="2400" b="1" dirty="0">
                <a:solidFill>
                  <a:srgbClr val="0000FF"/>
                </a:solidFill>
                <a:latin typeface="Times New Roman" pitchFamily="18" charset="0"/>
              </a:rPr>
              <a:t>: ~600 nm</a:t>
            </a:r>
          </a:p>
          <a:p>
            <a:r>
              <a:rPr kumimoji="1" lang="en-US" altLang="zh-CN" sz="2400" b="1" dirty="0">
                <a:solidFill>
                  <a:srgbClr val="0000FF"/>
                </a:solidFill>
                <a:latin typeface="Times New Roman" pitchFamily="18" charset="0"/>
              </a:rPr>
              <a:t>Cyt</a:t>
            </a:r>
            <a:r>
              <a:rPr kumimoji="1" lang="en-US" altLang="zh-CN" sz="2400" b="1" i="1" dirty="0">
                <a:solidFill>
                  <a:srgbClr val="0000FF"/>
                </a:solidFill>
                <a:latin typeface="Times New Roman" pitchFamily="18" charset="0"/>
              </a:rPr>
              <a:t> b</a:t>
            </a:r>
            <a:r>
              <a:rPr kumimoji="1" lang="en-US" altLang="zh-CN" sz="2400" b="1" dirty="0">
                <a:solidFill>
                  <a:srgbClr val="0000FF"/>
                </a:solidFill>
                <a:latin typeface="Times New Roman" pitchFamily="18" charset="0"/>
              </a:rPr>
              <a:t>: ~560 nm</a:t>
            </a:r>
          </a:p>
          <a:p>
            <a:r>
              <a:rPr kumimoji="1" lang="en-US" altLang="zh-CN" sz="2400" b="1" dirty="0">
                <a:solidFill>
                  <a:srgbClr val="0000FF"/>
                </a:solidFill>
                <a:latin typeface="Times New Roman" pitchFamily="18" charset="0"/>
              </a:rPr>
              <a:t>Cyt </a:t>
            </a:r>
            <a:r>
              <a:rPr kumimoji="1" lang="en-US" altLang="zh-CN" sz="2400" b="1" i="1" dirty="0">
                <a:solidFill>
                  <a:srgbClr val="0000FF"/>
                </a:solidFill>
                <a:latin typeface="Times New Roman" pitchFamily="18" charset="0"/>
              </a:rPr>
              <a:t>c</a:t>
            </a:r>
            <a:r>
              <a:rPr kumimoji="1" lang="en-US" altLang="zh-CN" sz="2400" b="1" dirty="0">
                <a:solidFill>
                  <a:srgbClr val="0000FF"/>
                </a:solidFill>
                <a:latin typeface="Times New Roman" pitchFamily="18" charset="0"/>
              </a:rPr>
              <a:t>: ~550 nm</a:t>
            </a:r>
          </a:p>
          <a:p>
            <a:endParaRPr lang="en-US" altLang="zh-CN" sz="2400" b="1" dirty="0">
              <a:latin typeface="Times New Roman" pitchFamily="18" charset="0"/>
            </a:endParaRPr>
          </a:p>
          <a:p>
            <a:endParaRPr lang="en-US" altLang="zh-CN" sz="2400" dirty="0">
              <a:latin typeface="Times New Roman" pitchFamily="18" charset="0"/>
            </a:endParaRPr>
          </a:p>
        </p:txBody>
      </p:sp>
      <p:sp>
        <p:nvSpPr>
          <p:cNvPr id="17413" name="Line 8"/>
          <p:cNvSpPr>
            <a:spLocks noChangeShapeType="1"/>
          </p:cNvSpPr>
          <p:nvPr/>
        </p:nvSpPr>
        <p:spPr bwMode="auto">
          <a:xfrm>
            <a:off x="4572000" y="3573463"/>
            <a:ext cx="0" cy="863600"/>
          </a:xfrm>
          <a:prstGeom prst="line">
            <a:avLst/>
          </a:prstGeom>
          <a:noFill/>
          <a:ln w="38100">
            <a:solidFill>
              <a:schemeClr val="tx1"/>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 19-05"/>
          <p:cNvPicPr>
            <a:picLocks noChangeAspect="1" noChangeArrowheads="1"/>
          </p:cNvPicPr>
          <p:nvPr/>
        </p:nvPicPr>
        <p:blipFill>
          <a:blip r:embed="rId3"/>
          <a:srcRect/>
          <a:stretch>
            <a:fillRect/>
          </a:stretch>
        </p:blipFill>
        <p:spPr bwMode="auto">
          <a:xfrm>
            <a:off x="304800" y="647700"/>
            <a:ext cx="8531225" cy="5570538"/>
          </a:xfrm>
          <a:prstGeom prst="rect">
            <a:avLst/>
          </a:prstGeom>
          <a:noFill/>
          <a:ln w="9525">
            <a:noFill/>
            <a:miter lim="800000"/>
            <a:headEnd/>
            <a:tailEnd/>
          </a:ln>
        </p:spPr>
      </p:pic>
      <p:sp>
        <p:nvSpPr>
          <p:cNvPr id="18435" name="TextBox 2"/>
          <p:cNvSpPr txBox="1">
            <a:spLocks noChangeArrowheads="1"/>
          </p:cNvSpPr>
          <p:nvPr/>
        </p:nvSpPr>
        <p:spPr bwMode="auto">
          <a:xfrm>
            <a:off x="3429000" y="3429000"/>
            <a:ext cx="5541963" cy="3779838"/>
          </a:xfrm>
          <a:prstGeom prst="rect">
            <a:avLst/>
          </a:prstGeom>
          <a:noFill/>
          <a:ln w="9525">
            <a:noFill/>
            <a:miter lim="800000"/>
            <a:headEnd/>
            <a:tailEnd/>
          </a:ln>
        </p:spPr>
        <p:txBody>
          <a:bodyPr wrap="none">
            <a:spAutoFit/>
          </a:bodyPr>
          <a:lstStyle/>
          <a:p>
            <a:r>
              <a:rPr kumimoji="1" lang="en-US" altLang="zh-CN" sz="4400" b="1" dirty="0">
                <a:solidFill>
                  <a:srgbClr val="FF0000"/>
                </a:solidFill>
                <a:latin typeface="Times New Roman" pitchFamily="18" charset="0"/>
              </a:rPr>
              <a:t>Different types of </a:t>
            </a:r>
          </a:p>
          <a:p>
            <a:r>
              <a:rPr kumimoji="1" lang="en-US" altLang="zh-CN" sz="4400" b="1" dirty="0">
                <a:solidFill>
                  <a:srgbClr val="FF0000"/>
                </a:solidFill>
                <a:latin typeface="Times New Roman" pitchFamily="18" charset="0"/>
              </a:rPr>
              <a:t>iron-sulfur centers</a:t>
            </a:r>
          </a:p>
          <a:p>
            <a:pPr>
              <a:lnSpc>
                <a:spcPct val="90000"/>
              </a:lnSpc>
              <a:spcBef>
                <a:spcPct val="50000"/>
              </a:spcBef>
            </a:pPr>
            <a:r>
              <a:rPr kumimoji="1" lang="en-US" altLang="zh-CN" sz="3200" b="1" dirty="0">
                <a:latin typeface="Times New Roman" pitchFamily="18" charset="0"/>
              </a:rPr>
              <a:t>Iron atoms cycle between Fe</a:t>
            </a:r>
            <a:r>
              <a:rPr kumimoji="1" lang="en-US" altLang="zh-CN" sz="3200" b="1" baseline="30000" dirty="0">
                <a:latin typeface="Times New Roman" pitchFamily="18" charset="0"/>
              </a:rPr>
              <a:t>2+</a:t>
            </a:r>
            <a:r>
              <a:rPr kumimoji="1" lang="en-US" altLang="zh-CN" sz="3200" b="1" dirty="0">
                <a:latin typeface="Times New Roman" pitchFamily="18" charset="0"/>
              </a:rPr>
              <a:t> </a:t>
            </a:r>
          </a:p>
          <a:p>
            <a:pPr>
              <a:lnSpc>
                <a:spcPct val="90000"/>
              </a:lnSpc>
              <a:spcBef>
                <a:spcPct val="50000"/>
              </a:spcBef>
            </a:pPr>
            <a:r>
              <a:rPr kumimoji="1" lang="en-US" altLang="zh-CN" sz="3200" b="1" dirty="0">
                <a:latin typeface="Times New Roman" pitchFamily="18" charset="0"/>
              </a:rPr>
              <a:t>(reduced) and Fe</a:t>
            </a:r>
            <a:r>
              <a:rPr kumimoji="1" lang="en-US" altLang="zh-CN" sz="3200" b="1" baseline="30000" dirty="0">
                <a:latin typeface="Times New Roman" pitchFamily="18" charset="0"/>
              </a:rPr>
              <a:t>3+</a:t>
            </a:r>
            <a:r>
              <a:rPr kumimoji="1" lang="en-US" altLang="zh-CN" sz="3200" b="1" dirty="0">
                <a:latin typeface="Times New Roman" pitchFamily="18" charset="0"/>
              </a:rPr>
              <a:t>(oxidized).</a:t>
            </a:r>
          </a:p>
          <a:p>
            <a:endParaRPr kumimoji="1" lang="en-US" altLang="zh-CN" sz="4400" b="1" dirty="0">
              <a:solidFill>
                <a:srgbClr val="FF0000"/>
              </a:solidFill>
              <a:latin typeface="Times New Roman" pitchFamily="18" charset="0"/>
            </a:endParaRPr>
          </a:p>
          <a:p>
            <a:endParaRPr lang="zh-CN" altLang="en-US"/>
          </a:p>
        </p:txBody>
      </p:sp>
      <p:sp>
        <p:nvSpPr>
          <p:cNvPr id="18436" name="TextBox 3"/>
          <p:cNvSpPr txBox="1">
            <a:spLocks noChangeArrowheads="1"/>
          </p:cNvSpPr>
          <p:nvPr/>
        </p:nvSpPr>
        <p:spPr bwMode="auto">
          <a:xfrm>
            <a:off x="3286125" y="214313"/>
            <a:ext cx="1243013" cy="800100"/>
          </a:xfrm>
          <a:prstGeom prst="rect">
            <a:avLst/>
          </a:prstGeom>
          <a:noFill/>
          <a:ln w="9525">
            <a:noFill/>
            <a:miter lim="800000"/>
            <a:headEnd/>
            <a:tailEnd/>
          </a:ln>
        </p:spPr>
        <p:txBody>
          <a:bodyPr wrap="none">
            <a:spAutoFit/>
          </a:bodyPr>
          <a:lstStyle/>
          <a:p>
            <a:r>
              <a:rPr kumimoji="1" lang="en-US" altLang="zh-CN" sz="2800" b="1" dirty="0">
                <a:solidFill>
                  <a:srgbClr val="FF0000"/>
                </a:solidFill>
                <a:latin typeface="Times New Roman" pitchFamily="18" charset="0"/>
              </a:rPr>
              <a:t>2Fe-2S</a:t>
            </a:r>
          </a:p>
          <a:p>
            <a:endParaRPr lang="zh-CN" altLang="en-US"/>
          </a:p>
        </p:txBody>
      </p:sp>
      <p:sp>
        <p:nvSpPr>
          <p:cNvPr id="18437" name="TextBox 4"/>
          <p:cNvSpPr txBox="1">
            <a:spLocks noChangeArrowheads="1"/>
          </p:cNvSpPr>
          <p:nvPr/>
        </p:nvSpPr>
        <p:spPr bwMode="auto">
          <a:xfrm>
            <a:off x="6643688" y="214313"/>
            <a:ext cx="1243012" cy="800100"/>
          </a:xfrm>
          <a:prstGeom prst="rect">
            <a:avLst/>
          </a:prstGeom>
          <a:noFill/>
          <a:ln w="9525">
            <a:noFill/>
            <a:miter lim="800000"/>
            <a:headEnd/>
            <a:tailEnd/>
          </a:ln>
        </p:spPr>
        <p:txBody>
          <a:bodyPr wrap="none">
            <a:spAutoFit/>
          </a:bodyPr>
          <a:lstStyle/>
          <a:p>
            <a:r>
              <a:rPr kumimoji="1" lang="en-US" altLang="zh-CN" sz="2800" b="1" dirty="0">
                <a:solidFill>
                  <a:srgbClr val="FF0000"/>
                </a:solidFill>
                <a:latin typeface="Times New Roman" pitchFamily="18" charset="0"/>
              </a:rPr>
              <a:t>4Fe-4S</a:t>
            </a:r>
          </a:p>
          <a:p>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620713"/>
            <a:ext cx="9144000" cy="1143000"/>
          </a:xfrm>
        </p:spPr>
        <p:txBody>
          <a:bodyPr/>
          <a:lstStyle/>
          <a:p>
            <a:pPr eaLnBrk="1" hangingPunct="1"/>
            <a:r>
              <a:rPr lang="en-US" altLang="zh-CN" b="1" dirty="0" smtClean="0">
                <a:solidFill>
                  <a:srgbClr val="0000FF"/>
                </a:solidFill>
                <a:latin typeface="Times New Roman" pitchFamily="18" charset="0"/>
              </a:rPr>
              <a:t>3. </a:t>
            </a:r>
            <a:r>
              <a:rPr lang="en-US" altLang="zh-CN" sz="4200" b="1" dirty="0" smtClean="0">
                <a:solidFill>
                  <a:srgbClr val="0000FF"/>
                </a:solidFill>
                <a:latin typeface="Times New Roman" pitchFamily="18" charset="0"/>
              </a:rPr>
              <a:t>The order of the many electron carriers on the respiratory chain have been elucidated via various studies</a:t>
            </a:r>
          </a:p>
        </p:txBody>
      </p:sp>
      <p:sp>
        <p:nvSpPr>
          <p:cNvPr id="20483" name="Rectangle 3"/>
          <p:cNvSpPr>
            <a:spLocks noGrp="1" noChangeArrowheads="1"/>
          </p:cNvSpPr>
          <p:nvPr>
            <p:ph type="body" idx="1"/>
          </p:nvPr>
        </p:nvSpPr>
        <p:spPr>
          <a:xfrm>
            <a:off x="0" y="2349500"/>
            <a:ext cx="9144000" cy="4941888"/>
          </a:xfrm>
        </p:spPr>
        <p:txBody>
          <a:bodyPr/>
          <a:lstStyle/>
          <a:p>
            <a:pPr eaLnBrk="1" hangingPunct="1">
              <a:lnSpc>
                <a:spcPct val="90000"/>
              </a:lnSpc>
              <a:buFontTx/>
              <a:buNone/>
            </a:pPr>
            <a:r>
              <a:rPr lang="en-US" altLang="zh-CN" b="1" dirty="0" smtClean="0">
                <a:latin typeface="Times New Roman" pitchFamily="18" charset="0"/>
              </a:rPr>
              <a:t>   Method 1:   </a:t>
            </a:r>
            <a:r>
              <a:rPr lang="en-US" altLang="zh-CN" b="1" dirty="0" smtClean="0">
                <a:solidFill>
                  <a:srgbClr val="FF0000"/>
                </a:solidFill>
                <a:latin typeface="Times New Roman" pitchFamily="18" charset="0"/>
              </a:rPr>
              <a:t>Measurement of the standard reduction potential (</a:t>
            </a:r>
            <a:r>
              <a:rPr lang="en-US" altLang="zh-CN" b="1" i="1" dirty="0" smtClean="0">
                <a:solidFill>
                  <a:srgbClr val="FF0000"/>
                </a:solidFill>
                <a:latin typeface="Times New Roman" pitchFamily="18" charset="0"/>
              </a:rPr>
              <a:t>E’</a:t>
            </a:r>
            <a:r>
              <a:rPr lang="en-US" altLang="zh-CN" b="1" i="1" baseline="30000" dirty="0" smtClean="0">
                <a:solidFill>
                  <a:srgbClr val="FF0000"/>
                </a:solidFill>
                <a:latin typeface="Times New Roman" pitchFamily="18" charset="0"/>
              </a:rPr>
              <a:t>0</a:t>
            </a:r>
            <a:r>
              <a:rPr lang="en-US" altLang="zh-CN" b="1" dirty="0" smtClean="0">
                <a:solidFill>
                  <a:srgbClr val="FF0000"/>
                </a:solidFill>
                <a:latin typeface="Times New Roman" pitchFamily="18" charset="0"/>
              </a:rPr>
              <a:t>)</a:t>
            </a:r>
          </a:p>
          <a:p>
            <a:pPr eaLnBrk="1" hangingPunct="1">
              <a:lnSpc>
                <a:spcPct val="90000"/>
              </a:lnSpc>
              <a:buFontTx/>
              <a:buNone/>
            </a:pPr>
            <a:r>
              <a:rPr lang="en-US" altLang="zh-CN" b="1" dirty="0" smtClean="0">
                <a:solidFill>
                  <a:srgbClr val="FF0000"/>
                </a:solidFill>
                <a:latin typeface="Times New Roman" pitchFamily="18" charset="0"/>
              </a:rPr>
              <a:t>	</a:t>
            </a:r>
          </a:p>
          <a:p>
            <a:pPr eaLnBrk="1" hangingPunct="1">
              <a:lnSpc>
                <a:spcPct val="90000"/>
              </a:lnSpc>
              <a:buFontTx/>
              <a:buNone/>
            </a:pPr>
            <a:r>
              <a:rPr lang="en-US" altLang="zh-CN" b="1" dirty="0" smtClean="0">
                <a:solidFill>
                  <a:srgbClr val="FF0000"/>
                </a:solidFill>
                <a:latin typeface="Times New Roman" pitchFamily="18" charset="0"/>
              </a:rPr>
              <a:t>	</a:t>
            </a:r>
            <a:r>
              <a:rPr lang="en-US" altLang="zh-CN" b="1" dirty="0" smtClean="0">
                <a:latin typeface="Times New Roman" pitchFamily="18" charset="0"/>
              </a:rPr>
              <a:t>Electrons tend to transfer from low </a:t>
            </a:r>
            <a:r>
              <a:rPr lang="en-US" altLang="zh-CN" b="1" i="1" dirty="0" smtClean="0">
                <a:latin typeface="Times New Roman" pitchFamily="18" charset="0"/>
              </a:rPr>
              <a:t>E’</a:t>
            </a:r>
            <a:r>
              <a:rPr lang="en-US" altLang="zh-CN" b="1" i="1" baseline="30000" dirty="0" smtClean="0">
                <a:latin typeface="Times New Roman" pitchFamily="18" charset="0"/>
              </a:rPr>
              <a:t>0</a:t>
            </a:r>
            <a:r>
              <a:rPr lang="en-US" altLang="zh-CN" b="1" dirty="0" smtClean="0">
                <a:latin typeface="Times New Roman" pitchFamily="18" charset="0"/>
              </a:rPr>
              <a:t> carriers to high </a:t>
            </a:r>
            <a:r>
              <a:rPr lang="en-US" altLang="zh-CN" b="1" i="1" dirty="0" smtClean="0">
                <a:latin typeface="Times New Roman" pitchFamily="18" charset="0"/>
              </a:rPr>
              <a:t>E’</a:t>
            </a:r>
            <a:r>
              <a:rPr lang="en-US" altLang="zh-CN" b="1" i="1" baseline="30000" dirty="0" smtClean="0">
                <a:latin typeface="Times New Roman" pitchFamily="18" charset="0"/>
              </a:rPr>
              <a:t>0</a:t>
            </a:r>
            <a:r>
              <a:rPr lang="en-US" altLang="zh-CN" b="1" dirty="0" smtClean="0">
                <a:latin typeface="Times New Roman" pitchFamily="18" charset="0"/>
              </a:rPr>
              <a:t> carriers (but may deviate from this in real cells).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50825" y="5373688"/>
            <a:ext cx="8640763" cy="579437"/>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Electron carriers have an order of increasing </a:t>
            </a:r>
            <a:r>
              <a:rPr lang="en-US" altLang="zh-CN" sz="3200" b="1" i="1" dirty="0">
                <a:solidFill>
                  <a:srgbClr val="FF0000"/>
                </a:solidFill>
                <a:latin typeface="Times New Roman" pitchFamily="18" charset="0"/>
              </a:rPr>
              <a:t>E’</a:t>
            </a:r>
            <a:r>
              <a:rPr lang="en-US" altLang="zh-CN" sz="3200" b="1" i="1" baseline="30000" dirty="0">
                <a:solidFill>
                  <a:srgbClr val="FF0000"/>
                </a:solidFill>
                <a:latin typeface="Times New Roman" pitchFamily="18" charset="0"/>
              </a:rPr>
              <a:t>0</a:t>
            </a:r>
          </a:p>
        </p:txBody>
      </p:sp>
      <p:sp>
        <p:nvSpPr>
          <p:cNvPr id="21507" name="Line 4"/>
          <p:cNvSpPr>
            <a:spLocks noChangeShapeType="1"/>
          </p:cNvSpPr>
          <p:nvPr/>
        </p:nvSpPr>
        <p:spPr bwMode="auto">
          <a:xfrm>
            <a:off x="179388" y="2565400"/>
            <a:ext cx="0" cy="2520950"/>
          </a:xfrm>
          <a:prstGeom prst="line">
            <a:avLst/>
          </a:prstGeom>
          <a:noFill/>
          <a:ln w="38100">
            <a:solidFill>
              <a:srgbClr val="FF0000"/>
            </a:solidFill>
            <a:round/>
            <a:headEnd/>
            <a:tailEnd type="triangle" w="med" len="med"/>
          </a:ln>
        </p:spPr>
        <p:txBody>
          <a:bodyPr wrap="none"/>
          <a:lstStyle/>
          <a:p>
            <a:endParaRPr lang="zh-CN" altLang="en-US"/>
          </a:p>
        </p:txBody>
      </p:sp>
      <p:pic>
        <p:nvPicPr>
          <p:cNvPr id="21508" name="Picture 6"/>
          <p:cNvPicPr>
            <a:picLocks noChangeAspect="1" noChangeArrowheads="1"/>
          </p:cNvPicPr>
          <p:nvPr/>
        </p:nvPicPr>
        <p:blipFill>
          <a:blip r:embed="rId3"/>
          <a:srcRect/>
          <a:stretch>
            <a:fillRect/>
          </a:stretch>
        </p:blipFill>
        <p:spPr bwMode="auto">
          <a:xfrm>
            <a:off x="303213" y="1565275"/>
            <a:ext cx="8535987" cy="3727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0" y="0"/>
            <a:ext cx="9144000" cy="6858000"/>
          </a:xfrm>
        </p:spPr>
        <p:txBody>
          <a:bodyPr/>
          <a:lstStyle/>
          <a:p>
            <a:pPr eaLnBrk="1" hangingPunct="1">
              <a:buFontTx/>
              <a:buNone/>
            </a:pPr>
            <a:endParaRPr lang="en-US" altLang="zh-CN" b="1" dirty="0" smtClean="0">
              <a:latin typeface="Times New Roman" pitchFamily="18" charset="0"/>
            </a:endParaRPr>
          </a:p>
          <a:p>
            <a:pPr eaLnBrk="1" hangingPunct="1">
              <a:buFontTx/>
              <a:buNone/>
            </a:pPr>
            <a:endParaRPr lang="en-US" altLang="zh-CN" b="1" dirty="0" smtClean="0">
              <a:latin typeface="Times New Roman" pitchFamily="18" charset="0"/>
            </a:endParaRPr>
          </a:p>
          <a:p>
            <a:pPr eaLnBrk="1" hangingPunct="1">
              <a:buFontTx/>
              <a:buNone/>
            </a:pPr>
            <a:r>
              <a:rPr lang="en-US" altLang="zh-CN" b="1" dirty="0" smtClean="0">
                <a:latin typeface="Times New Roman" pitchFamily="18" charset="0"/>
              </a:rPr>
              <a:t>   Method 2:</a:t>
            </a:r>
            <a:r>
              <a:rPr lang="en-US" altLang="zh-CN" b="1" dirty="0" smtClean="0">
                <a:solidFill>
                  <a:srgbClr val="FF0000"/>
                </a:solidFill>
                <a:latin typeface="Times New Roman" pitchFamily="18" charset="0"/>
              </a:rPr>
              <a:t> Oxidation kinetics studies</a:t>
            </a:r>
            <a:r>
              <a:rPr lang="en-US" altLang="zh-CN" b="1" dirty="0" smtClean="0">
                <a:latin typeface="Times New Roman" pitchFamily="18" charset="0"/>
              </a:rPr>
              <a:t> </a:t>
            </a:r>
          </a:p>
          <a:p>
            <a:pPr eaLnBrk="1" hangingPunct="1">
              <a:buFontTx/>
              <a:buNone/>
            </a:pPr>
            <a:r>
              <a:rPr lang="en-US" altLang="zh-CN" b="1" dirty="0" smtClean="0">
                <a:latin typeface="Times New Roman" pitchFamily="18" charset="0"/>
              </a:rPr>
              <a:t>	Full reduction followed by sudden O</a:t>
            </a:r>
            <a:r>
              <a:rPr lang="en-US" altLang="zh-CN" b="1" baseline="-25000" dirty="0" smtClean="0">
                <a:latin typeface="Times New Roman" pitchFamily="18" charset="0"/>
              </a:rPr>
              <a:t>2</a:t>
            </a:r>
            <a:r>
              <a:rPr lang="en-US" altLang="zh-CN" b="1" dirty="0" smtClean="0">
                <a:latin typeface="Times New Roman" pitchFamily="18" charset="0"/>
              </a:rPr>
              <a:t> introduction;  earlier oxidation, closer to the end of the respiratory chain; using rapid and sensitive spectrophotometric techniques to follow the oxidation of the cytochromes, which have different wavelength of maximal absorption.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979613" y="5784850"/>
            <a:ext cx="184150" cy="822325"/>
          </a:xfrm>
          <a:prstGeom prst="rect">
            <a:avLst/>
          </a:prstGeom>
          <a:noFill/>
          <a:ln w="9525">
            <a:noFill/>
            <a:miter lim="800000"/>
            <a:headEnd/>
            <a:tailEnd/>
          </a:ln>
        </p:spPr>
        <p:txBody>
          <a:bodyPr wrap="none">
            <a:spAutoFit/>
          </a:bodyPr>
          <a:lstStyle/>
          <a:p>
            <a:endParaRPr kumimoji="1" lang="en-US" altLang="zh-CN" sz="2400" b="1" dirty="0">
              <a:solidFill>
                <a:srgbClr val="FF0000"/>
              </a:solidFill>
              <a:latin typeface="Times New Roman" pitchFamily="18" charset="0"/>
            </a:endParaRPr>
          </a:p>
          <a:p>
            <a:endParaRPr lang="en-US" altLang="zh-CN" sz="2400" dirty="0">
              <a:solidFill>
                <a:srgbClr val="FF0000"/>
              </a:solidFill>
              <a:latin typeface="Times New Roman" pitchFamily="18" charset="0"/>
            </a:endParaRPr>
          </a:p>
        </p:txBody>
      </p:sp>
      <p:sp>
        <p:nvSpPr>
          <p:cNvPr id="23555" name="Text Box 7"/>
          <p:cNvSpPr txBox="1">
            <a:spLocks noChangeArrowheads="1"/>
          </p:cNvSpPr>
          <p:nvPr/>
        </p:nvSpPr>
        <p:spPr bwMode="auto">
          <a:xfrm>
            <a:off x="4335463" y="3789363"/>
            <a:ext cx="184150" cy="822325"/>
          </a:xfrm>
          <a:prstGeom prst="rect">
            <a:avLst/>
          </a:prstGeom>
          <a:noFill/>
          <a:ln w="9525">
            <a:noFill/>
            <a:miter lim="800000"/>
            <a:headEnd/>
            <a:tailEnd/>
          </a:ln>
        </p:spPr>
        <p:txBody>
          <a:bodyPr wrap="none">
            <a:spAutoFit/>
          </a:bodyPr>
          <a:lstStyle/>
          <a:p>
            <a:endParaRPr kumimoji="1" lang="en-US" altLang="zh-CN" sz="2400" b="1" dirty="0">
              <a:solidFill>
                <a:srgbClr val="FF0000"/>
              </a:solidFill>
              <a:latin typeface="Times New Roman" pitchFamily="18" charset="0"/>
            </a:endParaRPr>
          </a:p>
          <a:p>
            <a:endParaRPr lang="en-US" altLang="zh-CN" sz="2400" dirty="0">
              <a:solidFill>
                <a:srgbClr val="FF0000"/>
              </a:solidFill>
              <a:latin typeface="Times New Roman" pitchFamily="18" charset="0"/>
            </a:endParaRPr>
          </a:p>
        </p:txBody>
      </p:sp>
      <p:sp>
        <p:nvSpPr>
          <p:cNvPr id="23556" name="Text Box 11"/>
          <p:cNvSpPr txBox="1">
            <a:spLocks noChangeArrowheads="1"/>
          </p:cNvSpPr>
          <p:nvPr/>
        </p:nvSpPr>
        <p:spPr bwMode="auto">
          <a:xfrm>
            <a:off x="250825" y="0"/>
            <a:ext cx="9144000" cy="2138363"/>
          </a:xfrm>
          <a:prstGeom prst="rect">
            <a:avLst/>
          </a:prstGeom>
          <a:noFill/>
          <a:ln w="9525">
            <a:noFill/>
            <a:miter lim="800000"/>
            <a:headEnd/>
            <a:tailEnd/>
          </a:ln>
        </p:spPr>
        <p:txBody>
          <a:bodyPr>
            <a:spAutoFit/>
          </a:bodyPr>
          <a:lstStyle/>
          <a:p>
            <a:pPr>
              <a:spcBef>
                <a:spcPct val="20000"/>
              </a:spcBef>
            </a:pPr>
            <a:r>
              <a:rPr lang="en-US" altLang="zh-CN" sz="3200" b="1" dirty="0">
                <a:latin typeface="Times New Roman" pitchFamily="18" charset="0"/>
              </a:rPr>
              <a:t>Method 3:</a:t>
            </a:r>
            <a:r>
              <a:rPr lang="en-US" altLang="zh-CN" sz="3200" b="1" dirty="0">
                <a:solidFill>
                  <a:srgbClr val="FF0000"/>
                </a:solidFill>
                <a:latin typeface="Times New Roman" pitchFamily="18" charset="0"/>
              </a:rPr>
              <a:t> Effects of various specific inhibitors</a:t>
            </a:r>
            <a:r>
              <a:rPr lang="en-US" altLang="zh-CN" sz="3200" b="1" dirty="0">
                <a:latin typeface="Times New Roman" pitchFamily="18" charset="0"/>
              </a:rPr>
              <a:t> those before the blocked step should be reduced and those after should be oxidized.</a:t>
            </a:r>
          </a:p>
          <a:p>
            <a:pPr>
              <a:spcBef>
                <a:spcPct val="20000"/>
              </a:spcBef>
              <a:buFontTx/>
              <a:buChar char="•"/>
            </a:pPr>
            <a:endParaRPr lang="en-US" altLang="zh-CN" sz="3200" b="1" dirty="0">
              <a:latin typeface="Times New Roman" pitchFamily="18" charset="0"/>
            </a:endParaRPr>
          </a:p>
        </p:txBody>
      </p:sp>
      <p:pic>
        <p:nvPicPr>
          <p:cNvPr id="23557" name="Picture 13"/>
          <p:cNvPicPr>
            <a:picLocks noChangeAspect="1" noChangeArrowheads="1"/>
          </p:cNvPicPr>
          <p:nvPr/>
        </p:nvPicPr>
        <p:blipFill>
          <a:blip r:embed="rId3"/>
          <a:srcRect/>
          <a:stretch>
            <a:fillRect/>
          </a:stretch>
        </p:blipFill>
        <p:spPr bwMode="auto">
          <a:xfrm>
            <a:off x="323850" y="1628775"/>
            <a:ext cx="8535988" cy="4164013"/>
          </a:xfrm>
          <a:prstGeom prst="rect">
            <a:avLst/>
          </a:prstGeom>
          <a:noFill/>
          <a:ln w="9525">
            <a:noFill/>
            <a:miter lim="800000"/>
            <a:headEnd/>
            <a:tailEnd/>
          </a:ln>
        </p:spPr>
      </p:pic>
      <p:sp>
        <p:nvSpPr>
          <p:cNvPr id="23558" name="AutoShape 14"/>
          <p:cNvSpPr>
            <a:spLocks noChangeArrowheads="1"/>
          </p:cNvSpPr>
          <p:nvPr/>
        </p:nvSpPr>
        <p:spPr bwMode="auto">
          <a:xfrm>
            <a:off x="1476375" y="2492375"/>
            <a:ext cx="144463" cy="720725"/>
          </a:xfrm>
          <a:prstGeom prst="upArrow">
            <a:avLst>
              <a:gd name="adj1" fmla="val 50000"/>
              <a:gd name="adj2" fmla="val 124725"/>
            </a:avLst>
          </a:prstGeom>
          <a:solidFill>
            <a:schemeClr val="tx1"/>
          </a:solidFill>
          <a:ln w="9525">
            <a:solidFill>
              <a:schemeClr val="tx1"/>
            </a:solidFill>
            <a:miter lim="800000"/>
            <a:headEnd/>
            <a:tailEnd/>
          </a:ln>
        </p:spPr>
        <p:txBody>
          <a:bodyPr vert="eaVert" wrap="none" anchor="ctr"/>
          <a:lstStyle/>
          <a:p>
            <a:endParaRPr lang="zh-CN" altLang="en-US"/>
          </a:p>
        </p:txBody>
      </p:sp>
      <p:sp>
        <p:nvSpPr>
          <p:cNvPr id="23559" name="AutoShape 15"/>
          <p:cNvSpPr>
            <a:spLocks noChangeArrowheads="1"/>
          </p:cNvSpPr>
          <p:nvPr/>
        </p:nvSpPr>
        <p:spPr bwMode="auto">
          <a:xfrm>
            <a:off x="8027988" y="5589588"/>
            <a:ext cx="144462" cy="720725"/>
          </a:xfrm>
          <a:prstGeom prst="upArrow">
            <a:avLst>
              <a:gd name="adj1" fmla="val 50000"/>
              <a:gd name="adj2" fmla="val 124726"/>
            </a:avLst>
          </a:prstGeom>
          <a:solidFill>
            <a:schemeClr val="tx1"/>
          </a:solidFill>
          <a:ln w="9525">
            <a:solidFill>
              <a:schemeClr val="tx1"/>
            </a:solidFill>
            <a:miter lim="800000"/>
            <a:headEnd/>
            <a:tailEnd/>
          </a:ln>
        </p:spPr>
        <p:txBody>
          <a:bodyPr vert="eaVert" wrap="none" anchor="ctr"/>
          <a:lstStyle/>
          <a:p>
            <a:endParaRPr lang="zh-CN" altLang="en-US"/>
          </a:p>
        </p:txBody>
      </p:sp>
      <p:sp>
        <p:nvSpPr>
          <p:cNvPr id="23560" name="AutoShape 16"/>
          <p:cNvSpPr>
            <a:spLocks noChangeArrowheads="1"/>
          </p:cNvSpPr>
          <p:nvPr/>
        </p:nvSpPr>
        <p:spPr bwMode="auto">
          <a:xfrm>
            <a:off x="3635375" y="4076700"/>
            <a:ext cx="144463" cy="720725"/>
          </a:xfrm>
          <a:prstGeom prst="upArrow">
            <a:avLst>
              <a:gd name="adj1" fmla="val 50000"/>
              <a:gd name="adj2" fmla="val 124725"/>
            </a:avLst>
          </a:prstGeom>
          <a:solidFill>
            <a:schemeClr val="tx1"/>
          </a:solidFill>
          <a:ln w="9525">
            <a:solidFill>
              <a:schemeClr val="tx1"/>
            </a:solidFill>
            <a:miter lim="800000"/>
            <a:headEnd/>
            <a:tailEnd/>
          </a:ln>
        </p:spPr>
        <p:txBody>
          <a:bodyPr vert="eaVert" wrap="none" anchor="ctr"/>
          <a:lstStyle/>
          <a:p>
            <a:endParaRPr lang="zh-CN" altLang="en-US"/>
          </a:p>
        </p:txBody>
      </p:sp>
      <p:sp>
        <p:nvSpPr>
          <p:cNvPr id="23561" name="Text Box 17"/>
          <p:cNvSpPr txBox="1">
            <a:spLocks noChangeArrowheads="1"/>
          </p:cNvSpPr>
          <p:nvPr/>
        </p:nvSpPr>
        <p:spPr bwMode="auto">
          <a:xfrm>
            <a:off x="0" y="2636838"/>
            <a:ext cx="1319213" cy="457200"/>
          </a:xfrm>
          <a:prstGeom prst="rect">
            <a:avLst/>
          </a:prstGeom>
          <a:noFill/>
          <a:ln w="9525">
            <a:noFill/>
            <a:miter lim="800000"/>
            <a:headEnd/>
            <a:tailEnd/>
          </a:ln>
        </p:spPr>
        <p:txBody>
          <a:bodyPr wrap="none">
            <a:spAutoFit/>
          </a:bodyPr>
          <a:lstStyle/>
          <a:p>
            <a:r>
              <a:rPr kumimoji="1" lang="en-US" altLang="zh-CN" sz="2400" b="1" dirty="0">
                <a:solidFill>
                  <a:srgbClr val="3333FF"/>
                </a:solidFill>
                <a:latin typeface="Times New Roman" pitchFamily="18" charset="0"/>
              </a:rPr>
              <a:t>Reduced</a:t>
            </a:r>
          </a:p>
        </p:txBody>
      </p:sp>
      <p:sp>
        <p:nvSpPr>
          <p:cNvPr id="23562" name="Text Box 18"/>
          <p:cNvSpPr txBox="1">
            <a:spLocks noChangeArrowheads="1"/>
          </p:cNvSpPr>
          <p:nvPr/>
        </p:nvSpPr>
        <p:spPr bwMode="auto">
          <a:xfrm>
            <a:off x="1835150" y="2636838"/>
            <a:ext cx="1350963" cy="457200"/>
          </a:xfrm>
          <a:prstGeom prst="rect">
            <a:avLst/>
          </a:prstGeom>
          <a:noFill/>
          <a:ln w="9525">
            <a:noFill/>
            <a:miter lim="800000"/>
            <a:headEnd/>
            <a:tailEnd/>
          </a:ln>
        </p:spPr>
        <p:txBody>
          <a:bodyPr wrap="none">
            <a:spAutoFit/>
          </a:bodyPr>
          <a:lstStyle/>
          <a:p>
            <a:r>
              <a:rPr kumimoji="1" lang="en-US" altLang="zh-CN" sz="2400" b="1" dirty="0">
                <a:solidFill>
                  <a:srgbClr val="FF0000"/>
                </a:solidFill>
                <a:latin typeface="Times New Roman" pitchFamily="18" charset="0"/>
              </a:rPr>
              <a:t>Oxidized</a:t>
            </a:r>
          </a:p>
        </p:txBody>
      </p:sp>
      <p:sp>
        <p:nvSpPr>
          <p:cNvPr id="23563" name="Text Box 19"/>
          <p:cNvSpPr txBox="1">
            <a:spLocks noChangeArrowheads="1"/>
          </p:cNvSpPr>
          <p:nvPr/>
        </p:nvSpPr>
        <p:spPr bwMode="auto">
          <a:xfrm>
            <a:off x="3851275" y="4221163"/>
            <a:ext cx="1350963" cy="457200"/>
          </a:xfrm>
          <a:prstGeom prst="rect">
            <a:avLst/>
          </a:prstGeom>
          <a:noFill/>
          <a:ln w="9525">
            <a:noFill/>
            <a:miter lim="800000"/>
            <a:headEnd/>
            <a:tailEnd/>
          </a:ln>
        </p:spPr>
        <p:txBody>
          <a:bodyPr wrap="none">
            <a:spAutoFit/>
          </a:bodyPr>
          <a:lstStyle/>
          <a:p>
            <a:r>
              <a:rPr kumimoji="1" lang="en-US" altLang="zh-CN" sz="2400" b="1" dirty="0">
                <a:solidFill>
                  <a:srgbClr val="FF0000"/>
                </a:solidFill>
                <a:latin typeface="Times New Roman" pitchFamily="18" charset="0"/>
              </a:rPr>
              <a:t>Oxidized</a:t>
            </a:r>
          </a:p>
        </p:txBody>
      </p:sp>
      <p:sp>
        <p:nvSpPr>
          <p:cNvPr id="23564" name="Text Box 20"/>
          <p:cNvSpPr txBox="1">
            <a:spLocks noChangeArrowheads="1"/>
          </p:cNvSpPr>
          <p:nvPr/>
        </p:nvSpPr>
        <p:spPr bwMode="auto">
          <a:xfrm>
            <a:off x="2195513" y="4221163"/>
            <a:ext cx="1319212" cy="457200"/>
          </a:xfrm>
          <a:prstGeom prst="rect">
            <a:avLst/>
          </a:prstGeom>
          <a:noFill/>
          <a:ln w="9525">
            <a:noFill/>
            <a:miter lim="800000"/>
            <a:headEnd/>
            <a:tailEnd/>
          </a:ln>
        </p:spPr>
        <p:txBody>
          <a:bodyPr wrap="none">
            <a:spAutoFit/>
          </a:bodyPr>
          <a:lstStyle/>
          <a:p>
            <a:r>
              <a:rPr kumimoji="1" lang="en-US" altLang="zh-CN" sz="2400" b="1" dirty="0">
                <a:solidFill>
                  <a:srgbClr val="3333FF"/>
                </a:solidFill>
                <a:latin typeface="Times New Roman" pitchFamily="18" charset="0"/>
              </a:rPr>
              <a:t>Reduced</a:t>
            </a:r>
          </a:p>
        </p:txBody>
      </p:sp>
      <p:sp>
        <p:nvSpPr>
          <p:cNvPr id="23565" name="Text Box 21"/>
          <p:cNvSpPr txBox="1">
            <a:spLocks noChangeArrowheads="1"/>
          </p:cNvSpPr>
          <p:nvPr/>
        </p:nvSpPr>
        <p:spPr bwMode="auto">
          <a:xfrm>
            <a:off x="6588125" y="5734050"/>
            <a:ext cx="1319213" cy="457200"/>
          </a:xfrm>
          <a:prstGeom prst="rect">
            <a:avLst/>
          </a:prstGeom>
          <a:noFill/>
          <a:ln w="9525">
            <a:noFill/>
            <a:miter lim="800000"/>
            <a:headEnd/>
            <a:tailEnd/>
          </a:ln>
        </p:spPr>
        <p:txBody>
          <a:bodyPr wrap="none">
            <a:spAutoFit/>
          </a:bodyPr>
          <a:lstStyle/>
          <a:p>
            <a:r>
              <a:rPr kumimoji="1" lang="en-US" altLang="zh-CN" sz="2400" b="1" dirty="0">
                <a:solidFill>
                  <a:srgbClr val="3333FF"/>
                </a:solidFill>
                <a:latin typeface="Times New Roman" pitchFamily="18" charset="0"/>
              </a:rPr>
              <a:t>Reduced</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79512" y="3339"/>
            <a:ext cx="4500563" cy="3787775"/>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806219" y="35372"/>
            <a:ext cx="3851530" cy="3717032"/>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2555776" y="3714365"/>
            <a:ext cx="4481959" cy="3114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303213" y="847725"/>
            <a:ext cx="8535987" cy="5160963"/>
          </a:xfrm>
          <a:prstGeom prst="rect">
            <a:avLst/>
          </a:prstGeom>
          <a:noFill/>
          <a:ln w="9525">
            <a:noFill/>
            <a:miter lim="800000"/>
            <a:headEnd/>
            <a:tailEnd/>
          </a:ln>
        </p:spPr>
      </p:pic>
      <p:sp>
        <p:nvSpPr>
          <p:cNvPr id="24579" name="Text Box 3"/>
          <p:cNvSpPr txBox="1">
            <a:spLocks noChangeArrowheads="1"/>
          </p:cNvSpPr>
          <p:nvPr/>
        </p:nvSpPr>
        <p:spPr bwMode="auto">
          <a:xfrm>
            <a:off x="3203575" y="1484313"/>
            <a:ext cx="874713" cy="366712"/>
          </a:xfrm>
          <a:prstGeom prst="rect">
            <a:avLst/>
          </a:prstGeom>
          <a:noFill/>
          <a:ln w="9525">
            <a:noFill/>
            <a:miter lim="800000"/>
            <a:headEnd/>
            <a:tailEnd/>
          </a:ln>
        </p:spPr>
        <p:txBody>
          <a:bodyPr wrap="none">
            <a:spAutoFit/>
          </a:bodyPr>
          <a:lstStyle/>
          <a:p>
            <a:r>
              <a:rPr lang="zh-CN" altLang="en-US" b="1" dirty="0">
                <a:solidFill>
                  <a:srgbClr val="FF0000"/>
                </a:solidFill>
                <a:latin typeface="楷体" panose="02010609060101010101" pitchFamily="49" charset="-122"/>
                <a:ea typeface="楷体" panose="02010609060101010101" pitchFamily="49" charset="-122"/>
              </a:rPr>
              <a:t>氰化物</a:t>
            </a:r>
          </a:p>
        </p:txBody>
      </p:sp>
      <p:sp>
        <p:nvSpPr>
          <p:cNvPr id="24580" name="Line 4"/>
          <p:cNvSpPr>
            <a:spLocks noChangeShapeType="1"/>
          </p:cNvSpPr>
          <p:nvPr/>
        </p:nvSpPr>
        <p:spPr bwMode="auto">
          <a:xfrm>
            <a:off x="357188" y="1785938"/>
            <a:ext cx="1944687" cy="0"/>
          </a:xfrm>
          <a:prstGeom prst="line">
            <a:avLst/>
          </a:prstGeom>
          <a:noFill/>
          <a:ln w="38100">
            <a:solidFill>
              <a:srgbClr val="FF0000"/>
            </a:solidFill>
            <a:round/>
            <a:headEnd/>
            <a:tailEnd/>
          </a:ln>
        </p:spPr>
        <p:txBody>
          <a:bodyPr/>
          <a:lstStyle/>
          <a:p>
            <a:endParaRPr lang="zh-CN" altLang="en-US"/>
          </a:p>
        </p:txBody>
      </p:sp>
      <p:sp>
        <p:nvSpPr>
          <p:cNvPr id="24581" name="TextBox 4"/>
          <p:cNvSpPr txBox="1">
            <a:spLocks noChangeArrowheads="1"/>
          </p:cNvSpPr>
          <p:nvPr/>
        </p:nvSpPr>
        <p:spPr bwMode="auto">
          <a:xfrm>
            <a:off x="7092950" y="692150"/>
            <a:ext cx="1338263" cy="646113"/>
          </a:xfrm>
          <a:prstGeom prst="rect">
            <a:avLst/>
          </a:prstGeom>
          <a:noFill/>
          <a:ln w="9525">
            <a:noFill/>
            <a:miter lim="800000"/>
            <a:headEnd/>
            <a:tailEnd/>
          </a:ln>
        </p:spPr>
        <p:txBody>
          <a:bodyPr wrap="none">
            <a:spAutoFit/>
          </a:bodyPr>
          <a:lstStyle/>
          <a:p>
            <a:r>
              <a:rPr lang="en-US" altLang="zh-CN" sz="3600" dirty="0">
                <a:solidFill>
                  <a:srgbClr val="FF0000"/>
                </a:solidFill>
                <a:latin typeface="Times New Roman" pitchFamily="18" charset="0"/>
                <a:cs typeface="Times New Roman" pitchFamily="18" charset="0"/>
              </a:rPr>
              <a:t>*****</a:t>
            </a:r>
            <a:endParaRPr lang="zh-CN" altLang="en-US" sz="360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0" y="0"/>
            <a:ext cx="5500688" cy="5095875"/>
          </a:xfrm>
          <a:prstGeom prst="rect">
            <a:avLst/>
          </a:prstGeom>
          <a:noFill/>
          <a:ln w="9525">
            <a:noFill/>
            <a:miter lim="800000"/>
            <a:headEnd/>
            <a:tailEnd/>
          </a:ln>
        </p:spPr>
        <p:txBody>
          <a:bodyPr wrap="none">
            <a:spAutoFit/>
          </a:bodyPr>
          <a:lstStyle/>
          <a:p>
            <a:pPr>
              <a:spcBef>
                <a:spcPct val="20000"/>
              </a:spcBef>
            </a:pPr>
            <a:endParaRPr lang="en-US" altLang="zh-CN" sz="2800" b="1" dirty="0">
              <a:latin typeface="Times New Roman" pitchFamily="18" charset="0"/>
            </a:endParaRPr>
          </a:p>
          <a:p>
            <a:pPr>
              <a:spcBef>
                <a:spcPct val="20000"/>
              </a:spcBef>
            </a:pPr>
            <a:r>
              <a:rPr lang="en-US" altLang="zh-CN" sz="3200" b="1" dirty="0">
                <a:latin typeface="Times New Roman" pitchFamily="18" charset="0"/>
              </a:rPr>
              <a:t>Method 4:</a:t>
            </a:r>
          </a:p>
          <a:p>
            <a:pPr>
              <a:spcBef>
                <a:spcPct val="20000"/>
              </a:spcBef>
            </a:pPr>
            <a:r>
              <a:rPr lang="en-US" altLang="zh-CN" sz="3200" b="1" dirty="0">
                <a:solidFill>
                  <a:srgbClr val="FF0000"/>
                </a:solidFill>
                <a:latin typeface="Times New Roman" pitchFamily="18" charset="0"/>
              </a:rPr>
              <a:t>Isolation and characterization </a:t>
            </a:r>
          </a:p>
          <a:p>
            <a:pPr>
              <a:spcBef>
                <a:spcPct val="20000"/>
              </a:spcBef>
            </a:pPr>
            <a:r>
              <a:rPr lang="en-US" altLang="zh-CN" sz="3200" b="1" dirty="0">
                <a:solidFill>
                  <a:srgbClr val="FF0000"/>
                </a:solidFill>
                <a:latin typeface="Times New Roman" pitchFamily="18" charset="0"/>
              </a:rPr>
              <a:t>of each of the multiprotein </a:t>
            </a:r>
          </a:p>
          <a:p>
            <a:pPr>
              <a:spcBef>
                <a:spcPct val="20000"/>
              </a:spcBef>
            </a:pPr>
            <a:r>
              <a:rPr lang="en-US" altLang="zh-CN" sz="3200" b="1" dirty="0">
                <a:solidFill>
                  <a:srgbClr val="FF0000"/>
                </a:solidFill>
                <a:latin typeface="Times New Roman" pitchFamily="18" charset="0"/>
              </a:rPr>
              <a:t>complexes:</a:t>
            </a:r>
            <a:r>
              <a:rPr lang="en-US" altLang="zh-CN" sz="3200" b="1" dirty="0">
                <a:latin typeface="Times New Roman" pitchFamily="18" charset="0"/>
              </a:rPr>
              <a:t> specific electron </a:t>
            </a:r>
          </a:p>
          <a:p>
            <a:pPr>
              <a:spcBef>
                <a:spcPct val="20000"/>
              </a:spcBef>
            </a:pPr>
            <a:r>
              <a:rPr lang="en-US" altLang="zh-CN" sz="3200" b="1" dirty="0">
                <a:latin typeface="Times New Roman" pitchFamily="18" charset="0"/>
              </a:rPr>
              <a:t>donors and acceptors can be </a:t>
            </a:r>
          </a:p>
          <a:p>
            <a:pPr>
              <a:spcBef>
                <a:spcPct val="20000"/>
              </a:spcBef>
            </a:pPr>
            <a:r>
              <a:rPr lang="en-US" altLang="zh-CN" sz="3200" b="1" dirty="0">
                <a:latin typeface="Times New Roman" pitchFamily="18" charset="0"/>
              </a:rPr>
              <a:t>determined for portions</a:t>
            </a:r>
          </a:p>
          <a:p>
            <a:pPr>
              <a:spcBef>
                <a:spcPct val="20000"/>
              </a:spcBef>
            </a:pPr>
            <a:r>
              <a:rPr lang="en-US" altLang="zh-CN" sz="3200" b="1" dirty="0">
                <a:latin typeface="Times New Roman" pitchFamily="18" charset="0"/>
              </a:rPr>
              <a:t>of the chain.</a:t>
            </a:r>
          </a:p>
          <a:p>
            <a:endParaRPr lang="en-US" altLang="zh-CN" sz="3200" b="1" dirty="0">
              <a:latin typeface="Times New Roman" pitchFamily="18" charset="0"/>
            </a:endParaRPr>
          </a:p>
        </p:txBody>
      </p:sp>
      <p:pic>
        <p:nvPicPr>
          <p:cNvPr id="25603" name="Picture 4"/>
          <p:cNvPicPr>
            <a:picLocks noChangeAspect="1" noChangeArrowheads="1"/>
          </p:cNvPicPr>
          <p:nvPr/>
        </p:nvPicPr>
        <p:blipFill>
          <a:blip r:embed="rId3"/>
          <a:srcRect/>
          <a:stretch>
            <a:fillRect/>
          </a:stretch>
        </p:blipFill>
        <p:spPr bwMode="auto">
          <a:xfrm>
            <a:off x="5435600" y="404813"/>
            <a:ext cx="3078163" cy="6097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srcRect/>
          <a:stretch>
            <a:fillRect/>
          </a:stretch>
        </p:blipFill>
        <p:spPr bwMode="auto">
          <a:xfrm>
            <a:off x="346075" y="2068513"/>
            <a:ext cx="8450263" cy="2719387"/>
          </a:xfrm>
          <a:prstGeom prst="rect">
            <a:avLst/>
          </a:prstGeom>
          <a:noFill/>
          <a:ln w="9525">
            <a:noFill/>
            <a:miter lim="800000"/>
            <a:headEnd/>
            <a:tailEnd/>
          </a:ln>
        </p:spPr>
      </p:pic>
      <p:sp>
        <p:nvSpPr>
          <p:cNvPr id="26627" name="Line 5"/>
          <p:cNvSpPr>
            <a:spLocks noChangeShapeType="1"/>
          </p:cNvSpPr>
          <p:nvPr/>
        </p:nvSpPr>
        <p:spPr bwMode="auto">
          <a:xfrm>
            <a:off x="468313" y="4797425"/>
            <a:ext cx="6983412" cy="0"/>
          </a:xfrm>
          <a:prstGeom prst="line">
            <a:avLst/>
          </a:prstGeom>
          <a:noFill/>
          <a:ln w="38100">
            <a:solidFill>
              <a:srgbClr val="FF0000"/>
            </a:solidFill>
            <a:round/>
            <a:headEnd/>
            <a:tailEnd/>
          </a:ln>
        </p:spPr>
        <p:txBody>
          <a:bodyPr/>
          <a:lstStyle/>
          <a:p>
            <a:endParaRPr lang="zh-CN" alt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88913"/>
            <a:ext cx="9144000" cy="1143000"/>
          </a:xfrm>
        </p:spPr>
        <p:txBody>
          <a:bodyPr/>
          <a:lstStyle/>
          <a:p>
            <a:pPr eaLnBrk="1" hangingPunct="1">
              <a:lnSpc>
                <a:spcPct val="90000"/>
              </a:lnSpc>
            </a:pPr>
            <a:r>
              <a:rPr lang="en-US" altLang="zh-CN" b="1" dirty="0" smtClean="0">
                <a:solidFill>
                  <a:srgbClr val="0000FF"/>
                </a:solidFill>
                <a:latin typeface="Times New Roman" pitchFamily="18" charset="0"/>
              </a:rPr>
              <a:t>4. NADH enters the chain at NADH dehydrogenase (Complex I)</a:t>
            </a:r>
            <a:r>
              <a:rPr lang="en-US" altLang="zh-CN" dirty="0" smtClean="0"/>
              <a:t> </a:t>
            </a:r>
          </a:p>
        </p:txBody>
      </p:sp>
      <p:sp>
        <p:nvSpPr>
          <p:cNvPr id="27651" name="Rectangle 3"/>
          <p:cNvSpPr>
            <a:spLocks noGrp="1" noChangeArrowheads="1"/>
          </p:cNvSpPr>
          <p:nvPr>
            <p:ph type="body" idx="1"/>
          </p:nvPr>
        </p:nvSpPr>
        <p:spPr>
          <a:xfrm>
            <a:off x="0" y="1412875"/>
            <a:ext cx="9144000" cy="5661025"/>
          </a:xfrm>
        </p:spPr>
        <p:txBody>
          <a:bodyPr/>
          <a:lstStyle/>
          <a:p>
            <a:pPr eaLnBrk="1" hangingPunct="1"/>
            <a:r>
              <a:rPr lang="en-US" altLang="zh-CN" sz="2800" b="1" dirty="0" smtClean="0">
                <a:latin typeface="Times New Roman" pitchFamily="18" charset="0"/>
              </a:rPr>
              <a:t>Also named as NADH:ubiquinone oxidoreductase or NADH-Q reductase</a:t>
            </a:r>
          </a:p>
          <a:p>
            <a:pPr eaLnBrk="1" hangingPunct="1"/>
            <a:r>
              <a:rPr lang="en-US" altLang="zh-CN" sz="2800" b="1" dirty="0" smtClean="0">
                <a:latin typeface="Times New Roman" pitchFamily="18" charset="0"/>
              </a:rPr>
              <a:t>A “</a:t>
            </a:r>
            <a:r>
              <a:rPr lang="en-US" altLang="zh-CN" sz="2800" b="1" dirty="0" smtClean="0">
                <a:solidFill>
                  <a:srgbClr val="FF0000"/>
                </a:solidFill>
                <a:latin typeface="Times New Roman" pitchFamily="18" charset="0"/>
              </a:rPr>
              <a:t>L</a:t>
            </a:r>
            <a:r>
              <a:rPr lang="en-US" altLang="zh-CN" sz="2800" b="1" dirty="0" smtClean="0">
                <a:latin typeface="Times New Roman" pitchFamily="18" charset="0"/>
              </a:rPr>
              <a:t>” shaped 850 kD multimeric protein complex of 42 different subunits (larger than a ribosome!)</a:t>
            </a:r>
          </a:p>
          <a:p>
            <a:pPr eaLnBrk="1" hangingPunct="1"/>
            <a:r>
              <a:rPr lang="en-US" altLang="zh-CN" sz="2800" b="1" dirty="0" smtClean="0">
                <a:latin typeface="Times New Roman" pitchFamily="18" charset="0"/>
              </a:rPr>
              <a:t>FMN and Fe-S centers act as prosthetic groups.</a:t>
            </a:r>
          </a:p>
          <a:p>
            <a:pPr eaLnBrk="1" hangingPunct="1"/>
            <a:r>
              <a:rPr lang="en-US" altLang="zh-CN" sz="2800" b="1" dirty="0" smtClean="0">
                <a:latin typeface="Times New Roman" pitchFamily="18" charset="0"/>
              </a:rPr>
              <a:t>Final electron acceptor is ubiquinone (coenzyme Q).</a:t>
            </a:r>
          </a:p>
          <a:p>
            <a:pPr eaLnBrk="1" hangingPunct="1"/>
            <a:endParaRPr lang="en-US" altLang="zh-CN" sz="2800" b="1" dirty="0" smtClean="0">
              <a:latin typeface="Times New Roman" pitchFamily="18" charset="0"/>
            </a:endParaRPr>
          </a:p>
          <a:p>
            <a:pPr eaLnBrk="1" hangingPunct="1"/>
            <a:r>
              <a:rPr lang="en-US" altLang="zh-CN" sz="2800" b="1" dirty="0" smtClean="0">
                <a:latin typeface="Times New Roman" pitchFamily="18" charset="0"/>
              </a:rPr>
              <a:t>Exergonic electron transfer is coupled to endergonic proton pumping (with 4 H</a:t>
            </a:r>
            <a:r>
              <a:rPr lang="en-US" altLang="zh-CN" sz="2800" b="1" baseline="30000" dirty="0" smtClean="0">
                <a:latin typeface="Times New Roman" pitchFamily="18" charset="0"/>
              </a:rPr>
              <a:t>+</a:t>
            </a:r>
            <a:r>
              <a:rPr lang="en-US" altLang="zh-CN" sz="2800" b="1" dirty="0" smtClean="0">
                <a:latin typeface="Times New Roman" pitchFamily="18" charset="0"/>
              </a:rPr>
              <a:t> pumped from the matrix side to intermembrane space per electron pair transferred), with mechanism unknown.</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1960" y="5661248"/>
            <a:ext cx="4110997" cy="1354217"/>
          </a:xfrm>
          <a:prstGeom prst="rect">
            <a:avLst/>
          </a:prstGeom>
          <a:noFill/>
        </p:spPr>
        <p:txBody>
          <a:bodyPr wrap="none" rtlCol="0">
            <a:spAutoFit/>
          </a:bodyPr>
          <a:lstStyle/>
          <a:p>
            <a:r>
              <a:rPr kumimoji="1" lang="en-US" altLang="zh-CN" sz="3200" b="1" dirty="0" smtClean="0">
                <a:solidFill>
                  <a:srgbClr val="0000FF"/>
                </a:solidFill>
                <a:latin typeface="Times New Roman" pitchFamily="18" charset="0"/>
              </a:rPr>
              <a:t>NADH dehydrogenase</a:t>
            </a:r>
          </a:p>
          <a:p>
            <a:r>
              <a:rPr kumimoji="1" lang="en-US" altLang="zh-CN" sz="3200" b="1" dirty="0" smtClean="0">
                <a:solidFill>
                  <a:srgbClr val="0000FF"/>
                </a:solidFill>
                <a:latin typeface="Times New Roman" pitchFamily="18" charset="0"/>
              </a:rPr>
              <a:t>         (Complex I)</a:t>
            </a:r>
          </a:p>
          <a:p>
            <a:endParaRPr lang="zh-CN" altLang="en-US" dirty="0"/>
          </a:p>
        </p:txBody>
      </p:sp>
      <p:sp>
        <p:nvSpPr>
          <p:cNvPr id="2" name="矩形 1"/>
          <p:cNvSpPr/>
          <p:nvPr/>
        </p:nvSpPr>
        <p:spPr>
          <a:xfrm>
            <a:off x="107504" y="5196007"/>
            <a:ext cx="4572000" cy="1661993"/>
          </a:xfrm>
          <a:prstGeom prst="rect">
            <a:avLst/>
          </a:prstGeom>
        </p:spPr>
        <p:txBody>
          <a:bodyPr>
            <a:spAutoFit/>
          </a:bodyPr>
          <a:lstStyle/>
          <a:p>
            <a:r>
              <a:rPr lang="en-US" altLang="zh-CN" sz="2800" b="1" dirty="0">
                <a:solidFill>
                  <a:srgbClr val="FF0000"/>
                </a:solidFill>
                <a:latin typeface="Times New Roman" pitchFamily="18" charset="0"/>
              </a:rPr>
              <a:t>NADH + 5H</a:t>
            </a:r>
            <a:r>
              <a:rPr lang="en-US" altLang="zh-CN" sz="2800" b="1" baseline="30000" dirty="0">
                <a:solidFill>
                  <a:srgbClr val="FF0000"/>
                </a:solidFill>
                <a:latin typeface="Times New Roman" pitchFamily="18" charset="0"/>
              </a:rPr>
              <a:t>+</a:t>
            </a:r>
            <a:r>
              <a:rPr lang="en-US" altLang="zh-CN" sz="2800" b="1" baseline="-25000" dirty="0">
                <a:solidFill>
                  <a:srgbClr val="FF0000"/>
                </a:solidFill>
                <a:latin typeface="Times New Roman" pitchFamily="18" charset="0"/>
              </a:rPr>
              <a:t>N</a:t>
            </a:r>
            <a:r>
              <a:rPr lang="en-US" altLang="zh-CN" sz="2800" b="1" dirty="0">
                <a:solidFill>
                  <a:srgbClr val="FF0000"/>
                </a:solidFill>
                <a:latin typeface="Times New Roman" pitchFamily="18" charset="0"/>
              </a:rPr>
              <a:t> + Q         </a:t>
            </a:r>
          </a:p>
          <a:p>
            <a:endParaRPr lang="en-US" altLang="zh-CN" sz="2800" b="1" dirty="0">
              <a:solidFill>
                <a:srgbClr val="FF0000"/>
              </a:solidFill>
              <a:latin typeface="Times New Roman" pitchFamily="18" charset="0"/>
            </a:endParaRPr>
          </a:p>
          <a:p>
            <a:r>
              <a:rPr lang="en-US" altLang="zh-CN" sz="2800" b="1" dirty="0" smtClean="0">
                <a:solidFill>
                  <a:srgbClr val="FF0000"/>
                </a:solidFill>
                <a:latin typeface="Times New Roman" pitchFamily="18" charset="0"/>
              </a:rPr>
              <a:t>NAD</a:t>
            </a:r>
            <a:r>
              <a:rPr lang="en-US" altLang="zh-CN" sz="2800" b="1" baseline="30000" dirty="0">
                <a:solidFill>
                  <a:srgbClr val="FF0000"/>
                </a:solidFill>
                <a:latin typeface="Times New Roman" pitchFamily="18" charset="0"/>
              </a:rPr>
              <a:t>+</a:t>
            </a:r>
            <a:r>
              <a:rPr lang="en-US" altLang="zh-CN" sz="2800" b="1" dirty="0">
                <a:solidFill>
                  <a:srgbClr val="FF0000"/>
                </a:solidFill>
                <a:latin typeface="Times New Roman" pitchFamily="18" charset="0"/>
              </a:rPr>
              <a:t> + QH</a:t>
            </a:r>
            <a:r>
              <a:rPr lang="en-US" altLang="zh-CN" sz="2800" b="1" baseline="-25000" dirty="0">
                <a:solidFill>
                  <a:srgbClr val="FF0000"/>
                </a:solidFill>
                <a:latin typeface="Times New Roman" pitchFamily="18" charset="0"/>
              </a:rPr>
              <a:t>2</a:t>
            </a:r>
            <a:r>
              <a:rPr lang="en-US" altLang="zh-CN" sz="2800" b="1" dirty="0">
                <a:solidFill>
                  <a:srgbClr val="FF0000"/>
                </a:solidFill>
                <a:latin typeface="Times New Roman" pitchFamily="18" charset="0"/>
              </a:rPr>
              <a:t> + 4H</a:t>
            </a:r>
            <a:r>
              <a:rPr lang="en-US" altLang="zh-CN" sz="2800" b="1" baseline="30000" dirty="0">
                <a:solidFill>
                  <a:srgbClr val="FF0000"/>
                </a:solidFill>
                <a:latin typeface="Times New Roman" pitchFamily="18" charset="0"/>
              </a:rPr>
              <a:t>+</a:t>
            </a:r>
            <a:r>
              <a:rPr lang="en-US" altLang="zh-CN" sz="2800" b="1" baseline="-25000" dirty="0">
                <a:solidFill>
                  <a:srgbClr val="FF0000"/>
                </a:solidFill>
                <a:latin typeface="Times New Roman" pitchFamily="18" charset="0"/>
              </a:rPr>
              <a:t>P</a:t>
            </a:r>
          </a:p>
          <a:p>
            <a:endParaRPr lang="zh-CN" altLang="en-US" dirty="0"/>
          </a:p>
        </p:txBody>
      </p:sp>
      <p:cxnSp>
        <p:nvCxnSpPr>
          <p:cNvPr id="5" name="直接箭头连接符 4"/>
          <p:cNvCxnSpPr/>
          <p:nvPr/>
        </p:nvCxnSpPr>
        <p:spPr>
          <a:xfrm>
            <a:off x="1835696" y="5661248"/>
            <a:ext cx="0"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6" descr="C:\Users\shannon.moloney\AppData\Local\Temp\wz934c\ch19\figure_19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77438"/>
            <a:ext cx="5472608" cy="53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779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260350"/>
            <a:ext cx="8915400" cy="1143000"/>
          </a:xfrm>
        </p:spPr>
        <p:txBody>
          <a:bodyPr/>
          <a:lstStyle/>
          <a:p>
            <a:pPr eaLnBrk="1" hangingPunct="1"/>
            <a:r>
              <a:rPr lang="en-US" altLang="zh-CN" b="1" dirty="0" smtClean="0">
                <a:solidFill>
                  <a:srgbClr val="0000FF"/>
                </a:solidFill>
                <a:latin typeface="Times New Roman" pitchFamily="18" charset="0"/>
              </a:rPr>
              <a:t>5. </a:t>
            </a:r>
            <a:r>
              <a:rPr lang="en-US" altLang="zh-CN" sz="4200" b="1" dirty="0" smtClean="0">
                <a:solidFill>
                  <a:srgbClr val="0000FF"/>
                </a:solidFill>
                <a:latin typeface="Times New Roman" pitchFamily="18" charset="0"/>
              </a:rPr>
              <a:t>FADH</a:t>
            </a:r>
            <a:r>
              <a:rPr lang="en-US" altLang="zh-CN" sz="4200" b="1" baseline="-25000" dirty="0" smtClean="0">
                <a:solidFill>
                  <a:srgbClr val="0000FF"/>
                </a:solidFill>
                <a:latin typeface="Times New Roman" pitchFamily="18" charset="0"/>
              </a:rPr>
              <a:t>2</a:t>
            </a:r>
            <a:r>
              <a:rPr lang="en-US" altLang="zh-CN" sz="4200" b="1" dirty="0" smtClean="0">
                <a:solidFill>
                  <a:srgbClr val="0000FF"/>
                </a:solidFill>
                <a:latin typeface="Times New Roman" pitchFamily="18" charset="0"/>
              </a:rPr>
              <a:t> of flavoproteins also transfer their electrons to ubiquinone</a:t>
            </a:r>
          </a:p>
        </p:txBody>
      </p:sp>
      <p:sp>
        <p:nvSpPr>
          <p:cNvPr id="29699" name="Rectangle 3"/>
          <p:cNvSpPr>
            <a:spLocks noGrp="1" noChangeArrowheads="1"/>
          </p:cNvSpPr>
          <p:nvPr>
            <p:ph type="body" idx="1"/>
          </p:nvPr>
        </p:nvSpPr>
        <p:spPr>
          <a:xfrm>
            <a:off x="0" y="1557338"/>
            <a:ext cx="9144000" cy="4114800"/>
          </a:xfrm>
        </p:spPr>
        <p:txBody>
          <a:bodyPr/>
          <a:lstStyle/>
          <a:p>
            <a:pPr eaLnBrk="1" hangingPunct="1"/>
            <a:r>
              <a:rPr lang="en-US" altLang="zh-CN" b="1" dirty="0" smtClean="0">
                <a:latin typeface="Times New Roman" pitchFamily="18" charset="0"/>
              </a:rPr>
              <a:t>Flavoproteins like </a:t>
            </a:r>
            <a:r>
              <a:rPr lang="en-US" altLang="zh-CN" b="1" dirty="0" smtClean="0">
                <a:solidFill>
                  <a:srgbClr val="FF0000"/>
                </a:solidFill>
                <a:latin typeface="Times New Roman" pitchFamily="18" charset="0"/>
              </a:rPr>
              <a:t>succinate dehydrogenase (Complex II)</a:t>
            </a:r>
            <a:r>
              <a:rPr lang="en-US" altLang="zh-CN" b="1" dirty="0" smtClean="0">
                <a:latin typeface="Times New Roman" pitchFamily="18" charset="0"/>
              </a:rPr>
              <a:t>, fatty acyl-CoA dehydrogenase, and glycerol 3-phosphate dehydrogenase are associated to the inner membrane of mitochondria and transfers their electrons collected on FADH</a:t>
            </a:r>
            <a:r>
              <a:rPr lang="en-US" altLang="zh-CN" b="1" baseline="-25000" dirty="0" smtClean="0">
                <a:latin typeface="Times New Roman" pitchFamily="18" charset="0"/>
              </a:rPr>
              <a:t>2</a:t>
            </a:r>
            <a:r>
              <a:rPr lang="en-US" altLang="zh-CN" b="1" dirty="0" smtClean="0">
                <a:latin typeface="Times New Roman" pitchFamily="18" charset="0"/>
              </a:rPr>
              <a:t> to Q to form QH</a:t>
            </a:r>
            <a:r>
              <a:rPr lang="en-US" altLang="zh-CN" b="1" baseline="-25000" dirty="0" smtClean="0">
                <a:latin typeface="Times New Roman" pitchFamily="18" charset="0"/>
              </a:rPr>
              <a:t>2</a:t>
            </a:r>
            <a:r>
              <a:rPr lang="en-US" altLang="zh-CN" b="1" dirty="0" smtClean="0">
                <a:latin typeface="Times New Roman" pitchFamily="18" charset="0"/>
              </a:rPr>
              <a:t>.</a:t>
            </a:r>
          </a:p>
          <a:p>
            <a:pPr eaLnBrk="1" hangingPunct="1"/>
            <a:endParaRPr lang="en-US" altLang="zh-CN" b="1" dirty="0" smtClean="0">
              <a:latin typeface="Times New Roman" pitchFamily="18" charset="0"/>
            </a:endParaRPr>
          </a:p>
          <a:p>
            <a:pPr eaLnBrk="1" hangingPunct="1"/>
            <a:r>
              <a:rPr lang="en-US" altLang="zh-CN" b="1" dirty="0" smtClean="0">
                <a:latin typeface="Times New Roman" pitchFamily="18" charset="0"/>
              </a:rPr>
              <a:t>The energy released from these electron transfer is </a:t>
            </a:r>
            <a:r>
              <a:rPr lang="en-US" altLang="zh-CN" b="1" dirty="0" smtClean="0">
                <a:solidFill>
                  <a:srgbClr val="FF0000"/>
                </a:solidFill>
                <a:latin typeface="Times New Roman" pitchFamily="18" charset="0"/>
              </a:rPr>
              <a:t>not</a:t>
            </a:r>
            <a:r>
              <a:rPr lang="en-US" altLang="zh-CN" b="1" dirty="0" smtClean="0">
                <a:latin typeface="Times New Roman" pitchFamily="18" charset="0"/>
              </a:rPr>
              <a:t> high enough to promote proton pumping.</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gure_19_10"/>
          <p:cNvPicPr>
            <a:picLocks noChangeAspect="1" noChangeArrowheads="1"/>
          </p:cNvPicPr>
          <p:nvPr/>
        </p:nvPicPr>
        <p:blipFill>
          <a:blip r:embed="rId3" cstate="print"/>
          <a:srcRect/>
          <a:stretch>
            <a:fillRect/>
          </a:stretch>
        </p:blipFill>
        <p:spPr bwMode="auto">
          <a:xfrm>
            <a:off x="1727200" y="152400"/>
            <a:ext cx="5697538" cy="6557963"/>
          </a:xfrm>
          <a:prstGeom prst="rect">
            <a:avLst/>
          </a:prstGeom>
          <a:noFill/>
          <a:ln w="9525">
            <a:noFill/>
            <a:miter lim="800000"/>
            <a:headEnd/>
            <a:tailEnd/>
          </a:ln>
          <a:effectLst/>
        </p:spPr>
      </p:pic>
      <p:sp>
        <p:nvSpPr>
          <p:cNvPr id="3" name="TextBox 2"/>
          <p:cNvSpPr txBox="1"/>
          <p:nvPr/>
        </p:nvSpPr>
        <p:spPr>
          <a:xfrm>
            <a:off x="5399584" y="5733256"/>
            <a:ext cx="3744416" cy="1477328"/>
          </a:xfrm>
          <a:prstGeom prst="rect">
            <a:avLst/>
          </a:prstGeom>
          <a:noFill/>
        </p:spPr>
        <p:txBody>
          <a:bodyPr wrap="square" rtlCol="0">
            <a:spAutoFit/>
          </a:bodyPr>
          <a:lstStyle/>
          <a:p>
            <a:r>
              <a:rPr lang="en-US" altLang="zh-CN" sz="2400" b="1" dirty="0" smtClean="0">
                <a:solidFill>
                  <a:srgbClr val="3333FF"/>
                </a:solidFill>
                <a:latin typeface="Times New Roman" pitchFamily="18" charset="0"/>
              </a:rPr>
              <a:t>Structure of Complex II </a:t>
            </a:r>
          </a:p>
          <a:p>
            <a:r>
              <a:rPr lang="en-US" altLang="zh-CN" sz="2400" b="1" dirty="0" smtClean="0">
                <a:solidFill>
                  <a:srgbClr val="3333FF"/>
                </a:solidFill>
                <a:latin typeface="Times New Roman" pitchFamily="18" charset="0"/>
              </a:rPr>
              <a:t>(succinate dehydrogenase)</a:t>
            </a:r>
          </a:p>
          <a:p>
            <a:r>
              <a:rPr lang="en-US" altLang="zh-CN" sz="2400" b="1" dirty="0" smtClean="0">
                <a:solidFill>
                  <a:srgbClr val="3333FF"/>
                </a:solidFill>
                <a:latin typeface="Times New Roman" pitchFamily="18" charset="0"/>
              </a:rPr>
              <a:t>of </a:t>
            </a:r>
            <a:r>
              <a:rPr lang="en-US" altLang="zh-CN" sz="2400" b="1" i="1" dirty="0" smtClean="0">
                <a:solidFill>
                  <a:srgbClr val="3333FF"/>
                </a:solidFill>
                <a:latin typeface="Times New Roman" pitchFamily="18" charset="0"/>
              </a:rPr>
              <a:t>E. coli</a:t>
            </a:r>
            <a:r>
              <a:rPr lang="en-US" altLang="zh-CN" sz="2400" dirty="0" smtClean="0">
                <a:solidFill>
                  <a:srgbClr val="3333FF"/>
                </a:solidFill>
              </a:rPr>
              <a:t> </a:t>
            </a:r>
          </a:p>
          <a:p>
            <a:endParaRPr lang="zh-CN"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9-08"/>
          <p:cNvPicPr>
            <a:picLocks noChangeAspect="1" noChangeArrowheads="1"/>
          </p:cNvPicPr>
          <p:nvPr/>
        </p:nvPicPr>
        <p:blipFill>
          <a:blip r:embed="rId3"/>
          <a:srcRect/>
          <a:stretch>
            <a:fillRect/>
          </a:stretch>
        </p:blipFill>
        <p:spPr bwMode="auto">
          <a:xfrm>
            <a:off x="1785938" y="357188"/>
            <a:ext cx="6259512" cy="5432425"/>
          </a:xfrm>
          <a:prstGeom prst="rect">
            <a:avLst/>
          </a:prstGeom>
          <a:noFill/>
          <a:ln w="9525">
            <a:noFill/>
            <a:miter lim="800000"/>
            <a:headEnd/>
            <a:tailEnd/>
          </a:ln>
        </p:spPr>
      </p:pic>
      <p:sp>
        <p:nvSpPr>
          <p:cNvPr id="30723" name="TextBox 2"/>
          <p:cNvSpPr txBox="1">
            <a:spLocks noChangeArrowheads="1"/>
          </p:cNvSpPr>
          <p:nvPr/>
        </p:nvSpPr>
        <p:spPr bwMode="auto">
          <a:xfrm>
            <a:off x="571500" y="5786438"/>
            <a:ext cx="8034338" cy="1231900"/>
          </a:xfrm>
          <a:prstGeom prst="rect">
            <a:avLst/>
          </a:prstGeom>
          <a:noFill/>
          <a:ln w="9525">
            <a:noFill/>
            <a:miter lim="800000"/>
            <a:headEnd/>
            <a:tailEnd/>
          </a:ln>
        </p:spPr>
        <p:txBody>
          <a:bodyPr wrap="none">
            <a:spAutoFit/>
          </a:bodyPr>
          <a:lstStyle/>
          <a:p>
            <a:pPr algn="ctr"/>
            <a:r>
              <a:rPr kumimoji="1" lang="en-US" altLang="zh-CN" sz="2800" b="1" dirty="0">
                <a:solidFill>
                  <a:srgbClr val="3333FF"/>
                </a:solidFill>
                <a:latin typeface="Times New Roman" pitchFamily="18" charset="0"/>
              </a:rPr>
              <a:t>Ubiquinone (Q) accepts electrons from both NADH</a:t>
            </a:r>
          </a:p>
          <a:p>
            <a:pPr algn="ctr"/>
            <a:r>
              <a:rPr kumimoji="1" lang="en-US" altLang="zh-CN" sz="2800" b="1" dirty="0">
                <a:solidFill>
                  <a:srgbClr val="3333FF"/>
                </a:solidFill>
                <a:latin typeface="Times New Roman" pitchFamily="18" charset="0"/>
              </a:rPr>
              <a:t>and FADH2 in the respiratory chain</a:t>
            </a:r>
          </a:p>
          <a:p>
            <a:endParaRPr lang="zh-CN" altLang="en-US" dirty="0">
              <a:solidFill>
                <a:srgbClr val="3333FF"/>
              </a:solidFill>
            </a:endParaRPr>
          </a:p>
        </p:txBody>
      </p:sp>
      <p:cxnSp>
        <p:nvCxnSpPr>
          <p:cNvPr id="8" name="直接连接符 7"/>
          <p:cNvCxnSpPr/>
          <p:nvPr/>
        </p:nvCxnSpPr>
        <p:spPr>
          <a:xfrm>
            <a:off x="6215063" y="928688"/>
            <a:ext cx="1643062"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643313" y="3500438"/>
            <a:ext cx="1500187"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214938" y="5000625"/>
            <a:ext cx="1857375"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33400"/>
            <a:ext cx="9144000" cy="1143000"/>
          </a:xfrm>
        </p:spPr>
        <p:txBody>
          <a:bodyPr/>
          <a:lstStyle/>
          <a:p>
            <a:pPr eaLnBrk="1" hangingPunct="1"/>
            <a:r>
              <a:rPr lang="en-US" altLang="zh-CN" sz="4000" b="1" dirty="0" smtClean="0">
                <a:solidFill>
                  <a:srgbClr val="0000FF"/>
                </a:solidFill>
                <a:latin typeface="Times New Roman" pitchFamily="18" charset="0"/>
              </a:rPr>
              <a:t>6. Electrons of QH</a:t>
            </a:r>
            <a:r>
              <a:rPr lang="en-US" altLang="zh-CN" sz="4000" b="1" baseline="-25000" dirty="0" smtClean="0">
                <a:solidFill>
                  <a:srgbClr val="0000FF"/>
                </a:solidFill>
                <a:latin typeface="Times New Roman" pitchFamily="18" charset="0"/>
              </a:rPr>
              <a:t>2</a:t>
            </a:r>
            <a:r>
              <a:rPr lang="en-US" altLang="zh-CN" sz="4000" b="1" dirty="0" smtClean="0">
                <a:solidFill>
                  <a:srgbClr val="0000FF"/>
                </a:solidFill>
                <a:latin typeface="Times New Roman" pitchFamily="18" charset="0"/>
              </a:rPr>
              <a:t> is transferred to cytochrome </a:t>
            </a:r>
            <a:r>
              <a:rPr lang="en-US" altLang="zh-CN" sz="4000" b="1" i="1" dirty="0" smtClean="0">
                <a:solidFill>
                  <a:srgbClr val="0000FF"/>
                </a:solidFill>
                <a:latin typeface="Times New Roman" pitchFamily="18" charset="0"/>
              </a:rPr>
              <a:t>c</a:t>
            </a:r>
            <a:r>
              <a:rPr lang="en-US" altLang="zh-CN" sz="4000" b="1" dirty="0" smtClean="0">
                <a:solidFill>
                  <a:srgbClr val="0000FF"/>
                </a:solidFill>
                <a:latin typeface="Times New Roman" pitchFamily="18" charset="0"/>
              </a:rPr>
              <a:t> via cytochrome </a:t>
            </a:r>
            <a:r>
              <a:rPr lang="en-US" altLang="zh-CN" sz="4000" b="1" i="1" dirty="0" smtClean="0">
                <a:solidFill>
                  <a:srgbClr val="0000FF"/>
                </a:solidFill>
                <a:latin typeface="Times New Roman" pitchFamily="18" charset="0"/>
              </a:rPr>
              <a:t>bc</a:t>
            </a:r>
            <a:r>
              <a:rPr lang="en-US" altLang="zh-CN" sz="4000" b="1" baseline="-25000" dirty="0" smtClean="0">
                <a:solidFill>
                  <a:srgbClr val="0000FF"/>
                </a:solidFill>
                <a:latin typeface="Times New Roman" pitchFamily="18" charset="0"/>
              </a:rPr>
              <a:t>1</a:t>
            </a:r>
            <a:r>
              <a:rPr lang="en-US" altLang="zh-CN" sz="4000" b="1" dirty="0" smtClean="0">
                <a:solidFill>
                  <a:srgbClr val="0000FF"/>
                </a:solidFill>
                <a:latin typeface="Times New Roman" pitchFamily="18" charset="0"/>
              </a:rPr>
              <a:t> complex (Complex III)</a:t>
            </a:r>
          </a:p>
        </p:txBody>
      </p:sp>
      <p:sp>
        <p:nvSpPr>
          <p:cNvPr id="32771" name="Rectangle 3"/>
          <p:cNvSpPr>
            <a:spLocks noGrp="1" noChangeArrowheads="1"/>
          </p:cNvSpPr>
          <p:nvPr>
            <p:ph type="body" idx="1"/>
          </p:nvPr>
        </p:nvSpPr>
        <p:spPr>
          <a:xfrm>
            <a:off x="0" y="2060575"/>
            <a:ext cx="8964613" cy="4797425"/>
          </a:xfrm>
        </p:spPr>
        <p:txBody>
          <a:bodyPr/>
          <a:lstStyle/>
          <a:p>
            <a:pPr eaLnBrk="1" hangingPunct="1">
              <a:lnSpc>
                <a:spcPct val="90000"/>
              </a:lnSpc>
            </a:pPr>
            <a:r>
              <a:rPr lang="en-US" altLang="zh-CN" b="1" dirty="0" smtClean="0">
                <a:latin typeface="Times New Roman" pitchFamily="18" charset="0"/>
              </a:rPr>
              <a:t>Also called cytochrome </a:t>
            </a:r>
            <a:r>
              <a:rPr lang="en-US" altLang="zh-CN" b="1" i="1" dirty="0" smtClean="0">
                <a:latin typeface="Times New Roman" pitchFamily="18" charset="0"/>
              </a:rPr>
              <a:t>c</a:t>
            </a:r>
            <a:r>
              <a:rPr lang="en-US" altLang="zh-CN" b="1" dirty="0" smtClean="0">
                <a:latin typeface="Times New Roman" pitchFamily="18" charset="0"/>
              </a:rPr>
              <a:t> reductase or </a:t>
            </a:r>
          </a:p>
          <a:p>
            <a:pPr eaLnBrk="1" hangingPunct="1">
              <a:lnSpc>
                <a:spcPct val="90000"/>
              </a:lnSpc>
              <a:buFontTx/>
              <a:buNone/>
            </a:pPr>
            <a:r>
              <a:rPr lang="en-US" altLang="zh-CN" b="1" dirty="0" smtClean="0">
                <a:latin typeface="Times New Roman" pitchFamily="18" charset="0"/>
              </a:rPr>
              <a:t>    ubiquinone:cytochrome </a:t>
            </a:r>
            <a:r>
              <a:rPr lang="en-US" altLang="zh-CN" b="1" i="1" dirty="0" smtClean="0">
                <a:latin typeface="Times New Roman" pitchFamily="18" charset="0"/>
              </a:rPr>
              <a:t>c</a:t>
            </a:r>
            <a:r>
              <a:rPr lang="en-US" altLang="zh-CN" b="1" dirty="0" smtClean="0">
                <a:latin typeface="Times New Roman" pitchFamily="18" charset="0"/>
              </a:rPr>
              <a:t> oxidoreductase</a:t>
            </a:r>
          </a:p>
          <a:p>
            <a:pPr eaLnBrk="1" hangingPunct="1">
              <a:lnSpc>
                <a:spcPct val="90000"/>
              </a:lnSpc>
            </a:pPr>
            <a:r>
              <a:rPr lang="en-US" altLang="zh-CN" b="1" dirty="0" smtClean="0">
                <a:latin typeface="Times New Roman" pitchFamily="18" charset="0"/>
              </a:rPr>
              <a:t>A 250 kD multiprotein complex of 11 subunits</a:t>
            </a:r>
          </a:p>
          <a:p>
            <a:pPr eaLnBrk="1" hangingPunct="1">
              <a:lnSpc>
                <a:spcPct val="90000"/>
              </a:lnSpc>
            </a:pPr>
            <a:r>
              <a:rPr lang="en-US" altLang="zh-CN" b="1" dirty="0" smtClean="0">
                <a:latin typeface="Times New Roman" pitchFamily="18" charset="0"/>
              </a:rPr>
              <a:t>Complete 3-D structure determined in 1997!</a:t>
            </a:r>
          </a:p>
          <a:p>
            <a:pPr eaLnBrk="1" hangingPunct="1">
              <a:lnSpc>
                <a:spcPct val="90000"/>
              </a:lnSpc>
            </a:pPr>
            <a:r>
              <a:rPr lang="en-US" altLang="zh-CN" b="1" dirty="0" smtClean="0">
                <a:latin typeface="Times New Roman" pitchFamily="18" charset="0"/>
              </a:rPr>
              <a:t>The functional core consists of three subunits: </a:t>
            </a:r>
            <a:r>
              <a:rPr lang="en-US" altLang="zh-CN" b="1" dirty="0" smtClean="0">
                <a:solidFill>
                  <a:srgbClr val="FF0000"/>
                </a:solidFill>
                <a:latin typeface="Times New Roman" pitchFamily="18" charset="0"/>
              </a:rPr>
              <a:t>cytochrome </a:t>
            </a:r>
            <a:r>
              <a:rPr lang="en-US" altLang="zh-CN" b="1" i="1" dirty="0" smtClean="0">
                <a:solidFill>
                  <a:srgbClr val="FF0000"/>
                </a:solidFill>
                <a:latin typeface="Times New Roman" pitchFamily="18" charset="0"/>
              </a:rPr>
              <a:t>b</a:t>
            </a:r>
            <a:r>
              <a:rPr lang="en-US" altLang="zh-CN" b="1" dirty="0" smtClean="0">
                <a:latin typeface="Times New Roman" pitchFamily="18" charset="0"/>
              </a:rPr>
              <a:t> (with two hemes, </a:t>
            </a:r>
            <a:r>
              <a:rPr lang="en-US" altLang="zh-CN" b="1" i="1" dirty="0" smtClean="0">
                <a:latin typeface="Times New Roman" pitchFamily="18" charset="0"/>
              </a:rPr>
              <a:t>b</a:t>
            </a:r>
            <a:r>
              <a:rPr lang="en-US" altLang="zh-CN" b="1" baseline="-25000" dirty="0" smtClean="0">
                <a:latin typeface="Times New Roman" pitchFamily="18" charset="0"/>
              </a:rPr>
              <a:t>H</a:t>
            </a:r>
            <a:r>
              <a:rPr lang="en-US" altLang="zh-CN" b="1" dirty="0" smtClean="0">
                <a:latin typeface="Times New Roman" pitchFamily="18" charset="0"/>
              </a:rPr>
              <a:t> and </a:t>
            </a:r>
            <a:r>
              <a:rPr lang="en-US" altLang="zh-CN" b="1" i="1" dirty="0" smtClean="0">
                <a:latin typeface="Times New Roman" pitchFamily="18" charset="0"/>
              </a:rPr>
              <a:t>b</a:t>
            </a:r>
            <a:r>
              <a:rPr lang="en-US" altLang="zh-CN" b="1" baseline="-25000" dirty="0" smtClean="0">
                <a:latin typeface="Times New Roman" pitchFamily="18" charset="0"/>
              </a:rPr>
              <a:t>L</a:t>
            </a:r>
            <a:r>
              <a:rPr lang="en-US" altLang="zh-CN" b="1" dirty="0" smtClean="0">
                <a:latin typeface="Times New Roman" pitchFamily="18" charset="0"/>
              </a:rPr>
              <a:t>); </a:t>
            </a:r>
            <a:r>
              <a:rPr lang="en-US" altLang="zh-CN" b="1" dirty="0" smtClean="0">
                <a:solidFill>
                  <a:srgbClr val="FF0000"/>
                </a:solidFill>
                <a:latin typeface="Times New Roman" pitchFamily="18" charset="0"/>
              </a:rPr>
              <a:t>an Fe-S protein</a:t>
            </a:r>
            <a:r>
              <a:rPr lang="en-US" altLang="zh-CN" b="1" dirty="0" smtClean="0">
                <a:latin typeface="Times New Roman" pitchFamily="18" charset="0"/>
              </a:rPr>
              <a:t>; and </a:t>
            </a:r>
            <a:r>
              <a:rPr lang="en-US" altLang="zh-CN" b="1" dirty="0" smtClean="0">
                <a:solidFill>
                  <a:srgbClr val="FF0000"/>
                </a:solidFill>
                <a:latin typeface="Times New Roman" pitchFamily="18" charset="0"/>
              </a:rPr>
              <a:t>cytochrome </a:t>
            </a:r>
            <a:r>
              <a:rPr lang="en-US" altLang="zh-CN" b="1" i="1" dirty="0" smtClean="0">
                <a:solidFill>
                  <a:srgbClr val="FF0000"/>
                </a:solidFill>
                <a:latin typeface="Times New Roman" pitchFamily="18" charset="0"/>
              </a:rPr>
              <a:t>c</a:t>
            </a:r>
            <a:r>
              <a:rPr lang="en-US" altLang="zh-CN" b="1" baseline="-25000" dirty="0" smtClean="0">
                <a:solidFill>
                  <a:srgbClr val="FF0000"/>
                </a:solidFill>
                <a:latin typeface="Times New Roman" pitchFamily="18" charset="0"/>
              </a:rPr>
              <a:t>1</a:t>
            </a:r>
            <a:r>
              <a:rPr lang="en-US" altLang="zh-CN" b="1" dirty="0" smtClean="0">
                <a:latin typeface="Times New Roman" pitchFamily="18" charset="0"/>
              </a:rPr>
              <a:t> (with the heme group covalently bound to protein via two thioester bonds).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ure_19_11"/>
          <p:cNvPicPr>
            <a:picLocks noChangeAspect="1" noChangeArrowheads="1"/>
          </p:cNvPicPr>
          <p:nvPr/>
        </p:nvPicPr>
        <p:blipFill>
          <a:blip r:embed="rId3" cstate="print"/>
          <a:srcRect/>
          <a:stretch>
            <a:fillRect/>
          </a:stretch>
        </p:blipFill>
        <p:spPr bwMode="auto">
          <a:xfrm>
            <a:off x="1739900" y="152400"/>
            <a:ext cx="5667375" cy="6557963"/>
          </a:xfrm>
          <a:prstGeom prst="rect">
            <a:avLst/>
          </a:prstGeom>
          <a:noFill/>
          <a:ln w="9525">
            <a:noFill/>
            <a:miter lim="800000"/>
            <a:headEnd/>
            <a:tailEnd/>
          </a:ln>
          <a:effectLst/>
        </p:spPr>
      </p:pic>
      <p:sp>
        <p:nvSpPr>
          <p:cNvPr id="4" name="TextBox 3"/>
          <p:cNvSpPr txBox="1"/>
          <p:nvPr/>
        </p:nvSpPr>
        <p:spPr>
          <a:xfrm>
            <a:off x="6372200" y="6093296"/>
            <a:ext cx="2687595" cy="646331"/>
          </a:xfrm>
          <a:prstGeom prst="rect">
            <a:avLst/>
          </a:prstGeom>
          <a:noFill/>
        </p:spPr>
        <p:txBody>
          <a:bodyPr wrap="none" rtlCol="0">
            <a:spAutoFit/>
          </a:bodyPr>
          <a:lstStyle/>
          <a:p>
            <a:r>
              <a:rPr kumimoji="1" lang="en-US" altLang="zh-CN" b="1" dirty="0" smtClean="0">
                <a:solidFill>
                  <a:srgbClr val="FF0000"/>
                </a:solidFill>
                <a:latin typeface="Times New Roman" pitchFamily="18" charset="0"/>
              </a:rPr>
              <a:t>Cytochrome </a:t>
            </a:r>
            <a:r>
              <a:rPr kumimoji="1" lang="en-US" altLang="zh-CN" b="1" i="1" dirty="0" smtClean="0">
                <a:solidFill>
                  <a:srgbClr val="FF0000"/>
                </a:solidFill>
                <a:latin typeface="Times New Roman" pitchFamily="18" charset="0"/>
              </a:rPr>
              <a:t>bc</a:t>
            </a:r>
            <a:r>
              <a:rPr kumimoji="1" lang="en-US" altLang="zh-CN" b="1" baseline="-25000" dirty="0" smtClean="0">
                <a:solidFill>
                  <a:srgbClr val="FF0000"/>
                </a:solidFill>
                <a:latin typeface="Times New Roman" pitchFamily="18" charset="0"/>
              </a:rPr>
              <a:t>1</a:t>
            </a:r>
            <a:r>
              <a:rPr kumimoji="1" lang="en-US" altLang="zh-CN" b="1" dirty="0" smtClean="0">
                <a:solidFill>
                  <a:srgbClr val="FF0000"/>
                </a:solidFill>
                <a:latin typeface="Times New Roman" pitchFamily="18" charset="0"/>
              </a:rPr>
              <a:t> complex </a:t>
            </a:r>
          </a:p>
          <a:p>
            <a:r>
              <a:rPr kumimoji="1" lang="en-US" altLang="zh-CN" b="1" dirty="0" smtClean="0">
                <a:solidFill>
                  <a:srgbClr val="FF0000"/>
                </a:solidFill>
                <a:latin typeface="Times New Roman" pitchFamily="18" charset="0"/>
              </a:rPr>
              <a:t>         (Complex III)</a:t>
            </a:r>
            <a:endParaRPr lang="zh-CN" altLang="en-US" dirty="0"/>
          </a:p>
        </p:txBody>
      </p:sp>
      <p:cxnSp>
        <p:nvCxnSpPr>
          <p:cNvPr id="5" name="直接连接符 4"/>
          <p:cNvCxnSpPr/>
          <p:nvPr/>
        </p:nvCxnSpPr>
        <p:spPr>
          <a:xfrm>
            <a:off x="5292080" y="908720"/>
            <a:ext cx="1428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739900" y="1628800"/>
            <a:ext cx="1428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73587" y="4725144"/>
            <a:ext cx="142875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57188"/>
            <a:ext cx="9144000" cy="1143000"/>
          </a:xfrm>
        </p:spPr>
        <p:txBody>
          <a:bodyPr/>
          <a:lstStyle/>
          <a:p>
            <a:pPr eaLnBrk="1" hangingPunct="1">
              <a:lnSpc>
                <a:spcPts val="4800"/>
              </a:lnSpc>
            </a:pPr>
            <a:r>
              <a:rPr lang="en-US" altLang="zh-CN" b="1" dirty="0" smtClean="0">
                <a:solidFill>
                  <a:srgbClr val="0000FF"/>
                </a:solidFill>
                <a:latin typeface="Times New Roman" pitchFamily="18" charset="0"/>
              </a:rPr>
              <a:t>1. </a:t>
            </a:r>
            <a:r>
              <a:rPr lang="en-US" altLang="zh-CN" sz="4000" b="1" dirty="0" smtClean="0">
                <a:solidFill>
                  <a:srgbClr val="0000FF"/>
                </a:solidFill>
                <a:latin typeface="Times New Roman" pitchFamily="18" charset="0"/>
              </a:rPr>
              <a:t>ATP is synthesized using the same strategy in oxidative phosphorylation and photophosphorylation</a:t>
            </a:r>
          </a:p>
        </p:txBody>
      </p:sp>
      <p:sp>
        <p:nvSpPr>
          <p:cNvPr id="6147" name="Rectangle 3"/>
          <p:cNvSpPr>
            <a:spLocks noGrp="1" noChangeArrowheads="1"/>
          </p:cNvSpPr>
          <p:nvPr>
            <p:ph type="body" idx="1"/>
          </p:nvPr>
        </p:nvSpPr>
        <p:spPr>
          <a:xfrm>
            <a:off x="0" y="1773238"/>
            <a:ext cx="9144000" cy="5084762"/>
          </a:xfrm>
        </p:spPr>
        <p:txBody>
          <a:bodyPr/>
          <a:lstStyle/>
          <a:p>
            <a:pPr eaLnBrk="1" hangingPunct="1">
              <a:lnSpc>
                <a:spcPct val="90000"/>
              </a:lnSpc>
            </a:pPr>
            <a:r>
              <a:rPr lang="en-US" altLang="zh-CN" b="1" dirty="0" smtClean="0">
                <a:solidFill>
                  <a:srgbClr val="FF0000"/>
                </a:solidFill>
                <a:latin typeface="Times New Roman" pitchFamily="18" charset="0"/>
              </a:rPr>
              <a:t>Oxidative phosphorylation</a:t>
            </a:r>
            <a:r>
              <a:rPr lang="en-US" altLang="zh-CN" b="1" dirty="0" smtClean="0">
                <a:latin typeface="Times New Roman" pitchFamily="18" charset="0"/>
              </a:rPr>
              <a:t> is the process in which ATP is generated as a result of electron flow from NADH or FADH</a:t>
            </a:r>
            <a:r>
              <a:rPr lang="en-US" altLang="zh-CN" b="1" baseline="-25000" dirty="0" smtClean="0">
                <a:latin typeface="Times New Roman" pitchFamily="18" charset="0"/>
              </a:rPr>
              <a:t>2</a:t>
            </a:r>
            <a:r>
              <a:rPr lang="en-US" altLang="zh-CN" b="1" dirty="0" smtClean="0">
                <a:latin typeface="Times New Roman" pitchFamily="18" charset="0"/>
              </a:rPr>
              <a:t> to O</a:t>
            </a:r>
            <a:r>
              <a:rPr lang="en-US" altLang="zh-CN" b="1" baseline="-25000" dirty="0" smtClean="0">
                <a:latin typeface="Times New Roman" pitchFamily="18" charset="0"/>
              </a:rPr>
              <a:t>2</a:t>
            </a:r>
            <a:r>
              <a:rPr lang="en-US" altLang="zh-CN" b="1" dirty="0" smtClean="0">
                <a:latin typeface="Times New Roman" pitchFamily="18" charset="0"/>
              </a:rPr>
              <a:t> via a series of membrane-bound electron carriers called the </a:t>
            </a:r>
            <a:r>
              <a:rPr lang="en-US" altLang="zh-CN" b="1" dirty="0" smtClean="0">
                <a:solidFill>
                  <a:srgbClr val="3333FF"/>
                </a:solidFill>
                <a:latin typeface="Times New Roman" pitchFamily="18" charset="0"/>
              </a:rPr>
              <a:t>respiratory chain</a:t>
            </a:r>
            <a:r>
              <a:rPr lang="en-US" altLang="zh-CN" b="1" dirty="0" smtClean="0">
                <a:latin typeface="Times New Roman" pitchFamily="18" charset="0"/>
              </a:rPr>
              <a:t> (reducing O</a:t>
            </a:r>
            <a:r>
              <a:rPr lang="en-US" altLang="zh-CN" b="1" baseline="-25000" dirty="0" smtClean="0">
                <a:latin typeface="Times New Roman" pitchFamily="18" charset="0"/>
              </a:rPr>
              <a:t>2</a:t>
            </a:r>
            <a:r>
              <a:rPr lang="en-US" altLang="zh-CN" b="1" dirty="0" smtClean="0">
                <a:latin typeface="Times New Roman" pitchFamily="18" charset="0"/>
              </a:rPr>
              <a:t> to H</a:t>
            </a:r>
            <a:r>
              <a:rPr lang="en-US" altLang="zh-CN" b="1" baseline="-25000" dirty="0" smtClean="0">
                <a:latin typeface="Times New Roman" pitchFamily="18" charset="0"/>
              </a:rPr>
              <a:t>2</a:t>
            </a:r>
            <a:r>
              <a:rPr lang="en-US" altLang="zh-CN" b="1" dirty="0" smtClean="0">
                <a:latin typeface="Times New Roman" pitchFamily="18" charset="0"/>
              </a:rPr>
              <a:t>O at the end)----</a:t>
            </a:r>
            <a:r>
              <a:rPr lang="zh-CN" altLang="en-US" b="1" dirty="0" smtClean="0">
                <a:solidFill>
                  <a:srgbClr val="FF0000"/>
                </a:solidFill>
                <a:latin typeface="楷体" panose="02010609060101010101" pitchFamily="49" charset="-122"/>
                <a:ea typeface="楷体" panose="02010609060101010101" pitchFamily="49" charset="-122"/>
              </a:rPr>
              <a:t>氧化磷酸化</a:t>
            </a:r>
          </a:p>
          <a:p>
            <a:pPr eaLnBrk="1" hangingPunct="1">
              <a:lnSpc>
                <a:spcPct val="90000"/>
              </a:lnSpc>
            </a:pPr>
            <a:r>
              <a:rPr lang="en-US" altLang="zh-CN" b="1" dirty="0" smtClean="0">
                <a:solidFill>
                  <a:srgbClr val="FF0000"/>
                </a:solidFill>
                <a:latin typeface="Times New Roman" pitchFamily="18" charset="0"/>
              </a:rPr>
              <a:t>Photophosphorylation</a:t>
            </a:r>
            <a:r>
              <a:rPr lang="en-US" altLang="zh-CN" b="1" dirty="0" smtClean="0">
                <a:latin typeface="Times New Roman" pitchFamily="18" charset="0"/>
              </a:rPr>
              <a:t> is the process in which ATP (and NADPH) is synthesized as a result of electron flow from H</a:t>
            </a:r>
            <a:r>
              <a:rPr lang="en-US" altLang="zh-CN" b="1" baseline="-25000" dirty="0" smtClean="0">
                <a:latin typeface="Times New Roman" pitchFamily="18" charset="0"/>
              </a:rPr>
              <a:t>2</a:t>
            </a:r>
            <a:r>
              <a:rPr lang="en-US" altLang="zh-CN" b="1" dirty="0" smtClean="0">
                <a:latin typeface="Times New Roman" pitchFamily="18" charset="0"/>
              </a:rPr>
              <a:t>O to NADP</a:t>
            </a:r>
            <a:r>
              <a:rPr lang="en-US" altLang="zh-CN" b="1" baseline="30000" dirty="0" smtClean="0">
                <a:latin typeface="Times New Roman" pitchFamily="18" charset="0"/>
              </a:rPr>
              <a:t>+</a:t>
            </a:r>
            <a:r>
              <a:rPr lang="en-US" altLang="zh-CN" b="1" dirty="0" smtClean="0">
                <a:latin typeface="Times New Roman" pitchFamily="18" charset="0"/>
              </a:rPr>
              <a:t> via a series of membrane-bound electron carriers (oxidizing H</a:t>
            </a:r>
            <a:r>
              <a:rPr lang="en-US" altLang="zh-CN" b="1" baseline="-25000" dirty="0" smtClean="0">
                <a:latin typeface="Times New Roman" pitchFamily="18" charset="0"/>
              </a:rPr>
              <a:t>2</a:t>
            </a:r>
            <a:r>
              <a:rPr lang="en-US" altLang="zh-CN" b="1" dirty="0" smtClean="0">
                <a:latin typeface="Times New Roman" pitchFamily="18" charset="0"/>
              </a:rPr>
              <a:t>O to O</a:t>
            </a:r>
            <a:r>
              <a:rPr lang="en-US" altLang="zh-CN" b="1" baseline="-25000" dirty="0" smtClean="0">
                <a:latin typeface="Times New Roman" pitchFamily="18" charset="0"/>
              </a:rPr>
              <a:t>2 </a:t>
            </a:r>
            <a:r>
              <a:rPr lang="en-US" altLang="zh-CN" b="1" dirty="0" smtClean="0">
                <a:latin typeface="Times New Roman" pitchFamily="18" charset="0"/>
              </a:rPr>
              <a:t>at the beginning)</a:t>
            </a:r>
            <a:r>
              <a:rPr lang="en-US" altLang="zh-CN" b="1" dirty="0" smtClean="0">
                <a:solidFill>
                  <a:srgbClr val="FF0000"/>
                </a:solidFill>
                <a:latin typeface="Times New Roman" pitchFamily="18" charset="0"/>
              </a:rPr>
              <a:t>----</a:t>
            </a:r>
            <a:r>
              <a:rPr lang="zh-CN" altLang="en-US" b="1" dirty="0">
                <a:solidFill>
                  <a:srgbClr val="FF0000"/>
                </a:solidFill>
                <a:latin typeface="楷体" panose="02010609060101010101" pitchFamily="49" charset="-122"/>
                <a:ea typeface="楷体" panose="02010609060101010101" pitchFamily="49" charset="-122"/>
              </a:rPr>
              <a:t>光合磷酸化</a:t>
            </a:r>
          </a:p>
          <a:p>
            <a:pPr eaLnBrk="1" hangingPunct="1">
              <a:lnSpc>
                <a:spcPct val="90000"/>
              </a:lnSpc>
              <a:buFontTx/>
              <a:buNone/>
            </a:pPr>
            <a:endParaRPr lang="en-US" altLang="zh-CN"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ure 19-11b"/>
          <p:cNvPicPr>
            <a:picLocks noChangeAspect="1" noChangeArrowheads="1"/>
          </p:cNvPicPr>
          <p:nvPr/>
        </p:nvPicPr>
        <p:blipFill>
          <a:blip r:embed="rId3"/>
          <a:srcRect/>
          <a:stretch>
            <a:fillRect/>
          </a:stretch>
        </p:blipFill>
        <p:spPr bwMode="auto">
          <a:xfrm>
            <a:off x="1663700" y="165100"/>
            <a:ext cx="5819775" cy="6532563"/>
          </a:xfrm>
          <a:prstGeom prst="rect">
            <a:avLst/>
          </a:prstGeom>
          <a:noFill/>
          <a:ln w="9525">
            <a:noFill/>
            <a:miter lim="800000"/>
            <a:headEnd/>
            <a:tailEnd/>
          </a:ln>
        </p:spPr>
      </p:pic>
      <p:sp>
        <p:nvSpPr>
          <p:cNvPr id="34819" name="TextBox 2"/>
          <p:cNvSpPr txBox="1">
            <a:spLocks noChangeArrowheads="1"/>
          </p:cNvSpPr>
          <p:nvPr/>
        </p:nvSpPr>
        <p:spPr bwMode="auto">
          <a:xfrm>
            <a:off x="6286500" y="5934075"/>
            <a:ext cx="2687638" cy="923925"/>
          </a:xfrm>
          <a:prstGeom prst="rect">
            <a:avLst/>
          </a:prstGeom>
          <a:noFill/>
          <a:ln w="9525">
            <a:noFill/>
            <a:miter lim="800000"/>
            <a:headEnd/>
            <a:tailEnd/>
          </a:ln>
        </p:spPr>
        <p:txBody>
          <a:bodyPr wrap="none">
            <a:spAutoFit/>
          </a:bodyPr>
          <a:lstStyle/>
          <a:p>
            <a:r>
              <a:rPr kumimoji="1" lang="en-US" altLang="zh-CN" b="1" dirty="0">
                <a:solidFill>
                  <a:srgbClr val="FF0000"/>
                </a:solidFill>
                <a:latin typeface="Times New Roman" pitchFamily="18" charset="0"/>
              </a:rPr>
              <a:t>Cytochrome </a:t>
            </a:r>
            <a:r>
              <a:rPr kumimoji="1" lang="en-US" altLang="zh-CN" b="1" i="1" dirty="0">
                <a:solidFill>
                  <a:srgbClr val="FF0000"/>
                </a:solidFill>
                <a:latin typeface="Times New Roman" pitchFamily="18" charset="0"/>
              </a:rPr>
              <a:t>bc</a:t>
            </a:r>
            <a:r>
              <a:rPr kumimoji="1" lang="en-US" altLang="zh-CN" b="1" baseline="-25000" dirty="0">
                <a:solidFill>
                  <a:srgbClr val="FF0000"/>
                </a:solidFill>
                <a:latin typeface="Times New Roman" pitchFamily="18" charset="0"/>
              </a:rPr>
              <a:t>1</a:t>
            </a:r>
            <a:r>
              <a:rPr kumimoji="1" lang="en-US" altLang="zh-CN" b="1" dirty="0">
                <a:solidFill>
                  <a:srgbClr val="FF0000"/>
                </a:solidFill>
                <a:latin typeface="Times New Roman" pitchFamily="18" charset="0"/>
              </a:rPr>
              <a:t> complex </a:t>
            </a:r>
          </a:p>
          <a:p>
            <a:r>
              <a:rPr kumimoji="1" lang="en-US" altLang="zh-CN" b="1" dirty="0">
                <a:solidFill>
                  <a:srgbClr val="FF0000"/>
                </a:solidFill>
                <a:latin typeface="Times New Roman" pitchFamily="18" charset="0"/>
              </a:rPr>
              <a:t>         (Complex III)</a:t>
            </a:r>
          </a:p>
          <a:p>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0" y="0"/>
            <a:ext cx="9144000" cy="6858000"/>
          </a:xfrm>
        </p:spPr>
        <p:txBody>
          <a:bodyPr/>
          <a:lstStyle/>
          <a:p>
            <a:pPr eaLnBrk="1" hangingPunct="1">
              <a:lnSpc>
                <a:spcPct val="90000"/>
              </a:lnSpc>
            </a:pPr>
            <a:endParaRPr lang="en-US" altLang="zh-CN" b="1" dirty="0" smtClean="0">
              <a:latin typeface="Times New Roman" pitchFamily="18" charset="0"/>
            </a:endParaRPr>
          </a:p>
          <a:p>
            <a:pPr eaLnBrk="1" hangingPunct="1">
              <a:lnSpc>
                <a:spcPct val="90000"/>
              </a:lnSpc>
            </a:pPr>
            <a:r>
              <a:rPr lang="en-US" altLang="zh-CN" b="1" dirty="0" smtClean="0">
                <a:latin typeface="Times New Roman" pitchFamily="18" charset="0"/>
              </a:rPr>
              <a:t>Two-electron carrier QH</a:t>
            </a:r>
            <a:r>
              <a:rPr lang="en-US" altLang="zh-CN" b="1" baseline="-25000" dirty="0" smtClean="0">
                <a:latin typeface="Times New Roman" pitchFamily="18" charset="0"/>
              </a:rPr>
              <a:t>2</a:t>
            </a:r>
            <a:r>
              <a:rPr lang="en-US" altLang="zh-CN" b="1" dirty="0" smtClean="0">
                <a:latin typeface="Times New Roman" pitchFamily="18" charset="0"/>
              </a:rPr>
              <a:t> passes one electron to the one-electron carrier Fe-S center, then to the heme C group in Cyt </a:t>
            </a:r>
            <a:r>
              <a:rPr lang="en-US" altLang="zh-CN" b="1" i="1" dirty="0" smtClean="0">
                <a:latin typeface="Times New Roman" pitchFamily="18" charset="0"/>
              </a:rPr>
              <a:t>c</a:t>
            </a:r>
            <a:r>
              <a:rPr lang="en-US" altLang="zh-CN" b="1" baseline="-25000" dirty="0" smtClean="0">
                <a:latin typeface="Times New Roman" pitchFamily="18" charset="0"/>
              </a:rPr>
              <a:t>1</a:t>
            </a:r>
            <a:r>
              <a:rPr lang="en-US" altLang="zh-CN" b="1" dirty="0" smtClean="0">
                <a:latin typeface="Times New Roman" pitchFamily="18" charset="0"/>
              </a:rPr>
              <a:t>, and finally to the heme C group of Cyt </a:t>
            </a:r>
            <a:r>
              <a:rPr lang="en-US" altLang="zh-CN" b="1" i="1" dirty="0" smtClean="0">
                <a:latin typeface="Times New Roman" pitchFamily="18" charset="0"/>
              </a:rPr>
              <a:t>c; </a:t>
            </a:r>
            <a:r>
              <a:rPr lang="en-US" altLang="zh-CN" b="1" dirty="0" smtClean="0">
                <a:latin typeface="Times New Roman" pitchFamily="18" charset="0"/>
              </a:rPr>
              <a:t>the other electron to </a:t>
            </a:r>
            <a:r>
              <a:rPr lang="en-US" altLang="zh-CN" b="1" i="1" dirty="0" smtClean="0">
                <a:latin typeface="Times New Roman" pitchFamily="18" charset="0"/>
              </a:rPr>
              <a:t>b</a:t>
            </a:r>
            <a:r>
              <a:rPr lang="en-US" altLang="zh-CN" b="1" baseline="-25000" dirty="0" smtClean="0">
                <a:latin typeface="Times New Roman" pitchFamily="18" charset="0"/>
              </a:rPr>
              <a:t>L</a:t>
            </a:r>
            <a:r>
              <a:rPr lang="en-US" altLang="zh-CN" b="1" dirty="0" smtClean="0">
                <a:latin typeface="Times New Roman" pitchFamily="18" charset="0"/>
              </a:rPr>
              <a:t>, </a:t>
            </a:r>
            <a:r>
              <a:rPr lang="en-US" altLang="zh-CN" b="1" i="1" dirty="0" smtClean="0">
                <a:latin typeface="Times New Roman" pitchFamily="18" charset="0"/>
              </a:rPr>
              <a:t>b</a:t>
            </a:r>
            <a:r>
              <a:rPr lang="en-US" altLang="zh-CN" b="1" baseline="-25000" dirty="0" smtClean="0">
                <a:latin typeface="Times New Roman" pitchFamily="18" charset="0"/>
              </a:rPr>
              <a:t>H</a:t>
            </a:r>
            <a:r>
              <a:rPr lang="en-US" altLang="zh-CN" b="1" dirty="0" smtClean="0">
                <a:latin typeface="Times New Roman" pitchFamily="18" charset="0"/>
              </a:rPr>
              <a:t>, and finally to an Q or Q</a:t>
            </a:r>
            <a:r>
              <a:rPr lang="en-US" altLang="zh-CN" b="1" baseline="8000" dirty="0" smtClean="0">
                <a:latin typeface="Times New Roman" pitchFamily="18" charset="0"/>
              </a:rPr>
              <a:t>.</a:t>
            </a:r>
            <a:r>
              <a:rPr lang="en-US" altLang="zh-CN" b="1" baseline="30000" dirty="0" smtClean="0">
                <a:latin typeface="Times New Roman" pitchFamily="18" charset="0"/>
              </a:rPr>
              <a:t>- </a:t>
            </a:r>
            <a:r>
              <a:rPr lang="en-US" altLang="zh-CN" b="1" dirty="0" smtClean="0">
                <a:latin typeface="Times New Roman" pitchFamily="18" charset="0"/>
              </a:rPr>
              <a:t>via a so-called “</a:t>
            </a:r>
            <a:r>
              <a:rPr lang="en-US" altLang="zh-CN" b="1" dirty="0" smtClean="0">
                <a:solidFill>
                  <a:srgbClr val="FF0000"/>
                </a:solidFill>
                <a:latin typeface="Times New Roman" pitchFamily="18" charset="0"/>
              </a:rPr>
              <a:t>Q cycle</a:t>
            </a:r>
            <a:r>
              <a:rPr lang="en-US" altLang="zh-CN" b="1" dirty="0" smtClean="0">
                <a:latin typeface="Times New Roman" pitchFamily="18" charset="0"/>
              </a:rPr>
              <a:t>”.</a:t>
            </a:r>
          </a:p>
          <a:p>
            <a:pPr eaLnBrk="1" hangingPunct="1">
              <a:lnSpc>
                <a:spcPct val="90000"/>
              </a:lnSpc>
            </a:pPr>
            <a:r>
              <a:rPr lang="en-US" altLang="zh-CN" b="1" dirty="0" smtClean="0">
                <a:latin typeface="Times New Roman" pitchFamily="18" charset="0"/>
              </a:rPr>
              <a:t>Cytochrome </a:t>
            </a:r>
            <a:r>
              <a:rPr lang="en-US" altLang="zh-CN" b="1" i="1" dirty="0" smtClean="0">
                <a:latin typeface="Times New Roman" pitchFamily="18" charset="0"/>
              </a:rPr>
              <a:t>c, </a:t>
            </a:r>
            <a:r>
              <a:rPr lang="en-US" altLang="zh-CN" b="1" dirty="0" smtClean="0">
                <a:latin typeface="Times New Roman" pitchFamily="18" charset="0"/>
              </a:rPr>
              <a:t>a soluble protein located in the intermembrane space, will move to Complex IV.</a:t>
            </a:r>
          </a:p>
          <a:p>
            <a:pPr eaLnBrk="1" hangingPunct="1">
              <a:lnSpc>
                <a:spcPct val="90000"/>
              </a:lnSpc>
            </a:pPr>
            <a:r>
              <a:rPr lang="en-US" altLang="zh-CN" b="1" dirty="0" smtClean="0">
                <a:solidFill>
                  <a:srgbClr val="FF0000"/>
                </a:solidFill>
                <a:latin typeface="Times New Roman" pitchFamily="18" charset="0"/>
              </a:rPr>
              <a:t>The Q cycle accommodates the switch between the two-electron carrier ubiquinone to the one-electron carriers---cytochrome </a:t>
            </a:r>
            <a:r>
              <a:rPr lang="en-US" altLang="zh-CN" b="1" i="1" dirty="0" smtClean="0">
                <a:solidFill>
                  <a:srgbClr val="FF0000"/>
                </a:solidFill>
                <a:latin typeface="Times New Roman" pitchFamily="18" charset="0"/>
              </a:rPr>
              <a:t>b</a:t>
            </a:r>
            <a:r>
              <a:rPr lang="en-US" altLang="zh-CN" b="1" dirty="0" smtClean="0">
                <a:solidFill>
                  <a:srgbClr val="FF0000"/>
                </a:solidFill>
                <a:latin typeface="Times New Roman" pitchFamily="18" charset="0"/>
              </a:rPr>
              <a:t> and </a:t>
            </a:r>
            <a:r>
              <a:rPr lang="en-US" altLang="zh-CN" b="1" i="1" dirty="0" smtClean="0">
                <a:solidFill>
                  <a:srgbClr val="FF0000"/>
                </a:solidFill>
                <a:latin typeface="Times New Roman" pitchFamily="18" charset="0"/>
              </a:rPr>
              <a:t>c</a:t>
            </a:r>
            <a:r>
              <a:rPr lang="en-US" altLang="zh-CN" b="1" dirty="0" smtClean="0">
                <a:solidFill>
                  <a:srgbClr val="FF0000"/>
                </a:solidFill>
                <a:latin typeface="Times New Roman" pitchFamily="18" charset="0"/>
              </a:rPr>
              <a:t>.</a:t>
            </a:r>
          </a:p>
          <a:p>
            <a:pPr eaLnBrk="1" hangingPunct="1">
              <a:lnSpc>
                <a:spcPct val="90000"/>
              </a:lnSpc>
              <a:buFontTx/>
              <a:buNone/>
            </a:pPr>
            <a:r>
              <a:rPr lang="en-US" altLang="zh-CN" b="1" dirty="0" smtClean="0">
                <a:solidFill>
                  <a:srgbClr val="FF0000"/>
                </a:solidFill>
                <a:latin typeface="Times New Roman" pitchFamily="18" charset="0"/>
              </a:rPr>
              <a:t>       </a:t>
            </a:r>
            <a:r>
              <a:rPr lang="en-US" altLang="zh-CN" b="1" dirty="0" smtClean="0">
                <a:solidFill>
                  <a:srgbClr val="0000FF"/>
                </a:solidFill>
                <a:latin typeface="Times New Roman" pitchFamily="18" charset="0"/>
              </a:rPr>
              <a:t>QH</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 + 2 Cyt </a:t>
            </a:r>
            <a:r>
              <a:rPr lang="en-US" altLang="zh-CN" b="1" i="1" dirty="0" smtClean="0">
                <a:solidFill>
                  <a:srgbClr val="0000FF"/>
                </a:solidFill>
                <a:latin typeface="Times New Roman" pitchFamily="18" charset="0"/>
              </a:rPr>
              <a:t>c</a:t>
            </a:r>
            <a:r>
              <a:rPr lang="en-US" altLang="zh-CN" b="1" baseline="-25000" dirty="0" smtClean="0">
                <a:solidFill>
                  <a:srgbClr val="0000FF"/>
                </a:solidFill>
                <a:latin typeface="Times New Roman" pitchFamily="18" charset="0"/>
              </a:rPr>
              <a:t>1</a:t>
            </a:r>
            <a:r>
              <a:rPr lang="en-US" altLang="zh-CN" b="1" dirty="0" smtClean="0">
                <a:solidFill>
                  <a:srgbClr val="0000FF"/>
                </a:solidFill>
                <a:latin typeface="Times New Roman" pitchFamily="18" charset="0"/>
              </a:rPr>
              <a:t> (oxidized) + 2H</a:t>
            </a:r>
            <a:r>
              <a:rPr lang="en-US" altLang="zh-CN" b="1" baseline="30000" dirty="0" smtClean="0">
                <a:solidFill>
                  <a:srgbClr val="0000FF"/>
                </a:solidFill>
                <a:latin typeface="Times New Roman" pitchFamily="18" charset="0"/>
              </a:rPr>
              <a:t>+</a:t>
            </a:r>
            <a:r>
              <a:rPr lang="en-US" altLang="zh-CN" b="1" baseline="-25000" dirty="0" smtClean="0">
                <a:solidFill>
                  <a:srgbClr val="0000FF"/>
                </a:solidFill>
                <a:latin typeface="Times New Roman" pitchFamily="18" charset="0"/>
              </a:rPr>
              <a:t>N</a:t>
            </a:r>
            <a:r>
              <a:rPr lang="en-US" altLang="zh-CN" b="1" dirty="0" smtClean="0">
                <a:solidFill>
                  <a:srgbClr val="0000FF"/>
                </a:solidFill>
                <a:latin typeface="Times New Roman" pitchFamily="18" charset="0"/>
              </a:rPr>
              <a:t>                                         </a:t>
            </a:r>
          </a:p>
          <a:p>
            <a:pPr eaLnBrk="1" hangingPunct="1">
              <a:lnSpc>
                <a:spcPct val="90000"/>
              </a:lnSpc>
              <a:buFontTx/>
              <a:buNone/>
            </a:pPr>
            <a:r>
              <a:rPr lang="en-US" altLang="zh-CN" b="1" dirty="0" smtClean="0">
                <a:solidFill>
                  <a:srgbClr val="0000FF"/>
                </a:solidFill>
                <a:latin typeface="Times New Roman" pitchFamily="18" charset="0"/>
              </a:rPr>
              <a:t>                          Q + 2 Cyt </a:t>
            </a:r>
            <a:r>
              <a:rPr lang="en-US" altLang="zh-CN" b="1" i="1" dirty="0" smtClean="0">
                <a:solidFill>
                  <a:srgbClr val="0000FF"/>
                </a:solidFill>
                <a:latin typeface="Times New Roman" pitchFamily="18" charset="0"/>
              </a:rPr>
              <a:t>c</a:t>
            </a:r>
            <a:r>
              <a:rPr lang="en-US" altLang="zh-CN" b="1" baseline="-25000" dirty="0" smtClean="0">
                <a:solidFill>
                  <a:srgbClr val="0000FF"/>
                </a:solidFill>
                <a:latin typeface="Times New Roman" pitchFamily="18" charset="0"/>
              </a:rPr>
              <a:t>1</a:t>
            </a:r>
            <a:r>
              <a:rPr lang="en-US" altLang="zh-CN" b="1" dirty="0" smtClean="0">
                <a:solidFill>
                  <a:srgbClr val="0000FF"/>
                </a:solidFill>
                <a:latin typeface="Times New Roman" pitchFamily="18" charset="0"/>
              </a:rPr>
              <a:t> (reduced) + 4H</a:t>
            </a:r>
            <a:r>
              <a:rPr lang="en-US" altLang="zh-CN" b="1" baseline="30000" dirty="0" smtClean="0">
                <a:solidFill>
                  <a:srgbClr val="0000FF"/>
                </a:solidFill>
                <a:latin typeface="Times New Roman" pitchFamily="18" charset="0"/>
              </a:rPr>
              <a:t>+</a:t>
            </a:r>
            <a:r>
              <a:rPr lang="en-US" altLang="zh-CN" b="1" baseline="-25000" dirty="0" smtClean="0">
                <a:solidFill>
                  <a:srgbClr val="0000FF"/>
                </a:solidFill>
                <a:latin typeface="Times New Roman" pitchFamily="18" charset="0"/>
              </a:rPr>
              <a:t>P</a:t>
            </a:r>
          </a:p>
          <a:p>
            <a:pPr eaLnBrk="1" hangingPunct="1">
              <a:lnSpc>
                <a:spcPct val="90000"/>
              </a:lnSpc>
              <a:buFontTx/>
              <a:buNone/>
            </a:pPr>
            <a:endParaRPr lang="en-US" altLang="zh-CN" b="1" dirty="0" smtClean="0">
              <a:solidFill>
                <a:srgbClr val="0000FF"/>
              </a:solidFill>
              <a:latin typeface="Times New Roman" pitchFamily="18" charset="0"/>
            </a:endParaRPr>
          </a:p>
        </p:txBody>
      </p:sp>
      <p:sp>
        <p:nvSpPr>
          <p:cNvPr id="35843" name="Line 3"/>
          <p:cNvSpPr>
            <a:spLocks noChangeShapeType="1"/>
          </p:cNvSpPr>
          <p:nvPr/>
        </p:nvSpPr>
        <p:spPr bwMode="auto">
          <a:xfrm>
            <a:off x="1476375" y="6021388"/>
            <a:ext cx="1079500" cy="0"/>
          </a:xfrm>
          <a:prstGeom prst="line">
            <a:avLst/>
          </a:prstGeom>
          <a:noFill/>
          <a:ln w="38100">
            <a:solidFill>
              <a:schemeClr val="tx1"/>
            </a:solidFill>
            <a:round/>
            <a:headEnd/>
            <a:tailEnd type="triangle" w="med" len="med"/>
          </a:ln>
        </p:spPr>
        <p:txBody>
          <a:bodyPr wrap="none"/>
          <a:lstStyle/>
          <a:p>
            <a:endParaRPr lang="zh-CN" alt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ure 19-12"/>
          <p:cNvPicPr>
            <a:picLocks noChangeAspect="1" noChangeArrowheads="1"/>
          </p:cNvPicPr>
          <p:nvPr/>
        </p:nvPicPr>
        <p:blipFill>
          <a:blip r:embed="rId3"/>
          <a:srcRect/>
          <a:stretch>
            <a:fillRect/>
          </a:stretch>
        </p:blipFill>
        <p:spPr bwMode="auto">
          <a:xfrm>
            <a:off x="355600" y="165100"/>
            <a:ext cx="8440738" cy="6532563"/>
          </a:xfrm>
          <a:prstGeom prst="rect">
            <a:avLst/>
          </a:prstGeom>
          <a:noFill/>
          <a:ln w="9525">
            <a:noFill/>
            <a:miter lim="800000"/>
            <a:headEnd/>
            <a:tailEnd/>
          </a:ln>
        </p:spPr>
      </p:pic>
      <p:sp>
        <p:nvSpPr>
          <p:cNvPr id="36867" name="TextBox 2"/>
          <p:cNvSpPr txBox="1">
            <a:spLocks noChangeArrowheads="1"/>
          </p:cNvSpPr>
          <p:nvPr/>
        </p:nvSpPr>
        <p:spPr bwMode="auto">
          <a:xfrm>
            <a:off x="4214813" y="6215063"/>
            <a:ext cx="4646612" cy="800100"/>
          </a:xfrm>
          <a:prstGeom prst="rect">
            <a:avLst/>
          </a:prstGeom>
          <a:noFill/>
          <a:ln w="9525">
            <a:noFill/>
            <a:miter lim="800000"/>
            <a:headEnd/>
            <a:tailEnd/>
          </a:ln>
        </p:spPr>
        <p:txBody>
          <a:bodyPr wrap="none">
            <a:spAutoFit/>
          </a:bodyPr>
          <a:lstStyle/>
          <a:p>
            <a:r>
              <a:rPr kumimoji="1" lang="en-US" altLang="zh-CN" sz="2800" b="1" dirty="0">
                <a:solidFill>
                  <a:srgbClr val="FF0000"/>
                </a:solidFill>
                <a:latin typeface="Times New Roman" pitchFamily="18" charset="0"/>
              </a:rPr>
              <a:t>Electron path in Complex III</a:t>
            </a:r>
          </a:p>
          <a:p>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548680"/>
            <a:ext cx="8839200" cy="1143000"/>
          </a:xfrm>
        </p:spPr>
        <p:txBody>
          <a:bodyPr/>
          <a:lstStyle/>
          <a:p>
            <a:pPr eaLnBrk="1" hangingPunct="1"/>
            <a:r>
              <a:rPr lang="en-US" altLang="zh-CN" b="1" dirty="0" smtClean="0">
                <a:solidFill>
                  <a:srgbClr val="0000FF"/>
                </a:solidFill>
                <a:latin typeface="Times New Roman" pitchFamily="18" charset="0"/>
              </a:rPr>
              <a:t>7. Electrons of Cyt </a:t>
            </a:r>
            <a:r>
              <a:rPr lang="en-US" altLang="zh-CN" b="1" i="1" dirty="0" smtClean="0">
                <a:solidFill>
                  <a:srgbClr val="0000FF"/>
                </a:solidFill>
                <a:latin typeface="Times New Roman" pitchFamily="18" charset="0"/>
              </a:rPr>
              <a:t>c</a:t>
            </a:r>
            <a:r>
              <a:rPr lang="en-US" altLang="zh-CN" b="1" dirty="0" smtClean="0">
                <a:solidFill>
                  <a:srgbClr val="0000FF"/>
                </a:solidFill>
                <a:latin typeface="Times New Roman" pitchFamily="18" charset="0"/>
              </a:rPr>
              <a:t> are transferred to O</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 on cytochrome oxidase (Complex IV)</a:t>
            </a:r>
          </a:p>
        </p:txBody>
      </p:sp>
      <p:sp>
        <p:nvSpPr>
          <p:cNvPr id="37891" name="Rectangle 3"/>
          <p:cNvSpPr>
            <a:spLocks noGrp="1" noChangeArrowheads="1"/>
          </p:cNvSpPr>
          <p:nvPr>
            <p:ph type="body" idx="1"/>
          </p:nvPr>
        </p:nvSpPr>
        <p:spPr>
          <a:xfrm>
            <a:off x="0" y="2205038"/>
            <a:ext cx="9144000" cy="5300662"/>
          </a:xfrm>
        </p:spPr>
        <p:txBody>
          <a:bodyPr/>
          <a:lstStyle/>
          <a:p>
            <a:pPr eaLnBrk="1" hangingPunct="1">
              <a:lnSpc>
                <a:spcPct val="90000"/>
              </a:lnSpc>
            </a:pPr>
            <a:r>
              <a:rPr lang="en-US" altLang="zh-CN" sz="3600" b="1" dirty="0" smtClean="0">
                <a:latin typeface="Times New Roman" pitchFamily="18" charset="0"/>
              </a:rPr>
              <a:t>A 204 kD 13-subunit protein complex, with structure determined in 1996</a:t>
            </a:r>
          </a:p>
          <a:p>
            <a:pPr eaLnBrk="1" hangingPunct="1">
              <a:lnSpc>
                <a:spcPct val="90000"/>
              </a:lnSpc>
            </a:pPr>
            <a:r>
              <a:rPr lang="en-US" altLang="zh-CN" sz="3600" b="1" dirty="0" smtClean="0">
                <a:latin typeface="Times New Roman" pitchFamily="18" charset="0"/>
              </a:rPr>
              <a:t>Three subunits (I, II and III) are probably critical to the function.</a:t>
            </a:r>
          </a:p>
          <a:p>
            <a:pPr eaLnBrk="1" hangingPunct="1">
              <a:lnSpc>
                <a:spcPct val="90000"/>
              </a:lnSpc>
            </a:pPr>
            <a:r>
              <a:rPr lang="en-US" altLang="zh-CN" sz="3600" b="1" dirty="0" smtClean="0">
                <a:latin typeface="Times New Roman" pitchFamily="18" charset="0"/>
              </a:rPr>
              <a:t>Three copper ions (2 Cu</a:t>
            </a:r>
            <a:r>
              <a:rPr lang="en-US" altLang="zh-CN" sz="3600" b="1" baseline="-25000" dirty="0" smtClean="0">
                <a:latin typeface="Times New Roman" pitchFamily="18" charset="0"/>
              </a:rPr>
              <a:t>A</a:t>
            </a:r>
            <a:r>
              <a:rPr lang="en-US" altLang="zh-CN" sz="3600" b="1" dirty="0" smtClean="0">
                <a:latin typeface="Times New Roman" pitchFamily="18" charset="0"/>
              </a:rPr>
              <a:t>, 1 Cu</a:t>
            </a:r>
            <a:r>
              <a:rPr lang="en-US" altLang="zh-CN" sz="3600" b="1" baseline="-25000" dirty="0" smtClean="0">
                <a:latin typeface="Times New Roman" pitchFamily="18" charset="0"/>
              </a:rPr>
              <a:t>B</a:t>
            </a:r>
            <a:r>
              <a:rPr lang="en-US" altLang="zh-CN" sz="3600" b="1" dirty="0" smtClean="0">
                <a:latin typeface="Times New Roman" pitchFamily="18" charset="0"/>
              </a:rPr>
              <a:t>), two heme A groups (</a:t>
            </a:r>
            <a:r>
              <a:rPr lang="en-US" altLang="zh-CN" sz="3600" b="1" i="1" dirty="0" smtClean="0">
                <a:latin typeface="Times New Roman" pitchFamily="18" charset="0"/>
              </a:rPr>
              <a:t>a</a:t>
            </a:r>
            <a:r>
              <a:rPr lang="en-US" altLang="zh-CN" sz="3600" b="1" dirty="0" smtClean="0">
                <a:latin typeface="Times New Roman" pitchFamily="18" charset="0"/>
              </a:rPr>
              <a:t> and </a:t>
            </a:r>
            <a:r>
              <a:rPr lang="en-US" altLang="zh-CN" sz="3600" b="1" i="1" dirty="0" smtClean="0">
                <a:latin typeface="Times New Roman" pitchFamily="18" charset="0"/>
              </a:rPr>
              <a:t>a</a:t>
            </a:r>
            <a:r>
              <a:rPr lang="en-US" altLang="zh-CN" sz="3600" b="1" baseline="-25000" dirty="0" smtClean="0">
                <a:latin typeface="Times New Roman" pitchFamily="18" charset="0"/>
              </a:rPr>
              <a:t>3</a:t>
            </a:r>
            <a:r>
              <a:rPr lang="en-US" altLang="zh-CN" sz="3600" b="1" dirty="0" smtClean="0">
                <a:latin typeface="Times New Roman" pitchFamily="18" charset="0"/>
              </a:rPr>
              <a:t>) act as electron carriers in Complex IV.</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ure_19_13"/>
          <p:cNvPicPr>
            <a:picLocks noChangeAspect="1" noChangeArrowheads="1"/>
          </p:cNvPicPr>
          <p:nvPr/>
        </p:nvPicPr>
        <p:blipFill>
          <a:blip r:embed="rId3" cstate="print"/>
          <a:srcRect/>
          <a:stretch>
            <a:fillRect/>
          </a:stretch>
        </p:blipFill>
        <p:spPr bwMode="auto">
          <a:xfrm>
            <a:off x="1331640" y="300037"/>
            <a:ext cx="5395913" cy="6557963"/>
          </a:xfrm>
          <a:prstGeom prst="rect">
            <a:avLst/>
          </a:prstGeom>
          <a:noFill/>
          <a:ln w="9525">
            <a:noFill/>
            <a:miter lim="800000"/>
            <a:headEnd/>
            <a:tailEnd/>
          </a:ln>
          <a:effectLst/>
        </p:spPr>
      </p:pic>
      <p:sp>
        <p:nvSpPr>
          <p:cNvPr id="3" name="TextBox 2"/>
          <p:cNvSpPr txBox="1"/>
          <p:nvPr/>
        </p:nvSpPr>
        <p:spPr>
          <a:xfrm>
            <a:off x="5292080" y="6165304"/>
            <a:ext cx="4286751" cy="923330"/>
          </a:xfrm>
          <a:prstGeom prst="rect">
            <a:avLst/>
          </a:prstGeom>
          <a:noFill/>
        </p:spPr>
        <p:txBody>
          <a:bodyPr wrap="none" rtlCol="0">
            <a:spAutoFit/>
          </a:bodyPr>
          <a:lstStyle/>
          <a:p>
            <a:pPr algn="ctr"/>
            <a:r>
              <a:rPr kumimoji="1" lang="en-US" altLang="zh-CN" b="1" dirty="0" smtClean="0">
                <a:solidFill>
                  <a:srgbClr val="3333FF"/>
                </a:solidFill>
                <a:latin typeface="Times New Roman" pitchFamily="18" charset="0"/>
              </a:rPr>
              <a:t>Structure of cytochrome oxidase </a:t>
            </a:r>
          </a:p>
          <a:p>
            <a:pPr algn="ctr"/>
            <a:r>
              <a:rPr kumimoji="1" lang="en-US" altLang="zh-CN" b="1" dirty="0" smtClean="0">
                <a:solidFill>
                  <a:srgbClr val="3333FF"/>
                </a:solidFill>
                <a:latin typeface="Times New Roman" pitchFamily="18" charset="0"/>
              </a:rPr>
              <a:t>(Complex IV)</a:t>
            </a:r>
          </a:p>
          <a:p>
            <a:endParaRPr lang="zh-CN"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ure 19-14"/>
          <p:cNvPicPr>
            <a:picLocks noChangeAspect="1" noChangeArrowheads="1"/>
          </p:cNvPicPr>
          <p:nvPr/>
        </p:nvPicPr>
        <p:blipFill>
          <a:blip r:embed="rId3"/>
          <a:srcRect/>
          <a:stretch>
            <a:fillRect/>
          </a:stretch>
        </p:blipFill>
        <p:spPr bwMode="auto">
          <a:xfrm>
            <a:off x="1955800" y="165100"/>
            <a:ext cx="5246688" cy="6532563"/>
          </a:xfrm>
          <a:prstGeom prst="rect">
            <a:avLst/>
          </a:prstGeom>
          <a:noFill/>
          <a:ln w="9525">
            <a:noFill/>
            <a:miter lim="800000"/>
            <a:headEnd/>
            <a:tailEnd/>
          </a:ln>
        </p:spPr>
      </p:pic>
      <p:sp>
        <p:nvSpPr>
          <p:cNvPr id="39939" name="TextBox 2"/>
          <p:cNvSpPr txBox="1">
            <a:spLocks noChangeArrowheads="1"/>
          </p:cNvSpPr>
          <p:nvPr/>
        </p:nvSpPr>
        <p:spPr bwMode="auto">
          <a:xfrm>
            <a:off x="5857875" y="5715000"/>
            <a:ext cx="3370263" cy="1231900"/>
          </a:xfrm>
          <a:prstGeom prst="rect">
            <a:avLst/>
          </a:prstGeom>
          <a:noFill/>
          <a:ln w="9525">
            <a:noFill/>
            <a:miter lim="800000"/>
            <a:headEnd/>
            <a:tailEnd/>
          </a:ln>
        </p:spPr>
        <p:txBody>
          <a:bodyPr wrap="none">
            <a:spAutoFit/>
          </a:bodyPr>
          <a:lstStyle/>
          <a:p>
            <a:pPr algn="ctr"/>
            <a:r>
              <a:rPr kumimoji="1" lang="en-US" altLang="zh-CN" sz="2800" b="1" dirty="0">
                <a:solidFill>
                  <a:srgbClr val="0000FF"/>
                </a:solidFill>
                <a:latin typeface="Times New Roman" pitchFamily="18" charset="0"/>
              </a:rPr>
              <a:t>The electron path in </a:t>
            </a:r>
          </a:p>
          <a:p>
            <a:pPr algn="ctr"/>
            <a:r>
              <a:rPr kumimoji="1" lang="en-US" altLang="zh-CN" sz="2800" b="1" dirty="0">
                <a:solidFill>
                  <a:srgbClr val="0000FF"/>
                </a:solidFill>
                <a:latin typeface="Times New Roman" pitchFamily="18" charset="0"/>
              </a:rPr>
              <a:t>Complex IV</a:t>
            </a:r>
          </a:p>
          <a:p>
            <a:pPr algn="ctr"/>
            <a:endParaRPr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0" y="0"/>
            <a:ext cx="9144000" cy="4114800"/>
          </a:xfrm>
        </p:spPr>
        <p:txBody>
          <a:bodyPr/>
          <a:lstStyle/>
          <a:p>
            <a:pPr eaLnBrk="1" hangingPunct="1"/>
            <a:r>
              <a:rPr lang="en-US" altLang="zh-CN" sz="3600" b="1" dirty="0" smtClean="0">
                <a:latin typeface="Times New Roman" pitchFamily="18" charset="0"/>
              </a:rPr>
              <a:t>Four electrons need to be transferred to reduce one O</a:t>
            </a:r>
            <a:r>
              <a:rPr lang="en-US" altLang="zh-CN" sz="3600" b="1" baseline="-25000" dirty="0" smtClean="0">
                <a:latin typeface="Times New Roman" pitchFamily="18" charset="0"/>
              </a:rPr>
              <a:t>2</a:t>
            </a:r>
            <a:r>
              <a:rPr lang="en-US" altLang="zh-CN" sz="3600" b="1" dirty="0" smtClean="0">
                <a:latin typeface="Times New Roman" pitchFamily="18" charset="0"/>
              </a:rPr>
              <a:t> molecule at the “Fe-Cu</a:t>
            </a:r>
            <a:r>
              <a:rPr lang="en-US" altLang="zh-CN" sz="3600" b="1" baseline="-25000" dirty="0" smtClean="0">
                <a:latin typeface="Times New Roman" pitchFamily="18" charset="0"/>
              </a:rPr>
              <a:t>B</a:t>
            </a:r>
            <a:r>
              <a:rPr lang="en-US" altLang="zh-CN" sz="3600" b="1" dirty="0" smtClean="0">
                <a:latin typeface="Times New Roman" pitchFamily="18" charset="0"/>
              </a:rPr>
              <a:t> center” of Complex IV to form 2H</a:t>
            </a:r>
            <a:r>
              <a:rPr lang="en-US" altLang="zh-CN" sz="3600" b="1" baseline="-25000" dirty="0" smtClean="0">
                <a:latin typeface="Times New Roman" pitchFamily="18" charset="0"/>
              </a:rPr>
              <a:t>2</a:t>
            </a:r>
            <a:r>
              <a:rPr lang="en-US" altLang="zh-CN" sz="3600" b="1" dirty="0" smtClean="0">
                <a:latin typeface="Times New Roman" pitchFamily="18" charset="0"/>
              </a:rPr>
              <a:t>O.</a:t>
            </a:r>
          </a:p>
          <a:p>
            <a:pPr eaLnBrk="1" hangingPunct="1"/>
            <a:r>
              <a:rPr lang="en-US" altLang="zh-CN" sz="3600" b="1" dirty="0" smtClean="0">
                <a:latin typeface="Times New Roman" pitchFamily="18" charset="0"/>
              </a:rPr>
              <a:t>Four “substrate” protons are consumed from the N side for every four electrons transferred to one O</a:t>
            </a:r>
            <a:r>
              <a:rPr lang="en-US" altLang="zh-CN" sz="3600" b="1" baseline="-25000" dirty="0" smtClean="0">
                <a:latin typeface="Times New Roman" pitchFamily="18" charset="0"/>
              </a:rPr>
              <a:t>2</a:t>
            </a:r>
            <a:r>
              <a:rPr lang="en-US" altLang="zh-CN" sz="3600" b="1" dirty="0" smtClean="0">
                <a:latin typeface="Times New Roman" pitchFamily="18" charset="0"/>
              </a:rPr>
              <a:t> molecule.</a:t>
            </a:r>
          </a:p>
          <a:p>
            <a:pPr eaLnBrk="1" hangingPunct="1"/>
            <a:r>
              <a:rPr lang="en-US" altLang="zh-CN" sz="3600" b="1" dirty="0" smtClean="0">
                <a:latin typeface="Times New Roman" pitchFamily="18" charset="0"/>
              </a:rPr>
              <a:t>One proton is pumped out from the N to P side for each electron to be transferred by an as yet undefined mechanism.</a:t>
            </a:r>
          </a:p>
          <a:p>
            <a:pPr eaLnBrk="1" hangingPunct="1">
              <a:buFontTx/>
              <a:buNone/>
            </a:pPr>
            <a:r>
              <a:rPr lang="en-US" altLang="zh-CN" sz="3600" b="1" dirty="0" smtClean="0">
                <a:latin typeface="Times New Roman" pitchFamily="18" charset="0"/>
              </a:rPr>
              <a:t>     </a:t>
            </a:r>
            <a:r>
              <a:rPr lang="en-US" altLang="zh-CN" sz="3600" b="1" dirty="0" smtClean="0">
                <a:solidFill>
                  <a:srgbClr val="FF0000"/>
                </a:solidFill>
                <a:latin typeface="Times New Roman" pitchFamily="18" charset="0"/>
              </a:rPr>
              <a:t>4 Cyt </a:t>
            </a:r>
            <a:r>
              <a:rPr lang="en-US" altLang="zh-CN" sz="3600" b="1" i="1" dirty="0" smtClean="0">
                <a:solidFill>
                  <a:srgbClr val="FF0000"/>
                </a:solidFill>
                <a:latin typeface="Times New Roman" pitchFamily="18" charset="0"/>
              </a:rPr>
              <a:t>c </a:t>
            </a:r>
            <a:r>
              <a:rPr lang="en-US" altLang="zh-CN" sz="3600" b="1" dirty="0" smtClean="0">
                <a:solidFill>
                  <a:srgbClr val="FF0000"/>
                </a:solidFill>
                <a:latin typeface="Times New Roman" pitchFamily="18" charset="0"/>
              </a:rPr>
              <a:t>(reduced) + 8 H</a:t>
            </a:r>
            <a:r>
              <a:rPr lang="en-US" altLang="zh-CN" sz="3600" b="1" baseline="30000" dirty="0" smtClean="0">
                <a:solidFill>
                  <a:srgbClr val="FF0000"/>
                </a:solidFill>
                <a:latin typeface="Times New Roman" pitchFamily="18" charset="0"/>
              </a:rPr>
              <a:t>+</a:t>
            </a:r>
            <a:r>
              <a:rPr lang="en-US" altLang="zh-CN" sz="3600" b="1" baseline="-25000" dirty="0" smtClean="0">
                <a:solidFill>
                  <a:srgbClr val="FF0000"/>
                </a:solidFill>
                <a:latin typeface="Times New Roman" pitchFamily="18" charset="0"/>
              </a:rPr>
              <a:t>N</a:t>
            </a:r>
            <a:r>
              <a:rPr lang="en-US" altLang="zh-CN" sz="3600" b="1" dirty="0" smtClean="0">
                <a:solidFill>
                  <a:srgbClr val="FF0000"/>
                </a:solidFill>
                <a:latin typeface="Times New Roman" pitchFamily="18" charset="0"/>
              </a:rPr>
              <a:t> + O</a:t>
            </a:r>
            <a:r>
              <a:rPr lang="en-US" altLang="zh-CN" sz="3600" b="1" baseline="-25000" dirty="0" smtClean="0">
                <a:solidFill>
                  <a:srgbClr val="FF0000"/>
                </a:solidFill>
                <a:latin typeface="Times New Roman" pitchFamily="18" charset="0"/>
              </a:rPr>
              <a:t>2</a:t>
            </a:r>
          </a:p>
          <a:p>
            <a:pPr eaLnBrk="1" hangingPunct="1">
              <a:buFontTx/>
              <a:buNone/>
            </a:pPr>
            <a:r>
              <a:rPr lang="en-US" altLang="zh-CN" sz="3600" b="1" dirty="0" smtClean="0">
                <a:solidFill>
                  <a:srgbClr val="FF0000"/>
                </a:solidFill>
                <a:latin typeface="Times New Roman" pitchFamily="18" charset="0"/>
              </a:rPr>
              <a:t>             4 Cyt </a:t>
            </a:r>
            <a:r>
              <a:rPr lang="en-US" altLang="zh-CN" sz="3600" b="1" i="1" dirty="0" smtClean="0">
                <a:solidFill>
                  <a:srgbClr val="FF0000"/>
                </a:solidFill>
                <a:latin typeface="Times New Roman" pitchFamily="18" charset="0"/>
              </a:rPr>
              <a:t>c</a:t>
            </a:r>
            <a:r>
              <a:rPr lang="en-US" altLang="zh-CN" sz="3600" b="1" dirty="0" smtClean="0">
                <a:solidFill>
                  <a:srgbClr val="FF0000"/>
                </a:solidFill>
                <a:latin typeface="Times New Roman" pitchFamily="18" charset="0"/>
              </a:rPr>
              <a:t> (oxidized) + 4 H</a:t>
            </a:r>
            <a:r>
              <a:rPr lang="en-US" altLang="zh-CN" sz="3600" b="1" baseline="30000" dirty="0" smtClean="0">
                <a:solidFill>
                  <a:srgbClr val="FF0000"/>
                </a:solidFill>
                <a:latin typeface="Times New Roman" pitchFamily="18" charset="0"/>
              </a:rPr>
              <a:t>+</a:t>
            </a:r>
            <a:r>
              <a:rPr lang="en-US" altLang="zh-CN" sz="3600" b="1" baseline="-25000" dirty="0" smtClean="0">
                <a:solidFill>
                  <a:srgbClr val="FF0000"/>
                </a:solidFill>
                <a:latin typeface="Times New Roman" pitchFamily="18" charset="0"/>
              </a:rPr>
              <a:t>P</a:t>
            </a:r>
            <a:r>
              <a:rPr lang="en-US" altLang="zh-CN" sz="3600" b="1" dirty="0" smtClean="0">
                <a:solidFill>
                  <a:srgbClr val="FF0000"/>
                </a:solidFill>
                <a:latin typeface="Times New Roman" pitchFamily="18" charset="0"/>
              </a:rPr>
              <a:t> + 2H</a:t>
            </a:r>
            <a:r>
              <a:rPr lang="en-US" altLang="zh-CN" sz="3600" b="1" baseline="-25000" dirty="0" smtClean="0">
                <a:solidFill>
                  <a:srgbClr val="FF0000"/>
                </a:solidFill>
                <a:latin typeface="Times New Roman" pitchFamily="18" charset="0"/>
              </a:rPr>
              <a:t>2</a:t>
            </a:r>
            <a:r>
              <a:rPr lang="en-US" altLang="zh-CN" sz="3600" b="1" dirty="0" smtClean="0">
                <a:solidFill>
                  <a:srgbClr val="FF0000"/>
                </a:solidFill>
                <a:latin typeface="Times New Roman" pitchFamily="18" charset="0"/>
              </a:rPr>
              <a:t>O</a:t>
            </a:r>
          </a:p>
        </p:txBody>
      </p:sp>
      <p:sp>
        <p:nvSpPr>
          <p:cNvPr id="40963" name="Line 3"/>
          <p:cNvSpPr>
            <a:spLocks noChangeShapeType="1"/>
          </p:cNvSpPr>
          <p:nvPr/>
        </p:nvSpPr>
        <p:spPr bwMode="auto">
          <a:xfrm>
            <a:off x="468313" y="6308725"/>
            <a:ext cx="1008062" cy="0"/>
          </a:xfrm>
          <a:prstGeom prst="line">
            <a:avLst/>
          </a:prstGeom>
          <a:noFill/>
          <a:ln w="38100">
            <a:solidFill>
              <a:schemeClr val="tx1"/>
            </a:solidFill>
            <a:round/>
            <a:headEnd/>
            <a:tailEnd type="triangle" w="med" len="med"/>
          </a:ln>
        </p:spPr>
        <p:txBody>
          <a:bodyPr wrap="none"/>
          <a:lstStyle/>
          <a:p>
            <a:endParaRPr lang="zh-CN" alt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638" y="5661248"/>
            <a:ext cx="8992975" cy="1384995"/>
          </a:xfrm>
          <a:prstGeom prst="rect">
            <a:avLst/>
          </a:prstGeom>
          <a:noFill/>
        </p:spPr>
        <p:txBody>
          <a:bodyPr wrap="none" rtlCol="0">
            <a:spAutoFit/>
          </a:bodyPr>
          <a:lstStyle/>
          <a:p>
            <a:pPr algn="ctr"/>
            <a:r>
              <a:rPr lang="en-US" altLang="zh-CN" sz="2800" b="1" dirty="0" smtClean="0">
                <a:solidFill>
                  <a:srgbClr val="3333FF"/>
                </a:solidFill>
                <a:latin typeface="Times New Roman" pitchFamily="18" charset="0"/>
              </a:rPr>
              <a:t>Summary of the flow of electrons and protons </a:t>
            </a:r>
          </a:p>
          <a:p>
            <a:pPr algn="ctr"/>
            <a:r>
              <a:rPr lang="en-US" altLang="zh-CN" sz="2800" b="1" dirty="0" smtClean="0">
                <a:solidFill>
                  <a:srgbClr val="3333FF"/>
                </a:solidFill>
                <a:latin typeface="Times New Roman" pitchFamily="18" charset="0"/>
              </a:rPr>
              <a:t>through the four complexes of the respiratory chain</a:t>
            </a:r>
            <a:r>
              <a:rPr lang="en-US" altLang="zh-CN" sz="2800" b="1" dirty="0" smtClean="0">
                <a:solidFill>
                  <a:srgbClr val="FF0000"/>
                </a:solidFill>
                <a:latin typeface="Times New Roman" pitchFamily="18" charset="0"/>
              </a:rPr>
              <a:t>*****</a:t>
            </a:r>
          </a:p>
          <a:p>
            <a:endParaRPr lang="zh-CN" altLang="en-US" sz="2800" dirty="0"/>
          </a:p>
        </p:txBody>
      </p:sp>
      <p:pic>
        <p:nvPicPr>
          <p:cNvPr id="4" name="Picture 5" descr="C:\Users\shannon.moloney\AppData\Local\Temp\wz9c51\ch19\figure_19_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94" y="1196752"/>
            <a:ext cx="886142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727074" y="4509120"/>
            <a:ext cx="7872413" cy="2227263"/>
          </a:xfrm>
          <a:prstGeom prst="rect">
            <a:avLst/>
          </a:prstGeom>
          <a:noFill/>
          <a:ln w="9525">
            <a:noFill/>
            <a:miter lim="800000"/>
            <a:headEnd/>
            <a:tailEnd/>
          </a:ln>
        </p:spPr>
        <p:txBody>
          <a:bodyPr wrap="none">
            <a:spAutoFit/>
          </a:bodyPr>
          <a:lstStyle/>
          <a:p>
            <a:r>
              <a:rPr kumimoji="1" lang="en-US" altLang="zh-CN" sz="2800" b="1" dirty="0">
                <a:solidFill>
                  <a:srgbClr val="3333FF"/>
                </a:solidFill>
                <a:latin typeface="Times New Roman" pitchFamily="18" charset="0"/>
              </a:rPr>
              <a:t>A H</a:t>
            </a:r>
            <a:r>
              <a:rPr kumimoji="1" lang="en-US" altLang="zh-CN" sz="2800" b="1" baseline="30000" dirty="0">
                <a:solidFill>
                  <a:srgbClr val="3333FF"/>
                </a:solidFill>
                <a:latin typeface="Times New Roman" pitchFamily="18" charset="0"/>
              </a:rPr>
              <a:t>+</a:t>
            </a:r>
            <a:r>
              <a:rPr kumimoji="1" lang="en-US" altLang="zh-CN" sz="2800" b="1" dirty="0">
                <a:solidFill>
                  <a:srgbClr val="3333FF"/>
                </a:solidFill>
                <a:latin typeface="Times New Roman" pitchFamily="18" charset="0"/>
              </a:rPr>
              <a:t> gradient across the inner membrane of </a:t>
            </a:r>
          </a:p>
          <a:p>
            <a:r>
              <a:rPr kumimoji="1" lang="en-US" altLang="zh-CN" sz="2800" b="1" dirty="0">
                <a:solidFill>
                  <a:srgbClr val="3333FF"/>
                </a:solidFill>
                <a:latin typeface="Times New Roman" pitchFamily="18" charset="0"/>
              </a:rPr>
              <a:t>mitochondria (or plasma membrane of bacteria)</a:t>
            </a:r>
          </a:p>
          <a:p>
            <a:r>
              <a:rPr kumimoji="1" lang="en-US" altLang="zh-CN" sz="2800" b="1" dirty="0">
                <a:solidFill>
                  <a:srgbClr val="3333FF"/>
                </a:solidFill>
                <a:latin typeface="Times New Roman" pitchFamily="18" charset="0"/>
              </a:rPr>
              <a:t>is generated by “uphill” H</a:t>
            </a:r>
            <a:r>
              <a:rPr kumimoji="1" lang="en-US" altLang="zh-CN" sz="2800" b="1" baseline="30000" dirty="0">
                <a:solidFill>
                  <a:srgbClr val="3333FF"/>
                </a:solidFill>
                <a:latin typeface="Times New Roman" pitchFamily="18" charset="0"/>
              </a:rPr>
              <a:t>+</a:t>
            </a:r>
            <a:r>
              <a:rPr kumimoji="1" lang="en-US" altLang="zh-CN" sz="2800" b="1" dirty="0">
                <a:solidFill>
                  <a:srgbClr val="3333FF"/>
                </a:solidFill>
                <a:latin typeface="Times New Roman" pitchFamily="18" charset="0"/>
              </a:rPr>
              <a:t> pumping using energy </a:t>
            </a:r>
          </a:p>
          <a:p>
            <a:r>
              <a:rPr kumimoji="1" lang="en-US" altLang="zh-CN" sz="2800" b="1" dirty="0">
                <a:solidFill>
                  <a:srgbClr val="3333FF"/>
                </a:solidFill>
                <a:latin typeface="Times New Roman" pitchFamily="18" charset="0"/>
              </a:rPr>
              <a:t>released by the “downhill” flow of electrons.</a:t>
            </a:r>
          </a:p>
          <a:p>
            <a:endParaRPr lang="en-US" altLang="zh-CN" sz="2800" b="1" dirty="0">
              <a:solidFill>
                <a:srgbClr val="3333FF"/>
              </a:solidFill>
              <a:latin typeface="Times New Roman" pitchFamily="18" charset="0"/>
            </a:endParaRPr>
          </a:p>
        </p:txBody>
      </p:sp>
      <p:pic>
        <p:nvPicPr>
          <p:cNvPr id="43011" name="Picture 4"/>
          <p:cNvPicPr>
            <a:picLocks noChangeAspect="1" noChangeArrowheads="1"/>
          </p:cNvPicPr>
          <p:nvPr/>
        </p:nvPicPr>
        <p:blipFill>
          <a:blip r:embed="rId3"/>
          <a:srcRect/>
          <a:stretch>
            <a:fillRect/>
          </a:stretch>
        </p:blipFill>
        <p:spPr bwMode="auto">
          <a:xfrm>
            <a:off x="395288" y="692150"/>
            <a:ext cx="8535987" cy="3590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333375"/>
            <a:ext cx="9144000" cy="1143000"/>
          </a:xfrm>
        </p:spPr>
        <p:txBody>
          <a:bodyPr/>
          <a:lstStyle/>
          <a:p>
            <a:pPr eaLnBrk="1" hangingPunct="1"/>
            <a:r>
              <a:rPr lang="en-US" altLang="zh-CN" b="1" dirty="0" smtClean="0">
                <a:solidFill>
                  <a:srgbClr val="0000FF"/>
                </a:solidFill>
                <a:latin typeface="Times New Roman" pitchFamily="18" charset="0"/>
              </a:rPr>
              <a:t>8. </a:t>
            </a:r>
            <a:r>
              <a:rPr lang="en-US" altLang="zh-CN" sz="4000" b="1" dirty="0" smtClean="0">
                <a:solidFill>
                  <a:srgbClr val="0000FF"/>
                </a:solidFill>
                <a:latin typeface="Times New Roman" pitchFamily="18" charset="0"/>
              </a:rPr>
              <a:t>A proton gradient across the inner membrane of mitochondria is generated using the electron motive force</a:t>
            </a:r>
          </a:p>
        </p:txBody>
      </p:sp>
      <p:sp>
        <p:nvSpPr>
          <p:cNvPr id="1028" name="Rectangle 3"/>
          <p:cNvSpPr>
            <a:spLocks noGrp="1" noChangeArrowheads="1"/>
          </p:cNvSpPr>
          <p:nvPr>
            <p:ph type="body" idx="1"/>
          </p:nvPr>
        </p:nvSpPr>
        <p:spPr>
          <a:xfrm>
            <a:off x="0" y="1962150"/>
            <a:ext cx="9144000" cy="4895850"/>
          </a:xfrm>
        </p:spPr>
        <p:txBody>
          <a:bodyPr/>
          <a:lstStyle/>
          <a:p>
            <a:pPr eaLnBrk="1" hangingPunct="1">
              <a:lnSpc>
                <a:spcPct val="90000"/>
              </a:lnSpc>
            </a:pPr>
            <a:r>
              <a:rPr lang="en-US" altLang="zh-CN" b="1" dirty="0" smtClean="0">
                <a:latin typeface="Times New Roman" pitchFamily="18" charset="0"/>
              </a:rPr>
              <a:t>An estimate of </a:t>
            </a:r>
            <a:r>
              <a:rPr lang="en-US" altLang="zh-CN" b="1" dirty="0" smtClean="0">
                <a:solidFill>
                  <a:srgbClr val="FF0000"/>
                </a:solidFill>
                <a:latin typeface="Times New Roman" pitchFamily="18" charset="0"/>
              </a:rPr>
              <a:t>10 </a:t>
            </a:r>
            <a:r>
              <a:rPr lang="en-US" altLang="zh-CN" b="1" dirty="0" smtClean="0">
                <a:latin typeface="Times New Roman" pitchFamily="18" charset="0"/>
              </a:rPr>
              <a:t>protons are pumped for oxidizing one </a:t>
            </a:r>
            <a:r>
              <a:rPr lang="en-US" altLang="zh-CN" b="1" dirty="0" smtClean="0">
                <a:solidFill>
                  <a:srgbClr val="FF0000"/>
                </a:solidFill>
                <a:latin typeface="Times New Roman" pitchFamily="18" charset="0"/>
              </a:rPr>
              <a:t>NADH</a:t>
            </a:r>
            <a:r>
              <a:rPr lang="en-US" altLang="zh-CN" b="1" dirty="0" smtClean="0">
                <a:latin typeface="Times New Roman" pitchFamily="18" charset="0"/>
              </a:rPr>
              <a:t> and </a:t>
            </a:r>
            <a:r>
              <a:rPr lang="en-US" altLang="zh-CN" b="1" dirty="0" smtClean="0">
                <a:solidFill>
                  <a:srgbClr val="3333FF"/>
                </a:solidFill>
                <a:latin typeface="Times New Roman" pitchFamily="18" charset="0"/>
              </a:rPr>
              <a:t>6 protons</a:t>
            </a:r>
            <a:r>
              <a:rPr lang="en-US" altLang="zh-CN" b="1" dirty="0" smtClean="0">
                <a:solidFill>
                  <a:srgbClr val="33CC33"/>
                </a:solidFill>
                <a:latin typeface="Times New Roman" pitchFamily="18" charset="0"/>
              </a:rPr>
              <a:t> </a:t>
            </a:r>
            <a:r>
              <a:rPr lang="en-US" altLang="zh-CN" b="1" dirty="0" smtClean="0">
                <a:latin typeface="Times New Roman" pitchFamily="18" charset="0"/>
              </a:rPr>
              <a:t>for one </a:t>
            </a:r>
            <a:r>
              <a:rPr lang="en-US" altLang="zh-CN" b="1" dirty="0" smtClean="0">
                <a:solidFill>
                  <a:srgbClr val="3333FF"/>
                </a:solidFill>
                <a:latin typeface="Times New Roman" pitchFamily="18" charset="0"/>
              </a:rPr>
              <a:t>FADH</a:t>
            </a:r>
            <a:r>
              <a:rPr lang="en-US" altLang="zh-CN" b="1" baseline="-25000" dirty="0" smtClean="0">
                <a:solidFill>
                  <a:srgbClr val="3333FF"/>
                </a:solidFill>
                <a:latin typeface="Times New Roman" pitchFamily="18" charset="0"/>
              </a:rPr>
              <a:t>2</a:t>
            </a:r>
            <a:r>
              <a:rPr lang="en-US" altLang="zh-CN" b="1" dirty="0" smtClean="0">
                <a:solidFill>
                  <a:srgbClr val="00FFFF"/>
                </a:solidFill>
                <a:latin typeface="Times New Roman" pitchFamily="18" charset="0"/>
              </a:rPr>
              <a:t> </a:t>
            </a:r>
            <a:r>
              <a:rPr lang="en-US" altLang="zh-CN" b="1" dirty="0" smtClean="0">
                <a:latin typeface="Times New Roman" pitchFamily="18" charset="0"/>
              </a:rPr>
              <a:t>accompanying the electron flow through Complexes I (</a:t>
            </a:r>
            <a:r>
              <a:rPr lang="en-US" altLang="zh-CN" b="1" dirty="0" smtClean="0">
                <a:solidFill>
                  <a:srgbClr val="3333FF"/>
                </a:solidFill>
                <a:latin typeface="Times New Roman" pitchFamily="18" charset="0"/>
              </a:rPr>
              <a:t>II</a:t>
            </a:r>
            <a:r>
              <a:rPr lang="en-US" altLang="zh-CN" b="1" dirty="0" smtClean="0">
                <a:latin typeface="Times New Roman" pitchFamily="18" charset="0"/>
              </a:rPr>
              <a:t>), III and IV.</a:t>
            </a:r>
          </a:p>
          <a:p>
            <a:pPr eaLnBrk="1" hangingPunct="1">
              <a:lnSpc>
                <a:spcPct val="90000"/>
              </a:lnSpc>
              <a:buFontTx/>
              <a:buNone/>
            </a:pPr>
            <a:r>
              <a:rPr lang="en-US" altLang="zh-CN" b="1" dirty="0" smtClean="0">
                <a:latin typeface="Times New Roman" pitchFamily="18" charset="0"/>
              </a:rPr>
              <a:t>      </a:t>
            </a:r>
            <a:r>
              <a:rPr lang="en-US" altLang="zh-CN" b="1" dirty="0" smtClean="0">
                <a:solidFill>
                  <a:srgbClr val="FF0000"/>
                </a:solidFill>
                <a:latin typeface="Times New Roman" pitchFamily="18" charset="0"/>
              </a:rPr>
              <a:t>NADH + H</a:t>
            </a:r>
            <a:r>
              <a:rPr lang="en-US" altLang="zh-CN" b="1" baseline="30000" dirty="0" smtClean="0">
                <a:solidFill>
                  <a:srgbClr val="FF0000"/>
                </a:solidFill>
                <a:latin typeface="Times New Roman" pitchFamily="18" charset="0"/>
              </a:rPr>
              <a:t>+</a:t>
            </a:r>
            <a:r>
              <a:rPr lang="en-US" altLang="zh-CN" b="1" dirty="0" smtClean="0">
                <a:solidFill>
                  <a:srgbClr val="FF0000"/>
                </a:solidFill>
                <a:latin typeface="Times New Roman" pitchFamily="18" charset="0"/>
              </a:rPr>
              <a:t> + </a:t>
            </a:r>
            <a:r>
              <a:rPr lang="en-US" altLang="zh-CN" b="1" dirty="0" smtClean="0">
                <a:solidFill>
                  <a:srgbClr val="FF0000"/>
                </a:solidFill>
                <a:latin typeface="Times New Roman" pitchFamily="18" charset="0"/>
                <a:cs typeface="Times New Roman" pitchFamily="18" charset="0"/>
              </a:rPr>
              <a:t>½</a:t>
            </a:r>
            <a:r>
              <a:rPr lang="en-US" altLang="zh-CN" b="1" dirty="0" smtClean="0">
                <a:solidFill>
                  <a:srgbClr val="FF0000"/>
                </a:solidFill>
                <a:latin typeface="Times New Roman" pitchFamily="18" charset="0"/>
              </a:rPr>
              <a:t>O</a:t>
            </a:r>
            <a:r>
              <a:rPr lang="en-US" altLang="zh-CN" b="1" baseline="-25000" dirty="0" smtClean="0">
                <a:solidFill>
                  <a:srgbClr val="FF0000"/>
                </a:solidFill>
                <a:latin typeface="Times New Roman" pitchFamily="18" charset="0"/>
              </a:rPr>
              <a:t>2</a:t>
            </a:r>
            <a:r>
              <a:rPr lang="en-US" altLang="zh-CN" b="1" dirty="0" smtClean="0">
                <a:solidFill>
                  <a:srgbClr val="FF0000"/>
                </a:solidFill>
                <a:latin typeface="Times New Roman" pitchFamily="18" charset="0"/>
              </a:rPr>
              <a:t>         NAD</a:t>
            </a:r>
            <a:r>
              <a:rPr lang="en-US" altLang="zh-CN" b="1" baseline="30000" dirty="0" smtClean="0">
                <a:solidFill>
                  <a:srgbClr val="FF0000"/>
                </a:solidFill>
                <a:latin typeface="Times New Roman" pitchFamily="18" charset="0"/>
              </a:rPr>
              <a:t>+</a:t>
            </a:r>
            <a:r>
              <a:rPr lang="en-US" altLang="zh-CN" b="1" dirty="0" smtClean="0">
                <a:solidFill>
                  <a:srgbClr val="FF0000"/>
                </a:solidFill>
                <a:latin typeface="Times New Roman" pitchFamily="18" charset="0"/>
              </a:rPr>
              <a:t> + H</a:t>
            </a:r>
            <a:r>
              <a:rPr lang="en-US" altLang="zh-CN" b="1" baseline="-25000" dirty="0" smtClean="0">
                <a:solidFill>
                  <a:srgbClr val="FF0000"/>
                </a:solidFill>
                <a:latin typeface="Times New Roman" pitchFamily="18" charset="0"/>
              </a:rPr>
              <a:t>2</a:t>
            </a:r>
            <a:r>
              <a:rPr lang="en-US" altLang="zh-CN" b="1" dirty="0" smtClean="0">
                <a:solidFill>
                  <a:srgbClr val="FF0000"/>
                </a:solidFill>
                <a:latin typeface="Times New Roman" pitchFamily="18" charset="0"/>
              </a:rPr>
              <a:t>O</a:t>
            </a:r>
          </a:p>
          <a:p>
            <a:pPr eaLnBrk="1" hangingPunct="1">
              <a:lnSpc>
                <a:spcPct val="90000"/>
              </a:lnSpc>
              <a:buFontTx/>
              <a:buNone/>
            </a:pPr>
            <a:r>
              <a:rPr lang="en-US" altLang="zh-CN" b="1" dirty="0" smtClean="0">
                <a:solidFill>
                  <a:srgbClr val="FF0000"/>
                </a:solidFill>
                <a:latin typeface="Times New Roman" pitchFamily="18" charset="0"/>
              </a:rPr>
              <a:t>                                   </a:t>
            </a:r>
            <a:r>
              <a:rPr lang="en-US" altLang="zh-CN" sz="4000" b="1" i="1" dirty="0" smtClean="0">
                <a:solidFill>
                  <a:srgbClr val="FF0000"/>
                </a:solidFill>
                <a:latin typeface="Times New Roman" pitchFamily="18" charset="0"/>
                <a:sym typeface="Symbol" pitchFamily="18" charset="2"/>
              </a:rPr>
              <a:t></a:t>
            </a:r>
            <a:r>
              <a:rPr lang="en-US" altLang="zh-CN" sz="4000" b="1" i="1" dirty="0" smtClean="0">
                <a:solidFill>
                  <a:srgbClr val="FF0000"/>
                </a:solidFill>
                <a:latin typeface="Times New Roman" pitchFamily="18" charset="0"/>
              </a:rPr>
              <a:t>G</a:t>
            </a:r>
            <a:r>
              <a:rPr lang="en-US" altLang="zh-CN" sz="4000" b="1" i="1" dirty="0" smtClean="0">
                <a:solidFill>
                  <a:srgbClr val="FF0000"/>
                </a:solidFill>
                <a:latin typeface="Times New Roman" pitchFamily="18" charset="0"/>
                <a:cs typeface="Times New Roman" pitchFamily="18" charset="0"/>
              </a:rPr>
              <a:t>'</a:t>
            </a:r>
            <a:r>
              <a:rPr lang="en-US" altLang="zh-CN" sz="4000" b="1" i="1" baseline="30000" dirty="0" smtClean="0">
                <a:solidFill>
                  <a:srgbClr val="FF0000"/>
                </a:solidFill>
                <a:latin typeface="Times New Roman" pitchFamily="18" charset="0"/>
              </a:rPr>
              <a:t>o </a:t>
            </a:r>
            <a:r>
              <a:rPr lang="en-US" altLang="zh-CN" sz="4000" b="1" i="1" dirty="0" smtClean="0">
                <a:solidFill>
                  <a:srgbClr val="FF0000"/>
                </a:solidFill>
                <a:latin typeface="Times New Roman" pitchFamily="18" charset="0"/>
              </a:rPr>
              <a:t>=  </a:t>
            </a:r>
            <a:r>
              <a:rPr lang="en-US" altLang="zh-CN" sz="4000" b="1" dirty="0" smtClean="0">
                <a:solidFill>
                  <a:srgbClr val="FF0000"/>
                </a:solidFill>
                <a:latin typeface="Times New Roman" pitchFamily="18" charset="0"/>
              </a:rPr>
              <a:t>-220 kJ/mol</a:t>
            </a:r>
          </a:p>
          <a:p>
            <a:pPr eaLnBrk="1" hangingPunct="1">
              <a:lnSpc>
                <a:spcPct val="90000"/>
              </a:lnSpc>
              <a:buFontTx/>
              <a:buNone/>
            </a:pPr>
            <a:r>
              <a:rPr lang="en-US" altLang="zh-CN" b="1" dirty="0" smtClean="0">
                <a:latin typeface="Times New Roman" pitchFamily="18" charset="0"/>
              </a:rPr>
              <a:t>      </a:t>
            </a:r>
          </a:p>
          <a:p>
            <a:pPr eaLnBrk="1" hangingPunct="1">
              <a:lnSpc>
                <a:spcPct val="90000"/>
              </a:lnSpc>
              <a:buFontTx/>
              <a:buNone/>
            </a:pPr>
            <a:r>
              <a:rPr lang="en-US" altLang="zh-CN" b="1" dirty="0" smtClean="0">
                <a:latin typeface="Times New Roman" pitchFamily="18" charset="0"/>
              </a:rPr>
              <a:t>       </a:t>
            </a:r>
            <a:r>
              <a:rPr lang="en-US" altLang="zh-CN" b="1" dirty="0" smtClean="0">
                <a:solidFill>
                  <a:srgbClr val="3333FF"/>
                </a:solidFill>
                <a:latin typeface="Times New Roman" pitchFamily="18" charset="0"/>
              </a:rPr>
              <a:t>FADH</a:t>
            </a:r>
            <a:r>
              <a:rPr lang="en-US" altLang="zh-CN" b="1" baseline="-25000" dirty="0" smtClean="0">
                <a:solidFill>
                  <a:srgbClr val="3333FF"/>
                </a:solidFill>
                <a:latin typeface="Times New Roman" pitchFamily="18" charset="0"/>
              </a:rPr>
              <a:t>2</a:t>
            </a:r>
            <a:r>
              <a:rPr lang="en-US" altLang="zh-CN" b="1" dirty="0" smtClean="0">
                <a:solidFill>
                  <a:srgbClr val="3333FF"/>
                </a:solidFill>
                <a:latin typeface="Times New Roman" pitchFamily="18" charset="0"/>
              </a:rPr>
              <a:t>  + </a:t>
            </a:r>
            <a:r>
              <a:rPr lang="en-US" altLang="zh-CN" b="1" dirty="0" smtClean="0">
                <a:solidFill>
                  <a:srgbClr val="3333FF"/>
                </a:solidFill>
                <a:latin typeface="Times New Roman" pitchFamily="18" charset="0"/>
                <a:cs typeface="Times New Roman" pitchFamily="18" charset="0"/>
              </a:rPr>
              <a:t>½</a:t>
            </a:r>
            <a:r>
              <a:rPr lang="en-US" altLang="zh-CN" b="1" dirty="0" smtClean="0">
                <a:solidFill>
                  <a:srgbClr val="3333FF"/>
                </a:solidFill>
                <a:latin typeface="Times New Roman" pitchFamily="18" charset="0"/>
              </a:rPr>
              <a:t> O</a:t>
            </a:r>
            <a:r>
              <a:rPr lang="en-US" altLang="zh-CN" b="1" baseline="-25000" dirty="0" smtClean="0">
                <a:solidFill>
                  <a:srgbClr val="3333FF"/>
                </a:solidFill>
                <a:latin typeface="Times New Roman" pitchFamily="18" charset="0"/>
              </a:rPr>
              <a:t>2</a:t>
            </a:r>
            <a:r>
              <a:rPr lang="en-US" altLang="zh-CN" b="1" dirty="0" smtClean="0">
                <a:solidFill>
                  <a:srgbClr val="3333FF"/>
                </a:solidFill>
                <a:latin typeface="Times New Roman" pitchFamily="18" charset="0"/>
              </a:rPr>
              <a:t>         FAD + H</a:t>
            </a:r>
            <a:r>
              <a:rPr lang="en-US" altLang="zh-CN" b="1" baseline="-25000" dirty="0" smtClean="0">
                <a:solidFill>
                  <a:srgbClr val="3333FF"/>
                </a:solidFill>
                <a:latin typeface="Times New Roman" pitchFamily="18" charset="0"/>
              </a:rPr>
              <a:t>2</a:t>
            </a:r>
            <a:r>
              <a:rPr lang="en-US" altLang="zh-CN" b="1" dirty="0" smtClean="0">
                <a:solidFill>
                  <a:srgbClr val="3333FF"/>
                </a:solidFill>
                <a:latin typeface="Times New Roman" pitchFamily="18" charset="0"/>
              </a:rPr>
              <a:t>O</a:t>
            </a:r>
          </a:p>
          <a:p>
            <a:pPr eaLnBrk="1" hangingPunct="1">
              <a:lnSpc>
                <a:spcPct val="90000"/>
              </a:lnSpc>
              <a:buFontTx/>
              <a:buNone/>
            </a:pPr>
            <a:r>
              <a:rPr lang="en-US" altLang="zh-CN" sz="4000" b="1" i="1" dirty="0" smtClean="0">
                <a:solidFill>
                  <a:srgbClr val="3333FF"/>
                </a:solidFill>
                <a:latin typeface="Times New Roman" pitchFamily="18" charset="0"/>
                <a:sym typeface="Symbol" pitchFamily="18" charset="2"/>
              </a:rPr>
              <a:t>                           </a:t>
            </a:r>
            <a:r>
              <a:rPr lang="en-US" altLang="zh-CN" sz="4000" b="1" i="1" dirty="0" smtClean="0">
                <a:solidFill>
                  <a:srgbClr val="3333FF"/>
                </a:solidFill>
                <a:latin typeface="Times New Roman" pitchFamily="18" charset="0"/>
              </a:rPr>
              <a:t>G</a:t>
            </a:r>
            <a:r>
              <a:rPr lang="en-US" altLang="zh-CN" sz="4000" b="1" i="1" dirty="0" smtClean="0">
                <a:solidFill>
                  <a:srgbClr val="3333FF"/>
                </a:solidFill>
                <a:latin typeface="Times New Roman" pitchFamily="18" charset="0"/>
                <a:cs typeface="Times New Roman" pitchFamily="18" charset="0"/>
              </a:rPr>
              <a:t>'</a:t>
            </a:r>
            <a:r>
              <a:rPr lang="en-US" altLang="zh-CN" sz="4000" b="1" i="1" baseline="30000" dirty="0" smtClean="0">
                <a:solidFill>
                  <a:srgbClr val="3333FF"/>
                </a:solidFill>
                <a:latin typeface="Times New Roman" pitchFamily="18" charset="0"/>
              </a:rPr>
              <a:t>o </a:t>
            </a:r>
            <a:r>
              <a:rPr lang="en-US" altLang="zh-CN" sz="4000" b="1" i="1" dirty="0" smtClean="0">
                <a:solidFill>
                  <a:srgbClr val="3333FF"/>
                </a:solidFill>
                <a:latin typeface="Times New Roman" pitchFamily="18" charset="0"/>
              </a:rPr>
              <a:t>=  </a:t>
            </a:r>
            <a:r>
              <a:rPr lang="en-US" altLang="zh-CN" sz="4000" b="1" dirty="0" smtClean="0">
                <a:solidFill>
                  <a:srgbClr val="3333FF"/>
                </a:solidFill>
                <a:latin typeface="Times New Roman" pitchFamily="18" charset="0"/>
              </a:rPr>
              <a:t>-150 kJ/mol</a:t>
            </a:r>
            <a:endParaRPr lang="en-US" altLang="zh-CN" b="1" dirty="0" smtClean="0">
              <a:solidFill>
                <a:srgbClr val="3333FF"/>
              </a:solidFill>
              <a:latin typeface="Times New Roman" pitchFamily="18" charset="0"/>
            </a:endParaRPr>
          </a:p>
          <a:p>
            <a:pPr eaLnBrk="1" hangingPunct="1">
              <a:lnSpc>
                <a:spcPct val="90000"/>
              </a:lnSpc>
              <a:buFontTx/>
              <a:buNone/>
            </a:pPr>
            <a:endParaRPr lang="en-US" altLang="zh-CN" sz="4000" b="1" dirty="0" smtClean="0">
              <a:solidFill>
                <a:srgbClr val="00FFFF"/>
              </a:solidFill>
              <a:latin typeface="Times New Roman" pitchFamily="18" charset="0"/>
            </a:endParaRPr>
          </a:p>
        </p:txBody>
      </p:sp>
      <p:sp>
        <p:nvSpPr>
          <p:cNvPr id="1029" name="Line 4"/>
          <p:cNvSpPr>
            <a:spLocks noChangeShapeType="1"/>
          </p:cNvSpPr>
          <p:nvPr/>
        </p:nvSpPr>
        <p:spPr bwMode="auto">
          <a:xfrm>
            <a:off x="3995738" y="4076700"/>
            <a:ext cx="792162" cy="0"/>
          </a:xfrm>
          <a:prstGeom prst="line">
            <a:avLst/>
          </a:prstGeom>
          <a:noFill/>
          <a:ln w="38100">
            <a:solidFill>
              <a:srgbClr val="FF0000"/>
            </a:solidFill>
            <a:round/>
            <a:headEnd/>
            <a:tailEnd type="triangle" w="med" len="med"/>
          </a:ln>
        </p:spPr>
        <p:txBody>
          <a:bodyPr wrap="none"/>
          <a:lstStyle/>
          <a:p>
            <a:endParaRPr lang="zh-CN" altLang="en-US"/>
          </a:p>
        </p:txBody>
      </p:sp>
      <p:sp>
        <p:nvSpPr>
          <p:cNvPr id="1030" name="Line 5"/>
          <p:cNvSpPr>
            <a:spLocks noChangeShapeType="1"/>
          </p:cNvSpPr>
          <p:nvPr/>
        </p:nvSpPr>
        <p:spPr bwMode="auto">
          <a:xfrm>
            <a:off x="3563938" y="5805488"/>
            <a:ext cx="863600" cy="0"/>
          </a:xfrm>
          <a:prstGeom prst="line">
            <a:avLst/>
          </a:prstGeom>
          <a:noFill/>
          <a:ln w="38100">
            <a:solidFill>
              <a:srgbClr val="3333FF"/>
            </a:solidFill>
            <a:round/>
            <a:headEnd/>
            <a:tailEnd type="triangle" w="med" len="med"/>
          </a:ln>
        </p:spPr>
        <p:txBody>
          <a:bodyPr wrap="none"/>
          <a:lstStyle/>
          <a:p>
            <a:endParaRPr lang="zh-CN" alt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0" y="188640"/>
            <a:ext cx="9144000" cy="6524625"/>
          </a:xfrm>
        </p:spPr>
        <p:txBody>
          <a:bodyPr/>
          <a:lstStyle/>
          <a:p>
            <a:pPr algn="ctr" eaLnBrk="1" hangingPunct="1">
              <a:lnSpc>
                <a:spcPct val="90000"/>
              </a:lnSpc>
              <a:buFontTx/>
              <a:buNone/>
            </a:pPr>
            <a:r>
              <a:rPr lang="en-US" altLang="zh-CN" sz="4000" b="1" dirty="0" smtClean="0">
                <a:solidFill>
                  <a:srgbClr val="0000FF"/>
                </a:solidFill>
                <a:latin typeface="Times New Roman" pitchFamily="18" charset="0"/>
              </a:rPr>
              <a:t>Oxidative phosphorylation and photophosphorylation are mechanistically similar</a:t>
            </a:r>
            <a:endParaRPr lang="en-US" altLang="zh-CN" b="1" dirty="0" smtClean="0">
              <a:latin typeface="Times New Roman" pitchFamily="18" charset="0"/>
            </a:endParaRPr>
          </a:p>
          <a:p>
            <a:pPr lvl="1" eaLnBrk="1" hangingPunct="1">
              <a:lnSpc>
                <a:spcPct val="90000"/>
              </a:lnSpc>
              <a:buFontTx/>
              <a:buNone/>
            </a:pPr>
            <a:r>
              <a:rPr lang="en-US" altLang="zh-CN" sz="3200" b="1" dirty="0" smtClean="0">
                <a:latin typeface="Times New Roman" pitchFamily="18" charset="0"/>
              </a:rPr>
              <a:t>1). Both involve the flow of electrons through a  chain of membrane-bound carriers.</a:t>
            </a:r>
          </a:p>
          <a:p>
            <a:pPr lvl="1" eaLnBrk="1" hangingPunct="1">
              <a:lnSpc>
                <a:spcPct val="90000"/>
              </a:lnSpc>
              <a:buFontTx/>
              <a:buNone/>
            </a:pPr>
            <a:r>
              <a:rPr lang="en-US" altLang="zh-CN" sz="3200" b="1" dirty="0" smtClean="0">
                <a:latin typeface="Times New Roman" pitchFamily="18" charset="0"/>
              </a:rPr>
              <a:t>2). The energy released from “downhill” electron  flow is first used for “uphill” pumping of    protons (</a:t>
            </a:r>
            <a:r>
              <a:rPr lang="zh-CN" altLang="en-US" sz="3200" b="1" dirty="0" smtClean="0">
                <a:latin typeface="楷体" panose="02010609060101010101" pitchFamily="49" charset="-122"/>
                <a:ea typeface="楷体" panose="02010609060101010101" pitchFamily="49" charset="-122"/>
              </a:rPr>
              <a:t>质子</a:t>
            </a:r>
            <a:r>
              <a:rPr lang="en-US" altLang="zh-CN" sz="3200" b="1" dirty="0" smtClean="0">
                <a:latin typeface="Times New Roman" pitchFamily="18" charset="0"/>
              </a:rPr>
              <a:t>)</a:t>
            </a:r>
            <a:r>
              <a:rPr lang="en-US" altLang="zh-CN" sz="3200" b="1" dirty="0" smtClean="0">
                <a:solidFill>
                  <a:srgbClr val="FF0000"/>
                </a:solidFill>
                <a:latin typeface="Times New Roman" pitchFamily="18" charset="0"/>
              </a:rPr>
              <a:t> </a:t>
            </a:r>
            <a:r>
              <a:rPr lang="en-US" altLang="zh-CN" sz="3200" b="1" dirty="0" smtClean="0">
                <a:latin typeface="Times New Roman" pitchFamily="18" charset="0"/>
              </a:rPr>
              <a:t>to produce a </a:t>
            </a:r>
            <a:r>
              <a:rPr lang="en-US" altLang="zh-CN" sz="3200" b="1" dirty="0" smtClean="0">
                <a:solidFill>
                  <a:srgbClr val="FF0000"/>
                </a:solidFill>
                <a:latin typeface="Times New Roman" pitchFamily="18" charset="0"/>
              </a:rPr>
              <a:t>proton gradient</a:t>
            </a:r>
            <a:r>
              <a:rPr lang="en-US" altLang="zh-CN" sz="3200" b="1" dirty="0" smtClean="0">
                <a:latin typeface="Times New Roman" pitchFamily="18" charset="0"/>
              </a:rPr>
              <a:t> (thus a transmembrane electrochemical potential) across a biomembrane.</a:t>
            </a:r>
          </a:p>
          <a:p>
            <a:pPr lvl="1" eaLnBrk="1" hangingPunct="1">
              <a:lnSpc>
                <a:spcPct val="90000"/>
              </a:lnSpc>
              <a:buFontTx/>
              <a:buNone/>
            </a:pPr>
            <a:r>
              <a:rPr lang="en-US" altLang="zh-CN" sz="3200" b="1" dirty="0" smtClean="0">
                <a:latin typeface="Times New Roman" pitchFamily="18" charset="0"/>
              </a:rPr>
              <a:t>3). ATP is then synthesized by a “downhill” transmembrane flow of protons through a specific protein machinery (</a:t>
            </a:r>
            <a:r>
              <a:rPr lang="en-US" altLang="zh-CN" sz="3200" b="1" dirty="0" smtClean="0">
                <a:solidFill>
                  <a:srgbClr val="FF0000"/>
                </a:solidFill>
                <a:latin typeface="Times New Roman" pitchFamily="18" charset="0"/>
              </a:rPr>
              <a:t>ATP synthase</a:t>
            </a:r>
            <a:r>
              <a:rPr lang="en-US" altLang="zh-CN" sz="3200" b="1" dirty="0" smtClean="0">
                <a:latin typeface="Times New Roman" pitchFamily="18" charset="0"/>
              </a:rPr>
              <a:t>).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0" y="5734050"/>
            <a:ext cx="9144000" cy="946150"/>
          </a:xfrm>
          <a:prstGeom prst="rect">
            <a:avLst/>
          </a:prstGeom>
          <a:noFill/>
          <a:ln w="9525">
            <a:noFill/>
            <a:miter lim="800000"/>
            <a:headEnd/>
            <a:tailEnd/>
          </a:ln>
        </p:spPr>
        <p:txBody>
          <a:bodyPr>
            <a:spAutoFit/>
          </a:bodyPr>
          <a:lstStyle/>
          <a:p>
            <a:pPr algn="ctr"/>
            <a:r>
              <a:rPr lang="en-US" altLang="zh-CN" sz="2800" b="1" dirty="0">
                <a:solidFill>
                  <a:srgbClr val="FF0000"/>
                </a:solidFill>
                <a:latin typeface="Times New Roman" pitchFamily="18" charset="0"/>
              </a:rPr>
              <a:t>Proton-motive force: </a:t>
            </a:r>
            <a:r>
              <a:rPr lang="en-US" altLang="zh-CN" sz="2800" b="1" dirty="0">
                <a:latin typeface="Times New Roman" pitchFamily="18" charset="0"/>
              </a:rPr>
              <a:t>the free energy change for the creation of an electrochemical gradient by an ion pump</a:t>
            </a:r>
          </a:p>
        </p:txBody>
      </p:sp>
      <p:pic>
        <p:nvPicPr>
          <p:cNvPr id="44035" name="Picture 7"/>
          <p:cNvPicPr>
            <a:picLocks noChangeAspect="1" noChangeArrowheads="1"/>
          </p:cNvPicPr>
          <p:nvPr/>
        </p:nvPicPr>
        <p:blipFill>
          <a:blip r:embed="rId3"/>
          <a:srcRect/>
          <a:stretch>
            <a:fillRect/>
          </a:stretch>
        </p:blipFill>
        <p:spPr bwMode="auto">
          <a:xfrm>
            <a:off x="1042988" y="0"/>
            <a:ext cx="6842125" cy="5805488"/>
          </a:xfrm>
          <a:prstGeom prst="rect">
            <a:avLst/>
          </a:prstGeom>
          <a:noFill/>
          <a:ln w="9525">
            <a:noFill/>
            <a:miter lim="800000"/>
            <a:headEnd/>
            <a:tailEnd/>
          </a:ln>
        </p:spPr>
      </p:pic>
      <p:sp>
        <p:nvSpPr>
          <p:cNvPr id="44036" name="Text Box 8"/>
          <p:cNvSpPr txBox="1">
            <a:spLocks noChangeArrowheads="1"/>
          </p:cNvSpPr>
          <p:nvPr/>
        </p:nvSpPr>
        <p:spPr bwMode="auto">
          <a:xfrm>
            <a:off x="6784975" y="4722813"/>
            <a:ext cx="2357438" cy="396875"/>
          </a:xfrm>
          <a:prstGeom prst="rect">
            <a:avLst/>
          </a:prstGeom>
          <a:noFill/>
          <a:ln w="9525">
            <a:noFill/>
            <a:miter lim="800000"/>
            <a:headEnd/>
            <a:tailEnd/>
          </a:ln>
        </p:spPr>
        <p:txBody>
          <a:bodyPr wrap="none">
            <a:spAutoFit/>
          </a:bodyPr>
          <a:lstStyle/>
          <a:p>
            <a:r>
              <a:rPr lang="en-US" altLang="zh-CN" sz="2000" b="1" dirty="0">
                <a:solidFill>
                  <a:srgbClr val="FF0000"/>
                </a:solidFill>
                <a:latin typeface="Times New Roman" pitchFamily="18" charset="0"/>
              </a:rPr>
              <a:t>(electrical potential)</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0" y="0"/>
            <a:ext cx="9144000" cy="6813376"/>
          </a:xfrm>
        </p:spPr>
        <p:txBody>
          <a:bodyPr/>
          <a:lstStyle/>
          <a:p>
            <a:pPr marL="0" indent="0" eaLnBrk="1" hangingPunct="1">
              <a:buNone/>
            </a:pPr>
            <a:endParaRPr lang="en-US" altLang="zh-CN" b="1" dirty="0" smtClean="0">
              <a:latin typeface="Times New Roman" pitchFamily="18" charset="0"/>
            </a:endParaRPr>
          </a:p>
          <a:p>
            <a:pPr eaLnBrk="1" hangingPunct="1"/>
            <a:r>
              <a:rPr lang="en-US" altLang="zh-CN" b="1" dirty="0" smtClean="0">
                <a:latin typeface="Times New Roman" pitchFamily="18" charset="0"/>
              </a:rPr>
              <a:t>In actively respiring mitochondria, the measured </a:t>
            </a:r>
            <a:r>
              <a:rPr lang="en-US" altLang="zh-CN" b="1" dirty="0" smtClean="0">
                <a:latin typeface="Times New Roman" pitchFamily="18" charset="0"/>
                <a:sym typeface="Symbol" pitchFamily="18" charset="2"/>
              </a:rPr>
              <a:t></a:t>
            </a:r>
            <a:r>
              <a:rPr lang="en-US" altLang="zh-CN" b="1" dirty="0" smtClean="0">
                <a:latin typeface="Times New Roman" pitchFamily="18" charset="0"/>
              </a:rPr>
              <a:t>pH is about 0.75 and difference in electrical potential (</a:t>
            </a:r>
            <a:r>
              <a:rPr lang="en-US" altLang="zh-CN" b="1" dirty="0" smtClean="0">
                <a:latin typeface="Times New Roman" pitchFamily="18" charset="0"/>
                <a:sym typeface="Symbol" pitchFamily="18" charset="2"/>
              </a:rPr>
              <a:t></a:t>
            </a:r>
            <a:r>
              <a:rPr lang="en-US" altLang="zh-CN" b="1" dirty="0" smtClean="0">
                <a:latin typeface="Times New Roman" pitchFamily="18" charset="0"/>
              </a:rPr>
              <a:t>) is about 0.15-0.2 V.</a:t>
            </a:r>
          </a:p>
          <a:p>
            <a:pPr eaLnBrk="1" hangingPunct="1"/>
            <a:endParaRPr lang="en-US" altLang="zh-CN" b="1" dirty="0" smtClean="0">
              <a:latin typeface="Times New Roman" pitchFamily="18" charset="0"/>
            </a:endParaRPr>
          </a:p>
          <a:p>
            <a:pPr eaLnBrk="1" hangingPunct="1">
              <a:buFontTx/>
              <a:buNone/>
            </a:pPr>
            <a:r>
              <a:rPr lang="en-US" altLang="zh-CN" b="1" dirty="0" smtClean="0">
                <a:latin typeface="Times New Roman" pitchFamily="18" charset="0"/>
              </a:rPr>
              <a:t>                 </a:t>
            </a:r>
            <a:r>
              <a:rPr lang="en-US" altLang="zh-CN" sz="4000" b="1" i="1" dirty="0" smtClean="0">
                <a:latin typeface="Times New Roman" pitchFamily="18" charset="0"/>
                <a:sym typeface="Symbol" pitchFamily="18" charset="2"/>
              </a:rPr>
              <a:t></a:t>
            </a:r>
            <a:r>
              <a:rPr lang="en-US" altLang="zh-CN" sz="4000" b="1" i="1" dirty="0" smtClean="0">
                <a:latin typeface="Times New Roman" pitchFamily="18" charset="0"/>
              </a:rPr>
              <a:t>G</a:t>
            </a:r>
            <a:r>
              <a:rPr lang="en-US" altLang="zh-CN" sz="4000" b="1" baseline="30000" dirty="0" smtClean="0">
                <a:latin typeface="Times New Roman" pitchFamily="18" charset="0"/>
              </a:rPr>
              <a:t> </a:t>
            </a:r>
            <a:r>
              <a:rPr lang="en-US" altLang="zh-CN" sz="4000" b="1" dirty="0" smtClean="0">
                <a:latin typeface="Times New Roman" pitchFamily="18" charset="0"/>
              </a:rPr>
              <a:t>= 20 X 10 = 200 (kJ /mol)</a:t>
            </a:r>
          </a:p>
          <a:p>
            <a:pPr eaLnBrk="1" hangingPunct="1"/>
            <a:endParaRPr lang="en-US" altLang="zh-CN" b="1" dirty="0" smtClean="0">
              <a:solidFill>
                <a:srgbClr val="FF0000"/>
              </a:solidFill>
              <a:latin typeface="Times New Roman" pitchFamily="18" charset="0"/>
            </a:endParaRPr>
          </a:p>
          <a:p>
            <a:pPr eaLnBrk="1" hangingPunct="1"/>
            <a:r>
              <a:rPr lang="en-US" altLang="zh-CN" b="1" dirty="0" smtClean="0">
                <a:solidFill>
                  <a:srgbClr val="FF0000"/>
                </a:solidFill>
                <a:latin typeface="Times New Roman" pitchFamily="18" charset="0"/>
              </a:rPr>
              <a:t>The </a:t>
            </a:r>
            <a:r>
              <a:rPr lang="en-US" altLang="zh-CN" b="1" dirty="0" smtClean="0">
                <a:solidFill>
                  <a:srgbClr val="FF0000"/>
                </a:solidFill>
                <a:latin typeface="Times New Roman" pitchFamily="18" charset="0"/>
              </a:rPr>
              <a:t>energy of electron transfer is efficiently conserved in a proton gradient.</a:t>
            </a:r>
            <a:endParaRPr lang="en-US" altLang="zh-CN" b="1" dirty="0" smtClean="0">
              <a:latin typeface="Times New Roman" pitchFamily="18" charset="0"/>
            </a:endParaRPr>
          </a:p>
          <a:p>
            <a:pPr eaLnBrk="1" hangingPunct="1"/>
            <a:endParaRPr lang="en-US" altLang="zh-CN" b="1" dirty="0" smtClean="0">
              <a:latin typeface="Times New Roman" pitchFamily="18" charset="0"/>
            </a:endParaRPr>
          </a:p>
          <a:p>
            <a:pPr eaLnBrk="1" hangingPunct="1"/>
            <a:r>
              <a:rPr lang="en-US" altLang="zh-CN" b="1" dirty="0" smtClean="0">
                <a:latin typeface="Times New Roman" pitchFamily="18" charset="0"/>
              </a:rPr>
              <a:t>The energy stored in such an H</a:t>
            </a:r>
            <a:r>
              <a:rPr lang="en-US" altLang="zh-CN" b="1" baseline="30000" dirty="0" smtClean="0">
                <a:latin typeface="Times New Roman" pitchFamily="18" charset="0"/>
              </a:rPr>
              <a:t>+</a:t>
            </a:r>
            <a:r>
              <a:rPr lang="en-US" altLang="zh-CN" b="1" dirty="0" smtClean="0">
                <a:latin typeface="Times New Roman" pitchFamily="18" charset="0"/>
              </a:rPr>
              <a:t> gradient can be used to synthesize ATP or to do other work.</a:t>
            </a:r>
          </a:p>
          <a:p>
            <a:pPr eaLnBrk="1" hangingPunct="1"/>
            <a:endParaRPr lang="en-US" altLang="zh-CN"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549275"/>
            <a:ext cx="9144000" cy="1143000"/>
          </a:xfrm>
        </p:spPr>
        <p:txBody>
          <a:bodyPr/>
          <a:lstStyle/>
          <a:p>
            <a:pPr eaLnBrk="1" hangingPunct="1"/>
            <a:r>
              <a:rPr lang="en-US" altLang="zh-CN" b="1" dirty="0" smtClean="0">
                <a:solidFill>
                  <a:srgbClr val="0000FF"/>
                </a:solidFill>
                <a:latin typeface="Times New Roman" pitchFamily="18" charset="0"/>
              </a:rPr>
              <a:t>9. Electron transfer to O</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 was found to be coupled to ATP synthesis from ADP + P</a:t>
            </a:r>
            <a:r>
              <a:rPr lang="en-US" altLang="zh-CN" b="1" baseline="-25000" dirty="0" smtClean="0">
                <a:solidFill>
                  <a:srgbClr val="0000FF"/>
                </a:solidFill>
                <a:latin typeface="Times New Roman" pitchFamily="18" charset="0"/>
              </a:rPr>
              <a:t>i</a:t>
            </a:r>
            <a:r>
              <a:rPr lang="en-US" altLang="zh-CN" b="1" dirty="0" smtClean="0">
                <a:solidFill>
                  <a:srgbClr val="0000FF"/>
                </a:solidFill>
                <a:latin typeface="Times New Roman" pitchFamily="18" charset="0"/>
              </a:rPr>
              <a:t> in isolated mitochondria</a:t>
            </a:r>
          </a:p>
        </p:txBody>
      </p:sp>
      <p:sp>
        <p:nvSpPr>
          <p:cNvPr id="46083" name="Rectangle 3"/>
          <p:cNvSpPr>
            <a:spLocks noGrp="1" noChangeArrowheads="1"/>
          </p:cNvSpPr>
          <p:nvPr>
            <p:ph type="body" idx="1"/>
          </p:nvPr>
        </p:nvSpPr>
        <p:spPr>
          <a:xfrm>
            <a:off x="0" y="2205038"/>
            <a:ext cx="9144000" cy="4114800"/>
          </a:xfrm>
        </p:spPr>
        <p:txBody>
          <a:bodyPr/>
          <a:lstStyle/>
          <a:p>
            <a:pPr eaLnBrk="1" hangingPunct="1">
              <a:lnSpc>
                <a:spcPct val="90000"/>
              </a:lnSpc>
            </a:pPr>
            <a:r>
              <a:rPr lang="en-US" altLang="zh-CN" b="1" dirty="0" smtClean="0">
                <a:latin typeface="Times New Roman" pitchFamily="18" charset="0"/>
              </a:rPr>
              <a:t>ATP would not be synthesized when only ADP and P</a:t>
            </a:r>
            <a:r>
              <a:rPr lang="en-US" altLang="zh-CN" b="1" baseline="-25000" dirty="0" smtClean="0">
                <a:latin typeface="Times New Roman" pitchFamily="18" charset="0"/>
              </a:rPr>
              <a:t>i</a:t>
            </a:r>
            <a:r>
              <a:rPr lang="en-US" altLang="zh-CN" b="1" dirty="0" smtClean="0">
                <a:latin typeface="Times New Roman" pitchFamily="18" charset="0"/>
              </a:rPr>
              <a:t> are added in isolated mitochondria suspensions.</a:t>
            </a:r>
          </a:p>
          <a:p>
            <a:pPr eaLnBrk="1" hangingPunct="1">
              <a:lnSpc>
                <a:spcPct val="90000"/>
              </a:lnSpc>
            </a:pPr>
            <a:endParaRPr lang="en-US" altLang="zh-CN" b="1" dirty="0" smtClean="0">
              <a:latin typeface="Times New Roman" pitchFamily="18" charset="0"/>
            </a:endParaRPr>
          </a:p>
          <a:p>
            <a:pPr eaLnBrk="1" hangingPunct="1">
              <a:lnSpc>
                <a:spcPct val="90000"/>
              </a:lnSpc>
            </a:pPr>
            <a:r>
              <a:rPr lang="en-US" altLang="zh-CN" b="1" dirty="0" smtClean="0">
                <a:latin typeface="Times New Roman" pitchFamily="18" charset="0"/>
              </a:rPr>
              <a:t>O</a:t>
            </a:r>
            <a:r>
              <a:rPr lang="en-US" altLang="zh-CN" b="1" baseline="-25000" dirty="0" smtClean="0">
                <a:latin typeface="Times New Roman" pitchFamily="18" charset="0"/>
              </a:rPr>
              <a:t>2</a:t>
            </a:r>
            <a:r>
              <a:rPr lang="en-US" altLang="zh-CN" b="1" dirty="0" smtClean="0">
                <a:latin typeface="Times New Roman" pitchFamily="18" charset="0"/>
              </a:rPr>
              <a:t> consumption, an indication of electron flow, was detected when a reductant (e.g., succinate) is added, accompanied by an increase of ATP synthesis.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808038" y="3876675"/>
            <a:ext cx="8007350" cy="2838450"/>
          </a:xfrm>
          <a:prstGeom prst="rect">
            <a:avLst/>
          </a:prstGeom>
          <a:noFill/>
          <a:ln w="9525">
            <a:noFill/>
            <a:miter lim="800000"/>
            <a:headEnd/>
            <a:tailEnd/>
          </a:ln>
        </p:spPr>
        <p:txBody>
          <a:bodyPr wrap="none">
            <a:spAutoFit/>
          </a:bodyPr>
          <a:lstStyle/>
          <a:p>
            <a:r>
              <a:rPr kumimoji="1" lang="en-US" altLang="zh-CN" sz="3600" b="1" dirty="0">
                <a:latin typeface="Times New Roman" pitchFamily="18" charset="0"/>
              </a:rPr>
              <a:t>Electron transfer was found to be </a:t>
            </a:r>
          </a:p>
          <a:p>
            <a:r>
              <a:rPr kumimoji="1" lang="en-US" altLang="zh-CN" sz="3600" b="1" dirty="0">
                <a:latin typeface="Times New Roman" pitchFamily="18" charset="0"/>
              </a:rPr>
              <a:t>obligatorily coupled to ATP Synthesis</a:t>
            </a:r>
          </a:p>
          <a:p>
            <a:r>
              <a:rPr kumimoji="1" lang="en-US" altLang="zh-CN" sz="3600" b="1" dirty="0">
                <a:latin typeface="Times New Roman" pitchFamily="18" charset="0"/>
              </a:rPr>
              <a:t>in isolated mitochondria suspensions: </a:t>
            </a:r>
          </a:p>
          <a:p>
            <a:r>
              <a:rPr kumimoji="1" lang="en-US" altLang="zh-CN" sz="3600" b="1" i="1" dirty="0">
                <a:solidFill>
                  <a:srgbClr val="FF0000"/>
                </a:solidFill>
                <a:latin typeface="Times New Roman" pitchFamily="18" charset="0"/>
              </a:rPr>
              <a:t>neither reaction occurs without the other</a:t>
            </a:r>
            <a:r>
              <a:rPr kumimoji="1" lang="en-US" altLang="zh-CN" sz="3600" b="1" dirty="0">
                <a:solidFill>
                  <a:srgbClr val="FF0000"/>
                </a:solidFill>
                <a:latin typeface="Times New Roman" pitchFamily="18" charset="0"/>
              </a:rPr>
              <a:t>.</a:t>
            </a:r>
          </a:p>
          <a:p>
            <a:endParaRPr lang="en-US" altLang="zh-CN" sz="3600" b="1" dirty="0">
              <a:solidFill>
                <a:srgbClr val="FF0000"/>
              </a:solidFill>
              <a:latin typeface="Times New Roman" pitchFamily="18" charset="0"/>
            </a:endParaRPr>
          </a:p>
        </p:txBody>
      </p:sp>
      <p:pic>
        <p:nvPicPr>
          <p:cNvPr id="47107" name="Picture 5"/>
          <p:cNvPicPr>
            <a:picLocks noChangeAspect="1" noChangeArrowheads="1"/>
          </p:cNvPicPr>
          <p:nvPr/>
        </p:nvPicPr>
        <p:blipFill>
          <a:blip r:embed="rId3"/>
          <a:srcRect/>
          <a:stretch>
            <a:fillRect/>
          </a:stretch>
        </p:blipFill>
        <p:spPr bwMode="auto">
          <a:xfrm>
            <a:off x="0" y="549275"/>
            <a:ext cx="3746500" cy="2936875"/>
          </a:xfrm>
          <a:prstGeom prst="rect">
            <a:avLst/>
          </a:prstGeom>
          <a:noFill/>
          <a:ln w="9525">
            <a:noFill/>
            <a:miter lim="800000"/>
            <a:headEnd/>
            <a:tailEnd/>
          </a:ln>
        </p:spPr>
      </p:pic>
      <p:pic>
        <p:nvPicPr>
          <p:cNvPr id="47108" name="Picture 6"/>
          <p:cNvPicPr>
            <a:picLocks noChangeAspect="1" noChangeArrowheads="1"/>
          </p:cNvPicPr>
          <p:nvPr/>
        </p:nvPicPr>
        <p:blipFill>
          <a:blip r:embed="rId4"/>
          <a:srcRect/>
          <a:stretch>
            <a:fillRect/>
          </a:stretch>
        </p:blipFill>
        <p:spPr bwMode="auto">
          <a:xfrm>
            <a:off x="3851275" y="549275"/>
            <a:ext cx="5292725" cy="2951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303213" y="847725"/>
            <a:ext cx="8535987" cy="5160963"/>
          </a:xfrm>
          <a:prstGeom prst="rect">
            <a:avLst/>
          </a:prstGeom>
          <a:noFill/>
          <a:ln w="9525">
            <a:noFill/>
            <a:miter lim="800000"/>
            <a:headEnd/>
            <a:tailEnd/>
          </a:ln>
        </p:spPr>
      </p:pic>
      <p:sp>
        <p:nvSpPr>
          <p:cNvPr id="48132" name="Line 4"/>
          <p:cNvSpPr>
            <a:spLocks noChangeShapeType="1"/>
          </p:cNvSpPr>
          <p:nvPr/>
        </p:nvSpPr>
        <p:spPr bwMode="auto">
          <a:xfrm>
            <a:off x="285750" y="3500438"/>
            <a:ext cx="1944688" cy="0"/>
          </a:xfrm>
          <a:prstGeom prst="line">
            <a:avLst/>
          </a:prstGeom>
          <a:noFill/>
          <a:ln w="38100">
            <a:solidFill>
              <a:srgbClr val="FF0000"/>
            </a:solidFill>
            <a:round/>
            <a:headEnd/>
            <a:tailEnd/>
          </a:ln>
        </p:spPr>
        <p:txBody>
          <a:bodyPr/>
          <a:lstStyle/>
          <a:p>
            <a:endParaRPr lang="zh-CN"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0" y="0"/>
            <a:ext cx="9144000" cy="6858000"/>
          </a:xfrm>
        </p:spPr>
        <p:txBody>
          <a:bodyPr/>
          <a:lstStyle/>
          <a:p>
            <a:pPr eaLnBrk="1" hangingPunct="1">
              <a:lnSpc>
                <a:spcPct val="90000"/>
              </a:lnSpc>
            </a:pPr>
            <a:endParaRPr lang="en-US" altLang="zh-CN" b="1" dirty="0" smtClean="0">
              <a:latin typeface="Times New Roman" pitchFamily="18" charset="0"/>
            </a:endParaRPr>
          </a:p>
          <a:p>
            <a:pPr eaLnBrk="1" hangingPunct="1">
              <a:lnSpc>
                <a:spcPct val="90000"/>
              </a:lnSpc>
            </a:pPr>
            <a:r>
              <a:rPr lang="en-US" altLang="zh-CN" b="1" dirty="0" smtClean="0">
                <a:latin typeface="Times New Roman" pitchFamily="18" charset="0"/>
              </a:rPr>
              <a:t>Both O</a:t>
            </a:r>
            <a:r>
              <a:rPr lang="en-US" altLang="zh-CN" b="1" baseline="-25000" dirty="0" smtClean="0">
                <a:latin typeface="Times New Roman" pitchFamily="18" charset="0"/>
              </a:rPr>
              <a:t>2</a:t>
            </a:r>
            <a:r>
              <a:rPr lang="en-US" altLang="zh-CN" b="1" dirty="0" smtClean="0">
                <a:latin typeface="Times New Roman" pitchFamily="18" charset="0"/>
              </a:rPr>
              <a:t> consumption and ATP synthesis were suppressed when inhibitors of respiratory chain (e.g., cyanide, CO, or antimycin A) was added.</a:t>
            </a:r>
          </a:p>
          <a:p>
            <a:pPr eaLnBrk="1" hangingPunct="1">
              <a:lnSpc>
                <a:spcPct val="90000"/>
              </a:lnSpc>
            </a:pPr>
            <a:r>
              <a:rPr lang="en-US" altLang="zh-CN" b="1" i="1" dirty="0" smtClean="0">
                <a:solidFill>
                  <a:srgbClr val="0000FF"/>
                </a:solidFill>
                <a:latin typeface="Times New Roman" pitchFamily="18" charset="0"/>
              </a:rPr>
              <a:t>ATP synthesis depends on the occurrence of electron flow in mitochondria.</a:t>
            </a:r>
          </a:p>
          <a:p>
            <a:pPr eaLnBrk="1" hangingPunct="1">
              <a:lnSpc>
                <a:spcPct val="90000"/>
              </a:lnSpc>
            </a:pPr>
            <a:r>
              <a:rPr lang="en-US" altLang="zh-CN" b="1" dirty="0" smtClean="0">
                <a:latin typeface="Times New Roman" pitchFamily="18" charset="0"/>
              </a:rPr>
              <a:t>O</a:t>
            </a:r>
            <a:r>
              <a:rPr lang="en-US" altLang="zh-CN" b="1" baseline="-25000" dirty="0" smtClean="0">
                <a:latin typeface="Times New Roman" pitchFamily="18" charset="0"/>
              </a:rPr>
              <a:t>2</a:t>
            </a:r>
            <a:r>
              <a:rPr lang="en-US" altLang="zh-CN" b="1" dirty="0" smtClean="0">
                <a:latin typeface="Times New Roman" pitchFamily="18" charset="0"/>
              </a:rPr>
              <a:t> consumption was not observed if ADP was not added to the suspension, although a reductant is provided. </a:t>
            </a:r>
          </a:p>
          <a:p>
            <a:pPr eaLnBrk="1" hangingPunct="1">
              <a:lnSpc>
                <a:spcPct val="90000"/>
              </a:lnSpc>
            </a:pPr>
            <a:r>
              <a:rPr lang="en-US" altLang="zh-CN" b="1" dirty="0" smtClean="0">
                <a:latin typeface="Times New Roman" pitchFamily="18" charset="0"/>
              </a:rPr>
              <a:t>O</a:t>
            </a:r>
            <a:r>
              <a:rPr lang="en-US" altLang="zh-CN" b="1" baseline="-25000" dirty="0" smtClean="0">
                <a:latin typeface="Times New Roman" pitchFamily="18" charset="0"/>
              </a:rPr>
              <a:t>2</a:t>
            </a:r>
            <a:r>
              <a:rPr lang="en-US" altLang="zh-CN" b="1" dirty="0" smtClean="0">
                <a:latin typeface="Times New Roman" pitchFamily="18" charset="0"/>
              </a:rPr>
              <a:t> consumption was also not observed in the presence of inhibitors of ATP synthase (e.g., oligomycin or venturicidin).</a:t>
            </a:r>
          </a:p>
          <a:p>
            <a:pPr eaLnBrk="1" hangingPunct="1">
              <a:lnSpc>
                <a:spcPct val="90000"/>
              </a:lnSpc>
            </a:pPr>
            <a:r>
              <a:rPr lang="en-US" altLang="zh-CN" b="1" i="1" dirty="0" smtClean="0">
                <a:solidFill>
                  <a:srgbClr val="0000FF"/>
                </a:solidFill>
                <a:latin typeface="Times New Roman" pitchFamily="18" charset="0"/>
              </a:rPr>
              <a:t>Electron flow also depends on ATP synthesis!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549275"/>
            <a:ext cx="9144000" cy="1143000"/>
          </a:xfrm>
        </p:spPr>
        <p:txBody>
          <a:bodyPr/>
          <a:lstStyle/>
          <a:p>
            <a:pPr eaLnBrk="1" hangingPunct="1"/>
            <a:r>
              <a:rPr lang="en-US" altLang="zh-CN" b="1" dirty="0" smtClean="0">
                <a:solidFill>
                  <a:srgbClr val="0000FF"/>
                </a:solidFill>
                <a:latin typeface="Times New Roman" pitchFamily="18" charset="0"/>
              </a:rPr>
              <a:t>10. The chemiosmotic model was proposed to explain the coupling of electron flow and ATP synthesis</a:t>
            </a:r>
          </a:p>
        </p:txBody>
      </p:sp>
      <p:sp>
        <p:nvSpPr>
          <p:cNvPr id="50179" name="Rectangle 3"/>
          <p:cNvSpPr>
            <a:spLocks noGrp="1" noChangeArrowheads="1"/>
          </p:cNvSpPr>
          <p:nvPr>
            <p:ph type="body" idx="1"/>
          </p:nvPr>
        </p:nvSpPr>
        <p:spPr>
          <a:xfrm>
            <a:off x="0" y="2209800"/>
            <a:ext cx="9144000" cy="4648200"/>
          </a:xfrm>
        </p:spPr>
        <p:txBody>
          <a:bodyPr/>
          <a:lstStyle/>
          <a:p>
            <a:pPr eaLnBrk="1" hangingPunct="1">
              <a:lnSpc>
                <a:spcPct val="90000"/>
              </a:lnSpc>
            </a:pPr>
            <a:r>
              <a:rPr lang="en-US" altLang="zh-CN" sz="2800" b="1" dirty="0" smtClean="0">
                <a:latin typeface="Times New Roman" pitchFamily="18" charset="0"/>
              </a:rPr>
              <a:t>First proposed in 1961 by Peter Mitchell (a British).</a:t>
            </a:r>
          </a:p>
          <a:p>
            <a:pPr eaLnBrk="1" hangingPunct="1">
              <a:lnSpc>
                <a:spcPct val="90000"/>
              </a:lnSpc>
              <a:buFontTx/>
              <a:buNone/>
            </a:pPr>
            <a:r>
              <a:rPr lang="en-US" altLang="zh-CN" sz="2800" b="1" dirty="0" smtClean="0">
                <a:latin typeface="Times New Roman" pitchFamily="18" charset="0"/>
              </a:rPr>
              <a:t>    ---</a:t>
            </a:r>
            <a:r>
              <a:rPr lang="en-US" altLang="zh-CN" sz="2800" b="1" dirty="0" smtClean="0">
                <a:solidFill>
                  <a:srgbClr val="FF0000"/>
                </a:solidFill>
                <a:latin typeface="Times New Roman" pitchFamily="18" charset="0"/>
              </a:rPr>
              <a:t>one of the great unifying principles of twentieth century biology!</a:t>
            </a:r>
          </a:p>
          <a:p>
            <a:pPr eaLnBrk="1" hangingPunct="1">
              <a:lnSpc>
                <a:spcPct val="90000"/>
              </a:lnSpc>
            </a:pPr>
            <a:r>
              <a:rPr lang="en-US" altLang="zh-CN" sz="2800" b="1" dirty="0" smtClean="0">
                <a:latin typeface="Times New Roman" pitchFamily="18" charset="0"/>
              </a:rPr>
              <a:t>Energy released from electron transfer is hypothesized to be first used to pump protons from the mitochondrial matrix to the intermembrane space (or from stroma to thylakoid lumen in chloroplasts), thus generating a proton gradient across the inner membrane; such a </a:t>
            </a:r>
            <a:r>
              <a:rPr lang="en-US" altLang="zh-CN" sz="2800" b="1" dirty="0" smtClean="0">
                <a:solidFill>
                  <a:srgbClr val="FF0000"/>
                </a:solidFill>
                <a:latin typeface="Times New Roman" pitchFamily="18" charset="0"/>
              </a:rPr>
              <a:t>proton-motive force</a:t>
            </a:r>
            <a:r>
              <a:rPr lang="en-US" altLang="zh-CN" sz="2800" b="1" dirty="0" smtClean="0">
                <a:latin typeface="Times New Roman" pitchFamily="18" charset="0"/>
              </a:rPr>
              <a:t> then drives ATP synthesis by moving protons back into the matrix </a:t>
            </a:r>
            <a:r>
              <a:rPr lang="en-US" altLang="zh-CN" sz="2800" b="1" i="1" dirty="0" smtClean="0">
                <a:latin typeface="Times New Roman" pitchFamily="18" charset="0"/>
              </a:rPr>
              <a:t>via</a:t>
            </a:r>
            <a:r>
              <a:rPr lang="en-US" altLang="zh-CN" sz="2800" b="1" dirty="0" smtClean="0">
                <a:latin typeface="Times New Roman" pitchFamily="18" charset="0"/>
              </a:rPr>
              <a:t> the ATP synthase.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ure_19_19"/>
          <p:cNvPicPr>
            <a:picLocks noChangeAspect="1" noChangeArrowheads="1"/>
          </p:cNvPicPr>
          <p:nvPr/>
        </p:nvPicPr>
        <p:blipFill>
          <a:blip r:embed="rId3" cstate="print"/>
          <a:srcRect/>
          <a:stretch>
            <a:fillRect/>
          </a:stretch>
        </p:blipFill>
        <p:spPr bwMode="auto">
          <a:xfrm>
            <a:off x="304800" y="1244600"/>
            <a:ext cx="8531225" cy="4375150"/>
          </a:xfrm>
          <a:prstGeom prst="rect">
            <a:avLst/>
          </a:prstGeom>
          <a:noFill/>
          <a:ln w="9525">
            <a:noFill/>
            <a:miter lim="800000"/>
            <a:headEnd/>
            <a:tailEnd/>
          </a:ln>
          <a:effectLst/>
        </p:spPr>
      </p:pic>
      <p:sp>
        <p:nvSpPr>
          <p:cNvPr id="3" name="TextBox 2"/>
          <p:cNvSpPr txBox="1"/>
          <p:nvPr/>
        </p:nvSpPr>
        <p:spPr>
          <a:xfrm>
            <a:off x="827584" y="5805264"/>
            <a:ext cx="7632848" cy="1200329"/>
          </a:xfrm>
          <a:prstGeom prst="rect">
            <a:avLst/>
          </a:prstGeom>
          <a:noFill/>
        </p:spPr>
        <p:txBody>
          <a:bodyPr wrap="square" rtlCol="0">
            <a:spAutoFit/>
          </a:bodyPr>
          <a:lstStyle/>
          <a:p>
            <a:r>
              <a:rPr kumimoji="1" lang="en-US" altLang="zh-CN" sz="3600" b="1" dirty="0" smtClean="0">
                <a:solidFill>
                  <a:srgbClr val="3333FF"/>
                </a:solidFill>
                <a:latin typeface="Times New Roman" pitchFamily="18" charset="0"/>
              </a:rPr>
              <a:t>The chemiosmotic model by Mitchell</a:t>
            </a:r>
            <a:endParaRPr lang="en-US" altLang="zh-CN" sz="3600" dirty="0" smtClean="0">
              <a:solidFill>
                <a:srgbClr val="3333FF"/>
              </a:solidFill>
              <a:latin typeface="Times New Roman" pitchFamily="18" charset="0"/>
            </a:endParaRPr>
          </a:p>
          <a:p>
            <a:endParaRPr lang="zh-CN" altLang="en-US" sz="3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_19_01a"/>
          <p:cNvPicPr>
            <a:picLocks noChangeAspect="1" noChangeArrowheads="1"/>
          </p:cNvPicPr>
          <p:nvPr/>
        </p:nvPicPr>
        <p:blipFill>
          <a:blip r:embed="rId3" cstate="print"/>
          <a:srcRect/>
          <a:stretch>
            <a:fillRect/>
          </a:stretch>
        </p:blipFill>
        <p:spPr bwMode="auto">
          <a:xfrm>
            <a:off x="2555776" y="260649"/>
            <a:ext cx="4818783" cy="5676188"/>
          </a:xfrm>
          <a:prstGeom prst="rect">
            <a:avLst/>
          </a:prstGeom>
          <a:noFill/>
          <a:ln w="9525">
            <a:noFill/>
            <a:miter lim="800000"/>
            <a:headEnd/>
            <a:tailEnd/>
          </a:ln>
          <a:effectLst/>
        </p:spPr>
      </p:pic>
      <p:sp>
        <p:nvSpPr>
          <p:cNvPr id="3" name="TextBox 2"/>
          <p:cNvSpPr txBox="1"/>
          <p:nvPr/>
        </p:nvSpPr>
        <p:spPr>
          <a:xfrm>
            <a:off x="1115616" y="6237312"/>
            <a:ext cx="184731" cy="369332"/>
          </a:xfrm>
          <a:prstGeom prst="rect">
            <a:avLst/>
          </a:prstGeom>
          <a:noFill/>
        </p:spPr>
        <p:txBody>
          <a:bodyPr wrap="none" rtlCol="0">
            <a:spAutoFit/>
          </a:bodyPr>
          <a:lstStyle/>
          <a:p>
            <a:endParaRPr lang="zh-CN" altLang="en-US" dirty="0"/>
          </a:p>
        </p:txBody>
      </p:sp>
      <p:sp>
        <p:nvSpPr>
          <p:cNvPr id="4" name="矩形 3"/>
          <p:cNvSpPr/>
          <p:nvPr/>
        </p:nvSpPr>
        <p:spPr>
          <a:xfrm>
            <a:off x="1043608" y="5949280"/>
            <a:ext cx="7541808" cy="523220"/>
          </a:xfrm>
          <a:prstGeom prst="rect">
            <a:avLst/>
          </a:prstGeom>
        </p:spPr>
        <p:txBody>
          <a:bodyPr wrap="none">
            <a:spAutoFit/>
          </a:bodyPr>
          <a:lstStyle/>
          <a:p>
            <a:r>
              <a:rPr kumimoji="1" lang="en-US" altLang="zh-CN" sz="2800" b="1" dirty="0" smtClean="0">
                <a:solidFill>
                  <a:srgbClr val="3333FF"/>
                </a:solidFill>
                <a:latin typeface="Times New Roman" pitchFamily="18" charset="0"/>
              </a:rPr>
              <a:t>The chemiosmotic mechanism for ATP synthesis</a:t>
            </a:r>
            <a:endParaRPr lang="en-US" altLang="zh-CN" sz="2800" dirty="0" smtClean="0">
              <a:solidFill>
                <a:srgbClr val="3333FF"/>
              </a:solidFill>
              <a:latin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269875"/>
            <a:ext cx="9144000" cy="1143000"/>
          </a:xfrm>
        </p:spPr>
        <p:txBody>
          <a:bodyPr/>
          <a:lstStyle/>
          <a:p>
            <a:pPr eaLnBrk="1" hangingPunct="1"/>
            <a:r>
              <a:rPr lang="en-US" altLang="zh-CN" b="1" dirty="0" smtClean="0">
                <a:solidFill>
                  <a:srgbClr val="0000FF"/>
                </a:solidFill>
                <a:latin typeface="Times New Roman" pitchFamily="18" charset="0"/>
              </a:rPr>
              <a:t>11. The supporting evidences for the chemiosmotic coupling were collected</a:t>
            </a:r>
            <a:r>
              <a:rPr lang="en-US" altLang="zh-CN" dirty="0" smtClean="0"/>
              <a:t> </a:t>
            </a:r>
          </a:p>
        </p:txBody>
      </p:sp>
      <p:sp>
        <p:nvSpPr>
          <p:cNvPr id="52227" name="Rectangle 3"/>
          <p:cNvSpPr>
            <a:spLocks noGrp="1" noChangeArrowheads="1"/>
          </p:cNvSpPr>
          <p:nvPr>
            <p:ph type="body" idx="1"/>
          </p:nvPr>
        </p:nvSpPr>
        <p:spPr>
          <a:xfrm>
            <a:off x="0" y="1628800"/>
            <a:ext cx="9144000" cy="5562600"/>
          </a:xfrm>
        </p:spPr>
        <p:txBody>
          <a:bodyPr/>
          <a:lstStyle/>
          <a:p>
            <a:pPr eaLnBrk="1" hangingPunct="1"/>
            <a:r>
              <a:rPr lang="en-US" altLang="zh-CN" sz="2800" b="1" dirty="0" smtClean="0">
                <a:latin typeface="Times New Roman" pitchFamily="18" charset="0"/>
              </a:rPr>
              <a:t>A closed membrane system is essential for ATP synthesis but not for the electron flow (tested with detergent or physical shearing).</a:t>
            </a:r>
          </a:p>
          <a:p>
            <a:pPr eaLnBrk="1" hangingPunct="1"/>
            <a:r>
              <a:rPr lang="en-US" altLang="zh-CN" sz="2800" b="1" dirty="0" smtClean="0">
                <a:latin typeface="Times New Roman" pitchFamily="18" charset="0"/>
              </a:rPr>
              <a:t>The transmembrane proton pumping has been experimentally detected: pH in the intermembrane space was found to decrease when electron flow occurs  (more protons are pumped when NADH, rather than succinate, is utilized as reductant).</a:t>
            </a:r>
          </a:p>
          <a:p>
            <a:pPr eaLnBrk="1" hangingPunct="1"/>
            <a:r>
              <a:rPr lang="en-US" altLang="zh-CN" sz="2800" b="1" dirty="0" smtClean="0">
                <a:latin typeface="Times New Roman" pitchFamily="18" charset="0"/>
              </a:rPr>
              <a:t>Hydrophobic weak acids (DNP and FCCP) and ionophores (valinomycin) were found to be able to uncouple ATP synthesis from electron transfer. </a:t>
            </a:r>
            <a:br>
              <a:rPr lang="en-US" altLang="zh-CN" sz="2800" b="1" dirty="0" smtClean="0">
                <a:latin typeface="Times New Roman" pitchFamily="18" charset="0"/>
              </a:rPr>
            </a:br>
            <a:endParaRPr lang="en-US" altLang="zh-CN" sz="2800"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900113" y="260350"/>
            <a:ext cx="4402137" cy="6097588"/>
          </a:xfrm>
          <a:prstGeom prst="rect">
            <a:avLst/>
          </a:prstGeom>
          <a:noFill/>
          <a:ln w="9525">
            <a:noFill/>
            <a:miter lim="800000"/>
            <a:headEnd/>
            <a:tailEnd/>
          </a:ln>
        </p:spPr>
      </p:pic>
      <p:sp>
        <p:nvSpPr>
          <p:cNvPr id="8195" name="Text Box 3"/>
          <p:cNvSpPr txBox="1">
            <a:spLocks noChangeArrowheads="1"/>
          </p:cNvSpPr>
          <p:nvPr/>
        </p:nvSpPr>
        <p:spPr bwMode="auto">
          <a:xfrm>
            <a:off x="5383213" y="3789363"/>
            <a:ext cx="3760787" cy="2654300"/>
          </a:xfrm>
          <a:prstGeom prst="rect">
            <a:avLst/>
          </a:prstGeom>
          <a:noFill/>
          <a:ln w="9525">
            <a:noFill/>
            <a:miter lim="800000"/>
            <a:headEnd/>
            <a:tailEnd/>
          </a:ln>
        </p:spPr>
        <p:txBody>
          <a:bodyPr wrap="none">
            <a:spAutoFit/>
          </a:bodyPr>
          <a:lstStyle/>
          <a:p>
            <a:r>
              <a:rPr kumimoji="1" lang="en-US" altLang="zh-CN" sz="2800" b="1" dirty="0">
                <a:solidFill>
                  <a:srgbClr val="FF0000"/>
                </a:solidFill>
                <a:latin typeface="Times New Roman" pitchFamily="18" charset="0"/>
              </a:rPr>
              <a:t>Cristae</a:t>
            </a:r>
            <a:r>
              <a:rPr kumimoji="1" lang="en-US" altLang="zh-CN" sz="2800" b="1" dirty="0">
                <a:latin typeface="Times New Roman" pitchFamily="18" charset="0"/>
              </a:rPr>
              <a:t> (the infoldings </a:t>
            </a:r>
          </a:p>
          <a:p>
            <a:r>
              <a:rPr kumimoji="1" lang="en-US" altLang="zh-CN" sz="2800" b="1" dirty="0">
                <a:latin typeface="Times New Roman" pitchFamily="18" charset="0"/>
              </a:rPr>
              <a:t>of the inner membrane </a:t>
            </a:r>
          </a:p>
          <a:p>
            <a:r>
              <a:rPr kumimoji="1" lang="en-US" altLang="zh-CN" sz="2800" b="1" dirty="0">
                <a:latin typeface="Times New Roman" pitchFamily="18" charset="0"/>
              </a:rPr>
              <a:t>of mitochondria) is </a:t>
            </a:r>
          </a:p>
          <a:p>
            <a:r>
              <a:rPr kumimoji="1" lang="en-US" altLang="zh-CN" sz="2800" b="1" dirty="0">
                <a:latin typeface="Times New Roman" pitchFamily="18" charset="0"/>
              </a:rPr>
              <a:t>where  the respiratory </a:t>
            </a:r>
          </a:p>
          <a:p>
            <a:r>
              <a:rPr kumimoji="1" lang="en-US" altLang="zh-CN" sz="2800" b="1" dirty="0">
                <a:latin typeface="Times New Roman" pitchFamily="18" charset="0"/>
              </a:rPr>
              <a:t>chain is located.</a:t>
            </a:r>
          </a:p>
          <a:p>
            <a:endParaRPr lang="en-US" altLang="zh-CN" sz="2800" b="1" dirty="0">
              <a:latin typeface="Times New Roman" pitchFamily="18" charset="0"/>
            </a:endParaRPr>
          </a:p>
        </p:txBody>
      </p:sp>
      <p:sp>
        <p:nvSpPr>
          <p:cNvPr id="8196" name="Line 4"/>
          <p:cNvSpPr>
            <a:spLocks noChangeShapeType="1"/>
          </p:cNvSpPr>
          <p:nvPr/>
        </p:nvSpPr>
        <p:spPr bwMode="auto">
          <a:xfrm>
            <a:off x="3924300" y="4581525"/>
            <a:ext cx="503238" cy="0"/>
          </a:xfrm>
          <a:prstGeom prst="line">
            <a:avLst/>
          </a:prstGeom>
          <a:noFill/>
          <a:ln w="28575">
            <a:solidFill>
              <a:srgbClr val="FF0000"/>
            </a:solidFill>
            <a:round/>
            <a:headEnd/>
            <a:tailEnd/>
          </a:ln>
        </p:spPr>
        <p:txBody>
          <a:bodyPr/>
          <a:lstStyle/>
          <a:p>
            <a:endParaRPr lang="zh-CN" alt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107504" y="5911850"/>
            <a:ext cx="8812213" cy="946150"/>
          </a:xfrm>
          <a:prstGeom prst="rect">
            <a:avLst/>
          </a:prstGeom>
          <a:noFill/>
          <a:ln w="9525">
            <a:noFill/>
            <a:miter lim="800000"/>
            <a:headEnd/>
            <a:tailEnd/>
          </a:ln>
        </p:spPr>
        <p:txBody>
          <a:bodyPr>
            <a:spAutoFit/>
          </a:bodyPr>
          <a:lstStyle/>
          <a:p>
            <a:pPr algn="ctr"/>
            <a:r>
              <a:rPr kumimoji="1" lang="en-US" altLang="zh-CN" sz="2800" b="1" dirty="0">
                <a:solidFill>
                  <a:srgbClr val="3333FF"/>
                </a:solidFill>
                <a:latin typeface="Times New Roman" pitchFamily="18" charset="0"/>
              </a:rPr>
              <a:t>DNP and FCCP are able to dissipate the proton gradient, thus uncoupling electron transfer and phosphorylation.</a:t>
            </a:r>
          </a:p>
        </p:txBody>
      </p:sp>
      <p:pic>
        <p:nvPicPr>
          <p:cNvPr id="53251" name="Picture 5"/>
          <p:cNvPicPr>
            <a:picLocks noChangeAspect="1" noChangeArrowheads="1"/>
          </p:cNvPicPr>
          <p:nvPr/>
        </p:nvPicPr>
        <p:blipFill>
          <a:blip r:embed="rId3"/>
          <a:srcRect/>
          <a:stretch>
            <a:fillRect/>
          </a:stretch>
        </p:blipFill>
        <p:spPr bwMode="auto">
          <a:xfrm>
            <a:off x="1908175" y="188913"/>
            <a:ext cx="4605338" cy="5786437"/>
          </a:xfrm>
          <a:prstGeom prst="rect">
            <a:avLst/>
          </a:prstGeom>
          <a:noFill/>
          <a:ln w="9525">
            <a:noFill/>
            <a:miter lim="800000"/>
            <a:headEnd/>
            <a:tailEnd/>
          </a:ln>
        </p:spPr>
      </p:pic>
      <p:sp>
        <p:nvSpPr>
          <p:cNvPr id="53252" name="Text Box 6"/>
          <p:cNvSpPr txBox="1">
            <a:spLocks noChangeArrowheads="1"/>
          </p:cNvSpPr>
          <p:nvPr/>
        </p:nvSpPr>
        <p:spPr bwMode="auto">
          <a:xfrm>
            <a:off x="5076825" y="1503363"/>
            <a:ext cx="1936749" cy="830997"/>
          </a:xfrm>
          <a:prstGeom prst="rect">
            <a:avLst/>
          </a:prstGeom>
          <a:noFill/>
          <a:ln w="9525">
            <a:noFill/>
            <a:miter lim="800000"/>
            <a:headEnd/>
            <a:tailEnd/>
          </a:ln>
        </p:spPr>
        <p:txBody>
          <a:bodyPr wrap="none">
            <a:spAutoFit/>
          </a:bodyPr>
          <a:lstStyle/>
          <a:p>
            <a:r>
              <a:rPr lang="en-US" altLang="zh-CN" sz="2400" b="1" dirty="0">
                <a:solidFill>
                  <a:srgbClr val="FF0000"/>
                </a:solidFill>
                <a:latin typeface="Times New Roman" pitchFamily="18" charset="0"/>
              </a:rPr>
              <a:t>(</a:t>
            </a:r>
            <a:r>
              <a:rPr lang="zh-CN" altLang="en-US" sz="2400" b="1" dirty="0">
                <a:solidFill>
                  <a:srgbClr val="FF0000"/>
                </a:solidFill>
                <a:latin typeface="楷体" panose="02010609060101010101" pitchFamily="49" charset="-122"/>
                <a:ea typeface="楷体" panose="02010609060101010101" pitchFamily="49" charset="-122"/>
              </a:rPr>
              <a:t>二硝基苯酚</a:t>
            </a:r>
            <a:r>
              <a:rPr lang="en-US" altLang="zh-CN" sz="2400" b="1" dirty="0">
                <a:solidFill>
                  <a:srgbClr val="FF0000"/>
                </a:solidFill>
                <a:latin typeface="Times New Roman" pitchFamily="18" charset="0"/>
              </a:rPr>
              <a:t>)</a:t>
            </a:r>
          </a:p>
          <a:p>
            <a:endParaRPr lang="en-US" altLang="zh-CN" sz="2400" dirty="0">
              <a:solidFill>
                <a:srgbClr val="FF00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721560" y="5438775"/>
            <a:ext cx="7535781" cy="1569660"/>
          </a:xfrm>
          <a:prstGeom prst="rect">
            <a:avLst/>
          </a:prstGeom>
          <a:noFill/>
          <a:ln w="9525">
            <a:noFill/>
            <a:miter lim="800000"/>
            <a:headEnd/>
            <a:tailEnd/>
          </a:ln>
        </p:spPr>
        <p:txBody>
          <a:bodyPr wrap="none">
            <a:spAutoFit/>
          </a:bodyPr>
          <a:lstStyle/>
          <a:p>
            <a:pPr algn="ctr"/>
            <a:r>
              <a:rPr kumimoji="1" lang="en-US" altLang="zh-CN" sz="3200" b="1" dirty="0">
                <a:solidFill>
                  <a:srgbClr val="3333FF"/>
                </a:solidFill>
                <a:latin typeface="Times New Roman" pitchFamily="18" charset="0"/>
              </a:rPr>
              <a:t>DNP, a hydrophobic weak acid, uncouples</a:t>
            </a:r>
          </a:p>
          <a:p>
            <a:pPr algn="ctr"/>
            <a:r>
              <a:rPr kumimoji="1" lang="en-US" altLang="zh-CN" sz="3200" b="1" dirty="0">
                <a:solidFill>
                  <a:srgbClr val="3333FF"/>
                </a:solidFill>
                <a:latin typeface="Times New Roman" pitchFamily="18" charset="0"/>
              </a:rPr>
              <a:t>ATP synthesis from electron flow</a:t>
            </a:r>
          </a:p>
          <a:p>
            <a:pPr algn="ctr"/>
            <a:endParaRPr lang="en-US" altLang="zh-CN" sz="3200" b="1" dirty="0">
              <a:latin typeface="Times New Roman" pitchFamily="18" charset="0"/>
            </a:endParaRPr>
          </a:p>
        </p:txBody>
      </p:sp>
      <p:pic>
        <p:nvPicPr>
          <p:cNvPr id="54275" name="Picture 4"/>
          <p:cNvPicPr>
            <a:picLocks noChangeAspect="1" noChangeArrowheads="1"/>
          </p:cNvPicPr>
          <p:nvPr/>
        </p:nvPicPr>
        <p:blipFill>
          <a:blip r:embed="rId3"/>
          <a:srcRect/>
          <a:stretch>
            <a:fillRect/>
          </a:stretch>
        </p:blipFill>
        <p:spPr bwMode="auto">
          <a:xfrm>
            <a:off x="323850" y="765175"/>
            <a:ext cx="7993063" cy="445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0" y="549275"/>
            <a:ext cx="9144000" cy="6858000"/>
          </a:xfrm>
        </p:spPr>
        <p:txBody>
          <a:bodyPr/>
          <a:lstStyle/>
          <a:p>
            <a:pPr eaLnBrk="1" hangingPunct="1">
              <a:lnSpc>
                <a:spcPct val="90000"/>
              </a:lnSpc>
            </a:pPr>
            <a:r>
              <a:rPr lang="en-US" altLang="zh-CN" sz="2800" b="1" dirty="0" smtClean="0">
                <a:latin typeface="Times New Roman" pitchFamily="18" charset="0"/>
              </a:rPr>
              <a:t>An artificially imposed electrochemical gradient across the chloroplast thylakoid membrane and inner mitochondrial membrane alone (both were performed using sub-organelle vesicles) were found to drive ATP synthesis (with the ATP synthase present).</a:t>
            </a:r>
          </a:p>
          <a:p>
            <a:pPr eaLnBrk="1" hangingPunct="1">
              <a:lnSpc>
                <a:spcPct val="90000"/>
              </a:lnSpc>
            </a:pPr>
            <a:r>
              <a:rPr lang="en-US" altLang="zh-CN" sz="2800" b="1" dirty="0" smtClean="0">
                <a:latin typeface="Times New Roman" pitchFamily="18" charset="0"/>
              </a:rPr>
              <a:t>The across-membrane proton gradient was thus finally accepted as the driving force for ATP synthesis: the chemiosmotic(</a:t>
            </a:r>
            <a:r>
              <a:rPr lang="zh-CN" altLang="en-US" sz="2800" b="1" dirty="0" smtClean="0">
                <a:latin typeface="楷体" panose="02010609060101010101" pitchFamily="49" charset="-122"/>
                <a:ea typeface="楷体" panose="02010609060101010101" pitchFamily="49" charset="-122"/>
              </a:rPr>
              <a:t>化学渗透</a:t>
            </a:r>
            <a:r>
              <a:rPr lang="en-US" altLang="zh-CN" sz="2800" b="1" dirty="0" smtClean="0">
                <a:latin typeface="Times New Roman" pitchFamily="18" charset="0"/>
              </a:rPr>
              <a:t>) model was accepted as a theory!</a:t>
            </a:r>
          </a:p>
          <a:p>
            <a:pPr eaLnBrk="1" hangingPunct="1">
              <a:lnSpc>
                <a:spcPct val="90000"/>
              </a:lnSpc>
            </a:pPr>
            <a:endParaRPr lang="en-US" altLang="zh-CN" sz="2800" b="1" dirty="0" smtClean="0">
              <a:solidFill>
                <a:srgbClr val="FF0000"/>
              </a:solidFill>
              <a:latin typeface="Times New Roman" pitchFamily="18" charset="0"/>
            </a:endParaRPr>
          </a:p>
          <a:p>
            <a:pPr eaLnBrk="1" hangingPunct="1">
              <a:lnSpc>
                <a:spcPct val="90000"/>
              </a:lnSpc>
            </a:pPr>
            <a:r>
              <a:rPr lang="en-US" altLang="zh-CN" sz="2800" b="1" dirty="0" smtClean="0">
                <a:solidFill>
                  <a:srgbClr val="FF0000"/>
                </a:solidFill>
                <a:latin typeface="Times New Roman" pitchFamily="18" charset="0"/>
              </a:rPr>
              <a:t>The chemiosmotic theory unified the apparently disparate energy transduction processes as oxidative phosphorylation, photophosphorylation, active transport across membranes and the motion of bacterial flagella.</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5652120" y="1556792"/>
            <a:ext cx="3398687" cy="3046988"/>
          </a:xfrm>
          <a:prstGeom prst="rect">
            <a:avLst/>
          </a:prstGeom>
          <a:noFill/>
          <a:ln w="9525">
            <a:noFill/>
            <a:miter lim="800000"/>
            <a:headEnd/>
            <a:tailEnd/>
          </a:ln>
        </p:spPr>
        <p:txBody>
          <a:bodyPr wrap="none">
            <a:spAutoFit/>
          </a:bodyPr>
          <a:lstStyle/>
          <a:p>
            <a:r>
              <a:rPr kumimoji="1" lang="en-US" altLang="zh-CN" sz="3200" b="1" dirty="0">
                <a:solidFill>
                  <a:srgbClr val="3333FF"/>
                </a:solidFill>
                <a:latin typeface="Times New Roman" pitchFamily="18" charset="0"/>
              </a:rPr>
              <a:t>An artificially</a:t>
            </a:r>
          </a:p>
          <a:p>
            <a:r>
              <a:rPr kumimoji="1" lang="en-US" altLang="zh-CN" sz="3200" b="1" dirty="0">
                <a:solidFill>
                  <a:srgbClr val="3333FF"/>
                </a:solidFill>
                <a:latin typeface="Times New Roman" pitchFamily="18" charset="0"/>
              </a:rPr>
              <a:t>imposed proton</a:t>
            </a:r>
          </a:p>
          <a:p>
            <a:r>
              <a:rPr kumimoji="1" lang="en-US" altLang="zh-CN" sz="3200" b="1" dirty="0">
                <a:solidFill>
                  <a:srgbClr val="3333FF"/>
                </a:solidFill>
                <a:latin typeface="Times New Roman" pitchFamily="18" charset="0"/>
              </a:rPr>
              <a:t>gradient can drive</a:t>
            </a:r>
          </a:p>
          <a:p>
            <a:r>
              <a:rPr kumimoji="1" lang="en-US" altLang="zh-CN" sz="3200" b="1" dirty="0">
                <a:solidFill>
                  <a:srgbClr val="3333FF"/>
                </a:solidFill>
                <a:latin typeface="Times New Roman" pitchFamily="18" charset="0"/>
              </a:rPr>
              <a:t>ATP synthesis!</a:t>
            </a:r>
          </a:p>
          <a:p>
            <a:endParaRPr kumimoji="1" lang="en-US" altLang="zh-CN" sz="3200" b="1" dirty="0">
              <a:latin typeface="Times New Roman" pitchFamily="18" charset="0"/>
            </a:endParaRPr>
          </a:p>
          <a:p>
            <a:endParaRPr lang="en-US" altLang="zh-CN" sz="3200" b="1" dirty="0">
              <a:latin typeface="Times New Roman" pitchFamily="18" charset="0"/>
            </a:endParaRPr>
          </a:p>
        </p:txBody>
      </p:sp>
      <p:pic>
        <p:nvPicPr>
          <p:cNvPr id="56323" name="Picture 4"/>
          <p:cNvPicPr>
            <a:picLocks noChangeAspect="1" noChangeArrowheads="1"/>
          </p:cNvPicPr>
          <p:nvPr/>
        </p:nvPicPr>
        <p:blipFill>
          <a:blip r:embed="rId3"/>
          <a:srcRect/>
          <a:stretch>
            <a:fillRect/>
          </a:stretch>
        </p:blipFill>
        <p:spPr bwMode="auto">
          <a:xfrm>
            <a:off x="755650" y="404813"/>
            <a:ext cx="4713288" cy="6097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itchel"/>
          <p:cNvPicPr>
            <a:picLocks noChangeAspect="1" noChangeArrowheads="1"/>
          </p:cNvPicPr>
          <p:nvPr/>
        </p:nvPicPr>
        <p:blipFill>
          <a:blip r:embed="rId2"/>
          <a:srcRect/>
          <a:stretch>
            <a:fillRect/>
          </a:stretch>
        </p:blipFill>
        <p:spPr bwMode="auto">
          <a:xfrm>
            <a:off x="827088" y="198438"/>
            <a:ext cx="7488237" cy="6659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457200"/>
            <a:ext cx="9144000" cy="1143000"/>
          </a:xfrm>
        </p:spPr>
        <p:txBody>
          <a:bodyPr/>
          <a:lstStyle/>
          <a:p>
            <a:pPr eaLnBrk="1" hangingPunct="1"/>
            <a:r>
              <a:rPr lang="en-US" altLang="zh-CN" b="1" dirty="0" smtClean="0">
                <a:solidFill>
                  <a:srgbClr val="0000FF"/>
                </a:solidFill>
                <a:latin typeface="Times New Roman" pitchFamily="18" charset="0"/>
              </a:rPr>
              <a:t>12. ATP synthase was first </a:t>
            </a:r>
            <a:br>
              <a:rPr lang="en-US" altLang="zh-CN" b="1" dirty="0" smtClean="0">
                <a:solidFill>
                  <a:srgbClr val="0000FF"/>
                </a:solidFill>
                <a:latin typeface="Times New Roman" pitchFamily="18" charset="0"/>
              </a:rPr>
            </a:br>
            <a:r>
              <a:rPr lang="en-US" altLang="zh-CN" b="1" dirty="0" smtClean="0">
                <a:solidFill>
                  <a:srgbClr val="0000FF"/>
                </a:solidFill>
                <a:latin typeface="Times New Roman" pitchFamily="18" charset="0"/>
              </a:rPr>
              <a:t>identified by dissociation and reconstitution studies</a:t>
            </a:r>
          </a:p>
        </p:txBody>
      </p:sp>
      <p:sp>
        <p:nvSpPr>
          <p:cNvPr id="58371" name="Rectangle 3"/>
          <p:cNvSpPr>
            <a:spLocks noGrp="1" noChangeArrowheads="1"/>
          </p:cNvSpPr>
          <p:nvPr>
            <p:ph type="body" idx="1"/>
          </p:nvPr>
        </p:nvSpPr>
        <p:spPr>
          <a:xfrm>
            <a:off x="0" y="1989138"/>
            <a:ext cx="9144000" cy="4724400"/>
          </a:xfrm>
        </p:spPr>
        <p:txBody>
          <a:bodyPr/>
          <a:lstStyle/>
          <a:p>
            <a:pPr eaLnBrk="1" hangingPunct="1">
              <a:lnSpc>
                <a:spcPct val="90000"/>
              </a:lnSpc>
            </a:pPr>
            <a:r>
              <a:rPr lang="en-US" altLang="zh-CN" b="1" dirty="0" smtClean="0">
                <a:latin typeface="Times New Roman" pitchFamily="18" charset="0"/>
              </a:rPr>
              <a:t>Abundant knoblike protruding structures were observed on the matrix side of the inner mitochondrial membrane by EM (by Efraim Racker in 1960).</a:t>
            </a:r>
          </a:p>
          <a:p>
            <a:pPr eaLnBrk="1" hangingPunct="1">
              <a:lnSpc>
                <a:spcPct val="90000"/>
              </a:lnSpc>
            </a:pPr>
            <a:r>
              <a:rPr lang="en-US" altLang="zh-CN" b="1" dirty="0" smtClean="0">
                <a:latin typeface="Times New Roman" pitchFamily="18" charset="0"/>
              </a:rPr>
              <a:t>The inside-out submitochondrial particles with the “knobs” are capable of both electron transfer and ATP synthesis.</a:t>
            </a:r>
          </a:p>
          <a:p>
            <a:pPr eaLnBrk="1" hangingPunct="1">
              <a:lnSpc>
                <a:spcPct val="90000"/>
              </a:lnSpc>
            </a:pPr>
            <a:r>
              <a:rPr lang="en-US" altLang="zh-CN" b="1" dirty="0" smtClean="0">
                <a:latin typeface="Times New Roman" pitchFamily="18" charset="0"/>
              </a:rPr>
              <a:t>When the protruding F</a:t>
            </a:r>
            <a:r>
              <a:rPr lang="en-US" altLang="zh-CN" b="1" baseline="-25000" dirty="0" smtClean="0">
                <a:latin typeface="Times New Roman" pitchFamily="18" charset="0"/>
              </a:rPr>
              <a:t>1</a:t>
            </a:r>
            <a:r>
              <a:rPr lang="en-US" altLang="zh-CN" b="1" dirty="0" smtClean="0">
                <a:latin typeface="Times New Roman" pitchFamily="18" charset="0"/>
              </a:rPr>
              <a:t> part was removed by agitation, electron transfer could still occur, but without proton gradient and ATP synthesis.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0" y="333375"/>
            <a:ext cx="9144000" cy="4114800"/>
          </a:xfrm>
        </p:spPr>
        <p:txBody>
          <a:bodyPr/>
          <a:lstStyle/>
          <a:p>
            <a:pPr eaLnBrk="1" hangingPunct="1"/>
            <a:r>
              <a:rPr lang="en-US" altLang="zh-CN" b="1" dirty="0" smtClean="0">
                <a:latin typeface="Times New Roman" pitchFamily="18" charset="0"/>
              </a:rPr>
              <a:t>ATP synthesis reappeared when F</a:t>
            </a:r>
            <a:r>
              <a:rPr lang="en-US" altLang="zh-CN" b="1" baseline="-25000" dirty="0" smtClean="0">
                <a:latin typeface="Times New Roman" pitchFamily="18" charset="0"/>
              </a:rPr>
              <a:t>1</a:t>
            </a:r>
            <a:r>
              <a:rPr lang="en-US" altLang="zh-CN" b="1" dirty="0" smtClean="0">
                <a:latin typeface="Times New Roman" pitchFamily="18" charset="0"/>
              </a:rPr>
              <a:t> was reconstituted back (the solubilized F</a:t>
            </a:r>
            <a:r>
              <a:rPr lang="en-US" altLang="zh-CN" b="1" baseline="-25000" dirty="0" smtClean="0">
                <a:latin typeface="Times New Roman" pitchFamily="18" charset="0"/>
              </a:rPr>
              <a:t>1</a:t>
            </a:r>
            <a:r>
              <a:rPr lang="en-US" altLang="zh-CN" b="1" dirty="0" smtClean="0">
                <a:latin typeface="Times New Roman" pitchFamily="18" charset="0"/>
              </a:rPr>
              <a:t> alone can catalyze ATP hydrolysis, thus was originally named as </a:t>
            </a:r>
            <a:r>
              <a:rPr lang="en-US" altLang="zh-CN" b="1" dirty="0" smtClean="0">
                <a:solidFill>
                  <a:srgbClr val="FF0000"/>
                </a:solidFill>
                <a:latin typeface="Times New Roman" pitchFamily="18" charset="0"/>
              </a:rPr>
              <a:t>F</a:t>
            </a:r>
            <a:r>
              <a:rPr lang="en-US" altLang="zh-CN" b="1" baseline="-25000" dirty="0" smtClean="0">
                <a:solidFill>
                  <a:srgbClr val="FF0000"/>
                </a:solidFill>
                <a:latin typeface="Times New Roman" pitchFamily="18" charset="0"/>
              </a:rPr>
              <a:t>1</a:t>
            </a:r>
            <a:r>
              <a:rPr lang="en-US" altLang="zh-CN" b="1" dirty="0" smtClean="0">
                <a:solidFill>
                  <a:srgbClr val="FF0000"/>
                </a:solidFill>
                <a:latin typeface="Times New Roman" pitchFamily="18" charset="0"/>
              </a:rPr>
              <a:t>ATPase</a:t>
            </a:r>
            <a:r>
              <a:rPr lang="en-US" altLang="zh-CN" b="1" dirty="0" smtClean="0">
                <a:latin typeface="Times New Roman" pitchFamily="18" charset="0"/>
              </a:rPr>
              <a:t>).</a:t>
            </a:r>
          </a:p>
          <a:p>
            <a:pPr eaLnBrk="1" hangingPunct="1"/>
            <a:endParaRPr lang="en-US" altLang="zh-CN" b="1" dirty="0" smtClean="0">
              <a:latin typeface="Times New Roman" pitchFamily="18" charset="0"/>
            </a:endParaRPr>
          </a:p>
          <a:p>
            <a:pPr eaLnBrk="1" hangingPunct="1"/>
            <a:r>
              <a:rPr lang="en-US" altLang="zh-CN" b="1" dirty="0" smtClean="0">
                <a:latin typeface="Times New Roman" pitchFamily="18" charset="0"/>
              </a:rPr>
              <a:t>F</a:t>
            </a:r>
            <a:r>
              <a:rPr lang="en-US" altLang="zh-CN" b="1" baseline="-25000" dirty="0" smtClean="0">
                <a:latin typeface="Times New Roman" pitchFamily="18" charset="0"/>
              </a:rPr>
              <a:t>1</a:t>
            </a:r>
            <a:r>
              <a:rPr lang="en-US" altLang="zh-CN" b="1" dirty="0" smtClean="0">
                <a:latin typeface="Times New Roman" pitchFamily="18" charset="0"/>
              </a:rPr>
              <a:t> was the first essential factor identified for oxidative phosphorylation.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404813"/>
            <a:ext cx="9144000" cy="1143000"/>
          </a:xfrm>
        </p:spPr>
        <p:txBody>
          <a:bodyPr/>
          <a:lstStyle/>
          <a:p>
            <a:pPr eaLnBrk="1" hangingPunct="1"/>
            <a:r>
              <a:rPr lang="en-US" altLang="zh-CN" b="1" dirty="0" smtClean="0">
                <a:solidFill>
                  <a:srgbClr val="0000FF"/>
                </a:solidFill>
                <a:latin typeface="Times New Roman" pitchFamily="18" charset="0"/>
              </a:rPr>
              <a:t>13. </a:t>
            </a:r>
            <a:r>
              <a:rPr lang="en-US" altLang="zh-CN" sz="4200" b="1" dirty="0" smtClean="0">
                <a:solidFill>
                  <a:srgbClr val="0000FF"/>
                </a:solidFill>
                <a:latin typeface="Times New Roman" pitchFamily="18" charset="0"/>
              </a:rPr>
              <a:t>Isotope exchange experiments revealed that the </a:t>
            </a:r>
            <a:r>
              <a:rPr lang="en-US" altLang="zh-CN" sz="4200" b="1" i="1" dirty="0" smtClean="0">
                <a:solidFill>
                  <a:srgbClr val="0000FF"/>
                </a:solidFill>
                <a:latin typeface="Times New Roman" pitchFamily="18" charset="0"/>
                <a:sym typeface="Symbol" pitchFamily="18" charset="2"/>
              </a:rPr>
              <a:t></a:t>
            </a:r>
            <a:r>
              <a:rPr lang="en-US" altLang="zh-CN" sz="4200" b="1" i="1" dirty="0" smtClean="0">
                <a:solidFill>
                  <a:srgbClr val="0000FF"/>
                </a:solidFill>
                <a:latin typeface="Times New Roman" pitchFamily="18" charset="0"/>
              </a:rPr>
              <a:t>G’</a:t>
            </a:r>
            <a:r>
              <a:rPr lang="en-US" altLang="zh-CN" sz="4200" b="1" i="1" baseline="30000" dirty="0" smtClean="0">
                <a:solidFill>
                  <a:srgbClr val="0000FF"/>
                </a:solidFill>
                <a:latin typeface="Times New Roman" pitchFamily="18" charset="0"/>
              </a:rPr>
              <a:t>0</a:t>
            </a:r>
            <a:r>
              <a:rPr lang="en-US" altLang="zh-CN" sz="4200" b="1" dirty="0" smtClean="0">
                <a:solidFill>
                  <a:srgbClr val="0000FF"/>
                </a:solidFill>
                <a:latin typeface="Times New Roman" pitchFamily="18" charset="0"/>
              </a:rPr>
              <a:t> for ATP synthesis on purified F</a:t>
            </a:r>
            <a:r>
              <a:rPr lang="en-US" altLang="zh-CN" sz="4200" b="1" baseline="-25000" dirty="0" smtClean="0">
                <a:solidFill>
                  <a:srgbClr val="0000FF"/>
                </a:solidFill>
                <a:latin typeface="Times New Roman" pitchFamily="18" charset="0"/>
              </a:rPr>
              <a:t>1</a:t>
            </a:r>
            <a:r>
              <a:rPr lang="en-US" altLang="zh-CN" sz="4200" b="1" dirty="0" smtClean="0">
                <a:solidFill>
                  <a:srgbClr val="0000FF"/>
                </a:solidFill>
                <a:latin typeface="Times New Roman" pitchFamily="18" charset="0"/>
              </a:rPr>
              <a:t> is close to zero!</a:t>
            </a:r>
          </a:p>
        </p:txBody>
      </p:sp>
      <p:sp>
        <p:nvSpPr>
          <p:cNvPr id="61443" name="Rectangle 3"/>
          <p:cNvSpPr>
            <a:spLocks noGrp="1" noChangeArrowheads="1"/>
          </p:cNvSpPr>
          <p:nvPr>
            <p:ph type="body" idx="1"/>
          </p:nvPr>
        </p:nvSpPr>
        <p:spPr>
          <a:xfrm>
            <a:off x="0" y="2133600"/>
            <a:ext cx="9144000" cy="4724400"/>
          </a:xfrm>
        </p:spPr>
        <p:txBody>
          <a:bodyPr/>
          <a:lstStyle/>
          <a:p>
            <a:pPr eaLnBrk="1" hangingPunct="1">
              <a:lnSpc>
                <a:spcPct val="90000"/>
              </a:lnSpc>
            </a:pPr>
            <a:r>
              <a:rPr lang="en-US" altLang="zh-CN" b="1" dirty="0" smtClean="0">
                <a:latin typeface="Times New Roman" pitchFamily="18" charset="0"/>
              </a:rPr>
              <a:t>When solubilized F</a:t>
            </a:r>
            <a:r>
              <a:rPr lang="en-US" altLang="zh-CN" b="1" baseline="-25000" dirty="0" smtClean="0">
                <a:latin typeface="Times New Roman" pitchFamily="18" charset="0"/>
              </a:rPr>
              <a:t>1</a:t>
            </a:r>
            <a:r>
              <a:rPr lang="en-US" altLang="zh-CN" b="1" dirty="0" smtClean="0">
                <a:latin typeface="Times New Roman" pitchFamily="18" charset="0"/>
              </a:rPr>
              <a:t> (act as an ATPase) was incubated with ATP in the presence of </a:t>
            </a:r>
            <a:r>
              <a:rPr lang="en-US" altLang="zh-CN" b="1" baseline="30000" dirty="0" smtClean="0">
                <a:latin typeface="Times New Roman" pitchFamily="18" charset="0"/>
              </a:rPr>
              <a:t>18</a:t>
            </a:r>
            <a:r>
              <a:rPr lang="en-US" altLang="zh-CN" b="1" dirty="0" smtClean="0">
                <a:latin typeface="Times New Roman" pitchFamily="18" charset="0"/>
              </a:rPr>
              <a:t>O-labeled H</a:t>
            </a:r>
            <a:r>
              <a:rPr lang="en-US" altLang="zh-CN" b="1" baseline="-25000" dirty="0" smtClean="0">
                <a:latin typeface="Times New Roman" pitchFamily="18" charset="0"/>
              </a:rPr>
              <a:t>2</a:t>
            </a:r>
            <a:r>
              <a:rPr lang="en-US" altLang="zh-CN" b="1" dirty="0" smtClean="0">
                <a:latin typeface="Times New Roman" pitchFamily="18" charset="0"/>
              </a:rPr>
              <a:t>O, three or four </a:t>
            </a:r>
            <a:r>
              <a:rPr lang="en-US" altLang="zh-CN" b="1" baseline="30000" dirty="0" smtClean="0">
                <a:latin typeface="Times New Roman" pitchFamily="18" charset="0"/>
              </a:rPr>
              <a:t>18</a:t>
            </a:r>
            <a:r>
              <a:rPr lang="en-US" altLang="zh-CN" b="1" dirty="0" smtClean="0">
                <a:latin typeface="Times New Roman" pitchFamily="18" charset="0"/>
              </a:rPr>
              <a:t>O atoms were incorporated into the P</a:t>
            </a:r>
            <a:r>
              <a:rPr lang="en-US" altLang="zh-CN" b="1" baseline="-25000" dirty="0" smtClean="0">
                <a:latin typeface="Times New Roman" pitchFamily="18" charset="0"/>
              </a:rPr>
              <a:t>i</a:t>
            </a:r>
            <a:r>
              <a:rPr lang="en-US" altLang="zh-CN" b="1" dirty="0" smtClean="0">
                <a:latin typeface="Times New Roman" pitchFamily="18" charset="0"/>
              </a:rPr>
              <a:t>, indicating that multiple rounds of ATP formation and hydrolysis occurred in the enzyme active site(s).</a:t>
            </a:r>
          </a:p>
          <a:p>
            <a:pPr eaLnBrk="1" hangingPunct="1">
              <a:lnSpc>
                <a:spcPct val="90000"/>
              </a:lnSpc>
            </a:pPr>
            <a:r>
              <a:rPr lang="en-US" altLang="zh-CN" b="1" dirty="0" smtClean="0">
                <a:latin typeface="Times New Roman" pitchFamily="18" charset="0"/>
              </a:rPr>
              <a:t>ATP has much higher affinity to the enzyme.</a:t>
            </a:r>
          </a:p>
          <a:p>
            <a:pPr eaLnBrk="1" hangingPunct="1">
              <a:lnSpc>
                <a:spcPct val="90000"/>
              </a:lnSpc>
            </a:pPr>
            <a:r>
              <a:rPr lang="en-US" altLang="zh-CN" b="1" dirty="0" smtClean="0">
                <a:solidFill>
                  <a:srgbClr val="FF0000"/>
                </a:solidFill>
                <a:latin typeface="Times New Roman" pitchFamily="18" charset="0"/>
              </a:rPr>
              <a:t>The proton gradient was proposed to drive the release of ATP from the enzyme surface.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gure_19_23"/>
          <p:cNvPicPr>
            <a:picLocks noChangeAspect="1" noChangeArrowheads="1"/>
          </p:cNvPicPr>
          <p:nvPr/>
        </p:nvPicPr>
        <p:blipFill>
          <a:blip r:embed="rId3" cstate="print"/>
          <a:srcRect/>
          <a:stretch>
            <a:fillRect/>
          </a:stretch>
        </p:blipFill>
        <p:spPr bwMode="auto">
          <a:xfrm>
            <a:off x="1475656" y="136113"/>
            <a:ext cx="3155950" cy="6557963"/>
          </a:xfrm>
          <a:prstGeom prst="rect">
            <a:avLst/>
          </a:prstGeom>
          <a:noFill/>
          <a:ln w="9525">
            <a:noFill/>
            <a:miter lim="800000"/>
            <a:headEnd/>
            <a:tailEnd/>
          </a:ln>
          <a:effectLst/>
        </p:spPr>
      </p:pic>
      <p:sp>
        <p:nvSpPr>
          <p:cNvPr id="3" name="TextBox 2"/>
          <p:cNvSpPr txBox="1"/>
          <p:nvPr/>
        </p:nvSpPr>
        <p:spPr>
          <a:xfrm>
            <a:off x="4346899" y="6109301"/>
            <a:ext cx="4798108" cy="584775"/>
          </a:xfrm>
          <a:prstGeom prst="rect">
            <a:avLst/>
          </a:prstGeom>
          <a:noFill/>
        </p:spPr>
        <p:txBody>
          <a:bodyPr wrap="none" rtlCol="0">
            <a:spAutoFit/>
          </a:bodyPr>
          <a:lstStyle/>
          <a:p>
            <a:r>
              <a:rPr lang="en-US" altLang="zh-CN" sz="3200" b="1" dirty="0" smtClean="0">
                <a:solidFill>
                  <a:srgbClr val="3333FF"/>
                </a:solidFill>
                <a:latin typeface="Times New Roman" pitchFamily="18" charset="0"/>
                <a:cs typeface="Times New Roman" pitchFamily="18" charset="0"/>
              </a:rPr>
              <a:t>Catalytic mechanism of F</a:t>
            </a:r>
            <a:r>
              <a:rPr lang="en-US" altLang="zh-CN" sz="3200" b="1" baseline="-25000" dirty="0" smtClean="0">
                <a:solidFill>
                  <a:srgbClr val="3333FF"/>
                </a:solidFill>
                <a:latin typeface="Times New Roman" pitchFamily="18" charset="0"/>
                <a:cs typeface="Times New Roman" pitchFamily="18" charset="0"/>
              </a:rPr>
              <a:t>1</a:t>
            </a:r>
            <a:endParaRPr lang="zh-CN" altLang="en-US" sz="3200" b="1" baseline="-25000" dirty="0">
              <a:solidFill>
                <a:srgbClr val="3333FF"/>
              </a:solidFill>
              <a:latin typeface="Times New Roman" pitchFamily="18" charset="0"/>
              <a:cs typeface="Times New Roman" pitchFamily="18" charset="0"/>
            </a:endParaRPr>
          </a:p>
        </p:txBody>
      </p:sp>
      <p:sp>
        <p:nvSpPr>
          <p:cNvPr id="2" name="矩形 1"/>
          <p:cNvSpPr/>
          <p:nvPr/>
        </p:nvSpPr>
        <p:spPr>
          <a:xfrm>
            <a:off x="5076056" y="908720"/>
            <a:ext cx="3861573" cy="3354765"/>
          </a:xfrm>
          <a:prstGeom prst="rect">
            <a:avLst/>
          </a:prstGeom>
        </p:spPr>
        <p:txBody>
          <a:bodyPr wrap="square">
            <a:spAutoFit/>
          </a:bodyPr>
          <a:lstStyle/>
          <a:p>
            <a:r>
              <a:rPr kumimoji="1" lang="en-US" altLang="zh-CN" sz="3200" b="1" dirty="0">
                <a:solidFill>
                  <a:srgbClr val="0000FF"/>
                </a:solidFill>
                <a:latin typeface="Times New Roman" pitchFamily="18" charset="0"/>
              </a:rPr>
              <a:t>The </a:t>
            </a:r>
            <a:r>
              <a:rPr kumimoji="1" lang="en-US" altLang="zh-CN" sz="3200" b="1" baseline="30000" dirty="0">
                <a:solidFill>
                  <a:srgbClr val="0000FF"/>
                </a:solidFill>
                <a:latin typeface="Times New Roman" pitchFamily="18" charset="0"/>
              </a:rPr>
              <a:t>18</a:t>
            </a:r>
            <a:r>
              <a:rPr kumimoji="1" lang="en-US" altLang="zh-CN" sz="3200" b="1" dirty="0">
                <a:solidFill>
                  <a:srgbClr val="0000FF"/>
                </a:solidFill>
                <a:latin typeface="Times New Roman" pitchFamily="18" charset="0"/>
              </a:rPr>
              <a:t>O experiment:</a:t>
            </a:r>
          </a:p>
          <a:p>
            <a:r>
              <a:rPr kumimoji="1" lang="en-US" altLang="zh-CN" sz="3600" b="1" dirty="0" smtClean="0">
                <a:latin typeface="Times New Roman" pitchFamily="18" charset="0"/>
              </a:rPr>
              <a:t>The </a:t>
            </a:r>
            <a:r>
              <a:rPr kumimoji="1" lang="en-US" altLang="zh-CN" sz="3600" b="1" i="1" dirty="0">
                <a:latin typeface="Times New Roman" pitchFamily="18" charset="0"/>
                <a:sym typeface="Symbol" pitchFamily="18" charset="2"/>
              </a:rPr>
              <a:t></a:t>
            </a:r>
            <a:r>
              <a:rPr kumimoji="1" lang="en-US" altLang="zh-CN" sz="3600" b="1" i="1" dirty="0">
                <a:latin typeface="Times New Roman" pitchFamily="18" charset="0"/>
              </a:rPr>
              <a:t>G’</a:t>
            </a:r>
            <a:r>
              <a:rPr kumimoji="1" lang="en-US" altLang="zh-CN" sz="3600" b="1" i="1" baseline="30000" dirty="0">
                <a:latin typeface="Times New Roman" pitchFamily="18" charset="0"/>
              </a:rPr>
              <a:t>o</a:t>
            </a:r>
            <a:r>
              <a:rPr kumimoji="1" lang="en-US" altLang="zh-CN" sz="3600" b="1" dirty="0">
                <a:latin typeface="Times New Roman" pitchFamily="18" charset="0"/>
              </a:rPr>
              <a:t> </a:t>
            </a:r>
            <a:r>
              <a:rPr kumimoji="1" lang="en-US" altLang="zh-CN" sz="3600" b="1" dirty="0" smtClean="0">
                <a:latin typeface="Times New Roman" pitchFamily="18" charset="0"/>
              </a:rPr>
              <a:t>for ATP </a:t>
            </a:r>
            <a:endParaRPr kumimoji="1" lang="en-US" altLang="zh-CN" sz="3600" b="1" dirty="0">
              <a:latin typeface="Times New Roman" pitchFamily="18" charset="0"/>
            </a:endParaRPr>
          </a:p>
          <a:p>
            <a:r>
              <a:rPr kumimoji="1" lang="en-US" altLang="zh-CN" sz="3600" b="1" dirty="0">
                <a:latin typeface="Times New Roman" pitchFamily="18" charset="0"/>
              </a:rPr>
              <a:t> synthesis on </a:t>
            </a:r>
          </a:p>
          <a:p>
            <a:r>
              <a:rPr kumimoji="1" lang="en-US" altLang="zh-CN" sz="3600" b="1" dirty="0">
                <a:latin typeface="Times New Roman" pitchFamily="18" charset="0"/>
              </a:rPr>
              <a:t> purified F</a:t>
            </a:r>
            <a:r>
              <a:rPr kumimoji="1" lang="en-US" altLang="zh-CN" sz="3600" b="1" baseline="-25000" dirty="0">
                <a:latin typeface="Times New Roman" pitchFamily="18" charset="0"/>
              </a:rPr>
              <a:t>1</a:t>
            </a:r>
            <a:r>
              <a:rPr kumimoji="1" lang="en-US" altLang="zh-CN" sz="3600" b="1" dirty="0">
                <a:latin typeface="Times New Roman" pitchFamily="18" charset="0"/>
              </a:rPr>
              <a:t> </a:t>
            </a:r>
          </a:p>
          <a:p>
            <a:r>
              <a:rPr kumimoji="1" lang="en-US" altLang="zh-CN" sz="3600" b="1" dirty="0">
                <a:latin typeface="Times New Roman" pitchFamily="18" charset="0"/>
              </a:rPr>
              <a:t> is close to zero!</a:t>
            </a:r>
          </a:p>
          <a:p>
            <a:r>
              <a:rPr kumimoji="1" lang="en-US" altLang="zh-CN" sz="3600" b="1" dirty="0">
                <a:latin typeface="Times New Roman" pitchFamily="18" charset="0"/>
              </a:rPr>
              <a:t> (Paul Boyer)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250825" y="5661025"/>
            <a:ext cx="8531225" cy="1373188"/>
          </a:xfrm>
          <a:prstGeom prst="rect">
            <a:avLst/>
          </a:prstGeom>
          <a:noFill/>
          <a:ln w="9525">
            <a:noFill/>
            <a:miter lim="800000"/>
            <a:headEnd/>
            <a:tailEnd/>
          </a:ln>
        </p:spPr>
        <p:txBody>
          <a:bodyPr wrap="none">
            <a:spAutoFit/>
          </a:bodyPr>
          <a:lstStyle/>
          <a:p>
            <a:pPr algn="ctr"/>
            <a:r>
              <a:rPr kumimoji="1" lang="en-US" altLang="zh-CN" sz="2800" b="1" dirty="0">
                <a:solidFill>
                  <a:srgbClr val="3333FF"/>
                </a:solidFill>
                <a:latin typeface="Times New Roman" pitchFamily="18" charset="0"/>
              </a:rPr>
              <a:t>Release of ATP from ATP synthase was proposed to be</a:t>
            </a:r>
          </a:p>
          <a:p>
            <a:pPr algn="ctr"/>
            <a:r>
              <a:rPr kumimoji="1" lang="en-US" altLang="zh-CN" sz="2800" b="1" dirty="0">
                <a:solidFill>
                  <a:srgbClr val="3333FF"/>
                </a:solidFill>
                <a:latin typeface="Times New Roman" pitchFamily="18" charset="0"/>
              </a:rPr>
              <a:t>the major energy barrier for ATP synthesis</a:t>
            </a:r>
          </a:p>
          <a:p>
            <a:pPr algn="ctr"/>
            <a:endParaRPr lang="en-US" altLang="zh-CN" sz="2800" b="1" dirty="0">
              <a:solidFill>
                <a:srgbClr val="3333FF"/>
              </a:solidFill>
              <a:latin typeface="Times New Roman" pitchFamily="18" charset="0"/>
            </a:endParaRPr>
          </a:p>
        </p:txBody>
      </p:sp>
      <p:pic>
        <p:nvPicPr>
          <p:cNvPr id="63491" name="Picture 4"/>
          <p:cNvPicPr>
            <a:picLocks noChangeAspect="1" noChangeArrowheads="1"/>
          </p:cNvPicPr>
          <p:nvPr/>
        </p:nvPicPr>
        <p:blipFill>
          <a:blip r:embed="rId3"/>
          <a:srcRect/>
          <a:stretch>
            <a:fillRect/>
          </a:stretch>
        </p:blipFill>
        <p:spPr bwMode="auto">
          <a:xfrm>
            <a:off x="0" y="333375"/>
            <a:ext cx="8535988" cy="5273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709613" y="6165850"/>
            <a:ext cx="8434387" cy="584200"/>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rPr>
              <a:t>Biochemical anatomy of a mitochondrion</a:t>
            </a:r>
            <a:r>
              <a:rPr lang="en-US" altLang="zh-CN" sz="3200" b="1" dirty="0">
                <a:solidFill>
                  <a:srgbClr val="FF0000"/>
                </a:solidFill>
                <a:latin typeface="Times New Roman" pitchFamily="18" charset="0"/>
              </a:rPr>
              <a:t>*****</a:t>
            </a:r>
          </a:p>
        </p:txBody>
      </p:sp>
      <p:pic>
        <p:nvPicPr>
          <p:cNvPr id="9219" name="Picture 4"/>
          <p:cNvPicPr>
            <a:picLocks noChangeAspect="1" noChangeArrowheads="1"/>
          </p:cNvPicPr>
          <p:nvPr/>
        </p:nvPicPr>
        <p:blipFill>
          <a:blip r:embed="rId3"/>
          <a:srcRect/>
          <a:stretch>
            <a:fillRect/>
          </a:stretch>
        </p:blipFill>
        <p:spPr bwMode="auto">
          <a:xfrm>
            <a:off x="2700338" y="188913"/>
            <a:ext cx="3517900" cy="6097587"/>
          </a:xfrm>
          <a:prstGeom prst="rect">
            <a:avLst/>
          </a:prstGeom>
          <a:noFill/>
          <a:ln w="9525">
            <a:noFill/>
            <a:miter lim="800000"/>
            <a:headEnd/>
            <a:tailEnd/>
          </a:ln>
        </p:spPr>
      </p:pic>
      <p:sp>
        <p:nvSpPr>
          <p:cNvPr id="9220" name="Rectangle 5"/>
          <p:cNvSpPr>
            <a:spLocks noChangeArrowheads="1"/>
          </p:cNvSpPr>
          <p:nvPr/>
        </p:nvSpPr>
        <p:spPr bwMode="auto">
          <a:xfrm>
            <a:off x="4427538" y="1268413"/>
            <a:ext cx="1657350" cy="504825"/>
          </a:xfrm>
          <a:prstGeom prst="rect">
            <a:avLst/>
          </a:prstGeom>
          <a:noFill/>
          <a:ln w="28575">
            <a:solidFill>
              <a:srgbClr val="FF0000"/>
            </a:solidFill>
            <a:miter lim="800000"/>
            <a:headEnd/>
            <a:tailEnd/>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88913"/>
            <a:ext cx="9144000" cy="1143000"/>
          </a:xfrm>
        </p:spPr>
        <p:txBody>
          <a:bodyPr/>
          <a:lstStyle/>
          <a:p>
            <a:pPr eaLnBrk="1" hangingPunct="1"/>
            <a:r>
              <a:rPr lang="en-US" altLang="zh-CN" b="1" dirty="0" smtClean="0">
                <a:solidFill>
                  <a:srgbClr val="0000FF"/>
                </a:solidFill>
                <a:latin typeface="Times New Roman" pitchFamily="18" charset="0"/>
              </a:rPr>
              <a:t>14. ATP synthase comprises a proton channel (F</a:t>
            </a:r>
            <a:r>
              <a:rPr lang="en-US" altLang="zh-CN" b="1" baseline="-25000" dirty="0" smtClean="0">
                <a:solidFill>
                  <a:srgbClr val="0000FF"/>
                </a:solidFill>
                <a:latin typeface="Times New Roman" pitchFamily="18" charset="0"/>
              </a:rPr>
              <a:t>o</a:t>
            </a:r>
            <a:r>
              <a:rPr lang="en-US" altLang="zh-CN" b="1" dirty="0" smtClean="0">
                <a:solidFill>
                  <a:srgbClr val="0000FF"/>
                </a:solidFill>
                <a:latin typeface="Times New Roman" pitchFamily="18" charset="0"/>
              </a:rPr>
              <a:t>) and a ATPase (F</a:t>
            </a:r>
            <a:r>
              <a:rPr lang="en-US" altLang="zh-CN" b="1" baseline="-25000" dirty="0" smtClean="0">
                <a:solidFill>
                  <a:srgbClr val="0000FF"/>
                </a:solidFill>
                <a:latin typeface="Times New Roman" pitchFamily="18" charset="0"/>
              </a:rPr>
              <a:t>1</a:t>
            </a:r>
            <a:r>
              <a:rPr lang="en-US" altLang="zh-CN" b="1" dirty="0" smtClean="0">
                <a:solidFill>
                  <a:srgbClr val="0000FF"/>
                </a:solidFill>
                <a:latin typeface="Times New Roman" pitchFamily="18" charset="0"/>
              </a:rPr>
              <a:t>)</a:t>
            </a:r>
          </a:p>
        </p:txBody>
      </p:sp>
      <p:sp>
        <p:nvSpPr>
          <p:cNvPr id="64515" name="Rectangle 3"/>
          <p:cNvSpPr>
            <a:spLocks noGrp="1" noChangeArrowheads="1"/>
          </p:cNvSpPr>
          <p:nvPr>
            <p:ph type="body" idx="1"/>
          </p:nvPr>
        </p:nvSpPr>
        <p:spPr>
          <a:xfrm>
            <a:off x="0" y="1412875"/>
            <a:ext cx="9144000" cy="4114800"/>
          </a:xfrm>
        </p:spPr>
        <p:txBody>
          <a:bodyPr/>
          <a:lstStyle/>
          <a:p>
            <a:pPr eaLnBrk="1" hangingPunct="1"/>
            <a:r>
              <a:rPr lang="en-US" altLang="zh-CN" b="1" dirty="0" smtClean="0">
                <a:latin typeface="Times New Roman" pitchFamily="18" charset="0"/>
              </a:rPr>
              <a:t>The </a:t>
            </a:r>
            <a:r>
              <a:rPr lang="en-US" altLang="zh-CN" b="1" dirty="0" smtClean="0">
                <a:solidFill>
                  <a:srgbClr val="FF0000"/>
                </a:solidFill>
                <a:latin typeface="Times New Roman" pitchFamily="18" charset="0"/>
              </a:rPr>
              <a:t>F</a:t>
            </a:r>
            <a:r>
              <a:rPr lang="en-US" altLang="zh-CN" b="1" baseline="-25000" dirty="0" smtClean="0">
                <a:solidFill>
                  <a:srgbClr val="FF0000"/>
                </a:solidFill>
                <a:latin typeface="Times New Roman" pitchFamily="18" charset="0"/>
              </a:rPr>
              <a:t>1</a:t>
            </a:r>
            <a:r>
              <a:rPr lang="en-US" altLang="zh-CN" b="1" dirty="0" smtClean="0">
                <a:latin typeface="Times New Roman" pitchFamily="18" charset="0"/>
              </a:rPr>
              <a:t> part consists of nine subunits of five types: </a:t>
            </a:r>
            <a:r>
              <a:rPr lang="en-US" altLang="zh-CN" b="1" dirty="0" smtClean="0">
                <a:solidFill>
                  <a:srgbClr val="FF0000"/>
                </a:solidFill>
                <a:latin typeface="Symbol" pitchFamily="18" charset="2"/>
              </a:rPr>
              <a:t>a</a:t>
            </a:r>
            <a:r>
              <a:rPr lang="en-US" altLang="zh-CN" b="1" baseline="-25000" dirty="0" smtClean="0">
                <a:solidFill>
                  <a:srgbClr val="FF0000"/>
                </a:solidFill>
                <a:latin typeface="Symbol" pitchFamily="18" charset="2"/>
              </a:rPr>
              <a:t>3</a:t>
            </a:r>
            <a:r>
              <a:rPr lang="en-US" altLang="zh-CN" b="1" dirty="0" smtClean="0">
                <a:solidFill>
                  <a:srgbClr val="FF0000"/>
                </a:solidFill>
                <a:latin typeface="Symbol" pitchFamily="18" charset="2"/>
              </a:rPr>
              <a:t>b</a:t>
            </a:r>
            <a:r>
              <a:rPr lang="en-US" altLang="zh-CN" b="1" baseline="-25000" dirty="0" smtClean="0">
                <a:solidFill>
                  <a:srgbClr val="FF0000"/>
                </a:solidFill>
                <a:latin typeface="Symbol" pitchFamily="18" charset="2"/>
              </a:rPr>
              <a:t>3</a:t>
            </a:r>
            <a:r>
              <a:rPr lang="en-US" altLang="zh-CN" b="1" dirty="0" smtClean="0">
                <a:solidFill>
                  <a:srgbClr val="FF0000"/>
                </a:solidFill>
                <a:latin typeface="Symbol" pitchFamily="18" charset="2"/>
              </a:rPr>
              <a:t>gde</a:t>
            </a:r>
            <a:r>
              <a:rPr lang="en-US" altLang="zh-CN" b="1" dirty="0" smtClean="0">
                <a:latin typeface="Times New Roman" pitchFamily="18" charset="0"/>
              </a:rPr>
              <a:t>.</a:t>
            </a:r>
          </a:p>
          <a:p>
            <a:pPr eaLnBrk="1" hangingPunct="1"/>
            <a:r>
              <a:rPr lang="en-US" altLang="zh-CN" b="1" dirty="0" smtClean="0">
                <a:latin typeface="Times New Roman" pitchFamily="18" charset="0"/>
              </a:rPr>
              <a:t>The knoblike F</a:t>
            </a:r>
            <a:r>
              <a:rPr lang="en-US" altLang="zh-CN" b="1" baseline="-25000" dirty="0" smtClean="0">
                <a:latin typeface="Times New Roman" pitchFamily="18" charset="0"/>
              </a:rPr>
              <a:t>1</a:t>
            </a:r>
            <a:r>
              <a:rPr lang="en-US" altLang="zh-CN" b="1" dirty="0" smtClean="0">
                <a:latin typeface="Times New Roman" pitchFamily="18" charset="0"/>
              </a:rPr>
              <a:t> portion is a hexamer of alternating </a:t>
            </a:r>
            <a:r>
              <a:rPr lang="en-US" altLang="zh-CN" b="1" dirty="0" smtClean="0">
                <a:latin typeface="Symbol" pitchFamily="18" charset="2"/>
              </a:rPr>
              <a:t>a</a:t>
            </a:r>
            <a:r>
              <a:rPr lang="en-US" altLang="zh-CN" b="1" dirty="0" smtClean="0">
                <a:latin typeface="Times New Roman" pitchFamily="18" charset="0"/>
              </a:rPr>
              <a:t> and </a:t>
            </a:r>
            <a:r>
              <a:rPr lang="en-US" altLang="zh-CN" b="1" dirty="0" smtClean="0">
                <a:latin typeface="Symbol" pitchFamily="18" charset="2"/>
              </a:rPr>
              <a:t>b</a:t>
            </a:r>
            <a:r>
              <a:rPr lang="en-US" altLang="zh-CN" b="1" dirty="0" smtClean="0">
                <a:latin typeface="Times New Roman" pitchFamily="18" charset="0"/>
              </a:rPr>
              <a:t> subunits, which sits atop the single rod-shaped </a:t>
            </a:r>
            <a:r>
              <a:rPr lang="en-US" altLang="zh-CN" b="1" dirty="0" smtClean="0">
                <a:latin typeface="Symbol" pitchFamily="18" charset="2"/>
              </a:rPr>
              <a:t>g </a:t>
            </a:r>
            <a:r>
              <a:rPr lang="en-US" altLang="zh-CN" b="1" dirty="0" smtClean="0">
                <a:latin typeface="Times New Roman" pitchFamily="18" charset="0"/>
              </a:rPr>
              <a:t>subunit.</a:t>
            </a:r>
          </a:p>
          <a:p>
            <a:pPr eaLnBrk="1" hangingPunct="1"/>
            <a:r>
              <a:rPr lang="en-US" altLang="zh-CN" b="1" dirty="0" smtClean="0">
                <a:latin typeface="Times New Roman" pitchFamily="18" charset="0"/>
              </a:rPr>
              <a:t>The </a:t>
            </a:r>
            <a:r>
              <a:rPr lang="en-US" altLang="zh-CN" b="1" dirty="0" smtClean="0">
                <a:solidFill>
                  <a:srgbClr val="0000FF"/>
                </a:solidFill>
                <a:latin typeface="Times New Roman" pitchFamily="18" charset="0"/>
              </a:rPr>
              <a:t>F</a:t>
            </a:r>
            <a:r>
              <a:rPr lang="en-US" altLang="zh-CN" b="1" baseline="-25000" dirty="0" smtClean="0">
                <a:solidFill>
                  <a:srgbClr val="0000FF"/>
                </a:solidFill>
                <a:latin typeface="Times New Roman" pitchFamily="18" charset="0"/>
              </a:rPr>
              <a:t>o</a:t>
            </a:r>
            <a:r>
              <a:rPr lang="en-US" altLang="zh-CN" b="1" dirty="0" smtClean="0">
                <a:latin typeface="Times New Roman" pitchFamily="18" charset="0"/>
              </a:rPr>
              <a:t> portion consists of three types of subunits: </a:t>
            </a:r>
          </a:p>
          <a:p>
            <a:pPr eaLnBrk="1" hangingPunct="1">
              <a:buFontTx/>
              <a:buNone/>
            </a:pPr>
            <a:r>
              <a:rPr lang="en-US" altLang="zh-CN" b="1" dirty="0" smtClean="0">
                <a:latin typeface="Times New Roman" pitchFamily="18" charset="0"/>
              </a:rPr>
              <a:t>    </a:t>
            </a:r>
            <a:r>
              <a:rPr lang="en-US" altLang="zh-CN" b="1" dirty="0" smtClean="0">
                <a:solidFill>
                  <a:srgbClr val="0000FF"/>
                </a:solidFill>
                <a:latin typeface="Times New Roman" pitchFamily="18" charset="0"/>
              </a:rPr>
              <a:t>ab</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c</a:t>
            </a:r>
            <a:r>
              <a:rPr lang="en-US" altLang="zh-CN" b="1" baseline="-25000" dirty="0" smtClean="0">
                <a:solidFill>
                  <a:srgbClr val="0000FF"/>
                </a:solidFill>
                <a:latin typeface="Times New Roman" pitchFamily="18" charset="0"/>
              </a:rPr>
              <a:t>10-12</a:t>
            </a:r>
            <a:r>
              <a:rPr lang="en-US" altLang="zh-CN" b="1" dirty="0" smtClean="0">
                <a:latin typeface="Symbol" pitchFamily="18" charset="2"/>
              </a:rPr>
              <a:t>.</a:t>
            </a:r>
          </a:p>
          <a:p>
            <a:pPr eaLnBrk="1" hangingPunct="1"/>
            <a:r>
              <a:rPr lang="en-US" altLang="zh-CN" b="1" dirty="0" smtClean="0">
                <a:latin typeface="Times New Roman" pitchFamily="18" charset="0"/>
              </a:rPr>
              <a:t>The c subunits, each forming two transmembrane helices, form a donut-shaped ring in the plane of the membrane.</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5967413" y="4630738"/>
            <a:ext cx="3176587" cy="2227262"/>
          </a:xfrm>
          <a:prstGeom prst="rect">
            <a:avLst/>
          </a:prstGeom>
          <a:noFill/>
          <a:ln w="9525">
            <a:noFill/>
            <a:miter lim="800000"/>
            <a:headEnd/>
            <a:tailEnd/>
          </a:ln>
        </p:spPr>
        <p:txBody>
          <a:bodyPr wrap="none">
            <a:spAutoFit/>
          </a:bodyPr>
          <a:lstStyle/>
          <a:p>
            <a:r>
              <a:rPr kumimoji="1" lang="en-US" altLang="zh-CN" sz="2800" b="1" dirty="0">
                <a:solidFill>
                  <a:srgbClr val="FF0000"/>
                </a:solidFill>
                <a:latin typeface="Times New Roman" pitchFamily="18" charset="0"/>
              </a:rPr>
              <a:t>The ATP synthase </a:t>
            </a:r>
          </a:p>
          <a:p>
            <a:r>
              <a:rPr kumimoji="1" lang="en-US" altLang="zh-CN" sz="2800" b="1" dirty="0">
                <a:solidFill>
                  <a:srgbClr val="FF0000"/>
                </a:solidFill>
                <a:latin typeface="Times New Roman" pitchFamily="18" charset="0"/>
              </a:rPr>
              <a:t>comprises a proton </a:t>
            </a:r>
          </a:p>
          <a:p>
            <a:r>
              <a:rPr kumimoji="1" lang="en-US" altLang="zh-CN" sz="2800" b="1" dirty="0">
                <a:solidFill>
                  <a:srgbClr val="FF0000"/>
                </a:solidFill>
                <a:latin typeface="Times New Roman" pitchFamily="18" charset="0"/>
              </a:rPr>
              <a:t>channel (F</a:t>
            </a:r>
            <a:r>
              <a:rPr kumimoji="1" lang="en-US" altLang="zh-CN" sz="2800" b="1" baseline="-25000" dirty="0">
                <a:solidFill>
                  <a:srgbClr val="FF0000"/>
                </a:solidFill>
                <a:latin typeface="Times New Roman" pitchFamily="18" charset="0"/>
              </a:rPr>
              <a:t>o</a:t>
            </a:r>
            <a:r>
              <a:rPr kumimoji="1" lang="en-US" altLang="zh-CN" sz="2800" b="1" dirty="0">
                <a:solidFill>
                  <a:srgbClr val="FF0000"/>
                </a:solidFill>
                <a:latin typeface="Times New Roman" pitchFamily="18" charset="0"/>
              </a:rPr>
              <a:t>) and a </a:t>
            </a:r>
          </a:p>
          <a:p>
            <a:r>
              <a:rPr kumimoji="1" lang="en-US" altLang="zh-CN" sz="2800" b="1" dirty="0">
                <a:solidFill>
                  <a:srgbClr val="FF0000"/>
                </a:solidFill>
                <a:latin typeface="Times New Roman" pitchFamily="18" charset="0"/>
              </a:rPr>
              <a:t>ATPase (F</a:t>
            </a:r>
            <a:r>
              <a:rPr kumimoji="1" lang="en-US" altLang="zh-CN" sz="2800" b="1" baseline="-25000" dirty="0">
                <a:solidFill>
                  <a:srgbClr val="FF0000"/>
                </a:solidFill>
                <a:latin typeface="Times New Roman" pitchFamily="18" charset="0"/>
              </a:rPr>
              <a:t>1</a:t>
            </a:r>
            <a:r>
              <a:rPr kumimoji="1" lang="en-US" altLang="zh-CN" sz="2800" b="1" dirty="0">
                <a:solidFill>
                  <a:srgbClr val="FF0000"/>
                </a:solidFill>
                <a:latin typeface="Times New Roman" pitchFamily="18" charset="0"/>
              </a:rPr>
              <a:t>)</a:t>
            </a:r>
          </a:p>
          <a:p>
            <a:endParaRPr lang="en-US" altLang="zh-CN" sz="2800" b="1" dirty="0">
              <a:solidFill>
                <a:srgbClr val="FF0000"/>
              </a:solidFill>
              <a:latin typeface="Times New Roman" pitchFamily="18" charset="0"/>
            </a:endParaRPr>
          </a:p>
        </p:txBody>
      </p:sp>
      <p:pic>
        <p:nvPicPr>
          <p:cNvPr id="65539" name="Picture 4"/>
          <p:cNvPicPr>
            <a:picLocks noChangeAspect="1" noChangeArrowheads="1"/>
          </p:cNvPicPr>
          <p:nvPr/>
        </p:nvPicPr>
        <p:blipFill>
          <a:blip r:embed="rId3"/>
          <a:srcRect/>
          <a:stretch>
            <a:fillRect/>
          </a:stretch>
        </p:blipFill>
        <p:spPr bwMode="auto">
          <a:xfrm>
            <a:off x="0" y="260350"/>
            <a:ext cx="5962650" cy="6097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188913"/>
            <a:ext cx="9144000" cy="6669087"/>
          </a:xfrm>
        </p:spPr>
        <p:txBody>
          <a:bodyPr/>
          <a:lstStyle/>
          <a:p>
            <a:pPr eaLnBrk="1" hangingPunct="1"/>
            <a:r>
              <a:rPr lang="en-US" altLang="zh-CN" b="1" dirty="0" smtClean="0">
                <a:latin typeface="Times New Roman" pitchFamily="18" charset="0"/>
              </a:rPr>
              <a:t>The leg-and-foot-shaped </a:t>
            </a:r>
            <a:r>
              <a:rPr lang="en-US" altLang="zh-CN" b="1" dirty="0" smtClean="0">
                <a:latin typeface="Symbol" pitchFamily="18" charset="2"/>
              </a:rPr>
              <a:t>ge</a:t>
            </a:r>
            <a:r>
              <a:rPr lang="en-US" altLang="zh-CN" b="1" dirty="0" smtClean="0">
                <a:latin typeface="Times New Roman" pitchFamily="18" charset="0"/>
              </a:rPr>
              <a:t> subunits stands firmly on the ring of c subunits.</a:t>
            </a:r>
          </a:p>
          <a:p>
            <a:pPr eaLnBrk="1" hangingPunct="1"/>
            <a:r>
              <a:rPr lang="en-US" altLang="zh-CN" b="1" dirty="0" smtClean="0">
                <a:latin typeface="Times New Roman" pitchFamily="18" charset="0"/>
              </a:rPr>
              <a:t>The two b subunits of F</a:t>
            </a:r>
            <a:r>
              <a:rPr lang="en-US" altLang="zh-CN" b="1" baseline="-25000" dirty="0" smtClean="0">
                <a:latin typeface="Times New Roman" pitchFamily="18" charset="0"/>
              </a:rPr>
              <a:t>o</a:t>
            </a:r>
            <a:r>
              <a:rPr lang="en-US" altLang="zh-CN" b="1" dirty="0" smtClean="0">
                <a:latin typeface="Times New Roman" pitchFamily="18" charset="0"/>
              </a:rPr>
              <a:t> seem to connect to the </a:t>
            </a:r>
            <a:r>
              <a:rPr lang="en-US" altLang="zh-CN" b="1" dirty="0" smtClean="0">
                <a:latin typeface="Symbol" pitchFamily="18" charset="2"/>
              </a:rPr>
              <a:t>ab</a:t>
            </a:r>
            <a:r>
              <a:rPr lang="en-US" altLang="zh-CN" b="1" dirty="0" smtClean="0">
                <a:latin typeface="Times New Roman" pitchFamily="18" charset="0"/>
              </a:rPr>
              <a:t> hexamer via the </a:t>
            </a:r>
            <a:r>
              <a:rPr lang="en-US" altLang="zh-CN" b="1" dirty="0" smtClean="0">
                <a:latin typeface="Symbol" pitchFamily="18" charset="2"/>
              </a:rPr>
              <a:t>d</a:t>
            </a:r>
            <a:r>
              <a:rPr lang="en-US" altLang="zh-CN" b="1" dirty="0" smtClean="0">
                <a:latin typeface="Times New Roman" pitchFamily="18" charset="0"/>
              </a:rPr>
              <a:t> subunit of F</a:t>
            </a:r>
            <a:r>
              <a:rPr lang="en-US" altLang="zh-CN" b="1" baseline="-25000" dirty="0" smtClean="0">
                <a:latin typeface="Times New Roman" pitchFamily="18" charset="0"/>
              </a:rPr>
              <a:t>1</a:t>
            </a:r>
            <a:r>
              <a:rPr lang="en-US" altLang="zh-CN" b="1" dirty="0" smtClean="0">
                <a:latin typeface="Times New Roman" pitchFamily="18" charset="0"/>
              </a:rPr>
              <a:t>.</a:t>
            </a:r>
          </a:p>
          <a:p>
            <a:pPr eaLnBrk="1" hangingPunct="1"/>
            <a:r>
              <a:rPr lang="en-US" altLang="zh-CN" b="1" dirty="0" smtClean="0">
                <a:latin typeface="Times New Roman" pitchFamily="18" charset="0"/>
              </a:rPr>
              <a:t>The proton channel is believed to lie between the a</a:t>
            </a:r>
            <a:r>
              <a:rPr lang="en-US" altLang="zh-CN" b="1" dirty="0" smtClean="0">
                <a:latin typeface="Symbol" pitchFamily="18" charset="2"/>
              </a:rPr>
              <a:t> </a:t>
            </a:r>
            <a:r>
              <a:rPr lang="en-US" altLang="zh-CN" b="1" dirty="0" smtClean="0">
                <a:latin typeface="Times New Roman" pitchFamily="18" charset="0"/>
              </a:rPr>
              <a:t>subunit and the ring of c subunits.</a:t>
            </a:r>
          </a:p>
          <a:p>
            <a:pPr eaLnBrk="1" hangingPunct="1"/>
            <a:endParaRPr lang="en-US" altLang="zh-CN" b="1" dirty="0" smtClean="0">
              <a:latin typeface="Times New Roman" pitchFamily="18" charset="0"/>
            </a:endParaRPr>
          </a:p>
          <a:p>
            <a:pPr eaLnBrk="1" hangingPunct="1"/>
            <a:r>
              <a:rPr lang="en-US" altLang="zh-CN" b="1" dirty="0" smtClean="0">
                <a:latin typeface="Times New Roman" pitchFamily="18" charset="0"/>
              </a:rPr>
              <a:t>X-ray crystallography revealed that </a:t>
            </a:r>
            <a:r>
              <a:rPr lang="en-US" altLang="zh-CN" b="1" dirty="0" smtClean="0">
                <a:solidFill>
                  <a:srgbClr val="FF0000"/>
                </a:solidFill>
                <a:latin typeface="Times New Roman" pitchFamily="18" charset="0"/>
              </a:rPr>
              <a:t>the three </a:t>
            </a:r>
            <a:r>
              <a:rPr lang="en-US" altLang="zh-CN" b="1" dirty="0" smtClean="0">
                <a:solidFill>
                  <a:srgbClr val="FF0000"/>
                </a:solidFill>
                <a:latin typeface="Symbol" pitchFamily="18" charset="2"/>
              </a:rPr>
              <a:t>b</a:t>
            </a:r>
            <a:r>
              <a:rPr lang="en-US" altLang="zh-CN" b="1" dirty="0" smtClean="0">
                <a:solidFill>
                  <a:srgbClr val="FF0000"/>
                </a:solidFill>
                <a:latin typeface="Times New Roman" pitchFamily="18" charset="0"/>
              </a:rPr>
              <a:t> subunits of F</a:t>
            </a:r>
            <a:r>
              <a:rPr lang="en-US" altLang="zh-CN" b="1" baseline="-25000" dirty="0" smtClean="0">
                <a:solidFill>
                  <a:srgbClr val="FF0000"/>
                </a:solidFill>
                <a:latin typeface="Times New Roman" pitchFamily="18" charset="0"/>
              </a:rPr>
              <a:t>1</a:t>
            </a:r>
            <a:r>
              <a:rPr lang="en-US" altLang="zh-CN" b="1" dirty="0" smtClean="0">
                <a:solidFill>
                  <a:srgbClr val="FF0000"/>
                </a:solidFill>
                <a:latin typeface="Times New Roman" pitchFamily="18" charset="0"/>
              </a:rPr>
              <a:t> assumes three different conformations, with bound ADP, ATP analog, or empty respectively</a:t>
            </a:r>
            <a:r>
              <a:rPr lang="en-US" altLang="zh-CN" b="1" dirty="0" smtClean="0">
                <a:latin typeface="Times New Roman" pitchFamily="18" charset="0"/>
              </a:rPr>
              <a:t>.</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4178300" y="6092825"/>
            <a:ext cx="4965700" cy="579438"/>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rPr>
              <a:t>Structure of the F</a:t>
            </a:r>
            <a:r>
              <a:rPr lang="en-US" altLang="zh-CN" sz="3200" b="1" baseline="-25000" dirty="0">
                <a:solidFill>
                  <a:srgbClr val="3333FF"/>
                </a:solidFill>
                <a:latin typeface="Times New Roman" pitchFamily="18" charset="0"/>
              </a:rPr>
              <a:t>1</a:t>
            </a:r>
            <a:r>
              <a:rPr lang="en-US" altLang="zh-CN" sz="3200" b="1" dirty="0">
                <a:solidFill>
                  <a:srgbClr val="3333FF"/>
                </a:solidFill>
                <a:latin typeface="Times New Roman" pitchFamily="18" charset="0"/>
              </a:rPr>
              <a:t> complex</a:t>
            </a:r>
          </a:p>
        </p:txBody>
      </p:sp>
      <p:pic>
        <p:nvPicPr>
          <p:cNvPr id="67587" name="Picture 4"/>
          <p:cNvPicPr>
            <a:picLocks noChangeAspect="1" noChangeArrowheads="1"/>
          </p:cNvPicPr>
          <p:nvPr/>
        </p:nvPicPr>
        <p:blipFill>
          <a:blip r:embed="rId3"/>
          <a:srcRect/>
          <a:stretch>
            <a:fillRect/>
          </a:stretch>
        </p:blipFill>
        <p:spPr bwMode="auto">
          <a:xfrm>
            <a:off x="1547813" y="0"/>
            <a:ext cx="4237037" cy="6097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5665788" y="5734050"/>
            <a:ext cx="3478212" cy="946150"/>
          </a:xfrm>
          <a:prstGeom prst="rect">
            <a:avLst/>
          </a:prstGeom>
          <a:noFill/>
          <a:ln w="9525">
            <a:noFill/>
            <a:miter lim="800000"/>
            <a:headEnd/>
            <a:tailEnd/>
          </a:ln>
        </p:spPr>
        <p:txBody>
          <a:bodyPr wrap="none">
            <a:spAutoFit/>
          </a:bodyPr>
          <a:lstStyle/>
          <a:p>
            <a:r>
              <a:rPr kumimoji="1" lang="en-US" altLang="zh-CN" sz="2800" b="1" dirty="0">
                <a:latin typeface="Times New Roman" pitchFamily="18" charset="0"/>
              </a:rPr>
              <a:t>Rod-shaped </a:t>
            </a:r>
            <a:r>
              <a:rPr kumimoji="1" lang="en-US" altLang="zh-CN" sz="2800" b="1" dirty="0">
                <a:latin typeface="Symbol" pitchFamily="18" charset="2"/>
              </a:rPr>
              <a:t>g</a:t>
            </a:r>
            <a:r>
              <a:rPr kumimoji="1" lang="en-US" altLang="zh-CN" sz="2800" b="1" dirty="0">
                <a:latin typeface="Times New Roman" pitchFamily="18" charset="0"/>
              </a:rPr>
              <a:t> subunit</a:t>
            </a:r>
          </a:p>
          <a:p>
            <a:r>
              <a:rPr kumimoji="1" lang="en-US" altLang="zh-CN" sz="2800" b="1" dirty="0">
                <a:latin typeface="Times New Roman" pitchFamily="18" charset="0"/>
              </a:rPr>
              <a:t>(shaft, </a:t>
            </a:r>
            <a:r>
              <a:rPr kumimoji="1" lang="zh-CN" altLang="en-US" sz="2800" b="1" dirty="0">
                <a:latin typeface="楷体" panose="02010609060101010101" pitchFamily="49" charset="-122"/>
                <a:ea typeface="楷体" panose="02010609060101010101" pitchFamily="49" charset="-122"/>
              </a:rPr>
              <a:t>旋转轴</a:t>
            </a:r>
            <a:r>
              <a:rPr kumimoji="1" lang="en-US" altLang="zh-CN" sz="2800" b="1" dirty="0">
                <a:latin typeface="Times New Roman" pitchFamily="18" charset="0"/>
              </a:rPr>
              <a:t>)</a:t>
            </a:r>
          </a:p>
        </p:txBody>
      </p:sp>
      <p:sp>
        <p:nvSpPr>
          <p:cNvPr id="68611" name="Text Box 5"/>
          <p:cNvSpPr txBox="1">
            <a:spLocks noChangeArrowheads="1"/>
          </p:cNvSpPr>
          <p:nvPr/>
        </p:nvSpPr>
        <p:spPr bwMode="auto">
          <a:xfrm>
            <a:off x="0" y="5445224"/>
            <a:ext cx="5510419" cy="1077218"/>
          </a:xfrm>
          <a:prstGeom prst="rect">
            <a:avLst/>
          </a:prstGeom>
          <a:noFill/>
          <a:ln w="9525">
            <a:noFill/>
            <a:miter lim="800000"/>
            <a:headEnd/>
            <a:tailEnd/>
          </a:ln>
        </p:spPr>
        <p:txBody>
          <a:bodyPr wrap="none">
            <a:spAutoFit/>
          </a:bodyPr>
          <a:lstStyle/>
          <a:p>
            <a:pPr algn="ctr"/>
            <a:r>
              <a:rPr lang="en-US" altLang="zh-CN" sz="3200" b="1" dirty="0">
                <a:solidFill>
                  <a:srgbClr val="3333FF"/>
                </a:solidFill>
                <a:latin typeface="Times New Roman" pitchFamily="18" charset="0"/>
              </a:rPr>
              <a:t>Crystal structure of </a:t>
            </a:r>
          </a:p>
          <a:p>
            <a:pPr algn="ctr"/>
            <a:r>
              <a:rPr lang="en-US" altLang="zh-CN" sz="3200" b="1" dirty="0">
                <a:solidFill>
                  <a:srgbClr val="3333FF"/>
                </a:solidFill>
                <a:latin typeface="Times New Roman" pitchFamily="18" charset="0"/>
              </a:rPr>
              <a:t>bovine </a:t>
            </a:r>
            <a:r>
              <a:rPr lang="en-US" altLang="zh-CN" sz="3200" b="1" dirty="0" smtClean="0">
                <a:solidFill>
                  <a:srgbClr val="3333FF"/>
                </a:solidFill>
                <a:latin typeface="Times New Roman" pitchFamily="18" charset="0"/>
              </a:rPr>
              <a:t>F</a:t>
            </a:r>
            <a:r>
              <a:rPr lang="en-US" altLang="zh-CN" sz="3200" b="1" baseline="-25000" dirty="0" smtClean="0">
                <a:solidFill>
                  <a:srgbClr val="3333FF"/>
                </a:solidFill>
                <a:latin typeface="Times New Roman" pitchFamily="18" charset="0"/>
              </a:rPr>
              <a:t>1 </a:t>
            </a:r>
            <a:r>
              <a:rPr lang="en-US" altLang="zh-CN" sz="3200" b="1" dirty="0" smtClean="0">
                <a:solidFill>
                  <a:srgbClr val="3333FF"/>
                </a:solidFill>
                <a:latin typeface="Times New Roman" pitchFamily="18" charset="0"/>
              </a:rPr>
              <a:t>viewed from the side</a:t>
            </a:r>
            <a:endParaRPr lang="en-US" altLang="zh-CN" sz="3200" b="1" baseline="-25000" dirty="0">
              <a:solidFill>
                <a:srgbClr val="3333FF"/>
              </a:solidFill>
              <a:latin typeface="Times New Roman" pitchFamily="18" charset="0"/>
            </a:endParaRPr>
          </a:p>
        </p:txBody>
      </p:sp>
      <p:pic>
        <p:nvPicPr>
          <p:cNvPr id="68612" name="Picture 7"/>
          <p:cNvPicPr>
            <a:picLocks noChangeAspect="1" noChangeArrowheads="1"/>
          </p:cNvPicPr>
          <p:nvPr/>
        </p:nvPicPr>
        <p:blipFill>
          <a:blip r:embed="rId3"/>
          <a:srcRect/>
          <a:stretch>
            <a:fillRect/>
          </a:stretch>
        </p:blipFill>
        <p:spPr bwMode="auto">
          <a:xfrm>
            <a:off x="1907704" y="-171400"/>
            <a:ext cx="5316537" cy="5734050"/>
          </a:xfrm>
          <a:prstGeom prst="rect">
            <a:avLst/>
          </a:prstGeom>
          <a:noFill/>
          <a:ln w="9525">
            <a:noFill/>
            <a:miter lim="800000"/>
            <a:headEnd/>
            <a:tailEnd/>
          </a:ln>
        </p:spPr>
      </p:pic>
      <p:sp>
        <p:nvSpPr>
          <p:cNvPr id="68613" name="Line 8"/>
          <p:cNvSpPr>
            <a:spLocks noChangeShapeType="1"/>
          </p:cNvSpPr>
          <p:nvPr/>
        </p:nvSpPr>
        <p:spPr bwMode="auto">
          <a:xfrm flipH="1" flipV="1">
            <a:off x="5292725" y="4292600"/>
            <a:ext cx="1584325" cy="1439863"/>
          </a:xfrm>
          <a:prstGeom prst="line">
            <a:avLst/>
          </a:prstGeom>
          <a:noFill/>
          <a:ln w="57150">
            <a:solidFill>
              <a:schemeClr val="tx1"/>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755576" y="5823778"/>
            <a:ext cx="7777038" cy="1508105"/>
          </a:xfrm>
          <a:prstGeom prst="rect">
            <a:avLst/>
          </a:prstGeom>
          <a:noFill/>
          <a:ln w="9525">
            <a:noFill/>
            <a:miter lim="800000"/>
            <a:headEnd/>
            <a:tailEnd/>
          </a:ln>
        </p:spPr>
        <p:txBody>
          <a:bodyPr wrap="square">
            <a:spAutoFit/>
          </a:bodyPr>
          <a:lstStyle/>
          <a:p>
            <a:pPr algn="ctr"/>
            <a:r>
              <a:rPr kumimoji="1" lang="en-US" altLang="zh-CN" sz="3200" b="1" dirty="0">
                <a:solidFill>
                  <a:srgbClr val="FF0000"/>
                </a:solidFill>
                <a:latin typeface="Times New Roman" pitchFamily="18" charset="0"/>
              </a:rPr>
              <a:t>Each </a:t>
            </a:r>
            <a:r>
              <a:rPr kumimoji="1" lang="en-US" altLang="zh-CN" sz="3200" b="1" dirty="0">
                <a:solidFill>
                  <a:srgbClr val="FF0000"/>
                </a:solidFill>
                <a:latin typeface="Symbol" pitchFamily="18" charset="2"/>
              </a:rPr>
              <a:t>b </a:t>
            </a:r>
            <a:r>
              <a:rPr kumimoji="1" lang="en-US" altLang="zh-CN" sz="3200" b="1" dirty="0">
                <a:solidFill>
                  <a:srgbClr val="FF0000"/>
                </a:solidFill>
                <a:latin typeface="Times New Roman" pitchFamily="18" charset="0"/>
              </a:rPr>
              <a:t>subunit of ATP synthase can assume three different conformations</a:t>
            </a:r>
          </a:p>
          <a:p>
            <a:endParaRPr lang="en-US" altLang="zh-CN" sz="2800" b="1" dirty="0">
              <a:latin typeface="Times New Roman" pitchFamily="18" charset="0"/>
            </a:endParaRPr>
          </a:p>
        </p:txBody>
      </p:sp>
      <p:sp>
        <p:nvSpPr>
          <p:cNvPr id="69635" name="Text Box 4"/>
          <p:cNvSpPr txBox="1">
            <a:spLocks noChangeArrowheads="1"/>
          </p:cNvSpPr>
          <p:nvPr/>
        </p:nvSpPr>
        <p:spPr bwMode="auto">
          <a:xfrm>
            <a:off x="2895600" y="-7938"/>
            <a:ext cx="184150" cy="519113"/>
          </a:xfrm>
          <a:prstGeom prst="rect">
            <a:avLst/>
          </a:prstGeom>
          <a:noFill/>
          <a:ln w="9525">
            <a:noFill/>
            <a:miter lim="800000"/>
            <a:headEnd/>
            <a:tailEnd/>
          </a:ln>
        </p:spPr>
        <p:txBody>
          <a:bodyPr wrap="none">
            <a:spAutoFit/>
          </a:bodyPr>
          <a:lstStyle/>
          <a:p>
            <a:endParaRPr lang="zh-CN" altLang="zh-CN" sz="2800" b="1">
              <a:latin typeface="Times New Roman" pitchFamily="18" charset="0"/>
            </a:endParaRPr>
          </a:p>
        </p:txBody>
      </p:sp>
      <p:pic>
        <p:nvPicPr>
          <p:cNvPr id="69636" name="Picture 8"/>
          <p:cNvPicPr>
            <a:picLocks noChangeAspect="1" noChangeArrowheads="1"/>
          </p:cNvPicPr>
          <p:nvPr/>
        </p:nvPicPr>
        <p:blipFill>
          <a:blip r:embed="rId3"/>
          <a:srcRect/>
          <a:stretch>
            <a:fillRect/>
          </a:stretch>
        </p:blipFill>
        <p:spPr bwMode="auto">
          <a:xfrm>
            <a:off x="1197467" y="735753"/>
            <a:ext cx="6553100" cy="5088025"/>
          </a:xfrm>
          <a:prstGeom prst="rect">
            <a:avLst/>
          </a:prstGeom>
          <a:noFill/>
          <a:ln w="9525">
            <a:noFill/>
            <a:miter lim="800000"/>
            <a:headEnd/>
            <a:tailEnd/>
          </a:ln>
        </p:spPr>
      </p:pic>
      <p:sp>
        <p:nvSpPr>
          <p:cNvPr id="5" name="TextBox 4"/>
          <p:cNvSpPr txBox="1"/>
          <p:nvPr/>
        </p:nvSpPr>
        <p:spPr>
          <a:xfrm>
            <a:off x="251520" y="404664"/>
            <a:ext cx="2376676" cy="523220"/>
          </a:xfrm>
          <a:prstGeom prst="rect">
            <a:avLst/>
          </a:prstGeom>
          <a:noFill/>
        </p:spPr>
        <p:txBody>
          <a:bodyPr wrap="none" rtlCol="0">
            <a:spAutoFit/>
          </a:bodyPr>
          <a:lstStyle/>
          <a:p>
            <a:r>
              <a:rPr lang="en-US" altLang="zh-CN" sz="2800" b="1" dirty="0" smtClean="0">
                <a:solidFill>
                  <a:srgbClr val="3333FF"/>
                </a:solidFill>
                <a:latin typeface="Times New Roman" pitchFamily="18" charset="0"/>
                <a:cs typeface="Times New Roman" pitchFamily="18" charset="0"/>
              </a:rPr>
              <a:t>Top view of F</a:t>
            </a:r>
            <a:r>
              <a:rPr lang="en-US" altLang="zh-CN" sz="2800" b="1" baseline="-25000" dirty="0" smtClean="0">
                <a:solidFill>
                  <a:srgbClr val="3333FF"/>
                </a:solidFill>
                <a:latin typeface="Times New Roman" pitchFamily="18" charset="0"/>
                <a:cs typeface="Times New Roman" pitchFamily="18" charset="0"/>
              </a:rPr>
              <a:t>1</a:t>
            </a:r>
            <a:endParaRPr lang="zh-CN" altLang="en-US" sz="2800" b="1" baseline="-25000" dirty="0">
              <a:solidFill>
                <a:srgbClr val="3333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755650" y="333375"/>
            <a:ext cx="5767388" cy="6097588"/>
          </a:xfrm>
          <a:prstGeom prst="rect">
            <a:avLst/>
          </a:prstGeom>
          <a:noFill/>
          <a:ln w="9525">
            <a:noFill/>
            <a:miter lim="800000"/>
            <a:headEnd/>
            <a:tailEnd/>
          </a:ln>
        </p:spPr>
      </p:pic>
      <p:sp>
        <p:nvSpPr>
          <p:cNvPr id="70659" name="Text Box 3"/>
          <p:cNvSpPr txBox="1">
            <a:spLocks noChangeArrowheads="1"/>
          </p:cNvSpPr>
          <p:nvPr/>
        </p:nvSpPr>
        <p:spPr bwMode="auto">
          <a:xfrm>
            <a:off x="5580063" y="620713"/>
            <a:ext cx="3062287" cy="519112"/>
          </a:xfrm>
          <a:prstGeom prst="rect">
            <a:avLst/>
          </a:prstGeom>
          <a:noFill/>
          <a:ln w="9525">
            <a:noFill/>
            <a:miter lim="800000"/>
            <a:headEnd/>
            <a:tailEnd/>
          </a:ln>
        </p:spPr>
        <p:txBody>
          <a:bodyPr wrap="none">
            <a:spAutoFit/>
          </a:bodyPr>
          <a:lstStyle/>
          <a:p>
            <a:r>
              <a:rPr lang="en-US" altLang="zh-CN" sz="2800" b="1" dirty="0">
                <a:latin typeface="Times New Roman" pitchFamily="18" charset="0"/>
              </a:rPr>
              <a:t>The </a:t>
            </a:r>
            <a:r>
              <a:rPr lang="en-US" altLang="zh-CN" sz="2800" b="1" dirty="0">
                <a:latin typeface="Symbol" pitchFamily="18" charset="2"/>
              </a:rPr>
              <a:t>g</a:t>
            </a:r>
            <a:r>
              <a:rPr lang="en-US" altLang="zh-CN" sz="2800" b="1" dirty="0">
                <a:latin typeface="Times New Roman" pitchFamily="18" charset="0"/>
              </a:rPr>
              <a:t> subunit of F</a:t>
            </a:r>
            <a:r>
              <a:rPr lang="en-US" altLang="zh-CN" sz="2800" b="1" baseline="-25000" dirty="0">
                <a:latin typeface="Times New Roman" pitchFamily="18" charset="0"/>
              </a:rPr>
              <a:t>1</a:t>
            </a:r>
          </a:p>
        </p:txBody>
      </p:sp>
      <p:sp>
        <p:nvSpPr>
          <p:cNvPr id="70660" name="Line 4"/>
          <p:cNvSpPr>
            <a:spLocks noChangeShapeType="1"/>
          </p:cNvSpPr>
          <p:nvPr/>
        </p:nvSpPr>
        <p:spPr bwMode="auto">
          <a:xfrm flipH="1">
            <a:off x="3995738" y="1125538"/>
            <a:ext cx="2376487" cy="2519362"/>
          </a:xfrm>
          <a:prstGeom prst="line">
            <a:avLst/>
          </a:prstGeom>
          <a:noFill/>
          <a:ln w="28575">
            <a:solidFill>
              <a:schemeClr val="tx1"/>
            </a:solidFill>
            <a:round/>
            <a:headEnd/>
            <a:tailEnd type="triangle" w="med" len="med"/>
          </a:ln>
        </p:spPr>
        <p:txBody>
          <a:bodyPr wrap="none"/>
          <a:lstStyle/>
          <a:p>
            <a:endParaRPr lang="zh-CN" altLang="en-US"/>
          </a:p>
        </p:txBody>
      </p:sp>
      <p:sp>
        <p:nvSpPr>
          <p:cNvPr id="70661" name="Text Box 5"/>
          <p:cNvSpPr txBox="1">
            <a:spLocks noChangeArrowheads="1"/>
          </p:cNvSpPr>
          <p:nvPr/>
        </p:nvSpPr>
        <p:spPr bwMode="auto">
          <a:xfrm>
            <a:off x="5651500" y="5516563"/>
            <a:ext cx="3211513" cy="519112"/>
          </a:xfrm>
          <a:prstGeom prst="rect">
            <a:avLst/>
          </a:prstGeom>
          <a:noFill/>
          <a:ln w="9525">
            <a:noFill/>
            <a:miter lim="800000"/>
            <a:headEnd/>
            <a:tailEnd/>
          </a:ln>
        </p:spPr>
        <p:txBody>
          <a:bodyPr wrap="none">
            <a:spAutoFit/>
          </a:bodyPr>
          <a:lstStyle/>
          <a:p>
            <a:r>
              <a:rPr lang="en-US" altLang="zh-CN" sz="2800" b="1" dirty="0">
                <a:latin typeface="Times New Roman" pitchFamily="18" charset="0"/>
              </a:rPr>
              <a:t>The c subunits of F</a:t>
            </a:r>
            <a:r>
              <a:rPr lang="en-US" altLang="zh-CN" sz="2800" b="1" baseline="-25000" dirty="0">
                <a:latin typeface="Times New Roman" pitchFamily="18" charset="0"/>
              </a:rPr>
              <a:t>o</a:t>
            </a:r>
          </a:p>
        </p:txBody>
      </p:sp>
      <p:sp>
        <p:nvSpPr>
          <p:cNvPr id="70662" name="Line 6"/>
          <p:cNvSpPr>
            <a:spLocks noChangeShapeType="1"/>
          </p:cNvSpPr>
          <p:nvPr/>
        </p:nvSpPr>
        <p:spPr bwMode="auto">
          <a:xfrm flipH="1" flipV="1">
            <a:off x="3779838" y="5300663"/>
            <a:ext cx="1944687" cy="576262"/>
          </a:xfrm>
          <a:prstGeom prst="line">
            <a:avLst/>
          </a:prstGeom>
          <a:noFill/>
          <a:ln w="28575">
            <a:solidFill>
              <a:schemeClr val="tx1"/>
            </a:solidFill>
            <a:round/>
            <a:headEnd/>
            <a:tailEnd type="triangle" w="med" len="med"/>
          </a:ln>
        </p:spPr>
        <p:txBody>
          <a:bodyPr wrap="none"/>
          <a:lstStyle/>
          <a:p>
            <a:endParaRPr lang="zh-CN" altLang="en-US"/>
          </a:p>
        </p:txBody>
      </p:sp>
      <p:sp>
        <p:nvSpPr>
          <p:cNvPr id="70663" name="Text Box 7"/>
          <p:cNvSpPr txBox="1">
            <a:spLocks noChangeArrowheads="1"/>
          </p:cNvSpPr>
          <p:nvPr/>
        </p:nvSpPr>
        <p:spPr bwMode="auto">
          <a:xfrm>
            <a:off x="3759200" y="966788"/>
            <a:ext cx="441325" cy="579437"/>
          </a:xfrm>
          <a:prstGeom prst="rect">
            <a:avLst/>
          </a:prstGeom>
          <a:noFill/>
          <a:ln w="9525">
            <a:noFill/>
            <a:miter lim="800000"/>
            <a:headEnd/>
            <a:tailEnd/>
          </a:ln>
        </p:spPr>
        <p:txBody>
          <a:bodyPr wrap="none">
            <a:spAutoFit/>
          </a:bodyPr>
          <a:lstStyle/>
          <a:p>
            <a:r>
              <a:rPr lang="en-US" altLang="zh-CN" sz="3200" b="1" dirty="0">
                <a:latin typeface="Symbol" pitchFamily="18" charset="2"/>
              </a:rPr>
              <a:t>a</a:t>
            </a:r>
          </a:p>
        </p:txBody>
      </p:sp>
      <p:sp>
        <p:nvSpPr>
          <p:cNvPr id="70664" name="Text Box 8"/>
          <p:cNvSpPr txBox="1">
            <a:spLocks noChangeArrowheads="1"/>
          </p:cNvSpPr>
          <p:nvPr/>
        </p:nvSpPr>
        <p:spPr bwMode="auto">
          <a:xfrm>
            <a:off x="2195513" y="1928813"/>
            <a:ext cx="379412" cy="519112"/>
          </a:xfrm>
          <a:prstGeom prst="rect">
            <a:avLst/>
          </a:prstGeom>
          <a:noFill/>
          <a:ln w="9525">
            <a:noFill/>
            <a:miter lim="800000"/>
            <a:headEnd/>
            <a:tailEnd/>
          </a:ln>
        </p:spPr>
        <p:txBody>
          <a:bodyPr wrap="none">
            <a:spAutoFit/>
          </a:bodyPr>
          <a:lstStyle/>
          <a:p>
            <a:r>
              <a:rPr lang="en-US" altLang="zh-CN" sz="2800" b="1" dirty="0">
                <a:latin typeface="Symbol" pitchFamily="18" charset="2"/>
              </a:rPr>
              <a:t>b</a:t>
            </a:r>
          </a:p>
        </p:txBody>
      </p:sp>
      <p:sp>
        <p:nvSpPr>
          <p:cNvPr id="70665" name="Line 9"/>
          <p:cNvSpPr>
            <a:spLocks noChangeShapeType="1"/>
          </p:cNvSpPr>
          <p:nvPr/>
        </p:nvSpPr>
        <p:spPr bwMode="auto">
          <a:xfrm flipH="1" flipV="1">
            <a:off x="2916238" y="3500438"/>
            <a:ext cx="2808287" cy="2089150"/>
          </a:xfrm>
          <a:prstGeom prst="line">
            <a:avLst/>
          </a:prstGeom>
          <a:noFill/>
          <a:ln w="28575">
            <a:solidFill>
              <a:schemeClr val="tx1"/>
            </a:solidFill>
            <a:round/>
            <a:headEnd/>
            <a:tailEnd type="triangle" w="med" len="med"/>
          </a:ln>
        </p:spPr>
        <p:txBody>
          <a:bodyPr wrap="none"/>
          <a:lstStyle/>
          <a:p>
            <a:endParaRPr lang="zh-CN" altLang="en-US"/>
          </a:p>
        </p:txBody>
      </p:sp>
      <p:sp>
        <p:nvSpPr>
          <p:cNvPr id="11" name="TextBox 10"/>
          <p:cNvSpPr txBox="1"/>
          <p:nvPr/>
        </p:nvSpPr>
        <p:spPr>
          <a:xfrm>
            <a:off x="251520" y="6381328"/>
            <a:ext cx="8814336" cy="461665"/>
          </a:xfrm>
          <a:prstGeom prst="rect">
            <a:avLst/>
          </a:prstGeom>
          <a:noFill/>
        </p:spPr>
        <p:txBody>
          <a:bodyPr wrap="none" rtlCol="0">
            <a:spAutoFit/>
          </a:bodyPr>
          <a:lstStyle/>
          <a:p>
            <a:r>
              <a:rPr lang="en-US" altLang="zh-CN" sz="2400" b="1" dirty="0" smtClean="0">
                <a:solidFill>
                  <a:srgbClr val="3333FF"/>
                </a:solidFill>
                <a:latin typeface="Times New Roman" pitchFamily="18" charset="0"/>
                <a:cs typeface="Times New Roman" pitchFamily="18" charset="0"/>
              </a:rPr>
              <a:t>The F</a:t>
            </a:r>
            <a:r>
              <a:rPr lang="en-US" altLang="zh-CN" sz="2400" b="1" baseline="-25000" dirty="0" smtClean="0">
                <a:solidFill>
                  <a:srgbClr val="3333FF"/>
                </a:solidFill>
                <a:latin typeface="Times New Roman" pitchFamily="18" charset="0"/>
                <a:cs typeface="Times New Roman" pitchFamily="18" charset="0"/>
              </a:rPr>
              <a:t>o</a:t>
            </a:r>
            <a:r>
              <a:rPr lang="en-US" altLang="zh-CN" sz="2400" b="1" dirty="0" smtClean="0">
                <a:solidFill>
                  <a:srgbClr val="3333FF"/>
                </a:solidFill>
                <a:latin typeface="Times New Roman" pitchFamily="18" charset="0"/>
                <a:cs typeface="Times New Roman" pitchFamily="18" charset="0"/>
              </a:rPr>
              <a:t>F</a:t>
            </a:r>
            <a:r>
              <a:rPr lang="en-US" altLang="zh-CN" sz="2400" b="1" baseline="-25000" dirty="0" smtClean="0">
                <a:solidFill>
                  <a:srgbClr val="3333FF"/>
                </a:solidFill>
                <a:latin typeface="Times New Roman" pitchFamily="18" charset="0"/>
                <a:cs typeface="Times New Roman" pitchFamily="18" charset="0"/>
              </a:rPr>
              <a:t>1</a:t>
            </a:r>
            <a:r>
              <a:rPr lang="en-US" altLang="zh-CN" sz="2400" b="1" dirty="0" smtClean="0">
                <a:solidFill>
                  <a:srgbClr val="3333FF"/>
                </a:solidFill>
                <a:latin typeface="Times New Roman" pitchFamily="18" charset="0"/>
                <a:cs typeface="Times New Roman" pitchFamily="18" charset="0"/>
              </a:rPr>
              <a:t> structure, viewed end-on in the direction P side to N side</a:t>
            </a:r>
            <a:endParaRPr lang="zh-CN" altLang="en-US" sz="2400" b="1" dirty="0">
              <a:solidFill>
                <a:srgbClr val="3333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e_19_25c"/>
          <p:cNvPicPr>
            <a:picLocks noChangeAspect="1" noChangeArrowheads="1"/>
          </p:cNvPicPr>
          <p:nvPr/>
        </p:nvPicPr>
        <p:blipFill>
          <a:blip r:embed="rId3" cstate="print"/>
          <a:srcRect/>
          <a:stretch>
            <a:fillRect/>
          </a:stretch>
        </p:blipFill>
        <p:spPr bwMode="auto">
          <a:xfrm>
            <a:off x="2247900" y="152400"/>
            <a:ext cx="4656138" cy="6557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gure_19_25d"/>
          <p:cNvPicPr>
            <a:picLocks noChangeAspect="1" noChangeArrowheads="1"/>
          </p:cNvPicPr>
          <p:nvPr/>
        </p:nvPicPr>
        <p:blipFill>
          <a:blip r:embed="rId3" cstate="print"/>
          <a:srcRect/>
          <a:stretch>
            <a:fillRect/>
          </a:stretch>
        </p:blipFill>
        <p:spPr bwMode="auto">
          <a:xfrm>
            <a:off x="683568" y="548680"/>
            <a:ext cx="8152457" cy="4909072"/>
          </a:xfrm>
          <a:prstGeom prst="rect">
            <a:avLst/>
          </a:prstGeom>
          <a:noFill/>
          <a:ln w="9525">
            <a:noFill/>
            <a:miter lim="800000"/>
            <a:headEnd/>
            <a:tailEnd/>
          </a:ln>
          <a:effectLst/>
        </p:spPr>
      </p:pic>
      <p:sp>
        <p:nvSpPr>
          <p:cNvPr id="4" name="TextBox 3"/>
          <p:cNvSpPr txBox="1"/>
          <p:nvPr/>
        </p:nvSpPr>
        <p:spPr>
          <a:xfrm>
            <a:off x="323528" y="5661248"/>
            <a:ext cx="8585940" cy="1107996"/>
          </a:xfrm>
          <a:prstGeom prst="rect">
            <a:avLst/>
          </a:prstGeom>
          <a:noFill/>
        </p:spPr>
        <p:txBody>
          <a:bodyPr wrap="none" rtlCol="0">
            <a:spAutoFit/>
          </a:bodyPr>
          <a:lstStyle/>
          <a:p>
            <a:pPr algn="ctr"/>
            <a:r>
              <a:rPr lang="en-US" altLang="zh-CN" sz="2200" b="1" dirty="0" smtClean="0">
                <a:solidFill>
                  <a:srgbClr val="3333FF"/>
                </a:solidFill>
                <a:latin typeface="Times New Roman" pitchFamily="18" charset="0"/>
                <a:cs typeface="Times New Roman" pitchFamily="18" charset="0"/>
              </a:rPr>
              <a:t>Each of the c subunits in F</a:t>
            </a:r>
            <a:r>
              <a:rPr lang="en-US" altLang="zh-CN" sz="2200" b="1" baseline="-25000" dirty="0" smtClean="0">
                <a:solidFill>
                  <a:srgbClr val="3333FF"/>
                </a:solidFill>
                <a:latin typeface="Times New Roman" pitchFamily="18" charset="0"/>
                <a:cs typeface="Times New Roman" pitchFamily="18" charset="0"/>
              </a:rPr>
              <a:t>o</a:t>
            </a:r>
            <a:r>
              <a:rPr lang="en-US" altLang="zh-CN" sz="2200" b="1" dirty="0" smtClean="0">
                <a:solidFill>
                  <a:srgbClr val="3333FF"/>
                </a:solidFill>
                <a:latin typeface="Times New Roman" pitchFamily="18" charset="0"/>
                <a:cs typeface="Times New Roman" pitchFamily="18" charset="0"/>
              </a:rPr>
              <a:t> has a critical Asp residue near the middle </a:t>
            </a:r>
          </a:p>
          <a:p>
            <a:pPr algn="ctr"/>
            <a:r>
              <a:rPr lang="en-US" altLang="zh-CN" sz="2200" b="1" dirty="0" smtClean="0">
                <a:solidFill>
                  <a:srgbClr val="3333FF"/>
                </a:solidFill>
                <a:latin typeface="Times New Roman" pitchFamily="18" charset="0"/>
                <a:cs typeface="Times New Roman" pitchFamily="18" charset="0"/>
              </a:rPr>
              <a:t>of the membrane, which undergoes protonation</a:t>
            </a:r>
            <a:r>
              <a:rPr lang="en-US" altLang="zh-CN" sz="2200" b="1" dirty="0">
                <a:solidFill>
                  <a:srgbClr val="3333FF"/>
                </a:solidFill>
                <a:latin typeface="Times New Roman" pitchFamily="18" charset="0"/>
                <a:cs typeface="Times New Roman" pitchFamily="18" charset="0"/>
              </a:rPr>
              <a:t>/</a:t>
            </a:r>
            <a:r>
              <a:rPr lang="en-US" altLang="zh-CN" sz="2200" b="1" dirty="0" smtClean="0">
                <a:solidFill>
                  <a:srgbClr val="3333FF"/>
                </a:solidFill>
                <a:latin typeface="Times New Roman" pitchFamily="18" charset="0"/>
                <a:cs typeface="Times New Roman" pitchFamily="18" charset="0"/>
              </a:rPr>
              <a:t>deprotonation      </a:t>
            </a:r>
          </a:p>
          <a:p>
            <a:pPr algn="ctr"/>
            <a:r>
              <a:rPr lang="en-US" altLang="zh-CN" sz="2200" b="1" dirty="0" smtClean="0">
                <a:solidFill>
                  <a:srgbClr val="3333FF"/>
                </a:solidFill>
                <a:latin typeface="Times New Roman" pitchFamily="18" charset="0"/>
                <a:cs typeface="Times New Roman" pitchFamily="18" charset="0"/>
              </a:rPr>
              <a:t>during the catalytic cycle of the ATP synthase. </a:t>
            </a:r>
            <a:endParaRPr lang="zh-CN" altLang="en-US" sz="2200" b="1" dirty="0">
              <a:solidFill>
                <a:srgbClr val="3333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915" y="476672"/>
            <a:ext cx="9144000" cy="1143000"/>
          </a:xfrm>
        </p:spPr>
        <p:txBody>
          <a:bodyPr/>
          <a:lstStyle/>
          <a:p>
            <a:pPr eaLnBrk="1" hangingPunct="1">
              <a:lnSpc>
                <a:spcPts val="4800"/>
              </a:lnSpc>
            </a:pPr>
            <a:r>
              <a:rPr lang="en-US" altLang="zh-CN" b="1" dirty="0" smtClean="0">
                <a:solidFill>
                  <a:srgbClr val="0000FF"/>
                </a:solidFill>
                <a:latin typeface="Times New Roman" pitchFamily="18" charset="0"/>
              </a:rPr>
              <a:t>15. The </a:t>
            </a:r>
            <a:r>
              <a:rPr lang="en-US" altLang="zh-CN" b="1" dirty="0" smtClean="0">
                <a:solidFill>
                  <a:srgbClr val="FF0000"/>
                </a:solidFill>
                <a:latin typeface="Times New Roman" pitchFamily="18" charset="0"/>
              </a:rPr>
              <a:t>binding-change model</a:t>
            </a:r>
            <a:r>
              <a:rPr lang="en-US" altLang="zh-CN" b="1" dirty="0" smtClean="0">
                <a:solidFill>
                  <a:srgbClr val="0000FF"/>
                </a:solidFill>
                <a:latin typeface="Times New Roman" pitchFamily="18" charset="0"/>
              </a:rPr>
              <a:t> was proposed to explain the action mechanism of ATP synthase</a:t>
            </a:r>
          </a:p>
        </p:txBody>
      </p:sp>
      <p:sp>
        <p:nvSpPr>
          <p:cNvPr id="71683" name="Rectangle 3"/>
          <p:cNvSpPr>
            <a:spLocks noGrp="1" noChangeArrowheads="1"/>
          </p:cNvSpPr>
          <p:nvPr>
            <p:ph type="body" idx="1"/>
          </p:nvPr>
        </p:nvSpPr>
        <p:spPr>
          <a:xfrm>
            <a:off x="0" y="1989138"/>
            <a:ext cx="9144000" cy="5013325"/>
          </a:xfrm>
        </p:spPr>
        <p:txBody>
          <a:bodyPr/>
          <a:lstStyle/>
          <a:p>
            <a:pPr eaLnBrk="1" hangingPunct="1">
              <a:lnSpc>
                <a:spcPct val="90000"/>
              </a:lnSpc>
            </a:pPr>
            <a:r>
              <a:rPr lang="en-US" altLang="zh-CN" b="1" dirty="0" smtClean="0">
                <a:latin typeface="Times New Roman" pitchFamily="18" charset="0"/>
              </a:rPr>
              <a:t>The model was proposed based on kinetic and binding studies (before the 3-D structure of bovine F</a:t>
            </a:r>
            <a:r>
              <a:rPr lang="en-US" altLang="zh-CN" b="1" baseline="-25000" dirty="0" smtClean="0">
                <a:latin typeface="Times New Roman" pitchFamily="18" charset="0"/>
              </a:rPr>
              <a:t>1</a:t>
            </a:r>
            <a:r>
              <a:rPr lang="en-US" altLang="zh-CN" b="1" dirty="0" smtClean="0">
                <a:latin typeface="Times New Roman" pitchFamily="18" charset="0"/>
              </a:rPr>
              <a:t> or yeast F</a:t>
            </a:r>
            <a:r>
              <a:rPr lang="en-US" altLang="zh-CN" b="1" baseline="-25000" dirty="0" smtClean="0">
                <a:latin typeface="Times New Roman" pitchFamily="18" charset="0"/>
              </a:rPr>
              <a:t>o </a:t>
            </a:r>
            <a:r>
              <a:rPr lang="en-US" altLang="zh-CN" b="1" dirty="0" smtClean="0">
                <a:latin typeface="Times New Roman" pitchFamily="18" charset="0"/>
              </a:rPr>
              <a:t>F</a:t>
            </a:r>
            <a:r>
              <a:rPr lang="en-US" altLang="zh-CN" b="1" baseline="-25000" dirty="0" smtClean="0">
                <a:latin typeface="Times New Roman" pitchFamily="18" charset="0"/>
              </a:rPr>
              <a:t>1 </a:t>
            </a:r>
            <a:r>
              <a:rPr lang="en-US" altLang="zh-CN" b="1" dirty="0" smtClean="0">
                <a:latin typeface="Times New Roman" pitchFamily="18" charset="0"/>
              </a:rPr>
              <a:t>was determined).</a:t>
            </a:r>
          </a:p>
          <a:p>
            <a:pPr eaLnBrk="1" hangingPunct="1">
              <a:lnSpc>
                <a:spcPct val="90000"/>
              </a:lnSpc>
            </a:pPr>
            <a:r>
              <a:rPr lang="en-US" altLang="zh-CN" b="1" dirty="0" smtClean="0">
                <a:latin typeface="Times New Roman" pitchFamily="18" charset="0"/>
              </a:rPr>
              <a:t>Downhill proton movement through F</a:t>
            </a:r>
            <a:r>
              <a:rPr lang="en-US" altLang="zh-CN" b="1" baseline="-25000" dirty="0" smtClean="0">
                <a:latin typeface="Times New Roman" pitchFamily="18" charset="0"/>
              </a:rPr>
              <a:t>o</a:t>
            </a:r>
            <a:r>
              <a:rPr lang="en-US" altLang="zh-CN" b="1" dirty="0" smtClean="0">
                <a:latin typeface="Times New Roman" pitchFamily="18" charset="0"/>
              </a:rPr>
              <a:t> will drive the rotation of the c-subunit ring and the asymmetrical  </a:t>
            </a:r>
            <a:r>
              <a:rPr lang="en-US" altLang="zh-CN" b="1" dirty="0" smtClean="0">
                <a:latin typeface="Symbol" pitchFamily="18" charset="2"/>
              </a:rPr>
              <a:t>g</a:t>
            </a:r>
            <a:r>
              <a:rPr lang="en-US" altLang="zh-CN" b="1" dirty="0" smtClean="0">
                <a:latin typeface="Times New Roman" pitchFamily="18" charset="0"/>
              </a:rPr>
              <a:t> subunits, which will cause each of the three </a:t>
            </a:r>
            <a:r>
              <a:rPr lang="en-US" altLang="zh-CN" b="1" dirty="0" smtClean="0">
                <a:latin typeface="Symbol" pitchFamily="18" charset="2"/>
              </a:rPr>
              <a:t>b</a:t>
            </a:r>
            <a:r>
              <a:rPr lang="en-US" altLang="zh-CN" b="1" dirty="0" smtClean="0">
                <a:latin typeface="Times New Roman" pitchFamily="18" charset="0"/>
              </a:rPr>
              <a:t> subunits to interconvert between the three conformations, as a result, each of them take turns to take up ADP + P</a:t>
            </a:r>
            <a:r>
              <a:rPr lang="en-US" altLang="zh-CN" b="1" baseline="-25000" dirty="0" smtClean="0">
                <a:latin typeface="Times New Roman" pitchFamily="18" charset="0"/>
              </a:rPr>
              <a:t>i</a:t>
            </a:r>
            <a:r>
              <a:rPr lang="en-US" altLang="zh-CN" b="1" dirty="0" smtClean="0">
                <a:latin typeface="Times New Roman" pitchFamily="18" charset="0"/>
              </a:rPr>
              <a:t>, synthesize ATP, and release ATP----</a:t>
            </a:r>
            <a:r>
              <a:rPr lang="en-US" altLang="zh-CN" b="1" dirty="0" smtClean="0">
                <a:solidFill>
                  <a:srgbClr val="FF0000"/>
                </a:solidFill>
                <a:latin typeface="Times New Roman" pitchFamily="18" charset="0"/>
              </a:rPr>
              <a:t>rotational catalysis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a:srcRect/>
          <a:stretch>
            <a:fillRect/>
          </a:stretch>
        </p:blipFill>
        <p:spPr bwMode="auto">
          <a:xfrm>
            <a:off x="303213" y="1041400"/>
            <a:ext cx="8535987" cy="4773613"/>
          </a:xfrm>
          <a:prstGeom prst="rect">
            <a:avLst/>
          </a:prstGeom>
          <a:noFill/>
          <a:ln w="9525">
            <a:noFill/>
            <a:miter lim="800000"/>
            <a:headEnd/>
            <a:tailEnd/>
          </a:ln>
        </p:spPr>
      </p:pic>
      <p:sp>
        <p:nvSpPr>
          <p:cNvPr id="10243" name="Line 6"/>
          <p:cNvSpPr>
            <a:spLocks noChangeShapeType="1"/>
          </p:cNvSpPr>
          <p:nvPr/>
        </p:nvSpPr>
        <p:spPr bwMode="auto">
          <a:xfrm>
            <a:off x="7740650" y="2492375"/>
            <a:ext cx="792163" cy="0"/>
          </a:xfrm>
          <a:prstGeom prst="line">
            <a:avLst/>
          </a:prstGeom>
          <a:noFill/>
          <a:ln w="28575">
            <a:solidFill>
              <a:srgbClr val="FF0000"/>
            </a:solidFill>
            <a:round/>
            <a:headEnd/>
            <a:tailEnd/>
          </a:ln>
        </p:spPr>
        <p:txBody>
          <a:bodyPr/>
          <a:lstStyle/>
          <a:p>
            <a:endParaRPr lang="zh-CN" altLang="en-US"/>
          </a:p>
        </p:txBody>
      </p:sp>
      <p:sp>
        <p:nvSpPr>
          <p:cNvPr id="10244" name="Line 7"/>
          <p:cNvSpPr>
            <a:spLocks noChangeShapeType="1"/>
          </p:cNvSpPr>
          <p:nvPr/>
        </p:nvSpPr>
        <p:spPr bwMode="auto">
          <a:xfrm>
            <a:off x="7740650" y="5084763"/>
            <a:ext cx="792163" cy="0"/>
          </a:xfrm>
          <a:prstGeom prst="line">
            <a:avLst/>
          </a:prstGeom>
          <a:noFill/>
          <a:ln w="28575">
            <a:solidFill>
              <a:srgbClr val="FF0000"/>
            </a:solidFill>
            <a:round/>
            <a:headEnd/>
            <a:tailEnd/>
          </a:ln>
        </p:spPr>
        <p:txBody>
          <a:bodyPr/>
          <a:lstStyle/>
          <a:p>
            <a:endParaRPr lang="zh-CN" altLang="en-US"/>
          </a:p>
        </p:txBody>
      </p:sp>
      <p:sp>
        <p:nvSpPr>
          <p:cNvPr id="10245" name="TextBox 4"/>
          <p:cNvSpPr txBox="1">
            <a:spLocks noChangeArrowheads="1"/>
          </p:cNvSpPr>
          <p:nvPr/>
        </p:nvSpPr>
        <p:spPr bwMode="auto">
          <a:xfrm>
            <a:off x="6715125" y="928688"/>
            <a:ext cx="1082675" cy="523875"/>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cs typeface="Times New Roman" pitchFamily="18" charset="0"/>
              </a:rPr>
              <a:t>*****</a:t>
            </a:r>
            <a:endParaRPr lang="zh-CN" altLang="en-US" sz="2800" b="1">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2051050" y="0"/>
            <a:ext cx="5005388" cy="6097588"/>
          </a:xfrm>
          <a:prstGeom prst="rect">
            <a:avLst/>
          </a:prstGeom>
          <a:noFill/>
          <a:ln w="9525">
            <a:noFill/>
            <a:miter lim="800000"/>
            <a:headEnd/>
            <a:tailEnd/>
          </a:ln>
        </p:spPr>
      </p:pic>
      <p:sp>
        <p:nvSpPr>
          <p:cNvPr id="72707" name="Text Box 3"/>
          <p:cNvSpPr txBox="1">
            <a:spLocks noChangeArrowheads="1"/>
          </p:cNvSpPr>
          <p:nvPr/>
        </p:nvSpPr>
        <p:spPr bwMode="auto">
          <a:xfrm>
            <a:off x="971550" y="6045200"/>
            <a:ext cx="7204075" cy="1066800"/>
          </a:xfrm>
          <a:prstGeom prst="rect">
            <a:avLst/>
          </a:prstGeom>
          <a:noFill/>
          <a:ln w="9525">
            <a:noFill/>
            <a:miter lim="800000"/>
            <a:headEnd/>
            <a:tailEnd/>
          </a:ln>
        </p:spPr>
        <p:txBody>
          <a:bodyPr wrap="none">
            <a:spAutoFit/>
          </a:bodyPr>
          <a:lstStyle/>
          <a:p>
            <a:r>
              <a:rPr kumimoji="1" lang="en-US" altLang="zh-CN" sz="3200" b="1" dirty="0">
                <a:solidFill>
                  <a:srgbClr val="0000CC"/>
                </a:solidFill>
                <a:latin typeface="Times New Roman" pitchFamily="18" charset="0"/>
              </a:rPr>
              <a:t>Binding-change model for ATP synthase</a:t>
            </a:r>
          </a:p>
          <a:p>
            <a:endParaRPr lang="en-US" altLang="zh-CN" sz="3200" dirty="0">
              <a:latin typeface="Times New Roman" pitchFamily="18" charset="0"/>
            </a:endParaRPr>
          </a:p>
        </p:txBody>
      </p:sp>
      <p:sp>
        <p:nvSpPr>
          <p:cNvPr id="72708" name="Text Box 4"/>
          <p:cNvSpPr txBox="1">
            <a:spLocks noChangeArrowheads="1"/>
          </p:cNvSpPr>
          <p:nvPr/>
        </p:nvSpPr>
        <p:spPr bwMode="auto">
          <a:xfrm>
            <a:off x="5775325" y="295275"/>
            <a:ext cx="1209675" cy="519113"/>
          </a:xfrm>
          <a:prstGeom prst="rect">
            <a:avLst/>
          </a:prstGeom>
          <a:noFill/>
          <a:ln w="9525">
            <a:noFill/>
            <a:miter lim="800000"/>
            <a:headEnd/>
            <a:tailEnd/>
          </a:ln>
        </p:spPr>
        <p:txBody>
          <a:bodyPr wrap="none">
            <a:spAutoFit/>
          </a:bodyPr>
          <a:lstStyle/>
          <a:p>
            <a:r>
              <a:rPr lang="en-US" altLang="zh-CN" sz="2800" b="1" dirty="0">
                <a:latin typeface="Symbol" pitchFamily="18" charset="2"/>
              </a:rPr>
              <a:t>b</a:t>
            </a:r>
            <a:r>
              <a:rPr lang="en-US" altLang="zh-CN" sz="2800" b="1" dirty="0">
                <a:latin typeface="Times New Roman" pitchFamily="18" charset="0"/>
              </a:rPr>
              <a:t>-ATP</a:t>
            </a:r>
          </a:p>
        </p:txBody>
      </p:sp>
      <p:sp>
        <p:nvSpPr>
          <p:cNvPr id="72709" name="Text Box 5"/>
          <p:cNvSpPr txBox="1">
            <a:spLocks noChangeArrowheads="1"/>
          </p:cNvSpPr>
          <p:nvPr/>
        </p:nvSpPr>
        <p:spPr bwMode="auto">
          <a:xfrm>
            <a:off x="6711950" y="3463925"/>
            <a:ext cx="1230313" cy="946150"/>
          </a:xfrm>
          <a:prstGeom prst="rect">
            <a:avLst/>
          </a:prstGeom>
          <a:noFill/>
          <a:ln w="9525">
            <a:noFill/>
            <a:miter lim="800000"/>
            <a:headEnd/>
            <a:tailEnd/>
          </a:ln>
        </p:spPr>
        <p:txBody>
          <a:bodyPr wrap="none">
            <a:spAutoFit/>
          </a:bodyPr>
          <a:lstStyle/>
          <a:p>
            <a:r>
              <a:rPr lang="en-US" altLang="zh-CN" sz="2800" b="1" dirty="0">
                <a:latin typeface="Symbol" pitchFamily="18" charset="2"/>
              </a:rPr>
              <a:t>b</a:t>
            </a:r>
            <a:r>
              <a:rPr lang="en-US" altLang="zh-CN" sz="2800" b="1" dirty="0">
                <a:latin typeface="Times New Roman" pitchFamily="18" charset="0"/>
              </a:rPr>
              <a:t>-ADP</a:t>
            </a:r>
          </a:p>
          <a:p>
            <a:endParaRPr lang="en-US" altLang="zh-CN" sz="2800" b="1" dirty="0">
              <a:latin typeface="Times New Roman" pitchFamily="18" charset="0"/>
            </a:endParaRPr>
          </a:p>
        </p:txBody>
      </p:sp>
      <p:sp>
        <p:nvSpPr>
          <p:cNvPr id="72710" name="Text Box 6"/>
          <p:cNvSpPr txBox="1">
            <a:spLocks noChangeArrowheads="1"/>
          </p:cNvSpPr>
          <p:nvPr/>
        </p:nvSpPr>
        <p:spPr bwMode="auto">
          <a:xfrm>
            <a:off x="1187450" y="2997200"/>
            <a:ext cx="1447800" cy="519113"/>
          </a:xfrm>
          <a:prstGeom prst="rect">
            <a:avLst/>
          </a:prstGeom>
          <a:noFill/>
          <a:ln w="9525">
            <a:noFill/>
            <a:miter lim="800000"/>
            <a:headEnd/>
            <a:tailEnd/>
          </a:ln>
        </p:spPr>
        <p:txBody>
          <a:bodyPr wrap="none">
            <a:spAutoFit/>
          </a:bodyPr>
          <a:lstStyle/>
          <a:p>
            <a:r>
              <a:rPr lang="en-US" altLang="zh-CN" sz="2800" b="1" dirty="0">
                <a:latin typeface="Symbol" pitchFamily="18" charset="2"/>
              </a:rPr>
              <a:t>b</a:t>
            </a:r>
            <a:r>
              <a:rPr lang="en-US" altLang="zh-CN" sz="2800" b="1" dirty="0">
                <a:latin typeface="Times New Roman" pitchFamily="18" charset="0"/>
              </a:rPr>
              <a:t>-empty</a:t>
            </a:r>
          </a:p>
        </p:txBody>
      </p:sp>
      <p:sp>
        <p:nvSpPr>
          <p:cNvPr id="72711" name="Line 7"/>
          <p:cNvSpPr>
            <a:spLocks noChangeShapeType="1"/>
          </p:cNvSpPr>
          <p:nvPr/>
        </p:nvSpPr>
        <p:spPr bwMode="auto">
          <a:xfrm flipH="1">
            <a:off x="5148263" y="620713"/>
            <a:ext cx="647700" cy="0"/>
          </a:xfrm>
          <a:prstGeom prst="line">
            <a:avLst/>
          </a:prstGeom>
          <a:noFill/>
          <a:ln w="28575">
            <a:solidFill>
              <a:srgbClr val="FF0000"/>
            </a:solidFill>
            <a:round/>
            <a:headEnd/>
            <a:tailEnd type="triangle" w="med" len="med"/>
          </a:ln>
        </p:spPr>
        <p:txBody>
          <a:bodyPr wrap="none"/>
          <a:lstStyle/>
          <a:p>
            <a:endParaRPr lang="zh-CN" altLang="en-US"/>
          </a:p>
        </p:txBody>
      </p:sp>
      <p:sp>
        <p:nvSpPr>
          <p:cNvPr id="72712" name="Line 8"/>
          <p:cNvSpPr>
            <a:spLocks noChangeShapeType="1"/>
          </p:cNvSpPr>
          <p:nvPr/>
        </p:nvSpPr>
        <p:spPr bwMode="auto">
          <a:xfrm flipH="1">
            <a:off x="6443663" y="3789363"/>
            <a:ext cx="360362" cy="360362"/>
          </a:xfrm>
          <a:prstGeom prst="line">
            <a:avLst/>
          </a:prstGeom>
          <a:noFill/>
          <a:ln w="28575">
            <a:solidFill>
              <a:srgbClr val="FF0000"/>
            </a:solidFill>
            <a:round/>
            <a:headEnd/>
            <a:tailEnd type="triangle" w="med" len="med"/>
          </a:ln>
        </p:spPr>
        <p:txBody>
          <a:bodyPr wrap="none"/>
          <a:lstStyle/>
          <a:p>
            <a:endParaRPr lang="zh-CN" altLang="en-US"/>
          </a:p>
        </p:txBody>
      </p:sp>
      <p:sp>
        <p:nvSpPr>
          <p:cNvPr id="72713" name="Line 10"/>
          <p:cNvSpPr>
            <a:spLocks noChangeShapeType="1"/>
          </p:cNvSpPr>
          <p:nvPr/>
        </p:nvSpPr>
        <p:spPr bwMode="auto">
          <a:xfrm>
            <a:off x="2555875" y="3357563"/>
            <a:ext cx="863600" cy="358775"/>
          </a:xfrm>
          <a:prstGeom prst="line">
            <a:avLst/>
          </a:prstGeom>
          <a:noFill/>
          <a:ln w="28575">
            <a:solidFill>
              <a:srgbClr val="FF0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0" y="476250"/>
            <a:ext cx="9144000" cy="4508500"/>
          </a:xfrm>
        </p:spPr>
        <p:txBody>
          <a:bodyPr/>
          <a:lstStyle/>
          <a:p>
            <a:pPr eaLnBrk="1" hangingPunct="1"/>
            <a:r>
              <a:rPr lang="en-US" altLang="zh-CN" b="1" dirty="0" smtClean="0">
                <a:latin typeface="Times New Roman" pitchFamily="18" charset="0"/>
              </a:rPr>
              <a:t>Rotation of the </a:t>
            </a:r>
            <a:r>
              <a:rPr lang="en-US" altLang="zh-CN" b="1" dirty="0" smtClean="0">
                <a:latin typeface="Symbol" pitchFamily="18" charset="2"/>
              </a:rPr>
              <a:t>g </a:t>
            </a:r>
            <a:r>
              <a:rPr lang="en-US" altLang="zh-CN" b="1" dirty="0" smtClean="0">
                <a:latin typeface="Times New Roman" pitchFamily="18" charset="0"/>
              </a:rPr>
              <a:t>subunit of the F</a:t>
            </a:r>
            <a:r>
              <a:rPr lang="en-US" altLang="zh-CN" b="1" baseline="-25000" dirty="0" smtClean="0">
                <a:latin typeface="Times New Roman" pitchFamily="18" charset="0"/>
              </a:rPr>
              <a:t>1</a:t>
            </a:r>
            <a:r>
              <a:rPr lang="en-US" altLang="zh-CN" b="1" dirty="0" smtClean="0">
                <a:latin typeface="Times New Roman" pitchFamily="18" charset="0"/>
              </a:rPr>
              <a:t> unit in discrete 120</a:t>
            </a:r>
            <a:r>
              <a:rPr lang="en-US" altLang="zh-CN" b="1" baseline="30000" dirty="0" smtClean="0">
                <a:latin typeface="Times New Roman" pitchFamily="18" charset="0"/>
              </a:rPr>
              <a:t>o</a:t>
            </a:r>
            <a:r>
              <a:rPr lang="en-US" altLang="zh-CN" b="1" dirty="0" smtClean="0">
                <a:latin typeface="Times New Roman" pitchFamily="18" charset="0"/>
              </a:rPr>
              <a:t> (powered by ATP hydrolysis catalyzed by the </a:t>
            </a:r>
            <a:r>
              <a:rPr lang="en-US" altLang="zh-CN" b="1" dirty="0" smtClean="0">
                <a:latin typeface="Symbol" pitchFamily="18" charset="2"/>
              </a:rPr>
              <a:t>b</a:t>
            </a:r>
            <a:r>
              <a:rPr lang="en-US" altLang="zh-CN" b="1" dirty="0" smtClean="0">
                <a:latin typeface="Times New Roman" pitchFamily="18" charset="0"/>
              </a:rPr>
              <a:t> subunits) has been observed using a fluorescence microscope.</a:t>
            </a:r>
          </a:p>
          <a:p>
            <a:pPr eaLnBrk="1" hangingPunct="1"/>
            <a:r>
              <a:rPr lang="en-US" altLang="zh-CN" b="1" dirty="0" smtClean="0">
                <a:latin typeface="Times New Roman" pitchFamily="18" charset="0"/>
              </a:rPr>
              <a:t>The estimation of H</a:t>
            </a:r>
            <a:r>
              <a:rPr lang="en-US" altLang="zh-CN" b="1" baseline="30000" dirty="0" smtClean="0">
                <a:latin typeface="Times New Roman" pitchFamily="18" charset="0"/>
              </a:rPr>
              <a:t>+</a:t>
            </a:r>
            <a:r>
              <a:rPr lang="en-US" altLang="zh-CN" b="1" dirty="0" smtClean="0">
                <a:latin typeface="Times New Roman" pitchFamily="18" charset="0"/>
              </a:rPr>
              <a:t> consumption for each ATP formed is 4 (among which one is consumed in transporting ATP, ADP and P</a:t>
            </a:r>
            <a:r>
              <a:rPr lang="en-US" altLang="zh-CN" b="1" baseline="-25000" dirty="0" smtClean="0">
                <a:latin typeface="Times New Roman" pitchFamily="18" charset="0"/>
              </a:rPr>
              <a:t>i</a:t>
            </a:r>
            <a:r>
              <a:rPr lang="en-US" altLang="zh-CN" b="1" dirty="0" smtClean="0">
                <a:latin typeface="Times New Roman" pitchFamily="18" charset="0"/>
              </a:rPr>
              <a:t>).</a:t>
            </a:r>
          </a:p>
          <a:p>
            <a:pPr eaLnBrk="1" hangingPunct="1"/>
            <a:endParaRPr lang="en-US" altLang="zh-CN" dirty="0" smtClean="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5868144" y="764704"/>
            <a:ext cx="3162300" cy="3783013"/>
          </a:xfrm>
          <a:prstGeom prst="rect">
            <a:avLst/>
          </a:prstGeom>
          <a:noFill/>
          <a:ln w="9525">
            <a:noFill/>
            <a:miter lim="800000"/>
            <a:headEnd/>
            <a:tailEnd/>
          </a:ln>
        </p:spPr>
        <p:txBody>
          <a:bodyPr wrap="none">
            <a:spAutoFit/>
          </a:bodyPr>
          <a:lstStyle/>
          <a:p>
            <a:r>
              <a:rPr kumimoji="1" lang="en-US" altLang="zh-CN" sz="2800" b="1" dirty="0">
                <a:solidFill>
                  <a:srgbClr val="3333FF"/>
                </a:solidFill>
                <a:latin typeface="Times New Roman" pitchFamily="18" charset="0"/>
              </a:rPr>
              <a:t>Rotation of the </a:t>
            </a:r>
            <a:r>
              <a:rPr kumimoji="1" lang="en-US" altLang="zh-CN" sz="2800" b="1" dirty="0">
                <a:solidFill>
                  <a:srgbClr val="3333FF"/>
                </a:solidFill>
                <a:latin typeface="Symbol" pitchFamily="18" charset="2"/>
              </a:rPr>
              <a:t>g</a:t>
            </a:r>
            <a:r>
              <a:rPr kumimoji="1" lang="en-US" altLang="zh-CN" sz="2800" b="1" dirty="0">
                <a:solidFill>
                  <a:srgbClr val="3333FF"/>
                </a:solidFill>
                <a:latin typeface="Times New Roman" pitchFamily="18" charset="0"/>
              </a:rPr>
              <a:t> </a:t>
            </a:r>
          </a:p>
          <a:p>
            <a:r>
              <a:rPr kumimoji="1" lang="en-US" altLang="zh-CN" sz="2800" b="1" dirty="0">
                <a:solidFill>
                  <a:srgbClr val="3333FF"/>
                </a:solidFill>
                <a:latin typeface="Times New Roman" pitchFamily="18" charset="0"/>
              </a:rPr>
              <a:t>subunit and the </a:t>
            </a:r>
          </a:p>
          <a:p>
            <a:r>
              <a:rPr kumimoji="1" lang="en-US" altLang="zh-CN" sz="2800" b="1" dirty="0">
                <a:solidFill>
                  <a:srgbClr val="3333FF"/>
                </a:solidFill>
                <a:latin typeface="Times New Roman" pitchFamily="18" charset="0"/>
              </a:rPr>
              <a:t>ring of c subunits</a:t>
            </a:r>
          </a:p>
          <a:p>
            <a:r>
              <a:rPr kumimoji="1" lang="en-US" altLang="zh-CN" sz="2800" b="1" dirty="0">
                <a:solidFill>
                  <a:srgbClr val="3333FF"/>
                </a:solidFill>
                <a:latin typeface="Times New Roman" pitchFamily="18" charset="0"/>
              </a:rPr>
              <a:t>in the F</a:t>
            </a:r>
            <a:r>
              <a:rPr kumimoji="1" lang="en-US" altLang="zh-CN" sz="2800" b="1" baseline="-25000" dirty="0">
                <a:solidFill>
                  <a:srgbClr val="3333FF"/>
                </a:solidFill>
                <a:latin typeface="Times New Roman" pitchFamily="18" charset="0"/>
              </a:rPr>
              <a:t>0</a:t>
            </a:r>
            <a:r>
              <a:rPr kumimoji="1" lang="en-US" altLang="zh-CN" sz="2800" b="1" dirty="0">
                <a:solidFill>
                  <a:srgbClr val="3333FF"/>
                </a:solidFill>
                <a:latin typeface="Times New Roman" pitchFamily="18" charset="0"/>
              </a:rPr>
              <a:t>F</a:t>
            </a:r>
            <a:r>
              <a:rPr kumimoji="1" lang="en-US" altLang="zh-CN" sz="2800" b="1" baseline="-25000" dirty="0">
                <a:solidFill>
                  <a:srgbClr val="3333FF"/>
                </a:solidFill>
                <a:latin typeface="Times New Roman" pitchFamily="18" charset="0"/>
              </a:rPr>
              <a:t>1</a:t>
            </a:r>
            <a:r>
              <a:rPr kumimoji="1" lang="en-US" altLang="zh-CN" sz="2800" b="1" dirty="0">
                <a:solidFill>
                  <a:srgbClr val="3333FF"/>
                </a:solidFill>
                <a:latin typeface="Times New Roman" pitchFamily="18" charset="0"/>
              </a:rPr>
              <a:t> complex</a:t>
            </a:r>
          </a:p>
          <a:p>
            <a:r>
              <a:rPr kumimoji="1" lang="en-US" altLang="zh-CN" sz="2800" b="1" dirty="0">
                <a:solidFill>
                  <a:srgbClr val="3333FF"/>
                </a:solidFill>
                <a:latin typeface="Times New Roman" pitchFamily="18" charset="0"/>
              </a:rPr>
              <a:t>was observed by</a:t>
            </a:r>
          </a:p>
          <a:p>
            <a:r>
              <a:rPr kumimoji="1" lang="en-US" altLang="zh-CN" sz="2800" b="1" i="1" dirty="0">
                <a:solidFill>
                  <a:srgbClr val="3333FF"/>
                </a:solidFill>
                <a:latin typeface="Times New Roman" pitchFamily="18" charset="0"/>
              </a:rPr>
              <a:t>in vitro</a:t>
            </a:r>
            <a:r>
              <a:rPr kumimoji="1" lang="en-US" altLang="zh-CN" sz="2800" b="1" dirty="0">
                <a:solidFill>
                  <a:srgbClr val="3333FF"/>
                </a:solidFill>
                <a:latin typeface="Times New Roman" pitchFamily="18" charset="0"/>
              </a:rPr>
              <a:t> studies </a:t>
            </a:r>
          </a:p>
          <a:p>
            <a:r>
              <a:rPr kumimoji="1" lang="en-US" altLang="zh-CN" sz="2800" b="1" dirty="0">
                <a:solidFill>
                  <a:srgbClr val="3333FF"/>
                </a:solidFill>
                <a:latin typeface="Times New Roman" pitchFamily="18" charset="0"/>
              </a:rPr>
              <a:t>using fluorescence</a:t>
            </a:r>
          </a:p>
          <a:p>
            <a:r>
              <a:rPr kumimoji="1" lang="en-US" altLang="zh-CN" sz="2800" b="1" dirty="0">
                <a:solidFill>
                  <a:srgbClr val="3333FF"/>
                </a:solidFill>
                <a:latin typeface="Times New Roman" pitchFamily="18" charset="0"/>
              </a:rPr>
              <a:t>microscopy</a:t>
            </a:r>
            <a:r>
              <a:rPr kumimoji="1" lang="en-US" altLang="zh-CN" b="1" dirty="0">
                <a:solidFill>
                  <a:srgbClr val="3333FF"/>
                </a:solidFill>
                <a:latin typeface="Times New Roman" pitchFamily="18" charset="0"/>
              </a:rPr>
              <a:t> </a:t>
            </a:r>
          </a:p>
          <a:p>
            <a:endParaRPr lang="en-US" altLang="zh-CN" dirty="0">
              <a:latin typeface="Times New Roman" pitchFamily="18" charset="0"/>
            </a:endParaRPr>
          </a:p>
        </p:txBody>
      </p:sp>
      <p:pic>
        <p:nvPicPr>
          <p:cNvPr id="74755" name="Picture 5"/>
          <p:cNvPicPr>
            <a:picLocks noChangeAspect="1" noChangeArrowheads="1"/>
          </p:cNvPicPr>
          <p:nvPr/>
        </p:nvPicPr>
        <p:blipFill>
          <a:blip r:embed="rId3"/>
          <a:srcRect/>
          <a:stretch>
            <a:fillRect/>
          </a:stretch>
        </p:blipFill>
        <p:spPr bwMode="auto">
          <a:xfrm>
            <a:off x="179388" y="0"/>
            <a:ext cx="4557712" cy="5013325"/>
          </a:xfrm>
          <a:prstGeom prst="rect">
            <a:avLst/>
          </a:prstGeom>
          <a:noFill/>
          <a:ln w="9525">
            <a:noFill/>
            <a:miter lim="800000"/>
            <a:headEnd/>
            <a:tailEnd/>
          </a:ln>
        </p:spPr>
      </p:pic>
      <p:pic>
        <p:nvPicPr>
          <p:cNvPr id="74756" name="Picture 6"/>
          <p:cNvPicPr>
            <a:picLocks noChangeAspect="1" noChangeArrowheads="1"/>
          </p:cNvPicPr>
          <p:nvPr/>
        </p:nvPicPr>
        <p:blipFill>
          <a:blip r:embed="rId4"/>
          <a:srcRect/>
          <a:stretch>
            <a:fillRect/>
          </a:stretch>
        </p:blipFill>
        <p:spPr bwMode="auto">
          <a:xfrm>
            <a:off x="2211388" y="5046663"/>
            <a:ext cx="6932612" cy="1811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gure_19_28"/>
          <p:cNvPicPr>
            <a:picLocks noChangeAspect="1" noChangeArrowheads="1"/>
          </p:cNvPicPr>
          <p:nvPr/>
        </p:nvPicPr>
        <p:blipFill>
          <a:blip r:embed="rId3" cstate="print"/>
          <a:srcRect/>
          <a:stretch>
            <a:fillRect/>
          </a:stretch>
        </p:blipFill>
        <p:spPr bwMode="auto">
          <a:xfrm>
            <a:off x="179512" y="188640"/>
            <a:ext cx="5461774" cy="5801643"/>
          </a:xfrm>
          <a:prstGeom prst="rect">
            <a:avLst/>
          </a:prstGeom>
          <a:noFill/>
          <a:ln w="9525">
            <a:noFill/>
            <a:miter lim="800000"/>
            <a:headEnd/>
            <a:tailEnd/>
          </a:ln>
          <a:effectLst/>
        </p:spPr>
      </p:pic>
      <p:sp>
        <p:nvSpPr>
          <p:cNvPr id="3" name="TextBox 2"/>
          <p:cNvSpPr txBox="1"/>
          <p:nvPr/>
        </p:nvSpPr>
        <p:spPr>
          <a:xfrm>
            <a:off x="395536" y="6165304"/>
            <a:ext cx="8525026" cy="584775"/>
          </a:xfrm>
          <a:prstGeom prst="rect">
            <a:avLst/>
          </a:prstGeom>
          <a:noFill/>
        </p:spPr>
        <p:txBody>
          <a:bodyPr wrap="none" rtlCol="0">
            <a:spAutoFit/>
          </a:bodyPr>
          <a:lstStyle/>
          <a:p>
            <a:r>
              <a:rPr lang="en-US" altLang="zh-CN" sz="3200" b="1" dirty="0" smtClean="0">
                <a:solidFill>
                  <a:srgbClr val="3333FF"/>
                </a:solidFill>
                <a:latin typeface="Times New Roman" pitchFamily="18" charset="0"/>
                <a:cs typeface="Times New Roman" pitchFamily="18" charset="0"/>
              </a:rPr>
              <a:t>A model for proton-driven rotation of the c ring</a:t>
            </a:r>
            <a:endParaRPr lang="zh-CN" altLang="en-US" sz="3200" b="1" dirty="0">
              <a:solidFill>
                <a:srgbClr val="3333FF"/>
              </a:solidFill>
              <a:latin typeface="Times New Roman" pitchFamily="18" charset="0"/>
              <a:cs typeface="Times New Roman" pitchFamily="18" charset="0"/>
            </a:endParaRPr>
          </a:p>
        </p:txBody>
      </p:sp>
      <p:sp>
        <p:nvSpPr>
          <p:cNvPr id="4" name="TextBox 3"/>
          <p:cNvSpPr txBox="1"/>
          <p:nvPr/>
        </p:nvSpPr>
        <p:spPr>
          <a:xfrm>
            <a:off x="5508104" y="1772816"/>
            <a:ext cx="3780266" cy="2308324"/>
          </a:xfrm>
          <a:prstGeom prst="rect">
            <a:avLst/>
          </a:prstGeom>
          <a:noFill/>
        </p:spPr>
        <p:txBody>
          <a:bodyPr wrap="none" rtlCol="0">
            <a:spAutoFit/>
          </a:bodyPr>
          <a:lstStyle/>
          <a:p>
            <a:r>
              <a:rPr lang="en-US" altLang="zh-CN" sz="2400" b="1" dirty="0" smtClean="0">
                <a:solidFill>
                  <a:srgbClr val="FF0000"/>
                </a:solidFill>
                <a:latin typeface="Times New Roman" pitchFamily="18" charset="0"/>
                <a:cs typeface="Times New Roman" pitchFamily="18" charset="0"/>
              </a:rPr>
              <a:t>The orientation of the </a:t>
            </a:r>
          </a:p>
          <a:p>
            <a:r>
              <a:rPr lang="en-US" altLang="zh-CN" sz="2400" b="1" dirty="0" smtClean="0">
                <a:solidFill>
                  <a:srgbClr val="FF0000"/>
                </a:solidFill>
                <a:latin typeface="Times New Roman" pitchFamily="18" charset="0"/>
                <a:cs typeface="Times New Roman" pitchFamily="18" charset="0"/>
              </a:rPr>
              <a:t>proton gradient dictates </a:t>
            </a:r>
          </a:p>
          <a:p>
            <a:r>
              <a:rPr lang="en-US" altLang="zh-CN" sz="2400" b="1" dirty="0" smtClean="0">
                <a:solidFill>
                  <a:srgbClr val="FF0000"/>
                </a:solidFill>
                <a:latin typeface="Times New Roman" pitchFamily="18" charset="0"/>
                <a:cs typeface="Times New Roman" pitchFamily="18" charset="0"/>
              </a:rPr>
              <a:t>the direction of proton flow</a:t>
            </a:r>
          </a:p>
          <a:p>
            <a:r>
              <a:rPr lang="en-US" altLang="zh-CN" sz="2400" b="1" dirty="0" smtClean="0">
                <a:solidFill>
                  <a:srgbClr val="FF0000"/>
                </a:solidFill>
                <a:latin typeface="Times New Roman" pitchFamily="18" charset="0"/>
                <a:cs typeface="Times New Roman" pitchFamily="18" charset="0"/>
              </a:rPr>
              <a:t>and makes the rotation of </a:t>
            </a:r>
          </a:p>
          <a:p>
            <a:r>
              <a:rPr lang="en-US" altLang="zh-CN" sz="2400" b="1" dirty="0" smtClean="0">
                <a:solidFill>
                  <a:srgbClr val="FF0000"/>
                </a:solidFill>
                <a:latin typeface="Times New Roman" pitchFamily="18" charset="0"/>
                <a:cs typeface="Times New Roman" pitchFamily="18" charset="0"/>
              </a:rPr>
              <a:t>the c ring essentially </a:t>
            </a:r>
          </a:p>
          <a:p>
            <a:r>
              <a:rPr lang="en-US" altLang="zh-CN" sz="2400" b="1" dirty="0" smtClean="0">
                <a:solidFill>
                  <a:srgbClr val="FF0000"/>
                </a:solidFill>
                <a:latin typeface="Times New Roman" pitchFamily="18" charset="0"/>
                <a:cs typeface="Times New Roman" pitchFamily="18" charset="0"/>
              </a:rPr>
              <a:t>unidirectional. </a:t>
            </a:r>
            <a:endParaRPr lang="zh-CN" alt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838200" y="228600"/>
            <a:ext cx="7772400" cy="1143000"/>
          </a:xfrm>
        </p:spPr>
        <p:txBody>
          <a:bodyPr/>
          <a:lstStyle/>
          <a:p>
            <a:pPr eaLnBrk="1" hangingPunct="1"/>
            <a:r>
              <a:rPr lang="en-US" altLang="zh-CN" dirty="0" smtClean="0"/>
              <a:t>  </a:t>
            </a:r>
          </a:p>
        </p:txBody>
      </p:sp>
      <p:pic>
        <p:nvPicPr>
          <p:cNvPr id="75779" name="Picture 3" descr="boyer"/>
          <p:cNvPicPr>
            <a:picLocks noGrp="1" noChangeAspect="1" noChangeArrowheads="1"/>
          </p:cNvPicPr>
          <p:nvPr>
            <p:ph type="clipArt" sz="half" idx="2"/>
          </p:nvPr>
        </p:nvPicPr>
        <p:blipFill>
          <a:blip r:embed="rId2"/>
          <a:srcRect/>
          <a:stretch>
            <a:fillRect/>
          </a:stretch>
        </p:blipFill>
        <p:spPr>
          <a:xfrm>
            <a:off x="1403350" y="0"/>
            <a:ext cx="6934200" cy="6696075"/>
          </a:xfr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188913"/>
            <a:ext cx="9144000" cy="6858000"/>
          </a:xfrm>
        </p:spPr>
        <p:txBody>
          <a:bodyPr/>
          <a:lstStyle/>
          <a:p>
            <a:pPr eaLnBrk="1" hangingPunct="1"/>
            <a:r>
              <a:rPr lang="en-US" altLang="zh-CN" b="1" dirty="0" smtClean="0">
                <a:solidFill>
                  <a:srgbClr val="FF0000"/>
                </a:solidFill>
                <a:latin typeface="Times New Roman" pitchFamily="18" charset="0"/>
              </a:rPr>
              <a:t>The estimation of H</a:t>
            </a:r>
            <a:r>
              <a:rPr lang="en-US" altLang="zh-CN" b="1" baseline="30000" dirty="0" smtClean="0">
                <a:solidFill>
                  <a:srgbClr val="FF0000"/>
                </a:solidFill>
                <a:latin typeface="Times New Roman" pitchFamily="18" charset="0"/>
              </a:rPr>
              <a:t>+</a:t>
            </a:r>
            <a:r>
              <a:rPr lang="en-US" altLang="zh-CN" b="1" dirty="0" smtClean="0">
                <a:solidFill>
                  <a:srgbClr val="FF0000"/>
                </a:solidFill>
                <a:latin typeface="Times New Roman" pitchFamily="18" charset="0"/>
              </a:rPr>
              <a:t> consumption for each ATP formed is 4 (among which one is consumed in transporting ATP, ADP and P</a:t>
            </a:r>
            <a:r>
              <a:rPr lang="en-US" altLang="zh-CN" b="1" baseline="-25000" dirty="0" smtClean="0">
                <a:solidFill>
                  <a:srgbClr val="FF0000"/>
                </a:solidFill>
                <a:latin typeface="Times New Roman" pitchFamily="18" charset="0"/>
              </a:rPr>
              <a:t>i</a:t>
            </a:r>
            <a:r>
              <a:rPr lang="en-US" altLang="zh-CN" b="1" dirty="0" smtClean="0">
                <a:solidFill>
                  <a:srgbClr val="FF0000"/>
                </a:solidFill>
                <a:latin typeface="Times New Roman" pitchFamily="18" charset="0"/>
              </a:rPr>
              <a:t>).</a:t>
            </a:r>
          </a:p>
          <a:p>
            <a:pPr eaLnBrk="1" hangingPunct="1"/>
            <a:endParaRPr lang="en-US" altLang="zh-CN" b="1" dirty="0" smtClean="0">
              <a:solidFill>
                <a:srgbClr val="FF0000"/>
              </a:solidFill>
              <a:latin typeface="Times New Roman" pitchFamily="18" charset="0"/>
            </a:endParaRPr>
          </a:p>
          <a:p>
            <a:pPr eaLnBrk="1" hangingPunct="1">
              <a:buFontTx/>
              <a:buNone/>
            </a:pPr>
            <a:r>
              <a:rPr lang="en-US" altLang="zh-CN" b="1" dirty="0" smtClean="0">
                <a:latin typeface="Times New Roman" pitchFamily="18" charset="0"/>
              </a:rPr>
              <a:t>        1 NADH          10 protons          2.5 ATP</a:t>
            </a:r>
            <a:endParaRPr lang="en-US" altLang="zh-CN" b="1" dirty="0" smtClean="0">
              <a:solidFill>
                <a:srgbClr val="3333FF"/>
              </a:solidFill>
              <a:latin typeface="Times New Roman" pitchFamily="18" charset="0"/>
            </a:endParaRPr>
          </a:p>
          <a:p>
            <a:pPr eaLnBrk="1" hangingPunct="1">
              <a:buFontTx/>
              <a:buNone/>
            </a:pPr>
            <a:r>
              <a:rPr lang="en-US" altLang="zh-CN" b="1" dirty="0" smtClean="0">
                <a:latin typeface="Times New Roman" pitchFamily="18" charset="0"/>
              </a:rPr>
              <a:t>        1 FADH</a:t>
            </a:r>
            <a:r>
              <a:rPr lang="en-US" altLang="zh-CN" b="1" baseline="-25000" dirty="0" smtClean="0">
                <a:latin typeface="Times New Roman" pitchFamily="18" charset="0"/>
              </a:rPr>
              <a:t>2</a:t>
            </a:r>
            <a:r>
              <a:rPr lang="en-US" altLang="zh-CN" b="1" dirty="0" smtClean="0">
                <a:latin typeface="Times New Roman" pitchFamily="18" charset="0"/>
              </a:rPr>
              <a:t>          6 protons           1.5 ATP</a:t>
            </a:r>
            <a:endParaRPr lang="en-US" altLang="zh-CN" b="1" dirty="0" smtClean="0">
              <a:solidFill>
                <a:srgbClr val="3333FF"/>
              </a:solidFill>
              <a:latin typeface="Times New Roman" pitchFamily="18" charset="0"/>
            </a:endParaRPr>
          </a:p>
          <a:p>
            <a:pPr eaLnBrk="1" hangingPunct="1">
              <a:buFontTx/>
              <a:buNone/>
            </a:pPr>
            <a:r>
              <a:rPr lang="en-US" altLang="zh-CN" b="1" dirty="0" smtClean="0">
                <a:latin typeface="Times New Roman" pitchFamily="18" charset="0"/>
              </a:rPr>
              <a:t>    </a:t>
            </a:r>
          </a:p>
          <a:p>
            <a:pPr eaLnBrk="1" hangingPunct="1">
              <a:buFontTx/>
              <a:buNone/>
            </a:pPr>
            <a:r>
              <a:rPr lang="en-US" altLang="zh-CN" b="1" dirty="0" smtClean="0">
                <a:latin typeface="Times New Roman" pitchFamily="18" charset="0"/>
              </a:rPr>
              <a:t>   </a:t>
            </a:r>
            <a:r>
              <a:rPr lang="en-US" altLang="zh-CN" sz="2800" b="1" dirty="0" smtClean="0">
                <a:latin typeface="Times New Roman" pitchFamily="18" charset="0"/>
              </a:rPr>
              <a:t>PNAS paper:</a:t>
            </a:r>
          </a:p>
          <a:p>
            <a:pPr eaLnBrk="1" hangingPunct="1">
              <a:buFontTx/>
              <a:buNone/>
            </a:pPr>
            <a:r>
              <a:rPr lang="en-US" altLang="zh-CN" sz="2800" b="1" dirty="0" smtClean="0">
                <a:latin typeface="Times New Roman" pitchFamily="18" charset="0"/>
              </a:rPr>
              <a:t>    rotate ~100 times/second, bovine c</a:t>
            </a:r>
            <a:r>
              <a:rPr lang="en-US" altLang="zh-CN" sz="2800" b="1" baseline="-25000" dirty="0" smtClean="0">
                <a:latin typeface="Times New Roman" pitchFamily="18" charset="0"/>
              </a:rPr>
              <a:t>8</a:t>
            </a:r>
            <a:r>
              <a:rPr lang="en-US" altLang="zh-CN" sz="2800" b="1" dirty="0" smtClean="0">
                <a:latin typeface="Times New Roman" pitchFamily="18" charset="0"/>
              </a:rPr>
              <a:t>-ring in F-ATPase</a:t>
            </a:r>
          </a:p>
          <a:p>
            <a:pPr eaLnBrk="1" hangingPunct="1">
              <a:buFontTx/>
              <a:buNone/>
            </a:pPr>
            <a:r>
              <a:rPr lang="en-US" altLang="zh-CN" sz="2800" b="1" dirty="0" smtClean="0">
                <a:latin typeface="Times New Roman" pitchFamily="18" charset="0"/>
              </a:rPr>
              <a:t>    8/3 + 1 = 3.7 proton/ATP</a:t>
            </a:r>
          </a:p>
          <a:p>
            <a:pPr eaLnBrk="1" hangingPunct="1">
              <a:buFontTx/>
              <a:buNone/>
            </a:pPr>
            <a:r>
              <a:rPr lang="en-US" altLang="zh-CN" sz="2800" b="1" dirty="0" smtClean="0">
                <a:latin typeface="Times New Roman" pitchFamily="18" charset="0"/>
              </a:rPr>
              <a:t>    NADH: 10/3.7= 2.7 ATP</a:t>
            </a:r>
          </a:p>
          <a:p>
            <a:pPr eaLnBrk="1" hangingPunct="1">
              <a:buFontTx/>
              <a:buNone/>
            </a:pPr>
            <a:r>
              <a:rPr lang="en-US" altLang="zh-CN" sz="2800" b="1" dirty="0" smtClean="0">
                <a:latin typeface="Times New Roman" pitchFamily="18" charset="0"/>
              </a:rPr>
              <a:t>    FADH</a:t>
            </a:r>
            <a:r>
              <a:rPr lang="en-US" altLang="zh-CN" sz="2800" b="1" baseline="-25000" dirty="0" smtClean="0">
                <a:latin typeface="Times New Roman" pitchFamily="18" charset="0"/>
              </a:rPr>
              <a:t>2 </a:t>
            </a:r>
            <a:r>
              <a:rPr lang="en-US" altLang="zh-CN" sz="2800" b="1" dirty="0" smtClean="0">
                <a:latin typeface="Times New Roman" pitchFamily="18" charset="0"/>
              </a:rPr>
              <a:t>: 6/3.7= 1.6 ATP</a:t>
            </a:r>
          </a:p>
          <a:p>
            <a:pPr eaLnBrk="1" hangingPunct="1">
              <a:buFontTx/>
              <a:buNone/>
            </a:pPr>
            <a:endParaRPr lang="en-US" altLang="zh-CN" b="1" dirty="0" smtClean="0">
              <a:latin typeface="Times New Roman" pitchFamily="18" charset="0"/>
            </a:endParaRPr>
          </a:p>
          <a:p>
            <a:pPr eaLnBrk="1" hangingPunct="1"/>
            <a:endParaRPr lang="en-US" altLang="zh-CN" dirty="0" smtClean="0"/>
          </a:p>
        </p:txBody>
      </p:sp>
      <p:sp>
        <p:nvSpPr>
          <p:cNvPr id="76803" name="Line 3"/>
          <p:cNvSpPr>
            <a:spLocks noChangeShapeType="1"/>
          </p:cNvSpPr>
          <p:nvPr/>
        </p:nvSpPr>
        <p:spPr bwMode="auto">
          <a:xfrm>
            <a:off x="2483768" y="2636912"/>
            <a:ext cx="863600" cy="0"/>
          </a:xfrm>
          <a:prstGeom prst="line">
            <a:avLst/>
          </a:prstGeom>
          <a:noFill/>
          <a:ln w="28575">
            <a:solidFill>
              <a:schemeClr val="tx1"/>
            </a:solidFill>
            <a:round/>
            <a:headEnd/>
            <a:tailEnd type="triangle" w="med" len="med"/>
          </a:ln>
        </p:spPr>
        <p:txBody>
          <a:bodyPr/>
          <a:lstStyle/>
          <a:p>
            <a:endParaRPr lang="zh-CN" altLang="en-US"/>
          </a:p>
        </p:txBody>
      </p:sp>
      <p:sp>
        <p:nvSpPr>
          <p:cNvPr id="76804" name="Line 4"/>
          <p:cNvSpPr>
            <a:spLocks noChangeShapeType="1"/>
          </p:cNvSpPr>
          <p:nvPr/>
        </p:nvSpPr>
        <p:spPr bwMode="auto">
          <a:xfrm>
            <a:off x="5292080" y="2636912"/>
            <a:ext cx="863600" cy="0"/>
          </a:xfrm>
          <a:prstGeom prst="line">
            <a:avLst/>
          </a:prstGeom>
          <a:noFill/>
          <a:ln w="28575">
            <a:solidFill>
              <a:schemeClr val="tx1"/>
            </a:solidFill>
            <a:round/>
            <a:headEnd/>
            <a:tailEnd type="triangle" w="med" len="med"/>
          </a:ln>
        </p:spPr>
        <p:txBody>
          <a:bodyPr/>
          <a:lstStyle/>
          <a:p>
            <a:endParaRPr lang="zh-CN" altLang="en-US"/>
          </a:p>
        </p:txBody>
      </p:sp>
      <p:sp>
        <p:nvSpPr>
          <p:cNvPr id="76805" name="Line 5"/>
          <p:cNvSpPr>
            <a:spLocks noChangeShapeType="1"/>
          </p:cNvSpPr>
          <p:nvPr/>
        </p:nvSpPr>
        <p:spPr bwMode="auto">
          <a:xfrm>
            <a:off x="5292080" y="3212976"/>
            <a:ext cx="863600" cy="0"/>
          </a:xfrm>
          <a:prstGeom prst="line">
            <a:avLst/>
          </a:prstGeom>
          <a:noFill/>
          <a:ln w="28575">
            <a:solidFill>
              <a:schemeClr val="tx1"/>
            </a:solidFill>
            <a:round/>
            <a:headEnd/>
            <a:tailEnd type="triangle" w="med" len="med"/>
          </a:ln>
        </p:spPr>
        <p:txBody>
          <a:bodyPr/>
          <a:lstStyle/>
          <a:p>
            <a:endParaRPr lang="zh-CN" altLang="en-US"/>
          </a:p>
        </p:txBody>
      </p:sp>
      <p:sp>
        <p:nvSpPr>
          <p:cNvPr id="76806" name="Line 6"/>
          <p:cNvSpPr>
            <a:spLocks noChangeShapeType="1"/>
          </p:cNvSpPr>
          <p:nvPr/>
        </p:nvSpPr>
        <p:spPr bwMode="auto">
          <a:xfrm>
            <a:off x="2555776" y="3212976"/>
            <a:ext cx="863600" cy="0"/>
          </a:xfrm>
          <a:prstGeom prst="line">
            <a:avLst/>
          </a:prstGeom>
          <a:noFill/>
          <a:ln w="28575">
            <a:solidFill>
              <a:schemeClr val="tx1"/>
            </a:solidFill>
            <a:round/>
            <a:headEnd/>
            <a:tailEnd type="triangle" w="med" len="med"/>
          </a:ln>
        </p:spPr>
        <p:txBody>
          <a:bodyPr/>
          <a:lstStyle/>
          <a:p>
            <a:endParaRPr lang="zh-CN" altLang="en-US"/>
          </a:p>
        </p:txBody>
      </p:sp>
      <p:sp>
        <p:nvSpPr>
          <p:cNvPr id="7" name="矩形 6"/>
          <p:cNvSpPr/>
          <p:nvPr/>
        </p:nvSpPr>
        <p:spPr>
          <a:xfrm>
            <a:off x="251520" y="3861048"/>
            <a:ext cx="8569325" cy="2880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smtClean="0"/>
              <a:t>  </a:t>
            </a:r>
            <a:endParaRPr lang="zh-CN" alt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1143000"/>
          </a:xfrm>
        </p:spPr>
        <p:txBody>
          <a:bodyPr/>
          <a:lstStyle/>
          <a:p>
            <a:pPr eaLnBrk="1" hangingPunct="1"/>
            <a:r>
              <a:rPr lang="en-US" altLang="zh-CN" b="1" dirty="0" smtClean="0">
                <a:solidFill>
                  <a:srgbClr val="0000FF"/>
                </a:solidFill>
                <a:latin typeface="Times New Roman" pitchFamily="18" charset="0"/>
              </a:rPr>
              <a:t>16. </a:t>
            </a:r>
            <a:r>
              <a:rPr lang="en-US" altLang="zh-CN" sz="4200" b="1" dirty="0" smtClean="0">
                <a:solidFill>
                  <a:srgbClr val="0000FF"/>
                </a:solidFill>
                <a:latin typeface="Times New Roman" pitchFamily="18" charset="0"/>
              </a:rPr>
              <a:t>The energy stored in the proton gradient can be used to do other work</a:t>
            </a:r>
          </a:p>
        </p:txBody>
      </p:sp>
      <p:sp>
        <p:nvSpPr>
          <p:cNvPr id="77827" name="Rectangle 3"/>
          <p:cNvSpPr>
            <a:spLocks noGrp="1" noChangeArrowheads="1"/>
          </p:cNvSpPr>
          <p:nvPr>
            <p:ph type="body" idx="1"/>
          </p:nvPr>
        </p:nvSpPr>
        <p:spPr>
          <a:xfrm>
            <a:off x="0" y="1196975"/>
            <a:ext cx="9144000" cy="4114800"/>
          </a:xfrm>
        </p:spPr>
        <p:txBody>
          <a:bodyPr/>
          <a:lstStyle/>
          <a:p>
            <a:pPr eaLnBrk="1" hangingPunct="1">
              <a:lnSpc>
                <a:spcPct val="90000"/>
              </a:lnSpc>
            </a:pPr>
            <a:r>
              <a:rPr lang="en-US" altLang="zh-CN" b="1" dirty="0" smtClean="0">
                <a:latin typeface="Times New Roman" pitchFamily="18" charset="0"/>
              </a:rPr>
              <a:t>ADP and P</a:t>
            </a:r>
            <a:r>
              <a:rPr lang="en-US" altLang="zh-CN" b="1" baseline="-25000" dirty="0" smtClean="0">
                <a:latin typeface="Times New Roman" pitchFamily="18" charset="0"/>
              </a:rPr>
              <a:t>i  </a:t>
            </a:r>
            <a:r>
              <a:rPr lang="en-US" altLang="zh-CN" b="1" dirty="0" smtClean="0">
                <a:latin typeface="Times New Roman" pitchFamily="18" charset="0"/>
              </a:rPr>
              <a:t>are believed to be transported into, and ATP out the mitochondrial matrix by using the proton gradient.</a:t>
            </a:r>
          </a:p>
          <a:p>
            <a:pPr eaLnBrk="1" hangingPunct="1">
              <a:lnSpc>
                <a:spcPct val="90000"/>
              </a:lnSpc>
            </a:pPr>
            <a:r>
              <a:rPr lang="en-US" altLang="zh-CN" b="1" dirty="0" smtClean="0">
                <a:latin typeface="Times New Roman" pitchFamily="18" charset="0"/>
              </a:rPr>
              <a:t>The rotary motion of the bacterial flagella is energized directly by the proton gradient across the cytoplasmic membrane.</a:t>
            </a:r>
          </a:p>
          <a:p>
            <a:pPr eaLnBrk="1" hangingPunct="1">
              <a:lnSpc>
                <a:spcPct val="90000"/>
              </a:lnSpc>
            </a:pPr>
            <a:r>
              <a:rPr lang="en-US" altLang="zh-CN" b="1" dirty="0" smtClean="0">
                <a:latin typeface="Times New Roman" pitchFamily="18" charset="0"/>
              </a:rPr>
              <a:t>The thermogenin on the inner mitochondrial membrane of brown fat tissue cells uses the proton-gradient to produce heat to maintain body temperature for hibernating animals, newborn animals and mammals adapted to cold (thermogenesis).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igure_19_30"/>
          <p:cNvPicPr>
            <a:picLocks noChangeAspect="1" noChangeArrowheads="1"/>
          </p:cNvPicPr>
          <p:nvPr/>
        </p:nvPicPr>
        <p:blipFill>
          <a:blip r:embed="rId3" cstate="print"/>
          <a:srcRect/>
          <a:stretch>
            <a:fillRect/>
          </a:stretch>
        </p:blipFill>
        <p:spPr bwMode="auto">
          <a:xfrm>
            <a:off x="251520" y="332656"/>
            <a:ext cx="5904656" cy="5493724"/>
          </a:xfrm>
          <a:prstGeom prst="rect">
            <a:avLst/>
          </a:prstGeom>
          <a:noFill/>
          <a:ln w="9525">
            <a:noFill/>
            <a:miter lim="800000"/>
            <a:headEnd/>
            <a:tailEnd/>
          </a:ln>
          <a:effectLst/>
        </p:spPr>
      </p:pic>
      <p:sp>
        <p:nvSpPr>
          <p:cNvPr id="3" name="TextBox 2"/>
          <p:cNvSpPr txBox="1"/>
          <p:nvPr/>
        </p:nvSpPr>
        <p:spPr>
          <a:xfrm>
            <a:off x="107504" y="5877272"/>
            <a:ext cx="8436925" cy="584775"/>
          </a:xfrm>
          <a:prstGeom prst="rect">
            <a:avLst/>
          </a:prstGeom>
          <a:noFill/>
        </p:spPr>
        <p:txBody>
          <a:bodyPr wrap="none" rtlCol="0">
            <a:spAutoFit/>
          </a:bodyPr>
          <a:lstStyle/>
          <a:p>
            <a:r>
              <a:rPr lang="en-US" altLang="zh-CN" sz="3200" b="1" dirty="0" smtClean="0">
                <a:solidFill>
                  <a:srgbClr val="3333FF"/>
                </a:solidFill>
                <a:latin typeface="Times New Roman" pitchFamily="18" charset="0"/>
                <a:cs typeface="Times New Roman" pitchFamily="18" charset="0"/>
              </a:rPr>
              <a:t>Adenine nucleotide and phosphate translocases</a:t>
            </a:r>
            <a:endParaRPr lang="zh-CN" altLang="en-US" sz="3200" b="1" dirty="0">
              <a:solidFill>
                <a:srgbClr val="3333FF"/>
              </a:solidFill>
              <a:latin typeface="Times New Roman" pitchFamily="18" charset="0"/>
              <a:cs typeface="Times New Roman" pitchFamily="18" charset="0"/>
            </a:endParaRPr>
          </a:p>
        </p:txBody>
      </p:sp>
      <p:sp>
        <p:nvSpPr>
          <p:cNvPr id="2" name="矩形 1"/>
          <p:cNvSpPr/>
          <p:nvPr/>
        </p:nvSpPr>
        <p:spPr>
          <a:xfrm>
            <a:off x="6300192" y="2405600"/>
            <a:ext cx="3672408" cy="3539430"/>
          </a:xfrm>
          <a:prstGeom prst="rect">
            <a:avLst/>
          </a:prstGeom>
        </p:spPr>
        <p:txBody>
          <a:bodyPr wrap="square">
            <a:spAutoFit/>
          </a:bodyPr>
          <a:lstStyle/>
          <a:p>
            <a:r>
              <a:rPr kumimoji="1" lang="en-US" altLang="zh-CN" sz="2800" b="1" dirty="0">
                <a:latin typeface="Times New Roman" pitchFamily="18" charset="0"/>
              </a:rPr>
              <a:t>The proton-</a:t>
            </a:r>
          </a:p>
          <a:p>
            <a:r>
              <a:rPr kumimoji="1" lang="en-US" altLang="zh-CN" sz="2800" b="1" dirty="0">
                <a:latin typeface="Times New Roman" pitchFamily="18" charset="0"/>
              </a:rPr>
              <a:t>motive force</a:t>
            </a:r>
          </a:p>
          <a:p>
            <a:r>
              <a:rPr kumimoji="1" lang="en-US" altLang="zh-CN" sz="2800" b="1" dirty="0">
                <a:latin typeface="Times New Roman" pitchFamily="18" charset="0"/>
              </a:rPr>
              <a:t>is used for</a:t>
            </a:r>
          </a:p>
          <a:p>
            <a:r>
              <a:rPr kumimoji="1" lang="en-US" altLang="zh-CN" sz="2800" b="1" dirty="0">
                <a:latin typeface="Times New Roman" pitchFamily="18" charset="0"/>
              </a:rPr>
              <a:t>active transport</a:t>
            </a:r>
          </a:p>
          <a:p>
            <a:r>
              <a:rPr kumimoji="1" lang="en-US" altLang="zh-CN" sz="2800" b="1" dirty="0">
                <a:latin typeface="Times New Roman" pitchFamily="18" charset="0"/>
              </a:rPr>
              <a:t>through the</a:t>
            </a:r>
          </a:p>
          <a:p>
            <a:r>
              <a:rPr kumimoji="1" lang="en-US" altLang="zh-CN" sz="2800" b="1" dirty="0">
                <a:latin typeface="Times New Roman" pitchFamily="18" charset="0"/>
              </a:rPr>
              <a:t>inner </a:t>
            </a:r>
          </a:p>
          <a:p>
            <a:r>
              <a:rPr kumimoji="1" lang="en-US" altLang="zh-CN" sz="2800" b="1" dirty="0">
                <a:latin typeface="Times New Roman" pitchFamily="18" charset="0"/>
              </a:rPr>
              <a:t>membrane of</a:t>
            </a:r>
          </a:p>
          <a:p>
            <a:r>
              <a:rPr kumimoji="1" lang="en-US" altLang="zh-CN" sz="2800" b="1" dirty="0">
                <a:latin typeface="Times New Roman" pitchFamily="18" charset="0"/>
              </a:rPr>
              <a:t>the mitochondria</a:t>
            </a:r>
            <a:endParaRPr lang="zh-CN" altLang="en-US" sz="2800" dirty="0"/>
          </a:p>
        </p:txBody>
      </p:sp>
      <p:sp>
        <p:nvSpPr>
          <p:cNvPr id="6" name="Rectangle 8"/>
          <p:cNvSpPr>
            <a:spLocks noChangeArrowheads="1"/>
          </p:cNvSpPr>
          <p:nvPr/>
        </p:nvSpPr>
        <p:spPr bwMode="auto">
          <a:xfrm>
            <a:off x="1403648" y="242811"/>
            <a:ext cx="1944216" cy="866751"/>
          </a:xfrm>
          <a:prstGeom prst="rect">
            <a:avLst/>
          </a:prstGeom>
          <a:noFill/>
          <a:ln w="38100">
            <a:solidFill>
              <a:srgbClr val="FF0000"/>
            </a:solidFill>
            <a:miter lim="800000"/>
            <a:headEnd/>
            <a:tailEnd/>
          </a:ln>
        </p:spPr>
        <p:txBody>
          <a:bodyPr wrap="none" anchor="ctr"/>
          <a:lstStyle/>
          <a:p>
            <a:endParaRPr lang="zh-CN" altLang="en-US"/>
          </a:p>
        </p:txBody>
      </p:sp>
      <p:sp>
        <p:nvSpPr>
          <p:cNvPr id="7" name="Rectangle 8"/>
          <p:cNvSpPr>
            <a:spLocks noChangeArrowheads="1"/>
          </p:cNvSpPr>
          <p:nvPr/>
        </p:nvSpPr>
        <p:spPr bwMode="auto">
          <a:xfrm>
            <a:off x="4716016" y="332656"/>
            <a:ext cx="1584176" cy="776906"/>
          </a:xfrm>
          <a:prstGeom prst="rect">
            <a:avLst/>
          </a:prstGeom>
          <a:noFill/>
          <a:ln w="38100">
            <a:solidFill>
              <a:srgbClr val="3333FF"/>
            </a:solidFill>
            <a:miter lim="800000"/>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827088" y="115888"/>
            <a:ext cx="7940675" cy="1800225"/>
          </a:xfrm>
          <a:prstGeom prst="rect">
            <a:avLst/>
          </a:prstGeom>
          <a:noFill/>
          <a:ln w="9525">
            <a:noFill/>
            <a:miter lim="800000"/>
            <a:headEnd/>
            <a:tailEnd/>
          </a:ln>
        </p:spPr>
        <p:txBody>
          <a:bodyPr>
            <a:spAutoFit/>
          </a:bodyPr>
          <a:lstStyle/>
          <a:p>
            <a:r>
              <a:rPr kumimoji="1" lang="en-US" altLang="zh-CN" sz="2800" b="1" dirty="0">
                <a:latin typeface="Times New Roman" pitchFamily="18" charset="0"/>
              </a:rPr>
              <a:t>The rotary motion of the bacterial flagella is energized directly by the proton gradient across the cytoplasmic membrane.</a:t>
            </a:r>
          </a:p>
          <a:p>
            <a:endParaRPr lang="en-US" altLang="zh-CN" sz="2800" dirty="0">
              <a:latin typeface="Times New Roman" pitchFamily="18" charset="0"/>
            </a:endParaRPr>
          </a:p>
        </p:txBody>
      </p:sp>
      <p:pic>
        <p:nvPicPr>
          <p:cNvPr id="79875" name="Picture 4"/>
          <p:cNvPicPr>
            <a:picLocks noChangeAspect="1" noChangeArrowheads="1"/>
          </p:cNvPicPr>
          <p:nvPr/>
        </p:nvPicPr>
        <p:blipFill>
          <a:blip r:embed="rId3"/>
          <a:srcRect/>
          <a:stretch>
            <a:fillRect/>
          </a:stretch>
        </p:blipFill>
        <p:spPr bwMode="auto">
          <a:xfrm>
            <a:off x="1187450" y="1412875"/>
            <a:ext cx="7016750" cy="5280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nvSpPr>
        <p:spPr bwMode="auto">
          <a:xfrm>
            <a:off x="4932363" y="2276475"/>
            <a:ext cx="3846512" cy="2227263"/>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Thermogenin of brown</a:t>
            </a:r>
          </a:p>
          <a:p>
            <a:r>
              <a:rPr lang="en-US" altLang="zh-CN" sz="2800" b="1" dirty="0">
                <a:solidFill>
                  <a:srgbClr val="3333FF"/>
                </a:solidFill>
                <a:latin typeface="Times New Roman" pitchFamily="18" charset="0"/>
              </a:rPr>
              <a:t>fat mitochondria causes</a:t>
            </a:r>
          </a:p>
          <a:p>
            <a:r>
              <a:rPr lang="en-US" altLang="zh-CN" sz="2800" b="1" dirty="0">
                <a:solidFill>
                  <a:srgbClr val="3333FF"/>
                </a:solidFill>
                <a:latin typeface="Times New Roman" pitchFamily="18" charset="0"/>
              </a:rPr>
              <a:t>the energy conserved by</a:t>
            </a:r>
          </a:p>
          <a:p>
            <a:r>
              <a:rPr lang="en-US" altLang="zh-CN" sz="2800" b="1" dirty="0">
                <a:solidFill>
                  <a:srgbClr val="3333FF"/>
                </a:solidFill>
                <a:latin typeface="Times New Roman" pitchFamily="18" charset="0"/>
              </a:rPr>
              <a:t>proton pumping to be </a:t>
            </a:r>
          </a:p>
          <a:p>
            <a:r>
              <a:rPr lang="en-US" altLang="zh-CN" sz="2800" b="1" dirty="0">
                <a:solidFill>
                  <a:srgbClr val="3333FF"/>
                </a:solidFill>
                <a:latin typeface="Times New Roman" pitchFamily="18" charset="0"/>
              </a:rPr>
              <a:t>dissipated as heat.</a:t>
            </a:r>
          </a:p>
        </p:txBody>
      </p:sp>
      <p:pic>
        <p:nvPicPr>
          <p:cNvPr id="80899" name="Picture 5"/>
          <p:cNvPicPr>
            <a:picLocks noChangeAspect="1" noChangeArrowheads="1"/>
          </p:cNvPicPr>
          <p:nvPr/>
        </p:nvPicPr>
        <p:blipFill>
          <a:blip r:embed="rId3"/>
          <a:srcRect/>
          <a:stretch>
            <a:fillRect/>
          </a:stretch>
        </p:blipFill>
        <p:spPr bwMode="auto">
          <a:xfrm>
            <a:off x="971550" y="404813"/>
            <a:ext cx="3687763" cy="6097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20713"/>
            <a:ext cx="9144000" cy="1143000"/>
          </a:xfrm>
        </p:spPr>
        <p:txBody>
          <a:bodyPr/>
          <a:lstStyle/>
          <a:p>
            <a:pPr eaLnBrk="1" hangingPunct="1"/>
            <a:r>
              <a:rPr lang="en-US" altLang="zh-CN" b="1" dirty="0" smtClean="0">
                <a:solidFill>
                  <a:srgbClr val="0000FF"/>
                </a:solidFill>
                <a:latin typeface="Times New Roman" pitchFamily="18" charset="0"/>
              </a:rPr>
              <a:t>2. Electrons collected in NADH and FADH</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 are released and transported to O</a:t>
            </a:r>
            <a:r>
              <a:rPr lang="en-US" altLang="zh-CN" b="1" baseline="-25000" dirty="0" smtClean="0">
                <a:solidFill>
                  <a:srgbClr val="0000FF"/>
                </a:solidFill>
                <a:latin typeface="Times New Roman" pitchFamily="18" charset="0"/>
              </a:rPr>
              <a:t>2</a:t>
            </a:r>
            <a:r>
              <a:rPr lang="en-US" altLang="zh-CN" b="1" dirty="0" smtClean="0">
                <a:solidFill>
                  <a:srgbClr val="0000FF"/>
                </a:solidFill>
                <a:latin typeface="Times New Roman" pitchFamily="18" charset="0"/>
              </a:rPr>
              <a:t> </a:t>
            </a:r>
            <a:r>
              <a:rPr lang="en-US" altLang="zh-CN" b="1" i="1" dirty="0" smtClean="0">
                <a:solidFill>
                  <a:srgbClr val="0000FF"/>
                </a:solidFill>
                <a:latin typeface="Times New Roman" pitchFamily="18" charset="0"/>
              </a:rPr>
              <a:t>via</a:t>
            </a:r>
            <a:r>
              <a:rPr lang="en-US" altLang="zh-CN" b="1" dirty="0" smtClean="0">
                <a:solidFill>
                  <a:srgbClr val="0000FF"/>
                </a:solidFill>
                <a:latin typeface="Times New Roman" pitchFamily="18" charset="0"/>
              </a:rPr>
              <a:t> the respiratory chain</a:t>
            </a:r>
            <a:r>
              <a:rPr lang="en-US" altLang="zh-CN" sz="4000" dirty="0" smtClean="0"/>
              <a:t> </a:t>
            </a:r>
          </a:p>
        </p:txBody>
      </p:sp>
      <p:sp>
        <p:nvSpPr>
          <p:cNvPr id="11267" name="Rectangle 3"/>
          <p:cNvSpPr>
            <a:spLocks noGrp="1" noChangeArrowheads="1"/>
          </p:cNvSpPr>
          <p:nvPr>
            <p:ph type="body" idx="1"/>
          </p:nvPr>
        </p:nvSpPr>
        <p:spPr>
          <a:xfrm>
            <a:off x="0" y="2349500"/>
            <a:ext cx="9144000" cy="4114800"/>
          </a:xfrm>
        </p:spPr>
        <p:txBody>
          <a:bodyPr/>
          <a:lstStyle/>
          <a:p>
            <a:pPr eaLnBrk="1" hangingPunct="1">
              <a:lnSpc>
                <a:spcPct val="90000"/>
              </a:lnSpc>
            </a:pPr>
            <a:r>
              <a:rPr lang="en-US" altLang="zh-CN" b="1" dirty="0" smtClean="0">
                <a:latin typeface="Times New Roman" pitchFamily="18" charset="0"/>
              </a:rPr>
              <a:t>The chain is located on the convoluted inner membrane (cristae)  of mitochondria in eukaryotic cells (revealed by Eugene Kennedy and Albert Lehninger in 1948) or on the plasma membrane in prokaryotic cells.</a:t>
            </a:r>
          </a:p>
          <a:p>
            <a:pPr eaLnBrk="1" hangingPunct="1">
              <a:lnSpc>
                <a:spcPct val="90000"/>
              </a:lnSpc>
            </a:pPr>
            <a:endParaRPr lang="en-US" altLang="zh-CN" b="1" dirty="0" smtClean="0">
              <a:latin typeface="Times New Roman" pitchFamily="18" charset="0"/>
            </a:endParaRPr>
          </a:p>
          <a:p>
            <a:pPr eaLnBrk="1" hangingPunct="1">
              <a:lnSpc>
                <a:spcPct val="90000"/>
              </a:lnSpc>
            </a:pPr>
            <a:r>
              <a:rPr lang="en-US" altLang="zh-CN" b="1" dirty="0" smtClean="0">
                <a:latin typeface="Times New Roman" pitchFamily="18" charset="0"/>
              </a:rPr>
              <a:t>A 1.14-volt potential difference (</a:t>
            </a:r>
            <a:r>
              <a:rPr lang="en-US" altLang="zh-CN" b="1" i="1" dirty="0" smtClean="0">
                <a:latin typeface="Times New Roman" pitchFamily="18" charset="0"/>
                <a:sym typeface="Symbol" pitchFamily="18" charset="2"/>
              </a:rPr>
              <a:t></a:t>
            </a:r>
            <a:r>
              <a:rPr lang="en-US" altLang="zh-CN" b="1" i="1" dirty="0" smtClean="0">
                <a:latin typeface="Times New Roman" pitchFamily="18" charset="0"/>
              </a:rPr>
              <a:t>E’</a:t>
            </a:r>
            <a:r>
              <a:rPr lang="en-US" altLang="zh-CN" b="1" i="1" baseline="30000" dirty="0" smtClean="0">
                <a:latin typeface="Times New Roman" pitchFamily="18" charset="0"/>
              </a:rPr>
              <a:t>0</a:t>
            </a:r>
            <a:r>
              <a:rPr lang="en-US" altLang="zh-CN" b="1" dirty="0" smtClean="0">
                <a:latin typeface="Times New Roman" pitchFamily="18" charset="0"/>
              </a:rPr>
              <a:t>) between NADH (-0.320 V) and O</a:t>
            </a:r>
            <a:r>
              <a:rPr lang="en-US" altLang="zh-CN" b="1" baseline="-25000" dirty="0" smtClean="0">
                <a:latin typeface="Times New Roman" pitchFamily="18" charset="0"/>
              </a:rPr>
              <a:t>2</a:t>
            </a:r>
            <a:r>
              <a:rPr lang="en-US" altLang="zh-CN" b="1" dirty="0" smtClean="0">
                <a:latin typeface="Times New Roman" pitchFamily="18" charset="0"/>
              </a:rPr>
              <a:t> (0.816 V) drives electron flow through the chain.</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476250"/>
            <a:ext cx="9144000" cy="1143000"/>
          </a:xfrm>
        </p:spPr>
        <p:txBody>
          <a:bodyPr/>
          <a:lstStyle/>
          <a:p>
            <a:pPr eaLnBrk="1" hangingPunct="1"/>
            <a:r>
              <a:rPr lang="en-US" altLang="zh-CN" b="1" dirty="0" smtClean="0">
                <a:solidFill>
                  <a:srgbClr val="0000FF"/>
                </a:solidFill>
                <a:latin typeface="Times New Roman" pitchFamily="18" charset="0"/>
              </a:rPr>
              <a:t>17. Electrons in NADH generated in cytosol is shuttled into mitochondria to enter the respiratory chain</a:t>
            </a:r>
            <a:r>
              <a:rPr lang="en-US" altLang="zh-CN" dirty="0" smtClean="0"/>
              <a:t> </a:t>
            </a:r>
          </a:p>
        </p:txBody>
      </p:sp>
      <p:sp>
        <p:nvSpPr>
          <p:cNvPr id="81923" name="Rectangle 3"/>
          <p:cNvSpPr>
            <a:spLocks noGrp="1" noChangeArrowheads="1"/>
          </p:cNvSpPr>
          <p:nvPr>
            <p:ph type="body" idx="1"/>
          </p:nvPr>
        </p:nvSpPr>
        <p:spPr>
          <a:xfrm>
            <a:off x="0" y="2133600"/>
            <a:ext cx="9144000" cy="4724400"/>
          </a:xfrm>
        </p:spPr>
        <p:txBody>
          <a:bodyPr/>
          <a:lstStyle/>
          <a:p>
            <a:pPr eaLnBrk="1" hangingPunct="1">
              <a:lnSpc>
                <a:spcPct val="90000"/>
              </a:lnSpc>
            </a:pPr>
            <a:r>
              <a:rPr lang="en-US" altLang="zh-CN" b="1" dirty="0" smtClean="0">
                <a:latin typeface="Times New Roman" pitchFamily="18" charset="0"/>
              </a:rPr>
              <a:t>This is usually fulfilled by the </a:t>
            </a:r>
            <a:r>
              <a:rPr lang="en-US" altLang="zh-CN" b="1" dirty="0" smtClean="0">
                <a:solidFill>
                  <a:srgbClr val="FF0000"/>
                </a:solidFill>
                <a:latin typeface="Times New Roman" pitchFamily="18" charset="0"/>
              </a:rPr>
              <a:t>malate-aspartate shuttle system</a:t>
            </a:r>
            <a:r>
              <a:rPr lang="en-US" altLang="zh-CN" b="1" dirty="0" smtClean="0">
                <a:latin typeface="Times New Roman" pitchFamily="18" charset="0"/>
              </a:rPr>
              <a:t> in liver, kidney and heart, using the malate-</a:t>
            </a:r>
            <a:r>
              <a:rPr lang="en-US" altLang="zh-CN" b="1" dirty="0" smtClean="0">
                <a:latin typeface="Symbol" pitchFamily="18" charset="2"/>
              </a:rPr>
              <a:t>a</a:t>
            </a:r>
            <a:r>
              <a:rPr lang="en-US" altLang="zh-CN" b="1" dirty="0" smtClean="0">
                <a:latin typeface="Times New Roman" pitchFamily="18" charset="0"/>
              </a:rPr>
              <a:t>-ketoglutarate and the glutamate-aspartate transporters.</a:t>
            </a:r>
          </a:p>
          <a:p>
            <a:pPr eaLnBrk="1" hangingPunct="1">
              <a:lnSpc>
                <a:spcPct val="90000"/>
              </a:lnSpc>
            </a:pPr>
            <a:r>
              <a:rPr lang="en-US" altLang="zh-CN" b="1" dirty="0" smtClean="0">
                <a:latin typeface="Times New Roman" pitchFamily="18" charset="0"/>
              </a:rPr>
              <a:t>Electrons of NADH in the cytosol of skeletal muscle and brain are often shuttled into the matrix by using the </a:t>
            </a:r>
            <a:r>
              <a:rPr lang="en-US" altLang="zh-CN" b="1" dirty="0" smtClean="0">
                <a:solidFill>
                  <a:srgbClr val="FF0000"/>
                </a:solidFill>
                <a:latin typeface="Times New Roman" pitchFamily="18" charset="0"/>
              </a:rPr>
              <a:t>glycerol 3-phosphate shuttle</a:t>
            </a:r>
            <a:r>
              <a:rPr lang="en-US" altLang="zh-CN" b="1" dirty="0" smtClean="0">
                <a:latin typeface="Times New Roman" pitchFamily="18" charset="0"/>
              </a:rPr>
              <a:t>, which delivers the electrons to Complex III, thus releasing less amount of energy for proton gradient generation.</a:t>
            </a:r>
          </a:p>
          <a:p>
            <a:pPr eaLnBrk="1" hangingPunct="1">
              <a:lnSpc>
                <a:spcPct val="90000"/>
              </a:lnSpc>
            </a:pPr>
            <a:endParaRPr lang="en-US" altLang="zh-CN"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3"/>
          <p:cNvSpPr txBox="1">
            <a:spLocks noChangeArrowheads="1"/>
          </p:cNvSpPr>
          <p:nvPr/>
        </p:nvSpPr>
        <p:spPr bwMode="auto">
          <a:xfrm>
            <a:off x="611560" y="6308953"/>
            <a:ext cx="8078787" cy="519112"/>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Malate-aspartate shuttle (in liver, kidney and heart)</a:t>
            </a:r>
          </a:p>
        </p:txBody>
      </p:sp>
      <p:pic>
        <p:nvPicPr>
          <p:cNvPr id="82947" name="Picture 5"/>
          <p:cNvPicPr>
            <a:picLocks noChangeAspect="1" noChangeArrowheads="1"/>
          </p:cNvPicPr>
          <p:nvPr/>
        </p:nvPicPr>
        <p:blipFill>
          <a:blip r:embed="rId3"/>
          <a:srcRect/>
          <a:stretch>
            <a:fillRect/>
          </a:stretch>
        </p:blipFill>
        <p:spPr bwMode="auto">
          <a:xfrm>
            <a:off x="250825" y="188913"/>
            <a:ext cx="8535988" cy="6005512"/>
          </a:xfrm>
          <a:prstGeom prst="rect">
            <a:avLst/>
          </a:prstGeom>
          <a:noFill/>
          <a:ln w="9525">
            <a:noFill/>
            <a:miter lim="800000"/>
            <a:headEnd/>
            <a:tailEnd/>
          </a:ln>
        </p:spPr>
      </p:pic>
      <p:sp>
        <p:nvSpPr>
          <p:cNvPr id="82948" name="Line 6"/>
          <p:cNvSpPr>
            <a:spLocks noChangeShapeType="1"/>
          </p:cNvSpPr>
          <p:nvPr/>
        </p:nvSpPr>
        <p:spPr bwMode="auto">
          <a:xfrm>
            <a:off x="1258888" y="1844675"/>
            <a:ext cx="504825" cy="0"/>
          </a:xfrm>
          <a:prstGeom prst="line">
            <a:avLst/>
          </a:prstGeom>
          <a:noFill/>
          <a:ln w="38100">
            <a:solidFill>
              <a:srgbClr val="FF0000"/>
            </a:solidFill>
            <a:round/>
            <a:headEnd/>
            <a:tailEnd/>
          </a:ln>
        </p:spPr>
        <p:txBody>
          <a:bodyPr/>
          <a:lstStyle/>
          <a:p>
            <a:endParaRPr lang="zh-CN" altLang="en-US"/>
          </a:p>
        </p:txBody>
      </p:sp>
      <p:sp>
        <p:nvSpPr>
          <p:cNvPr id="82949" name="Line 7"/>
          <p:cNvSpPr>
            <a:spLocks noChangeShapeType="1"/>
          </p:cNvSpPr>
          <p:nvPr/>
        </p:nvSpPr>
        <p:spPr bwMode="auto">
          <a:xfrm>
            <a:off x="7235825" y="1844675"/>
            <a:ext cx="504825" cy="0"/>
          </a:xfrm>
          <a:prstGeom prst="line">
            <a:avLst/>
          </a:prstGeom>
          <a:noFill/>
          <a:ln w="38100">
            <a:solidFill>
              <a:srgbClr val="FF0000"/>
            </a:solidFill>
            <a:round/>
            <a:headEnd/>
            <a:tailEnd/>
          </a:ln>
        </p:spPr>
        <p:txBody>
          <a:bodyPr/>
          <a:lstStyle/>
          <a:p>
            <a:endParaRPr lang="zh-CN" altLang="en-US"/>
          </a:p>
        </p:txBody>
      </p:sp>
      <p:sp>
        <p:nvSpPr>
          <p:cNvPr id="82950" name="Rectangle 8"/>
          <p:cNvSpPr>
            <a:spLocks noChangeArrowheads="1"/>
          </p:cNvSpPr>
          <p:nvPr/>
        </p:nvSpPr>
        <p:spPr bwMode="auto">
          <a:xfrm>
            <a:off x="5148263" y="333375"/>
            <a:ext cx="1223962" cy="574675"/>
          </a:xfrm>
          <a:prstGeom prst="rect">
            <a:avLst/>
          </a:prstGeom>
          <a:noFill/>
          <a:ln w="28575">
            <a:solidFill>
              <a:srgbClr val="FF0000"/>
            </a:solidFill>
            <a:miter lim="800000"/>
            <a:headEnd/>
            <a:tailEnd/>
          </a:ln>
        </p:spPr>
        <p:txBody>
          <a:bodyPr wrap="none" anchor="ctr"/>
          <a:lstStyle/>
          <a:p>
            <a:endParaRPr lang="zh-CN" altLang="en-US"/>
          </a:p>
        </p:txBody>
      </p:sp>
      <p:sp>
        <p:nvSpPr>
          <p:cNvPr id="82951" name="Rectangle 9"/>
          <p:cNvSpPr>
            <a:spLocks noChangeArrowheads="1"/>
          </p:cNvSpPr>
          <p:nvPr/>
        </p:nvSpPr>
        <p:spPr bwMode="auto">
          <a:xfrm>
            <a:off x="2195513" y="5516563"/>
            <a:ext cx="1512887" cy="433387"/>
          </a:xfrm>
          <a:prstGeom prst="rect">
            <a:avLst/>
          </a:prstGeom>
          <a:noFill/>
          <a:ln w="28575">
            <a:solidFill>
              <a:srgbClr val="FF0000"/>
            </a:solidFill>
            <a:miter lim="800000"/>
            <a:headEnd/>
            <a:tailEnd/>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0" y="6092825"/>
            <a:ext cx="9126538" cy="519113"/>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Glycerol 3-phosphate shuttle (in skeletal muscle and brain)</a:t>
            </a:r>
          </a:p>
        </p:txBody>
      </p:sp>
      <p:pic>
        <p:nvPicPr>
          <p:cNvPr id="83971" name="Picture 4"/>
          <p:cNvPicPr>
            <a:picLocks noChangeAspect="1" noChangeArrowheads="1"/>
          </p:cNvPicPr>
          <p:nvPr/>
        </p:nvPicPr>
        <p:blipFill>
          <a:blip r:embed="rId3"/>
          <a:srcRect/>
          <a:stretch>
            <a:fillRect/>
          </a:stretch>
        </p:blipFill>
        <p:spPr bwMode="auto">
          <a:xfrm>
            <a:off x="1214438" y="142875"/>
            <a:ext cx="6529387" cy="6097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Line 4"/>
          <p:cNvSpPr>
            <a:spLocks noChangeShapeType="1"/>
          </p:cNvSpPr>
          <p:nvPr/>
        </p:nvSpPr>
        <p:spPr bwMode="auto">
          <a:xfrm>
            <a:off x="395288" y="5229225"/>
            <a:ext cx="6913562" cy="0"/>
          </a:xfrm>
          <a:prstGeom prst="line">
            <a:avLst/>
          </a:prstGeom>
          <a:noFill/>
          <a:ln w="28575">
            <a:solidFill>
              <a:srgbClr val="FF0000"/>
            </a:solidFill>
            <a:round/>
            <a:headEnd/>
            <a:tailEnd/>
          </a:ln>
        </p:spPr>
        <p:txBody>
          <a:bodyPr/>
          <a:lstStyle/>
          <a:p>
            <a:endParaRPr lang="zh-CN" altLang="en-US"/>
          </a:p>
        </p:txBody>
      </p:sp>
      <p:pic>
        <p:nvPicPr>
          <p:cNvPr id="84995" name="Picture 5"/>
          <p:cNvPicPr>
            <a:picLocks noChangeAspect="1" noChangeArrowheads="1"/>
          </p:cNvPicPr>
          <p:nvPr/>
        </p:nvPicPr>
        <p:blipFill>
          <a:blip r:embed="rId3"/>
          <a:srcRect/>
          <a:stretch>
            <a:fillRect/>
          </a:stretch>
        </p:blipFill>
        <p:spPr bwMode="auto">
          <a:xfrm>
            <a:off x="303213" y="1706563"/>
            <a:ext cx="8535987" cy="3444875"/>
          </a:xfrm>
          <a:prstGeom prst="rect">
            <a:avLst/>
          </a:prstGeom>
          <a:noFill/>
          <a:ln w="9525">
            <a:noFill/>
            <a:miter lim="800000"/>
            <a:headEnd/>
            <a:tailEnd/>
          </a:ln>
        </p:spPr>
      </p:pic>
      <p:sp>
        <p:nvSpPr>
          <p:cNvPr id="84996" name="Line 6"/>
          <p:cNvSpPr>
            <a:spLocks noChangeShapeType="1"/>
          </p:cNvSpPr>
          <p:nvPr/>
        </p:nvSpPr>
        <p:spPr bwMode="auto">
          <a:xfrm>
            <a:off x="7451725" y="2852738"/>
            <a:ext cx="649288" cy="0"/>
          </a:xfrm>
          <a:prstGeom prst="line">
            <a:avLst/>
          </a:prstGeom>
          <a:noFill/>
          <a:ln w="38100">
            <a:solidFill>
              <a:srgbClr val="FF0000"/>
            </a:solidFill>
            <a:round/>
            <a:headEnd/>
            <a:tailEnd type="triangle" w="med" len="med"/>
          </a:ln>
        </p:spPr>
        <p:txBody>
          <a:bodyPr/>
          <a:lstStyle/>
          <a:p>
            <a:endParaRPr lang="zh-CN" altLang="en-US"/>
          </a:p>
        </p:txBody>
      </p:sp>
      <p:sp>
        <p:nvSpPr>
          <p:cNvPr id="5" name="Line 6"/>
          <p:cNvSpPr>
            <a:spLocks noChangeShapeType="1"/>
          </p:cNvSpPr>
          <p:nvPr/>
        </p:nvSpPr>
        <p:spPr bwMode="auto">
          <a:xfrm>
            <a:off x="7308850" y="4509120"/>
            <a:ext cx="649288" cy="0"/>
          </a:xfrm>
          <a:prstGeom prst="line">
            <a:avLst/>
          </a:prstGeom>
          <a:noFill/>
          <a:ln w="38100">
            <a:solidFill>
              <a:srgbClr val="FF0000"/>
            </a:solidFill>
            <a:round/>
            <a:headEnd/>
            <a:tailEnd type="triangle" w="med" len="med"/>
          </a:ln>
        </p:spPr>
        <p:txBody>
          <a:bodyPr/>
          <a:lstStyle/>
          <a:p>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323850" y="2852738"/>
            <a:ext cx="8535988" cy="2498725"/>
          </a:xfrm>
          <a:prstGeom prst="rect">
            <a:avLst/>
          </a:prstGeom>
          <a:noFill/>
          <a:ln w="9525">
            <a:noFill/>
            <a:miter lim="800000"/>
            <a:headEnd/>
            <a:tailEnd/>
          </a:ln>
        </p:spPr>
      </p:pic>
      <p:sp>
        <p:nvSpPr>
          <p:cNvPr id="86019" name="Text Box 3"/>
          <p:cNvSpPr txBox="1">
            <a:spLocks noChangeArrowheads="1"/>
          </p:cNvSpPr>
          <p:nvPr/>
        </p:nvSpPr>
        <p:spPr bwMode="auto">
          <a:xfrm>
            <a:off x="250825" y="333375"/>
            <a:ext cx="8572500" cy="1800225"/>
          </a:xfrm>
          <a:prstGeom prst="rect">
            <a:avLst/>
          </a:prstGeom>
          <a:noFill/>
          <a:ln w="9525">
            <a:noFill/>
            <a:miter lim="800000"/>
            <a:headEnd/>
            <a:tailEnd/>
          </a:ln>
        </p:spPr>
        <p:txBody>
          <a:bodyPr wrap="none">
            <a:spAutoFit/>
          </a:bodyPr>
          <a:lstStyle/>
          <a:p>
            <a:r>
              <a:rPr lang="en-US" altLang="zh-CN" sz="2800" b="1" dirty="0">
                <a:latin typeface="Times New Roman" pitchFamily="18" charset="0"/>
              </a:rPr>
              <a:t>Electrons of NADH generated in plant cytosol enter </a:t>
            </a:r>
          </a:p>
          <a:p>
            <a:r>
              <a:rPr lang="en-US" altLang="zh-CN" sz="2800" b="1" dirty="0">
                <a:latin typeface="Times New Roman" pitchFamily="18" charset="0"/>
              </a:rPr>
              <a:t>the respiratory chain directly with no need of shuttling </a:t>
            </a:r>
          </a:p>
          <a:p>
            <a:r>
              <a:rPr lang="en-US" altLang="zh-CN" sz="2800" b="1" dirty="0">
                <a:latin typeface="Times New Roman" pitchFamily="18" charset="0"/>
              </a:rPr>
              <a:t>due to the presence of an externally oriented NADH </a:t>
            </a:r>
          </a:p>
          <a:p>
            <a:r>
              <a:rPr lang="en-US" altLang="zh-CN" sz="2800" b="1" dirty="0">
                <a:latin typeface="Times New Roman" pitchFamily="18" charset="0"/>
              </a:rPr>
              <a:t>dehydrogenase.</a:t>
            </a:r>
          </a:p>
        </p:txBody>
      </p:sp>
      <p:sp>
        <p:nvSpPr>
          <p:cNvPr id="86020" name="Line 4"/>
          <p:cNvSpPr>
            <a:spLocks noChangeShapeType="1"/>
          </p:cNvSpPr>
          <p:nvPr/>
        </p:nvSpPr>
        <p:spPr bwMode="auto">
          <a:xfrm>
            <a:off x="3851275" y="3284538"/>
            <a:ext cx="1225550" cy="0"/>
          </a:xfrm>
          <a:prstGeom prst="line">
            <a:avLst/>
          </a:prstGeom>
          <a:noFill/>
          <a:ln w="28575">
            <a:solidFill>
              <a:srgbClr val="FF0000"/>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88913"/>
            <a:ext cx="9144000" cy="1143000"/>
          </a:xfrm>
        </p:spPr>
        <p:txBody>
          <a:bodyPr/>
          <a:lstStyle/>
          <a:p>
            <a:pPr eaLnBrk="1" hangingPunct="1"/>
            <a:r>
              <a:rPr lang="en-US" altLang="zh-CN" b="1" dirty="0" smtClean="0">
                <a:solidFill>
                  <a:srgbClr val="0000FF"/>
                </a:solidFill>
                <a:latin typeface="Times New Roman" pitchFamily="18" charset="0"/>
              </a:rPr>
              <a:t>18. The pathways leading to ATP synthesis are coordinately regulated</a:t>
            </a:r>
          </a:p>
        </p:txBody>
      </p:sp>
      <p:sp>
        <p:nvSpPr>
          <p:cNvPr id="87043" name="Rectangle 3"/>
          <p:cNvSpPr>
            <a:spLocks noGrp="1" noChangeArrowheads="1"/>
          </p:cNvSpPr>
          <p:nvPr>
            <p:ph type="body" idx="1"/>
          </p:nvPr>
        </p:nvSpPr>
        <p:spPr>
          <a:xfrm>
            <a:off x="0" y="1524000"/>
            <a:ext cx="9144000" cy="5334000"/>
          </a:xfrm>
        </p:spPr>
        <p:txBody>
          <a:bodyPr/>
          <a:lstStyle/>
          <a:p>
            <a:pPr eaLnBrk="1" hangingPunct="1">
              <a:lnSpc>
                <a:spcPct val="90000"/>
              </a:lnSpc>
            </a:pPr>
            <a:r>
              <a:rPr lang="en-US" altLang="zh-CN" b="1" dirty="0" smtClean="0">
                <a:latin typeface="Times New Roman" pitchFamily="18" charset="0"/>
              </a:rPr>
              <a:t>The rate of the respiration is generally controlled by the availability of ADP, since ADP acts as the acceptor of P</a:t>
            </a:r>
            <a:r>
              <a:rPr lang="en-US" altLang="zh-CN" b="1" baseline="-25000" dirty="0" smtClean="0">
                <a:latin typeface="Times New Roman" pitchFamily="18" charset="0"/>
              </a:rPr>
              <a:t>i</a:t>
            </a:r>
            <a:r>
              <a:rPr lang="en-US" altLang="zh-CN" b="1" dirty="0" smtClean="0">
                <a:latin typeface="Times New Roman" pitchFamily="18" charset="0"/>
              </a:rPr>
              <a:t>, this way of regulation is thus called “</a:t>
            </a:r>
            <a:r>
              <a:rPr lang="en-US" altLang="zh-CN" b="1" dirty="0" smtClean="0">
                <a:solidFill>
                  <a:srgbClr val="FF0000"/>
                </a:solidFill>
                <a:latin typeface="Times New Roman" pitchFamily="18" charset="0"/>
              </a:rPr>
              <a:t>acceptor control</a:t>
            </a:r>
            <a:r>
              <a:rPr lang="en-US" altLang="zh-CN" b="1" dirty="0" smtClean="0">
                <a:latin typeface="Times New Roman" pitchFamily="18" charset="0"/>
              </a:rPr>
              <a:t>”.</a:t>
            </a:r>
          </a:p>
          <a:p>
            <a:pPr eaLnBrk="1" hangingPunct="1">
              <a:lnSpc>
                <a:spcPct val="90000"/>
              </a:lnSpc>
            </a:pPr>
            <a:r>
              <a:rPr lang="en-US" altLang="zh-CN" b="1" dirty="0" smtClean="0">
                <a:latin typeface="Times New Roman" pitchFamily="18" charset="0"/>
              </a:rPr>
              <a:t>ATP, ADP, NADH, or NAD</a:t>
            </a:r>
            <a:r>
              <a:rPr lang="en-US" altLang="zh-CN" b="1" baseline="30000" dirty="0" smtClean="0">
                <a:latin typeface="Times New Roman" pitchFamily="18" charset="0"/>
              </a:rPr>
              <a:t>+</a:t>
            </a:r>
            <a:r>
              <a:rPr lang="en-US" altLang="zh-CN" b="1" dirty="0" smtClean="0">
                <a:latin typeface="Times New Roman" pitchFamily="18" charset="0"/>
              </a:rPr>
              <a:t> regulates rate of fuel oxidation at further upstream steps (in stage I and II of fuel oxidation pathway).</a:t>
            </a:r>
          </a:p>
          <a:p>
            <a:pPr eaLnBrk="1" hangingPunct="1">
              <a:lnSpc>
                <a:spcPct val="90000"/>
              </a:lnSpc>
            </a:pPr>
            <a:r>
              <a:rPr lang="en-US" altLang="zh-CN" b="1" dirty="0" smtClean="0">
                <a:latin typeface="Times New Roman" pitchFamily="18" charset="0"/>
              </a:rPr>
              <a:t>The ratio [ATP]/([ADP][P</a:t>
            </a:r>
            <a:r>
              <a:rPr lang="en-US" altLang="zh-CN" b="1" baseline="-25000" dirty="0" smtClean="0">
                <a:latin typeface="Times New Roman" pitchFamily="18" charset="0"/>
              </a:rPr>
              <a:t>i</a:t>
            </a:r>
            <a:r>
              <a:rPr lang="en-US" altLang="zh-CN" b="1" dirty="0" smtClean="0">
                <a:latin typeface="Times New Roman" pitchFamily="18" charset="0"/>
              </a:rPr>
              <a:t>]) fluctuates only slightly in most tissues due to a coordinated regulation of all the pathways leading to ATP production.</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500063" y="6278563"/>
            <a:ext cx="8783637" cy="584200"/>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rPr>
              <a:t>Regulation of the ATP-producing pathways</a:t>
            </a:r>
            <a:r>
              <a:rPr lang="en-US" altLang="zh-CN" sz="3200" b="1" dirty="0">
                <a:solidFill>
                  <a:srgbClr val="FF0000"/>
                </a:solidFill>
                <a:latin typeface="Times New Roman" pitchFamily="18" charset="0"/>
              </a:rPr>
              <a:t>*****</a:t>
            </a:r>
          </a:p>
        </p:txBody>
      </p:sp>
      <p:sp>
        <p:nvSpPr>
          <p:cNvPr id="88067" name="Line 4"/>
          <p:cNvSpPr>
            <a:spLocks noChangeShapeType="1"/>
          </p:cNvSpPr>
          <p:nvPr/>
        </p:nvSpPr>
        <p:spPr bwMode="auto">
          <a:xfrm>
            <a:off x="5292725" y="1268413"/>
            <a:ext cx="358775" cy="0"/>
          </a:xfrm>
          <a:prstGeom prst="line">
            <a:avLst/>
          </a:prstGeom>
          <a:noFill/>
          <a:ln w="28575">
            <a:solidFill>
              <a:srgbClr val="FF0000"/>
            </a:solidFill>
            <a:round/>
            <a:headEnd/>
            <a:tailEnd/>
          </a:ln>
        </p:spPr>
        <p:txBody>
          <a:bodyPr/>
          <a:lstStyle/>
          <a:p>
            <a:endParaRPr lang="zh-CN" altLang="en-US"/>
          </a:p>
        </p:txBody>
      </p:sp>
      <p:pic>
        <p:nvPicPr>
          <p:cNvPr id="88068" name="Picture 5"/>
          <p:cNvPicPr>
            <a:picLocks noChangeAspect="1" noChangeArrowheads="1"/>
          </p:cNvPicPr>
          <p:nvPr/>
        </p:nvPicPr>
        <p:blipFill>
          <a:blip r:embed="rId3"/>
          <a:srcRect/>
          <a:stretch>
            <a:fillRect/>
          </a:stretch>
        </p:blipFill>
        <p:spPr bwMode="auto">
          <a:xfrm>
            <a:off x="2916238" y="188913"/>
            <a:ext cx="2851150" cy="6002337"/>
          </a:xfrm>
          <a:prstGeom prst="rect">
            <a:avLst/>
          </a:prstGeom>
          <a:noFill/>
          <a:ln w="9525">
            <a:noFill/>
            <a:miter lim="800000"/>
            <a:headEnd/>
            <a:tailEnd/>
          </a:ln>
        </p:spPr>
      </p:pic>
      <p:sp>
        <p:nvSpPr>
          <p:cNvPr id="88069" name="Line 6"/>
          <p:cNvSpPr>
            <a:spLocks noChangeShapeType="1"/>
          </p:cNvSpPr>
          <p:nvPr/>
        </p:nvSpPr>
        <p:spPr bwMode="auto">
          <a:xfrm flipH="1">
            <a:off x="5003800" y="3357563"/>
            <a:ext cx="504825" cy="0"/>
          </a:xfrm>
          <a:prstGeom prst="line">
            <a:avLst/>
          </a:prstGeom>
          <a:noFill/>
          <a:ln w="57150">
            <a:solidFill>
              <a:srgbClr val="FF0000"/>
            </a:solidFill>
            <a:round/>
            <a:headEnd/>
            <a:tailEnd type="triangle" w="med" len="med"/>
          </a:ln>
        </p:spPr>
        <p:txBody>
          <a:bodyPr/>
          <a:lstStyle/>
          <a:p>
            <a:endParaRPr lang="zh-CN" altLang="en-US"/>
          </a:p>
        </p:txBody>
      </p:sp>
      <p:sp>
        <p:nvSpPr>
          <p:cNvPr id="88070" name="Line 7"/>
          <p:cNvSpPr>
            <a:spLocks noChangeShapeType="1"/>
          </p:cNvSpPr>
          <p:nvPr/>
        </p:nvSpPr>
        <p:spPr bwMode="auto">
          <a:xfrm flipH="1">
            <a:off x="5580063" y="1196975"/>
            <a:ext cx="504825" cy="0"/>
          </a:xfrm>
          <a:prstGeom prst="line">
            <a:avLst/>
          </a:prstGeom>
          <a:noFill/>
          <a:ln w="57150">
            <a:solidFill>
              <a:srgbClr val="FF0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0" y="260350"/>
            <a:ext cx="3779838" cy="946150"/>
          </a:xfrm>
          <a:prstGeom prst="rect">
            <a:avLst/>
          </a:prstGeom>
          <a:noFill/>
          <a:ln w="9525">
            <a:noFill/>
            <a:miter lim="800000"/>
            <a:headEnd/>
            <a:tailEnd/>
          </a:ln>
        </p:spPr>
        <p:txBody>
          <a:bodyPr>
            <a:spAutoFit/>
          </a:bodyPr>
          <a:lstStyle/>
          <a:p>
            <a:r>
              <a:rPr lang="en-US" altLang="zh-CN" sz="2800" b="1" dirty="0">
                <a:latin typeface="Times New Roman" pitchFamily="18" charset="0"/>
              </a:rPr>
              <a:t>Mitochondrial genes </a:t>
            </a:r>
          </a:p>
          <a:p>
            <a:r>
              <a:rPr lang="en-US" altLang="zh-CN" sz="2800" b="1" dirty="0">
                <a:latin typeface="Times New Roman" pitchFamily="18" charset="0"/>
              </a:rPr>
              <a:t>and mutations</a:t>
            </a:r>
          </a:p>
        </p:txBody>
      </p:sp>
      <p:sp>
        <p:nvSpPr>
          <p:cNvPr id="89091" name="Text Box 4"/>
          <p:cNvSpPr txBox="1">
            <a:spLocks noChangeArrowheads="1"/>
          </p:cNvSpPr>
          <p:nvPr/>
        </p:nvSpPr>
        <p:spPr bwMode="auto">
          <a:xfrm>
            <a:off x="0" y="5157788"/>
            <a:ext cx="2784475" cy="1373187"/>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rPr>
              <a:t>LHON: Leber’s </a:t>
            </a:r>
          </a:p>
          <a:p>
            <a:r>
              <a:rPr lang="en-US" altLang="zh-CN" sz="2800" b="1" dirty="0">
                <a:solidFill>
                  <a:srgbClr val="FF0000"/>
                </a:solidFill>
                <a:latin typeface="Times New Roman" pitchFamily="18" charset="0"/>
              </a:rPr>
              <a:t>hereditary </a:t>
            </a:r>
          </a:p>
          <a:p>
            <a:r>
              <a:rPr lang="en-US" altLang="zh-CN" sz="2800" b="1" dirty="0">
                <a:solidFill>
                  <a:srgbClr val="FF0000"/>
                </a:solidFill>
                <a:latin typeface="Times New Roman" pitchFamily="18" charset="0"/>
              </a:rPr>
              <a:t>optic neuropathy</a:t>
            </a:r>
          </a:p>
        </p:txBody>
      </p:sp>
      <p:pic>
        <p:nvPicPr>
          <p:cNvPr id="89092" name="Picture 5"/>
          <p:cNvPicPr>
            <a:picLocks noChangeAspect="1" noChangeArrowheads="1"/>
          </p:cNvPicPr>
          <p:nvPr/>
        </p:nvPicPr>
        <p:blipFill>
          <a:blip r:embed="rId3"/>
          <a:srcRect/>
          <a:stretch>
            <a:fillRect/>
          </a:stretch>
        </p:blipFill>
        <p:spPr bwMode="auto">
          <a:xfrm>
            <a:off x="3203575" y="333375"/>
            <a:ext cx="5940425" cy="6097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noChangeArrowheads="1"/>
          </p:cNvPicPr>
          <p:nvPr/>
        </p:nvPicPr>
        <p:blipFill>
          <a:blip r:embed="rId3"/>
          <a:srcRect/>
          <a:stretch>
            <a:fillRect/>
          </a:stretch>
        </p:blipFill>
        <p:spPr bwMode="auto">
          <a:xfrm>
            <a:off x="303213" y="1911350"/>
            <a:ext cx="8535987" cy="3035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igure 19-40"/>
          <p:cNvPicPr>
            <a:picLocks noChangeAspect="1" noChangeArrowheads="1"/>
          </p:cNvPicPr>
          <p:nvPr/>
        </p:nvPicPr>
        <p:blipFill>
          <a:blip r:embed="rId3"/>
          <a:srcRect/>
          <a:stretch>
            <a:fillRect/>
          </a:stretch>
        </p:blipFill>
        <p:spPr bwMode="auto">
          <a:xfrm>
            <a:off x="762000" y="165100"/>
            <a:ext cx="7629525" cy="6532563"/>
          </a:xfrm>
          <a:prstGeom prst="rect">
            <a:avLst/>
          </a:prstGeom>
          <a:noFill/>
          <a:ln w="9525">
            <a:noFill/>
            <a:miter lim="800000"/>
            <a:headEnd/>
            <a:tailEnd/>
          </a:ln>
        </p:spPr>
      </p:pic>
      <p:sp>
        <p:nvSpPr>
          <p:cNvPr id="91139" name="Text Box 3"/>
          <p:cNvSpPr txBox="1">
            <a:spLocks noChangeArrowheads="1"/>
          </p:cNvSpPr>
          <p:nvPr/>
        </p:nvSpPr>
        <p:spPr bwMode="auto">
          <a:xfrm>
            <a:off x="3327400" y="6257925"/>
            <a:ext cx="5295900" cy="457200"/>
          </a:xfrm>
          <a:prstGeom prst="rect">
            <a:avLst/>
          </a:prstGeom>
          <a:noFill/>
          <a:ln w="9525">
            <a:noFill/>
            <a:miter lim="800000"/>
            <a:headEnd/>
            <a:tailEnd/>
          </a:ln>
        </p:spPr>
        <p:txBody>
          <a:bodyPr wrap="none">
            <a:spAutoFit/>
          </a:bodyPr>
          <a:lstStyle/>
          <a:p>
            <a:r>
              <a:rPr lang="en-US" altLang="zh-CN" sz="2400" b="1" dirty="0">
                <a:solidFill>
                  <a:srgbClr val="3333FF"/>
                </a:solidFill>
                <a:latin typeface="Times New Roman" pitchFamily="18" charset="0"/>
              </a:rPr>
              <a:t>Single cells contain many mitochondria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947738" y="379413"/>
            <a:ext cx="7246937" cy="6097587"/>
          </a:xfrm>
          <a:prstGeom prst="rect">
            <a:avLst/>
          </a:prstGeom>
          <a:noFill/>
          <a:ln w="9525">
            <a:noFill/>
            <a:miter lim="800000"/>
            <a:headEnd/>
            <a:tailEnd/>
          </a:ln>
        </p:spPr>
      </p:pic>
      <p:sp>
        <p:nvSpPr>
          <p:cNvPr id="12291" name="Line 4"/>
          <p:cNvSpPr>
            <a:spLocks noChangeShapeType="1"/>
          </p:cNvSpPr>
          <p:nvPr/>
        </p:nvSpPr>
        <p:spPr bwMode="auto">
          <a:xfrm flipH="1">
            <a:off x="7885113" y="1700213"/>
            <a:ext cx="792162" cy="0"/>
          </a:xfrm>
          <a:prstGeom prst="line">
            <a:avLst/>
          </a:prstGeom>
          <a:noFill/>
          <a:ln w="38100" cap="sq">
            <a:solidFill>
              <a:srgbClr val="FF0000"/>
            </a:solidFill>
            <a:round/>
            <a:headEnd type="none" w="sm" len="sm"/>
            <a:tailEnd type="triangle" w="sm" len="sm"/>
          </a:ln>
        </p:spPr>
        <p:txBody>
          <a:bodyPr wrap="none"/>
          <a:lstStyle/>
          <a:p>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4856163" y="6338888"/>
            <a:ext cx="4287837" cy="519112"/>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rPr>
              <a:t>Bacterial respiratory chain</a:t>
            </a:r>
          </a:p>
        </p:txBody>
      </p:sp>
      <p:pic>
        <p:nvPicPr>
          <p:cNvPr id="92163" name="Picture 4"/>
          <p:cNvPicPr>
            <a:picLocks noChangeAspect="1" noChangeArrowheads="1"/>
          </p:cNvPicPr>
          <p:nvPr/>
        </p:nvPicPr>
        <p:blipFill>
          <a:blip r:embed="rId3"/>
          <a:srcRect/>
          <a:stretch>
            <a:fillRect/>
          </a:stretch>
        </p:blipFill>
        <p:spPr bwMode="auto">
          <a:xfrm>
            <a:off x="1468438" y="379413"/>
            <a:ext cx="6207125" cy="6097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67544" y="188640"/>
            <a:ext cx="7772400" cy="1143000"/>
          </a:xfrm>
        </p:spPr>
        <p:txBody>
          <a:bodyPr/>
          <a:lstStyle/>
          <a:p>
            <a:pPr eaLnBrk="1" hangingPunct="1"/>
            <a:r>
              <a:rPr lang="en-US" altLang="zh-CN" sz="6600" b="1" dirty="0" smtClean="0">
                <a:solidFill>
                  <a:srgbClr val="0000FF"/>
                </a:solidFill>
                <a:latin typeface="Times New Roman" pitchFamily="18" charset="0"/>
              </a:rPr>
              <a:t>Keywords</a:t>
            </a:r>
          </a:p>
        </p:txBody>
      </p:sp>
      <p:sp>
        <p:nvSpPr>
          <p:cNvPr id="93187" name="Rectangle 3"/>
          <p:cNvSpPr>
            <a:spLocks noGrp="1" noChangeArrowheads="1"/>
          </p:cNvSpPr>
          <p:nvPr>
            <p:ph type="body" idx="1"/>
          </p:nvPr>
        </p:nvSpPr>
        <p:spPr>
          <a:xfrm>
            <a:off x="0" y="1484784"/>
            <a:ext cx="9144000" cy="6021387"/>
          </a:xfrm>
        </p:spPr>
        <p:txBody>
          <a:bodyPr/>
          <a:lstStyle/>
          <a:p>
            <a:pPr eaLnBrk="1" hangingPunct="1">
              <a:lnSpc>
                <a:spcPct val="90000"/>
              </a:lnSpc>
            </a:pPr>
            <a:r>
              <a:rPr lang="en-US" altLang="zh-CN" sz="4400" b="1" dirty="0" smtClean="0">
                <a:latin typeface="Times New Roman" pitchFamily="18" charset="0"/>
              </a:rPr>
              <a:t>Respiratory chain---Complex I, II, III and IV</a:t>
            </a:r>
          </a:p>
          <a:p>
            <a:pPr eaLnBrk="1" hangingPunct="1">
              <a:lnSpc>
                <a:spcPct val="90000"/>
              </a:lnSpc>
            </a:pPr>
            <a:r>
              <a:rPr lang="en-US" altLang="zh-CN" sz="4400" b="1" dirty="0" smtClean="0">
                <a:latin typeface="Times New Roman" pitchFamily="18" charset="0"/>
              </a:rPr>
              <a:t>Proton gradient---the chemiosmotic theory</a:t>
            </a:r>
          </a:p>
          <a:p>
            <a:pPr eaLnBrk="1" hangingPunct="1">
              <a:lnSpc>
                <a:spcPct val="90000"/>
              </a:lnSpc>
            </a:pPr>
            <a:r>
              <a:rPr lang="en-US" altLang="zh-CN" sz="4400" b="1" dirty="0" smtClean="0">
                <a:latin typeface="Times New Roman" pitchFamily="18" charset="0"/>
              </a:rPr>
              <a:t>ATP synthase</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683568" y="188640"/>
            <a:ext cx="7772400" cy="1143000"/>
          </a:xfrm>
        </p:spPr>
        <p:txBody>
          <a:bodyPr/>
          <a:lstStyle/>
          <a:p>
            <a:r>
              <a:rPr lang="en-US" altLang="zh-CN" sz="6600" b="1" dirty="0" smtClean="0">
                <a:solidFill>
                  <a:srgbClr val="3333FF"/>
                </a:solidFill>
                <a:latin typeface="Times New Roman" pitchFamily="18" charset="0"/>
              </a:rPr>
              <a:t>Words of the week</a:t>
            </a:r>
          </a:p>
        </p:txBody>
      </p:sp>
      <p:sp>
        <p:nvSpPr>
          <p:cNvPr id="94211" name="Rectangle 3"/>
          <p:cNvSpPr>
            <a:spLocks noGrp="1" noChangeArrowheads="1"/>
          </p:cNvSpPr>
          <p:nvPr>
            <p:ph type="body" idx="4294967295"/>
          </p:nvPr>
        </p:nvSpPr>
        <p:spPr>
          <a:xfrm>
            <a:off x="323528" y="1323846"/>
            <a:ext cx="9288463" cy="5689600"/>
          </a:xfrm>
          <a:ln>
            <a:noFill/>
          </a:ln>
        </p:spPr>
        <p:txBody>
          <a:bodyPr/>
          <a:lstStyle/>
          <a:p>
            <a:r>
              <a:rPr lang="en-US" altLang="zh-CN" sz="4800" b="1" dirty="0" smtClean="0">
                <a:latin typeface="Times New Roman" pitchFamily="18" charset="0"/>
                <a:cs typeface="Times New Roman" pitchFamily="18" charset="0"/>
              </a:rPr>
              <a:t>outer membrane vs.                inner membrane</a:t>
            </a:r>
          </a:p>
          <a:p>
            <a:r>
              <a:rPr lang="en-US" altLang="zh-CN" sz="4800" b="1" dirty="0" smtClean="0">
                <a:latin typeface="Times New Roman" pitchFamily="18" charset="0"/>
                <a:cs typeface="Times New Roman" pitchFamily="18" charset="0"/>
              </a:rPr>
              <a:t>intermembrane vs. intramembrane</a:t>
            </a:r>
          </a:p>
          <a:p>
            <a:r>
              <a:rPr lang="en-US" altLang="zh-CN" sz="4800" b="1" dirty="0" smtClean="0">
                <a:latin typeface="Times New Roman" pitchFamily="18" charset="0"/>
                <a:cs typeface="Times New Roman" pitchFamily="18" charset="0"/>
              </a:rPr>
              <a:t>matrix</a:t>
            </a:r>
          </a:p>
          <a:p>
            <a:pPr>
              <a:buFontTx/>
              <a:buNone/>
            </a:pPr>
            <a:endParaRPr lang="zh-CN" altLang="en-US" sz="4800" b="1" dirty="0" smtClean="0">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467544" y="269776"/>
            <a:ext cx="8424936" cy="1143000"/>
          </a:xfrm>
        </p:spPr>
        <p:txBody>
          <a:bodyPr/>
          <a:lstStyle/>
          <a:p>
            <a:r>
              <a:rPr lang="en-US" altLang="zh-CN" sz="4800" b="1" dirty="0">
                <a:solidFill>
                  <a:srgbClr val="0000CC"/>
                </a:solidFill>
                <a:latin typeface="Times New Roman" pitchFamily="18" charset="0"/>
                <a:ea typeface="宋体" pitchFamily="2" charset="-122"/>
              </a:rPr>
              <a:t>Text-book reading of the week</a:t>
            </a:r>
          </a:p>
        </p:txBody>
      </p:sp>
      <p:sp>
        <p:nvSpPr>
          <p:cNvPr id="87043" name="Rectangle 3"/>
          <p:cNvSpPr>
            <a:spLocks noGrp="1" noChangeArrowheads="1"/>
          </p:cNvSpPr>
          <p:nvPr>
            <p:ph type="body" idx="4294967295"/>
          </p:nvPr>
        </p:nvSpPr>
        <p:spPr>
          <a:xfrm>
            <a:off x="107504" y="1556792"/>
            <a:ext cx="9396536" cy="5184576"/>
          </a:xfrm>
          <a:ln>
            <a:noFill/>
          </a:ln>
        </p:spPr>
        <p:txBody>
          <a:bodyPr/>
          <a:lstStyle/>
          <a:p>
            <a:r>
              <a:rPr lang="en-US" altLang="zh-CN" sz="3000" b="1" dirty="0" smtClean="0">
                <a:latin typeface="Times New Roman" pitchFamily="18" charset="0"/>
                <a:ea typeface="宋体" charset="-122"/>
                <a:cs typeface="Times New Roman" pitchFamily="18" charset="0"/>
              </a:rPr>
              <a:t>Summary 19.1 (p746)</a:t>
            </a:r>
          </a:p>
          <a:p>
            <a:r>
              <a:rPr lang="en-US" altLang="zh-CN" sz="3000" b="1" dirty="0" smtClean="0">
                <a:latin typeface="Times New Roman" pitchFamily="18" charset="0"/>
                <a:ea typeface="宋体" charset="-122"/>
                <a:cs typeface="Times New Roman" pitchFamily="18" charset="0"/>
              </a:rPr>
              <a:t>Worked example 19-2 (p757)</a:t>
            </a:r>
          </a:p>
          <a:p>
            <a:r>
              <a:rPr lang="en-US" altLang="zh-CN" sz="3000" b="1" dirty="0">
                <a:latin typeface="Times New Roman" pitchFamily="18" charset="0"/>
                <a:ea typeface="宋体" charset="-122"/>
                <a:cs typeface="Times New Roman" pitchFamily="18" charset="0"/>
              </a:rPr>
              <a:t>Summary </a:t>
            </a:r>
            <a:r>
              <a:rPr lang="en-US" altLang="zh-CN" sz="3000" b="1" dirty="0" smtClean="0">
                <a:latin typeface="Times New Roman" pitchFamily="18" charset="0"/>
                <a:ea typeface="宋体" charset="-122"/>
                <a:cs typeface="Times New Roman" pitchFamily="18" charset="0"/>
              </a:rPr>
              <a:t>19.2 </a:t>
            </a:r>
            <a:r>
              <a:rPr lang="en-US" altLang="zh-CN" sz="3000" b="1" dirty="0">
                <a:latin typeface="Times New Roman" pitchFamily="18" charset="0"/>
                <a:ea typeface="宋体" charset="-122"/>
                <a:cs typeface="Times New Roman" pitchFamily="18" charset="0"/>
              </a:rPr>
              <a:t>(</a:t>
            </a:r>
            <a:r>
              <a:rPr lang="en-US" altLang="zh-CN" sz="3000" b="1" dirty="0" smtClean="0">
                <a:latin typeface="Times New Roman" pitchFamily="18" charset="0"/>
                <a:ea typeface="宋体" charset="-122"/>
                <a:cs typeface="Times New Roman" pitchFamily="18" charset="0"/>
              </a:rPr>
              <a:t>p759)</a:t>
            </a:r>
          </a:p>
          <a:p>
            <a:r>
              <a:rPr lang="en-US" altLang="zh-CN" sz="3000" b="1" dirty="0">
                <a:latin typeface="Times New Roman" pitchFamily="18" charset="0"/>
                <a:ea typeface="宋体" charset="-122"/>
                <a:cs typeface="Times New Roman" pitchFamily="18" charset="0"/>
              </a:rPr>
              <a:t>Summary </a:t>
            </a:r>
            <a:r>
              <a:rPr lang="en-US" altLang="zh-CN" sz="3000" b="1" dirty="0" smtClean="0">
                <a:latin typeface="Times New Roman" pitchFamily="18" charset="0"/>
                <a:ea typeface="宋体" charset="-122"/>
                <a:cs typeface="Times New Roman" pitchFamily="18" charset="0"/>
              </a:rPr>
              <a:t>19.3 </a:t>
            </a:r>
            <a:r>
              <a:rPr lang="en-US" altLang="zh-CN" sz="3000" b="1" dirty="0">
                <a:latin typeface="Times New Roman" pitchFamily="18" charset="0"/>
                <a:ea typeface="宋体" charset="-122"/>
                <a:cs typeface="Times New Roman" pitchFamily="18" charset="0"/>
              </a:rPr>
              <a:t>(</a:t>
            </a:r>
            <a:r>
              <a:rPr lang="en-US" altLang="zh-CN" sz="3000" b="1" dirty="0" smtClean="0">
                <a:latin typeface="Times New Roman" pitchFamily="18" charset="0"/>
                <a:ea typeface="宋体" charset="-122"/>
                <a:cs typeface="Times New Roman" pitchFamily="18" charset="0"/>
              </a:rPr>
              <a:t>p762)</a:t>
            </a:r>
          </a:p>
          <a:p>
            <a:r>
              <a:rPr lang="en-US" altLang="zh-CN" sz="3000" b="1" dirty="0" smtClean="0">
                <a:latin typeface="Times New Roman" pitchFamily="18" charset="0"/>
                <a:ea typeface="宋体" charset="-122"/>
                <a:cs typeface="Times New Roman" pitchFamily="18" charset="0"/>
              </a:rPr>
              <a:t>p759-762 </a:t>
            </a:r>
            <a:r>
              <a:rPr lang="en-US" altLang="zh-CN" sz="3000" b="1" dirty="0">
                <a:latin typeface="Times New Roman" pitchFamily="18" charset="0"/>
                <a:ea typeface="宋体" charset="-122"/>
                <a:cs typeface="Times New Roman" pitchFamily="18" charset="0"/>
              </a:rPr>
              <a:t>(regulation of </a:t>
            </a:r>
            <a:r>
              <a:rPr lang="en-US" altLang="zh-CN" sz="3000" b="1" dirty="0" smtClean="0">
                <a:latin typeface="Times New Roman" pitchFamily="18" charset="0"/>
                <a:ea typeface="宋体" charset="-122"/>
                <a:cs typeface="Times New Roman" pitchFamily="18" charset="0"/>
              </a:rPr>
              <a:t>oxidative phosphorylation)</a:t>
            </a:r>
            <a:endParaRPr lang="en-US" altLang="zh-CN" sz="3000" b="1" dirty="0">
              <a:latin typeface="Times New Roman" pitchFamily="18" charset="0"/>
              <a:ea typeface="宋体" charset="-122"/>
              <a:cs typeface="Times New Roman" pitchFamily="18" charset="0"/>
            </a:endParaRPr>
          </a:p>
          <a:p>
            <a:endParaRPr lang="en-US" altLang="zh-CN" b="1" dirty="0">
              <a:latin typeface="Times New Roman" pitchFamily="18" charset="0"/>
              <a:ea typeface="宋体" charset="-122"/>
              <a:cs typeface="Times New Roman" pitchFamily="18" charset="0"/>
            </a:endParaRPr>
          </a:p>
          <a:p>
            <a:endParaRPr lang="en-US" altLang="zh-CN" b="1" dirty="0" smtClean="0">
              <a:latin typeface="Times New Roman" pitchFamily="18" charset="0"/>
              <a:ea typeface="宋体" charset="-122"/>
              <a:cs typeface="Times New Roman" pitchFamily="18" charset="0"/>
            </a:endParaRPr>
          </a:p>
          <a:p>
            <a:pPr>
              <a:buFontTx/>
              <a:buNone/>
            </a:pPr>
            <a:endParaRPr lang="zh-CN" altLang="en-US" b="1" dirty="0" smtClean="0">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1535908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67544" y="-171400"/>
            <a:ext cx="7772400" cy="1143001"/>
          </a:xfrm>
        </p:spPr>
        <p:txBody>
          <a:bodyPr/>
          <a:lstStyle/>
          <a:p>
            <a:pPr eaLnBrk="1" hangingPunct="1"/>
            <a:r>
              <a:rPr lang="en-US" altLang="zh-CN" sz="6600" b="1" dirty="0" smtClean="0">
                <a:solidFill>
                  <a:srgbClr val="0000FF"/>
                </a:solidFill>
                <a:latin typeface="Times New Roman" pitchFamily="18" charset="0"/>
              </a:rPr>
              <a:t>Summary</a:t>
            </a:r>
          </a:p>
        </p:txBody>
      </p:sp>
      <p:sp>
        <p:nvSpPr>
          <p:cNvPr id="81923" name="Rectangle 3"/>
          <p:cNvSpPr>
            <a:spLocks noGrp="1" noChangeArrowheads="1"/>
          </p:cNvSpPr>
          <p:nvPr>
            <p:ph type="body" idx="1"/>
          </p:nvPr>
        </p:nvSpPr>
        <p:spPr>
          <a:xfrm>
            <a:off x="0" y="836613"/>
            <a:ext cx="9144000" cy="6021387"/>
          </a:xfrm>
        </p:spPr>
        <p:txBody>
          <a:bodyPr/>
          <a:lstStyle/>
          <a:p>
            <a:pPr eaLnBrk="1" hangingPunct="1">
              <a:lnSpc>
                <a:spcPct val="90000"/>
              </a:lnSpc>
            </a:pPr>
            <a:r>
              <a:rPr lang="en-US" altLang="zh-CN" b="1" dirty="0" smtClean="0">
                <a:latin typeface="Times New Roman" pitchFamily="18" charset="0"/>
              </a:rPr>
              <a:t>ATP is synthesized using the same strategy in oxidative phosphorylation and photophosphorylation.</a:t>
            </a:r>
          </a:p>
          <a:p>
            <a:pPr eaLnBrk="1" hangingPunct="1">
              <a:lnSpc>
                <a:spcPct val="90000"/>
              </a:lnSpc>
            </a:pPr>
            <a:r>
              <a:rPr lang="en-US" altLang="zh-CN" b="1" dirty="0" smtClean="0">
                <a:latin typeface="Times New Roman" pitchFamily="18" charset="0"/>
              </a:rPr>
              <a:t>Electrons collected in NADH and FADH</a:t>
            </a:r>
            <a:r>
              <a:rPr lang="en-US" altLang="zh-CN" b="1" baseline="-25000" dirty="0" smtClean="0">
                <a:latin typeface="Times New Roman" pitchFamily="18" charset="0"/>
              </a:rPr>
              <a:t>2</a:t>
            </a:r>
            <a:r>
              <a:rPr lang="en-US" altLang="zh-CN" b="1" dirty="0" smtClean="0">
                <a:latin typeface="Times New Roman" pitchFamily="18" charset="0"/>
              </a:rPr>
              <a:t> are released (at different entering points) and transported to O</a:t>
            </a:r>
            <a:r>
              <a:rPr lang="en-US" altLang="zh-CN" b="1" baseline="-25000" dirty="0" smtClean="0">
                <a:latin typeface="Times New Roman" pitchFamily="18" charset="0"/>
              </a:rPr>
              <a:t>2</a:t>
            </a:r>
            <a:r>
              <a:rPr lang="en-US" altLang="zh-CN" b="1" dirty="0" smtClean="0">
                <a:latin typeface="Times New Roman" pitchFamily="18" charset="0"/>
              </a:rPr>
              <a:t> </a:t>
            </a:r>
            <a:r>
              <a:rPr lang="en-US" altLang="zh-CN" b="1" i="1" dirty="0" smtClean="0">
                <a:latin typeface="Times New Roman" pitchFamily="18" charset="0"/>
              </a:rPr>
              <a:t>via</a:t>
            </a:r>
            <a:r>
              <a:rPr lang="en-US" altLang="zh-CN" b="1" dirty="0" smtClean="0">
                <a:latin typeface="Times New Roman" pitchFamily="18" charset="0"/>
              </a:rPr>
              <a:t> the respiratory chain, which consists of four multiprotein complexes (I, II, III, and IV) and two mobile electron carriers (ubiquinone and cytochrome </a:t>
            </a:r>
            <a:r>
              <a:rPr lang="en-US" altLang="zh-CN" b="1" i="1" dirty="0" smtClean="0">
                <a:latin typeface="Times New Roman" pitchFamily="18" charset="0"/>
              </a:rPr>
              <a:t>c</a:t>
            </a:r>
            <a:r>
              <a:rPr lang="en-US" altLang="zh-CN" b="1" dirty="0" smtClean="0">
                <a:latin typeface="Times New Roman" pitchFamily="18" charset="0"/>
              </a:rPr>
              <a:t>).</a:t>
            </a:r>
          </a:p>
          <a:p>
            <a:pPr eaLnBrk="1" hangingPunct="1">
              <a:lnSpc>
                <a:spcPct val="90000"/>
              </a:lnSpc>
            </a:pPr>
            <a:r>
              <a:rPr lang="en-US" altLang="zh-CN" b="1" dirty="0" smtClean="0">
                <a:latin typeface="Times New Roman" pitchFamily="18" charset="0"/>
              </a:rPr>
              <a:t>A proton gradient across the inner membrane of mitochondria is generated using the electron motive force generated by electron transfer through the respiratory chain.</a:t>
            </a:r>
            <a:endParaRPr lang="en-US" altLang="zh-CN" sz="2400"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0" y="404813"/>
            <a:ext cx="9144000" cy="5832475"/>
          </a:xfrm>
        </p:spPr>
        <p:txBody>
          <a:bodyPr/>
          <a:lstStyle/>
          <a:p>
            <a:pPr eaLnBrk="1" hangingPunct="1">
              <a:lnSpc>
                <a:spcPct val="90000"/>
              </a:lnSpc>
            </a:pPr>
            <a:r>
              <a:rPr lang="en-US" altLang="zh-CN" b="1" dirty="0" smtClean="0">
                <a:latin typeface="Times New Roman" pitchFamily="18" charset="0"/>
              </a:rPr>
              <a:t>The order of the many electron carriers on the respiratory chain have been elucidated via various studies, including measurements of the standard reduction potential, oxidation kinetics of the electron carriers, and effects of various respiratory chain inhibitors.</a:t>
            </a:r>
          </a:p>
          <a:p>
            <a:pPr eaLnBrk="1" hangingPunct="1">
              <a:lnSpc>
                <a:spcPct val="90000"/>
              </a:lnSpc>
            </a:pPr>
            <a:r>
              <a:rPr lang="en-US" altLang="zh-CN" b="1" dirty="0" smtClean="0">
                <a:latin typeface="Times New Roman" pitchFamily="18" charset="0"/>
              </a:rPr>
              <a:t>Electron transfer to O</a:t>
            </a:r>
            <a:r>
              <a:rPr lang="en-US" altLang="zh-CN" b="1" baseline="-25000" dirty="0" smtClean="0">
                <a:latin typeface="Times New Roman" pitchFamily="18" charset="0"/>
              </a:rPr>
              <a:t>2</a:t>
            </a:r>
            <a:r>
              <a:rPr lang="en-US" altLang="zh-CN" b="1" dirty="0" smtClean="0">
                <a:latin typeface="Times New Roman" pitchFamily="18" charset="0"/>
              </a:rPr>
              <a:t> was found to be coupled to ATP synthesis from ADP + P</a:t>
            </a:r>
            <a:r>
              <a:rPr lang="en-US" altLang="zh-CN" b="1" baseline="-25000" dirty="0" smtClean="0">
                <a:latin typeface="Times New Roman" pitchFamily="18" charset="0"/>
              </a:rPr>
              <a:t>i</a:t>
            </a:r>
            <a:r>
              <a:rPr lang="en-US" altLang="zh-CN" b="1" dirty="0" smtClean="0">
                <a:latin typeface="Times New Roman" pitchFamily="18" charset="0"/>
              </a:rPr>
              <a:t> in isolated mitochondria.</a:t>
            </a:r>
          </a:p>
          <a:p>
            <a:pPr eaLnBrk="1" hangingPunct="1">
              <a:lnSpc>
                <a:spcPct val="90000"/>
              </a:lnSpc>
            </a:pPr>
            <a:r>
              <a:rPr lang="en-US" altLang="zh-CN" b="1" dirty="0" smtClean="0">
                <a:latin typeface="Times New Roman" pitchFamily="18" charset="0"/>
              </a:rPr>
              <a:t>The chemiosmotic theory explains the coupling of electron flow and ATP synthesis.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0" y="188640"/>
            <a:ext cx="9144000" cy="6858000"/>
          </a:xfrm>
        </p:spPr>
        <p:txBody>
          <a:bodyPr/>
          <a:lstStyle/>
          <a:p>
            <a:pPr eaLnBrk="1" hangingPunct="1"/>
            <a:r>
              <a:rPr lang="en-US" altLang="zh-CN" b="1" dirty="0" smtClean="0">
                <a:latin typeface="Times New Roman" pitchFamily="18" charset="0"/>
              </a:rPr>
              <a:t>ATP synthase comprises a proton channel (F</a:t>
            </a:r>
            <a:r>
              <a:rPr lang="en-US" altLang="zh-CN" b="1" baseline="-25000" dirty="0" smtClean="0">
                <a:latin typeface="Times New Roman" pitchFamily="18" charset="0"/>
              </a:rPr>
              <a:t>o</a:t>
            </a:r>
            <a:r>
              <a:rPr lang="en-US" altLang="zh-CN" b="1" dirty="0" smtClean="0">
                <a:latin typeface="Times New Roman" pitchFamily="18" charset="0"/>
              </a:rPr>
              <a:t>) and a ATPase (F</a:t>
            </a:r>
            <a:r>
              <a:rPr lang="en-US" altLang="zh-CN" b="1" baseline="-25000" dirty="0" smtClean="0">
                <a:latin typeface="Times New Roman" pitchFamily="18" charset="0"/>
              </a:rPr>
              <a:t>1</a:t>
            </a:r>
            <a:r>
              <a:rPr lang="en-US" altLang="zh-CN" b="1" dirty="0" smtClean="0">
                <a:latin typeface="Times New Roman" pitchFamily="18" charset="0"/>
              </a:rPr>
              <a:t>).</a:t>
            </a:r>
          </a:p>
          <a:p>
            <a:pPr eaLnBrk="1" hangingPunct="1"/>
            <a:r>
              <a:rPr lang="en-US" altLang="zh-CN" b="1" dirty="0" smtClean="0">
                <a:latin typeface="Times New Roman" pitchFamily="18" charset="0"/>
              </a:rPr>
              <a:t>The binding-change model was proposed to explain the action mechanism of ATP synthase.</a:t>
            </a:r>
          </a:p>
          <a:p>
            <a:pPr eaLnBrk="1" hangingPunct="1"/>
            <a:r>
              <a:rPr lang="en-US" altLang="zh-CN" b="1" dirty="0" smtClean="0">
                <a:latin typeface="Times New Roman" pitchFamily="18" charset="0"/>
              </a:rPr>
              <a:t>The energy stored in the proton gradient can be used to do other work.</a:t>
            </a:r>
          </a:p>
          <a:p>
            <a:pPr eaLnBrk="1" hangingPunct="1"/>
            <a:r>
              <a:rPr lang="en-US" altLang="zh-CN" b="1" dirty="0" smtClean="0">
                <a:latin typeface="Times New Roman" pitchFamily="18" charset="0"/>
              </a:rPr>
              <a:t>Electrons in NADH generated in cytosol is shuttled into mitochondria to enter the respiratory chain.</a:t>
            </a:r>
          </a:p>
          <a:p>
            <a:pPr eaLnBrk="1" hangingPunct="1"/>
            <a:r>
              <a:rPr lang="en-US" altLang="zh-CN" b="1" dirty="0" smtClean="0">
                <a:latin typeface="Times New Roman" pitchFamily="18" charset="0"/>
              </a:rPr>
              <a:t>The pathways leading to ATP synthesis is coordinately regulated.</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5625</TotalTime>
  <Words>4579</Words>
  <Application>Microsoft Office PowerPoint</Application>
  <PresentationFormat>全屏显示(4:3)</PresentationFormat>
  <Paragraphs>399</Paragraphs>
  <Slides>96</Slides>
  <Notes>53</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96</vt:i4>
      </vt:variant>
    </vt:vector>
  </HeadingPairs>
  <TitlesOfParts>
    <vt:vector size="103" baseType="lpstr">
      <vt:lpstr>ヒラギノ角ゴ Pro W3</vt:lpstr>
      <vt:lpstr>楷体</vt:lpstr>
      <vt:lpstr>宋体</vt:lpstr>
      <vt:lpstr>Arial</vt:lpstr>
      <vt:lpstr>Symbol</vt:lpstr>
      <vt:lpstr>Times New Roman</vt:lpstr>
      <vt:lpstr>Default Design</vt:lpstr>
      <vt:lpstr>   Chapter 19   Oxidative phosphorylation and photophosphorylation</vt:lpstr>
      <vt:lpstr>PowerPoint 演示文稿</vt:lpstr>
      <vt:lpstr>1. ATP is synthesized using the same strategy in oxidative phosphorylation and photophosphorylation</vt:lpstr>
      <vt:lpstr>PowerPoint 演示文稿</vt:lpstr>
      <vt:lpstr>PowerPoint 演示文稿</vt:lpstr>
      <vt:lpstr>PowerPoint 演示文稿</vt:lpstr>
      <vt:lpstr>PowerPoint 演示文稿</vt:lpstr>
      <vt:lpstr>2. Electrons collected in NADH and FADH2 are released and transported to O2 via the respiratory chain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The order of the many electron carriers on the respiratory chain have been elucidated via various studies</vt:lpstr>
      <vt:lpstr>PowerPoint 演示文稿</vt:lpstr>
      <vt:lpstr>PowerPoint 演示文稿</vt:lpstr>
      <vt:lpstr>PowerPoint 演示文稿</vt:lpstr>
      <vt:lpstr>PowerPoint 演示文稿</vt:lpstr>
      <vt:lpstr>PowerPoint 演示文稿</vt:lpstr>
      <vt:lpstr>PowerPoint 演示文稿</vt:lpstr>
      <vt:lpstr>4. NADH enters the chain at NADH dehydrogenase (Complex I) </vt:lpstr>
      <vt:lpstr>PowerPoint 演示文稿</vt:lpstr>
      <vt:lpstr>5. FADH2 of flavoproteins also transfer their electrons to ubiquinone</vt:lpstr>
      <vt:lpstr>PowerPoint 演示文稿</vt:lpstr>
      <vt:lpstr>PowerPoint 演示文稿</vt:lpstr>
      <vt:lpstr>6. Electrons of QH2 is transferred to cytochrome c via cytochrome bc1 complex (Complex III)</vt:lpstr>
      <vt:lpstr>PowerPoint 演示文稿</vt:lpstr>
      <vt:lpstr>PowerPoint 演示文稿</vt:lpstr>
      <vt:lpstr>PowerPoint 演示文稿</vt:lpstr>
      <vt:lpstr>PowerPoint 演示文稿</vt:lpstr>
      <vt:lpstr>7. Electrons of Cyt c are transferred to O2 on cytochrome oxidase (Complex IV)</vt:lpstr>
      <vt:lpstr>PowerPoint 演示文稿</vt:lpstr>
      <vt:lpstr>PowerPoint 演示文稿</vt:lpstr>
      <vt:lpstr>PowerPoint 演示文稿</vt:lpstr>
      <vt:lpstr>PowerPoint 演示文稿</vt:lpstr>
      <vt:lpstr>PowerPoint 演示文稿</vt:lpstr>
      <vt:lpstr>8. A proton gradient across the inner membrane of mitochondria is generated using the electron motive force</vt:lpstr>
      <vt:lpstr>PowerPoint 演示文稿</vt:lpstr>
      <vt:lpstr>PowerPoint 演示文稿</vt:lpstr>
      <vt:lpstr>9. Electron transfer to O2 was found to be coupled to ATP synthesis from ADP + Pi in isolated mitochondria</vt:lpstr>
      <vt:lpstr>PowerPoint 演示文稿</vt:lpstr>
      <vt:lpstr>PowerPoint 演示文稿</vt:lpstr>
      <vt:lpstr>PowerPoint 演示文稿</vt:lpstr>
      <vt:lpstr>10. The chemiosmotic model was proposed to explain the coupling of electron flow and ATP synthesis</vt:lpstr>
      <vt:lpstr>PowerPoint 演示文稿</vt:lpstr>
      <vt:lpstr>PowerPoint 演示文稿</vt:lpstr>
      <vt:lpstr>11. The supporting evidences for the chemiosmotic coupling were collected </vt:lpstr>
      <vt:lpstr>PowerPoint 演示文稿</vt:lpstr>
      <vt:lpstr>PowerPoint 演示文稿</vt:lpstr>
      <vt:lpstr>PowerPoint 演示文稿</vt:lpstr>
      <vt:lpstr>PowerPoint 演示文稿</vt:lpstr>
      <vt:lpstr>PowerPoint 演示文稿</vt:lpstr>
      <vt:lpstr>12. ATP synthase was first  identified by dissociation and reconstitution studies</vt:lpstr>
      <vt:lpstr>PowerPoint 演示文稿</vt:lpstr>
      <vt:lpstr>13. Isotope exchange experiments revealed that the G’0 for ATP synthesis on purified F1 is close to zero!</vt:lpstr>
      <vt:lpstr>PowerPoint 演示文稿</vt:lpstr>
      <vt:lpstr>PowerPoint 演示文稿</vt:lpstr>
      <vt:lpstr>14. ATP synthase comprises a proton channel (Fo) and a ATPase (F1)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15. The binding-change model was proposed to explain the action mechanism of ATP synthase</vt:lpstr>
      <vt:lpstr>PowerPoint 演示文稿</vt:lpstr>
      <vt:lpstr>PowerPoint 演示文稿</vt:lpstr>
      <vt:lpstr>PowerPoint 演示文稿</vt:lpstr>
      <vt:lpstr>PowerPoint 演示文稿</vt:lpstr>
      <vt:lpstr>  </vt:lpstr>
      <vt:lpstr>PowerPoint 演示文稿</vt:lpstr>
      <vt:lpstr>16. The energy stored in the proton gradient can be used to do other work</vt:lpstr>
      <vt:lpstr>PowerPoint 演示文稿</vt:lpstr>
      <vt:lpstr>PowerPoint 演示文稿</vt:lpstr>
      <vt:lpstr>PowerPoint 演示文稿</vt:lpstr>
      <vt:lpstr>17. Electrons in NADH generated in cytosol is shuttled into mitochondria to enter the respiratory chain </vt:lpstr>
      <vt:lpstr>PowerPoint 演示文稿</vt:lpstr>
      <vt:lpstr>PowerPoint 演示文稿</vt:lpstr>
      <vt:lpstr>PowerPoint 演示文稿</vt:lpstr>
      <vt:lpstr>PowerPoint 演示文稿</vt:lpstr>
      <vt:lpstr>18. The pathways leading to ATP synthesis are coordinately regulated</vt:lpstr>
      <vt:lpstr>PowerPoint 演示文稿</vt:lpstr>
      <vt:lpstr>PowerPoint 演示文稿</vt:lpstr>
      <vt:lpstr>PowerPoint 演示文稿</vt:lpstr>
      <vt:lpstr>PowerPoint 演示文稿</vt:lpstr>
      <vt:lpstr>PowerPoint 演示文稿</vt:lpstr>
      <vt:lpstr>Keywords</vt:lpstr>
      <vt:lpstr>Words of the week</vt:lpstr>
      <vt:lpstr>Text-book reading of the week</vt:lpstr>
      <vt:lpstr>Summary</vt:lpstr>
      <vt:lpstr>PowerPoint 演示文稿</vt:lpstr>
      <vt:lpstr>PowerPoint 演示文稿</vt:lpstr>
    </vt:vector>
  </TitlesOfParts>
  <Company>Tsinghua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 Oxidative phosphorylation and photophosphorylation</dc:title>
  <dc:creator>Zhen Jenny Li</dc:creator>
  <cp:lastModifiedBy>li zhen</cp:lastModifiedBy>
  <cp:revision>359</cp:revision>
  <dcterms:created xsi:type="dcterms:W3CDTF">2004-05-13T06:18:47Z</dcterms:created>
  <dcterms:modified xsi:type="dcterms:W3CDTF">2018-10-19T03:09:55Z</dcterms:modified>
</cp:coreProperties>
</file>