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520" r:id="rId2"/>
    <p:sldId id="514" r:id="rId3"/>
    <p:sldId id="306" r:id="rId4"/>
    <p:sldId id="307" r:id="rId5"/>
    <p:sldId id="308" r:id="rId6"/>
    <p:sldId id="528" r:id="rId7"/>
    <p:sldId id="423" r:id="rId8"/>
    <p:sldId id="515" r:id="rId9"/>
    <p:sldId id="521" r:id="rId10"/>
    <p:sldId id="310" r:id="rId11"/>
    <p:sldId id="311" r:id="rId12"/>
    <p:sldId id="312" r:id="rId13"/>
    <p:sldId id="433" r:id="rId14"/>
    <p:sldId id="313" r:id="rId15"/>
    <p:sldId id="314" r:id="rId16"/>
    <p:sldId id="316" r:id="rId17"/>
    <p:sldId id="315" r:id="rId18"/>
    <p:sldId id="317" r:id="rId19"/>
    <p:sldId id="511" r:id="rId20"/>
    <p:sldId id="321" r:id="rId21"/>
    <p:sldId id="425" r:id="rId22"/>
    <p:sldId id="318" r:id="rId23"/>
    <p:sldId id="319" r:id="rId24"/>
    <p:sldId id="323" r:id="rId25"/>
    <p:sldId id="396" r:id="rId26"/>
    <p:sldId id="325" r:id="rId27"/>
    <p:sldId id="326" r:id="rId28"/>
    <p:sldId id="446" r:id="rId29"/>
    <p:sldId id="447" r:id="rId30"/>
    <p:sldId id="448" r:id="rId31"/>
    <p:sldId id="449" r:id="rId32"/>
    <p:sldId id="450" r:id="rId33"/>
    <p:sldId id="327" r:id="rId34"/>
    <p:sldId id="329" r:id="rId35"/>
    <p:sldId id="424" r:id="rId36"/>
    <p:sldId id="452" r:id="rId37"/>
    <p:sldId id="328" r:id="rId38"/>
    <p:sldId id="331" r:id="rId39"/>
    <p:sldId id="332" r:id="rId40"/>
    <p:sldId id="398" r:id="rId41"/>
    <p:sldId id="333" r:id="rId42"/>
    <p:sldId id="426" r:id="rId43"/>
    <p:sldId id="422" r:id="rId44"/>
    <p:sldId id="427" r:id="rId45"/>
    <p:sldId id="497" r:id="rId46"/>
    <p:sldId id="512" r:id="rId47"/>
    <p:sldId id="337" r:id="rId48"/>
    <p:sldId id="475" r:id="rId49"/>
    <p:sldId id="428" r:id="rId50"/>
    <p:sldId id="523" r:id="rId51"/>
    <p:sldId id="339" r:id="rId52"/>
    <p:sldId id="340" r:id="rId53"/>
    <p:sldId id="341" r:id="rId54"/>
    <p:sldId id="342" r:id="rId55"/>
    <p:sldId id="343" r:id="rId56"/>
    <p:sldId id="524" r:id="rId57"/>
    <p:sldId id="487" r:id="rId58"/>
    <p:sldId id="526" r:id="rId59"/>
    <p:sldId id="344" r:id="rId60"/>
    <p:sldId id="442" r:id="rId61"/>
    <p:sldId id="441" r:id="rId62"/>
    <p:sldId id="345" r:id="rId63"/>
    <p:sldId id="513" r:id="rId64"/>
    <p:sldId id="522" r:id="rId65"/>
    <p:sldId id="527" r:id="rId66"/>
    <p:sldId id="346" r:id="rId67"/>
  </p:sldIdLst>
  <p:sldSz cx="9144000" cy="6858000" type="screen4x3"/>
  <p:notesSz cx="6858000" cy="9144000"/>
  <p:defaultTextStyle>
    <a:defPPr>
      <a:defRPr lang="zh-CN"/>
    </a:defPPr>
    <a:lvl1pPr algn="l" rtl="0" fontAlgn="base">
      <a:spcBef>
        <a:spcPct val="0"/>
      </a:spcBef>
      <a:spcAft>
        <a:spcPct val="0"/>
      </a:spcAft>
      <a:defRPr kern="1200" baseline="-250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ern="1200" baseline="-250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ern="1200" baseline="-250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ern="1200" baseline="-250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ern="1200" baseline="-25000">
        <a:solidFill>
          <a:schemeClr val="tx1"/>
        </a:solidFill>
        <a:latin typeface="Times New Roman" pitchFamily="18" charset="0"/>
        <a:ea typeface="宋体" pitchFamily="2" charset="-122"/>
        <a:cs typeface="+mn-cs"/>
      </a:defRPr>
    </a:lvl5pPr>
    <a:lvl6pPr marL="2286000" algn="l" defTabSz="914400" rtl="0" eaLnBrk="1" latinLnBrk="0" hangingPunct="1">
      <a:defRPr kern="1200" baseline="-25000">
        <a:solidFill>
          <a:schemeClr val="tx1"/>
        </a:solidFill>
        <a:latin typeface="Times New Roman" pitchFamily="18" charset="0"/>
        <a:ea typeface="宋体" pitchFamily="2" charset="-122"/>
        <a:cs typeface="+mn-cs"/>
      </a:defRPr>
    </a:lvl6pPr>
    <a:lvl7pPr marL="2743200" algn="l" defTabSz="914400" rtl="0" eaLnBrk="1" latinLnBrk="0" hangingPunct="1">
      <a:defRPr kern="1200" baseline="-25000">
        <a:solidFill>
          <a:schemeClr val="tx1"/>
        </a:solidFill>
        <a:latin typeface="Times New Roman" pitchFamily="18" charset="0"/>
        <a:ea typeface="宋体" pitchFamily="2" charset="-122"/>
        <a:cs typeface="+mn-cs"/>
      </a:defRPr>
    </a:lvl7pPr>
    <a:lvl8pPr marL="3200400" algn="l" defTabSz="914400" rtl="0" eaLnBrk="1" latinLnBrk="0" hangingPunct="1">
      <a:defRPr kern="1200" baseline="-25000">
        <a:solidFill>
          <a:schemeClr val="tx1"/>
        </a:solidFill>
        <a:latin typeface="Times New Roman" pitchFamily="18" charset="0"/>
        <a:ea typeface="宋体" pitchFamily="2" charset="-122"/>
        <a:cs typeface="+mn-cs"/>
      </a:defRPr>
    </a:lvl8pPr>
    <a:lvl9pPr marL="3657600" algn="l" defTabSz="914400" rtl="0" eaLnBrk="1" latinLnBrk="0" hangingPunct="1">
      <a:defRPr kern="1200" baseline="-25000">
        <a:solidFill>
          <a:schemeClr val="tx1"/>
        </a:solidFill>
        <a:latin typeface="Times New Roman" pitchFamily="18"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CC33"/>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8" autoAdjust="0"/>
    <p:restoredTop sz="94660"/>
  </p:normalViewPr>
  <p:slideViewPr>
    <p:cSldViewPr>
      <p:cViewPr varScale="1">
        <p:scale>
          <a:sx n="109" d="100"/>
          <a:sy n="109" d="100"/>
        </p:scale>
        <p:origin x="1512"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17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atin typeface="Arial" charset="0"/>
                <a:ea typeface="宋体" pitchFamily="2" charset="-122"/>
              </a:defRPr>
            </a:lvl1pPr>
          </a:lstStyle>
          <a:p>
            <a:pPr>
              <a:defRPr/>
            </a:pPr>
            <a:endParaRPr lang="en-US" altLang="zh-CN" dirty="0"/>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atin typeface="Arial" charset="0"/>
                <a:ea typeface="宋体" pitchFamily="2" charset="-122"/>
              </a:defRPr>
            </a:lvl1pPr>
          </a:lstStyle>
          <a:p>
            <a:pPr>
              <a:defRPr/>
            </a:pPr>
            <a:endParaRPr lang="en-US" altLang="zh-CN" dirty="0"/>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atin typeface="Arial" charset="0"/>
                <a:ea typeface="宋体" pitchFamily="2" charset="-122"/>
              </a:defRPr>
            </a:lvl1pPr>
          </a:lstStyle>
          <a:p>
            <a:pPr>
              <a:defRPr/>
            </a:pPr>
            <a:endParaRPr lang="en-US" altLang="zh-CN"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Arial" charset="0"/>
                <a:ea typeface="宋体" pitchFamily="2" charset="-122"/>
              </a:defRPr>
            </a:lvl1pPr>
          </a:lstStyle>
          <a:p>
            <a:pPr>
              <a:defRPr/>
            </a:pPr>
            <a:fld id="{EC452D10-640A-4955-BEB2-9500342FCBC5}"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35D1D95-2CAF-4795-823A-65740648C0B6}" type="slidenum">
              <a:rPr lang="en-US" altLang="zh-CN" smtClean="0"/>
              <a:pPr/>
              <a:t>4</a:t>
            </a:fld>
            <a:endParaRPr lang="en-US" altLang="zh-CN"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0BBB829-D51C-4959-8955-AF956099CD82}" type="slidenum">
              <a:rPr lang="en-US" altLang="zh-CN" smtClean="0"/>
              <a:pPr/>
              <a:t>24</a:t>
            </a:fld>
            <a:endParaRPr lang="en-US" altLang="zh-CN"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529C3B1-FF42-4818-B8C2-9D9E9D1A8169}" type="slidenum">
              <a:rPr lang="en-US" altLang="zh-CN" smtClean="0"/>
              <a:pPr/>
              <a:t>26</a:t>
            </a:fld>
            <a:endParaRPr lang="en-US" altLang="zh-CN"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D916DB1-C9B9-4794-A17B-C2DDE7B59D2C}" type="slidenum">
              <a:rPr lang="en-US" altLang="zh-CN" smtClean="0"/>
              <a:pPr/>
              <a:t>27</a:t>
            </a:fld>
            <a:endParaRPr lang="en-US" altLang="zh-CN"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4F6E2A0-9593-4060-9F21-3A838CC34180}" type="slidenum">
              <a:rPr lang="en-US" altLang="zh-CN" smtClean="0"/>
              <a:pPr/>
              <a:t>34</a:t>
            </a:fld>
            <a:endParaRPr lang="en-US" altLang="zh-CN"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EC452D10-640A-4955-BEB2-9500342FCBC5}" type="slidenum">
              <a:rPr lang="en-US" altLang="zh-CN" smtClean="0"/>
              <a:pPr>
                <a:defRPr/>
              </a:pPr>
              <a:t>35</a:t>
            </a:fld>
            <a:endParaRPr lang="en-US" altLang="zh-CN" dirty="0"/>
          </a:p>
        </p:txBody>
      </p:sp>
    </p:spTree>
    <p:extLst>
      <p:ext uri="{BB962C8B-B14F-4D97-AF65-F5344CB8AC3E}">
        <p14:creationId xmlns:p14="http://schemas.microsoft.com/office/powerpoint/2010/main" val="3735416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A766823-42F5-4A9B-90B2-C877908989AC}" type="slidenum">
              <a:rPr lang="en-US" altLang="zh-CN" smtClean="0"/>
              <a:pPr/>
              <a:t>40</a:t>
            </a:fld>
            <a:endParaRPr lang="en-US" altLang="zh-CN"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9B37E1C-BB11-421D-BAD1-5F64DC53169E}" type="slidenum">
              <a:rPr lang="en-US" altLang="zh-CN" smtClean="0"/>
              <a:pPr/>
              <a:t>45</a:t>
            </a:fld>
            <a:endParaRPr lang="en-US" altLang="zh-CN"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4400" y="4343400"/>
            <a:ext cx="5029200" cy="4114800"/>
          </a:xfrm>
          <a:noFill/>
          <a:ln/>
        </p:spPr>
        <p:txBody>
          <a:bodyPr/>
          <a:lstStyle/>
          <a:p>
            <a:pPr eaLnBrk="1" hangingPunct="1"/>
            <a:r>
              <a:rPr lang="en-US" altLang="zh-CN" b="1" dirty="0" smtClean="0"/>
              <a:t>FIGURE 19-60a Localization of PSI and PSII in thylakoid membranes.</a:t>
            </a:r>
            <a:r>
              <a:rPr lang="en-US" altLang="zh-CN" dirty="0" smtClean="0"/>
              <a:t> (a) The structures of the complexes and soluble proteins of the photosynthetic apparatus of a vascular plant or alga, drawn to the same scale. The PDB ID for the structure of PSII is 2AXT; for PSI, 1QZV; for cytochrome </a:t>
            </a:r>
            <a:r>
              <a:rPr lang="en-US" altLang="zh-CN" i="1" dirty="0" smtClean="0"/>
              <a:t>b</a:t>
            </a:r>
            <a:r>
              <a:rPr lang="en-US" altLang="zh-CN" baseline="-25000" dirty="0" smtClean="0"/>
              <a:t>6</a:t>
            </a:r>
            <a:r>
              <a:rPr lang="en-US" altLang="zh-CN" i="1" dirty="0" smtClean="0"/>
              <a:t>f</a:t>
            </a:r>
            <a:r>
              <a:rPr lang="en-US" altLang="zh-CN" dirty="0" smtClean="0"/>
              <a:t>, 2E74; for plastocyanin, 1AG6; for ferredoxin, 1A70; for ferredoxin:NADP</a:t>
            </a:r>
            <a:r>
              <a:rPr lang="en-US" altLang="zh-CN" baseline="30000" dirty="0" smtClean="0"/>
              <a:t>+</a:t>
            </a:r>
            <a:r>
              <a:rPr lang="en-US" altLang="zh-CN" dirty="0" smtClean="0"/>
              <a:t> reductase, 1QG0. The ATP synthase structure shown is a composite of that from yeast mitochondria (PDB ID 1QO1) and bovine mitochondria (PDB ID 1BMF).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09603C7-5B01-4578-8BF7-5A7A1EE92DF9}" type="slidenum">
              <a:rPr lang="zh-CN" altLang="en-US" smtClean="0"/>
              <a:pPr/>
              <a:t>46</a:t>
            </a:fld>
            <a:endParaRPr lang="en-US" altLang="zh-CN"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altLang="zh-CN" b="1" dirty="0" smtClean="0"/>
              <a:t>FIGURE 19-60b Localization of PSI and PSII in thylakoid membranes.</a:t>
            </a:r>
            <a:r>
              <a:rPr lang="en-US" altLang="zh-CN" dirty="0" smtClean="0"/>
              <a:t> (b) Light-harvesting complex LHCII and ATP synthase are located both in appressed regions of the thylakoid membrane (granal lamellae, in which several membranes are in contact) and in nonappressed regions (stromal lamellae), and have ready access to ADP and NADP</a:t>
            </a:r>
            <a:r>
              <a:rPr lang="en-US" altLang="zh-CN" baseline="30000" dirty="0" smtClean="0"/>
              <a:t>+</a:t>
            </a:r>
            <a:r>
              <a:rPr lang="en-US" altLang="zh-CN" dirty="0" smtClean="0"/>
              <a:t> in the stroma. PSII is present almost exclusively in the appressed regions, and PSI almost exclusively in nonappressed regions, exposed to the stroma. LHCII is the "adhesive" that holds appressed lamellae together (see Figure 19-61).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136F9A5-03E3-4F97-A8E9-C487DA3995E4}" type="slidenum">
              <a:rPr lang="en-US" altLang="zh-CN" smtClean="0"/>
              <a:pPr/>
              <a:t>47</a:t>
            </a:fld>
            <a:endParaRPr lang="en-US" altLang="zh-CN"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miter lim="800000"/>
            <a:headEnd/>
            <a:tailEnd/>
          </a:ln>
        </p:spPr>
        <p:txBody>
          <a:bodyPr/>
          <a:lstStyle/>
          <a:p>
            <a:fld id="{A38B3C98-3A1D-4EE9-A4C3-9A3C89B49115}" type="slidenum">
              <a:rPr lang="en-US" altLang="zh-CN"/>
              <a:pPr/>
              <a:t>50</a:t>
            </a:fld>
            <a:endParaRPr lang="en-US" altLang="zh-CN" dirty="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6057943-D78E-4DD0-959D-0253E7130288}" type="slidenum">
              <a:rPr lang="en-US" altLang="zh-CN" smtClean="0"/>
              <a:pPr/>
              <a:t>5</a:t>
            </a:fld>
            <a:endParaRPr lang="en-US" altLang="zh-CN"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8B4C314-9C6F-480A-ADC1-45863C25B456}" type="slidenum">
              <a:rPr lang="en-US" altLang="zh-CN" smtClean="0"/>
              <a:pPr/>
              <a:t>51</a:t>
            </a:fld>
            <a:endParaRPr lang="en-US" altLang="zh-CN"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A5B5313-1FDD-418F-818F-3EDE8B6D44D3}" type="slidenum">
              <a:rPr lang="en-US" altLang="zh-CN" smtClean="0"/>
              <a:pPr/>
              <a:t>53</a:t>
            </a:fld>
            <a:endParaRPr lang="en-US" altLang="zh-CN"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FFFA09F-F515-4BC9-AB59-5CB8411ED94E}" type="slidenum">
              <a:rPr lang="en-US" altLang="zh-CN" smtClean="0"/>
              <a:pPr/>
              <a:t>55</a:t>
            </a:fld>
            <a:endParaRPr lang="en-US" altLang="zh-CN"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miter lim="800000"/>
            <a:headEnd/>
            <a:tailEnd/>
          </a:ln>
        </p:spPr>
        <p:txBody>
          <a:bodyPr/>
          <a:lstStyle/>
          <a:p>
            <a:fld id="{D9C7E076-0C1B-4B26-BC20-71F587DDB0D6}" type="slidenum">
              <a:rPr lang="en-US" altLang="zh-CN"/>
              <a:pPr/>
              <a:t>56</a:t>
            </a:fld>
            <a:endParaRPr lang="en-US" altLang="zh-CN" dirty="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DC7BFBC-E1DE-4C8D-BFE9-2A2D8396E46E}" type="slidenum">
              <a:rPr lang="en-US" altLang="zh-CN" smtClean="0"/>
              <a:pPr/>
              <a:t>57</a:t>
            </a:fld>
            <a:endParaRPr lang="en-US" altLang="zh-CN"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miter lim="800000"/>
            <a:headEnd/>
            <a:tailEnd/>
          </a:ln>
        </p:spPr>
        <p:txBody>
          <a:bodyPr/>
          <a:lstStyle/>
          <a:p>
            <a:fld id="{2E1B6345-1733-404A-9B07-A7ED4E256EC7}" type="slidenum">
              <a:rPr lang="en-US" altLang="zh-CN"/>
              <a:pPr/>
              <a:t>58</a:t>
            </a:fld>
            <a:endParaRPr lang="en-US" altLang="zh-CN" dirty="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3102140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850B4D9-77AC-43DB-B0F7-D0D1926750DC}" type="slidenum">
              <a:rPr lang="en-US" altLang="zh-CN" smtClean="0"/>
              <a:pPr/>
              <a:t>59</a:t>
            </a:fld>
            <a:endParaRPr lang="en-US" altLang="zh-CN" dirty="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6057943-D78E-4DD0-959D-0253E7130288}" type="slidenum">
              <a:rPr lang="en-US" altLang="zh-CN" smtClean="0"/>
              <a:pPr/>
              <a:t>6</a:t>
            </a:fld>
            <a:endParaRPr lang="en-US" altLang="zh-CN"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extLst>
      <p:ext uri="{BB962C8B-B14F-4D97-AF65-F5344CB8AC3E}">
        <p14:creationId xmlns:p14="http://schemas.microsoft.com/office/powerpoint/2010/main" val="384041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45D8342-8DCE-4459-AB59-A50225048104}" type="slidenum">
              <a:rPr lang="en-US" altLang="zh-CN" smtClean="0"/>
              <a:pPr/>
              <a:t>7</a:t>
            </a:fld>
            <a:endParaRPr lang="en-US" altLang="zh-CN"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BF9EFA2-B892-4900-9D82-342572BB5D62}" type="slidenum">
              <a:rPr lang="en-US" altLang="zh-CN" smtClean="0"/>
              <a:pPr/>
              <a:t>10</a:t>
            </a:fld>
            <a:endParaRPr lang="en-US" altLang="zh-CN"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BF9C4DC-2F64-49FF-BBB2-68C77859ACB8}" type="slidenum">
              <a:rPr lang="en-US" altLang="zh-CN" smtClean="0"/>
              <a:pPr/>
              <a:t>18</a:t>
            </a:fld>
            <a:endParaRPr lang="en-US" altLang="zh-CN"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0D92810-625F-4296-BAC7-E98FB3229646}" type="slidenum">
              <a:rPr lang="zh-CN" altLang="en-US" smtClean="0"/>
              <a:pPr/>
              <a:t>19</a:t>
            </a:fld>
            <a:endParaRPr lang="en-US" altLang="zh-CN"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altLang="zh-CN" b="1" dirty="0" smtClean="0"/>
              <a:t>FIGURE 19-49 A light-harvesting complex, LHCII.</a:t>
            </a:r>
            <a:r>
              <a:rPr lang="en-US" altLang="zh-CN" dirty="0" smtClean="0"/>
              <a:t> (PDB ID 2BHW) The functional unit is an LHC trimer, with 36 chlorophyll and 6 lutein molecules. Shown here is a monomer, viewed in the plane of the membrane, with its three transmembrane </a:t>
            </a:r>
            <a:r>
              <a:rPr lang="en-US" altLang="zh-CN" i="1" dirty="0" smtClean="0">
                <a:latin typeface="Symbol" pitchFamily="18" charset="2"/>
                <a:sym typeface="Symbol" pitchFamily="18" charset="2"/>
              </a:rPr>
              <a:t>α</a:t>
            </a:r>
            <a:r>
              <a:rPr lang="en-US" altLang="zh-CN" dirty="0" smtClean="0"/>
              <a:t>-helical segments, seven chlorophyll </a:t>
            </a:r>
            <a:r>
              <a:rPr lang="en-US" altLang="zh-CN" i="1" dirty="0" smtClean="0"/>
              <a:t>a </a:t>
            </a:r>
            <a:r>
              <a:rPr lang="en-US" altLang="zh-CN" dirty="0" smtClean="0"/>
              <a:t>molecules (light green), five chlorophyll </a:t>
            </a:r>
            <a:r>
              <a:rPr lang="en-US" altLang="zh-CN" i="1" dirty="0" smtClean="0"/>
              <a:t>b </a:t>
            </a:r>
            <a:r>
              <a:rPr lang="en-US" altLang="zh-CN" dirty="0" smtClean="0"/>
              <a:t>molecules (dark green), and two molecules of the accessory pigment lutein (yellow), which form an internal cross-brace.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5D48E00-B070-459B-A4B2-6D51C6C368BC}" type="slidenum">
              <a:rPr lang="en-US" altLang="zh-CN" smtClean="0"/>
              <a:pPr/>
              <a:t>20</a:t>
            </a:fld>
            <a:endParaRPr lang="en-US" altLang="zh-CN"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99280AF-4805-4657-AFB5-6DCBAB5C426B}" type="slidenum">
              <a:rPr lang="en-US" altLang="zh-CN" smtClean="0"/>
              <a:pPr/>
              <a:t>23</a:t>
            </a:fld>
            <a:endParaRPr lang="en-US" altLang="zh-CN"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9A4945E7-207A-4776-9E66-D4FF44C8812F}" type="slidenum">
              <a:rPr lang="en-US" altLang="zh-CN"/>
              <a:pPr>
                <a:defRPr/>
              </a:pPr>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3E07B830-5363-4619-A445-B07A752D6D37}" type="slidenum">
              <a:rPr lang="en-US" altLang="zh-CN"/>
              <a:pPr>
                <a:defRPr/>
              </a:pPr>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5EA18203-FE81-410D-9CAF-69B1C83C5B78}" type="slidenum">
              <a:rPr lang="en-US" altLang="zh-CN"/>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0B8D0F19-5318-4780-8284-CBAD709FE612}" type="slidenum">
              <a:rPr lang="en-US" altLang="zh-CN"/>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1B0A91C2-8B4F-4B45-8BDF-AC57E6893A5D}" type="slidenum">
              <a:rPr lang="en-US" altLang="zh-CN"/>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853AEB98-29CA-4FE9-A082-3A74E79D5131}" type="slidenum">
              <a:rPr lang="en-US" altLang="zh-CN"/>
              <a:pPr>
                <a:defRPr/>
              </a:pPr>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a:ln/>
        </p:spPr>
        <p:txBody>
          <a:bodyPr/>
          <a:lstStyle>
            <a:lvl1pPr>
              <a:defRPr/>
            </a:lvl1pPr>
          </a:lstStyle>
          <a:p>
            <a:pPr>
              <a:defRPr/>
            </a:pPr>
            <a:fld id="{6F8CE03B-C987-47DA-A685-713651965378}" type="slidenum">
              <a:rPr lang="en-US" altLang="zh-CN"/>
              <a:pPr>
                <a:defRPr/>
              </a:pPr>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81ECC568-3109-42B1-987E-DBEE1E04A279}" type="slidenum">
              <a:rPr lang="en-US" altLang="zh-CN"/>
              <a:pPr>
                <a:defRPr/>
              </a:pPr>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a:ln/>
        </p:spPr>
        <p:txBody>
          <a:bodyPr/>
          <a:lstStyle>
            <a:lvl1pPr>
              <a:defRPr/>
            </a:lvl1pPr>
          </a:lstStyle>
          <a:p>
            <a:pPr>
              <a:defRPr/>
            </a:pPr>
            <a:fld id="{92A1C465-DF7B-438C-ABBA-943DD64D7BAA}" type="slidenum">
              <a:rPr lang="en-US" altLang="zh-CN"/>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04AB47D9-8D5A-411E-8CCA-FE109FAF8B0C}" type="slidenum">
              <a:rPr lang="en-US" altLang="zh-CN"/>
              <a:pPr>
                <a:defRPr/>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DA9DC99C-34B5-41AA-B4DB-9658A372E902}" type="slidenum">
              <a:rPr lang="en-US" altLang="zh-CN"/>
              <a:pPr>
                <a:defRPr/>
              </a:pPr>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a:latin typeface="+mn-lt"/>
                <a:ea typeface="宋体" pitchFamily="2"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aseline="0">
                <a:latin typeface="+mn-lt"/>
                <a:ea typeface="宋体" pitchFamily="2" charset="-122"/>
              </a:defRPr>
            </a:lvl1pPr>
          </a:lstStyle>
          <a:p>
            <a:pPr>
              <a:defRPr/>
            </a:pPr>
            <a:endParaRPr lang="en-US" altLang="zh-CN"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latin typeface="+mn-lt"/>
                <a:ea typeface="宋体" pitchFamily="2" charset="-122"/>
              </a:defRPr>
            </a:lvl1pPr>
          </a:lstStyle>
          <a:p>
            <a:pPr>
              <a:defRPr/>
            </a:pPr>
            <a:fld id="{8E55BEFF-7AF7-4628-8DAF-578B082A3394}"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838200"/>
            <a:ext cx="8915400" cy="1143000"/>
          </a:xfrm>
        </p:spPr>
        <p:txBody>
          <a:bodyPr/>
          <a:lstStyle/>
          <a:p>
            <a:pPr eaLnBrk="1" hangingPunct="1"/>
            <a:r>
              <a:rPr lang="en-US" altLang="zh-CN" sz="6000" b="1" dirty="0" smtClean="0">
                <a:solidFill>
                  <a:srgbClr val="0000FF"/>
                </a:solidFill>
                <a:latin typeface="Times New Roman" pitchFamily="18" charset="0"/>
              </a:rPr>
              <a:t/>
            </a:r>
            <a:br>
              <a:rPr lang="en-US" altLang="zh-CN" sz="6000" b="1" dirty="0" smtClean="0">
                <a:solidFill>
                  <a:srgbClr val="0000FF"/>
                </a:solidFill>
                <a:latin typeface="Times New Roman" pitchFamily="18" charset="0"/>
              </a:rPr>
            </a:br>
            <a:r>
              <a:rPr lang="en-US" altLang="zh-CN" sz="6000" b="1" dirty="0" smtClean="0">
                <a:solidFill>
                  <a:srgbClr val="0000FF"/>
                </a:solidFill>
                <a:latin typeface="Times New Roman" pitchFamily="18" charset="0"/>
              </a:rPr>
              <a:t/>
            </a:r>
            <a:br>
              <a:rPr lang="en-US" altLang="zh-CN" sz="6000" b="1" dirty="0" smtClean="0">
                <a:solidFill>
                  <a:srgbClr val="0000FF"/>
                </a:solidFill>
                <a:latin typeface="Times New Roman" pitchFamily="18" charset="0"/>
              </a:rPr>
            </a:br>
            <a:r>
              <a:rPr lang="en-US" altLang="zh-CN" sz="6000" b="1" dirty="0" smtClean="0">
                <a:solidFill>
                  <a:srgbClr val="0000FF"/>
                </a:solidFill>
                <a:latin typeface="Times New Roman" pitchFamily="18" charset="0"/>
              </a:rPr>
              <a:t/>
            </a:r>
            <a:br>
              <a:rPr lang="en-US" altLang="zh-CN" sz="6000" b="1" dirty="0" smtClean="0">
                <a:solidFill>
                  <a:srgbClr val="0000FF"/>
                </a:solidFill>
                <a:latin typeface="Times New Roman" pitchFamily="18" charset="0"/>
              </a:rPr>
            </a:br>
            <a:r>
              <a:rPr lang="en-US" altLang="zh-CN" sz="7200" b="1" dirty="0" smtClean="0">
                <a:solidFill>
                  <a:srgbClr val="0000FF"/>
                </a:solidFill>
                <a:latin typeface="Times New Roman" pitchFamily="18" charset="0"/>
              </a:rPr>
              <a:t>Chapter 19</a:t>
            </a:r>
            <a:r>
              <a:rPr lang="en-US" altLang="zh-CN" sz="6000" b="1" dirty="0" smtClean="0">
                <a:solidFill>
                  <a:schemeClr val="accent2"/>
                </a:solidFill>
                <a:latin typeface="Times New Roman" pitchFamily="18" charset="0"/>
              </a:rPr>
              <a:t>  </a:t>
            </a:r>
            <a:br>
              <a:rPr lang="en-US" altLang="zh-CN" sz="6000" b="1" dirty="0" smtClean="0">
                <a:solidFill>
                  <a:schemeClr val="accent2"/>
                </a:solidFill>
                <a:latin typeface="Times New Roman" pitchFamily="18" charset="0"/>
              </a:rPr>
            </a:br>
            <a:r>
              <a:rPr lang="en-US" altLang="zh-CN" sz="6000" b="1" dirty="0" smtClean="0">
                <a:solidFill>
                  <a:schemeClr val="tx1"/>
                </a:solidFill>
                <a:latin typeface="Times New Roman" pitchFamily="18" charset="0"/>
              </a:rPr>
              <a:t>Oxidative phosphorylation and photophosphorylation</a:t>
            </a:r>
          </a:p>
        </p:txBody>
      </p:sp>
      <p:sp>
        <p:nvSpPr>
          <p:cNvPr id="2051" name="Rectangle 3"/>
          <p:cNvSpPr>
            <a:spLocks noGrp="1" noChangeArrowheads="1"/>
          </p:cNvSpPr>
          <p:nvPr>
            <p:ph type="subTitle" idx="1"/>
          </p:nvPr>
        </p:nvSpPr>
        <p:spPr>
          <a:xfrm>
            <a:off x="457200" y="3657600"/>
            <a:ext cx="8382000" cy="1752600"/>
          </a:xfrm>
        </p:spPr>
        <p:txBody>
          <a:bodyPr/>
          <a:lstStyle/>
          <a:p>
            <a:pPr eaLnBrk="1" hangingPunct="1"/>
            <a:endParaRPr lang="en-US" altLang="zh-CN" b="1" dirty="0" smtClean="0">
              <a:solidFill>
                <a:srgbClr val="FF0000"/>
              </a:solidFill>
              <a:latin typeface="Times New Roman" pitchFamily="18" charset="0"/>
            </a:endParaRPr>
          </a:p>
          <a:p>
            <a:pPr eaLnBrk="1" hangingPunct="1"/>
            <a:r>
              <a:rPr lang="en-US" altLang="zh-CN" b="1" dirty="0" smtClean="0">
                <a:solidFill>
                  <a:srgbClr val="3333FF"/>
                </a:solidFill>
                <a:latin typeface="Times New Roman" pitchFamily="18" charset="0"/>
              </a:rPr>
              <a:t>Generation of ATP</a:t>
            </a:r>
            <a:r>
              <a:rPr lang="en-US" altLang="zh-CN" b="1" dirty="0" smtClean="0">
                <a:solidFill>
                  <a:srgbClr val="FF0000"/>
                </a:solidFill>
                <a:latin typeface="Times New Roman" pitchFamily="18" charset="0"/>
              </a:rPr>
              <a:t> by using a across-membrane </a:t>
            </a:r>
            <a:r>
              <a:rPr lang="en-US" altLang="zh-CN" b="1" dirty="0" smtClean="0">
                <a:solidFill>
                  <a:srgbClr val="3333FF"/>
                </a:solidFill>
                <a:latin typeface="Times New Roman" pitchFamily="18" charset="0"/>
              </a:rPr>
              <a:t>proton gradient</a:t>
            </a:r>
            <a:r>
              <a:rPr lang="en-US" altLang="zh-CN" b="1" dirty="0" smtClean="0">
                <a:solidFill>
                  <a:srgbClr val="FF0000"/>
                </a:solidFill>
                <a:latin typeface="Times New Roman" pitchFamily="18" charset="0"/>
              </a:rPr>
              <a:t>, which is generated from </a:t>
            </a:r>
            <a:r>
              <a:rPr lang="en-US" altLang="zh-CN" b="1" dirty="0" smtClean="0">
                <a:solidFill>
                  <a:srgbClr val="3333FF"/>
                </a:solidFill>
                <a:latin typeface="Times New Roman" pitchFamily="18" charset="0"/>
              </a:rPr>
              <a:t>electron flow </a:t>
            </a:r>
            <a:r>
              <a:rPr lang="en-US" altLang="zh-CN" b="1" dirty="0" smtClean="0">
                <a:solidFill>
                  <a:srgbClr val="FF0000"/>
                </a:solidFill>
                <a:latin typeface="Times New Roman" pitchFamily="18" charset="0"/>
              </a:rPr>
              <a:t>through a chain of carriers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7288213" y="3089275"/>
            <a:ext cx="1522412" cy="457200"/>
          </a:xfrm>
          <a:prstGeom prst="rect">
            <a:avLst/>
          </a:prstGeom>
          <a:noFill/>
          <a:ln w="9525">
            <a:noFill/>
            <a:miter lim="800000"/>
            <a:headEnd/>
            <a:tailEnd/>
          </a:ln>
        </p:spPr>
        <p:txBody>
          <a:bodyPr wrap="none">
            <a:spAutoFit/>
          </a:bodyPr>
          <a:lstStyle/>
          <a:p>
            <a:r>
              <a:rPr lang="en-US" altLang="zh-CN" sz="2400" b="1" baseline="0" dirty="0">
                <a:solidFill>
                  <a:srgbClr val="FF0000"/>
                </a:solidFill>
              </a:rPr>
              <a:t>Thylakoid</a:t>
            </a:r>
          </a:p>
        </p:txBody>
      </p:sp>
      <p:sp>
        <p:nvSpPr>
          <p:cNvPr id="10243" name="Text Box 5"/>
          <p:cNvSpPr txBox="1">
            <a:spLocks noChangeArrowheads="1"/>
          </p:cNvSpPr>
          <p:nvPr/>
        </p:nvSpPr>
        <p:spPr bwMode="auto">
          <a:xfrm>
            <a:off x="7288213" y="5144616"/>
            <a:ext cx="1149350" cy="457200"/>
          </a:xfrm>
          <a:prstGeom prst="rect">
            <a:avLst/>
          </a:prstGeom>
          <a:noFill/>
          <a:ln w="9525">
            <a:noFill/>
            <a:miter lim="800000"/>
            <a:headEnd/>
            <a:tailEnd/>
          </a:ln>
        </p:spPr>
        <p:txBody>
          <a:bodyPr wrap="none">
            <a:spAutoFit/>
          </a:bodyPr>
          <a:lstStyle/>
          <a:p>
            <a:r>
              <a:rPr lang="en-US" altLang="zh-CN" sz="2400" b="1" baseline="0" dirty="0">
                <a:solidFill>
                  <a:srgbClr val="FF0000"/>
                </a:solidFill>
              </a:rPr>
              <a:t>Stroma</a:t>
            </a:r>
          </a:p>
        </p:txBody>
      </p:sp>
      <p:sp>
        <p:nvSpPr>
          <p:cNvPr id="10244" name="Line 6"/>
          <p:cNvSpPr>
            <a:spLocks noChangeShapeType="1"/>
          </p:cNvSpPr>
          <p:nvPr/>
        </p:nvSpPr>
        <p:spPr bwMode="auto">
          <a:xfrm>
            <a:off x="6516688" y="3356992"/>
            <a:ext cx="792162" cy="0"/>
          </a:xfrm>
          <a:prstGeom prst="line">
            <a:avLst/>
          </a:prstGeom>
          <a:noFill/>
          <a:ln w="38100">
            <a:solidFill>
              <a:schemeClr val="tx1"/>
            </a:solidFill>
            <a:round/>
            <a:headEnd/>
            <a:tailEnd type="triangle" w="med" len="med"/>
          </a:ln>
        </p:spPr>
        <p:txBody>
          <a:bodyPr wrap="none"/>
          <a:lstStyle/>
          <a:p>
            <a:endParaRPr lang="zh-CN" altLang="en-US"/>
          </a:p>
        </p:txBody>
      </p:sp>
      <p:sp>
        <p:nvSpPr>
          <p:cNvPr id="10245" name="Line 7"/>
          <p:cNvSpPr>
            <a:spLocks noChangeShapeType="1"/>
          </p:cNvSpPr>
          <p:nvPr/>
        </p:nvSpPr>
        <p:spPr bwMode="auto">
          <a:xfrm>
            <a:off x="6659563" y="5373216"/>
            <a:ext cx="649287" cy="0"/>
          </a:xfrm>
          <a:prstGeom prst="line">
            <a:avLst/>
          </a:prstGeom>
          <a:noFill/>
          <a:ln w="38100">
            <a:solidFill>
              <a:schemeClr val="tx1"/>
            </a:solidFill>
            <a:round/>
            <a:headEnd/>
            <a:tailEnd type="triangle" w="med" len="med"/>
          </a:ln>
        </p:spPr>
        <p:txBody>
          <a:bodyPr wrap="none"/>
          <a:lstStyle/>
          <a:p>
            <a:endParaRPr lang="zh-CN" altLang="en-US"/>
          </a:p>
        </p:txBody>
      </p:sp>
      <p:sp>
        <p:nvSpPr>
          <p:cNvPr id="10246" name="Text Box 8"/>
          <p:cNvSpPr txBox="1">
            <a:spLocks noChangeArrowheads="1"/>
          </p:cNvSpPr>
          <p:nvPr/>
        </p:nvSpPr>
        <p:spPr bwMode="auto">
          <a:xfrm>
            <a:off x="0" y="333375"/>
            <a:ext cx="3822700" cy="1800225"/>
          </a:xfrm>
          <a:prstGeom prst="rect">
            <a:avLst/>
          </a:prstGeom>
          <a:noFill/>
          <a:ln w="9525">
            <a:noFill/>
            <a:miter lim="800000"/>
            <a:headEnd/>
            <a:tailEnd/>
          </a:ln>
        </p:spPr>
        <p:txBody>
          <a:bodyPr wrap="none">
            <a:spAutoFit/>
          </a:bodyPr>
          <a:lstStyle/>
          <a:p>
            <a:r>
              <a:rPr lang="en-US" altLang="zh-CN" sz="2800" b="1" baseline="0" dirty="0">
                <a:solidFill>
                  <a:srgbClr val="3333FF"/>
                </a:solidFill>
              </a:rPr>
              <a:t>Both ATP and NADPH </a:t>
            </a:r>
          </a:p>
          <a:p>
            <a:r>
              <a:rPr lang="en-US" altLang="zh-CN" sz="2800" b="1" baseline="0" dirty="0">
                <a:solidFill>
                  <a:srgbClr val="3333FF"/>
                </a:solidFill>
              </a:rPr>
              <a:t>are generated by the </a:t>
            </a:r>
          </a:p>
          <a:p>
            <a:r>
              <a:rPr lang="en-US" altLang="zh-CN" sz="2800" b="1" baseline="0" dirty="0">
                <a:solidFill>
                  <a:srgbClr val="3333FF"/>
                </a:solidFill>
              </a:rPr>
              <a:t>light reactions of </a:t>
            </a:r>
          </a:p>
          <a:p>
            <a:r>
              <a:rPr lang="en-US" altLang="zh-CN" sz="2800" b="1" baseline="0" dirty="0">
                <a:solidFill>
                  <a:srgbClr val="3333FF"/>
                </a:solidFill>
              </a:rPr>
              <a:t>photosynthesis</a:t>
            </a:r>
          </a:p>
        </p:txBody>
      </p:sp>
      <p:pic>
        <p:nvPicPr>
          <p:cNvPr id="10247" name="Picture 9"/>
          <p:cNvPicPr>
            <a:picLocks noChangeAspect="1" noChangeArrowheads="1"/>
          </p:cNvPicPr>
          <p:nvPr/>
        </p:nvPicPr>
        <p:blipFill>
          <a:blip r:embed="rId3"/>
          <a:srcRect/>
          <a:stretch>
            <a:fillRect/>
          </a:stretch>
        </p:blipFill>
        <p:spPr bwMode="auto">
          <a:xfrm>
            <a:off x="3708400" y="404813"/>
            <a:ext cx="3024188" cy="60975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404813"/>
            <a:ext cx="9144000" cy="1143000"/>
          </a:xfrm>
        </p:spPr>
        <p:txBody>
          <a:bodyPr/>
          <a:lstStyle/>
          <a:p>
            <a:pPr eaLnBrk="1" hangingPunct="1"/>
            <a:r>
              <a:rPr lang="en-US" altLang="zh-CN" dirty="0" smtClean="0"/>
              <a:t> </a:t>
            </a:r>
            <a:r>
              <a:rPr lang="en-US" altLang="zh-CN" b="1" dirty="0" smtClean="0">
                <a:solidFill>
                  <a:srgbClr val="0000FF"/>
                </a:solidFill>
                <a:latin typeface="Times New Roman" pitchFamily="18" charset="0"/>
              </a:rPr>
              <a:t>20. </a:t>
            </a:r>
            <a:r>
              <a:rPr lang="en-US" altLang="zh-CN" sz="4200" b="1" dirty="0" smtClean="0">
                <a:solidFill>
                  <a:srgbClr val="0000FF"/>
                </a:solidFill>
                <a:latin typeface="Times New Roman" pitchFamily="18" charset="0"/>
              </a:rPr>
              <a:t>It took a long time for human beings to understand the chemical process of photosynthesis</a:t>
            </a:r>
          </a:p>
        </p:txBody>
      </p:sp>
      <p:sp>
        <p:nvSpPr>
          <p:cNvPr id="11267" name="Rectangle 3"/>
          <p:cNvSpPr>
            <a:spLocks noGrp="1" noChangeArrowheads="1"/>
          </p:cNvSpPr>
          <p:nvPr>
            <p:ph type="body" idx="1"/>
          </p:nvPr>
        </p:nvSpPr>
        <p:spPr>
          <a:xfrm>
            <a:off x="0" y="1989138"/>
            <a:ext cx="9144000" cy="4868862"/>
          </a:xfrm>
        </p:spPr>
        <p:txBody>
          <a:bodyPr/>
          <a:lstStyle/>
          <a:p>
            <a:pPr eaLnBrk="1" hangingPunct="1"/>
            <a:r>
              <a:rPr lang="en-US" altLang="zh-CN" b="1" dirty="0" smtClean="0">
                <a:latin typeface="Times New Roman" pitchFamily="18" charset="0"/>
              </a:rPr>
              <a:t>O</a:t>
            </a:r>
            <a:r>
              <a:rPr lang="en-US" altLang="zh-CN" b="1" baseline="-25000" dirty="0" smtClean="0">
                <a:latin typeface="Times New Roman" pitchFamily="18" charset="0"/>
              </a:rPr>
              <a:t>2</a:t>
            </a:r>
            <a:r>
              <a:rPr lang="en-US" altLang="zh-CN" b="1" dirty="0" smtClean="0">
                <a:latin typeface="Times New Roman" pitchFamily="18" charset="0"/>
              </a:rPr>
              <a:t> is produced by plants (1780).</a:t>
            </a:r>
          </a:p>
          <a:p>
            <a:pPr eaLnBrk="1" hangingPunct="1"/>
            <a:r>
              <a:rPr lang="en-US" altLang="zh-CN" b="1" dirty="0" smtClean="0">
                <a:latin typeface="Times New Roman" pitchFamily="18" charset="0"/>
              </a:rPr>
              <a:t>Light is needed for plants to produce O</a:t>
            </a:r>
            <a:r>
              <a:rPr lang="en-US" altLang="zh-CN" b="1" baseline="-25000" dirty="0" smtClean="0">
                <a:latin typeface="Times New Roman" pitchFamily="18" charset="0"/>
              </a:rPr>
              <a:t>2</a:t>
            </a:r>
            <a:r>
              <a:rPr lang="en-US" altLang="zh-CN" b="1" dirty="0" smtClean="0">
                <a:latin typeface="Times New Roman" pitchFamily="18" charset="0"/>
              </a:rPr>
              <a:t> (1786).</a:t>
            </a:r>
          </a:p>
          <a:p>
            <a:pPr eaLnBrk="1" hangingPunct="1"/>
            <a:r>
              <a:rPr lang="en-US" altLang="zh-CN" b="1" dirty="0" smtClean="0">
                <a:latin typeface="Times New Roman" pitchFamily="18" charset="0"/>
              </a:rPr>
              <a:t>CO</a:t>
            </a:r>
            <a:r>
              <a:rPr lang="en-US" altLang="zh-CN" b="1" baseline="-25000" dirty="0" smtClean="0">
                <a:latin typeface="Times New Roman" pitchFamily="18" charset="0"/>
              </a:rPr>
              <a:t>2</a:t>
            </a:r>
            <a:r>
              <a:rPr lang="en-US" altLang="zh-CN" b="1" dirty="0" smtClean="0">
                <a:latin typeface="Times New Roman" pitchFamily="18" charset="0"/>
              </a:rPr>
              <a:t> is taken up by plants (1790s).</a:t>
            </a:r>
          </a:p>
          <a:p>
            <a:pPr eaLnBrk="1" hangingPunct="1"/>
            <a:r>
              <a:rPr lang="en-US" altLang="zh-CN" b="1" dirty="0" smtClean="0">
                <a:latin typeface="Times New Roman" pitchFamily="18" charset="0"/>
              </a:rPr>
              <a:t>H</a:t>
            </a:r>
            <a:r>
              <a:rPr lang="en-US" altLang="zh-CN" b="1" baseline="-25000" dirty="0" smtClean="0">
                <a:latin typeface="Times New Roman" pitchFamily="18" charset="0"/>
              </a:rPr>
              <a:t>2</a:t>
            </a:r>
            <a:r>
              <a:rPr lang="en-US" altLang="zh-CN" b="1" dirty="0" smtClean="0">
                <a:latin typeface="Times New Roman" pitchFamily="18" charset="0"/>
              </a:rPr>
              <a:t>O is taken up during CO</a:t>
            </a:r>
            <a:r>
              <a:rPr lang="en-US" altLang="zh-CN" b="1" baseline="-25000" dirty="0" smtClean="0">
                <a:latin typeface="Times New Roman" pitchFamily="18" charset="0"/>
              </a:rPr>
              <a:t>2</a:t>
            </a:r>
            <a:r>
              <a:rPr lang="en-US" altLang="zh-CN" b="1" dirty="0" smtClean="0">
                <a:latin typeface="Times New Roman" pitchFamily="18" charset="0"/>
              </a:rPr>
              <a:t> fixation because the sum of weights of organic matter and O</a:t>
            </a:r>
            <a:r>
              <a:rPr lang="en-US" altLang="zh-CN" b="1" baseline="-25000" dirty="0" smtClean="0">
                <a:latin typeface="Times New Roman" pitchFamily="18" charset="0"/>
              </a:rPr>
              <a:t>2</a:t>
            </a:r>
            <a:r>
              <a:rPr lang="en-US" altLang="zh-CN" b="1" dirty="0" smtClean="0">
                <a:latin typeface="Times New Roman" pitchFamily="18" charset="0"/>
              </a:rPr>
              <a:t> is much more than the weight of CO</a:t>
            </a:r>
            <a:r>
              <a:rPr lang="en-US" altLang="zh-CN" b="1" baseline="-25000" dirty="0" smtClean="0">
                <a:latin typeface="Times New Roman" pitchFamily="18" charset="0"/>
              </a:rPr>
              <a:t>2</a:t>
            </a:r>
            <a:r>
              <a:rPr lang="en-US" altLang="zh-CN" b="1" dirty="0" smtClean="0">
                <a:latin typeface="Times New Roman" pitchFamily="18" charset="0"/>
              </a:rPr>
              <a:t> consumed, water is the only other substance present (1790s).</a:t>
            </a:r>
          </a:p>
          <a:p>
            <a:pPr eaLnBrk="1" hangingPunct="1"/>
            <a:r>
              <a:rPr lang="en-US" altLang="zh-CN" b="1" dirty="0" smtClean="0">
                <a:latin typeface="Times New Roman" pitchFamily="18" charset="0"/>
              </a:rPr>
              <a:t>Plants convert solar energy into chemical free energy (1842).</a:t>
            </a:r>
          </a:p>
          <a:p>
            <a:pPr eaLnBrk="1" hangingPunct="1"/>
            <a:endParaRPr lang="en-US" altLang="zh-CN" b="1" dirty="0" smtClean="0">
              <a:latin typeface="Times New Roman" pitchFamily="18" charset="0"/>
            </a:endParaRPr>
          </a:p>
          <a:p>
            <a:pPr eaLnBrk="1" hangingPunct="1"/>
            <a:endParaRPr lang="en-US" altLang="zh-CN" b="1" dirty="0" smtClean="0">
              <a:latin typeface="Times New Roman" pitchFamily="18" charset="0"/>
            </a:endParaRPr>
          </a:p>
          <a:p>
            <a:pPr eaLnBrk="1" hangingPunct="1"/>
            <a:endParaRPr lang="en-US" altLang="zh-CN"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609600"/>
            <a:ext cx="8610600" cy="1143000"/>
          </a:xfrm>
        </p:spPr>
        <p:txBody>
          <a:bodyPr/>
          <a:lstStyle/>
          <a:p>
            <a:pPr eaLnBrk="1" hangingPunct="1"/>
            <a:r>
              <a:rPr lang="en-US" altLang="zh-CN" dirty="0" smtClean="0"/>
              <a:t>  </a:t>
            </a:r>
          </a:p>
        </p:txBody>
      </p:sp>
      <p:sp>
        <p:nvSpPr>
          <p:cNvPr id="12291" name="Rectangle 3"/>
          <p:cNvSpPr>
            <a:spLocks noGrp="1" noChangeArrowheads="1"/>
          </p:cNvSpPr>
          <p:nvPr>
            <p:ph type="body" idx="1"/>
          </p:nvPr>
        </p:nvSpPr>
        <p:spPr>
          <a:xfrm>
            <a:off x="228600" y="228600"/>
            <a:ext cx="8915400" cy="6629400"/>
          </a:xfrm>
        </p:spPr>
        <p:txBody>
          <a:bodyPr/>
          <a:lstStyle/>
          <a:p>
            <a:pPr eaLnBrk="1" hangingPunct="1">
              <a:lnSpc>
                <a:spcPct val="90000"/>
              </a:lnSpc>
            </a:pPr>
            <a:r>
              <a:rPr lang="en-US" altLang="zh-CN" b="1" dirty="0" smtClean="0">
                <a:latin typeface="Times New Roman" pitchFamily="18" charset="0"/>
              </a:rPr>
              <a:t>Experiment with leaf extract containing chloroplasts revealed that absorbed light energy causes electrons to flow from H</a:t>
            </a:r>
            <a:r>
              <a:rPr lang="en-US" altLang="zh-CN" b="1" baseline="-25000" dirty="0" smtClean="0">
                <a:latin typeface="Times New Roman" pitchFamily="18" charset="0"/>
              </a:rPr>
              <a:t>2</a:t>
            </a:r>
            <a:r>
              <a:rPr lang="en-US" altLang="zh-CN" b="1" dirty="0" smtClean="0">
                <a:latin typeface="Times New Roman" pitchFamily="18" charset="0"/>
              </a:rPr>
              <a:t>O to an artificial electron acceptor (NADP</a:t>
            </a:r>
            <a:r>
              <a:rPr lang="en-US" altLang="zh-CN" b="1" baseline="30000" dirty="0" smtClean="0">
                <a:latin typeface="Times New Roman" pitchFamily="18" charset="0"/>
              </a:rPr>
              <a:t>+</a:t>
            </a:r>
            <a:r>
              <a:rPr lang="en-US" altLang="zh-CN" b="1" dirty="0" smtClean="0">
                <a:latin typeface="Times New Roman" pitchFamily="18" charset="0"/>
              </a:rPr>
              <a:t> was found to be the acceptor in chloroplasts later); CO</a:t>
            </a:r>
            <a:r>
              <a:rPr lang="en-US" altLang="zh-CN" b="1" baseline="-25000" dirty="0" smtClean="0">
                <a:latin typeface="Times New Roman" pitchFamily="18" charset="0"/>
              </a:rPr>
              <a:t>2</a:t>
            </a:r>
            <a:r>
              <a:rPr lang="en-US" altLang="zh-CN" b="1" dirty="0" smtClean="0">
                <a:latin typeface="Times New Roman" pitchFamily="18" charset="0"/>
              </a:rPr>
              <a:t> is not required for this process; therefore O</a:t>
            </a:r>
            <a:r>
              <a:rPr lang="en-US" altLang="zh-CN" b="1" baseline="-25000" dirty="0" smtClean="0">
                <a:latin typeface="Times New Roman" pitchFamily="18" charset="0"/>
              </a:rPr>
              <a:t>2</a:t>
            </a:r>
            <a:r>
              <a:rPr lang="en-US" altLang="zh-CN" b="1" dirty="0" smtClean="0">
                <a:latin typeface="Times New Roman" pitchFamily="18" charset="0"/>
              </a:rPr>
              <a:t> could not be produced from CO</a:t>
            </a:r>
            <a:r>
              <a:rPr lang="en-US" altLang="zh-CN" b="1" baseline="-25000" dirty="0" smtClean="0">
                <a:latin typeface="Times New Roman" pitchFamily="18" charset="0"/>
              </a:rPr>
              <a:t>2</a:t>
            </a:r>
            <a:r>
              <a:rPr lang="en-US" altLang="zh-CN" b="1" dirty="0" smtClean="0">
                <a:latin typeface="Times New Roman" pitchFamily="18" charset="0"/>
              </a:rPr>
              <a:t> (1930s, Hill).</a:t>
            </a:r>
          </a:p>
          <a:p>
            <a:pPr eaLnBrk="1" hangingPunct="1">
              <a:lnSpc>
                <a:spcPct val="90000"/>
              </a:lnSpc>
              <a:buFontTx/>
              <a:buNone/>
            </a:pPr>
            <a:r>
              <a:rPr lang="en-US" altLang="zh-CN" b="1" dirty="0" smtClean="0">
                <a:latin typeface="Times New Roman" pitchFamily="18" charset="0"/>
              </a:rPr>
              <a:t>      </a:t>
            </a:r>
            <a:r>
              <a:rPr lang="en-US" altLang="zh-CN" b="1" dirty="0" smtClean="0">
                <a:solidFill>
                  <a:srgbClr val="FF0000"/>
                </a:solidFill>
                <a:latin typeface="Times New Roman" pitchFamily="18" charset="0"/>
              </a:rPr>
              <a:t>Hill reaction:</a:t>
            </a:r>
          </a:p>
          <a:p>
            <a:pPr eaLnBrk="1" hangingPunct="1">
              <a:lnSpc>
                <a:spcPct val="90000"/>
              </a:lnSpc>
              <a:buFontTx/>
              <a:buNone/>
            </a:pPr>
            <a:r>
              <a:rPr lang="en-US" altLang="zh-CN" b="1" dirty="0" smtClean="0">
                <a:latin typeface="Times New Roman" pitchFamily="18" charset="0"/>
              </a:rPr>
              <a:t>                    2H</a:t>
            </a:r>
            <a:r>
              <a:rPr lang="en-US" altLang="zh-CN" b="1" baseline="-25000" dirty="0" smtClean="0">
                <a:latin typeface="Times New Roman" pitchFamily="18" charset="0"/>
              </a:rPr>
              <a:t>2</a:t>
            </a:r>
            <a:r>
              <a:rPr lang="en-US" altLang="zh-CN" b="1" dirty="0" smtClean="0">
                <a:latin typeface="Times New Roman" pitchFamily="18" charset="0"/>
              </a:rPr>
              <a:t>O + 2A           2AH</a:t>
            </a:r>
            <a:r>
              <a:rPr lang="en-US" altLang="zh-CN" b="1" baseline="-25000" dirty="0" smtClean="0">
                <a:latin typeface="Times New Roman" pitchFamily="18" charset="0"/>
              </a:rPr>
              <a:t>2</a:t>
            </a:r>
            <a:r>
              <a:rPr lang="en-US" altLang="zh-CN" b="1" dirty="0" smtClean="0">
                <a:latin typeface="Times New Roman" pitchFamily="18" charset="0"/>
              </a:rPr>
              <a:t> + O</a:t>
            </a:r>
            <a:r>
              <a:rPr lang="en-US" altLang="zh-CN" b="1" baseline="-25000" dirty="0" smtClean="0">
                <a:latin typeface="Times New Roman" pitchFamily="18" charset="0"/>
              </a:rPr>
              <a:t>2</a:t>
            </a:r>
          </a:p>
          <a:p>
            <a:pPr eaLnBrk="1" hangingPunct="1">
              <a:lnSpc>
                <a:spcPct val="90000"/>
              </a:lnSpc>
              <a:buFontTx/>
              <a:buNone/>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Radio isotope tracer experiments revealed that CO</a:t>
            </a:r>
            <a:r>
              <a:rPr lang="en-US" altLang="zh-CN" b="1" baseline="-25000" dirty="0" smtClean="0">
                <a:latin typeface="Times New Roman" pitchFamily="18" charset="0"/>
              </a:rPr>
              <a:t>2</a:t>
            </a:r>
            <a:r>
              <a:rPr lang="en-US" altLang="zh-CN" b="1" dirty="0" smtClean="0">
                <a:latin typeface="Times New Roman" pitchFamily="18" charset="0"/>
              </a:rPr>
              <a:t> is added to ribulose-1,5-bisphosphate in a cyclic pathway before it is used for glucose synthesis  (1950s, Calvin).</a:t>
            </a:r>
          </a:p>
          <a:p>
            <a:pPr eaLnBrk="1" hangingPunct="1">
              <a:lnSpc>
                <a:spcPct val="90000"/>
              </a:lnSpc>
            </a:pPr>
            <a:endParaRPr lang="en-US" altLang="zh-CN" b="1" dirty="0" smtClean="0">
              <a:latin typeface="Times New Roman" pitchFamily="18" charset="0"/>
            </a:endParaRPr>
          </a:p>
          <a:p>
            <a:pPr eaLnBrk="1" hangingPunct="1">
              <a:lnSpc>
                <a:spcPct val="90000"/>
              </a:lnSpc>
            </a:pPr>
            <a:endParaRPr lang="en-US" altLang="zh-CN" sz="2800" b="1" dirty="0" smtClean="0">
              <a:latin typeface="Times New Roman" pitchFamily="18" charset="0"/>
            </a:endParaRPr>
          </a:p>
          <a:p>
            <a:pPr eaLnBrk="1" hangingPunct="1">
              <a:lnSpc>
                <a:spcPct val="90000"/>
              </a:lnSpc>
            </a:pPr>
            <a:endParaRPr lang="en-US" altLang="zh-CN" sz="2800" dirty="0" smtClean="0"/>
          </a:p>
        </p:txBody>
      </p:sp>
      <p:sp>
        <p:nvSpPr>
          <p:cNvPr id="12292" name="Line 4"/>
          <p:cNvSpPr>
            <a:spLocks noChangeShapeType="1"/>
          </p:cNvSpPr>
          <p:nvPr/>
        </p:nvSpPr>
        <p:spPr bwMode="auto">
          <a:xfrm>
            <a:off x="4284663" y="4221163"/>
            <a:ext cx="1079500" cy="0"/>
          </a:xfrm>
          <a:prstGeom prst="line">
            <a:avLst/>
          </a:prstGeom>
          <a:noFill/>
          <a:ln w="38100">
            <a:solidFill>
              <a:schemeClr val="tx1"/>
            </a:solidFill>
            <a:round/>
            <a:headEnd/>
            <a:tailEnd type="triangle" w="med" len="med"/>
          </a:ln>
        </p:spPr>
        <p:txBody>
          <a:bodyPr/>
          <a:lstStyle/>
          <a:p>
            <a:endParaRPr lang="zh-CN" altLang="en-US"/>
          </a:p>
        </p:txBody>
      </p:sp>
      <p:sp>
        <p:nvSpPr>
          <p:cNvPr id="12293" name="Text Box 5"/>
          <p:cNvSpPr txBox="1">
            <a:spLocks noChangeArrowheads="1"/>
          </p:cNvSpPr>
          <p:nvPr/>
        </p:nvSpPr>
        <p:spPr bwMode="auto">
          <a:xfrm>
            <a:off x="4335463" y="3736975"/>
            <a:ext cx="776287" cy="457200"/>
          </a:xfrm>
          <a:prstGeom prst="rect">
            <a:avLst/>
          </a:prstGeom>
          <a:noFill/>
          <a:ln w="9525">
            <a:noFill/>
            <a:miter lim="800000"/>
            <a:headEnd/>
            <a:tailEnd/>
          </a:ln>
        </p:spPr>
        <p:txBody>
          <a:bodyPr wrap="none">
            <a:spAutoFit/>
          </a:bodyPr>
          <a:lstStyle/>
          <a:p>
            <a:r>
              <a:rPr lang="en-US" altLang="zh-CN" sz="2400" b="1" baseline="0" dirty="0">
                <a:solidFill>
                  <a:srgbClr val="FF0000"/>
                </a:solidFill>
              </a:rPr>
              <a:t>light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srcRect/>
          <a:stretch>
            <a:fillRect/>
          </a:stretch>
        </p:blipFill>
        <p:spPr bwMode="auto">
          <a:xfrm>
            <a:off x="1541463" y="379413"/>
            <a:ext cx="6061075" cy="6097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699" y="476672"/>
            <a:ext cx="9144000" cy="1143000"/>
          </a:xfrm>
        </p:spPr>
        <p:txBody>
          <a:bodyPr/>
          <a:lstStyle/>
          <a:p>
            <a:pPr eaLnBrk="1" hangingPunct="1"/>
            <a:r>
              <a:rPr lang="en-US" altLang="zh-CN" b="1" dirty="0" smtClean="0">
                <a:solidFill>
                  <a:srgbClr val="0000FF"/>
                </a:solidFill>
                <a:latin typeface="Times New Roman" pitchFamily="18" charset="0"/>
              </a:rPr>
              <a:t>21. The major light absorbing pigments on thylakoid membrane were revealed to be chlorophylls</a:t>
            </a:r>
          </a:p>
        </p:txBody>
      </p:sp>
      <p:sp>
        <p:nvSpPr>
          <p:cNvPr id="14339" name="Rectangle 3"/>
          <p:cNvSpPr>
            <a:spLocks noGrp="1" noChangeArrowheads="1"/>
          </p:cNvSpPr>
          <p:nvPr>
            <p:ph type="body" idx="1"/>
          </p:nvPr>
        </p:nvSpPr>
        <p:spPr>
          <a:xfrm>
            <a:off x="-19699" y="2132856"/>
            <a:ext cx="9144000" cy="4941887"/>
          </a:xfrm>
        </p:spPr>
        <p:txBody>
          <a:bodyPr/>
          <a:lstStyle/>
          <a:p>
            <a:pPr eaLnBrk="1" hangingPunct="1"/>
            <a:r>
              <a:rPr lang="en-US" altLang="zh-CN" sz="2800" b="1" dirty="0" smtClean="0">
                <a:latin typeface="Times New Roman" pitchFamily="18" charset="0"/>
              </a:rPr>
              <a:t>Chlorophylls (</a:t>
            </a:r>
            <a:r>
              <a:rPr lang="zh-CN" altLang="en-US" sz="2800" b="1" dirty="0" smtClean="0">
                <a:solidFill>
                  <a:srgbClr val="FF0000"/>
                </a:solidFill>
                <a:latin typeface="楷体" panose="02010609060101010101" pitchFamily="49" charset="-122"/>
                <a:ea typeface="楷体" panose="02010609060101010101" pitchFamily="49" charset="-122"/>
              </a:rPr>
              <a:t>叶绿素</a:t>
            </a:r>
            <a:r>
              <a:rPr lang="en-US" altLang="zh-CN" sz="2800" b="1" dirty="0" smtClean="0">
                <a:latin typeface="Times New Roman" pitchFamily="18" charset="0"/>
              </a:rPr>
              <a:t>)(</a:t>
            </a:r>
            <a:r>
              <a:rPr lang="en-US" altLang="zh-CN" sz="2800" b="1" i="1" dirty="0" smtClean="0">
                <a:latin typeface="Times New Roman" pitchFamily="18" charset="0"/>
              </a:rPr>
              <a:t>a</a:t>
            </a:r>
            <a:r>
              <a:rPr lang="en-US" altLang="zh-CN" sz="2800" b="1" dirty="0" smtClean="0">
                <a:latin typeface="Times New Roman" pitchFamily="18" charset="0"/>
              </a:rPr>
              <a:t> and </a:t>
            </a:r>
            <a:r>
              <a:rPr lang="en-US" altLang="zh-CN" sz="2800" b="1" i="1" dirty="0" smtClean="0">
                <a:latin typeface="Times New Roman" pitchFamily="18" charset="0"/>
              </a:rPr>
              <a:t>b</a:t>
            </a:r>
            <a:r>
              <a:rPr lang="en-US" altLang="zh-CN" sz="2800" b="1" dirty="0" smtClean="0">
                <a:latin typeface="Times New Roman" pitchFamily="18" charset="0"/>
              </a:rPr>
              <a:t>) were found to resemble the heme group of hemoglobin, being polycyclic planar polytenes, except that the central Fe</a:t>
            </a:r>
            <a:r>
              <a:rPr lang="en-US" altLang="zh-CN" sz="2800" b="1" baseline="30000" dirty="0" smtClean="0">
                <a:latin typeface="Times New Roman" pitchFamily="18" charset="0"/>
              </a:rPr>
              <a:t>2+</a:t>
            </a:r>
            <a:r>
              <a:rPr lang="en-US" altLang="zh-CN" sz="2800" b="1" dirty="0" smtClean="0">
                <a:latin typeface="Times New Roman" pitchFamily="18" charset="0"/>
              </a:rPr>
              <a:t> is replaced by a </a:t>
            </a:r>
            <a:r>
              <a:rPr lang="en-US" altLang="zh-CN" sz="2800" b="1" dirty="0" smtClean="0">
                <a:solidFill>
                  <a:srgbClr val="FF0000"/>
                </a:solidFill>
                <a:latin typeface="Times New Roman" pitchFamily="18" charset="0"/>
              </a:rPr>
              <a:t>Mg</a:t>
            </a:r>
            <a:r>
              <a:rPr lang="en-US" altLang="zh-CN" sz="2800" b="1" baseline="30000" dirty="0" smtClean="0">
                <a:solidFill>
                  <a:srgbClr val="FF0000"/>
                </a:solidFill>
                <a:latin typeface="Times New Roman" pitchFamily="18" charset="0"/>
              </a:rPr>
              <a:t>2+</a:t>
            </a:r>
            <a:r>
              <a:rPr lang="en-US" altLang="zh-CN" sz="2800" b="1" dirty="0" smtClean="0">
                <a:latin typeface="Times New Roman" pitchFamily="18" charset="0"/>
              </a:rPr>
              <a:t>; a 21-carbon alcohol called phytol is attached to a carboxyl group on the protoporphyrin ring; there exists an extra non-pyrrole ring.</a:t>
            </a:r>
          </a:p>
          <a:p>
            <a:pPr eaLnBrk="1" hangingPunct="1"/>
            <a:endParaRPr lang="en-US" altLang="zh-CN" sz="2800" b="1" dirty="0" smtClean="0">
              <a:latin typeface="Times New Roman" pitchFamily="18" charset="0"/>
            </a:endParaRPr>
          </a:p>
          <a:p>
            <a:pPr eaLnBrk="1" hangingPunct="1"/>
            <a:r>
              <a:rPr lang="en-US" altLang="zh-CN" sz="2800" b="1" dirty="0" smtClean="0">
                <a:latin typeface="Times New Roman" pitchFamily="18" charset="0"/>
              </a:rPr>
              <a:t>The light absorbing pigments in algae and photosynthetic bacteria (named as bacteriochlorophyll) are very similar to that of higher plants.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539552" y="5414086"/>
            <a:ext cx="8158163" cy="1066800"/>
          </a:xfrm>
          <a:prstGeom prst="rect">
            <a:avLst/>
          </a:prstGeom>
          <a:noFill/>
          <a:ln w="9525">
            <a:noFill/>
            <a:miter lim="800000"/>
            <a:headEnd/>
            <a:tailEnd/>
          </a:ln>
        </p:spPr>
        <p:txBody>
          <a:bodyPr>
            <a:spAutoFit/>
          </a:bodyPr>
          <a:lstStyle/>
          <a:p>
            <a:pPr algn="ctr"/>
            <a:r>
              <a:rPr kumimoji="1" lang="en-US" altLang="zh-CN" sz="3200" b="1" baseline="0" dirty="0">
                <a:solidFill>
                  <a:srgbClr val="3333FF"/>
                </a:solidFill>
              </a:rPr>
              <a:t>Chlorophyll </a:t>
            </a:r>
            <a:r>
              <a:rPr kumimoji="1" lang="en-US" altLang="zh-CN" sz="3200" b="1" i="1" baseline="0" dirty="0">
                <a:solidFill>
                  <a:srgbClr val="3333FF"/>
                </a:solidFill>
              </a:rPr>
              <a:t>a</a:t>
            </a:r>
            <a:r>
              <a:rPr kumimoji="1" lang="en-US" altLang="zh-CN" sz="3200" b="1" baseline="0" dirty="0">
                <a:solidFill>
                  <a:srgbClr val="3333FF"/>
                </a:solidFill>
              </a:rPr>
              <a:t> and </a:t>
            </a:r>
            <a:r>
              <a:rPr kumimoji="1" lang="en-US" altLang="zh-CN" sz="3200" b="1" i="1" baseline="0" dirty="0">
                <a:solidFill>
                  <a:srgbClr val="3333FF"/>
                </a:solidFill>
              </a:rPr>
              <a:t>b</a:t>
            </a:r>
            <a:r>
              <a:rPr kumimoji="1" lang="en-US" altLang="zh-CN" sz="3200" b="1" baseline="0" dirty="0">
                <a:solidFill>
                  <a:srgbClr val="3333FF"/>
                </a:solidFill>
              </a:rPr>
              <a:t> and bacteriochlorophyll are the primary gatherers of light </a:t>
            </a:r>
            <a:r>
              <a:rPr kumimoji="1" lang="en-US" altLang="zh-CN" sz="3200" b="1" baseline="0" dirty="0" smtClean="0">
                <a:solidFill>
                  <a:srgbClr val="3333FF"/>
                </a:solidFill>
              </a:rPr>
              <a:t>energy</a:t>
            </a:r>
            <a:endParaRPr lang="en-US" altLang="zh-CN" sz="3200" b="1" baseline="0" dirty="0">
              <a:solidFill>
                <a:srgbClr val="3333FF"/>
              </a:solidFill>
            </a:endParaRPr>
          </a:p>
        </p:txBody>
      </p:sp>
      <p:pic>
        <p:nvPicPr>
          <p:cNvPr id="15363" name="Picture 4"/>
          <p:cNvPicPr>
            <a:picLocks noChangeAspect="1" noChangeArrowheads="1"/>
          </p:cNvPicPr>
          <p:nvPr/>
        </p:nvPicPr>
        <p:blipFill>
          <a:blip r:embed="rId2"/>
          <a:srcRect/>
          <a:stretch>
            <a:fillRect/>
          </a:stretch>
        </p:blipFill>
        <p:spPr bwMode="auto">
          <a:xfrm>
            <a:off x="303213" y="1458913"/>
            <a:ext cx="8535987" cy="39385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wills"/>
          <p:cNvPicPr>
            <a:picLocks noChangeAspect="1" noChangeArrowheads="1"/>
          </p:cNvPicPr>
          <p:nvPr/>
        </p:nvPicPr>
        <p:blipFill>
          <a:blip r:embed="rId2"/>
          <a:srcRect/>
          <a:stretch>
            <a:fillRect/>
          </a:stretch>
        </p:blipFill>
        <p:spPr bwMode="auto">
          <a:xfrm>
            <a:off x="611188" y="692150"/>
            <a:ext cx="7632700" cy="5364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0" y="116632"/>
            <a:ext cx="9144000" cy="6858000"/>
          </a:xfrm>
        </p:spPr>
        <p:txBody>
          <a:bodyPr/>
          <a:lstStyle/>
          <a:p>
            <a:pPr eaLnBrk="1" hangingPunct="1"/>
            <a:r>
              <a:rPr lang="en-US" altLang="zh-CN" b="1" dirty="0" smtClean="0">
                <a:latin typeface="Times New Roman" pitchFamily="18" charset="0"/>
              </a:rPr>
              <a:t>Chlorophyll is always associated with specific proteins to form light-harvesting complexes (LHCs).</a:t>
            </a:r>
          </a:p>
          <a:p>
            <a:pPr eaLnBrk="1" hangingPunct="1"/>
            <a:r>
              <a:rPr lang="en-US" altLang="zh-CN" b="1" dirty="0" smtClean="0">
                <a:latin typeface="Times New Roman" pitchFamily="18" charset="0"/>
              </a:rPr>
              <a:t>Carotenoids (</a:t>
            </a:r>
            <a:r>
              <a:rPr lang="zh-CN" altLang="en-US" b="1" dirty="0" smtClean="0">
                <a:latin typeface="楷体" panose="02010609060101010101" pitchFamily="49" charset="-122"/>
                <a:ea typeface="楷体" panose="02010609060101010101" pitchFamily="49" charset="-122"/>
              </a:rPr>
              <a:t>类胡萝卜素</a:t>
            </a:r>
            <a:r>
              <a:rPr lang="en-US" altLang="zh-CN" b="1" dirty="0" smtClean="0">
                <a:latin typeface="Times New Roman" pitchFamily="18" charset="0"/>
              </a:rPr>
              <a:t>), absorbing light at wavelengths distinct from chlorophylls, act as </a:t>
            </a:r>
            <a:r>
              <a:rPr lang="en-US" altLang="zh-CN" b="1" dirty="0" smtClean="0">
                <a:solidFill>
                  <a:srgbClr val="FF0000"/>
                </a:solidFill>
                <a:latin typeface="Times New Roman" pitchFamily="18" charset="0"/>
              </a:rPr>
              <a:t>accessory pigments</a:t>
            </a:r>
            <a:r>
              <a:rPr lang="en-US" altLang="zh-CN" b="1" dirty="0" smtClean="0">
                <a:latin typeface="Times New Roman" pitchFamily="18" charset="0"/>
              </a:rPr>
              <a:t> on thylakoid membranes. </a:t>
            </a:r>
          </a:p>
          <a:p>
            <a:pPr eaLnBrk="1" hangingPunct="1"/>
            <a:r>
              <a:rPr lang="en-US" altLang="zh-CN" b="1" dirty="0" smtClean="0">
                <a:latin typeface="Times New Roman" pitchFamily="18" charset="0"/>
              </a:rPr>
              <a:t>Cyanobacteria and red algae use open-chain tetrapyrroles, called phycobilins, to absorb light at wavelengths between </a:t>
            </a:r>
            <a:r>
              <a:rPr lang="en-US" altLang="zh-CN" b="1" dirty="0" smtClean="0">
                <a:solidFill>
                  <a:srgbClr val="FF0000"/>
                </a:solidFill>
                <a:latin typeface="Times New Roman" pitchFamily="18" charset="0"/>
              </a:rPr>
              <a:t>520-630 nm</a:t>
            </a:r>
            <a:r>
              <a:rPr lang="en-US" altLang="zh-CN" b="1" dirty="0" smtClean="0">
                <a:latin typeface="Times New Roman" pitchFamily="18" charset="0"/>
              </a:rPr>
              <a:t>.</a:t>
            </a:r>
          </a:p>
          <a:p>
            <a:pPr eaLnBrk="1" hangingPunct="1"/>
            <a:r>
              <a:rPr lang="en-US" altLang="zh-CN" b="1" dirty="0" smtClean="0">
                <a:latin typeface="Times New Roman" pitchFamily="18" charset="0"/>
              </a:rPr>
              <a:t>The absorption spectra of chlorophyll </a:t>
            </a:r>
            <a:r>
              <a:rPr lang="en-US" altLang="zh-CN" b="1" i="1" dirty="0" smtClean="0">
                <a:latin typeface="Times New Roman" pitchFamily="18" charset="0"/>
              </a:rPr>
              <a:t>a</a:t>
            </a:r>
            <a:r>
              <a:rPr lang="en-US" altLang="zh-CN" b="1" dirty="0" smtClean="0">
                <a:latin typeface="Times New Roman" pitchFamily="18" charset="0"/>
              </a:rPr>
              <a:t> and</a:t>
            </a:r>
            <a:r>
              <a:rPr lang="en-US" altLang="zh-CN" b="1" i="1" dirty="0" smtClean="0">
                <a:latin typeface="Times New Roman" pitchFamily="18" charset="0"/>
              </a:rPr>
              <a:t> b</a:t>
            </a:r>
            <a:r>
              <a:rPr lang="en-US" altLang="zh-CN" b="1" dirty="0" smtClean="0">
                <a:latin typeface="Times New Roman" pitchFamily="18" charset="0"/>
              </a:rPr>
              <a:t> overlap with the action spectrum of photosynthesis in chloroplasts.</a:t>
            </a:r>
          </a:p>
          <a:p>
            <a:pPr eaLnBrk="1" hangingPunct="1"/>
            <a:endParaRPr lang="en-US" altLang="zh-CN" b="1" dirty="0" smtClean="0">
              <a:latin typeface="Times New Roman" pitchFamily="18" charset="0"/>
            </a:endParaRPr>
          </a:p>
          <a:p>
            <a:pPr eaLnBrk="1" hangingPunct="1"/>
            <a:endParaRPr lang="en-US" altLang="zh-CN" b="1" dirty="0" smtClean="0">
              <a:solidFill>
                <a:srgbClr val="FF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50825" y="5877272"/>
            <a:ext cx="8637236" cy="727122"/>
          </a:xfrm>
          <a:prstGeom prst="rect">
            <a:avLst/>
          </a:prstGeom>
          <a:noFill/>
          <a:ln w="9525">
            <a:noFill/>
            <a:miter lim="800000"/>
            <a:headEnd/>
            <a:tailEnd/>
          </a:ln>
        </p:spPr>
        <p:txBody>
          <a:bodyPr wrap="none">
            <a:spAutoFit/>
          </a:bodyPr>
          <a:lstStyle/>
          <a:p>
            <a:pPr algn="ctr">
              <a:lnSpc>
                <a:spcPts val="2400"/>
              </a:lnSpc>
            </a:pPr>
            <a:r>
              <a:rPr kumimoji="1" lang="en-US" altLang="zh-CN" sz="2800" b="1" baseline="0" dirty="0">
                <a:solidFill>
                  <a:srgbClr val="3333FF"/>
                </a:solidFill>
              </a:rPr>
              <a:t>Carotene and lutein act as accessory pigments in plants</a:t>
            </a:r>
          </a:p>
          <a:p>
            <a:pPr algn="ctr">
              <a:lnSpc>
                <a:spcPts val="2400"/>
              </a:lnSpc>
            </a:pPr>
            <a:r>
              <a:rPr lang="en-US" altLang="zh-CN" sz="3200" b="1" dirty="0">
                <a:solidFill>
                  <a:srgbClr val="3333FF"/>
                </a:solidFill>
              </a:rPr>
              <a:t>(absorbing light at wavelengths distinct from chlorophyll)</a:t>
            </a:r>
            <a:endParaRPr lang="en-US" altLang="zh-CN" sz="3200" b="1" baseline="0" dirty="0">
              <a:solidFill>
                <a:srgbClr val="3333FF"/>
              </a:solidFill>
            </a:endParaRPr>
          </a:p>
        </p:txBody>
      </p:sp>
      <p:pic>
        <p:nvPicPr>
          <p:cNvPr id="18435" name="Picture 5"/>
          <p:cNvPicPr>
            <a:picLocks noChangeAspect="1" noChangeArrowheads="1"/>
          </p:cNvPicPr>
          <p:nvPr/>
        </p:nvPicPr>
        <p:blipFill>
          <a:blip r:embed="rId3"/>
          <a:srcRect/>
          <a:stretch>
            <a:fillRect/>
          </a:stretch>
        </p:blipFill>
        <p:spPr bwMode="auto">
          <a:xfrm>
            <a:off x="250825" y="404813"/>
            <a:ext cx="8535988" cy="2554287"/>
          </a:xfrm>
          <a:prstGeom prst="rect">
            <a:avLst/>
          </a:prstGeom>
          <a:noFill/>
          <a:ln w="9525">
            <a:noFill/>
            <a:miter lim="800000"/>
            <a:headEnd/>
            <a:tailEnd/>
          </a:ln>
        </p:spPr>
      </p:pic>
      <p:pic>
        <p:nvPicPr>
          <p:cNvPr id="18436" name="Picture 6"/>
          <p:cNvPicPr>
            <a:picLocks noChangeAspect="1" noChangeArrowheads="1"/>
          </p:cNvPicPr>
          <p:nvPr/>
        </p:nvPicPr>
        <p:blipFill>
          <a:blip r:embed="rId4"/>
          <a:srcRect/>
          <a:stretch>
            <a:fillRect/>
          </a:stretch>
        </p:blipFill>
        <p:spPr bwMode="auto">
          <a:xfrm>
            <a:off x="357188" y="3000375"/>
            <a:ext cx="8535987" cy="2700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gure 19-49"/>
          <p:cNvPicPr>
            <a:picLocks noChangeAspect="1" noChangeArrowheads="1"/>
          </p:cNvPicPr>
          <p:nvPr/>
        </p:nvPicPr>
        <p:blipFill>
          <a:blip r:embed="rId3"/>
          <a:srcRect/>
          <a:stretch>
            <a:fillRect/>
          </a:stretch>
        </p:blipFill>
        <p:spPr bwMode="auto">
          <a:xfrm>
            <a:off x="571500" y="0"/>
            <a:ext cx="6899275" cy="6532563"/>
          </a:xfrm>
          <a:prstGeom prst="rect">
            <a:avLst/>
          </a:prstGeom>
          <a:noFill/>
          <a:ln w="9525">
            <a:noFill/>
            <a:miter lim="800000"/>
            <a:headEnd/>
            <a:tailEnd/>
          </a:ln>
        </p:spPr>
      </p:pic>
      <p:sp>
        <p:nvSpPr>
          <p:cNvPr id="19459" name="TextBox 2"/>
          <p:cNvSpPr txBox="1">
            <a:spLocks noChangeArrowheads="1"/>
          </p:cNvSpPr>
          <p:nvPr/>
        </p:nvSpPr>
        <p:spPr bwMode="auto">
          <a:xfrm>
            <a:off x="3441700" y="6149975"/>
            <a:ext cx="5702300" cy="708025"/>
          </a:xfrm>
          <a:prstGeom prst="rect">
            <a:avLst/>
          </a:prstGeom>
          <a:noFill/>
          <a:ln w="9525">
            <a:noFill/>
            <a:miter lim="800000"/>
            <a:headEnd/>
            <a:tailEnd/>
          </a:ln>
        </p:spPr>
        <p:txBody>
          <a:bodyPr wrap="none">
            <a:spAutoFit/>
          </a:bodyPr>
          <a:lstStyle/>
          <a:p>
            <a:r>
              <a:rPr kumimoji="1" lang="en-US" altLang="zh-CN" sz="2800" b="1" baseline="0" dirty="0">
                <a:solidFill>
                  <a:srgbClr val="3333FF"/>
                </a:solidFill>
              </a:rPr>
              <a:t>A light-harvesting complex (LHCII)</a:t>
            </a:r>
          </a:p>
          <a:p>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381000"/>
            <a:ext cx="9144000" cy="1143000"/>
          </a:xfrm>
        </p:spPr>
        <p:txBody>
          <a:bodyPr/>
          <a:lstStyle/>
          <a:p>
            <a:pPr eaLnBrk="1" hangingPunct="1"/>
            <a:r>
              <a:rPr lang="en-US" altLang="zh-CN" b="1" dirty="0" smtClean="0">
                <a:solidFill>
                  <a:srgbClr val="3333FF"/>
                </a:solidFill>
                <a:latin typeface="Times New Roman" pitchFamily="18" charset="0"/>
              </a:rPr>
              <a:t>Photosynthesis</a:t>
            </a:r>
            <a:br>
              <a:rPr lang="en-US" altLang="zh-CN" b="1" dirty="0" smtClean="0">
                <a:solidFill>
                  <a:srgbClr val="3333FF"/>
                </a:solidFill>
                <a:latin typeface="Times New Roman" pitchFamily="18" charset="0"/>
              </a:rPr>
            </a:br>
            <a:r>
              <a:rPr lang="en-US" altLang="zh-CN" b="1" dirty="0" smtClean="0">
                <a:solidFill>
                  <a:srgbClr val="3333FF"/>
                </a:solidFill>
                <a:latin typeface="Times New Roman" pitchFamily="18" charset="0"/>
              </a:rPr>
              <a:t>(</a:t>
            </a:r>
            <a:r>
              <a:rPr lang="zh-CN" altLang="en-US" b="1" dirty="0" smtClean="0">
                <a:solidFill>
                  <a:srgbClr val="3333FF"/>
                </a:solidFill>
                <a:latin typeface="楷体" panose="02010609060101010101" pitchFamily="49" charset="-122"/>
                <a:ea typeface="楷体" panose="02010609060101010101" pitchFamily="49" charset="-122"/>
              </a:rPr>
              <a:t>光合作用</a:t>
            </a:r>
            <a:r>
              <a:rPr lang="en-US" altLang="zh-CN" b="1" dirty="0" smtClean="0">
                <a:solidFill>
                  <a:srgbClr val="3333FF"/>
                </a:solidFill>
                <a:latin typeface="Times New Roman" pitchFamily="18" charset="0"/>
              </a:rPr>
              <a:t>)</a:t>
            </a:r>
            <a:endParaRPr lang="en-US" altLang="zh-CN" b="1" dirty="0" smtClean="0">
              <a:solidFill>
                <a:srgbClr val="0000FF"/>
              </a:solidFill>
              <a:latin typeface="Times New Roman" pitchFamily="18" charset="0"/>
            </a:endParaRPr>
          </a:p>
        </p:txBody>
      </p:sp>
      <p:sp>
        <p:nvSpPr>
          <p:cNvPr id="3075" name="Rectangle 3"/>
          <p:cNvSpPr>
            <a:spLocks noGrp="1" noChangeArrowheads="1"/>
          </p:cNvSpPr>
          <p:nvPr>
            <p:ph type="body" idx="1"/>
          </p:nvPr>
        </p:nvSpPr>
        <p:spPr>
          <a:xfrm>
            <a:off x="0" y="2209800"/>
            <a:ext cx="9144000" cy="4114800"/>
          </a:xfrm>
        </p:spPr>
        <p:txBody>
          <a:bodyPr/>
          <a:lstStyle/>
          <a:p>
            <a:pPr eaLnBrk="1" hangingPunct="1">
              <a:buFontTx/>
              <a:buNone/>
            </a:pPr>
            <a:r>
              <a:rPr lang="en-US" altLang="zh-CN" b="1" dirty="0" smtClean="0">
                <a:latin typeface="Times New Roman" pitchFamily="18" charset="0"/>
              </a:rPr>
              <a:t>   </a:t>
            </a:r>
            <a:r>
              <a:rPr lang="en-US" altLang="zh-CN" sz="3600" b="1" dirty="0" smtClean="0">
                <a:latin typeface="Times New Roman" pitchFamily="18" charset="0"/>
              </a:rPr>
              <a:t>The chemical process by which green plants and other phototrophs synthesize organic compounds from carbon dioxide and water in the presence of sunlight.</a:t>
            </a:r>
          </a:p>
          <a:p>
            <a:pPr eaLnBrk="1" hangingPunct="1">
              <a:buFontTx/>
              <a:buNone/>
            </a:pPr>
            <a:r>
              <a:rPr lang="en-US" altLang="zh-CN" sz="3600" b="1" dirty="0" smtClean="0">
                <a:latin typeface="Times New Roman" pitchFamily="18" charset="0"/>
              </a:rPr>
              <a:t>                                   </a:t>
            </a:r>
            <a:r>
              <a:rPr lang="en-US" altLang="zh-CN" sz="2800" b="1" dirty="0" smtClean="0">
                <a:solidFill>
                  <a:srgbClr val="FF0000"/>
                </a:solidFill>
                <a:latin typeface="Times New Roman" pitchFamily="18" charset="0"/>
              </a:rPr>
              <a:t>light</a:t>
            </a:r>
          </a:p>
          <a:p>
            <a:pPr eaLnBrk="1" hangingPunct="1">
              <a:buFontTx/>
              <a:buNone/>
            </a:pPr>
            <a:r>
              <a:rPr lang="en-US" altLang="zh-CN" sz="2800" b="1" dirty="0" smtClean="0">
                <a:solidFill>
                  <a:srgbClr val="FF0000"/>
                </a:solidFill>
                <a:latin typeface="Times New Roman" pitchFamily="18" charset="0"/>
              </a:rPr>
              <a:t>             </a:t>
            </a:r>
            <a:r>
              <a:rPr lang="en-US" altLang="zh-CN" sz="3600" b="1" dirty="0" smtClean="0">
                <a:latin typeface="Times New Roman" pitchFamily="18" charset="0"/>
              </a:rPr>
              <a:t>CO</a:t>
            </a:r>
            <a:r>
              <a:rPr lang="en-US" altLang="zh-CN" sz="3600" b="1" baseline="-25000" dirty="0" smtClean="0">
                <a:latin typeface="Times New Roman" pitchFamily="18" charset="0"/>
              </a:rPr>
              <a:t>2</a:t>
            </a:r>
            <a:r>
              <a:rPr lang="en-US" altLang="zh-CN" sz="3600" b="1" dirty="0" smtClean="0">
                <a:latin typeface="Times New Roman" pitchFamily="18" charset="0"/>
              </a:rPr>
              <a:t>   +   H</a:t>
            </a:r>
            <a:r>
              <a:rPr lang="en-US" altLang="zh-CN" sz="3600" b="1" baseline="-25000" dirty="0" smtClean="0">
                <a:latin typeface="Times New Roman" pitchFamily="18" charset="0"/>
              </a:rPr>
              <a:t>2</a:t>
            </a:r>
            <a:r>
              <a:rPr lang="en-US" altLang="zh-CN" sz="3600" b="1" dirty="0" smtClean="0">
                <a:latin typeface="Times New Roman" pitchFamily="18" charset="0"/>
              </a:rPr>
              <a:t>O        </a:t>
            </a:r>
            <a:r>
              <a:rPr lang="zh-CN" altLang="en-US" sz="3600" b="1" dirty="0" smtClean="0">
                <a:latin typeface="Times New Roman" pitchFamily="18" charset="0"/>
              </a:rPr>
              <a:t>（</a:t>
            </a:r>
            <a:r>
              <a:rPr lang="en-US" altLang="zh-CN" sz="3600" b="1" dirty="0" smtClean="0">
                <a:latin typeface="Times New Roman" pitchFamily="18" charset="0"/>
              </a:rPr>
              <a:t>CH</a:t>
            </a:r>
            <a:r>
              <a:rPr lang="en-US" altLang="zh-CN" sz="3600" b="1" baseline="-25000" dirty="0" smtClean="0">
                <a:latin typeface="Times New Roman" pitchFamily="18" charset="0"/>
              </a:rPr>
              <a:t>2</a:t>
            </a:r>
            <a:r>
              <a:rPr lang="en-US" altLang="zh-CN" sz="3600" b="1" dirty="0" smtClean="0">
                <a:latin typeface="Times New Roman" pitchFamily="18" charset="0"/>
              </a:rPr>
              <a:t>O</a:t>
            </a:r>
            <a:r>
              <a:rPr lang="zh-CN" altLang="en-US" sz="3600" b="1" dirty="0" smtClean="0">
                <a:latin typeface="Times New Roman" pitchFamily="18" charset="0"/>
              </a:rPr>
              <a:t>）  </a:t>
            </a:r>
            <a:r>
              <a:rPr lang="en-US" altLang="zh-CN" sz="3600" b="1" dirty="0" smtClean="0">
                <a:latin typeface="Times New Roman" pitchFamily="18" charset="0"/>
              </a:rPr>
              <a:t>+   O</a:t>
            </a:r>
            <a:r>
              <a:rPr lang="en-US" altLang="zh-CN" sz="3600" b="1" baseline="-25000" dirty="0" smtClean="0">
                <a:latin typeface="Times New Roman" pitchFamily="18" charset="0"/>
              </a:rPr>
              <a:t>2</a:t>
            </a:r>
            <a:endParaRPr lang="en-US" altLang="zh-CN" b="1" dirty="0" smtClean="0">
              <a:latin typeface="Times New Roman" pitchFamily="18" charset="0"/>
            </a:endParaRPr>
          </a:p>
        </p:txBody>
      </p:sp>
      <p:sp>
        <p:nvSpPr>
          <p:cNvPr id="3076" name="Line 10"/>
          <p:cNvSpPr>
            <a:spLocks noChangeShapeType="1"/>
          </p:cNvSpPr>
          <p:nvPr/>
        </p:nvSpPr>
        <p:spPr bwMode="auto">
          <a:xfrm>
            <a:off x="4071938" y="5572125"/>
            <a:ext cx="865187" cy="0"/>
          </a:xfrm>
          <a:prstGeom prst="line">
            <a:avLst/>
          </a:prstGeom>
          <a:noFill/>
          <a:ln w="38100">
            <a:solidFill>
              <a:schemeClr val="tx1"/>
            </a:solidFill>
            <a:round/>
            <a:headEnd/>
            <a:tailEnd type="triangle" w="med" len="med"/>
          </a:ln>
        </p:spPr>
        <p:txBody>
          <a:bodyPr/>
          <a:lstStyle/>
          <a:p>
            <a:endParaRPr lang="zh-CN" altLang="en-US"/>
          </a:p>
        </p:txBody>
      </p:sp>
      <p:cxnSp>
        <p:nvCxnSpPr>
          <p:cNvPr id="3077" name="直接箭头连接符 5"/>
          <p:cNvCxnSpPr>
            <a:cxnSpLocks noChangeShapeType="1"/>
          </p:cNvCxnSpPr>
          <p:nvPr/>
        </p:nvCxnSpPr>
        <p:spPr bwMode="auto">
          <a:xfrm rot="5400000">
            <a:off x="4250183" y="5334993"/>
            <a:ext cx="357188" cy="1587"/>
          </a:xfrm>
          <a:prstGeom prst="straightConnector1">
            <a:avLst/>
          </a:prstGeom>
          <a:noFill/>
          <a:ln w="28575" algn="ctr">
            <a:solidFill>
              <a:schemeClr val="tx1"/>
            </a:solidFill>
            <a:round/>
            <a:headEnd/>
            <a:tailEnd type="arrow" w="med" len="med"/>
          </a:ln>
        </p:spPr>
      </p:cxn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68313" y="4221163"/>
            <a:ext cx="8013700" cy="2528887"/>
          </a:xfrm>
          <a:prstGeom prst="rect">
            <a:avLst/>
          </a:prstGeom>
          <a:noFill/>
          <a:ln w="9525">
            <a:noFill/>
            <a:miter lim="800000"/>
            <a:headEnd/>
            <a:tailEnd/>
          </a:ln>
        </p:spPr>
        <p:txBody>
          <a:bodyPr>
            <a:spAutoFit/>
          </a:bodyPr>
          <a:lstStyle/>
          <a:p>
            <a:r>
              <a:rPr kumimoji="1" lang="en-US" altLang="zh-CN" sz="3200" b="1" baseline="0" dirty="0"/>
              <a:t>Phycobilins,</a:t>
            </a:r>
            <a:r>
              <a:rPr kumimoji="1" lang="en-US" altLang="zh-CN" sz="3200" baseline="30000" dirty="0"/>
              <a:t> </a:t>
            </a:r>
            <a:r>
              <a:rPr kumimoji="1" lang="en-US" altLang="zh-CN" sz="3200" b="1" baseline="0" dirty="0"/>
              <a:t> light absorbing pigments in cyanobacteria and red algae, are open-chain tetraparrole polytenes, </a:t>
            </a:r>
            <a:r>
              <a:rPr lang="en-US" altLang="zh-CN" sz="3200" b="1" baseline="0" dirty="0"/>
              <a:t>absorbing light at wavelengths between </a:t>
            </a:r>
            <a:r>
              <a:rPr lang="en-US" altLang="zh-CN" sz="3200" b="1" baseline="0" dirty="0">
                <a:solidFill>
                  <a:srgbClr val="FF0000"/>
                </a:solidFill>
              </a:rPr>
              <a:t>520-630 nm</a:t>
            </a:r>
            <a:r>
              <a:rPr lang="en-US" altLang="zh-CN" sz="3200" b="1" baseline="0" dirty="0"/>
              <a:t>.</a:t>
            </a:r>
            <a:endParaRPr kumimoji="1" lang="en-US" altLang="zh-CN" sz="3200" b="1" baseline="0" dirty="0"/>
          </a:p>
          <a:p>
            <a:endParaRPr lang="en-US" altLang="zh-CN" sz="3200" b="1" baseline="0" dirty="0"/>
          </a:p>
        </p:txBody>
      </p:sp>
      <p:pic>
        <p:nvPicPr>
          <p:cNvPr id="20483" name="Picture 5"/>
          <p:cNvPicPr>
            <a:picLocks noChangeAspect="1" noChangeArrowheads="1"/>
          </p:cNvPicPr>
          <p:nvPr/>
        </p:nvPicPr>
        <p:blipFill>
          <a:blip r:embed="rId3"/>
          <a:srcRect/>
          <a:stretch>
            <a:fillRect/>
          </a:stretch>
        </p:blipFill>
        <p:spPr bwMode="auto">
          <a:xfrm>
            <a:off x="323850" y="549275"/>
            <a:ext cx="8535988" cy="3187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0" y="5516563"/>
            <a:ext cx="8856663" cy="1066800"/>
          </a:xfrm>
          <a:prstGeom prst="rect">
            <a:avLst/>
          </a:prstGeom>
          <a:noFill/>
          <a:ln w="9525">
            <a:noFill/>
            <a:miter lim="800000"/>
            <a:headEnd/>
            <a:tailEnd/>
          </a:ln>
        </p:spPr>
        <p:txBody>
          <a:bodyPr>
            <a:spAutoFit/>
          </a:bodyPr>
          <a:lstStyle/>
          <a:p>
            <a:pPr algn="ctr"/>
            <a:r>
              <a:rPr lang="en-US" altLang="zh-CN" sz="3200" b="1" baseline="0" dirty="0">
                <a:solidFill>
                  <a:srgbClr val="3333FF"/>
                </a:solidFill>
              </a:rPr>
              <a:t>A phycobilisome---the primary light-harvesting structures in cyanobacteria and red algae</a:t>
            </a:r>
          </a:p>
        </p:txBody>
      </p:sp>
      <p:pic>
        <p:nvPicPr>
          <p:cNvPr id="21507" name="Picture 4"/>
          <p:cNvPicPr>
            <a:picLocks noChangeAspect="1" noChangeArrowheads="1"/>
          </p:cNvPicPr>
          <p:nvPr/>
        </p:nvPicPr>
        <p:blipFill>
          <a:blip r:embed="rId2"/>
          <a:srcRect/>
          <a:stretch>
            <a:fillRect/>
          </a:stretch>
        </p:blipFill>
        <p:spPr bwMode="auto">
          <a:xfrm>
            <a:off x="1692275" y="0"/>
            <a:ext cx="5976938" cy="536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619672" y="5877272"/>
            <a:ext cx="6488699" cy="769441"/>
          </a:xfrm>
          <a:prstGeom prst="rect">
            <a:avLst/>
          </a:prstGeom>
          <a:noFill/>
          <a:ln w="9525">
            <a:noFill/>
            <a:miter lim="800000"/>
            <a:headEnd/>
            <a:tailEnd/>
          </a:ln>
        </p:spPr>
        <p:txBody>
          <a:bodyPr wrap="none">
            <a:spAutoFit/>
          </a:bodyPr>
          <a:lstStyle/>
          <a:p>
            <a:r>
              <a:rPr lang="en-US" altLang="zh-CN" sz="4400" b="1" baseline="0" dirty="0">
                <a:solidFill>
                  <a:srgbClr val="3333FF"/>
                </a:solidFill>
              </a:rPr>
              <a:t>Electromagnetic radiation</a:t>
            </a:r>
          </a:p>
        </p:txBody>
      </p:sp>
      <p:pic>
        <p:nvPicPr>
          <p:cNvPr id="22531" name="Picture 4"/>
          <p:cNvPicPr>
            <a:picLocks noChangeAspect="1" noChangeArrowheads="1"/>
          </p:cNvPicPr>
          <p:nvPr/>
        </p:nvPicPr>
        <p:blipFill>
          <a:blip r:embed="rId2"/>
          <a:srcRect/>
          <a:stretch>
            <a:fillRect/>
          </a:stretch>
        </p:blipFill>
        <p:spPr bwMode="auto">
          <a:xfrm>
            <a:off x="303213" y="1568450"/>
            <a:ext cx="8535987" cy="37195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09550" y="6027738"/>
            <a:ext cx="8934450" cy="830262"/>
          </a:xfrm>
          <a:prstGeom prst="rect">
            <a:avLst/>
          </a:prstGeom>
          <a:noFill/>
          <a:ln w="9525">
            <a:noFill/>
            <a:miter lim="800000"/>
            <a:headEnd/>
            <a:tailEnd/>
          </a:ln>
        </p:spPr>
        <p:txBody>
          <a:bodyPr wrap="none">
            <a:spAutoFit/>
          </a:bodyPr>
          <a:lstStyle/>
          <a:p>
            <a:pPr algn="ctr"/>
            <a:r>
              <a:rPr lang="en-US" altLang="zh-CN" sz="2400" b="1" baseline="0" dirty="0">
                <a:solidFill>
                  <a:srgbClr val="3333FF"/>
                </a:solidFill>
              </a:rPr>
              <a:t>The combination of chlorophylls (</a:t>
            </a:r>
            <a:r>
              <a:rPr lang="en-US" altLang="zh-CN" sz="2400" b="1" i="1" baseline="0" dirty="0">
                <a:solidFill>
                  <a:srgbClr val="3333FF"/>
                </a:solidFill>
              </a:rPr>
              <a:t>a</a:t>
            </a:r>
            <a:r>
              <a:rPr lang="en-US" altLang="zh-CN" sz="2400" b="1" baseline="0" dirty="0">
                <a:solidFill>
                  <a:srgbClr val="3333FF"/>
                </a:solidFill>
              </a:rPr>
              <a:t> and </a:t>
            </a:r>
            <a:r>
              <a:rPr lang="en-US" altLang="zh-CN" sz="2400" b="1" i="1" baseline="0" dirty="0">
                <a:solidFill>
                  <a:srgbClr val="3333FF"/>
                </a:solidFill>
              </a:rPr>
              <a:t>b</a:t>
            </a:r>
            <a:r>
              <a:rPr lang="en-US" altLang="zh-CN" sz="2400" b="1" baseline="0" dirty="0">
                <a:solidFill>
                  <a:srgbClr val="3333FF"/>
                </a:solidFill>
              </a:rPr>
              <a:t>) and accessory pigments </a:t>
            </a:r>
          </a:p>
          <a:p>
            <a:pPr algn="ctr"/>
            <a:r>
              <a:rPr lang="en-US" altLang="zh-CN" sz="2400" b="1" baseline="0" dirty="0">
                <a:solidFill>
                  <a:srgbClr val="3333FF"/>
                </a:solidFill>
              </a:rPr>
              <a:t>enable plants to harvest most of the energy available in sunlight </a:t>
            </a:r>
          </a:p>
        </p:txBody>
      </p:sp>
      <p:pic>
        <p:nvPicPr>
          <p:cNvPr id="23555" name="Picture 5"/>
          <p:cNvPicPr>
            <a:picLocks noChangeAspect="1" noChangeArrowheads="1"/>
          </p:cNvPicPr>
          <p:nvPr/>
        </p:nvPicPr>
        <p:blipFill>
          <a:blip r:embed="rId3"/>
          <a:srcRect/>
          <a:stretch>
            <a:fillRect/>
          </a:stretch>
        </p:blipFill>
        <p:spPr bwMode="auto">
          <a:xfrm>
            <a:off x="395288" y="0"/>
            <a:ext cx="8366125" cy="6097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5072063" y="1571625"/>
            <a:ext cx="3911600" cy="2654300"/>
          </a:xfrm>
          <a:prstGeom prst="rect">
            <a:avLst/>
          </a:prstGeom>
          <a:noFill/>
          <a:ln w="9525">
            <a:noFill/>
            <a:miter lim="800000"/>
            <a:headEnd/>
            <a:tailEnd/>
          </a:ln>
        </p:spPr>
        <p:txBody>
          <a:bodyPr wrap="none">
            <a:spAutoFit/>
          </a:bodyPr>
          <a:lstStyle/>
          <a:p>
            <a:r>
              <a:rPr kumimoji="1" lang="en-US" altLang="zh-CN" sz="2800" b="1" baseline="0" dirty="0"/>
              <a:t>The </a:t>
            </a:r>
            <a:r>
              <a:rPr kumimoji="1" lang="en-US" altLang="zh-CN" sz="2800" b="1" baseline="0" dirty="0">
                <a:solidFill>
                  <a:srgbClr val="FF0000"/>
                </a:solidFill>
              </a:rPr>
              <a:t>action spectrum</a:t>
            </a:r>
          </a:p>
          <a:p>
            <a:r>
              <a:rPr kumimoji="1" lang="en-US" altLang="zh-CN" sz="2800" b="1" baseline="0" dirty="0"/>
              <a:t>of photosynthesis in alga</a:t>
            </a:r>
          </a:p>
          <a:p>
            <a:r>
              <a:rPr kumimoji="1" lang="en-US" altLang="zh-CN" sz="2800" b="1" baseline="0" dirty="0"/>
              <a:t>overlaps with the</a:t>
            </a:r>
          </a:p>
          <a:p>
            <a:r>
              <a:rPr kumimoji="1" lang="en-US" altLang="zh-CN" sz="2800" b="1" baseline="0" dirty="0"/>
              <a:t>absorption spectra</a:t>
            </a:r>
          </a:p>
          <a:p>
            <a:r>
              <a:rPr kumimoji="1" lang="en-US" altLang="zh-CN" sz="2800" b="1" baseline="0" dirty="0"/>
              <a:t>of chlorophyll </a:t>
            </a:r>
            <a:r>
              <a:rPr kumimoji="1" lang="en-US" altLang="zh-CN" sz="2800" b="1" i="1" baseline="0" dirty="0"/>
              <a:t>a</a:t>
            </a:r>
            <a:r>
              <a:rPr kumimoji="1" lang="en-US" altLang="zh-CN" sz="2800" b="1" baseline="0" dirty="0"/>
              <a:t> and</a:t>
            </a:r>
            <a:r>
              <a:rPr kumimoji="1" lang="en-US" altLang="zh-CN" sz="2800" b="1" i="1" baseline="0" dirty="0"/>
              <a:t> b</a:t>
            </a:r>
            <a:r>
              <a:rPr kumimoji="1" lang="en-US" altLang="zh-CN" sz="2800" b="1" baseline="0" dirty="0"/>
              <a:t>.</a:t>
            </a:r>
          </a:p>
          <a:p>
            <a:endParaRPr lang="en-US" altLang="zh-CN" sz="2800" b="1" baseline="0" dirty="0"/>
          </a:p>
        </p:txBody>
      </p:sp>
      <p:pic>
        <p:nvPicPr>
          <p:cNvPr id="24579" name="Picture 5"/>
          <p:cNvPicPr>
            <a:picLocks noChangeAspect="1" noChangeArrowheads="1"/>
          </p:cNvPicPr>
          <p:nvPr/>
        </p:nvPicPr>
        <p:blipFill>
          <a:blip r:embed="rId3"/>
          <a:srcRect/>
          <a:stretch>
            <a:fillRect/>
          </a:stretch>
        </p:blipFill>
        <p:spPr bwMode="auto">
          <a:xfrm>
            <a:off x="323850" y="0"/>
            <a:ext cx="4629150" cy="3041650"/>
          </a:xfrm>
          <a:prstGeom prst="rect">
            <a:avLst/>
          </a:prstGeom>
          <a:noFill/>
          <a:ln w="9525">
            <a:noFill/>
            <a:miter lim="800000"/>
            <a:headEnd/>
            <a:tailEnd/>
          </a:ln>
        </p:spPr>
      </p:pic>
      <p:pic>
        <p:nvPicPr>
          <p:cNvPr id="24580" name="Picture 6"/>
          <p:cNvPicPr>
            <a:picLocks noChangeAspect="1" noChangeArrowheads="1"/>
          </p:cNvPicPr>
          <p:nvPr/>
        </p:nvPicPr>
        <p:blipFill>
          <a:blip r:embed="rId4"/>
          <a:srcRect/>
          <a:stretch>
            <a:fillRect/>
          </a:stretch>
        </p:blipFill>
        <p:spPr bwMode="auto">
          <a:xfrm>
            <a:off x="323850" y="3213100"/>
            <a:ext cx="4392613" cy="3308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765175"/>
            <a:ext cx="8915400" cy="1143000"/>
          </a:xfrm>
        </p:spPr>
        <p:txBody>
          <a:bodyPr/>
          <a:lstStyle/>
          <a:p>
            <a:pPr eaLnBrk="1" hangingPunct="1"/>
            <a:r>
              <a:rPr lang="en-US" altLang="zh-CN" b="1" dirty="0" smtClean="0">
                <a:solidFill>
                  <a:srgbClr val="0000FF"/>
                </a:solidFill>
                <a:latin typeface="Times New Roman" pitchFamily="18" charset="0"/>
              </a:rPr>
              <a:t>22. Photons absorbed by many chlorophylls funnel into one reaction center via exciton transfer</a:t>
            </a:r>
            <a:r>
              <a:rPr lang="en-US" altLang="zh-CN" dirty="0" smtClean="0"/>
              <a:t> </a:t>
            </a:r>
          </a:p>
        </p:txBody>
      </p:sp>
      <p:sp>
        <p:nvSpPr>
          <p:cNvPr id="25603" name="Rectangle 3"/>
          <p:cNvSpPr>
            <a:spLocks noGrp="1" noChangeArrowheads="1"/>
          </p:cNvSpPr>
          <p:nvPr>
            <p:ph type="body" idx="1"/>
          </p:nvPr>
        </p:nvSpPr>
        <p:spPr>
          <a:xfrm>
            <a:off x="0" y="2781300"/>
            <a:ext cx="9144000" cy="5013325"/>
          </a:xfrm>
        </p:spPr>
        <p:txBody>
          <a:bodyPr/>
          <a:lstStyle/>
          <a:p>
            <a:pPr eaLnBrk="1" hangingPunct="1">
              <a:lnSpc>
                <a:spcPct val="90000"/>
              </a:lnSpc>
            </a:pPr>
            <a:r>
              <a:rPr lang="en-US" altLang="zh-CN" b="1" dirty="0" smtClean="0">
                <a:latin typeface="Times New Roman" pitchFamily="18" charset="0"/>
              </a:rPr>
              <a:t>The light-absorbing pigments are arranged in functional arrays called </a:t>
            </a:r>
            <a:r>
              <a:rPr lang="en-US" altLang="zh-CN" b="1" dirty="0" smtClean="0">
                <a:solidFill>
                  <a:srgbClr val="FF0000"/>
                </a:solidFill>
                <a:latin typeface="Times New Roman" pitchFamily="18" charset="0"/>
              </a:rPr>
              <a:t>photosystem</a:t>
            </a:r>
            <a:r>
              <a:rPr lang="en-US" altLang="zh-CN" b="1" dirty="0" smtClean="0">
                <a:latin typeface="Times New Roman" pitchFamily="18" charset="0"/>
              </a:rPr>
              <a:t>.</a:t>
            </a:r>
          </a:p>
          <a:p>
            <a:pPr eaLnBrk="1" hangingPunct="1">
              <a:lnSpc>
                <a:spcPct val="90000"/>
              </a:lnSpc>
            </a:pPr>
            <a:r>
              <a:rPr lang="en-US" altLang="zh-CN" b="1" dirty="0" smtClean="0">
                <a:latin typeface="Times New Roman" pitchFamily="18" charset="0"/>
              </a:rPr>
              <a:t>Photons absorbed by many </a:t>
            </a:r>
            <a:r>
              <a:rPr lang="en-US" altLang="zh-CN" b="1" dirty="0" smtClean="0">
                <a:solidFill>
                  <a:srgbClr val="FF0000"/>
                </a:solidFill>
                <a:latin typeface="Times New Roman" pitchFamily="18" charset="0"/>
              </a:rPr>
              <a:t>antenna pigments</a:t>
            </a:r>
            <a:r>
              <a:rPr lang="en-US" altLang="zh-CN" b="1" dirty="0" smtClean="0">
                <a:latin typeface="Times New Roman" pitchFamily="18" charset="0"/>
              </a:rPr>
              <a:t> funnel to one </a:t>
            </a:r>
            <a:r>
              <a:rPr lang="en-US" altLang="zh-CN" b="1" dirty="0" smtClean="0">
                <a:solidFill>
                  <a:srgbClr val="FF0000"/>
                </a:solidFill>
                <a:latin typeface="Times New Roman" pitchFamily="18" charset="0"/>
              </a:rPr>
              <a:t>reaction center</a:t>
            </a:r>
            <a:r>
              <a:rPr lang="en-US" altLang="zh-CN" b="1" dirty="0" smtClean="0">
                <a:latin typeface="Times New Roman" pitchFamily="18" charset="0"/>
              </a:rPr>
              <a:t> having a specially localized pair of chlorophyll </a:t>
            </a:r>
            <a:r>
              <a:rPr lang="en-US" altLang="zh-CN" b="1" i="1" dirty="0" smtClean="0">
                <a:latin typeface="Times New Roman" pitchFamily="18" charset="0"/>
              </a:rPr>
              <a:t>a</a:t>
            </a:r>
            <a:r>
              <a:rPr lang="en-US" altLang="zh-CN" b="1" dirty="0" smtClean="0">
                <a:latin typeface="Times New Roman" pitchFamily="18" charset="0"/>
              </a:rPr>
              <a:t> molecules via exciton transfer.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4471988" y="4630738"/>
            <a:ext cx="4672012" cy="2227262"/>
          </a:xfrm>
          <a:prstGeom prst="rect">
            <a:avLst/>
          </a:prstGeom>
          <a:noFill/>
          <a:ln w="9525">
            <a:noFill/>
            <a:miter lim="800000"/>
            <a:headEnd/>
            <a:tailEnd/>
          </a:ln>
        </p:spPr>
        <p:txBody>
          <a:bodyPr wrap="none">
            <a:spAutoFit/>
          </a:bodyPr>
          <a:lstStyle/>
          <a:p>
            <a:r>
              <a:rPr kumimoji="1" lang="en-US" altLang="zh-CN" sz="2800" b="1" baseline="0" dirty="0"/>
              <a:t>The light-absorbing pigments</a:t>
            </a:r>
          </a:p>
          <a:p>
            <a:r>
              <a:rPr kumimoji="1" lang="en-US" altLang="zh-CN" sz="2800" b="1" baseline="0" dirty="0"/>
              <a:t>of thylakoid or bacterial</a:t>
            </a:r>
          </a:p>
          <a:p>
            <a:r>
              <a:rPr kumimoji="1" lang="en-US" altLang="zh-CN" sz="2800" b="1" baseline="0" dirty="0"/>
              <a:t>membranes are arranged</a:t>
            </a:r>
          </a:p>
          <a:p>
            <a:r>
              <a:rPr kumimoji="1" lang="en-US" altLang="zh-CN" sz="2800" b="1" baseline="0" dirty="0"/>
              <a:t>in functional arrays called </a:t>
            </a:r>
          </a:p>
          <a:p>
            <a:r>
              <a:rPr kumimoji="1" lang="en-US" altLang="zh-CN" sz="2800" b="1" baseline="0" dirty="0">
                <a:solidFill>
                  <a:srgbClr val="FF0000"/>
                </a:solidFill>
              </a:rPr>
              <a:t>photosystems</a:t>
            </a:r>
            <a:r>
              <a:rPr kumimoji="1" lang="en-US" altLang="zh-CN" sz="2800" b="1" baseline="0" dirty="0"/>
              <a:t>.</a:t>
            </a:r>
            <a:endParaRPr lang="en-US" altLang="zh-CN" sz="2800" b="1" baseline="0" dirty="0"/>
          </a:p>
        </p:txBody>
      </p:sp>
      <p:pic>
        <p:nvPicPr>
          <p:cNvPr id="26627" name="Picture 8"/>
          <p:cNvPicPr>
            <a:picLocks noChangeAspect="1" noChangeArrowheads="1"/>
          </p:cNvPicPr>
          <p:nvPr/>
        </p:nvPicPr>
        <p:blipFill>
          <a:blip r:embed="rId3"/>
          <a:srcRect/>
          <a:stretch>
            <a:fillRect/>
          </a:stretch>
        </p:blipFill>
        <p:spPr bwMode="auto">
          <a:xfrm>
            <a:off x="250825" y="404813"/>
            <a:ext cx="4321175" cy="60975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5219700" y="2133600"/>
            <a:ext cx="3538148" cy="2308324"/>
          </a:xfrm>
          <a:prstGeom prst="rect">
            <a:avLst/>
          </a:prstGeom>
          <a:noFill/>
          <a:ln w="9525">
            <a:noFill/>
            <a:miter lim="800000"/>
            <a:headEnd/>
            <a:tailEnd/>
          </a:ln>
        </p:spPr>
        <p:txBody>
          <a:bodyPr wrap="none">
            <a:spAutoFit/>
          </a:bodyPr>
          <a:lstStyle/>
          <a:p>
            <a:r>
              <a:rPr kumimoji="1" lang="en-US" altLang="zh-CN" sz="2400" b="1" baseline="0" dirty="0">
                <a:solidFill>
                  <a:srgbClr val="3333FF"/>
                </a:solidFill>
              </a:rPr>
              <a:t>Charge separation at the </a:t>
            </a:r>
          </a:p>
          <a:p>
            <a:r>
              <a:rPr kumimoji="1" lang="en-US" altLang="zh-CN" sz="2400" b="1" baseline="0" dirty="0">
                <a:solidFill>
                  <a:srgbClr val="3333FF"/>
                </a:solidFill>
              </a:rPr>
              <a:t>reaction center may be </a:t>
            </a:r>
          </a:p>
          <a:p>
            <a:r>
              <a:rPr kumimoji="1" lang="en-US" altLang="zh-CN" sz="2400" b="1" baseline="0" dirty="0">
                <a:solidFill>
                  <a:srgbClr val="3333FF"/>
                </a:solidFill>
              </a:rPr>
              <a:t>caused by the absorption </a:t>
            </a:r>
          </a:p>
          <a:p>
            <a:r>
              <a:rPr kumimoji="1" lang="en-US" altLang="zh-CN" sz="2400" b="1" baseline="0" dirty="0">
                <a:solidFill>
                  <a:srgbClr val="3333FF"/>
                </a:solidFill>
              </a:rPr>
              <a:t>of one photon from one </a:t>
            </a:r>
          </a:p>
          <a:p>
            <a:r>
              <a:rPr kumimoji="1" lang="en-US" altLang="zh-CN" sz="2400" b="1" baseline="0" dirty="0">
                <a:solidFill>
                  <a:srgbClr val="3333FF"/>
                </a:solidFill>
              </a:rPr>
              <a:t>chlorophyll molecule.</a:t>
            </a:r>
          </a:p>
          <a:p>
            <a:endParaRPr lang="en-US" altLang="zh-CN" sz="2400" b="1" baseline="0" dirty="0">
              <a:solidFill>
                <a:srgbClr val="3333FF"/>
              </a:solidFill>
            </a:endParaRPr>
          </a:p>
        </p:txBody>
      </p:sp>
      <p:pic>
        <p:nvPicPr>
          <p:cNvPr id="27651" name="Picture 5"/>
          <p:cNvPicPr>
            <a:picLocks noChangeAspect="1" noChangeArrowheads="1"/>
          </p:cNvPicPr>
          <p:nvPr/>
        </p:nvPicPr>
        <p:blipFill>
          <a:blip r:embed="rId3"/>
          <a:srcRect/>
          <a:stretch>
            <a:fillRect/>
          </a:stretch>
        </p:blipFill>
        <p:spPr bwMode="auto">
          <a:xfrm>
            <a:off x="2555875" y="333375"/>
            <a:ext cx="2554288" cy="6097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1035050" y="379413"/>
            <a:ext cx="7072313" cy="6097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303213" y="481013"/>
            <a:ext cx="8535987" cy="589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381000"/>
            <a:ext cx="9144000" cy="1143000"/>
          </a:xfrm>
        </p:spPr>
        <p:txBody>
          <a:bodyPr/>
          <a:lstStyle/>
          <a:p>
            <a:pPr eaLnBrk="1" hangingPunct="1"/>
            <a:r>
              <a:rPr lang="en-US" altLang="zh-CN" b="1" dirty="0" smtClean="0">
                <a:solidFill>
                  <a:srgbClr val="0000FF"/>
                </a:solidFill>
                <a:latin typeface="Times New Roman" pitchFamily="18" charset="0"/>
              </a:rPr>
              <a:t>19. </a:t>
            </a:r>
            <a:r>
              <a:rPr lang="en-US" altLang="zh-CN" sz="4200" b="1" dirty="0" smtClean="0">
                <a:solidFill>
                  <a:srgbClr val="0000FF"/>
                </a:solidFill>
                <a:latin typeface="Times New Roman" pitchFamily="18" charset="0"/>
              </a:rPr>
              <a:t>Photosynthetic organisms generate ATP (and NADPH) via photophosphorylation</a:t>
            </a:r>
            <a:endParaRPr lang="en-US" altLang="zh-CN" b="1" dirty="0" smtClean="0">
              <a:solidFill>
                <a:srgbClr val="0000FF"/>
              </a:solidFill>
              <a:latin typeface="Times New Roman" pitchFamily="18" charset="0"/>
            </a:endParaRPr>
          </a:p>
        </p:txBody>
      </p:sp>
      <p:sp>
        <p:nvSpPr>
          <p:cNvPr id="80899" name="Rectangle 3"/>
          <p:cNvSpPr>
            <a:spLocks noGrp="1" noChangeArrowheads="1"/>
          </p:cNvSpPr>
          <p:nvPr>
            <p:ph type="body" idx="1"/>
          </p:nvPr>
        </p:nvSpPr>
        <p:spPr>
          <a:xfrm>
            <a:off x="0" y="2209800"/>
            <a:ext cx="9144000" cy="4114800"/>
          </a:xfrm>
        </p:spPr>
        <p:txBody>
          <a:bodyPr/>
          <a:lstStyle/>
          <a:p>
            <a:pPr eaLnBrk="1" hangingPunct="1">
              <a:defRPr/>
            </a:pPr>
            <a:r>
              <a:rPr lang="en-US" altLang="zh-CN" b="1" dirty="0" smtClean="0">
                <a:latin typeface="Times New Roman" pitchFamily="18" charset="0"/>
              </a:rPr>
              <a:t>The molecular mechanism of photophosphorylation is remarkably similar to that of oxidative phosphorylation: also mediated via a across-membrane proton gradient generated using energy released from stepwise electron flow through a series of electron carriers, located on the </a:t>
            </a:r>
            <a:r>
              <a:rPr lang="en-US" altLang="zh-CN" b="1" dirty="0" smtClean="0">
                <a:solidFill>
                  <a:srgbClr val="FF0000"/>
                </a:solidFill>
                <a:effectLst>
                  <a:outerShdw blurRad="38100" dist="38100" dir="2700000" algn="tl">
                    <a:srgbClr val="C0C0C0"/>
                  </a:outerShdw>
                </a:effectLst>
                <a:latin typeface="Times New Roman" pitchFamily="18" charset="0"/>
              </a:rPr>
              <a:t>thylakoid membranes</a:t>
            </a:r>
            <a:r>
              <a:rPr lang="en-US" altLang="zh-CN" b="1" dirty="0" smtClean="0">
                <a:latin typeface="Times New Roman" pitchFamily="18" charset="0"/>
              </a:rPr>
              <a:t> of chloroplasts or plasma membrane of bacteria.</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604838" y="379413"/>
            <a:ext cx="7932737" cy="6097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1058863" y="379413"/>
            <a:ext cx="7024687" cy="6097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355600" y="379413"/>
            <a:ext cx="8432800" cy="6097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692150"/>
            <a:ext cx="9144000" cy="1143000"/>
          </a:xfrm>
        </p:spPr>
        <p:txBody>
          <a:bodyPr/>
          <a:lstStyle/>
          <a:p>
            <a:pPr eaLnBrk="1" hangingPunct="1"/>
            <a:r>
              <a:rPr lang="en-US" altLang="zh-CN" b="1" dirty="0" smtClean="0">
                <a:solidFill>
                  <a:srgbClr val="0000FF"/>
                </a:solidFill>
                <a:latin typeface="Times New Roman" pitchFamily="18" charset="0"/>
              </a:rPr>
              <a:t>23. Two types of photochemical reaction centers have been revealed in bacteria</a:t>
            </a:r>
          </a:p>
        </p:txBody>
      </p:sp>
      <p:sp>
        <p:nvSpPr>
          <p:cNvPr id="33795" name="Rectangle 3"/>
          <p:cNvSpPr>
            <a:spLocks noGrp="1" noChangeArrowheads="1"/>
          </p:cNvSpPr>
          <p:nvPr>
            <p:ph type="body" idx="1"/>
          </p:nvPr>
        </p:nvSpPr>
        <p:spPr>
          <a:xfrm>
            <a:off x="0" y="2349500"/>
            <a:ext cx="9144000" cy="4114800"/>
          </a:xfrm>
        </p:spPr>
        <p:txBody>
          <a:bodyPr/>
          <a:lstStyle/>
          <a:p>
            <a:pPr eaLnBrk="1" hangingPunct="1"/>
            <a:r>
              <a:rPr lang="en-US" altLang="zh-CN" b="1" dirty="0" smtClean="0">
                <a:latin typeface="Times New Roman" pitchFamily="18" charset="0"/>
              </a:rPr>
              <a:t>Type II in purple bacteria: a cyclic electron flow pathway; electrons activated from the reaction center chlorophylls (P870) are first accepted by pheophytins (chlorophylls lacking the central Mg</a:t>
            </a:r>
            <a:r>
              <a:rPr lang="en-US" altLang="zh-CN" b="1" baseline="30000" dirty="0" smtClean="0">
                <a:latin typeface="Times New Roman" pitchFamily="18" charset="0"/>
              </a:rPr>
              <a:t>2+</a:t>
            </a:r>
            <a:r>
              <a:rPr lang="en-US" altLang="zh-CN" b="1" dirty="0" smtClean="0">
                <a:latin typeface="Times New Roman" pitchFamily="18" charset="0"/>
              </a:rPr>
              <a:t>) (</a:t>
            </a:r>
            <a:r>
              <a:rPr lang="zh-CN" altLang="en-US" b="1" dirty="0" smtClean="0">
                <a:latin typeface="楷体" panose="02010609060101010101" pitchFamily="49" charset="-122"/>
                <a:ea typeface="楷体" panose="02010609060101010101" pitchFamily="49" charset="-122"/>
              </a:rPr>
              <a:t>脱镁叶绿素</a:t>
            </a:r>
            <a:r>
              <a:rPr lang="en-US" altLang="zh-CN" b="1" dirty="0" smtClean="0">
                <a:latin typeface="Times New Roman" pitchFamily="18" charset="0"/>
                <a:ea typeface="华文新魏" pitchFamily="2" charset="-122"/>
              </a:rPr>
              <a:t>) </a:t>
            </a:r>
            <a:r>
              <a:rPr lang="en-US" altLang="zh-CN" b="1" dirty="0" smtClean="0">
                <a:latin typeface="Times New Roman" pitchFamily="18" charset="0"/>
              </a:rPr>
              <a:t>causing charge separation; then to a quinone, before being transferred back to P870 via cytochrome </a:t>
            </a:r>
            <a:r>
              <a:rPr lang="en-US" altLang="zh-CN" b="1" i="1" dirty="0" smtClean="0">
                <a:latin typeface="Times New Roman" pitchFamily="18" charset="0"/>
              </a:rPr>
              <a:t>bc</a:t>
            </a:r>
            <a:r>
              <a:rPr lang="en-US" altLang="zh-CN" b="1" baseline="-25000" dirty="0" smtClean="0">
                <a:latin typeface="Times New Roman" pitchFamily="18" charset="0"/>
              </a:rPr>
              <a:t>1</a:t>
            </a:r>
            <a:r>
              <a:rPr lang="en-US" altLang="zh-CN" b="1" dirty="0" smtClean="0">
                <a:latin typeface="Times New Roman" pitchFamily="18" charset="0"/>
              </a:rPr>
              <a:t> complex and Cyt </a:t>
            </a:r>
            <a:r>
              <a:rPr lang="en-US" altLang="zh-CN" b="1" i="1" dirty="0" smtClean="0">
                <a:latin typeface="Times New Roman" pitchFamily="18" charset="0"/>
              </a:rPr>
              <a:t>c</a:t>
            </a:r>
            <a:r>
              <a:rPr lang="en-US" altLang="zh-CN" b="1" baseline="-25000" dirty="0" smtClean="0">
                <a:latin typeface="Times New Roman" pitchFamily="18" charset="0"/>
              </a:rPr>
              <a:t>2</a:t>
            </a:r>
            <a:r>
              <a:rPr lang="en-US" altLang="zh-CN" b="1" dirty="0" smtClean="0">
                <a:latin typeface="Times New Roman" pitchFamily="18" charset="0"/>
              </a:rPr>
              <a: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1026319" y="5949950"/>
            <a:ext cx="7380288" cy="1373187"/>
          </a:xfrm>
          <a:prstGeom prst="rect">
            <a:avLst/>
          </a:prstGeom>
          <a:noFill/>
          <a:ln w="9525">
            <a:noFill/>
            <a:miter lim="800000"/>
            <a:headEnd/>
            <a:tailEnd/>
          </a:ln>
        </p:spPr>
        <p:txBody>
          <a:bodyPr wrap="none">
            <a:spAutoFit/>
          </a:bodyPr>
          <a:lstStyle/>
          <a:p>
            <a:pPr algn="ctr"/>
            <a:r>
              <a:rPr kumimoji="1" lang="en-US" altLang="zh-CN" sz="2800" b="1" baseline="0" dirty="0">
                <a:solidFill>
                  <a:srgbClr val="3333FF"/>
                </a:solidFill>
              </a:rPr>
              <a:t>The cyclic and noncyclic electron transfer path </a:t>
            </a:r>
          </a:p>
          <a:p>
            <a:pPr algn="ctr"/>
            <a:r>
              <a:rPr kumimoji="1" lang="en-US" altLang="zh-CN" sz="2800" b="1" baseline="0" dirty="0">
                <a:solidFill>
                  <a:srgbClr val="3333FF"/>
                </a:solidFill>
              </a:rPr>
              <a:t>found in photosynthetic bacteria</a:t>
            </a:r>
          </a:p>
          <a:p>
            <a:pPr algn="ctr"/>
            <a:endParaRPr lang="en-US" altLang="zh-CN" sz="2800" b="1" baseline="0" dirty="0"/>
          </a:p>
        </p:txBody>
      </p:sp>
      <p:pic>
        <p:nvPicPr>
          <p:cNvPr id="34819" name="Picture 7"/>
          <p:cNvPicPr>
            <a:picLocks noChangeAspect="1" noChangeArrowheads="1"/>
          </p:cNvPicPr>
          <p:nvPr/>
        </p:nvPicPr>
        <p:blipFill>
          <a:blip r:embed="rId3"/>
          <a:srcRect/>
          <a:stretch>
            <a:fillRect/>
          </a:stretch>
        </p:blipFill>
        <p:spPr bwMode="auto">
          <a:xfrm>
            <a:off x="323850" y="73025"/>
            <a:ext cx="8535988" cy="5876925"/>
          </a:xfrm>
          <a:prstGeom prst="rect">
            <a:avLst/>
          </a:prstGeom>
          <a:noFill/>
          <a:ln w="9525">
            <a:noFill/>
            <a:miter lim="800000"/>
            <a:headEnd/>
            <a:tailEnd/>
          </a:ln>
        </p:spPr>
      </p:pic>
      <p:sp>
        <p:nvSpPr>
          <p:cNvPr id="34820" name="Rectangle 8"/>
          <p:cNvSpPr>
            <a:spLocks noChangeArrowheads="1"/>
          </p:cNvSpPr>
          <p:nvPr/>
        </p:nvSpPr>
        <p:spPr bwMode="auto">
          <a:xfrm>
            <a:off x="3635375" y="4221163"/>
            <a:ext cx="1081088" cy="576262"/>
          </a:xfrm>
          <a:prstGeom prst="rect">
            <a:avLst/>
          </a:prstGeom>
          <a:noFill/>
          <a:ln w="28575">
            <a:solidFill>
              <a:srgbClr val="FF0000"/>
            </a:solidFill>
            <a:miter lim="800000"/>
            <a:headEnd/>
            <a:tailEnd/>
          </a:ln>
        </p:spPr>
        <p:txBody>
          <a:bodyPr wrap="none" anchor="ctr"/>
          <a:lstStyle/>
          <a:p>
            <a:endParaRPr lang="zh-CN" altLang="en-US"/>
          </a:p>
        </p:txBody>
      </p:sp>
      <p:sp>
        <p:nvSpPr>
          <p:cNvPr id="34821" name="Rectangle 9"/>
          <p:cNvSpPr>
            <a:spLocks noChangeArrowheads="1"/>
          </p:cNvSpPr>
          <p:nvPr/>
        </p:nvSpPr>
        <p:spPr bwMode="auto">
          <a:xfrm>
            <a:off x="7235825" y="3860800"/>
            <a:ext cx="1081088" cy="576263"/>
          </a:xfrm>
          <a:prstGeom prst="rect">
            <a:avLst/>
          </a:prstGeom>
          <a:noFill/>
          <a:ln w="28575">
            <a:solidFill>
              <a:srgbClr val="FF0000"/>
            </a:solidFill>
            <a:miter lim="800000"/>
            <a:headEnd/>
            <a:tailEnd/>
          </a:ln>
        </p:spPr>
        <p:txBody>
          <a:bodyPr wrap="none" anchor="ctr"/>
          <a:lstStyle/>
          <a:p>
            <a:endParaRPr lang="zh-CN" altLang="en-US"/>
          </a:p>
        </p:txBody>
      </p:sp>
      <p:sp>
        <p:nvSpPr>
          <p:cNvPr id="34822" name="Text Box 11"/>
          <p:cNvSpPr txBox="1">
            <a:spLocks noChangeArrowheads="1"/>
          </p:cNvSpPr>
          <p:nvPr/>
        </p:nvSpPr>
        <p:spPr bwMode="auto">
          <a:xfrm>
            <a:off x="2771775" y="1773238"/>
            <a:ext cx="1579563" cy="396875"/>
          </a:xfrm>
          <a:prstGeom prst="rect">
            <a:avLst/>
          </a:prstGeom>
          <a:noFill/>
          <a:ln w="9525">
            <a:noFill/>
            <a:miter lim="800000"/>
            <a:headEnd/>
            <a:tailEnd/>
          </a:ln>
        </p:spPr>
        <p:txBody>
          <a:bodyPr wrap="none">
            <a:spAutoFit/>
          </a:bodyPr>
          <a:lstStyle/>
          <a:p>
            <a:r>
              <a:rPr lang="en-US" altLang="zh-CN" sz="2000" b="1" baseline="0" dirty="0"/>
              <a:t>(pheophytin)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1187450" y="5911850"/>
            <a:ext cx="7048500" cy="946150"/>
          </a:xfrm>
          <a:prstGeom prst="rect">
            <a:avLst/>
          </a:prstGeom>
          <a:noFill/>
          <a:ln w="9525">
            <a:noFill/>
            <a:miter lim="800000"/>
            <a:headEnd/>
            <a:tailEnd/>
          </a:ln>
        </p:spPr>
        <p:txBody>
          <a:bodyPr wrap="none">
            <a:spAutoFit/>
          </a:bodyPr>
          <a:lstStyle/>
          <a:p>
            <a:pPr algn="ctr"/>
            <a:r>
              <a:rPr lang="en-US" altLang="zh-CN" sz="2800" b="1" baseline="0" dirty="0">
                <a:solidFill>
                  <a:srgbClr val="3333FF"/>
                </a:solidFill>
              </a:rPr>
              <a:t>Photoreaction center of the purple bacterium</a:t>
            </a:r>
          </a:p>
          <a:p>
            <a:pPr algn="ctr"/>
            <a:r>
              <a:rPr lang="en-US" altLang="zh-CN" sz="2800" b="1" i="1" baseline="0" dirty="0">
                <a:solidFill>
                  <a:srgbClr val="3333FF"/>
                </a:solidFill>
              </a:rPr>
              <a:t>Rhodopseudomonas viridis</a:t>
            </a:r>
          </a:p>
        </p:txBody>
      </p:sp>
      <p:pic>
        <p:nvPicPr>
          <p:cNvPr id="35843" name="Picture 9"/>
          <p:cNvPicPr>
            <a:picLocks noChangeAspect="1" noChangeArrowheads="1"/>
          </p:cNvPicPr>
          <p:nvPr/>
        </p:nvPicPr>
        <p:blipFill>
          <a:blip r:embed="rId3"/>
          <a:srcRect/>
          <a:stretch>
            <a:fillRect/>
          </a:stretch>
        </p:blipFill>
        <p:spPr bwMode="auto">
          <a:xfrm>
            <a:off x="2124075" y="0"/>
            <a:ext cx="4811713" cy="58769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1042988" y="404813"/>
            <a:ext cx="6054725" cy="6097587"/>
          </a:xfrm>
          <a:prstGeom prst="rect">
            <a:avLst/>
          </a:prstGeom>
          <a:noFill/>
          <a:ln w="9525">
            <a:noFill/>
            <a:miter lim="800000"/>
            <a:headEnd/>
            <a:tailEnd/>
          </a:ln>
        </p:spPr>
      </p:pic>
      <p:sp>
        <p:nvSpPr>
          <p:cNvPr id="36867" name="Text Box 3"/>
          <p:cNvSpPr txBox="1">
            <a:spLocks noChangeArrowheads="1"/>
          </p:cNvSpPr>
          <p:nvPr/>
        </p:nvSpPr>
        <p:spPr bwMode="auto">
          <a:xfrm>
            <a:off x="5580063" y="404813"/>
            <a:ext cx="3052762" cy="2227262"/>
          </a:xfrm>
          <a:prstGeom prst="rect">
            <a:avLst/>
          </a:prstGeom>
          <a:noFill/>
          <a:ln w="9525">
            <a:noFill/>
            <a:miter lim="800000"/>
            <a:headEnd/>
            <a:tailEnd/>
          </a:ln>
        </p:spPr>
        <p:txBody>
          <a:bodyPr wrap="none">
            <a:spAutoFit/>
          </a:bodyPr>
          <a:lstStyle/>
          <a:p>
            <a:r>
              <a:rPr kumimoji="1" lang="en-US" altLang="zh-CN" sz="2800" b="1" baseline="0" dirty="0">
                <a:solidFill>
                  <a:srgbClr val="3333FF"/>
                </a:solidFill>
              </a:rPr>
              <a:t>A deduced path of </a:t>
            </a:r>
          </a:p>
          <a:p>
            <a:r>
              <a:rPr kumimoji="1" lang="en-US" altLang="zh-CN" sz="2800" b="1" baseline="0" dirty="0">
                <a:solidFill>
                  <a:srgbClr val="3333FF"/>
                </a:solidFill>
              </a:rPr>
              <a:t>electron flow on </a:t>
            </a:r>
          </a:p>
          <a:p>
            <a:r>
              <a:rPr kumimoji="1" lang="en-US" altLang="zh-CN" sz="2800" b="1" baseline="0" dirty="0">
                <a:solidFill>
                  <a:srgbClr val="3333FF"/>
                </a:solidFill>
              </a:rPr>
              <a:t>purple bacterial </a:t>
            </a:r>
          </a:p>
          <a:p>
            <a:r>
              <a:rPr kumimoji="1" lang="en-US" altLang="zh-CN" sz="2800" b="1" baseline="0" dirty="0">
                <a:solidFill>
                  <a:srgbClr val="3333FF"/>
                </a:solidFill>
              </a:rPr>
              <a:t>plasma membrane</a:t>
            </a:r>
          </a:p>
          <a:p>
            <a:endParaRPr lang="en-US" altLang="zh-CN" sz="2800" b="1" baseline="0" dirty="0"/>
          </a:p>
        </p:txBody>
      </p:sp>
      <p:sp>
        <p:nvSpPr>
          <p:cNvPr id="36868" name="Line 5"/>
          <p:cNvSpPr>
            <a:spLocks noChangeShapeType="1"/>
          </p:cNvSpPr>
          <p:nvPr/>
        </p:nvSpPr>
        <p:spPr bwMode="auto">
          <a:xfrm flipH="1">
            <a:off x="6948488" y="3716338"/>
            <a:ext cx="863600" cy="0"/>
          </a:xfrm>
          <a:prstGeom prst="line">
            <a:avLst/>
          </a:prstGeom>
          <a:noFill/>
          <a:ln w="38100">
            <a:solidFill>
              <a:srgbClr val="FF0000"/>
            </a:solidFill>
            <a:round/>
            <a:headE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0" y="260350"/>
            <a:ext cx="9144000" cy="6858000"/>
          </a:xfrm>
        </p:spPr>
        <p:txBody>
          <a:bodyPr/>
          <a:lstStyle/>
          <a:p>
            <a:pPr eaLnBrk="1" hangingPunct="1"/>
            <a:r>
              <a:rPr lang="en-US" altLang="zh-CN" b="1" dirty="0" smtClean="0">
                <a:latin typeface="Times New Roman" pitchFamily="18" charset="0"/>
              </a:rPr>
              <a:t>Type I in green sulfur bacteria: both a cyclic electron pathway corresponding to the one in purple bacteria and a linear pathway leading to NADH formation using ferredoxin (a 2Fe-2S) and Fd:NAD reductase.</a:t>
            </a:r>
          </a:p>
          <a:p>
            <a:pPr eaLnBrk="1" hangingPunct="1">
              <a:buNone/>
            </a:pPr>
            <a:endParaRPr lang="en-US" altLang="zh-CN" b="1" dirty="0" smtClean="0">
              <a:latin typeface="Times New Roman" pitchFamily="18" charset="0"/>
            </a:endParaRPr>
          </a:p>
          <a:p>
            <a:pPr eaLnBrk="1" hangingPunct="1"/>
            <a:r>
              <a:rPr lang="en-US" altLang="zh-CN" b="1" dirty="0" smtClean="0">
                <a:latin typeface="Times New Roman" pitchFamily="18" charset="0"/>
              </a:rPr>
              <a:t>The cytochrome </a:t>
            </a:r>
            <a:r>
              <a:rPr lang="en-US" altLang="zh-CN" b="1" i="1" dirty="0" smtClean="0">
                <a:latin typeface="Times New Roman" pitchFamily="18" charset="0"/>
              </a:rPr>
              <a:t>bc</a:t>
            </a:r>
            <a:r>
              <a:rPr lang="en-US" altLang="zh-CN" b="1" baseline="-25000" dirty="0" smtClean="0">
                <a:latin typeface="Times New Roman" pitchFamily="18" charset="0"/>
              </a:rPr>
              <a:t>1 </a:t>
            </a:r>
            <a:r>
              <a:rPr lang="en-US" altLang="zh-CN" b="1" dirty="0" smtClean="0">
                <a:latin typeface="Times New Roman" pitchFamily="18" charset="0"/>
              </a:rPr>
              <a:t>complexes, being similar to the complex III in mitochondria, pumps protons across the plasma membranes.</a:t>
            </a:r>
          </a:p>
          <a:p>
            <a:pPr eaLnBrk="1" hangingPunct="1"/>
            <a:endParaRPr lang="en-US" altLang="zh-CN" b="1" dirty="0" smtClean="0">
              <a:latin typeface="Times New Roman" pitchFamily="18"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psbacte"/>
          <p:cNvPicPr>
            <a:picLocks noChangeAspect="1" noChangeArrowheads="1"/>
          </p:cNvPicPr>
          <p:nvPr/>
        </p:nvPicPr>
        <p:blipFill>
          <a:blip r:embed="rId2"/>
          <a:srcRect/>
          <a:stretch>
            <a:fillRect/>
          </a:stretch>
        </p:blipFill>
        <p:spPr bwMode="auto">
          <a:xfrm>
            <a:off x="2484438" y="17463"/>
            <a:ext cx="4748212" cy="684053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549275"/>
            <a:ext cx="9144000" cy="1143000"/>
          </a:xfrm>
        </p:spPr>
        <p:txBody>
          <a:bodyPr/>
          <a:lstStyle/>
          <a:p>
            <a:pPr eaLnBrk="1" hangingPunct="1"/>
            <a:r>
              <a:rPr lang="en-US" altLang="zh-CN" b="1" dirty="0" smtClean="0">
                <a:solidFill>
                  <a:srgbClr val="0000FF"/>
                </a:solidFill>
                <a:latin typeface="Times New Roman" pitchFamily="18" charset="0"/>
              </a:rPr>
              <a:t>24. Two photosystems (II and I) work in tandem to move electrons from H</a:t>
            </a:r>
            <a:r>
              <a:rPr lang="en-US" altLang="zh-CN" b="1" baseline="-25000" dirty="0" smtClean="0">
                <a:solidFill>
                  <a:srgbClr val="0000FF"/>
                </a:solidFill>
                <a:latin typeface="Times New Roman" pitchFamily="18" charset="0"/>
              </a:rPr>
              <a:t>2</a:t>
            </a:r>
            <a:r>
              <a:rPr lang="en-US" altLang="zh-CN" b="1" dirty="0" smtClean="0">
                <a:solidFill>
                  <a:srgbClr val="0000FF"/>
                </a:solidFill>
                <a:latin typeface="Times New Roman" pitchFamily="18" charset="0"/>
              </a:rPr>
              <a:t>O to NADP</a:t>
            </a:r>
            <a:r>
              <a:rPr lang="en-US" altLang="zh-CN" b="1" baseline="30000" dirty="0" smtClean="0">
                <a:solidFill>
                  <a:srgbClr val="0000FF"/>
                </a:solidFill>
                <a:latin typeface="Times New Roman" pitchFamily="18" charset="0"/>
              </a:rPr>
              <a:t>+</a:t>
            </a:r>
            <a:r>
              <a:rPr lang="en-US" altLang="zh-CN" b="1" dirty="0" smtClean="0">
                <a:solidFill>
                  <a:srgbClr val="0000FF"/>
                </a:solidFill>
                <a:latin typeface="Times New Roman" pitchFamily="18" charset="0"/>
              </a:rPr>
              <a:t> in higher plants</a:t>
            </a:r>
          </a:p>
        </p:txBody>
      </p:sp>
      <p:sp>
        <p:nvSpPr>
          <p:cNvPr id="39939" name="Rectangle 3"/>
          <p:cNvSpPr>
            <a:spLocks noGrp="1" noChangeArrowheads="1"/>
          </p:cNvSpPr>
          <p:nvPr>
            <p:ph type="body" idx="1"/>
          </p:nvPr>
        </p:nvSpPr>
        <p:spPr>
          <a:xfrm>
            <a:off x="0" y="2205038"/>
            <a:ext cx="9144000" cy="4941887"/>
          </a:xfrm>
        </p:spPr>
        <p:txBody>
          <a:bodyPr/>
          <a:lstStyle/>
          <a:p>
            <a:pPr eaLnBrk="1" hangingPunct="1"/>
            <a:r>
              <a:rPr lang="en-US" altLang="zh-CN" sz="3600" b="1" dirty="0" smtClean="0">
                <a:latin typeface="Times New Roman" pitchFamily="18" charset="0"/>
              </a:rPr>
              <a:t>PSI and PSII were revealed by quantum efficiency studies (“red drop” and “enhancement” phenomena for chloroplasts) and bleaching studies (a temporary decrease in absorption of light at a specific wavelength).</a:t>
            </a:r>
          </a:p>
          <a:p>
            <a:pPr eaLnBrk="1" hangingPunct="1"/>
            <a:r>
              <a:rPr lang="en-US" altLang="zh-CN" sz="3600" b="1" dirty="0" smtClean="0">
                <a:latin typeface="Times New Roman" pitchFamily="18" charset="0"/>
              </a:rPr>
              <a:t>The electrons are charged twice (at P680 and P700).</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683568" y="6021288"/>
            <a:ext cx="7930697" cy="707886"/>
          </a:xfrm>
          <a:prstGeom prst="rect">
            <a:avLst/>
          </a:prstGeom>
          <a:noFill/>
          <a:ln w="9525">
            <a:noFill/>
            <a:miter lim="800000"/>
            <a:headEnd/>
            <a:tailEnd/>
          </a:ln>
        </p:spPr>
        <p:txBody>
          <a:bodyPr wrap="none">
            <a:spAutoFit/>
          </a:bodyPr>
          <a:lstStyle/>
          <a:p>
            <a:r>
              <a:rPr lang="en-US" altLang="zh-CN" sz="4000" b="1" baseline="0" dirty="0">
                <a:solidFill>
                  <a:srgbClr val="3333FF"/>
                </a:solidFill>
              </a:rPr>
              <a:t>Schematic diagram of a chloroplast</a:t>
            </a:r>
          </a:p>
        </p:txBody>
      </p:sp>
      <p:pic>
        <p:nvPicPr>
          <p:cNvPr id="5123" name="Picture 4"/>
          <p:cNvPicPr>
            <a:picLocks noChangeAspect="1" noChangeArrowheads="1"/>
          </p:cNvPicPr>
          <p:nvPr/>
        </p:nvPicPr>
        <p:blipFill>
          <a:blip r:embed="rId3"/>
          <a:srcRect/>
          <a:stretch>
            <a:fillRect/>
          </a:stretch>
        </p:blipFill>
        <p:spPr bwMode="auto">
          <a:xfrm>
            <a:off x="1043608" y="161826"/>
            <a:ext cx="6754813" cy="5859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6135688" y="1382713"/>
            <a:ext cx="2987675" cy="2227262"/>
          </a:xfrm>
          <a:prstGeom prst="rect">
            <a:avLst/>
          </a:prstGeom>
          <a:noFill/>
          <a:ln w="9525">
            <a:noFill/>
            <a:miter lim="800000"/>
            <a:headEnd/>
            <a:tailEnd/>
          </a:ln>
        </p:spPr>
        <p:txBody>
          <a:bodyPr wrap="none">
            <a:spAutoFit/>
          </a:bodyPr>
          <a:lstStyle/>
          <a:p>
            <a:r>
              <a:rPr kumimoji="1" lang="en-US" altLang="zh-CN" sz="2800" b="1" baseline="0" dirty="0">
                <a:solidFill>
                  <a:srgbClr val="3333FF"/>
                </a:solidFill>
              </a:rPr>
              <a:t>The “ Z scheme” </a:t>
            </a:r>
          </a:p>
          <a:p>
            <a:r>
              <a:rPr kumimoji="1" lang="en-US" altLang="zh-CN" sz="2800" b="1" baseline="0" dirty="0">
                <a:solidFill>
                  <a:srgbClr val="3333FF"/>
                </a:solidFill>
              </a:rPr>
              <a:t>to show the </a:t>
            </a:r>
          </a:p>
          <a:p>
            <a:r>
              <a:rPr kumimoji="1" lang="en-US" altLang="zh-CN" sz="2800" b="1" baseline="0" dirty="0">
                <a:solidFill>
                  <a:srgbClr val="3333FF"/>
                </a:solidFill>
              </a:rPr>
              <a:t>electron flow from</a:t>
            </a:r>
          </a:p>
          <a:p>
            <a:r>
              <a:rPr kumimoji="1" lang="en-US" altLang="zh-CN" sz="2800" b="1" baseline="0" dirty="0">
                <a:solidFill>
                  <a:srgbClr val="3333FF"/>
                </a:solidFill>
              </a:rPr>
              <a:t>PSII to PSI</a:t>
            </a:r>
          </a:p>
          <a:p>
            <a:endParaRPr lang="en-US" altLang="zh-CN" sz="2800" b="1" baseline="0" dirty="0"/>
          </a:p>
        </p:txBody>
      </p:sp>
      <p:sp>
        <p:nvSpPr>
          <p:cNvPr id="40963" name="Text Box 4"/>
          <p:cNvSpPr txBox="1">
            <a:spLocks noChangeArrowheads="1"/>
          </p:cNvSpPr>
          <p:nvPr/>
        </p:nvSpPr>
        <p:spPr bwMode="auto">
          <a:xfrm>
            <a:off x="3203575" y="671513"/>
            <a:ext cx="184150" cy="457200"/>
          </a:xfrm>
          <a:prstGeom prst="rect">
            <a:avLst/>
          </a:prstGeom>
          <a:noFill/>
          <a:ln w="9525">
            <a:noFill/>
            <a:miter lim="800000"/>
            <a:headEnd/>
            <a:tailEnd/>
          </a:ln>
        </p:spPr>
        <p:txBody>
          <a:bodyPr wrap="none">
            <a:spAutoFit/>
          </a:bodyPr>
          <a:lstStyle/>
          <a:p>
            <a:endParaRPr lang="zh-CN" altLang="zh-CN" sz="2400" b="1" baseline="0"/>
          </a:p>
        </p:txBody>
      </p:sp>
      <p:pic>
        <p:nvPicPr>
          <p:cNvPr id="40964" name="Picture 10"/>
          <p:cNvPicPr>
            <a:picLocks noChangeAspect="1" noChangeArrowheads="1"/>
          </p:cNvPicPr>
          <p:nvPr/>
        </p:nvPicPr>
        <p:blipFill>
          <a:blip r:embed="rId3"/>
          <a:srcRect/>
          <a:stretch>
            <a:fillRect/>
          </a:stretch>
        </p:blipFill>
        <p:spPr bwMode="auto">
          <a:xfrm>
            <a:off x="179388" y="260350"/>
            <a:ext cx="6048375" cy="6097588"/>
          </a:xfrm>
          <a:prstGeom prst="rect">
            <a:avLst/>
          </a:prstGeom>
          <a:noFill/>
          <a:ln w="9525">
            <a:noFill/>
            <a:miter lim="800000"/>
            <a:headEnd/>
            <a:tailEnd/>
          </a:ln>
        </p:spPr>
      </p:pic>
      <p:sp>
        <p:nvSpPr>
          <p:cNvPr id="40965" name="Rectangle 11"/>
          <p:cNvSpPr>
            <a:spLocks noChangeArrowheads="1"/>
          </p:cNvSpPr>
          <p:nvPr/>
        </p:nvSpPr>
        <p:spPr bwMode="auto">
          <a:xfrm>
            <a:off x="3059113" y="4652963"/>
            <a:ext cx="865187" cy="431800"/>
          </a:xfrm>
          <a:prstGeom prst="rect">
            <a:avLst/>
          </a:prstGeom>
          <a:noFill/>
          <a:ln w="38100">
            <a:solidFill>
              <a:srgbClr val="FF0000"/>
            </a:solidFill>
            <a:miter lim="800000"/>
            <a:headEnd/>
            <a:tailEnd/>
          </a:ln>
        </p:spPr>
        <p:txBody>
          <a:bodyPr wrap="none" anchor="ctr"/>
          <a:lstStyle/>
          <a:p>
            <a:endParaRPr lang="zh-CN" alt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0" y="260350"/>
            <a:ext cx="9144000" cy="6237288"/>
          </a:xfrm>
        </p:spPr>
        <p:txBody>
          <a:bodyPr/>
          <a:lstStyle/>
          <a:p>
            <a:pPr eaLnBrk="1" hangingPunct="1">
              <a:lnSpc>
                <a:spcPct val="90000"/>
              </a:lnSpc>
            </a:pPr>
            <a:r>
              <a:rPr lang="en-US" altLang="zh-CN" sz="3600" b="1" dirty="0" smtClean="0">
                <a:latin typeface="Times New Roman" pitchFamily="18" charset="0"/>
              </a:rPr>
              <a:t>Pheophytin acts as the first electron acceptor for the excited chlorophyll molecules (the “special pair”) in PSII resulting in charge separation.</a:t>
            </a:r>
          </a:p>
          <a:p>
            <a:pPr eaLnBrk="1" hangingPunct="1">
              <a:lnSpc>
                <a:spcPct val="90000"/>
              </a:lnSpc>
            </a:pPr>
            <a:r>
              <a:rPr lang="en-US" altLang="zh-CN" sz="3600" b="1" dirty="0" smtClean="0">
                <a:latin typeface="Times New Roman" pitchFamily="18" charset="0"/>
              </a:rPr>
              <a:t>Plastoquinone(</a:t>
            </a:r>
            <a:r>
              <a:rPr lang="zh-CN" altLang="en-US" sz="3600" b="1" dirty="0" smtClean="0">
                <a:latin typeface="楷体" panose="02010609060101010101" pitchFamily="49" charset="-122"/>
                <a:ea typeface="楷体" panose="02010609060101010101" pitchFamily="49" charset="-122"/>
              </a:rPr>
              <a:t>质体醌</a:t>
            </a:r>
            <a:r>
              <a:rPr lang="en-US" altLang="zh-CN" sz="3600" b="1" dirty="0" smtClean="0">
                <a:latin typeface="Times New Roman" pitchFamily="18" charset="0"/>
                <a:ea typeface="华文新魏" pitchFamily="2" charset="-122"/>
              </a:rPr>
              <a:t>)</a:t>
            </a:r>
            <a:r>
              <a:rPr lang="en-US" altLang="zh-CN" sz="3600" b="1" dirty="0" smtClean="0">
                <a:latin typeface="Times New Roman" pitchFamily="18" charset="0"/>
              </a:rPr>
              <a:t>, structurally similar to ubiquinone, carries electrons from PSII to cytochrome </a:t>
            </a:r>
            <a:r>
              <a:rPr lang="en-US" altLang="zh-CN" sz="3600" b="1" i="1" dirty="0" smtClean="0">
                <a:latin typeface="Times New Roman" pitchFamily="18" charset="0"/>
              </a:rPr>
              <a:t>b</a:t>
            </a:r>
            <a:r>
              <a:rPr lang="en-US" altLang="zh-CN" sz="3600" b="1" i="1" baseline="-25000" dirty="0" smtClean="0">
                <a:latin typeface="Times New Roman" pitchFamily="18" charset="0"/>
              </a:rPr>
              <a:t>6</a:t>
            </a:r>
            <a:r>
              <a:rPr lang="en-US" altLang="zh-CN" sz="3600" b="1" i="1" dirty="0" smtClean="0">
                <a:latin typeface="Times New Roman" pitchFamily="18" charset="0"/>
              </a:rPr>
              <a:t>f</a:t>
            </a:r>
            <a:r>
              <a:rPr lang="en-US" altLang="zh-CN" sz="3600" b="1" dirty="0" smtClean="0">
                <a:latin typeface="Times New Roman" pitchFamily="18" charset="0"/>
              </a:rPr>
              <a:t> complex.</a:t>
            </a:r>
          </a:p>
          <a:p>
            <a:pPr eaLnBrk="1" hangingPunct="1">
              <a:lnSpc>
                <a:spcPct val="90000"/>
              </a:lnSpc>
            </a:pPr>
            <a:r>
              <a:rPr lang="en-US" altLang="zh-CN" sz="3600" b="1" dirty="0" smtClean="0">
                <a:latin typeface="Times New Roman" pitchFamily="18" charset="0"/>
              </a:rPr>
              <a:t>The cytochrome </a:t>
            </a:r>
            <a:r>
              <a:rPr lang="en-US" altLang="zh-CN" sz="3600" b="1" i="1" dirty="0" smtClean="0">
                <a:latin typeface="Times New Roman" pitchFamily="18" charset="0"/>
              </a:rPr>
              <a:t>b</a:t>
            </a:r>
            <a:r>
              <a:rPr lang="en-US" altLang="zh-CN" sz="3600" b="1" i="1" baseline="-25000" dirty="0" smtClean="0">
                <a:latin typeface="Times New Roman" pitchFamily="18" charset="0"/>
              </a:rPr>
              <a:t>6</a:t>
            </a:r>
            <a:r>
              <a:rPr lang="en-US" altLang="zh-CN" sz="3600" b="1" i="1" dirty="0" smtClean="0">
                <a:latin typeface="Times New Roman" pitchFamily="18" charset="0"/>
              </a:rPr>
              <a:t>f</a:t>
            </a:r>
            <a:r>
              <a:rPr lang="en-US" altLang="zh-CN" sz="3600" b="1" dirty="0" smtClean="0">
                <a:latin typeface="Times New Roman" pitchFamily="18" charset="0"/>
              </a:rPr>
              <a:t> complex (similar to the cytochrome </a:t>
            </a:r>
            <a:r>
              <a:rPr lang="en-US" altLang="zh-CN" sz="3600" b="1" i="1" dirty="0" smtClean="0">
                <a:latin typeface="Times New Roman" pitchFamily="18" charset="0"/>
              </a:rPr>
              <a:t>bc</a:t>
            </a:r>
            <a:r>
              <a:rPr lang="en-US" altLang="zh-CN" sz="3600" b="1" baseline="-25000" dirty="0" smtClean="0">
                <a:latin typeface="Times New Roman" pitchFamily="18" charset="0"/>
              </a:rPr>
              <a:t>1</a:t>
            </a:r>
            <a:r>
              <a:rPr lang="en-US" altLang="zh-CN" sz="3600" b="1" dirty="0" smtClean="0">
                <a:latin typeface="Times New Roman" pitchFamily="18" charset="0"/>
              </a:rPr>
              <a:t> complex for oxidative phosphorylation) pumps H</a:t>
            </a:r>
            <a:r>
              <a:rPr lang="en-US" altLang="zh-CN" sz="3600" b="1" baseline="30000" dirty="0" smtClean="0">
                <a:latin typeface="Times New Roman" pitchFamily="18" charset="0"/>
              </a:rPr>
              <a:t>+</a:t>
            </a:r>
            <a:r>
              <a:rPr lang="en-US" altLang="zh-CN" sz="3600" b="1" dirty="0" smtClean="0">
                <a:latin typeface="Times New Roman" pitchFamily="18" charset="0"/>
              </a:rPr>
              <a:t> across the thylakoid membrane.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1619672" y="5837444"/>
            <a:ext cx="6840334" cy="1077218"/>
          </a:xfrm>
          <a:prstGeom prst="rect">
            <a:avLst/>
          </a:prstGeom>
          <a:noFill/>
          <a:ln w="9525">
            <a:noFill/>
            <a:miter lim="800000"/>
            <a:headEnd/>
            <a:tailEnd/>
          </a:ln>
        </p:spPr>
        <p:txBody>
          <a:bodyPr wrap="none">
            <a:spAutoFit/>
          </a:bodyPr>
          <a:lstStyle/>
          <a:p>
            <a:pPr algn="ctr"/>
            <a:r>
              <a:rPr lang="en-US" altLang="zh-CN" sz="3200" b="1" baseline="0" dirty="0">
                <a:solidFill>
                  <a:srgbClr val="3333FF"/>
                </a:solidFill>
              </a:rPr>
              <a:t>Photosystem II of the cyanobacterium</a:t>
            </a:r>
          </a:p>
          <a:p>
            <a:pPr algn="ctr"/>
            <a:r>
              <a:rPr lang="en-US" altLang="zh-CN" sz="3200" b="1" i="1" baseline="0" dirty="0">
                <a:solidFill>
                  <a:srgbClr val="3333FF"/>
                </a:solidFill>
              </a:rPr>
              <a:t>Synechococcus elongates</a:t>
            </a:r>
            <a:r>
              <a:rPr lang="en-US" altLang="zh-CN" sz="3200" b="1" baseline="0" dirty="0">
                <a:solidFill>
                  <a:srgbClr val="3333FF"/>
                </a:solidFill>
              </a:rPr>
              <a:t> </a:t>
            </a:r>
          </a:p>
        </p:txBody>
      </p:sp>
      <p:pic>
        <p:nvPicPr>
          <p:cNvPr id="43011" name="Picture 4"/>
          <p:cNvPicPr>
            <a:picLocks noChangeAspect="1" noChangeArrowheads="1"/>
          </p:cNvPicPr>
          <p:nvPr/>
        </p:nvPicPr>
        <p:blipFill>
          <a:blip r:embed="rId2"/>
          <a:srcRect/>
          <a:stretch>
            <a:fillRect/>
          </a:stretch>
        </p:blipFill>
        <p:spPr bwMode="auto">
          <a:xfrm>
            <a:off x="608013" y="0"/>
            <a:ext cx="8535987" cy="59563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0" y="0"/>
            <a:ext cx="9144000" cy="6858000"/>
          </a:xfrm>
        </p:spPr>
        <p:txBody>
          <a:bodyPr/>
          <a:lstStyle/>
          <a:p>
            <a:pPr eaLnBrk="1" hangingPunct="1">
              <a:lnSpc>
                <a:spcPct val="90000"/>
              </a:lnSpc>
            </a:pPr>
            <a:r>
              <a:rPr lang="en-US" altLang="zh-CN" sz="3600" b="1" dirty="0" smtClean="0">
                <a:solidFill>
                  <a:srgbClr val="FF0000"/>
                </a:solidFill>
                <a:latin typeface="Times New Roman" pitchFamily="18" charset="0"/>
              </a:rPr>
              <a:t>Plastocyanin</a:t>
            </a:r>
            <a:r>
              <a:rPr lang="en-US" altLang="zh-CN" sz="3600" b="1" dirty="0" smtClean="0">
                <a:latin typeface="Times New Roman" pitchFamily="18" charset="0"/>
              </a:rPr>
              <a:t> (</a:t>
            </a:r>
            <a:r>
              <a:rPr lang="zh-CN" altLang="en-US" sz="3600" b="1" dirty="0" smtClean="0">
                <a:latin typeface="楷体" panose="02010609060101010101" pitchFamily="49" charset="-122"/>
                <a:ea typeface="楷体" panose="02010609060101010101" pitchFamily="49" charset="-122"/>
              </a:rPr>
              <a:t>质体蓝素</a:t>
            </a:r>
            <a:r>
              <a:rPr lang="en-US" altLang="zh-CN" sz="3600" b="1" dirty="0" smtClean="0">
                <a:latin typeface="Times New Roman" pitchFamily="18" charset="0"/>
                <a:ea typeface="华文新魏" pitchFamily="2" charset="-122"/>
              </a:rPr>
              <a:t>)</a:t>
            </a:r>
            <a:r>
              <a:rPr lang="en-US" altLang="zh-CN" sz="3600" b="1" dirty="0" smtClean="0">
                <a:latin typeface="Times New Roman" pitchFamily="18" charset="0"/>
              </a:rPr>
              <a:t>, a Cu-containing soluble protein, carries electrons from the cytochrome </a:t>
            </a:r>
            <a:r>
              <a:rPr lang="en-US" altLang="zh-CN" sz="3600" b="1" i="1" dirty="0" smtClean="0">
                <a:latin typeface="Times New Roman" pitchFamily="18" charset="0"/>
              </a:rPr>
              <a:t>b</a:t>
            </a:r>
            <a:r>
              <a:rPr lang="en-US" altLang="zh-CN" sz="3600" b="1" i="1" baseline="-25000" dirty="0" smtClean="0">
                <a:latin typeface="Times New Roman" pitchFamily="18" charset="0"/>
              </a:rPr>
              <a:t>6</a:t>
            </a:r>
            <a:r>
              <a:rPr lang="en-US" altLang="zh-CN" sz="3600" b="1" i="1" dirty="0" smtClean="0">
                <a:latin typeface="Times New Roman" pitchFamily="18" charset="0"/>
              </a:rPr>
              <a:t>f</a:t>
            </a:r>
            <a:r>
              <a:rPr lang="en-US" altLang="zh-CN" sz="3600" b="1" dirty="0" smtClean="0">
                <a:latin typeface="Times New Roman" pitchFamily="18" charset="0"/>
              </a:rPr>
              <a:t> complex to P700 of PSI (playing a similar role as cytochrome </a:t>
            </a:r>
            <a:r>
              <a:rPr lang="en-US" altLang="zh-CN" sz="3600" b="1" i="1" dirty="0" smtClean="0">
                <a:latin typeface="Times New Roman" pitchFamily="18" charset="0"/>
              </a:rPr>
              <a:t>c</a:t>
            </a:r>
            <a:r>
              <a:rPr lang="en-US" altLang="zh-CN" sz="3600" b="1" dirty="0" smtClean="0">
                <a:latin typeface="Times New Roman" pitchFamily="18" charset="0"/>
              </a:rPr>
              <a:t> in oxidative phosphorylation).</a:t>
            </a:r>
          </a:p>
          <a:p>
            <a:pPr eaLnBrk="1" hangingPunct="1">
              <a:lnSpc>
                <a:spcPct val="90000"/>
              </a:lnSpc>
            </a:pPr>
            <a:r>
              <a:rPr lang="en-US" altLang="zh-CN" sz="3600" b="1" dirty="0" smtClean="0">
                <a:latin typeface="Times New Roman" pitchFamily="18" charset="0"/>
              </a:rPr>
              <a:t>PSII are often found only in the stacked regions of the thylakoid membrane, with PSI and ATP synthase often only in the unstacked region.</a:t>
            </a:r>
          </a:p>
          <a:p>
            <a:pPr eaLnBrk="1" hangingPunct="1">
              <a:lnSpc>
                <a:spcPct val="90000"/>
              </a:lnSpc>
            </a:pPr>
            <a:r>
              <a:rPr lang="en-US" altLang="zh-CN" sz="3600" b="1" dirty="0" smtClean="0">
                <a:latin typeface="Times New Roman" pitchFamily="18" charset="0"/>
              </a:rPr>
              <a:t>The cytochrome </a:t>
            </a:r>
            <a:r>
              <a:rPr lang="en-US" altLang="zh-CN" sz="3600" b="1" i="1" dirty="0" smtClean="0">
                <a:latin typeface="Times New Roman" pitchFamily="18" charset="0"/>
              </a:rPr>
              <a:t>b</a:t>
            </a:r>
            <a:r>
              <a:rPr lang="en-US" altLang="zh-CN" sz="3600" b="1" i="1" baseline="-25000" dirty="0" smtClean="0">
                <a:latin typeface="Times New Roman" pitchFamily="18" charset="0"/>
              </a:rPr>
              <a:t>6</a:t>
            </a:r>
            <a:r>
              <a:rPr lang="en-US" altLang="zh-CN" sz="3600" b="1" i="1" dirty="0" smtClean="0">
                <a:latin typeface="Times New Roman" pitchFamily="18" charset="0"/>
              </a:rPr>
              <a:t>f</a:t>
            </a:r>
            <a:r>
              <a:rPr lang="en-US" altLang="zh-CN" sz="3600" b="1" dirty="0" smtClean="0">
                <a:latin typeface="Times New Roman" pitchFamily="18" charset="0"/>
              </a:rPr>
              <a:t> complex and cytochrome </a:t>
            </a:r>
            <a:r>
              <a:rPr lang="en-US" altLang="zh-CN" sz="3600" b="1" i="1" dirty="0" smtClean="0">
                <a:latin typeface="Times New Roman" pitchFamily="18" charset="0"/>
              </a:rPr>
              <a:t>c</a:t>
            </a:r>
            <a:r>
              <a:rPr lang="en-US" altLang="zh-CN" sz="3600" b="1" i="1" baseline="-25000" dirty="0" smtClean="0">
                <a:latin typeface="Times New Roman" pitchFamily="18" charset="0"/>
              </a:rPr>
              <a:t>6</a:t>
            </a:r>
            <a:r>
              <a:rPr lang="en-US" altLang="zh-CN" sz="3600" b="1" dirty="0" smtClean="0">
                <a:latin typeface="Times New Roman" pitchFamily="18" charset="0"/>
              </a:rPr>
              <a:t> act in both oxidative phosphorylation and photophosphorylation in cyanobacteria.</a:t>
            </a:r>
          </a:p>
          <a:p>
            <a:pPr eaLnBrk="1" hangingPunct="1">
              <a:lnSpc>
                <a:spcPct val="90000"/>
              </a:lnSpc>
            </a:pPr>
            <a:endParaRPr lang="en-US" altLang="zh-CN" sz="3600" b="1" dirty="0" smtClean="0">
              <a:latin typeface="Times New Roman" pitchFamily="18"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393700" y="5952149"/>
            <a:ext cx="8355012" cy="519113"/>
          </a:xfrm>
          <a:prstGeom prst="rect">
            <a:avLst/>
          </a:prstGeom>
          <a:noFill/>
          <a:ln w="9525">
            <a:noFill/>
            <a:miter lim="800000"/>
            <a:headEnd/>
            <a:tailEnd/>
          </a:ln>
        </p:spPr>
        <p:txBody>
          <a:bodyPr wrap="none">
            <a:spAutoFit/>
          </a:bodyPr>
          <a:lstStyle/>
          <a:p>
            <a:r>
              <a:rPr lang="en-US" altLang="zh-CN" sz="2800" b="1" baseline="0" dirty="0">
                <a:solidFill>
                  <a:srgbClr val="3333FF"/>
                </a:solidFill>
              </a:rPr>
              <a:t>Essential proteins and cofactors in a single unit of PSI</a:t>
            </a:r>
          </a:p>
        </p:txBody>
      </p:sp>
      <p:pic>
        <p:nvPicPr>
          <p:cNvPr id="46083" name="Picture 4"/>
          <p:cNvPicPr>
            <a:picLocks noChangeAspect="1" noChangeArrowheads="1"/>
          </p:cNvPicPr>
          <p:nvPr/>
        </p:nvPicPr>
        <p:blipFill>
          <a:blip r:embed="rId2"/>
          <a:srcRect/>
          <a:stretch>
            <a:fillRect/>
          </a:stretch>
        </p:blipFill>
        <p:spPr bwMode="auto">
          <a:xfrm>
            <a:off x="303213" y="952500"/>
            <a:ext cx="8535987" cy="4951413"/>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igure 19-60a"/>
          <p:cNvPicPr>
            <a:picLocks noChangeAspect="1" noChangeArrowheads="1"/>
          </p:cNvPicPr>
          <p:nvPr/>
        </p:nvPicPr>
        <p:blipFill>
          <a:blip r:embed="rId3"/>
          <a:srcRect/>
          <a:stretch>
            <a:fillRect/>
          </a:stretch>
        </p:blipFill>
        <p:spPr bwMode="auto">
          <a:xfrm>
            <a:off x="304800" y="1524000"/>
            <a:ext cx="8531225" cy="3808413"/>
          </a:xfrm>
          <a:prstGeom prst="rect">
            <a:avLst/>
          </a:prstGeom>
          <a:noFill/>
          <a:ln w="9525">
            <a:noFill/>
            <a:miter lim="800000"/>
            <a:headEnd/>
            <a:tailEnd/>
          </a:ln>
        </p:spPr>
      </p:pic>
      <p:sp>
        <p:nvSpPr>
          <p:cNvPr id="47107" name="Text Box 3"/>
          <p:cNvSpPr txBox="1">
            <a:spLocks noChangeArrowheads="1"/>
          </p:cNvSpPr>
          <p:nvPr/>
        </p:nvSpPr>
        <p:spPr bwMode="auto">
          <a:xfrm>
            <a:off x="468313" y="5516563"/>
            <a:ext cx="8222123" cy="543739"/>
          </a:xfrm>
          <a:prstGeom prst="rect">
            <a:avLst/>
          </a:prstGeom>
          <a:noFill/>
          <a:ln w="9525">
            <a:noFill/>
            <a:miter lim="800000"/>
            <a:headEnd/>
            <a:tailEnd/>
          </a:ln>
        </p:spPr>
        <p:txBody>
          <a:bodyPr wrap="none">
            <a:spAutoFit/>
          </a:bodyPr>
          <a:lstStyle/>
          <a:p>
            <a:r>
              <a:rPr lang="en-US" altLang="zh-CN" sz="4400" b="1" dirty="0">
                <a:solidFill>
                  <a:srgbClr val="3333FF"/>
                </a:solidFill>
              </a:rPr>
              <a:t>Location of PSI and PSII in thylakoid membranes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igure 19-60b"/>
          <p:cNvPicPr>
            <a:picLocks noChangeAspect="1" noChangeArrowheads="1"/>
          </p:cNvPicPr>
          <p:nvPr/>
        </p:nvPicPr>
        <p:blipFill>
          <a:blip r:embed="rId3"/>
          <a:srcRect/>
          <a:stretch>
            <a:fillRect/>
          </a:stretch>
        </p:blipFill>
        <p:spPr bwMode="auto">
          <a:xfrm>
            <a:off x="304800" y="901700"/>
            <a:ext cx="8531225" cy="5051425"/>
          </a:xfrm>
          <a:prstGeom prst="rect">
            <a:avLst/>
          </a:prstGeom>
          <a:noFill/>
          <a:ln w="9525">
            <a:noFill/>
            <a:miter lim="800000"/>
            <a:headEnd/>
            <a:tailEnd/>
          </a:ln>
        </p:spPr>
      </p:pic>
      <p:sp>
        <p:nvSpPr>
          <p:cNvPr id="48131" name="TextBox 2"/>
          <p:cNvSpPr txBox="1">
            <a:spLocks noChangeArrowheads="1"/>
          </p:cNvSpPr>
          <p:nvPr/>
        </p:nvSpPr>
        <p:spPr bwMode="auto">
          <a:xfrm>
            <a:off x="785813" y="6215063"/>
            <a:ext cx="7861300" cy="708025"/>
          </a:xfrm>
          <a:prstGeom prst="rect">
            <a:avLst/>
          </a:prstGeom>
          <a:noFill/>
          <a:ln w="9525">
            <a:noFill/>
            <a:miter lim="800000"/>
            <a:headEnd/>
            <a:tailEnd/>
          </a:ln>
        </p:spPr>
        <p:txBody>
          <a:bodyPr wrap="none">
            <a:spAutoFit/>
          </a:bodyPr>
          <a:lstStyle/>
          <a:p>
            <a:r>
              <a:rPr lang="en-US" altLang="zh-CN" sz="2800" b="1" baseline="0" dirty="0">
                <a:solidFill>
                  <a:srgbClr val="3333FF"/>
                </a:solidFill>
              </a:rPr>
              <a:t>Location of PSI and PSII in thylakoid membranes</a:t>
            </a:r>
          </a:p>
          <a:p>
            <a:endParaRPr lang="zh-CN" altLang="en-US" dirty="0"/>
          </a:p>
        </p:txBody>
      </p:sp>
      <p:cxnSp>
        <p:nvCxnSpPr>
          <p:cNvPr id="48132" name="直接箭头连接符 8"/>
          <p:cNvCxnSpPr>
            <a:cxnSpLocks noChangeShapeType="1"/>
          </p:cNvCxnSpPr>
          <p:nvPr/>
        </p:nvCxnSpPr>
        <p:spPr bwMode="auto">
          <a:xfrm rot="5400000" flipH="1" flipV="1">
            <a:off x="3394076" y="2606675"/>
            <a:ext cx="785812" cy="1587"/>
          </a:xfrm>
          <a:prstGeom prst="straightConnector1">
            <a:avLst/>
          </a:prstGeom>
          <a:noFill/>
          <a:ln w="38100" algn="ctr">
            <a:solidFill>
              <a:srgbClr val="FF0000"/>
            </a:solidFill>
            <a:round/>
            <a:headEnd/>
            <a:tailEnd type="arrow" w="med" len="med"/>
          </a:ln>
        </p:spPr>
      </p:cxnSp>
      <p:cxnSp>
        <p:nvCxnSpPr>
          <p:cNvPr id="48133" name="直接箭头连接符 11"/>
          <p:cNvCxnSpPr>
            <a:cxnSpLocks noChangeShapeType="1"/>
          </p:cNvCxnSpPr>
          <p:nvPr/>
        </p:nvCxnSpPr>
        <p:spPr bwMode="auto">
          <a:xfrm rot="5400000" flipH="1" flipV="1">
            <a:off x="5180012" y="3821113"/>
            <a:ext cx="785813" cy="1588"/>
          </a:xfrm>
          <a:prstGeom prst="straightConnector1">
            <a:avLst/>
          </a:prstGeom>
          <a:noFill/>
          <a:ln w="38100" algn="ctr">
            <a:solidFill>
              <a:srgbClr val="FF0000"/>
            </a:solidFill>
            <a:round/>
            <a:headEnd/>
            <a:tailEnd type="arrow" w="med" len="med"/>
          </a:ln>
        </p:spPr>
      </p:cxnSp>
      <p:cxnSp>
        <p:nvCxnSpPr>
          <p:cNvPr id="48134" name="直接箭头连接符 13"/>
          <p:cNvCxnSpPr>
            <a:cxnSpLocks noChangeShapeType="1"/>
          </p:cNvCxnSpPr>
          <p:nvPr/>
        </p:nvCxnSpPr>
        <p:spPr bwMode="auto">
          <a:xfrm rot="5400000">
            <a:off x="3251200" y="1963738"/>
            <a:ext cx="785813" cy="1587"/>
          </a:xfrm>
          <a:prstGeom prst="straightConnector1">
            <a:avLst/>
          </a:prstGeom>
          <a:noFill/>
          <a:ln w="38100" algn="ctr">
            <a:solidFill>
              <a:srgbClr val="FF0000"/>
            </a:solidFill>
            <a:round/>
            <a:headEnd/>
            <a:tailEnd type="arrow" w="med" len="med"/>
          </a:ln>
        </p:spPr>
      </p:cxnSp>
      <p:cxnSp>
        <p:nvCxnSpPr>
          <p:cNvPr id="48135" name="直接箭头连接符 16"/>
          <p:cNvCxnSpPr>
            <a:cxnSpLocks noChangeShapeType="1"/>
          </p:cNvCxnSpPr>
          <p:nvPr/>
        </p:nvCxnSpPr>
        <p:spPr bwMode="auto">
          <a:xfrm rot="5400000">
            <a:off x="3536950" y="3392488"/>
            <a:ext cx="785813" cy="1587"/>
          </a:xfrm>
          <a:prstGeom prst="straightConnector1">
            <a:avLst/>
          </a:prstGeom>
          <a:noFill/>
          <a:ln w="38100" algn="ctr">
            <a:solidFill>
              <a:srgbClr val="FF0000"/>
            </a:solidFill>
            <a:round/>
            <a:headEnd/>
            <a:tailEnd type="arrow" w="med" len="med"/>
          </a:ln>
        </p:spPr>
      </p:cxnSp>
      <p:cxnSp>
        <p:nvCxnSpPr>
          <p:cNvPr id="48136" name="直接箭头连接符 17"/>
          <p:cNvCxnSpPr>
            <a:cxnSpLocks noChangeShapeType="1"/>
          </p:cNvCxnSpPr>
          <p:nvPr/>
        </p:nvCxnSpPr>
        <p:spPr bwMode="auto">
          <a:xfrm rot="5400000" flipH="1" flipV="1">
            <a:off x="6965951" y="2320925"/>
            <a:ext cx="1071562" cy="1587"/>
          </a:xfrm>
          <a:prstGeom prst="straightConnector1">
            <a:avLst/>
          </a:prstGeom>
          <a:noFill/>
          <a:ln w="38100" algn="ctr">
            <a:solidFill>
              <a:srgbClr val="3333FF"/>
            </a:solidFill>
            <a:round/>
            <a:headEnd/>
            <a:tailEnd type="arrow" w="med" len="med"/>
          </a:ln>
        </p:spPr>
      </p:cxnSp>
      <p:sp>
        <p:nvSpPr>
          <p:cNvPr id="48137" name="矩形 19"/>
          <p:cNvSpPr>
            <a:spLocks noChangeArrowheads="1"/>
          </p:cNvSpPr>
          <p:nvPr/>
        </p:nvSpPr>
        <p:spPr bwMode="auto">
          <a:xfrm>
            <a:off x="3643313" y="1357313"/>
            <a:ext cx="452437" cy="554037"/>
          </a:xfrm>
          <a:prstGeom prst="rect">
            <a:avLst/>
          </a:prstGeom>
          <a:noFill/>
          <a:ln w="9525">
            <a:noFill/>
            <a:miter lim="800000"/>
            <a:headEnd/>
            <a:tailEnd/>
          </a:ln>
        </p:spPr>
        <p:txBody>
          <a:bodyPr>
            <a:spAutoFit/>
          </a:bodyPr>
          <a:lstStyle/>
          <a:p>
            <a:r>
              <a:rPr lang="en-US" altLang="zh-CN" b="1" baseline="0" dirty="0">
                <a:solidFill>
                  <a:srgbClr val="FF0000"/>
                </a:solidFill>
              </a:rPr>
              <a:t>H</a:t>
            </a:r>
            <a:r>
              <a:rPr lang="en-US" altLang="zh-CN" b="1" baseline="30000" dirty="0">
                <a:solidFill>
                  <a:srgbClr val="FF0000"/>
                </a:solidFill>
              </a:rPr>
              <a:t>+</a:t>
            </a:r>
          </a:p>
          <a:p>
            <a:endParaRPr lang="en-US" altLang="zh-CN" b="1" baseline="30000"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426" y="5296579"/>
            <a:ext cx="9144426" cy="1569660"/>
          </a:xfrm>
          <a:prstGeom prst="rect">
            <a:avLst/>
          </a:prstGeom>
          <a:noFill/>
          <a:ln w="9525">
            <a:noFill/>
            <a:miter lim="800000"/>
            <a:headEnd/>
            <a:tailEnd/>
          </a:ln>
        </p:spPr>
        <p:txBody>
          <a:bodyPr wrap="none">
            <a:spAutoFit/>
          </a:bodyPr>
          <a:lstStyle/>
          <a:p>
            <a:pPr algn="ctr"/>
            <a:r>
              <a:rPr lang="en-US" altLang="zh-CN" sz="3200" b="1" baseline="0" dirty="0">
                <a:solidFill>
                  <a:srgbClr val="3333FF"/>
                </a:solidFill>
              </a:rPr>
              <a:t>Accumulation of reduced plastoquinone stimulates </a:t>
            </a:r>
          </a:p>
          <a:p>
            <a:pPr algn="ctr"/>
            <a:r>
              <a:rPr lang="en-US" altLang="zh-CN" sz="3200" b="1" baseline="0" dirty="0">
                <a:solidFill>
                  <a:srgbClr val="3333FF"/>
                </a:solidFill>
              </a:rPr>
              <a:t>the kinase, leading to conversion of stacked to</a:t>
            </a:r>
          </a:p>
          <a:p>
            <a:pPr algn="ctr"/>
            <a:r>
              <a:rPr lang="en-US" altLang="zh-CN" sz="3200" b="1" baseline="0" dirty="0">
                <a:solidFill>
                  <a:srgbClr val="3333FF"/>
                </a:solidFill>
              </a:rPr>
              <a:t> unstacked </a:t>
            </a:r>
            <a:r>
              <a:rPr lang="en-US" altLang="zh-CN" sz="3200" b="1" baseline="0" dirty="0" smtClean="0">
                <a:solidFill>
                  <a:srgbClr val="3333FF"/>
                </a:solidFill>
              </a:rPr>
              <a:t>membranes</a:t>
            </a:r>
            <a:endParaRPr lang="en-US" altLang="zh-CN" sz="3200" b="1" baseline="0" dirty="0">
              <a:solidFill>
                <a:srgbClr val="3333FF"/>
              </a:solidFill>
            </a:endParaRPr>
          </a:p>
        </p:txBody>
      </p:sp>
      <p:pic>
        <p:nvPicPr>
          <p:cNvPr id="49155" name="Picture 4"/>
          <p:cNvPicPr>
            <a:picLocks noChangeAspect="1" noChangeArrowheads="1"/>
          </p:cNvPicPr>
          <p:nvPr/>
        </p:nvPicPr>
        <p:blipFill>
          <a:blip r:embed="rId3"/>
          <a:srcRect/>
          <a:stretch>
            <a:fillRect/>
          </a:stretch>
        </p:blipFill>
        <p:spPr bwMode="auto">
          <a:xfrm>
            <a:off x="250825" y="260350"/>
            <a:ext cx="8535988" cy="4829175"/>
          </a:xfrm>
          <a:prstGeom prst="rect">
            <a:avLst/>
          </a:prstGeom>
          <a:noFill/>
          <a:ln w="9525">
            <a:noFill/>
            <a:miter lim="800000"/>
            <a:headEnd/>
            <a:tailEnd/>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1042988" y="260350"/>
            <a:ext cx="7188200" cy="6097588"/>
          </a:xfrm>
          <a:prstGeom prst="rect">
            <a:avLst/>
          </a:prstGeom>
          <a:noFill/>
          <a:ln w="9525">
            <a:noFill/>
            <a:miter lim="800000"/>
            <a:headEnd/>
            <a:tailEnd/>
          </a:ln>
        </p:spPr>
      </p:pic>
      <p:sp>
        <p:nvSpPr>
          <p:cNvPr id="50179" name="Text Box 3"/>
          <p:cNvSpPr txBox="1">
            <a:spLocks noChangeArrowheads="1"/>
          </p:cNvSpPr>
          <p:nvPr/>
        </p:nvSpPr>
        <p:spPr bwMode="auto">
          <a:xfrm>
            <a:off x="2195513" y="6165850"/>
            <a:ext cx="5114925" cy="579438"/>
          </a:xfrm>
          <a:prstGeom prst="rect">
            <a:avLst/>
          </a:prstGeom>
          <a:noFill/>
          <a:ln w="9525">
            <a:noFill/>
            <a:miter lim="800000"/>
            <a:headEnd/>
            <a:tailEnd/>
          </a:ln>
        </p:spPr>
        <p:txBody>
          <a:bodyPr wrap="none">
            <a:spAutoFit/>
          </a:bodyPr>
          <a:lstStyle/>
          <a:p>
            <a:r>
              <a:rPr lang="en-US" altLang="zh-CN" sz="3200" b="1" baseline="0" dirty="0">
                <a:solidFill>
                  <a:srgbClr val="3333FF"/>
                </a:solidFill>
              </a:rPr>
              <a:t>The cytochrome </a:t>
            </a:r>
            <a:r>
              <a:rPr lang="en-US" altLang="zh-CN" sz="3200" b="1" i="1" baseline="0" dirty="0">
                <a:solidFill>
                  <a:srgbClr val="3333FF"/>
                </a:solidFill>
              </a:rPr>
              <a:t>b</a:t>
            </a:r>
            <a:r>
              <a:rPr lang="en-US" altLang="zh-CN" sz="3200" b="1" i="1" dirty="0">
                <a:solidFill>
                  <a:srgbClr val="3333FF"/>
                </a:solidFill>
              </a:rPr>
              <a:t>6</a:t>
            </a:r>
            <a:r>
              <a:rPr lang="en-US" altLang="zh-CN" sz="3200" b="1" i="1" baseline="0" dirty="0">
                <a:solidFill>
                  <a:srgbClr val="3333FF"/>
                </a:solidFill>
              </a:rPr>
              <a:t>f </a:t>
            </a:r>
            <a:r>
              <a:rPr lang="en-US" altLang="zh-CN" sz="3200" b="1" baseline="0" dirty="0">
                <a:solidFill>
                  <a:srgbClr val="3333FF"/>
                </a:solidFill>
              </a:rPr>
              <a:t>complex</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1042988" y="5911850"/>
            <a:ext cx="7008812" cy="946150"/>
          </a:xfrm>
          <a:prstGeom prst="rect">
            <a:avLst/>
          </a:prstGeom>
          <a:noFill/>
          <a:ln w="9525">
            <a:noFill/>
            <a:miter lim="800000"/>
            <a:headEnd/>
            <a:tailEnd/>
          </a:ln>
        </p:spPr>
        <p:txBody>
          <a:bodyPr wrap="none">
            <a:spAutoFit/>
          </a:bodyPr>
          <a:lstStyle/>
          <a:p>
            <a:pPr algn="ctr"/>
            <a:r>
              <a:rPr lang="en-US" altLang="zh-CN" sz="2800" b="1" baseline="0" dirty="0">
                <a:solidFill>
                  <a:srgbClr val="3333FF"/>
                </a:solidFill>
              </a:rPr>
              <a:t>The cofactors of the cytochrome </a:t>
            </a:r>
            <a:r>
              <a:rPr lang="en-US" altLang="zh-CN" sz="2800" b="1" i="1" baseline="0" dirty="0">
                <a:solidFill>
                  <a:srgbClr val="3333FF"/>
                </a:solidFill>
              </a:rPr>
              <a:t>b</a:t>
            </a:r>
            <a:r>
              <a:rPr lang="en-US" altLang="zh-CN" sz="2800" b="1" i="1" dirty="0">
                <a:solidFill>
                  <a:srgbClr val="3333FF"/>
                </a:solidFill>
              </a:rPr>
              <a:t>6</a:t>
            </a:r>
            <a:r>
              <a:rPr lang="en-US" altLang="zh-CN" sz="2800" b="1" i="1" baseline="0" dirty="0">
                <a:solidFill>
                  <a:srgbClr val="3333FF"/>
                </a:solidFill>
              </a:rPr>
              <a:t>f </a:t>
            </a:r>
            <a:r>
              <a:rPr lang="en-US" altLang="zh-CN" sz="2800" b="1" baseline="0" dirty="0">
                <a:solidFill>
                  <a:srgbClr val="3333FF"/>
                </a:solidFill>
              </a:rPr>
              <a:t>complex </a:t>
            </a:r>
          </a:p>
          <a:p>
            <a:pPr algn="ctr"/>
            <a:r>
              <a:rPr lang="en-US" altLang="zh-CN" sz="2800" b="1" baseline="0" dirty="0">
                <a:solidFill>
                  <a:srgbClr val="3333FF"/>
                </a:solidFill>
              </a:rPr>
              <a:t>that are involved in electron transfers</a:t>
            </a:r>
          </a:p>
        </p:txBody>
      </p:sp>
      <p:pic>
        <p:nvPicPr>
          <p:cNvPr id="51203" name="Picture 4"/>
          <p:cNvPicPr>
            <a:picLocks noChangeAspect="1" noChangeArrowheads="1"/>
          </p:cNvPicPr>
          <p:nvPr/>
        </p:nvPicPr>
        <p:blipFill>
          <a:blip r:embed="rId2"/>
          <a:srcRect/>
          <a:stretch>
            <a:fillRect/>
          </a:stretch>
        </p:blipFill>
        <p:spPr bwMode="auto">
          <a:xfrm>
            <a:off x="1835150" y="0"/>
            <a:ext cx="5421313" cy="58054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565421" y="5805264"/>
            <a:ext cx="8280793" cy="707886"/>
          </a:xfrm>
          <a:prstGeom prst="rect">
            <a:avLst/>
          </a:prstGeom>
          <a:noFill/>
          <a:ln w="9525">
            <a:noFill/>
            <a:miter lim="800000"/>
            <a:headEnd/>
            <a:tailEnd/>
          </a:ln>
        </p:spPr>
        <p:txBody>
          <a:bodyPr wrap="none">
            <a:spAutoFit/>
          </a:bodyPr>
          <a:lstStyle/>
          <a:p>
            <a:r>
              <a:rPr lang="en-US" altLang="zh-CN" sz="4000" b="1" baseline="0" dirty="0">
                <a:solidFill>
                  <a:srgbClr val="3333FF"/>
                </a:solidFill>
              </a:rPr>
              <a:t>Electron micrograph of a chloroplast</a:t>
            </a:r>
          </a:p>
        </p:txBody>
      </p:sp>
      <p:pic>
        <p:nvPicPr>
          <p:cNvPr id="6147" name="Picture 4"/>
          <p:cNvPicPr>
            <a:picLocks noChangeAspect="1" noChangeArrowheads="1"/>
          </p:cNvPicPr>
          <p:nvPr/>
        </p:nvPicPr>
        <p:blipFill>
          <a:blip r:embed="rId3"/>
          <a:srcRect/>
          <a:stretch>
            <a:fillRect/>
          </a:stretch>
        </p:blipFill>
        <p:spPr bwMode="auto">
          <a:xfrm>
            <a:off x="303213" y="1143000"/>
            <a:ext cx="8535987"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figure_19_61"/>
          <p:cNvPicPr>
            <a:picLocks noChangeAspect="1" noChangeArrowheads="1"/>
          </p:cNvPicPr>
          <p:nvPr/>
        </p:nvPicPr>
        <p:blipFill>
          <a:blip r:embed="rId3" cstate="print"/>
          <a:srcRect/>
          <a:stretch>
            <a:fillRect/>
          </a:stretch>
        </p:blipFill>
        <p:spPr bwMode="auto">
          <a:xfrm>
            <a:off x="1663700" y="152400"/>
            <a:ext cx="5826125" cy="6557963"/>
          </a:xfrm>
          <a:prstGeom prst="rect">
            <a:avLst/>
          </a:prstGeom>
          <a:noFill/>
          <a:ln w="9525">
            <a:noFill/>
            <a:miter lim="800000"/>
            <a:headEnd/>
            <a:tailEnd/>
          </a:ln>
          <a:effectLst/>
        </p:spPr>
      </p:pic>
      <p:sp>
        <p:nvSpPr>
          <p:cNvPr id="3" name="TextBox 2"/>
          <p:cNvSpPr txBox="1"/>
          <p:nvPr/>
        </p:nvSpPr>
        <p:spPr>
          <a:xfrm>
            <a:off x="4545603" y="6027003"/>
            <a:ext cx="4691605" cy="830997"/>
          </a:xfrm>
          <a:prstGeom prst="rect">
            <a:avLst/>
          </a:prstGeom>
          <a:noFill/>
        </p:spPr>
        <p:txBody>
          <a:bodyPr wrap="none" rtlCol="0">
            <a:spAutoFit/>
          </a:bodyPr>
          <a:lstStyle/>
          <a:p>
            <a:r>
              <a:rPr kumimoji="1" lang="en-US" altLang="zh-CN" sz="2400" b="1" baseline="0" dirty="0" smtClean="0">
                <a:solidFill>
                  <a:srgbClr val="3333FF"/>
                </a:solidFill>
              </a:rPr>
              <a:t>Electron and proton flow through </a:t>
            </a:r>
          </a:p>
          <a:p>
            <a:r>
              <a:rPr kumimoji="1" lang="en-US" altLang="zh-CN" sz="2400" b="1" baseline="0" dirty="0" smtClean="0">
                <a:solidFill>
                  <a:srgbClr val="3333FF"/>
                </a:solidFill>
              </a:rPr>
              <a:t>the cytochrome </a:t>
            </a:r>
            <a:r>
              <a:rPr kumimoji="1" lang="en-US" altLang="zh-CN" sz="2400" b="1" i="1" baseline="0" dirty="0" smtClean="0">
                <a:solidFill>
                  <a:srgbClr val="3333FF"/>
                </a:solidFill>
              </a:rPr>
              <a:t>b</a:t>
            </a:r>
            <a:r>
              <a:rPr kumimoji="1" lang="en-US" altLang="zh-CN" sz="2400" b="1" i="1" dirty="0" smtClean="0">
                <a:solidFill>
                  <a:srgbClr val="3333FF"/>
                </a:solidFill>
              </a:rPr>
              <a:t>6</a:t>
            </a:r>
            <a:r>
              <a:rPr kumimoji="1" lang="en-US" altLang="zh-CN" sz="2400" b="1" i="1" baseline="0" dirty="0" smtClean="0">
                <a:solidFill>
                  <a:srgbClr val="3333FF"/>
                </a:solidFill>
              </a:rPr>
              <a:t>f</a:t>
            </a:r>
            <a:r>
              <a:rPr kumimoji="1" lang="en-US" altLang="zh-CN" sz="2400" b="1" baseline="0" dirty="0" smtClean="0">
                <a:solidFill>
                  <a:srgbClr val="3333FF"/>
                </a:solidFill>
              </a:rPr>
              <a:t> complex</a:t>
            </a:r>
            <a:endParaRPr lang="zh-CN" altLang="en-US" sz="2400" dirty="0">
              <a:solidFill>
                <a:srgbClr val="3333FF"/>
              </a:solidFill>
            </a:endParaRPr>
          </a:p>
        </p:txBody>
      </p:sp>
      <p:sp>
        <p:nvSpPr>
          <p:cNvPr id="4" name="Line 6"/>
          <p:cNvSpPr>
            <a:spLocks noChangeShapeType="1"/>
          </p:cNvSpPr>
          <p:nvPr/>
        </p:nvSpPr>
        <p:spPr bwMode="auto">
          <a:xfrm flipH="1">
            <a:off x="4545603" y="5949280"/>
            <a:ext cx="935037" cy="0"/>
          </a:xfrm>
          <a:prstGeom prst="line">
            <a:avLst/>
          </a:prstGeom>
          <a:noFill/>
          <a:ln w="38100">
            <a:solidFill>
              <a:srgbClr val="FF0000"/>
            </a:solidFill>
            <a:round/>
            <a:headEnd/>
            <a:tailEnd type="triangle" w="med" len="med"/>
          </a:ln>
        </p:spPr>
        <p:txBody>
          <a:bodyPr/>
          <a:lstStyle/>
          <a:p>
            <a:endParaRPr lang="zh-CN" altLang="en-US"/>
          </a:p>
        </p:txBody>
      </p:sp>
      <p:sp>
        <p:nvSpPr>
          <p:cNvPr id="5" name="Line 6"/>
          <p:cNvSpPr>
            <a:spLocks noChangeShapeType="1"/>
          </p:cNvSpPr>
          <p:nvPr/>
        </p:nvSpPr>
        <p:spPr bwMode="auto">
          <a:xfrm flipH="1">
            <a:off x="4545603" y="4725144"/>
            <a:ext cx="935037" cy="0"/>
          </a:xfrm>
          <a:prstGeom prst="line">
            <a:avLst/>
          </a:prstGeom>
          <a:noFill/>
          <a:ln w="38100">
            <a:solidFill>
              <a:srgbClr val="FF0000"/>
            </a:solidFill>
            <a:round/>
            <a:headEnd/>
            <a:tailEnd type="triangle" w="med" len="med"/>
          </a:ln>
        </p:spPr>
        <p:txBody>
          <a:bodyPr/>
          <a:lstStyle/>
          <a:p>
            <a:endParaRPr lang="zh-CN" altLang="en-US"/>
          </a:p>
        </p:txBody>
      </p:sp>
      <p:sp>
        <p:nvSpPr>
          <p:cNvPr id="6" name="Line 6"/>
          <p:cNvSpPr>
            <a:spLocks noChangeShapeType="1"/>
          </p:cNvSpPr>
          <p:nvPr/>
        </p:nvSpPr>
        <p:spPr bwMode="auto">
          <a:xfrm flipH="1">
            <a:off x="4427984" y="5085184"/>
            <a:ext cx="935037" cy="0"/>
          </a:xfrm>
          <a:prstGeom prst="line">
            <a:avLst/>
          </a:prstGeom>
          <a:noFill/>
          <a:ln w="38100">
            <a:solidFill>
              <a:srgbClr val="3333FF"/>
            </a:solidFill>
            <a:round/>
            <a:headE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4408488" y="950913"/>
            <a:ext cx="4702175" cy="2654300"/>
          </a:xfrm>
          <a:prstGeom prst="rect">
            <a:avLst/>
          </a:prstGeom>
          <a:noFill/>
          <a:ln w="9525">
            <a:noFill/>
            <a:miter lim="800000"/>
            <a:headEnd/>
            <a:tailEnd/>
          </a:ln>
        </p:spPr>
        <p:txBody>
          <a:bodyPr wrap="none">
            <a:spAutoFit/>
          </a:bodyPr>
          <a:lstStyle/>
          <a:p>
            <a:r>
              <a:rPr kumimoji="1" lang="en-US" altLang="zh-CN" sz="2800" b="1" baseline="0" dirty="0"/>
              <a:t>The cytochrome </a:t>
            </a:r>
            <a:r>
              <a:rPr kumimoji="1" lang="en-US" altLang="zh-CN" sz="2800" b="1" i="1" baseline="0" dirty="0">
                <a:solidFill>
                  <a:srgbClr val="FF0000"/>
                </a:solidFill>
              </a:rPr>
              <a:t>b</a:t>
            </a:r>
            <a:r>
              <a:rPr kumimoji="1" lang="en-US" altLang="zh-CN" sz="2800" b="1" dirty="0">
                <a:solidFill>
                  <a:srgbClr val="FF0000"/>
                </a:solidFill>
              </a:rPr>
              <a:t>6</a:t>
            </a:r>
            <a:r>
              <a:rPr kumimoji="1" lang="en-US" altLang="zh-CN" sz="2800" b="1" i="1" baseline="0" dirty="0">
                <a:solidFill>
                  <a:srgbClr val="FF0000"/>
                </a:solidFill>
              </a:rPr>
              <a:t>f</a:t>
            </a:r>
            <a:r>
              <a:rPr kumimoji="1" lang="en-US" altLang="zh-CN" sz="2800" b="1" baseline="0" dirty="0">
                <a:solidFill>
                  <a:srgbClr val="FF0000"/>
                </a:solidFill>
              </a:rPr>
              <a:t> </a:t>
            </a:r>
            <a:r>
              <a:rPr kumimoji="1" lang="en-US" altLang="zh-CN" sz="2800" b="1" baseline="0" dirty="0"/>
              <a:t>complex</a:t>
            </a:r>
          </a:p>
          <a:p>
            <a:r>
              <a:rPr kumimoji="1" lang="en-US" altLang="zh-CN" sz="2800" b="1" baseline="0" dirty="0"/>
              <a:t>and cytochrome </a:t>
            </a:r>
            <a:r>
              <a:rPr kumimoji="1" lang="en-US" altLang="zh-CN" sz="2800" b="1" i="1" baseline="0" dirty="0">
                <a:solidFill>
                  <a:srgbClr val="FF0000"/>
                </a:solidFill>
              </a:rPr>
              <a:t>c</a:t>
            </a:r>
            <a:r>
              <a:rPr kumimoji="1" lang="en-US" altLang="zh-CN" sz="2800" b="1" dirty="0">
                <a:solidFill>
                  <a:srgbClr val="FF0000"/>
                </a:solidFill>
              </a:rPr>
              <a:t>6</a:t>
            </a:r>
            <a:r>
              <a:rPr kumimoji="1" lang="en-US" altLang="zh-CN" sz="2800" b="1" baseline="0" dirty="0"/>
              <a:t> act in both</a:t>
            </a:r>
          </a:p>
          <a:p>
            <a:r>
              <a:rPr kumimoji="1" lang="en-US" altLang="zh-CN" sz="2800" b="1" baseline="0" dirty="0"/>
              <a:t>oxidative phosphorylation </a:t>
            </a:r>
          </a:p>
          <a:p>
            <a:r>
              <a:rPr kumimoji="1" lang="en-US" altLang="zh-CN" sz="2800" b="1" baseline="0" dirty="0"/>
              <a:t>and photophosphorylation in</a:t>
            </a:r>
          </a:p>
          <a:p>
            <a:r>
              <a:rPr kumimoji="1" lang="en-US" altLang="zh-CN" sz="2800" b="1" baseline="0" dirty="0">
                <a:solidFill>
                  <a:srgbClr val="FF0000"/>
                </a:solidFill>
              </a:rPr>
              <a:t>cyanobacteria</a:t>
            </a:r>
            <a:r>
              <a:rPr kumimoji="1" lang="en-US" altLang="zh-CN" sz="2800" b="1" baseline="0" dirty="0"/>
              <a:t>.</a:t>
            </a:r>
          </a:p>
          <a:p>
            <a:endParaRPr lang="en-US" altLang="zh-CN" sz="2800" b="1" baseline="0" dirty="0"/>
          </a:p>
        </p:txBody>
      </p:sp>
      <p:pic>
        <p:nvPicPr>
          <p:cNvPr id="53251" name="Picture 5"/>
          <p:cNvPicPr>
            <a:picLocks noChangeAspect="1" noChangeArrowheads="1"/>
          </p:cNvPicPr>
          <p:nvPr/>
        </p:nvPicPr>
        <p:blipFill>
          <a:blip r:embed="rId3"/>
          <a:srcRect/>
          <a:stretch>
            <a:fillRect/>
          </a:stretch>
        </p:blipFill>
        <p:spPr bwMode="auto">
          <a:xfrm>
            <a:off x="250825" y="333375"/>
            <a:ext cx="4140200" cy="6097588"/>
          </a:xfrm>
          <a:prstGeom prst="rect">
            <a:avLst/>
          </a:prstGeom>
          <a:noFill/>
          <a:ln w="9525">
            <a:noFill/>
            <a:miter lim="800000"/>
            <a:headEnd/>
            <a:tailEnd/>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381000"/>
            <a:ext cx="8915400" cy="1143000"/>
          </a:xfrm>
        </p:spPr>
        <p:txBody>
          <a:bodyPr/>
          <a:lstStyle/>
          <a:p>
            <a:pPr eaLnBrk="1" hangingPunct="1"/>
            <a:r>
              <a:rPr lang="en-US" altLang="zh-CN" b="1" dirty="0" smtClean="0">
                <a:solidFill>
                  <a:srgbClr val="0000FF"/>
                </a:solidFill>
                <a:latin typeface="Times New Roman" pitchFamily="18" charset="0"/>
              </a:rPr>
              <a:t>25. P680</a:t>
            </a:r>
            <a:r>
              <a:rPr lang="en-US" altLang="zh-CN" b="1" baseline="30000" dirty="0" smtClean="0">
                <a:solidFill>
                  <a:srgbClr val="0000FF"/>
                </a:solidFill>
                <a:latin typeface="Times New Roman" pitchFamily="18" charset="0"/>
              </a:rPr>
              <a:t>+</a:t>
            </a:r>
            <a:r>
              <a:rPr lang="en-US" altLang="zh-CN" b="1" dirty="0" smtClean="0">
                <a:solidFill>
                  <a:srgbClr val="0000FF"/>
                </a:solidFill>
                <a:latin typeface="Times New Roman" pitchFamily="18" charset="0"/>
              </a:rPr>
              <a:t> in PSII extracts electrons from H</a:t>
            </a:r>
            <a:r>
              <a:rPr lang="en-US" altLang="zh-CN" b="1" baseline="-25000" dirty="0" smtClean="0">
                <a:solidFill>
                  <a:srgbClr val="0000FF"/>
                </a:solidFill>
                <a:latin typeface="Times New Roman" pitchFamily="18" charset="0"/>
              </a:rPr>
              <a:t>2</a:t>
            </a:r>
            <a:r>
              <a:rPr lang="en-US" altLang="zh-CN" b="1" dirty="0" smtClean="0">
                <a:solidFill>
                  <a:srgbClr val="0000FF"/>
                </a:solidFill>
                <a:latin typeface="Times New Roman" pitchFamily="18" charset="0"/>
              </a:rPr>
              <a:t>O to form O</a:t>
            </a:r>
            <a:r>
              <a:rPr lang="en-US" altLang="zh-CN" b="1" baseline="-25000" dirty="0" smtClean="0">
                <a:solidFill>
                  <a:srgbClr val="0000FF"/>
                </a:solidFill>
                <a:latin typeface="Times New Roman" pitchFamily="18" charset="0"/>
              </a:rPr>
              <a:t>2</a:t>
            </a:r>
            <a:r>
              <a:rPr lang="en-US" altLang="zh-CN" b="1" dirty="0" smtClean="0">
                <a:solidFill>
                  <a:srgbClr val="0000FF"/>
                </a:solidFill>
                <a:latin typeface="Times New Roman" pitchFamily="18" charset="0"/>
              </a:rPr>
              <a:t> via a Mn-containing oxygen-evolving complex</a:t>
            </a:r>
          </a:p>
        </p:txBody>
      </p:sp>
      <p:sp>
        <p:nvSpPr>
          <p:cNvPr id="54275" name="Rectangle 3"/>
          <p:cNvSpPr>
            <a:spLocks noGrp="1" noChangeArrowheads="1"/>
          </p:cNvSpPr>
          <p:nvPr>
            <p:ph type="body" idx="1"/>
          </p:nvPr>
        </p:nvSpPr>
        <p:spPr>
          <a:xfrm>
            <a:off x="0" y="2057400"/>
            <a:ext cx="9144000" cy="4114800"/>
          </a:xfrm>
        </p:spPr>
        <p:txBody>
          <a:bodyPr/>
          <a:lstStyle/>
          <a:p>
            <a:pPr eaLnBrk="1" hangingPunct="1">
              <a:lnSpc>
                <a:spcPct val="90000"/>
              </a:lnSpc>
            </a:pPr>
            <a:r>
              <a:rPr lang="en-US" altLang="zh-CN" b="1" dirty="0" smtClean="0">
                <a:latin typeface="Times New Roman" pitchFamily="18" charset="0"/>
              </a:rPr>
              <a:t>P680</a:t>
            </a:r>
            <a:r>
              <a:rPr lang="en-US" altLang="zh-CN" b="1" baseline="30000" dirty="0" smtClean="0">
                <a:latin typeface="Times New Roman" pitchFamily="18" charset="0"/>
              </a:rPr>
              <a:t>+</a:t>
            </a:r>
            <a:r>
              <a:rPr lang="en-US" altLang="zh-CN" b="1" dirty="0" smtClean="0">
                <a:latin typeface="Times New Roman" pitchFamily="18" charset="0"/>
              </a:rPr>
              <a:t> first accepts electrons from a Tyr residue (often designated as Z) of the D1 subunits of PSII, producing a Tyrosyl radical (Tyr*).</a:t>
            </a:r>
          </a:p>
          <a:p>
            <a:pPr eaLnBrk="1" hangingPunct="1">
              <a:lnSpc>
                <a:spcPct val="90000"/>
              </a:lnSpc>
            </a:pPr>
            <a:r>
              <a:rPr lang="en-US" altLang="zh-CN" b="1" dirty="0" smtClean="0">
                <a:latin typeface="Times New Roman" pitchFamily="18" charset="0"/>
              </a:rPr>
              <a:t>Tyr* then accepts electrons from the Mn complex in the oxygen-evolving complex.</a:t>
            </a:r>
          </a:p>
          <a:p>
            <a:pPr eaLnBrk="1" hangingPunct="1">
              <a:lnSpc>
                <a:spcPct val="90000"/>
              </a:lnSpc>
            </a:pPr>
            <a:r>
              <a:rPr lang="en-US" altLang="zh-CN" b="1" dirty="0" smtClean="0">
                <a:latin typeface="Times New Roman" pitchFamily="18" charset="0"/>
              </a:rPr>
              <a:t>The Mn complex is believe to serve as a charge accumulator that enables O</a:t>
            </a:r>
            <a:r>
              <a:rPr lang="en-US" altLang="zh-CN" b="1" baseline="-25000" dirty="0" smtClean="0">
                <a:latin typeface="Times New Roman" pitchFamily="18" charset="0"/>
              </a:rPr>
              <a:t>2</a:t>
            </a:r>
            <a:r>
              <a:rPr lang="en-US" altLang="zh-CN" b="1" dirty="0" smtClean="0">
                <a:latin typeface="Times New Roman" pitchFamily="18" charset="0"/>
              </a:rPr>
              <a:t> to be formed (from 2 splitting H</a:t>
            </a:r>
            <a:r>
              <a:rPr lang="en-US" altLang="zh-CN" b="1" baseline="-25000" dirty="0" smtClean="0">
                <a:latin typeface="Times New Roman" pitchFamily="18" charset="0"/>
              </a:rPr>
              <a:t>2</a:t>
            </a:r>
            <a:r>
              <a:rPr lang="en-US" altLang="zh-CN" b="1" dirty="0" smtClean="0">
                <a:latin typeface="Times New Roman" pitchFamily="18" charset="0"/>
              </a:rPr>
              <a:t>O) without generating hazardous partly reduced intermediates, however with mechanism yet to be elucidated.</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428625" y="5286375"/>
            <a:ext cx="8134350" cy="1800225"/>
          </a:xfrm>
          <a:prstGeom prst="rect">
            <a:avLst/>
          </a:prstGeom>
          <a:noFill/>
          <a:ln w="9525">
            <a:noFill/>
            <a:miter lim="800000"/>
            <a:headEnd/>
            <a:tailEnd/>
          </a:ln>
        </p:spPr>
        <p:txBody>
          <a:bodyPr wrap="none">
            <a:spAutoFit/>
          </a:bodyPr>
          <a:lstStyle/>
          <a:p>
            <a:pPr algn="ctr"/>
            <a:r>
              <a:rPr kumimoji="1" lang="en-US" altLang="zh-CN" sz="2800" b="1" baseline="0" dirty="0">
                <a:solidFill>
                  <a:srgbClr val="3333FF"/>
                </a:solidFill>
              </a:rPr>
              <a:t>The Mn complex releases H</a:t>
            </a:r>
            <a:r>
              <a:rPr kumimoji="1" lang="en-US" altLang="zh-CN" sz="2800" b="1" baseline="30000" dirty="0">
                <a:solidFill>
                  <a:srgbClr val="3333FF"/>
                </a:solidFill>
              </a:rPr>
              <a:t>+</a:t>
            </a:r>
            <a:r>
              <a:rPr kumimoji="1" lang="en-US" altLang="zh-CN" sz="2800" b="1" baseline="0" dirty="0">
                <a:solidFill>
                  <a:srgbClr val="3333FF"/>
                </a:solidFill>
              </a:rPr>
              <a:t> to the thylakoid lumen </a:t>
            </a:r>
          </a:p>
          <a:p>
            <a:pPr algn="ctr"/>
            <a:r>
              <a:rPr kumimoji="1" lang="en-US" altLang="zh-CN" sz="2800" b="1" baseline="0" dirty="0">
                <a:solidFill>
                  <a:srgbClr val="3333FF"/>
                </a:solidFill>
              </a:rPr>
              <a:t>while transferring electrons from H</a:t>
            </a:r>
            <a:r>
              <a:rPr kumimoji="1" lang="en-US" altLang="zh-CN" sz="2800" b="1" dirty="0">
                <a:solidFill>
                  <a:srgbClr val="3333FF"/>
                </a:solidFill>
              </a:rPr>
              <a:t>2</a:t>
            </a:r>
            <a:r>
              <a:rPr kumimoji="1" lang="en-US" altLang="zh-CN" sz="2800" b="1" baseline="0" dirty="0">
                <a:solidFill>
                  <a:srgbClr val="3333FF"/>
                </a:solidFill>
              </a:rPr>
              <a:t>O to Tyr via a</a:t>
            </a:r>
          </a:p>
          <a:p>
            <a:pPr algn="ctr"/>
            <a:r>
              <a:rPr kumimoji="1" lang="en-US" altLang="zh-CN" sz="2800" b="1" baseline="0" dirty="0">
                <a:solidFill>
                  <a:srgbClr val="3333FF"/>
                </a:solidFill>
              </a:rPr>
              <a:t>mechanism yet to be revealed</a:t>
            </a:r>
          </a:p>
          <a:p>
            <a:pPr algn="ctr"/>
            <a:endParaRPr lang="en-US" altLang="zh-CN" sz="2800" b="1" baseline="0" dirty="0">
              <a:solidFill>
                <a:srgbClr val="3333FF"/>
              </a:solidFill>
            </a:endParaRPr>
          </a:p>
        </p:txBody>
      </p:sp>
      <p:pic>
        <p:nvPicPr>
          <p:cNvPr id="55299" name="Picture 2" descr="figure 19-62"/>
          <p:cNvPicPr>
            <a:picLocks noChangeAspect="1" noChangeArrowheads="1"/>
          </p:cNvPicPr>
          <p:nvPr/>
        </p:nvPicPr>
        <p:blipFill>
          <a:blip r:embed="rId3"/>
          <a:srcRect/>
          <a:stretch>
            <a:fillRect/>
          </a:stretch>
        </p:blipFill>
        <p:spPr bwMode="auto">
          <a:xfrm>
            <a:off x="357188" y="2071688"/>
            <a:ext cx="8531225" cy="2608262"/>
          </a:xfrm>
          <a:prstGeom prst="rect">
            <a:avLst/>
          </a:prstGeom>
          <a:noFill/>
          <a:ln w="9525">
            <a:noFill/>
            <a:miter lim="800000"/>
            <a:headEnd/>
            <a:tailEnd/>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28600" y="381000"/>
            <a:ext cx="8915400" cy="1143000"/>
          </a:xfrm>
        </p:spPr>
        <p:txBody>
          <a:bodyPr/>
          <a:lstStyle/>
          <a:p>
            <a:pPr eaLnBrk="1" hangingPunct="1"/>
            <a:r>
              <a:rPr lang="en-US" altLang="zh-CN" b="1" dirty="0" smtClean="0">
                <a:solidFill>
                  <a:srgbClr val="0000FF"/>
                </a:solidFill>
                <a:latin typeface="Times New Roman" pitchFamily="18" charset="0"/>
              </a:rPr>
              <a:t>26. Photosynthetic organisms use diverse hydrogen donors</a:t>
            </a:r>
          </a:p>
        </p:txBody>
      </p:sp>
      <p:sp>
        <p:nvSpPr>
          <p:cNvPr id="56323" name="Rectangle 3"/>
          <p:cNvSpPr>
            <a:spLocks noGrp="1" noChangeArrowheads="1"/>
          </p:cNvSpPr>
          <p:nvPr>
            <p:ph type="body" idx="1"/>
          </p:nvPr>
        </p:nvSpPr>
        <p:spPr>
          <a:xfrm>
            <a:off x="0" y="1628775"/>
            <a:ext cx="9144000" cy="5229225"/>
          </a:xfrm>
        </p:spPr>
        <p:txBody>
          <a:bodyPr/>
          <a:lstStyle/>
          <a:p>
            <a:pPr eaLnBrk="1" hangingPunct="1"/>
            <a:r>
              <a:rPr lang="en-US" altLang="zh-CN" b="1" dirty="0" smtClean="0">
                <a:latin typeface="Times New Roman" pitchFamily="18" charset="0"/>
              </a:rPr>
              <a:t>Use H</a:t>
            </a:r>
            <a:r>
              <a:rPr lang="en-US" altLang="zh-CN" b="1" baseline="-25000" dirty="0" smtClean="0">
                <a:latin typeface="Times New Roman" pitchFamily="18" charset="0"/>
              </a:rPr>
              <a:t>2</a:t>
            </a:r>
            <a:r>
              <a:rPr lang="en-US" altLang="zh-CN" b="1" dirty="0" smtClean="0">
                <a:latin typeface="Times New Roman" pitchFamily="18" charset="0"/>
              </a:rPr>
              <a:t>O</a:t>
            </a:r>
          </a:p>
          <a:p>
            <a:pPr eaLnBrk="1" hangingPunct="1">
              <a:buFontTx/>
              <a:buNone/>
            </a:pPr>
            <a:r>
              <a:rPr lang="en-US" altLang="zh-CN" b="1" dirty="0" smtClean="0">
                <a:latin typeface="Times New Roman" pitchFamily="18" charset="0"/>
              </a:rPr>
              <a:t>           2H</a:t>
            </a:r>
            <a:r>
              <a:rPr lang="en-US" altLang="zh-CN" b="1" baseline="-25000" dirty="0" smtClean="0">
                <a:latin typeface="Times New Roman" pitchFamily="18" charset="0"/>
              </a:rPr>
              <a:t>2</a:t>
            </a:r>
            <a:r>
              <a:rPr lang="en-US" altLang="zh-CN" b="1" dirty="0" smtClean="0">
                <a:latin typeface="Times New Roman" pitchFamily="18" charset="0"/>
              </a:rPr>
              <a:t>O + CO</a:t>
            </a:r>
            <a:r>
              <a:rPr lang="en-US" altLang="zh-CN" b="1" baseline="-25000" dirty="0" smtClean="0">
                <a:latin typeface="Times New Roman" pitchFamily="18" charset="0"/>
              </a:rPr>
              <a:t>2</a:t>
            </a:r>
            <a:r>
              <a:rPr lang="en-US" altLang="zh-CN" b="1" dirty="0" smtClean="0">
                <a:latin typeface="Times New Roman" pitchFamily="18" charset="0"/>
              </a:rPr>
              <a:t>           (CH</a:t>
            </a:r>
            <a:r>
              <a:rPr lang="en-US" altLang="zh-CN" b="1" baseline="-25000" dirty="0" smtClean="0">
                <a:latin typeface="Times New Roman" pitchFamily="18" charset="0"/>
              </a:rPr>
              <a:t>2</a:t>
            </a:r>
            <a:r>
              <a:rPr lang="en-US" altLang="zh-CN" b="1" dirty="0" smtClean="0">
                <a:latin typeface="Times New Roman" pitchFamily="18" charset="0"/>
              </a:rPr>
              <a:t>O) + O</a:t>
            </a:r>
            <a:r>
              <a:rPr lang="en-US" altLang="zh-CN" b="1" baseline="-25000" dirty="0" smtClean="0">
                <a:latin typeface="Times New Roman" pitchFamily="18" charset="0"/>
              </a:rPr>
              <a:t>2</a:t>
            </a:r>
          </a:p>
          <a:p>
            <a:pPr eaLnBrk="1" hangingPunct="1"/>
            <a:r>
              <a:rPr lang="en-US" altLang="zh-CN" b="1" dirty="0" smtClean="0">
                <a:latin typeface="Times New Roman" pitchFamily="18" charset="0"/>
              </a:rPr>
              <a:t>Use H</a:t>
            </a:r>
            <a:r>
              <a:rPr lang="en-US" altLang="zh-CN" b="1" baseline="-25000" dirty="0" smtClean="0">
                <a:latin typeface="Times New Roman" pitchFamily="18" charset="0"/>
              </a:rPr>
              <a:t>2</a:t>
            </a:r>
            <a:r>
              <a:rPr lang="en-US" altLang="zh-CN" b="1" dirty="0" smtClean="0">
                <a:latin typeface="Times New Roman" pitchFamily="18" charset="0"/>
              </a:rPr>
              <a:t>S (green sulfur bacteria)</a:t>
            </a:r>
          </a:p>
          <a:p>
            <a:pPr eaLnBrk="1" hangingPunct="1">
              <a:buFontTx/>
              <a:buNone/>
            </a:pPr>
            <a:r>
              <a:rPr lang="en-US" altLang="zh-CN" b="1" dirty="0" smtClean="0">
                <a:latin typeface="Times New Roman" pitchFamily="18" charset="0"/>
              </a:rPr>
              <a:t>           2H</a:t>
            </a:r>
            <a:r>
              <a:rPr lang="en-US" altLang="zh-CN" b="1" baseline="-25000" dirty="0" smtClean="0">
                <a:latin typeface="Times New Roman" pitchFamily="18" charset="0"/>
              </a:rPr>
              <a:t>2</a:t>
            </a:r>
            <a:r>
              <a:rPr lang="en-US" altLang="zh-CN" b="1" dirty="0" smtClean="0">
                <a:latin typeface="Times New Roman" pitchFamily="18" charset="0"/>
              </a:rPr>
              <a:t>S + CO</a:t>
            </a:r>
            <a:r>
              <a:rPr lang="en-US" altLang="zh-CN" b="1" baseline="-25000" dirty="0" smtClean="0">
                <a:latin typeface="Times New Roman" pitchFamily="18" charset="0"/>
              </a:rPr>
              <a:t>2</a:t>
            </a:r>
            <a:r>
              <a:rPr lang="en-US" altLang="zh-CN" b="1" dirty="0" smtClean="0">
                <a:latin typeface="Times New Roman" pitchFamily="18" charset="0"/>
              </a:rPr>
              <a:t>           (CH</a:t>
            </a:r>
            <a:r>
              <a:rPr lang="en-US" altLang="zh-CN" b="1" baseline="-25000" dirty="0" smtClean="0">
                <a:latin typeface="Times New Roman" pitchFamily="18" charset="0"/>
              </a:rPr>
              <a:t>2</a:t>
            </a:r>
            <a:r>
              <a:rPr lang="en-US" altLang="zh-CN" b="1" dirty="0" smtClean="0">
                <a:latin typeface="Times New Roman" pitchFamily="18" charset="0"/>
              </a:rPr>
              <a:t>O) + 2S</a:t>
            </a:r>
          </a:p>
          <a:p>
            <a:pPr eaLnBrk="1" hangingPunct="1"/>
            <a:r>
              <a:rPr lang="en-US" altLang="zh-CN" b="1" dirty="0" smtClean="0">
                <a:latin typeface="Times New Roman" pitchFamily="18" charset="0"/>
              </a:rPr>
              <a:t>Use lactate (some photosynthetic bacteria)</a:t>
            </a:r>
          </a:p>
          <a:p>
            <a:pPr eaLnBrk="1" hangingPunct="1">
              <a:buFontTx/>
              <a:buNone/>
            </a:pPr>
            <a:r>
              <a:rPr lang="en-US" altLang="zh-CN" b="1" dirty="0" smtClean="0">
                <a:latin typeface="Times New Roman" pitchFamily="18" charset="0"/>
              </a:rPr>
              <a:t>           2 Lactate + CO</a:t>
            </a:r>
            <a:r>
              <a:rPr lang="en-US" altLang="zh-CN" b="1" baseline="-25000" dirty="0" smtClean="0">
                <a:latin typeface="Times New Roman" pitchFamily="18" charset="0"/>
              </a:rPr>
              <a:t>2</a:t>
            </a:r>
            <a:r>
              <a:rPr lang="en-US" altLang="zh-CN" b="1" dirty="0" smtClean="0">
                <a:latin typeface="Times New Roman" pitchFamily="18" charset="0"/>
              </a:rPr>
              <a:t>           (CH</a:t>
            </a:r>
            <a:r>
              <a:rPr lang="en-US" altLang="zh-CN" b="1" baseline="-25000" dirty="0" smtClean="0">
                <a:latin typeface="Times New Roman" pitchFamily="18" charset="0"/>
              </a:rPr>
              <a:t>2</a:t>
            </a:r>
            <a:r>
              <a:rPr lang="en-US" altLang="zh-CN" b="1" dirty="0" smtClean="0">
                <a:latin typeface="Times New Roman" pitchFamily="18" charset="0"/>
              </a:rPr>
              <a:t>O) + 2 pyruvate</a:t>
            </a:r>
          </a:p>
          <a:p>
            <a:pPr eaLnBrk="1" hangingPunct="1">
              <a:buFontTx/>
              <a:buNone/>
            </a:pPr>
            <a:r>
              <a:rPr lang="en-US" altLang="zh-CN" b="1" dirty="0" smtClean="0">
                <a:latin typeface="Times New Roman" pitchFamily="18" charset="0"/>
              </a:rPr>
              <a:t>    General form:             </a:t>
            </a:r>
          </a:p>
          <a:p>
            <a:pPr eaLnBrk="1" hangingPunct="1">
              <a:buFontTx/>
              <a:buNone/>
            </a:pPr>
            <a:r>
              <a:rPr lang="en-US" altLang="zh-CN" b="1" dirty="0" smtClean="0">
                <a:latin typeface="Times New Roman" pitchFamily="18" charset="0"/>
              </a:rPr>
              <a:t>            </a:t>
            </a:r>
            <a:r>
              <a:rPr lang="en-US" altLang="zh-CN" b="1" dirty="0" smtClean="0">
                <a:solidFill>
                  <a:srgbClr val="FF0000"/>
                </a:solidFill>
                <a:latin typeface="Times New Roman" pitchFamily="18" charset="0"/>
              </a:rPr>
              <a:t>2H</a:t>
            </a:r>
            <a:r>
              <a:rPr lang="en-US" altLang="zh-CN" b="1" baseline="-25000" dirty="0" smtClean="0">
                <a:solidFill>
                  <a:srgbClr val="FF0000"/>
                </a:solidFill>
                <a:latin typeface="Times New Roman" pitchFamily="18" charset="0"/>
              </a:rPr>
              <a:t>2</a:t>
            </a:r>
            <a:r>
              <a:rPr lang="en-US" altLang="zh-CN" b="1" dirty="0" smtClean="0">
                <a:solidFill>
                  <a:srgbClr val="FF0000"/>
                </a:solidFill>
                <a:latin typeface="Times New Roman" pitchFamily="18" charset="0"/>
              </a:rPr>
              <a:t>D + CO</a:t>
            </a:r>
            <a:r>
              <a:rPr lang="en-US" altLang="zh-CN" b="1" baseline="-25000" dirty="0" smtClean="0">
                <a:solidFill>
                  <a:srgbClr val="FF0000"/>
                </a:solidFill>
                <a:latin typeface="Times New Roman" pitchFamily="18" charset="0"/>
              </a:rPr>
              <a:t>2</a:t>
            </a:r>
            <a:r>
              <a:rPr lang="en-US" altLang="zh-CN" b="1" dirty="0" smtClean="0">
                <a:solidFill>
                  <a:srgbClr val="FF0000"/>
                </a:solidFill>
                <a:latin typeface="Times New Roman" pitchFamily="18" charset="0"/>
              </a:rPr>
              <a:t>           (CH</a:t>
            </a:r>
            <a:r>
              <a:rPr lang="en-US" altLang="zh-CN" b="1" baseline="-25000" dirty="0" smtClean="0">
                <a:solidFill>
                  <a:srgbClr val="FF0000"/>
                </a:solidFill>
                <a:latin typeface="Times New Roman" pitchFamily="18" charset="0"/>
              </a:rPr>
              <a:t>2</a:t>
            </a:r>
            <a:r>
              <a:rPr lang="en-US" altLang="zh-CN" b="1" dirty="0" smtClean="0">
                <a:solidFill>
                  <a:srgbClr val="FF0000"/>
                </a:solidFill>
                <a:latin typeface="Times New Roman" pitchFamily="18" charset="0"/>
              </a:rPr>
              <a:t>O) + 2D</a:t>
            </a:r>
            <a:endParaRPr lang="en-US" altLang="zh-CN" b="1" baseline="-25000" dirty="0" smtClean="0">
              <a:solidFill>
                <a:srgbClr val="FF0000"/>
              </a:solidFill>
              <a:latin typeface="Times New Roman" pitchFamily="18" charset="0"/>
            </a:endParaRPr>
          </a:p>
          <a:p>
            <a:pPr eaLnBrk="1" hangingPunct="1"/>
            <a:endParaRPr lang="en-US" altLang="zh-CN" b="1" dirty="0" smtClean="0">
              <a:solidFill>
                <a:srgbClr val="FF0000"/>
              </a:solidFill>
              <a:latin typeface="Times New Roman" pitchFamily="18" charset="0"/>
            </a:endParaRPr>
          </a:p>
          <a:p>
            <a:pPr eaLnBrk="1" hangingPunct="1"/>
            <a:endParaRPr lang="en-US" altLang="zh-CN" b="1" dirty="0" smtClean="0">
              <a:solidFill>
                <a:srgbClr val="FF0000"/>
              </a:solidFill>
              <a:latin typeface="Times New Roman" pitchFamily="18" charset="0"/>
            </a:endParaRPr>
          </a:p>
        </p:txBody>
      </p:sp>
      <p:sp>
        <p:nvSpPr>
          <p:cNvPr id="56324" name="Line 4"/>
          <p:cNvSpPr>
            <a:spLocks noChangeShapeType="1"/>
          </p:cNvSpPr>
          <p:nvPr/>
        </p:nvSpPr>
        <p:spPr bwMode="auto">
          <a:xfrm>
            <a:off x="3492500" y="2492375"/>
            <a:ext cx="792163" cy="0"/>
          </a:xfrm>
          <a:prstGeom prst="line">
            <a:avLst/>
          </a:prstGeom>
          <a:noFill/>
          <a:ln w="28575">
            <a:solidFill>
              <a:schemeClr val="tx1"/>
            </a:solidFill>
            <a:round/>
            <a:headEnd/>
            <a:tailEnd type="triangle" w="med" len="med"/>
          </a:ln>
        </p:spPr>
        <p:txBody>
          <a:bodyPr wrap="none"/>
          <a:lstStyle/>
          <a:p>
            <a:endParaRPr lang="zh-CN" altLang="en-US"/>
          </a:p>
        </p:txBody>
      </p:sp>
      <p:sp>
        <p:nvSpPr>
          <p:cNvPr id="56325" name="Line 5"/>
          <p:cNvSpPr>
            <a:spLocks noChangeShapeType="1"/>
          </p:cNvSpPr>
          <p:nvPr/>
        </p:nvSpPr>
        <p:spPr bwMode="auto">
          <a:xfrm>
            <a:off x="3635375" y="6021388"/>
            <a:ext cx="792163" cy="0"/>
          </a:xfrm>
          <a:prstGeom prst="line">
            <a:avLst/>
          </a:prstGeom>
          <a:noFill/>
          <a:ln w="28575">
            <a:solidFill>
              <a:schemeClr val="tx1"/>
            </a:solidFill>
            <a:round/>
            <a:headEnd/>
            <a:tailEnd type="triangle" w="med" len="med"/>
          </a:ln>
        </p:spPr>
        <p:txBody>
          <a:bodyPr wrap="none"/>
          <a:lstStyle/>
          <a:p>
            <a:endParaRPr lang="zh-CN" altLang="en-US"/>
          </a:p>
        </p:txBody>
      </p:sp>
      <p:sp>
        <p:nvSpPr>
          <p:cNvPr id="56326" name="Line 6"/>
          <p:cNvSpPr>
            <a:spLocks noChangeShapeType="1"/>
          </p:cNvSpPr>
          <p:nvPr/>
        </p:nvSpPr>
        <p:spPr bwMode="auto">
          <a:xfrm>
            <a:off x="4211638" y="4868863"/>
            <a:ext cx="792162" cy="0"/>
          </a:xfrm>
          <a:prstGeom prst="line">
            <a:avLst/>
          </a:prstGeom>
          <a:noFill/>
          <a:ln w="28575">
            <a:solidFill>
              <a:schemeClr val="tx1"/>
            </a:solidFill>
            <a:round/>
            <a:headEnd/>
            <a:tailEnd type="triangle" w="med" len="med"/>
          </a:ln>
        </p:spPr>
        <p:txBody>
          <a:bodyPr wrap="none"/>
          <a:lstStyle/>
          <a:p>
            <a:endParaRPr lang="zh-CN" altLang="en-US"/>
          </a:p>
        </p:txBody>
      </p:sp>
      <p:sp>
        <p:nvSpPr>
          <p:cNvPr id="56327" name="Line 7"/>
          <p:cNvSpPr>
            <a:spLocks noChangeShapeType="1"/>
          </p:cNvSpPr>
          <p:nvPr/>
        </p:nvSpPr>
        <p:spPr bwMode="auto">
          <a:xfrm>
            <a:off x="3492500" y="3716338"/>
            <a:ext cx="792163" cy="0"/>
          </a:xfrm>
          <a:prstGeom prst="line">
            <a:avLst/>
          </a:prstGeom>
          <a:noFill/>
          <a:ln w="28575">
            <a:solidFill>
              <a:schemeClr val="tx1"/>
            </a:solidFill>
            <a:round/>
            <a:headEnd/>
            <a:tailEnd type="triangle" w="med" len="med"/>
          </a:ln>
        </p:spPr>
        <p:txBody>
          <a:bodyPr wrap="none"/>
          <a:lstStyle/>
          <a:p>
            <a:endParaRPr lang="zh-CN" altLang="en-US"/>
          </a:p>
        </p:txBody>
      </p:sp>
      <p:sp>
        <p:nvSpPr>
          <p:cNvPr id="56328" name="Text Box 8"/>
          <p:cNvSpPr txBox="1">
            <a:spLocks noChangeArrowheads="1"/>
          </p:cNvSpPr>
          <p:nvPr/>
        </p:nvSpPr>
        <p:spPr bwMode="auto">
          <a:xfrm>
            <a:off x="3419475" y="2060575"/>
            <a:ext cx="776288" cy="457200"/>
          </a:xfrm>
          <a:prstGeom prst="rect">
            <a:avLst/>
          </a:prstGeom>
          <a:noFill/>
          <a:ln w="9525">
            <a:noFill/>
            <a:miter lim="800000"/>
            <a:headEnd/>
            <a:tailEnd/>
          </a:ln>
        </p:spPr>
        <p:txBody>
          <a:bodyPr wrap="none">
            <a:spAutoFit/>
          </a:bodyPr>
          <a:lstStyle/>
          <a:p>
            <a:r>
              <a:rPr lang="en-US" altLang="zh-CN" sz="2400" b="1" baseline="0" dirty="0"/>
              <a:t>light</a:t>
            </a:r>
          </a:p>
        </p:txBody>
      </p:sp>
      <p:sp>
        <p:nvSpPr>
          <p:cNvPr id="56329" name="Text Box 9"/>
          <p:cNvSpPr txBox="1">
            <a:spLocks noChangeArrowheads="1"/>
          </p:cNvSpPr>
          <p:nvPr/>
        </p:nvSpPr>
        <p:spPr bwMode="auto">
          <a:xfrm>
            <a:off x="3419475" y="3284538"/>
            <a:ext cx="776288" cy="457200"/>
          </a:xfrm>
          <a:prstGeom prst="rect">
            <a:avLst/>
          </a:prstGeom>
          <a:noFill/>
          <a:ln w="9525">
            <a:noFill/>
            <a:miter lim="800000"/>
            <a:headEnd/>
            <a:tailEnd/>
          </a:ln>
        </p:spPr>
        <p:txBody>
          <a:bodyPr wrap="none">
            <a:spAutoFit/>
          </a:bodyPr>
          <a:lstStyle/>
          <a:p>
            <a:r>
              <a:rPr lang="en-US" altLang="zh-CN" sz="2400" b="1" baseline="0" dirty="0"/>
              <a:t>light</a:t>
            </a:r>
          </a:p>
        </p:txBody>
      </p:sp>
      <p:sp>
        <p:nvSpPr>
          <p:cNvPr id="56330" name="Text Box 10"/>
          <p:cNvSpPr txBox="1">
            <a:spLocks noChangeArrowheads="1"/>
          </p:cNvSpPr>
          <p:nvPr/>
        </p:nvSpPr>
        <p:spPr bwMode="auto">
          <a:xfrm>
            <a:off x="4140200" y="4437063"/>
            <a:ext cx="776288" cy="457200"/>
          </a:xfrm>
          <a:prstGeom prst="rect">
            <a:avLst/>
          </a:prstGeom>
          <a:noFill/>
          <a:ln w="9525">
            <a:noFill/>
            <a:miter lim="800000"/>
            <a:headEnd/>
            <a:tailEnd/>
          </a:ln>
        </p:spPr>
        <p:txBody>
          <a:bodyPr wrap="none">
            <a:spAutoFit/>
          </a:bodyPr>
          <a:lstStyle/>
          <a:p>
            <a:r>
              <a:rPr lang="en-US" altLang="zh-CN" sz="2400" b="1" baseline="0" dirty="0"/>
              <a:t>light</a:t>
            </a:r>
          </a:p>
        </p:txBody>
      </p:sp>
      <p:sp>
        <p:nvSpPr>
          <p:cNvPr id="56331" name="Text Box 11"/>
          <p:cNvSpPr txBox="1">
            <a:spLocks noChangeArrowheads="1"/>
          </p:cNvSpPr>
          <p:nvPr/>
        </p:nvSpPr>
        <p:spPr bwMode="auto">
          <a:xfrm>
            <a:off x="3635375" y="5589588"/>
            <a:ext cx="776288" cy="457200"/>
          </a:xfrm>
          <a:prstGeom prst="rect">
            <a:avLst/>
          </a:prstGeom>
          <a:noFill/>
          <a:ln w="9525">
            <a:noFill/>
            <a:miter lim="800000"/>
            <a:headEnd/>
            <a:tailEnd/>
          </a:ln>
        </p:spPr>
        <p:txBody>
          <a:bodyPr wrap="none">
            <a:spAutoFit/>
          </a:bodyPr>
          <a:lstStyle/>
          <a:p>
            <a:r>
              <a:rPr lang="en-US" altLang="zh-CN" sz="2400" b="1" baseline="0" dirty="0"/>
              <a:t>light</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6618288" y="166688"/>
            <a:ext cx="184150" cy="519112"/>
          </a:xfrm>
          <a:prstGeom prst="rect">
            <a:avLst/>
          </a:prstGeom>
          <a:noFill/>
          <a:ln w="9525">
            <a:noFill/>
            <a:miter lim="800000"/>
            <a:headEnd/>
            <a:tailEnd/>
          </a:ln>
        </p:spPr>
        <p:txBody>
          <a:bodyPr wrap="none">
            <a:spAutoFit/>
          </a:bodyPr>
          <a:lstStyle/>
          <a:p>
            <a:pPr algn="ctr"/>
            <a:endParaRPr lang="zh-CN" altLang="zh-CN" sz="2800" b="1" baseline="0"/>
          </a:p>
        </p:txBody>
      </p:sp>
      <p:sp>
        <p:nvSpPr>
          <p:cNvPr id="57347" name="Text Box 4"/>
          <p:cNvSpPr txBox="1">
            <a:spLocks noChangeArrowheads="1"/>
          </p:cNvSpPr>
          <p:nvPr/>
        </p:nvSpPr>
        <p:spPr bwMode="auto">
          <a:xfrm>
            <a:off x="611188" y="6035675"/>
            <a:ext cx="8207375" cy="822325"/>
          </a:xfrm>
          <a:prstGeom prst="rect">
            <a:avLst/>
          </a:prstGeom>
          <a:noFill/>
          <a:ln w="9525">
            <a:noFill/>
            <a:miter lim="800000"/>
            <a:headEnd/>
            <a:tailEnd/>
          </a:ln>
        </p:spPr>
        <p:txBody>
          <a:bodyPr wrap="none">
            <a:spAutoFit/>
          </a:bodyPr>
          <a:lstStyle/>
          <a:p>
            <a:r>
              <a:rPr lang="en-US" altLang="zh-CN" sz="2400" b="1" baseline="0" dirty="0"/>
              <a:t>2H</a:t>
            </a:r>
            <a:r>
              <a:rPr lang="en-US" altLang="zh-CN" sz="2400" b="1" dirty="0"/>
              <a:t>2</a:t>
            </a:r>
            <a:r>
              <a:rPr lang="en-US" altLang="zh-CN" sz="2400" b="1" baseline="0" dirty="0"/>
              <a:t>O + 8 photons + 2NADP</a:t>
            </a:r>
            <a:r>
              <a:rPr lang="en-US" altLang="zh-CN" sz="2400" b="1" baseline="30000" dirty="0"/>
              <a:t>+</a:t>
            </a:r>
            <a:r>
              <a:rPr lang="en-US" altLang="zh-CN" sz="2400" b="1" baseline="0" dirty="0"/>
              <a:t> +  ~3ADP +  ~3P</a:t>
            </a:r>
            <a:r>
              <a:rPr lang="en-US" altLang="zh-CN" sz="2400" b="1" dirty="0"/>
              <a:t>i</a:t>
            </a:r>
            <a:r>
              <a:rPr lang="en-US" altLang="zh-CN" sz="2400" b="1" baseline="0" dirty="0"/>
              <a:t> </a:t>
            </a:r>
          </a:p>
          <a:p>
            <a:r>
              <a:rPr lang="en-US" altLang="zh-CN" sz="2400" b="1" baseline="0" dirty="0"/>
              <a:t>                                                              O</a:t>
            </a:r>
            <a:r>
              <a:rPr lang="en-US" altLang="zh-CN" sz="2400" b="1" dirty="0"/>
              <a:t>2</a:t>
            </a:r>
            <a:r>
              <a:rPr lang="en-US" altLang="zh-CN" sz="2400" b="1" baseline="0" dirty="0"/>
              <a:t> +  ~3ATP + 2NADPH </a:t>
            </a:r>
          </a:p>
        </p:txBody>
      </p:sp>
      <p:sp>
        <p:nvSpPr>
          <p:cNvPr id="57348" name="Line 5"/>
          <p:cNvSpPr>
            <a:spLocks noChangeShapeType="1"/>
          </p:cNvSpPr>
          <p:nvPr/>
        </p:nvSpPr>
        <p:spPr bwMode="auto">
          <a:xfrm>
            <a:off x="4143375" y="6643688"/>
            <a:ext cx="1152525" cy="0"/>
          </a:xfrm>
          <a:prstGeom prst="line">
            <a:avLst/>
          </a:prstGeom>
          <a:noFill/>
          <a:ln w="38100">
            <a:solidFill>
              <a:schemeClr val="tx1"/>
            </a:solidFill>
            <a:round/>
            <a:headEnd/>
            <a:tailEnd type="triangle" w="med" len="med"/>
          </a:ln>
        </p:spPr>
        <p:txBody>
          <a:bodyPr/>
          <a:lstStyle/>
          <a:p>
            <a:endParaRPr lang="zh-CN" altLang="en-US"/>
          </a:p>
        </p:txBody>
      </p:sp>
      <p:sp>
        <p:nvSpPr>
          <p:cNvPr id="57349" name="Text Box 7"/>
          <p:cNvSpPr txBox="1">
            <a:spLocks noChangeArrowheads="1"/>
          </p:cNvSpPr>
          <p:nvPr/>
        </p:nvSpPr>
        <p:spPr bwMode="auto">
          <a:xfrm>
            <a:off x="755650" y="5373688"/>
            <a:ext cx="7397750" cy="1014412"/>
          </a:xfrm>
          <a:prstGeom prst="rect">
            <a:avLst/>
          </a:prstGeom>
          <a:noFill/>
          <a:ln w="9525">
            <a:noFill/>
            <a:miter lim="800000"/>
            <a:headEnd/>
            <a:tailEnd/>
          </a:ln>
        </p:spPr>
        <p:txBody>
          <a:bodyPr>
            <a:spAutoFit/>
          </a:bodyPr>
          <a:lstStyle/>
          <a:p>
            <a:r>
              <a:rPr kumimoji="1" lang="en-US" altLang="zh-CN" sz="3200" b="1" baseline="0" dirty="0">
                <a:solidFill>
                  <a:srgbClr val="3333FF"/>
                </a:solidFill>
              </a:rPr>
              <a:t>Proton and electron circuits in thylakoids</a:t>
            </a:r>
            <a:endParaRPr lang="en-US" altLang="zh-CN" sz="3200" b="1" baseline="0" dirty="0">
              <a:solidFill>
                <a:srgbClr val="3333FF"/>
              </a:solidFill>
            </a:endParaRPr>
          </a:p>
          <a:p>
            <a:endParaRPr lang="en-US" altLang="zh-CN" sz="2800" b="1" baseline="0" dirty="0"/>
          </a:p>
        </p:txBody>
      </p:sp>
      <p:pic>
        <p:nvPicPr>
          <p:cNvPr id="57350" name="Picture 8" descr="figure 19-63"/>
          <p:cNvPicPr>
            <a:picLocks noChangeAspect="1" noChangeArrowheads="1"/>
          </p:cNvPicPr>
          <p:nvPr/>
        </p:nvPicPr>
        <p:blipFill>
          <a:blip r:embed="rId3"/>
          <a:srcRect/>
          <a:stretch>
            <a:fillRect/>
          </a:stretch>
        </p:blipFill>
        <p:spPr bwMode="auto">
          <a:xfrm>
            <a:off x="1908175" y="188913"/>
            <a:ext cx="4806950" cy="4992687"/>
          </a:xfrm>
          <a:prstGeom prst="rect">
            <a:avLst/>
          </a:prstGeom>
          <a:noFill/>
          <a:ln w="9525">
            <a:noFill/>
            <a:miter lim="800000"/>
            <a:headEnd/>
            <a:tailEnd/>
          </a:ln>
        </p:spPr>
      </p:pic>
      <p:sp>
        <p:nvSpPr>
          <p:cNvPr id="57351" name="TextBox 6"/>
          <p:cNvSpPr txBox="1">
            <a:spLocks noChangeArrowheads="1"/>
          </p:cNvSpPr>
          <p:nvPr/>
        </p:nvSpPr>
        <p:spPr bwMode="auto">
          <a:xfrm>
            <a:off x="7885113" y="5229225"/>
            <a:ext cx="1122362" cy="544513"/>
          </a:xfrm>
          <a:prstGeom prst="rect">
            <a:avLst/>
          </a:prstGeom>
          <a:noFill/>
          <a:ln w="9525">
            <a:noFill/>
            <a:miter lim="800000"/>
            <a:headEnd/>
            <a:tailEnd/>
          </a:ln>
        </p:spPr>
        <p:txBody>
          <a:bodyPr wrap="none">
            <a:spAutoFit/>
          </a:bodyPr>
          <a:lstStyle/>
          <a:p>
            <a:r>
              <a:rPr lang="en-US" altLang="zh-CN" sz="4400" b="1" dirty="0">
                <a:solidFill>
                  <a:srgbClr val="FF0000"/>
                </a:solidFill>
              </a:rPr>
              <a:t>*****</a:t>
            </a:r>
            <a:endParaRPr lang="zh-CN" altLang="en-US" sz="4400" b="1">
              <a:solidFill>
                <a:srgbClr val="FF0000"/>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figure_19_65"/>
          <p:cNvPicPr>
            <a:picLocks noChangeAspect="1" noChangeArrowheads="1"/>
          </p:cNvPicPr>
          <p:nvPr/>
        </p:nvPicPr>
        <p:blipFill>
          <a:blip r:embed="rId3" cstate="print"/>
          <a:srcRect/>
          <a:stretch>
            <a:fillRect/>
          </a:stretch>
        </p:blipFill>
        <p:spPr bwMode="auto">
          <a:xfrm>
            <a:off x="755576" y="116632"/>
            <a:ext cx="4838700" cy="6557963"/>
          </a:xfrm>
          <a:prstGeom prst="rect">
            <a:avLst/>
          </a:prstGeom>
          <a:noFill/>
          <a:ln w="9525">
            <a:noFill/>
            <a:miter lim="800000"/>
            <a:headEnd/>
            <a:tailEnd/>
          </a:ln>
          <a:effectLst/>
        </p:spPr>
      </p:pic>
      <p:sp>
        <p:nvSpPr>
          <p:cNvPr id="3" name="TextBox 2"/>
          <p:cNvSpPr txBox="1"/>
          <p:nvPr/>
        </p:nvSpPr>
        <p:spPr>
          <a:xfrm>
            <a:off x="4860032" y="5411450"/>
            <a:ext cx="4060727" cy="1446550"/>
          </a:xfrm>
          <a:prstGeom prst="rect">
            <a:avLst/>
          </a:prstGeom>
          <a:noFill/>
        </p:spPr>
        <p:txBody>
          <a:bodyPr wrap="none" rtlCol="0">
            <a:spAutoFit/>
          </a:bodyPr>
          <a:lstStyle/>
          <a:p>
            <a:r>
              <a:rPr kumimoji="1" lang="en-US" altLang="zh-CN" sz="2400" b="1" baseline="0" dirty="0" smtClean="0">
                <a:solidFill>
                  <a:srgbClr val="3333FF"/>
                </a:solidFill>
              </a:rPr>
              <a:t>Proton and electron circuits </a:t>
            </a:r>
          </a:p>
          <a:p>
            <a:r>
              <a:rPr kumimoji="1" lang="en-US" altLang="zh-CN" sz="2400" b="1" baseline="0" dirty="0" smtClean="0">
                <a:solidFill>
                  <a:srgbClr val="3333FF"/>
                </a:solidFill>
              </a:rPr>
              <a:t>during photophosphorylation</a:t>
            </a:r>
            <a:endParaRPr lang="en-US" altLang="zh-CN" sz="2400" b="1" baseline="0" dirty="0" smtClean="0">
              <a:solidFill>
                <a:srgbClr val="3333FF"/>
              </a:solidFill>
            </a:endParaRPr>
          </a:p>
          <a:p>
            <a:endParaRPr lang="en-US" altLang="zh-CN" sz="2400" b="1" baseline="0" dirty="0" smtClean="0"/>
          </a:p>
          <a:p>
            <a:endParaRPr lang="zh-CN" altLang="en-US"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867400" y="1341438"/>
            <a:ext cx="3365500" cy="3508375"/>
          </a:xfrm>
          <a:prstGeom prst="rect">
            <a:avLst/>
          </a:prstGeom>
          <a:noFill/>
          <a:ln w="9525">
            <a:noFill/>
            <a:miter lim="800000"/>
            <a:headEnd/>
            <a:tailEnd/>
          </a:ln>
        </p:spPr>
        <p:txBody>
          <a:bodyPr wrap="none">
            <a:spAutoFit/>
          </a:bodyPr>
          <a:lstStyle/>
          <a:p>
            <a:r>
              <a:rPr kumimoji="1" lang="en-US" altLang="zh-CN" sz="2800" b="1" baseline="0" dirty="0"/>
              <a:t>Cyclic electron flow </a:t>
            </a:r>
          </a:p>
          <a:p>
            <a:r>
              <a:rPr kumimoji="1" lang="en-US" altLang="zh-CN" sz="2800" b="1" baseline="0" dirty="0"/>
              <a:t>is not accompanied </a:t>
            </a:r>
          </a:p>
          <a:p>
            <a:r>
              <a:rPr kumimoji="1" lang="en-US" altLang="zh-CN" sz="2800" b="1" baseline="0" dirty="0"/>
              <a:t>by net formation of </a:t>
            </a:r>
          </a:p>
          <a:p>
            <a:r>
              <a:rPr kumimoji="1" lang="en-US" altLang="zh-CN" sz="2800" b="1" baseline="0" dirty="0"/>
              <a:t>NADPH or evolution</a:t>
            </a:r>
          </a:p>
          <a:p>
            <a:r>
              <a:rPr kumimoji="1" lang="en-US" altLang="zh-CN" sz="2800" b="1" baseline="0" dirty="0"/>
              <a:t>of O</a:t>
            </a:r>
            <a:r>
              <a:rPr kumimoji="1" lang="en-US" altLang="zh-CN" sz="2800" b="1" dirty="0"/>
              <a:t>2 </a:t>
            </a:r>
            <a:r>
              <a:rPr kumimoji="1" lang="en-US" altLang="zh-CN" sz="2800" b="1" baseline="0" dirty="0"/>
              <a:t>(</a:t>
            </a:r>
            <a:r>
              <a:rPr kumimoji="1" lang="en-US" altLang="zh-CN" sz="2800" b="1" baseline="0" dirty="0">
                <a:solidFill>
                  <a:srgbClr val="FF0000"/>
                </a:solidFill>
              </a:rPr>
              <a:t>involves only </a:t>
            </a:r>
          </a:p>
          <a:p>
            <a:r>
              <a:rPr kumimoji="1" lang="en-US" altLang="zh-CN" sz="2800" b="1" baseline="0" dirty="0">
                <a:solidFill>
                  <a:srgbClr val="FF0000"/>
                </a:solidFill>
              </a:rPr>
              <a:t>PSI</a:t>
            </a:r>
            <a:r>
              <a:rPr kumimoji="1" lang="en-US" altLang="zh-CN" sz="2800" b="1" baseline="0" dirty="0"/>
              <a:t>).</a:t>
            </a:r>
          </a:p>
          <a:p>
            <a:endParaRPr kumimoji="1" lang="en-US" altLang="zh-CN" sz="2800" b="1" baseline="0" dirty="0"/>
          </a:p>
          <a:p>
            <a:endParaRPr lang="en-US" altLang="zh-CN" sz="2800" b="1" baseline="0" dirty="0"/>
          </a:p>
        </p:txBody>
      </p:sp>
      <p:sp>
        <p:nvSpPr>
          <p:cNvPr id="58371" name="Text Box 3"/>
          <p:cNvSpPr txBox="1">
            <a:spLocks noChangeArrowheads="1"/>
          </p:cNvSpPr>
          <p:nvPr/>
        </p:nvSpPr>
        <p:spPr bwMode="auto">
          <a:xfrm>
            <a:off x="3203575" y="671513"/>
            <a:ext cx="184150" cy="457200"/>
          </a:xfrm>
          <a:prstGeom prst="rect">
            <a:avLst/>
          </a:prstGeom>
          <a:noFill/>
          <a:ln w="9525">
            <a:noFill/>
            <a:miter lim="800000"/>
            <a:headEnd/>
            <a:tailEnd/>
          </a:ln>
        </p:spPr>
        <p:txBody>
          <a:bodyPr wrap="none">
            <a:spAutoFit/>
          </a:bodyPr>
          <a:lstStyle/>
          <a:p>
            <a:endParaRPr lang="zh-CN" altLang="zh-CN" sz="2400" b="1" baseline="0"/>
          </a:p>
        </p:txBody>
      </p:sp>
      <p:pic>
        <p:nvPicPr>
          <p:cNvPr id="58372" name="Picture 4"/>
          <p:cNvPicPr>
            <a:picLocks noChangeAspect="1" noChangeArrowheads="1"/>
          </p:cNvPicPr>
          <p:nvPr/>
        </p:nvPicPr>
        <p:blipFill>
          <a:blip r:embed="rId3"/>
          <a:srcRect/>
          <a:stretch>
            <a:fillRect/>
          </a:stretch>
        </p:blipFill>
        <p:spPr bwMode="auto">
          <a:xfrm>
            <a:off x="0" y="260350"/>
            <a:ext cx="5857875" cy="5905500"/>
          </a:xfrm>
          <a:prstGeom prst="rect">
            <a:avLst/>
          </a:prstGeom>
          <a:noFill/>
          <a:ln w="9525">
            <a:noFill/>
            <a:miter lim="800000"/>
            <a:headEnd/>
            <a:tailEnd/>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6237312"/>
            <a:ext cx="184731" cy="369332"/>
          </a:xfrm>
          <a:prstGeom prst="rect">
            <a:avLst/>
          </a:prstGeom>
          <a:noFill/>
        </p:spPr>
        <p:txBody>
          <a:bodyPr wrap="none" rtlCol="0">
            <a:spAutoFit/>
          </a:bodyPr>
          <a:lstStyle/>
          <a:p>
            <a:endParaRPr lang="zh-CN" altLang="en-US" dirty="0"/>
          </a:p>
        </p:txBody>
      </p:sp>
      <p:sp>
        <p:nvSpPr>
          <p:cNvPr id="4" name="矩形 3"/>
          <p:cNvSpPr/>
          <p:nvPr/>
        </p:nvSpPr>
        <p:spPr>
          <a:xfrm>
            <a:off x="827584" y="5965442"/>
            <a:ext cx="7887800" cy="543739"/>
          </a:xfrm>
          <a:prstGeom prst="rect">
            <a:avLst/>
          </a:prstGeom>
        </p:spPr>
        <p:txBody>
          <a:bodyPr wrap="none">
            <a:spAutoFit/>
          </a:bodyPr>
          <a:lstStyle/>
          <a:p>
            <a:r>
              <a:rPr kumimoji="1" lang="en-US" altLang="zh-CN" sz="4400" b="1" dirty="0" smtClean="0">
                <a:solidFill>
                  <a:srgbClr val="3333FF"/>
                </a:solidFill>
                <a:latin typeface="Times New Roman" pitchFamily="18" charset="0"/>
              </a:rPr>
              <a:t>The chemiosmotic mechanism for ATP synthesis</a:t>
            </a:r>
            <a:endParaRPr lang="en-US" altLang="zh-CN" sz="4400" dirty="0" smtClean="0">
              <a:solidFill>
                <a:srgbClr val="3333FF"/>
              </a:solidFill>
              <a:latin typeface="Times New Roman" pitchFamily="18" charset="0"/>
            </a:endParaRPr>
          </a:p>
        </p:txBody>
      </p:sp>
      <p:pic>
        <p:nvPicPr>
          <p:cNvPr id="6" name="Picture 2" descr="figure_19_01"/>
          <p:cNvPicPr>
            <a:picLocks noChangeAspect="1" noChangeArrowheads="1"/>
          </p:cNvPicPr>
          <p:nvPr/>
        </p:nvPicPr>
        <p:blipFill>
          <a:blip r:embed="rId3" cstate="print"/>
          <a:srcRect/>
          <a:stretch>
            <a:fillRect/>
          </a:stretch>
        </p:blipFill>
        <p:spPr bwMode="auto">
          <a:xfrm>
            <a:off x="395536" y="476672"/>
            <a:ext cx="8531225" cy="5173663"/>
          </a:xfrm>
          <a:prstGeom prst="rect">
            <a:avLst/>
          </a:prstGeom>
          <a:noFill/>
          <a:ln w="9525">
            <a:noFill/>
            <a:miter lim="800000"/>
            <a:headEnd/>
            <a:tailEnd/>
          </a:ln>
          <a:effectLst/>
        </p:spPr>
      </p:pic>
    </p:spTree>
    <p:extLst>
      <p:ext uri="{BB962C8B-B14F-4D97-AF65-F5344CB8AC3E}">
        <p14:creationId xmlns:p14="http://schemas.microsoft.com/office/powerpoint/2010/main" val="42806994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3"/>
          <p:cNvSpPr txBox="1">
            <a:spLocks noChangeArrowheads="1"/>
          </p:cNvSpPr>
          <p:nvPr/>
        </p:nvSpPr>
        <p:spPr bwMode="auto">
          <a:xfrm>
            <a:off x="468313" y="5484813"/>
            <a:ext cx="8331200" cy="1373187"/>
          </a:xfrm>
          <a:prstGeom prst="rect">
            <a:avLst/>
          </a:prstGeom>
          <a:noFill/>
          <a:ln w="9525">
            <a:noFill/>
            <a:miter lim="800000"/>
            <a:headEnd/>
            <a:tailEnd/>
          </a:ln>
        </p:spPr>
        <p:txBody>
          <a:bodyPr wrap="none">
            <a:spAutoFit/>
          </a:bodyPr>
          <a:lstStyle/>
          <a:p>
            <a:pPr algn="ctr"/>
            <a:r>
              <a:rPr lang="en-US" altLang="zh-CN" sz="2800" b="1" baseline="0" dirty="0">
                <a:solidFill>
                  <a:srgbClr val="3333FF"/>
                </a:solidFill>
              </a:rPr>
              <a:t>Comparison of the topology of proton movement and </a:t>
            </a:r>
          </a:p>
          <a:p>
            <a:pPr algn="ctr"/>
            <a:r>
              <a:rPr lang="en-US" altLang="zh-CN" sz="2800" b="1" baseline="0" dirty="0">
                <a:solidFill>
                  <a:srgbClr val="3333FF"/>
                </a:solidFill>
              </a:rPr>
              <a:t>ATP synthase orientation in the membranes of </a:t>
            </a:r>
          </a:p>
          <a:p>
            <a:pPr algn="ctr"/>
            <a:r>
              <a:rPr lang="en-US" altLang="zh-CN" sz="2800" b="1" baseline="0" dirty="0">
                <a:solidFill>
                  <a:srgbClr val="3333FF"/>
                </a:solidFill>
              </a:rPr>
              <a:t>mitochondria, chloroplasts and bacterium</a:t>
            </a:r>
          </a:p>
        </p:txBody>
      </p:sp>
      <p:pic>
        <p:nvPicPr>
          <p:cNvPr id="59395" name="Picture 4"/>
          <p:cNvPicPr>
            <a:picLocks noChangeAspect="1" noChangeArrowheads="1"/>
          </p:cNvPicPr>
          <p:nvPr/>
        </p:nvPicPr>
        <p:blipFill>
          <a:blip r:embed="rId3"/>
          <a:srcRect/>
          <a:stretch>
            <a:fillRect/>
          </a:stretch>
        </p:blipFill>
        <p:spPr bwMode="auto">
          <a:xfrm>
            <a:off x="250825" y="0"/>
            <a:ext cx="8535988" cy="5365750"/>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539552" y="5993282"/>
            <a:ext cx="8280793" cy="707886"/>
          </a:xfrm>
          <a:prstGeom prst="rect">
            <a:avLst/>
          </a:prstGeom>
          <a:noFill/>
          <a:ln w="9525">
            <a:noFill/>
            <a:miter lim="800000"/>
            <a:headEnd/>
            <a:tailEnd/>
          </a:ln>
        </p:spPr>
        <p:txBody>
          <a:bodyPr wrap="none">
            <a:spAutoFit/>
          </a:bodyPr>
          <a:lstStyle/>
          <a:p>
            <a:r>
              <a:rPr lang="en-US" altLang="zh-CN" sz="4000" b="1" baseline="0" dirty="0">
                <a:solidFill>
                  <a:srgbClr val="3333FF"/>
                </a:solidFill>
              </a:rPr>
              <a:t>Electron micrograph of a chloroplast</a:t>
            </a:r>
          </a:p>
        </p:txBody>
      </p:sp>
      <p:pic>
        <p:nvPicPr>
          <p:cNvPr id="4" name="Picture 7" descr="C:\Users\shannon.moloney\AppData\Local\Temp\wzaff0\ch20\figure_20_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88640"/>
            <a:ext cx="3312368" cy="578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84033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0" y="0"/>
            <a:ext cx="9144000" cy="4114800"/>
          </a:xfrm>
        </p:spPr>
        <p:txBody>
          <a:bodyPr/>
          <a:lstStyle/>
          <a:p>
            <a:pPr algn="ctr" eaLnBrk="1" hangingPunct="1">
              <a:lnSpc>
                <a:spcPct val="90000"/>
              </a:lnSpc>
              <a:buFontTx/>
              <a:buNone/>
            </a:pPr>
            <a:r>
              <a:rPr lang="en-US" altLang="zh-CN" sz="4000" b="1" dirty="0" smtClean="0">
                <a:solidFill>
                  <a:srgbClr val="0000FF"/>
                </a:solidFill>
                <a:latin typeface="Times New Roman" pitchFamily="18" charset="0"/>
              </a:rPr>
              <a:t>Oxidative phosphorylation and photophosphorylation are mechanistically similar</a:t>
            </a:r>
            <a:endParaRPr lang="en-US" altLang="zh-CN" b="1" dirty="0" smtClean="0">
              <a:latin typeface="Times New Roman" pitchFamily="18" charset="0"/>
            </a:endParaRPr>
          </a:p>
          <a:p>
            <a:pPr marL="360000" lvl="1" indent="0" eaLnBrk="1" hangingPunct="1">
              <a:lnSpc>
                <a:spcPct val="90000"/>
              </a:lnSpc>
              <a:buFontTx/>
              <a:buNone/>
            </a:pPr>
            <a:r>
              <a:rPr lang="en-US" altLang="zh-CN" sz="3200" b="1" dirty="0" smtClean="0">
                <a:latin typeface="Times New Roman" pitchFamily="18" charset="0"/>
              </a:rPr>
              <a:t>1). Both involve the flow of electrons through a  chain of membrane-bound carriers.</a:t>
            </a:r>
          </a:p>
          <a:p>
            <a:pPr marL="360000" lvl="1" indent="0" eaLnBrk="1" hangingPunct="1">
              <a:lnSpc>
                <a:spcPct val="90000"/>
              </a:lnSpc>
              <a:buFontTx/>
              <a:buNone/>
            </a:pPr>
            <a:r>
              <a:rPr lang="en-US" altLang="zh-CN" sz="3200" b="1" dirty="0" smtClean="0">
                <a:latin typeface="Times New Roman" pitchFamily="18" charset="0"/>
              </a:rPr>
              <a:t>2). The energy released from “downhill” electron  flow is first used for “uphill” pumping of    protons to produce a </a:t>
            </a:r>
            <a:r>
              <a:rPr lang="en-US" altLang="zh-CN" sz="3200" b="1" dirty="0" smtClean="0">
                <a:solidFill>
                  <a:srgbClr val="FF0000"/>
                </a:solidFill>
                <a:latin typeface="Times New Roman" pitchFamily="18" charset="0"/>
              </a:rPr>
              <a:t>proton gradient</a:t>
            </a:r>
            <a:r>
              <a:rPr lang="en-US" altLang="zh-CN" sz="3200" b="1" dirty="0" smtClean="0">
                <a:latin typeface="Times New Roman" pitchFamily="18" charset="0"/>
              </a:rPr>
              <a:t> (thus a   transmembrane electrochemical potential) cross a biomembrane.</a:t>
            </a:r>
          </a:p>
          <a:p>
            <a:pPr marL="360000" lvl="1" indent="0" eaLnBrk="1" hangingPunct="1">
              <a:lnSpc>
                <a:spcPct val="90000"/>
              </a:lnSpc>
              <a:buFontTx/>
              <a:buNone/>
            </a:pPr>
            <a:r>
              <a:rPr lang="en-US" altLang="zh-CN" sz="3200" b="1" dirty="0" smtClean="0">
                <a:latin typeface="Times New Roman" pitchFamily="18" charset="0"/>
              </a:rPr>
              <a:t>3). ATP is then synthesized by a “downhill” transmembrane flow of protons through a specific protein machinery (</a:t>
            </a:r>
            <a:r>
              <a:rPr lang="en-US" altLang="zh-CN" sz="3200" b="1" dirty="0" smtClean="0">
                <a:solidFill>
                  <a:srgbClr val="FF0000"/>
                </a:solidFill>
                <a:latin typeface="Times New Roman" pitchFamily="18" charset="0"/>
              </a:rPr>
              <a:t>ATP synthase</a:t>
            </a:r>
            <a:r>
              <a:rPr lang="en-US" altLang="zh-CN" sz="3200" b="1" dirty="0" smtClean="0">
                <a:latin typeface="Times New Roman" pitchFamily="18" charset="0"/>
              </a:rPr>
              <a:t>).  </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260648"/>
            <a:ext cx="9144000" cy="1143000"/>
          </a:xfrm>
        </p:spPr>
        <p:txBody>
          <a:bodyPr/>
          <a:lstStyle/>
          <a:p>
            <a:pPr eaLnBrk="1" hangingPunct="1"/>
            <a:r>
              <a:rPr lang="en-US" altLang="zh-CN" sz="4000" b="1" dirty="0" smtClean="0">
                <a:solidFill>
                  <a:srgbClr val="0000FF"/>
                </a:solidFill>
                <a:latin typeface="Times New Roman" pitchFamily="18" charset="0"/>
              </a:rPr>
              <a:t>ATP is synthesized using the same strategy in oxidative phosphorylation and photophosphorylation</a:t>
            </a:r>
          </a:p>
        </p:txBody>
      </p:sp>
      <p:sp>
        <p:nvSpPr>
          <p:cNvPr id="61443" name="Rectangle 3"/>
          <p:cNvSpPr>
            <a:spLocks noGrp="1" noChangeArrowheads="1"/>
          </p:cNvSpPr>
          <p:nvPr>
            <p:ph type="body" idx="1"/>
          </p:nvPr>
        </p:nvSpPr>
        <p:spPr>
          <a:xfrm>
            <a:off x="0" y="1773238"/>
            <a:ext cx="9144000" cy="5084762"/>
          </a:xfrm>
        </p:spPr>
        <p:txBody>
          <a:bodyPr/>
          <a:lstStyle/>
          <a:p>
            <a:pPr eaLnBrk="1" hangingPunct="1">
              <a:lnSpc>
                <a:spcPct val="90000"/>
              </a:lnSpc>
            </a:pPr>
            <a:r>
              <a:rPr lang="en-US" altLang="zh-CN" b="1" dirty="0" smtClean="0">
                <a:solidFill>
                  <a:srgbClr val="FF0000"/>
                </a:solidFill>
                <a:latin typeface="Times New Roman" pitchFamily="18" charset="0"/>
              </a:rPr>
              <a:t>Oxidative phosphorylation</a:t>
            </a:r>
            <a:r>
              <a:rPr lang="en-US" altLang="zh-CN" b="1" dirty="0" smtClean="0">
                <a:latin typeface="Times New Roman" pitchFamily="18" charset="0"/>
              </a:rPr>
              <a:t> is the process in which ATP is generated as a result of electron flow </a:t>
            </a:r>
            <a:r>
              <a:rPr lang="en-US" altLang="zh-CN" b="1" dirty="0" smtClean="0">
                <a:solidFill>
                  <a:srgbClr val="33CC33"/>
                </a:solidFill>
                <a:latin typeface="Times New Roman" pitchFamily="18" charset="0"/>
              </a:rPr>
              <a:t>from NADH or FADH</a:t>
            </a:r>
            <a:r>
              <a:rPr lang="en-US" altLang="zh-CN" b="1" baseline="-25000" dirty="0" smtClean="0">
                <a:solidFill>
                  <a:srgbClr val="33CC33"/>
                </a:solidFill>
                <a:latin typeface="Times New Roman" pitchFamily="18" charset="0"/>
              </a:rPr>
              <a:t>2</a:t>
            </a:r>
            <a:r>
              <a:rPr lang="en-US" altLang="zh-CN" b="1" dirty="0" smtClean="0">
                <a:solidFill>
                  <a:srgbClr val="33CC33"/>
                </a:solidFill>
                <a:latin typeface="Times New Roman" pitchFamily="18" charset="0"/>
              </a:rPr>
              <a:t> to O</a:t>
            </a:r>
            <a:r>
              <a:rPr lang="en-US" altLang="zh-CN" b="1" baseline="-25000" dirty="0" smtClean="0">
                <a:solidFill>
                  <a:srgbClr val="33CC33"/>
                </a:solidFill>
                <a:latin typeface="Times New Roman" pitchFamily="18" charset="0"/>
              </a:rPr>
              <a:t>2</a:t>
            </a:r>
            <a:r>
              <a:rPr lang="en-US" altLang="zh-CN" b="1" dirty="0" smtClean="0">
                <a:solidFill>
                  <a:srgbClr val="33CC33"/>
                </a:solidFill>
                <a:latin typeface="Times New Roman" pitchFamily="18" charset="0"/>
              </a:rPr>
              <a:t> </a:t>
            </a:r>
            <a:r>
              <a:rPr lang="en-US" altLang="zh-CN" b="1" dirty="0" smtClean="0">
                <a:latin typeface="Times New Roman" pitchFamily="18" charset="0"/>
              </a:rPr>
              <a:t>via a series of membrane-bound electron carriers called the respiratory chain (reducing O</a:t>
            </a:r>
            <a:r>
              <a:rPr lang="en-US" altLang="zh-CN" b="1" baseline="-25000" dirty="0" smtClean="0">
                <a:latin typeface="Times New Roman" pitchFamily="18" charset="0"/>
              </a:rPr>
              <a:t>2</a:t>
            </a:r>
            <a:r>
              <a:rPr lang="en-US" altLang="zh-CN" b="1" dirty="0" smtClean="0">
                <a:latin typeface="Times New Roman" pitchFamily="18" charset="0"/>
              </a:rPr>
              <a:t> to H</a:t>
            </a:r>
            <a:r>
              <a:rPr lang="en-US" altLang="zh-CN" b="1" baseline="-25000" dirty="0" smtClean="0">
                <a:latin typeface="Times New Roman" pitchFamily="18" charset="0"/>
              </a:rPr>
              <a:t>2</a:t>
            </a:r>
            <a:r>
              <a:rPr lang="en-US" altLang="zh-CN" b="1" dirty="0" smtClean="0">
                <a:latin typeface="Times New Roman" pitchFamily="18" charset="0"/>
              </a:rPr>
              <a:t>O at the end)----</a:t>
            </a:r>
            <a:r>
              <a:rPr lang="zh-CN" altLang="en-US" b="1" dirty="0" smtClean="0">
                <a:solidFill>
                  <a:srgbClr val="FF0000"/>
                </a:solidFill>
                <a:latin typeface="楷体" panose="02010609060101010101" pitchFamily="49" charset="-122"/>
                <a:ea typeface="楷体" panose="02010609060101010101" pitchFamily="49" charset="-122"/>
              </a:rPr>
              <a:t>氧化磷酸化</a:t>
            </a:r>
          </a:p>
          <a:p>
            <a:pPr eaLnBrk="1" hangingPunct="1">
              <a:lnSpc>
                <a:spcPct val="90000"/>
              </a:lnSpc>
            </a:pPr>
            <a:r>
              <a:rPr lang="en-US" altLang="zh-CN" b="1" dirty="0" smtClean="0">
                <a:solidFill>
                  <a:srgbClr val="FF0000"/>
                </a:solidFill>
                <a:latin typeface="Times New Roman" pitchFamily="18" charset="0"/>
              </a:rPr>
              <a:t>Photophosphorylation</a:t>
            </a:r>
            <a:r>
              <a:rPr lang="en-US" altLang="zh-CN" b="1" dirty="0" smtClean="0">
                <a:latin typeface="Times New Roman" pitchFamily="18" charset="0"/>
              </a:rPr>
              <a:t> is the process in which ATP (and NADPH) is synthesized as a result of electron flow </a:t>
            </a:r>
            <a:r>
              <a:rPr lang="en-US" altLang="zh-CN" b="1" dirty="0" smtClean="0">
                <a:solidFill>
                  <a:srgbClr val="33CC33"/>
                </a:solidFill>
                <a:latin typeface="Times New Roman" pitchFamily="18" charset="0"/>
              </a:rPr>
              <a:t>from H</a:t>
            </a:r>
            <a:r>
              <a:rPr lang="en-US" altLang="zh-CN" b="1" baseline="-25000" dirty="0" smtClean="0">
                <a:solidFill>
                  <a:srgbClr val="33CC33"/>
                </a:solidFill>
                <a:latin typeface="Times New Roman" pitchFamily="18" charset="0"/>
              </a:rPr>
              <a:t>2</a:t>
            </a:r>
            <a:r>
              <a:rPr lang="en-US" altLang="zh-CN" b="1" dirty="0" smtClean="0">
                <a:solidFill>
                  <a:srgbClr val="33CC33"/>
                </a:solidFill>
                <a:latin typeface="Times New Roman" pitchFamily="18" charset="0"/>
              </a:rPr>
              <a:t>O to NADP</a:t>
            </a:r>
            <a:r>
              <a:rPr lang="en-US" altLang="zh-CN" b="1" baseline="30000" dirty="0" smtClean="0">
                <a:solidFill>
                  <a:srgbClr val="33CC33"/>
                </a:solidFill>
                <a:latin typeface="Times New Roman" pitchFamily="18" charset="0"/>
              </a:rPr>
              <a:t>+</a:t>
            </a:r>
            <a:r>
              <a:rPr lang="en-US" altLang="zh-CN" b="1" dirty="0" smtClean="0">
                <a:latin typeface="Times New Roman" pitchFamily="18" charset="0"/>
              </a:rPr>
              <a:t> via a series of membrane-bound electron carriers (oxidizing H</a:t>
            </a:r>
            <a:r>
              <a:rPr lang="en-US" altLang="zh-CN" b="1" baseline="-25000" dirty="0" smtClean="0">
                <a:latin typeface="Times New Roman" pitchFamily="18" charset="0"/>
              </a:rPr>
              <a:t>2</a:t>
            </a:r>
            <a:r>
              <a:rPr lang="en-US" altLang="zh-CN" b="1" dirty="0" smtClean="0">
                <a:latin typeface="Times New Roman" pitchFamily="18" charset="0"/>
              </a:rPr>
              <a:t>O to O</a:t>
            </a:r>
            <a:r>
              <a:rPr lang="en-US" altLang="zh-CN" b="1" baseline="-25000" dirty="0" smtClean="0">
                <a:latin typeface="Times New Roman" pitchFamily="18" charset="0"/>
              </a:rPr>
              <a:t>2 </a:t>
            </a:r>
            <a:r>
              <a:rPr lang="en-US" altLang="zh-CN" b="1" dirty="0" smtClean="0">
                <a:latin typeface="Times New Roman" pitchFamily="18" charset="0"/>
              </a:rPr>
              <a:t>at the beginning)----</a:t>
            </a:r>
            <a:r>
              <a:rPr lang="zh-CN" altLang="en-US" b="1" dirty="0" smtClean="0">
                <a:solidFill>
                  <a:srgbClr val="FF0000"/>
                </a:solidFill>
                <a:latin typeface="楷体" panose="02010609060101010101" pitchFamily="49" charset="-122"/>
                <a:ea typeface="楷体" panose="02010609060101010101" pitchFamily="49" charset="-122"/>
              </a:rPr>
              <a:t>光合磷酸化</a:t>
            </a:r>
          </a:p>
          <a:p>
            <a:pPr eaLnBrk="1" hangingPunct="1">
              <a:lnSpc>
                <a:spcPct val="90000"/>
              </a:lnSpc>
              <a:buFontTx/>
              <a:buNone/>
            </a:pPr>
            <a:endParaRPr lang="en-US" altLang="zh-CN" b="1" dirty="0"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0" y="0"/>
            <a:ext cx="9144000" cy="6858000"/>
          </a:xfrm>
        </p:spPr>
        <p:txBody>
          <a:bodyPr/>
          <a:lstStyle/>
          <a:p>
            <a:pPr algn="ctr" eaLnBrk="1" hangingPunct="1">
              <a:lnSpc>
                <a:spcPct val="85000"/>
              </a:lnSpc>
              <a:buFontTx/>
              <a:buNone/>
            </a:pPr>
            <a:r>
              <a:rPr lang="en-US" altLang="zh-CN" sz="4000" b="1" dirty="0" smtClean="0">
                <a:solidFill>
                  <a:srgbClr val="0000FF"/>
                </a:solidFill>
                <a:latin typeface="Times New Roman" pitchFamily="18" charset="0"/>
              </a:rPr>
              <a:t>Differences                                     </a:t>
            </a:r>
          </a:p>
          <a:p>
            <a:pPr algn="ctr" eaLnBrk="1" hangingPunct="1">
              <a:lnSpc>
                <a:spcPct val="85000"/>
              </a:lnSpc>
              <a:buFontTx/>
              <a:buNone/>
            </a:pPr>
            <a:r>
              <a:rPr lang="en-US" altLang="zh-CN" sz="4000" b="1" dirty="0" smtClean="0">
                <a:solidFill>
                  <a:srgbClr val="0000FF"/>
                </a:solidFill>
                <a:latin typeface="Times New Roman" pitchFamily="18" charset="0"/>
              </a:rPr>
              <a:t>between oxidative phosphorylation and photophosphorylation</a:t>
            </a:r>
            <a:endParaRPr lang="en-US" altLang="zh-CN" b="1" dirty="0" smtClean="0">
              <a:solidFill>
                <a:srgbClr val="0000FF"/>
              </a:solidFill>
              <a:latin typeface="Times New Roman" pitchFamily="18" charset="0"/>
            </a:endParaRPr>
          </a:p>
          <a:p>
            <a:pPr lvl="1" eaLnBrk="1" hangingPunct="1">
              <a:buFontTx/>
              <a:buNone/>
            </a:pPr>
            <a:r>
              <a:rPr lang="en-US" altLang="zh-CN" sz="3200" b="1" dirty="0" smtClean="0">
                <a:latin typeface="Times New Roman" pitchFamily="18" charset="0"/>
              </a:rPr>
              <a:t>1). The organelle in which the process occurs: 	</a:t>
            </a:r>
            <a:r>
              <a:rPr lang="en-US" altLang="zh-CN" sz="3200" b="1" dirty="0" smtClean="0">
                <a:solidFill>
                  <a:srgbClr val="FF0000"/>
                </a:solidFill>
                <a:latin typeface="Times New Roman" pitchFamily="18" charset="0"/>
              </a:rPr>
              <a:t>mitochondrion</a:t>
            </a:r>
            <a:r>
              <a:rPr lang="en-US" altLang="zh-CN" sz="3200" b="1" dirty="0" smtClean="0">
                <a:latin typeface="Times New Roman" pitchFamily="18" charset="0"/>
              </a:rPr>
              <a:t> vs. </a:t>
            </a:r>
            <a:r>
              <a:rPr lang="en-US" altLang="zh-CN" sz="3200" b="1" dirty="0" smtClean="0">
                <a:solidFill>
                  <a:srgbClr val="3333FF"/>
                </a:solidFill>
                <a:latin typeface="Times New Roman" pitchFamily="18" charset="0"/>
              </a:rPr>
              <a:t>chloroplast</a:t>
            </a:r>
          </a:p>
          <a:p>
            <a:pPr lvl="1" eaLnBrk="1" hangingPunct="1">
              <a:buFontTx/>
              <a:buNone/>
            </a:pPr>
            <a:r>
              <a:rPr lang="en-US" altLang="zh-CN" sz="3200" b="1" dirty="0" smtClean="0">
                <a:latin typeface="Times New Roman" pitchFamily="18" charset="0"/>
              </a:rPr>
              <a:t>2). The initial source of electrons:    </a:t>
            </a:r>
          </a:p>
          <a:p>
            <a:pPr lvl="1" eaLnBrk="1" hangingPunct="1">
              <a:buFontTx/>
              <a:buNone/>
            </a:pPr>
            <a:r>
              <a:rPr lang="en-US" altLang="zh-CN" sz="3200" b="1" dirty="0" smtClean="0">
                <a:latin typeface="Times New Roman" pitchFamily="18" charset="0"/>
              </a:rPr>
              <a:t>	 </a:t>
            </a:r>
            <a:r>
              <a:rPr lang="en-US" altLang="zh-CN" sz="3200" b="1" dirty="0" smtClean="0">
                <a:solidFill>
                  <a:srgbClr val="FF0000"/>
                </a:solidFill>
                <a:latin typeface="Times New Roman" pitchFamily="18" charset="0"/>
              </a:rPr>
              <a:t>NADH or FADH</a:t>
            </a:r>
            <a:r>
              <a:rPr lang="en-US" altLang="zh-CN" sz="3200" b="1" baseline="-25000" dirty="0" smtClean="0">
                <a:solidFill>
                  <a:srgbClr val="FF0000"/>
                </a:solidFill>
                <a:latin typeface="Times New Roman" pitchFamily="18" charset="0"/>
              </a:rPr>
              <a:t>2</a:t>
            </a:r>
            <a:r>
              <a:rPr lang="en-US" altLang="zh-CN" sz="3200" b="1" dirty="0" smtClean="0">
                <a:latin typeface="Times New Roman" pitchFamily="18" charset="0"/>
              </a:rPr>
              <a:t> vs. </a:t>
            </a:r>
            <a:r>
              <a:rPr lang="en-US" altLang="zh-CN" sz="3200" b="1" dirty="0" smtClean="0">
                <a:solidFill>
                  <a:srgbClr val="3333FF"/>
                </a:solidFill>
                <a:latin typeface="Times New Roman" pitchFamily="18" charset="0"/>
              </a:rPr>
              <a:t>H</a:t>
            </a:r>
            <a:r>
              <a:rPr lang="en-US" altLang="zh-CN" sz="3200" b="1" baseline="-25000" dirty="0" smtClean="0">
                <a:solidFill>
                  <a:srgbClr val="3333FF"/>
                </a:solidFill>
                <a:latin typeface="Times New Roman" pitchFamily="18" charset="0"/>
              </a:rPr>
              <a:t>2</a:t>
            </a:r>
            <a:r>
              <a:rPr lang="en-US" altLang="zh-CN" sz="3200" b="1" dirty="0" smtClean="0">
                <a:solidFill>
                  <a:srgbClr val="3333FF"/>
                </a:solidFill>
                <a:latin typeface="Times New Roman" pitchFamily="18" charset="0"/>
              </a:rPr>
              <a:t>O (or H</a:t>
            </a:r>
            <a:r>
              <a:rPr lang="en-US" altLang="zh-CN" sz="3200" b="1" baseline="-25000" dirty="0" smtClean="0">
                <a:solidFill>
                  <a:srgbClr val="3333FF"/>
                </a:solidFill>
                <a:latin typeface="Times New Roman" pitchFamily="18" charset="0"/>
              </a:rPr>
              <a:t>2</a:t>
            </a:r>
            <a:r>
              <a:rPr lang="en-US" altLang="zh-CN" sz="3200" b="1" dirty="0" smtClean="0">
                <a:solidFill>
                  <a:srgbClr val="3333FF"/>
                </a:solidFill>
                <a:latin typeface="Times New Roman" pitchFamily="18" charset="0"/>
              </a:rPr>
              <a:t>S, or                    organic hydrogen donors)</a:t>
            </a:r>
          </a:p>
          <a:p>
            <a:pPr lvl="1" eaLnBrk="1" hangingPunct="1">
              <a:buFontTx/>
              <a:buNone/>
            </a:pPr>
            <a:r>
              <a:rPr lang="en-US" altLang="zh-CN" sz="3200" b="1" dirty="0" smtClean="0">
                <a:latin typeface="Times New Roman" pitchFamily="18" charset="0"/>
              </a:rPr>
              <a:t>3). Source of energy for the electron donors:</a:t>
            </a:r>
          </a:p>
          <a:p>
            <a:pPr lvl="1" eaLnBrk="1" hangingPunct="1">
              <a:buFontTx/>
              <a:buNone/>
            </a:pPr>
            <a:r>
              <a:rPr lang="en-US" altLang="zh-CN" sz="3200" b="1" dirty="0" smtClean="0">
                <a:latin typeface="Times New Roman" pitchFamily="18" charset="0"/>
              </a:rPr>
              <a:t>     </a:t>
            </a:r>
            <a:r>
              <a:rPr lang="en-US" altLang="zh-CN" sz="3200" b="1" dirty="0" smtClean="0">
                <a:solidFill>
                  <a:srgbClr val="FF0000"/>
                </a:solidFill>
                <a:latin typeface="Times New Roman" pitchFamily="18" charset="0"/>
              </a:rPr>
              <a:t>fuel molecules</a:t>
            </a:r>
            <a:r>
              <a:rPr lang="en-US" altLang="zh-CN" sz="3200" b="1" dirty="0" smtClean="0">
                <a:latin typeface="Times New Roman" pitchFamily="18" charset="0"/>
              </a:rPr>
              <a:t> vs. </a:t>
            </a:r>
            <a:r>
              <a:rPr lang="en-US" altLang="zh-CN" sz="3200" b="1" dirty="0" smtClean="0">
                <a:solidFill>
                  <a:srgbClr val="3333FF"/>
                </a:solidFill>
                <a:latin typeface="Times New Roman" pitchFamily="18" charset="0"/>
              </a:rPr>
              <a:t>photons</a:t>
            </a:r>
          </a:p>
          <a:p>
            <a:pPr lvl="1" eaLnBrk="1" hangingPunct="1">
              <a:buFontTx/>
              <a:buNone/>
            </a:pPr>
            <a:r>
              <a:rPr lang="en-US" altLang="zh-CN" sz="3200" b="1" dirty="0" smtClean="0">
                <a:latin typeface="Times New Roman" pitchFamily="18" charset="0"/>
              </a:rPr>
              <a:t>4). Final electron acceptor: </a:t>
            </a:r>
            <a:r>
              <a:rPr lang="en-US" altLang="zh-CN" sz="3200" b="1" dirty="0" smtClean="0">
                <a:solidFill>
                  <a:srgbClr val="FF0000"/>
                </a:solidFill>
                <a:latin typeface="Times New Roman" pitchFamily="18" charset="0"/>
              </a:rPr>
              <a:t>O</a:t>
            </a:r>
            <a:r>
              <a:rPr lang="en-US" altLang="zh-CN" sz="3200" b="1" baseline="-25000" dirty="0" smtClean="0">
                <a:solidFill>
                  <a:srgbClr val="FF0000"/>
                </a:solidFill>
                <a:latin typeface="Times New Roman" pitchFamily="18" charset="0"/>
              </a:rPr>
              <a:t>2</a:t>
            </a:r>
            <a:r>
              <a:rPr lang="en-US" altLang="zh-CN" sz="3200" b="1" dirty="0" smtClean="0">
                <a:latin typeface="Times New Roman" pitchFamily="18" charset="0"/>
              </a:rPr>
              <a:t> vs. </a:t>
            </a:r>
            <a:r>
              <a:rPr lang="en-US" altLang="zh-CN" sz="3200" b="1" dirty="0" smtClean="0">
                <a:solidFill>
                  <a:srgbClr val="3333FF"/>
                </a:solidFill>
                <a:latin typeface="Times New Roman" pitchFamily="18" charset="0"/>
              </a:rPr>
              <a:t>NADP</a:t>
            </a:r>
            <a:r>
              <a:rPr lang="en-US" altLang="zh-CN" sz="3200" b="1" baseline="30000" dirty="0" smtClean="0">
                <a:solidFill>
                  <a:srgbClr val="3333FF"/>
                </a:solidFill>
                <a:latin typeface="Times New Roman" pitchFamily="18" charset="0"/>
              </a:rPr>
              <a:t>+</a:t>
            </a:r>
          </a:p>
          <a:p>
            <a:pPr lvl="1" eaLnBrk="1" hangingPunct="1">
              <a:buFontTx/>
              <a:buNone/>
            </a:pPr>
            <a:endParaRPr lang="en-US" altLang="zh-CN" sz="3200" b="1" dirty="0" smtClean="0">
              <a:solidFill>
                <a:srgbClr val="3333FF"/>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67544" y="188640"/>
            <a:ext cx="7772400" cy="1143000"/>
          </a:xfrm>
        </p:spPr>
        <p:txBody>
          <a:bodyPr/>
          <a:lstStyle/>
          <a:p>
            <a:pPr eaLnBrk="1" hangingPunct="1"/>
            <a:r>
              <a:rPr lang="en-US" altLang="zh-CN" sz="6600" b="1" dirty="0" smtClean="0">
                <a:solidFill>
                  <a:srgbClr val="0000FF"/>
                </a:solidFill>
                <a:latin typeface="Times New Roman" pitchFamily="18" charset="0"/>
              </a:rPr>
              <a:t>Keywords</a:t>
            </a:r>
          </a:p>
        </p:txBody>
      </p:sp>
      <p:sp>
        <p:nvSpPr>
          <p:cNvPr id="63491" name="Rectangle 3"/>
          <p:cNvSpPr>
            <a:spLocks noGrp="1" noChangeArrowheads="1"/>
          </p:cNvSpPr>
          <p:nvPr>
            <p:ph type="body" idx="1"/>
          </p:nvPr>
        </p:nvSpPr>
        <p:spPr>
          <a:xfrm>
            <a:off x="0" y="1556792"/>
            <a:ext cx="9144000" cy="6021387"/>
          </a:xfrm>
        </p:spPr>
        <p:txBody>
          <a:bodyPr/>
          <a:lstStyle/>
          <a:p>
            <a:pPr eaLnBrk="1" hangingPunct="1">
              <a:lnSpc>
                <a:spcPct val="90000"/>
              </a:lnSpc>
            </a:pPr>
            <a:r>
              <a:rPr lang="en-US" altLang="zh-CN" sz="3600" b="1" dirty="0" smtClean="0">
                <a:latin typeface="Times New Roman" pitchFamily="18" charset="0"/>
              </a:rPr>
              <a:t>Photophosphorylation</a:t>
            </a:r>
          </a:p>
          <a:p>
            <a:pPr eaLnBrk="1" hangingPunct="1">
              <a:lnSpc>
                <a:spcPct val="90000"/>
              </a:lnSpc>
              <a:buFontTx/>
              <a:buNone/>
            </a:pPr>
            <a:r>
              <a:rPr lang="en-US" altLang="zh-CN" sz="3600" b="1" dirty="0" smtClean="0">
                <a:latin typeface="Times New Roman" pitchFamily="18" charset="0"/>
              </a:rPr>
              <a:t>                --- generates both ATP and NADPH</a:t>
            </a:r>
          </a:p>
          <a:p>
            <a:pPr eaLnBrk="1" hangingPunct="1">
              <a:lnSpc>
                <a:spcPct val="90000"/>
              </a:lnSpc>
            </a:pPr>
            <a:r>
              <a:rPr lang="en-US" altLang="zh-CN" sz="3600" b="1" dirty="0" smtClean="0">
                <a:latin typeface="Times New Roman" pitchFamily="18" charset="0"/>
              </a:rPr>
              <a:t>Oxidative phosphorylation and</a:t>
            </a:r>
          </a:p>
          <a:p>
            <a:pPr eaLnBrk="1" hangingPunct="1">
              <a:lnSpc>
                <a:spcPct val="90000"/>
              </a:lnSpc>
              <a:buNone/>
            </a:pPr>
            <a:r>
              <a:rPr lang="en-US" altLang="zh-CN" sz="3600" b="1" dirty="0" smtClean="0">
                <a:latin typeface="Times New Roman" pitchFamily="18" charset="0"/>
              </a:rPr>
              <a:t>   photophosphorylation </a:t>
            </a:r>
          </a:p>
          <a:p>
            <a:pPr eaLnBrk="1" hangingPunct="1">
              <a:lnSpc>
                <a:spcPct val="90000"/>
              </a:lnSpc>
              <a:buFontTx/>
              <a:buNone/>
            </a:pPr>
            <a:r>
              <a:rPr lang="en-US" altLang="zh-CN" sz="3600" b="1" dirty="0" smtClean="0">
                <a:latin typeface="Times New Roman" pitchFamily="18" charset="0"/>
              </a:rPr>
              <a:t>                --- similarities and differences</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39552" y="260648"/>
            <a:ext cx="7772400" cy="1143000"/>
          </a:xfrm>
        </p:spPr>
        <p:txBody>
          <a:bodyPr/>
          <a:lstStyle/>
          <a:p>
            <a:pPr eaLnBrk="1" hangingPunct="1"/>
            <a:r>
              <a:rPr lang="en-US" altLang="zh-CN" sz="6600" b="1" dirty="0" smtClean="0">
                <a:solidFill>
                  <a:srgbClr val="0000FF"/>
                </a:solidFill>
                <a:latin typeface="Times New Roman" pitchFamily="18" charset="0"/>
              </a:rPr>
              <a:t>Words of the week</a:t>
            </a:r>
          </a:p>
        </p:txBody>
      </p:sp>
      <p:sp>
        <p:nvSpPr>
          <p:cNvPr id="77827" name="Rectangle 3"/>
          <p:cNvSpPr>
            <a:spLocks noGrp="1" noChangeArrowheads="1"/>
          </p:cNvSpPr>
          <p:nvPr>
            <p:ph type="body" idx="1"/>
          </p:nvPr>
        </p:nvSpPr>
        <p:spPr>
          <a:xfrm>
            <a:off x="395536" y="1700808"/>
            <a:ext cx="8640960" cy="6021387"/>
          </a:xfrm>
        </p:spPr>
        <p:txBody>
          <a:bodyPr/>
          <a:lstStyle/>
          <a:p>
            <a:pPr eaLnBrk="1" hangingPunct="1">
              <a:lnSpc>
                <a:spcPct val="90000"/>
              </a:lnSpc>
            </a:pPr>
            <a:r>
              <a:rPr lang="en-US" altLang="zh-CN" sz="4000" b="1" dirty="0" smtClean="0">
                <a:latin typeface="Times New Roman" pitchFamily="18" charset="0"/>
              </a:rPr>
              <a:t>substrate-level phosphorylation</a:t>
            </a:r>
          </a:p>
          <a:p>
            <a:pPr eaLnBrk="1" hangingPunct="1">
              <a:lnSpc>
                <a:spcPct val="90000"/>
              </a:lnSpc>
            </a:pPr>
            <a:r>
              <a:rPr lang="en-US" altLang="zh-CN" sz="4000" b="1" dirty="0" smtClean="0">
                <a:latin typeface="Times New Roman" pitchFamily="18" charset="0"/>
              </a:rPr>
              <a:t>oxidative phosphorylation</a:t>
            </a:r>
          </a:p>
          <a:p>
            <a:pPr eaLnBrk="1" hangingPunct="1">
              <a:lnSpc>
                <a:spcPct val="90000"/>
              </a:lnSpc>
            </a:pPr>
            <a:r>
              <a:rPr lang="en-US" altLang="zh-CN" sz="4000" b="1" dirty="0" smtClean="0">
                <a:latin typeface="Times New Roman" pitchFamily="18" charset="0"/>
              </a:rPr>
              <a:t>photophosphorylation</a:t>
            </a:r>
            <a:r>
              <a:rPr lang="en-US" altLang="zh-CN" sz="3600" b="1" dirty="0" smtClean="0">
                <a:latin typeface="Times New Roman" pitchFamily="18" charset="0"/>
              </a:rPr>
              <a:t> </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467544" y="269776"/>
            <a:ext cx="8424936" cy="1143000"/>
          </a:xfrm>
        </p:spPr>
        <p:txBody>
          <a:bodyPr/>
          <a:lstStyle/>
          <a:p>
            <a:r>
              <a:rPr lang="en-US" altLang="zh-CN" sz="4800" b="1" dirty="0">
                <a:solidFill>
                  <a:srgbClr val="0000CC"/>
                </a:solidFill>
                <a:latin typeface="Times New Roman" pitchFamily="18" charset="0"/>
                <a:ea typeface="宋体" pitchFamily="2" charset="-122"/>
              </a:rPr>
              <a:t>Text-book reading of the week</a:t>
            </a:r>
          </a:p>
        </p:txBody>
      </p:sp>
      <p:sp>
        <p:nvSpPr>
          <p:cNvPr id="87043" name="Rectangle 3"/>
          <p:cNvSpPr>
            <a:spLocks noGrp="1" noChangeArrowheads="1"/>
          </p:cNvSpPr>
          <p:nvPr>
            <p:ph type="body" idx="4294967295"/>
          </p:nvPr>
        </p:nvSpPr>
        <p:spPr>
          <a:xfrm>
            <a:off x="107504" y="1556792"/>
            <a:ext cx="9396536" cy="5184576"/>
          </a:xfrm>
          <a:ln>
            <a:noFill/>
          </a:ln>
        </p:spPr>
        <p:txBody>
          <a:bodyPr/>
          <a:lstStyle/>
          <a:p>
            <a:r>
              <a:rPr lang="en-US" altLang="zh-CN" sz="3000" b="1" dirty="0" smtClean="0">
                <a:latin typeface="Times New Roman" pitchFamily="18" charset="0"/>
                <a:ea typeface="宋体" charset="-122"/>
                <a:cs typeface="Times New Roman" pitchFamily="18" charset="0"/>
              </a:rPr>
              <a:t>Summary 19.6 (p770)</a:t>
            </a:r>
          </a:p>
          <a:p>
            <a:r>
              <a:rPr lang="en-US" altLang="zh-CN" sz="3000" b="1" dirty="0">
                <a:latin typeface="Times New Roman" pitchFamily="18" charset="0"/>
                <a:ea typeface="宋体" charset="-122"/>
                <a:cs typeface="Times New Roman" pitchFamily="18" charset="0"/>
              </a:rPr>
              <a:t>Summary </a:t>
            </a:r>
            <a:r>
              <a:rPr lang="en-US" altLang="zh-CN" sz="3000" b="1" dirty="0" smtClean="0">
                <a:latin typeface="Times New Roman" pitchFamily="18" charset="0"/>
                <a:ea typeface="宋体" charset="-122"/>
                <a:cs typeface="Times New Roman" pitchFamily="18" charset="0"/>
              </a:rPr>
              <a:t>19.7 </a:t>
            </a:r>
            <a:r>
              <a:rPr lang="en-US" altLang="zh-CN" sz="3000" b="1" dirty="0">
                <a:latin typeface="Times New Roman" pitchFamily="18" charset="0"/>
                <a:ea typeface="宋体" charset="-122"/>
                <a:cs typeface="Times New Roman" pitchFamily="18" charset="0"/>
              </a:rPr>
              <a:t>(</a:t>
            </a:r>
            <a:r>
              <a:rPr lang="en-US" altLang="zh-CN" sz="3000" b="1" dirty="0" smtClean="0">
                <a:latin typeface="Times New Roman" pitchFamily="18" charset="0"/>
                <a:ea typeface="宋体" charset="-122"/>
                <a:cs typeface="Times New Roman" pitchFamily="18" charset="0"/>
              </a:rPr>
              <a:t>p776)</a:t>
            </a:r>
          </a:p>
          <a:p>
            <a:r>
              <a:rPr lang="en-US" altLang="zh-CN" sz="3000" b="1" dirty="0">
                <a:latin typeface="Times New Roman" pitchFamily="18" charset="0"/>
                <a:ea typeface="宋体" charset="-122"/>
                <a:cs typeface="Times New Roman" pitchFamily="18" charset="0"/>
              </a:rPr>
              <a:t>Summary </a:t>
            </a:r>
            <a:r>
              <a:rPr lang="en-US" altLang="zh-CN" sz="3000" b="1" dirty="0" smtClean="0">
                <a:latin typeface="Times New Roman" pitchFamily="18" charset="0"/>
                <a:ea typeface="宋体" charset="-122"/>
                <a:cs typeface="Times New Roman" pitchFamily="18" charset="0"/>
              </a:rPr>
              <a:t>19.8 </a:t>
            </a:r>
            <a:r>
              <a:rPr lang="en-US" altLang="zh-CN" sz="3000" b="1" dirty="0">
                <a:latin typeface="Times New Roman" pitchFamily="18" charset="0"/>
                <a:ea typeface="宋体" charset="-122"/>
                <a:cs typeface="Times New Roman" pitchFamily="18" charset="0"/>
              </a:rPr>
              <a:t>(</a:t>
            </a:r>
            <a:r>
              <a:rPr lang="en-US" altLang="zh-CN" sz="3000" b="1" dirty="0" smtClean="0">
                <a:latin typeface="Times New Roman" pitchFamily="18" charset="0"/>
                <a:ea typeface="宋体" charset="-122"/>
                <a:cs typeface="Times New Roman" pitchFamily="18" charset="0"/>
              </a:rPr>
              <a:t>p786)</a:t>
            </a:r>
          </a:p>
          <a:p>
            <a:r>
              <a:rPr lang="en-US" altLang="zh-CN" sz="3000" b="1" dirty="0">
                <a:latin typeface="Times New Roman" pitchFamily="18" charset="0"/>
                <a:ea typeface="宋体" charset="-122"/>
                <a:cs typeface="Times New Roman" pitchFamily="18" charset="0"/>
              </a:rPr>
              <a:t>Summary </a:t>
            </a:r>
            <a:r>
              <a:rPr lang="en-US" altLang="zh-CN" sz="3000" b="1" dirty="0" smtClean="0">
                <a:latin typeface="Times New Roman" pitchFamily="18" charset="0"/>
                <a:ea typeface="宋体" charset="-122"/>
                <a:cs typeface="Times New Roman" pitchFamily="18" charset="0"/>
              </a:rPr>
              <a:t>19.9 </a:t>
            </a:r>
            <a:r>
              <a:rPr lang="en-US" altLang="zh-CN" sz="3000" b="1" dirty="0">
                <a:latin typeface="Times New Roman" pitchFamily="18" charset="0"/>
                <a:ea typeface="宋体" charset="-122"/>
                <a:cs typeface="Times New Roman" pitchFamily="18" charset="0"/>
              </a:rPr>
              <a:t>(</a:t>
            </a:r>
            <a:r>
              <a:rPr lang="en-US" altLang="zh-CN" sz="3000" b="1" dirty="0" smtClean="0">
                <a:latin typeface="Times New Roman" pitchFamily="18" charset="0"/>
                <a:ea typeface="宋体" charset="-122"/>
                <a:cs typeface="Times New Roman" pitchFamily="18" charset="0"/>
              </a:rPr>
              <a:t>p788)</a:t>
            </a:r>
          </a:p>
          <a:p>
            <a:r>
              <a:rPr lang="en-US" altLang="zh-CN" sz="3000" b="1" dirty="0">
                <a:latin typeface="Times New Roman" pitchFamily="18" charset="0"/>
                <a:ea typeface="宋体" charset="-122"/>
                <a:cs typeface="Times New Roman" pitchFamily="18" charset="0"/>
              </a:rPr>
              <a:t>p</a:t>
            </a:r>
            <a:r>
              <a:rPr lang="en-US" altLang="zh-CN" sz="3000" b="1" dirty="0" smtClean="0">
                <a:latin typeface="Times New Roman" pitchFamily="18" charset="0"/>
                <a:ea typeface="宋体" charset="-122"/>
                <a:cs typeface="Times New Roman" pitchFamily="18" charset="0"/>
              </a:rPr>
              <a:t>786-788 (ATP synthesis by photophosphorylation)</a:t>
            </a:r>
            <a:endParaRPr lang="en-US" altLang="zh-CN" sz="3000" b="1" dirty="0">
              <a:latin typeface="Times New Roman" pitchFamily="18" charset="0"/>
              <a:ea typeface="宋体" charset="-122"/>
              <a:cs typeface="Times New Roman" pitchFamily="18" charset="0"/>
            </a:endParaRPr>
          </a:p>
          <a:p>
            <a:endParaRPr lang="en-US" altLang="zh-CN" b="1" dirty="0">
              <a:latin typeface="Times New Roman" pitchFamily="18" charset="0"/>
              <a:ea typeface="宋体" charset="-122"/>
              <a:cs typeface="Times New Roman" pitchFamily="18" charset="0"/>
            </a:endParaRPr>
          </a:p>
          <a:p>
            <a:endParaRPr lang="en-US" altLang="zh-CN" b="1" dirty="0" smtClean="0">
              <a:latin typeface="Times New Roman" pitchFamily="18" charset="0"/>
              <a:ea typeface="宋体" charset="-122"/>
              <a:cs typeface="Times New Roman" pitchFamily="18" charset="0"/>
            </a:endParaRPr>
          </a:p>
          <a:p>
            <a:pPr>
              <a:buFontTx/>
              <a:buNone/>
            </a:pPr>
            <a:endParaRPr lang="zh-CN" altLang="en-US" b="1" dirty="0" smtClean="0">
              <a:latin typeface="Times New Roman" pitchFamily="18" charset="0"/>
              <a:ea typeface="宋体" charset="-122"/>
              <a:cs typeface="Times New Roman" pitchFamily="18" charset="0"/>
            </a:endParaRPr>
          </a:p>
        </p:txBody>
      </p:sp>
    </p:spTree>
    <p:extLst>
      <p:ext uri="{BB962C8B-B14F-4D97-AF65-F5344CB8AC3E}">
        <p14:creationId xmlns:p14="http://schemas.microsoft.com/office/powerpoint/2010/main" val="173358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1000"/>
                                        <p:tgtEl>
                                          <p:spTgt spid="87043">
                                            <p:txEl>
                                              <p:pRg st="0" end="0"/>
                                            </p:txEl>
                                          </p:spTgt>
                                        </p:tgtEl>
                                      </p:cBhvr>
                                    </p:animEffect>
                                    <p:anim calcmode="lin" valueType="num">
                                      <p:cBhvr>
                                        <p:cTn id="8" dur="10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70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7043">
                                            <p:txEl>
                                              <p:pRg st="1" end="1"/>
                                            </p:txEl>
                                          </p:spTgt>
                                        </p:tgtEl>
                                        <p:attrNameLst>
                                          <p:attrName>style.visibility</p:attrName>
                                        </p:attrNameLst>
                                      </p:cBhvr>
                                      <p:to>
                                        <p:strVal val="visible"/>
                                      </p:to>
                                    </p:set>
                                    <p:animEffect transition="in" filter="fade">
                                      <p:cBhvr>
                                        <p:cTn id="14" dur="1000"/>
                                        <p:tgtEl>
                                          <p:spTgt spid="87043">
                                            <p:txEl>
                                              <p:pRg st="1" end="1"/>
                                            </p:txEl>
                                          </p:spTgt>
                                        </p:tgtEl>
                                      </p:cBhvr>
                                    </p:animEffect>
                                    <p:anim calcmode="lin" valueType="num">
                                      <p:cBhvr>
                                        <p:cTn id="15" dur="10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70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7043">
                                            <p:txEl>
                                              <p:pRg st="2" end="2"/>
                                            </p:txEl>
                                          </p:spTgt>
                                        </p:tgtEl>
                                        <p:attrNameLst>
                                          <p:attrName>style.visibility</p:attrName>
                                        </p:attrNameLst>
                                      </p:cBhvr>
                                      <p:to>
                                        <p:strVal val="visible"/>
                                      </p:to>
                                    </p:set>
                                    <p:animEffect transition="in" filter="fade">
                                      <p:cBhvr>
                                        <p:cTn id="21" dur="1000"/>
                                        <p:tgtEl>
                                          <p:spTgt spid="87043">
                                            <p:txEl>
                                              <p:pRg st="2" end="2"/>
                                            </p:txEl>
                                          </p:spTgt>
                                        </p:tgtEl>
                                      </p:cBhvr>
                                    </p:animEffect>
                                    <p:anim calcmode="lin" valueType="num">
                                      <p:cBhvr>
                                        <p:cTn id="22" dur="10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70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7043">
                                            <p:txEl>
                                              <p:pRg st="3" end="3"/>
                                            </p:txEl>
                                          </p:spTgt>
                                        </p:tgtEl>
                                        <p:attrNameLst>
                                          <p:attrName>style.visibility</p:attrName>
                                        </p:attrNameLst>
                                      </p:cBhvr>
                                      <p:to>
                                        <p:strVal val="visible"/>
                                      </p:to>
                                    </p:set>
                                    <p:animEffect transition="in" filter="fade">
                                      <p:cBhvr>
                                        <p:cTn id="28" dur="1000"/>
                                        <p:tgtEl>
                                          <p:spTgt spid="87043">
                                            <p:txEl>
                                              <p:pRg st="3" end="3"/>
                                            </p:txEl>
                                          </p:spTgt>
                                        </p:tgtEl>
                                      </p:cBhvr>
                                    </p:animEffect>
                                    <p:anim calcmode="lin" valueType="num">
                                      <p:cBhvr>
                                        <p:cTn id="29" dur="10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70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7043">
                                            <p:txEl>
                                              <p:pRg st="4" end="4"/>
                                            </p:txEl>
                                          </p:spTgt>
                                        </p:tgtEl>
                                        <p:attrNameLst>
                                          <p:attrName>style.visibility</p:attrName>
                                        </p:attrNameLst>
                                      </p:cBhvr>
                                      <p:to>
                                        <p:strVal val="visible"/>
                                      </p:to>
                                    </p:set>
                                    <p:animEffect transition="in" filter="fade">
                                      <p:cBhvr>
                                        <p:cTn id="35" dur="1000"/>
                                        <p:tgtEl>
                                          <p:spTgt spid="87043">
                                            <p:txEl>
                                              <p:pRg st="4" end="4"/>
                                            </p:txEl>
                                          </p:spTgt>
                                        </p:tgtEl>
                                      </p:cBhvr>
                                    </p:animEffect>
                                    <p:anim calcmode="lin" valueType="num">
                                      <p:cBhvr>
                                        <p:cTn id="36" dur="10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70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9552" y="-90265"/>
            <a:ext cx="7772400" cy="1143001"/>
          </a:xfrm>
        </p:spPr>
        <p:txBody>
          <a:bodyPr/>
          <a:lstStyle/>
          <a:p>
            <a:pPr eaLnBrk="1" hangingPunct="1"/>
            <a:r>
              <a:rPr lang="en-US" altLang="zh-CN" sz="6600" b="1" dirty="0" smtClean="0">
                <a:solidFill>
                  <a:srgbClr val="0000FF"/>
                </a:solidFill>
                <a:latin typeface="Times New Roman" pitchFamily="18" charset="0"/>
              </a:rPr>
              <a:t>Summary</a:t>
            </a:r>
          </a:p>
        </p:txBody>
      </p:sp>
      <p:sp>
        <p:nvSpPr>
          <p:cNvPr id="64515" name="Rectangle 3"/>
          <p:cNvSpPr>
            <a:spLocks noGrp="1" noChangeArrowheads="1"/>
          </p:cNvSpPr>
          <p:nvPr>
            <p:ph type="body" idx="1"/>
          </p:nvPr>
        </p:nvSpPr>
        <p:spPr>
          <a:xfrm>
            <a:off x="20479" y="980728"/>
            <a:ext cx="9144000" cy="6021387"/>
          </a:xfrm>
        </p:spPr>
        <p:txBody>
          <a:bodyPr/>
          <a:lstStyle/>
          <a:p>
            <a:pPr eaLnBrk="1" hangingPunct="1">
              <a:lnSpc>
                <a:spcPct val="90000"/>
              </a:lnSpc>
            </a:pPr>
            <a:r>
              <a:rPr lang="en-US" altLang="zh-CN" sz="2700" b="1" dirty="0" smtClean="0">
                <a:latin typeface="Times New Roman" pitchFamily="18" charset="0"/>
              </a:rPr>
              <a:t>ATP is synthesized using the same strategy in oxidative phosphorylation and photophosphorylation.</a:t>
            </a:r>
          </a:p>
          <a:p>
            <a:pPr eaLnBrk="1" hangingPunct="1">
              <a:lnSpc>
                <a:spcPct val="90000"/>
              </a:lnSpc>
            </a:pPr>
            <a:r>
              <a:rPr lang="en-US" altLang="zh-CN" sz="2700" b="1" dirty="0" smtClean="0">
                <a:latin typeface="Times New Roman" pitchFamily="18" charset="0"/>
              </a:rPr>
              <a:t>Photosynthetic organisms generate ATP (and NADPH) via photophosphorylation.</a:t>
            </a:r>
          </a:p>
          <a:p>
            <a:pPr eaLnBrk="1" hangingPunct="1">
              <a:lnSpc>
                <a:spcPct val="90000"/>
              </a:lnSpc>
            </a:pPr>
            <a:r>
              <a:rPr lang="en-US" altLang="zh-CN" sz="2700" b="1" dirty="0" smtClean="0">
                <a:latin typeface="Times New Roman" pitchFamily="18" charset="0"/>
              </a:rPr>
              <a:t>The major light absorbing pigments on thylakoid membrane are chlorophylls.</a:t>
            </a:r>
          </a:p>
          <a:p>
            <a:pPr eaLnBrk="1" hangingPunct="1">
              <a:lnSpc>
                <a:spcPct val="90000"/>
              </a:lnSpc>
            </a:pPr>
            <a:r>
              <a:rPr lang="en-US" altLang="zh-CN" sz="2700" b="1" dirty="0" smtClean="0">
                <a:latin typeface="Times New Roman" pitchFamily="18" charset="0"/>
              </a:rPr>
              <a:t>Photons absorbed by many chlorophylls funnel into one reaction center via exciton transfer.</a:t>
            </a:r>
          </a:p>
          <a:p>
            <a:pPr eaLnBrk="1" hangingPunct="1">
              <a:lnSpc>
                <a:spcPct val="90000"/>
              </a:lnSpc>
            </a:pPr>
            <a:r>
              <a:rPr lang="en-US" altLang="zh-CN" sz="2700" b="1" dirty="0" smtClean="0">
                <a:latin typeface="Times New Roman" pitchFamily="18" charset="0"/>
              </a:rPr>
              <a:t>Two types of photochemical reaction centers have been revealed in bacteria.</a:t>
            </a:r>
          </a:p>
          <a:p>
            <a:pPr eaLnBrk="1" hangingPunct="1">
              <a:lnSpc>
                <a:spcPct val="90000"/>
              </a:lnSpc>
            </a:pPr>
            <a:r>
              <a:rPr lang="en-US" altLang="zh-CN" sz="2700" b="1" dirty="0">
                <a:latin typeface="Times New Roman" pitchFamily="18" charset="0"/>
              </a:rPr>
              <a:t>Two photosystems (II and I) work in tandem to move electrons from H</a:t>
            </a:r>
            <a:r>
              <a:rPr lang="en-US" altLang="zh-CN" sz="2700" b="1" baseline="-25000" dirty="0">
                <a:latin typeface="Times New Roman" pitchFamily="18" charset="0"/>
              </a:rPr>
              <a:t>2</a:t>
            </a:r>
            <a:r>
              <a:rPr lang="en-US" altLang="zh-CN" sz="2700" b="1" dirty="0">
                <a:latin typeface="Times New Roman" pitchFamily="18" charset="0"/>
              </a:rPr>
              <a:t>O to NADP</a:t>
            </a:r>
            <a:r>
              <a:rPr lang="en-US" altLang="zh-CN" sz="2700" b="1" baseline="30000" dirty="0">
                <a:latin typeface="Times New Roman" pitchFamily="18" charset="0"/>
              </a:rPr>
              <a:t>+</a:t>
            </a:r>
            <a:r>
              <a:rPr lang="en-US" altLang="zh-CN" sz="2700" b="1" dirty="0">
                <a:latin typeface="Times New Roman" pitchFamily="18" charset="0"/>
              </a:rPr>
              <a:t> in higher plants.</a:t>
            </a:r>
          </a:p>
          <a:p>
            <a:pPr eaLnBrk="1" hangingPunct="1">
              <a:lnSpc>
                <a:spcPct val="90000"/>
              </a:lnSpc>
            </a:pPr>
            <a:r>
              <a:rPr lang="en-US" altLang="zh-CN" sz="2700" b="1" dirty="0">
                <a:latin typeface="Times New Roman" pitchFamily="18" charset="0"/>
              </a:rPr>
              <a:t>P680</a:t>
            </a:r>
            <a:r>
              <a:rPr lang="en-US" altLang="zh-CN" sz="2700" b="1" baseline="30000" dirty="0">
                <a:latin typeface="Times New Roman" pitchFamily="18" charset="0"/>
              </a:rPr>
              <a:t>+</a:t>
            </a:r>
            <a:r>
              <a:rPr lang="en-US" altLang="zh-CN" sz="2700" b="1" dirty="0">
                <a:latin typeface="Times New Roman" pitchFamily="18" charset="0"/>
              </a:rPr>
              <a:t> in PSII extracts electrons from H</a:t>
            </a:r>
            <a:r>
              <a:rPr lang="en-US" altLang="zh-CN" sz="2700" b="1" baseline="-25000" dirty="0">
                <a:latin typeface="Times New Roman" pitchFamily="18" charset="0"/>
              </a:rPr>
              <a:t>2</a:t>
            </a:r>
            <a:r>
              <a:rPr lang="en-US" altLang="zh-CN" sz="2700" b="1" dirty="0">
                <a:latin typeface="Times New Roman" pitchFamily="18" charset="0"/>
              </a:rPr>
              <a:t>O to form O</a:t>
            </a:r>
            <a:r>
              <a:rPr lang="en-US" altLang="zh-CN" sz="2700" b="1" baseline="-25000" dirty="0">
                <a:latin typeface="Times New Roman" pitchFamily="18" charset="0"/>
              </a:rPr>
              <a:t>2</a:t>
            </a:r>
            <a:r>
              <a:rPr lang="en-US" altLang="zh-CN" sz="2700" b="1" dirty="0">
                <a:latin typeface="Times New Roman" pitchFamily="18" charset="0"/>
              </a:rPr>
              <a:t> via a Mn-containing oxygen-evolving complex.</a:t>
            </a:r>
          </a:p>
          <a:p>
            <a:pPr eaLnBrk="1" hangingPunct="1">
              <a:lnSpc>
                <a:spcPct val="90000"/>
              </a:lnSpc>
            </a:pPr>
            <a:endParaRPr lang="en-US" altLang="zh-CN" sz="2800" b="1" dirty="0" smtClean="0">
              <a:latin typeface="Times New Roman" pitchFamily="18" charset="0"/>
            </a:endParaRPr>
          </a:p>
          <a:p>
            <a:pPr eaLnBrk="1" hangingPunct="1">
              <a:lnSpc>
                <a:spcPct val="90000"/>
              </a:lnSpc>
            </a:pPr>
            <a:endParaRPr lang="en-US" altLang="zh-CN" b="1" dirty="0" smtClean="0">
              <a:latin typeface="Times New Roman" pitchFamily="18" charset="0"/>
            </a:endParaRPr>
          </a:p>
          <a:p>
            <a:pPr eaLnBrk="1" hangingPunct="1">
              <a:lnSpc>
                <a:spcPct val="90000"/>
              </a:lnSpc>
            </a:pPr>
            <a:endParaRPr lang="en-US" altLang="zh-CN" b="1" dirty="0" smtClean="0">
              <a:latin typeface="Times New Roman"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8"/>
          <p:cNvSpPr txBox="1">
            <a:spLocks noChangeArrowheads="1"/>
          </p:cNvSpPr>
          <p:nvPr/>
        </p:nvSpPr>
        <p:spPr bwMode="auto">
          <a:xfrm>
            <a:off x="125413" y="6092825"/>
            <a:ext cx="9018587" cy="519113"/>
          </a:xfrm>
          <a:prstGeom prst="rect">
            <a:avLst/>
          </a:prstGeom>
          <a:noFill/>
          <a:ln w="9525">
            <a:noFill/>
            <a:miter lim="800000"/>
            <a:headEnd/>
            <a:tailEnd/>
          </a:ln>
        </p:spPr>
        <p:txBody>
          <a:bodyPr wrap="none">
            <a:spAutoFit/>
          </a:bodyPr>
          <a:lstStyle/>
          <a:p>
            <a:r>
              <a:rPr lang="en-US" altLang="zh-CN" sz="2800" b="1" baseline="0" dirty="0">
                <a:solidFill>
                  <a:srgbClr val="3333FF"/>
                </a:solidFill>
              </a:rPr>
              <a:t>Solar energy as the ultimate source of all biological energy</a:t>
            </a:r>
          </a:p>
        </p:txBody>
      </p:sp>
      <p:pic>
        <p:nvPicPr>
          <p:cNvPr id="7171" name="Picture 9"/>
          <p:cNvPicPr>
            <a:picLocks noChangeAspect="1" noChangeArrowheads="1"/>
          </p:cNvPicPr>
          <p:nvPr/>
        </p:nvPicPr>
        <p:blipFill>
          <a:blip r:embed="rId3"/>
          <a:srcRect/>
          <a:stretch>
            <a:fillRect/>
          </a:stretch>
        </p:blipFill>
        <p:spPr bwMode="auto">
          <a:xfrm>
            <a:off x="2627313" y="0"/>
            <a:ext cx="3908425" cy="6097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0" y="549275"/>
            <a:ext cx="9144000" cy="6858000"/>
          </a:xfrm>
        </p:spPr>
        <p:txBody>
          <a:bodyPr/>
          <a:lstStyle/>
          <a:p>
            <a:pPr eaLnBrk="1" hangingPunct="1">
              <a:defRPr/>
            </a:pPr>
            <a:r>
              <a:rPr lang="en-US" altLang="zh-CN" b="1" dirty="0" smtClean="0">
                <a:latin typeface="Times New Roman" pitchFamily="18" charset="0"/>
              </a:rPr>
              <a:t>The electron donor in photophosphorylation, </a:t>
            </a:r>
            <a:r>
              <a:rPr lang="en-US" altLang="zh-CN" b="1" dirty="0" smtClean="0">
                <a:solidFill>
                  <a:srgbClr val="FF0000"/>
                </a:solidFill>
                <a:latin typeface="Times New Roman" pitchFamily="18" charset="0"/>
              </a:rPr>
              <a:t>H</a:t>
            </a:r>
            <a:r>
              <a:rPr lang="en-US" altLang="zh-CN" b="1" baseline="-25000" dirty="0" smtClean="0">
                <a:solidFill>
                  <a:srgbClr val="FF0000"/>
                </a:solidFill>
                <a:latin typeface="Times New Roman" pitchFamily="18" charset="0"/>
              </a:rPr>
              <a:t>2</a:t>
            </a:r>
            <a:r>
              <a:rPr lang="en-US" altLang="zh-CN" b="1" dirty="0" smtClean="0">
                <a:solidFill>
                  <a:srgbClr val="FF0000"/>
                </a:solidFill>
                <a:latin typeface="Times New Roman" pitchFamily="18" charset="0"/>
              </a:rPr>
              <a:t>O</a:t>
            </a:r>
            <a:r>
              <a:rPr lang="en-US" altLang="zh-CN" b="1" dirty="0" smtClean="0">
                <a:latin typeface="Times New Roman" pitchFamily="18" charset="0"/>
              </a:rPr>
              <a:t>, is first charged by using light energy to provide electrons of high potential energy.</a:t>
            </a:r>
          </a:p>
          <a:p>
            <a:pPr eaLnBrk="1" hangingPunct="1">
              <a:defRPr/>
            </a:pPr>
            <a:endParaRPr lang="en-US" altLang="zh-CN" b="1" dirty="0" smtClean="0">
              <a:latin typeface="Times New Roman" pitchFamily="18" charset="0"/>
            </a:endParaRPr>
          </a:p>
          <a:p>
            <a:pPr eaLnBrk="1" hangingPunct="1">
              <a:defRPr/>
            </a:pPr>
            <a:r>
              <a:rPr lang="en-US" altLang="zh-CN" b="1" dirty="0" smtClean="0">
                <a:latin typeface="Times New Roman" pitchFamily="18" charset="0"/>
              </a:rPr>
              <a:t>The excess energy-rich ATP and NADPH generated by photophosphorylation are further stored in stable energy-rich carbohydrates through the carbon-assimilation (fixation) reactions occurring in the </a:t>
            </a:r>
            <a:r>
              <a:rPr lang="en-US" altLang="zh-CN" b="1" dirty="0" smtClean="0">
                <a:solidFill>
                  <a:srgbClr val="FF0000"/>
                </a:solidFill>
                <a:effectLst>
                  <a:outerShdw blurRad="38100" dist="38100" dir="2700000" algn="tl">
                    <a:srgbClr val="C0C0C0"/>
                  </a:outerShdw>
                </a:effectLst>
                <a:latin typeface="Times New Roman" pitchFamily="18" charset="0"/>
              </a:rPr>
              <a:t>stroma</a:t>
            </a:r>
            <a:r>
              <a:rPr lang="en-US" altLang="zh-CN" b="1" dirty="0" smtClean="0">
                <a:solidFill>
                  <a:srgbClr val="FF0000"/>
                </a:solidFill>
                <a:latin typeface="Times New Roman" pitchFamily="18" charset="0"/>
              </a:rPr>
              <a:t> </a:t>
            </a:r>
            <a:r>
              <a:rPr lang="en-US" altLang="zh-CN" b="1" dirty="0" smtClean="0">
                <a:latin typeface="Times New Roman" pitchFamily="18" charset="0"/>
              </a:rPr>
              <a:t>of chloroplasts.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79388" y="1385888"/>
            <a:ext cx="8569325" cy="5472112"/>
          </a:xfrm>
        </p:spPr>
        <p:txBody>
          <a:bodyPr/>
          <a:lstStyle/>
          <a:p>
            <a:pPr eaLnBrk="1" hangingPunct="1">
              <a:lnSpc>
                <a:spcPct val="80000"/>
              </a:lnSpc>
              <a:buFontTx/>
              <a:buNone/>
            </a:pPr>
            <a:r>
              <a:rPr lang="en-US" altLang="zh-CN" b="1" dirty="0" smtClean="0">
                <a:latin typeface="Times New Roman" pitchFamily="18" charset="0"/>
              </a:rPr>
              <a:t>1. Light-dependent reactions or light reactions</a:t>
            </a:r>
          </a:p>
          <a:p>
            <a:pPr eaLnBrk="1" hangingPunct="1">
              <a:lnSpc>
                <a:spcPct val="80000"/>
              </a:lnSpc>
              <a:buFontTx/>
              <a:buNone/>
            </a:pPr>
            <a:r>
              <a:rPr lang="en-US" altLang="zh-CN" b="1" dirty="0" smtClean="0">
                <a:latin typeface="Times New Roman" pitchFamily="18" charset="0"/>
              </a:rPr>
              <a:t>     </a:t>
            </a:r>
          </a:p>
          <a:p>
            <a:pPr eaLnBrk="1" hangingPunct="1">
              <a:lnSpc>
                <a:spcPct val="80000"/>
              </a:lnSpc>
              <a:buFontTx/>
              <a:buNone/>
            </a:pPr>
            <a:r>
              <a:rPr lang="en-US" altLang="zh-CN" b="1" dirty="0" smtClean="0">
                <a:latin typeface="Times New Roman" pitchFamily="18" charset="0"/>
              </a:rPr>
              <a:t>   Produces energy from solar power in  the form of ATP and NADPH.</a:t>
            </a:r>
          </a:p>
          <a:p>
            <a:pPr eaLnBrk="1" hangingPunct="1">
              <a:lnSpc>
                <a:spcPct val="80000"/>
              </a:lnSpc>
              <a:buFontTx/>
              <a:buNone/>
            </a:pPr>
            <a:endParaRPr lang="en-US" altLang="zh-CN" b="1" dirty="0" smtClean="0">
              <a:latin typeface="Times New Roman" pitchFamily="18" charset="0"/>
            </a:endParaRPr>
          </a:p>
          <a:p>
            <a:pPr eaLnBrk="1" hangingPunct="1">
              <a:lnSpc>
                <a:spcPct val="80000"/>
              </a:lnSpc>
              <a:buFontTx/>
              <a:buNone/>
            </a:pPr>
            <a:r>
              <a:rPr lang="en-US" altLang="zh-CN" b="1" dirty="0" smtClean="0">
                <a:latin typeface="Times New Roman" pitchFamily="18" charset="0"/>
              </a:rPr>
              <a:t>2.	 Light-independent reactions or carbon-assimilation reactions</a:t>
            </a:r>
          </a:p>
          <a:p>
            <a:pPr eaLnBrk="1" hangingPunct="1">
              <a:lnSpc>
                <a:spcPct val="80000"/>
              </a:lnSpc>
              <a:buFontTx/>
              <a:buNone/>
            </a:pPr>
            <a:r>
              <a:rPr lang="en-US" altLang="zh-CN" b="1" dirty="0" smtClean="0">
                <a:latin typeface="Times New Roman" pitchFamily="18" charset="0"/>
              </a:rPr>
              <a:t>	</a:t>
            </a:r>
          </a:p>
          <a:p>
            <a:pPr eaLnBrk="1" hangingPunct="1">
              <a:lnSpc>
                <a:spcPct val="80000"/>
              </a:lnSpc>
              <a:buFontTx/>
              <a:buNone/>
            </a:pPr>
            <a:r>
              <a:rPr lang="en-US" altLang="zh-CN" b="1" dirty="0" smtClean="0">
                <a:latin typeface="Times New Roman" pitchFamily="18" charset="0"/>
              </a:rPr>
              <a:t>   Uses energy (ATP and NADPH) from light reaction to make carbohydrates.</a:t>
            </a:r>
          </a:p>
          <a:p>
            <a:pPr eaLnBrk="1" hangingPunct="1">
              <a:buFontTx/>
              <a:buNone/>
            </a:pPr>
            <a:endParaRPr lang="en-US" altLang="zh-CN" b="1" dirty="0" smtClean="0">
              <a:latin typeface="Times New Roman" pitchFamily="18" charset="0"/>
            </a:endParaRPr>
          </a:p>
        </p:txBody>
      </p:sp>
      <p:sp>
        <p:nvSpPr>
          <p:cNvPr id="9219" name="TextBox 2"/>
          <p:cNvSpPr txBox="1">
            <a:spLocks noChangeArrowheads="1"/>
          </p:cNvSpPr>
          <p:nvPr/>
        </p:nvSpPr>
        <p:spPr bwMode="auto">
          <a:xfrm>
            <a:off x="323850" y="404813"/>
            <a:ext cx="8588375" cy="830262"/>
          </a:xfrm>
          <a:prstGeom prst="rect">
            <a:avLst/>
          </a:prstGeom>
          <a:noFill/>
          <a:ln w="9525">
            <a:noFill/>
            <a:miter lim="800000"/>
            <a:headEnd/>
            <a:tailEnd/>
          </a:ln>
        </p:spPr>
        <p:txBody>
          <a:bodyPr wrap="none">
            <a:spAutoFit/>
          </a:bodyPr>
          <a:lstStyle/>
          <a:p>
            <a:r>
              <a:rPr lang="en-US" altLang="zh-CN" sz="4800" b="1" baseline="0" dirty="0">
                <a:solidFill>
                  <a:srgbClr val="3333FF"/>
                </a:solidFill>
              </a:rPr>
              <a:t>Two processes of photosynthesis</a:t>
            </a:r>
            <a:endParaRPr lang="zh-CN" altLang="en-US" sz="4800" baseline="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2500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25000" smtClean="0">
            <a:ln>
              <a:noFill/>
            </a:ln>
            <a:solidFill>
              <a:schemeClr val="tx1"/>
            </a:solidFill>
            <a:effectLst/>
            <a:latin typeface="Times New Roman" pitchFamily="18" charset="0"/>
            <a:ea typeface="宋体" pitchFamily="2" charset="-12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5516</TotalTime>
  <Words>2229</Words>
  <Application>Microsoft Office PowerPoint</Application>
  <PresentationFormat>全屏显示(4:3)</PresentationFormat>
  <Paragraphs>232</Paragraphs>
  <Slides>66</Slides>
  <Notes>26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66</vt:i4>
      </vt:variant>
    </vt:vector>
  </HeadingPairs>
  <TitlesOfParts>
    <vt:vector size="73" baseType="lpstr">
      <vt:lpstr>华文新魏</vt:lpstr>
      <vt:lpstr>楷体</vt:lpstr>
      <vt:lpstr>宋体</vt:lpstr>
      <vt:lpstr>Arial</vt:lpstr>
      <vt:lpstr>Symbol</vt:lpstr>
      <vt:lpstr>Times New Roman</vt:lpstr>
      <vt:lpstr>Default Design</vt:lpstr>
      <vt:lpstr>   Chapter 19   Oxidative phosphorylation and photophosphorylation</vt:lpstr>
      <vt:lpstr>Photosynthesis (光合作用)</vt:lpstr>
      <vt:lpstr>19. Photosynthetic organisms generate ATP (and NADPH) via photophosphorylation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20. It took a long time for human beings to understand the chemical process of photosynthesis</vt:lpstr>
      <vt:lpstr>  </vt:lpstr>
      <vt:lpstr>PowerPoint 演示文稿</vt:lpstr>
      <vt:lpstr>21. The major light absorbing pigments on thylakoid membrane were revealed to be chlorophylls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22. Photons absorbed by many chlorophylls funnel into one reaction center via exciton transfer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23. Two types of photochemical reaction centers have been revealed in bacteria</vt:lpstr>
      <vt:lpstr>PowerPoint 演示文稿</vt:lpstr>
      <vt:lpstr>PowerPoint 演示文稿</vt:lpstr>
      <vt:lpstr>PowerPoint 演示文稿</vt:lpstr>
      <vt:lpstr>PowerPoint 演示文稿</vt:lpstr>
      <vt:lpstr>PowerPoint 演示文稿</vt:lpstr>
      <vt:lpstr>24. Two photosystems (II and I) work in tandem to move electrons from H2O to NADP+ in higher plants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25. P680+ in PSII extracts electrons from H2O to form O2 via a Mn-containing oxygen-evolving complex</vt:lpstr>
      <vt:lpstr>PowerPoint 演示文稿</vt:lpstr>
      <vt:lpstr>26. Photosynthetic organisms use diverse hydrogen donors</vt:lpstr>
      <vt:lpstr>PowerPoint 演示文稿</vt:lpstr>
      <vt:lpstr>PowerPoint 演示文稿</vt:lpstr>
      <vt:lpstr>PowerPoint 演示文稿</vt:lpstr>
      <vt:lpstr>PowerPoint 演示文稿</vt:lpstr>
      <vt:lpstr>PowerPoint 演示文稿</vt:lpstr>
      <vt:lpstr>PowerPoint 演示文稿</vt:lpstr>
      <vt:lpstr>ATP is synthesized using the same strategy in oxidative phosphorylation and photophosphorylation</vt:lpstr>
      <vt:lpstr>PowerPoint 演示文稿</vt:lpstr>
      <vt:lpstr>Keywords</vt:lpstr>
      <vt:lpstr>Words of the week</vt:lpstr>
      <vt:lpstr>Text-book reading of the week</vt:lpstr>
      <vt:lpstr>Summary</vt:lpstr>
    </vt:vector>
  </TitlesOfParts>
  <Company>Tsinghua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 Oxidative phosphorylation and photophosphorylation</dc:title>
  <dc:creator>Zhen Jenny Li</dc:creator>
  <cp:lastModifiedBy>li zhen</cp:lastModifiedBy>
  <cp:revision>330</cp:revision>
  <dcterms:created xsi:type="dcterms:W3CDTF">2004-05-13T06:18:47Z</dcterms:created>
  <dcterms:modified xsi:type="dcterms:W3CDTF">2018-10-26T02:32:27Z</dcterms:modified>
</cp:coreProperties>
</file>