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13"/>
  </p:notesMasterIdLst>
  <p:handoutMasterIdLst>
    <p:handoutMasterId r:id="rId114"/>
  </p:handoutMasterIdLst>
  <p:sldIdLst>
    <p:sldId id="256" r:id="rId2"/>
    <p:sldId id="354" r:id="rId3"/>
    <p:sldId id="458" r:id="rId4"/>
    <p:sldId id="443" r:id="rId5"/>
    <p:sldId id="617" r:id="rId6"/>
    <p:sldId id="460" r:id="rId7"/>
    <p:sldId id="511" r:id="rId8"/>
    <p:sldId id="444" r:id="rId9"/>
    <p:sldId id="445" r:id="rId10"/>
    <p:sldId id="610" r:id="rId11"/>
    <p:sldId id="463" r:id="rId12"/>
    <p:sldId id="464" r:id="rId13"/>
    <p:sldId id="625" r:id="rId14"/>
    <p:sldId id="561" r:id="rId15"/>
    <p:sldId id="466" r:id="rId16"/>
    <p:sldId id="510" r:id="rId17"/>
    <p:sldId id="365" r:id="rId18"/>
    <p:sldId id="449" r:id="rId19"/>
    <p:sldId id="448" r:id="rId20"/>
    <p:sldId id="621" r:id="rId21"/>
    <p:sldId id="622" r:id="rId22"/>
    <p:sldId id="614" r:id="rId23"/>
    <p:sldId id="367" r:id="rId24"/>
    <p:sldId id="450" r:id="rId25"/>
    <p:sldId id="528" r:id="rId26"/>
    <p:sldId id="529" r:id="rId27"/>
    <p:sldId id="453" r:id="rId28"/>
    <p:sldId id="451" r:id="rId29"/>
    <p:sldId id="549" r:id="rId30"/>
    <p:sldId id="454" r:id="rId31"/>
    <p:sldId id="455" r:id="rId32"/>
    <p:sldId id="371" r:id="rId33"/>
    <p:sldId id="456" r:id="rId34"/>
    <p:sldId id="468" r:id="rId35"/>
    <p:sldId id="550" r:id="rId36"/>
    <p:sldId id="469" r:id="rId37"/>
    <p:sldId id="470" r:id="rId38"/>
    <p:sldId id="292" r:id="rId39"/>
    <p:sldId id="374" r:id="rId40"/>
    <p:sldId id="471" r:id="rId41"/>
    <p:sldId id="376" r:id="rId42"/>
    <p:sldId id="472" r:id="rId43"/>
    <p:sldId id="473" r:id="rId44"/>
    <p:sldId id="556" r:id="rId45"/>
    <p:sldId id="557" r:id="rId46"/>
    <p:sldId id="532" r:id="rId47"/>
    <p:sldId id="624" r:id="rId48"/>
    <p:sldId id="379" r:id="rId49"/>
    <p:sldId id="474" r:id="rId50"/>
    <p:sldId id="530" r:id="rId51"/>
    <p:sldId id="531" r:id="rId52"/>
    <p:sldId id="534" r:id="rId53"/>
    <p:sldId id="536" r:id="rId54"/>
    <p:sldId id="535" r:id="rId55"/>
    <p:sldId id="381" r:id="rId56"/>
    <p:sldId id="475" r:id="rId57"/>
    <p:sldId id="383" r:id="rId58"/>
    <p:sldId id="476" r:id="rId59"/>
    <p:sldId id="390" r:id="rId60"/>
    <p:sldId id="517" r:id="rId61"/>
    <p:sldId id="391" r:id="rId62"/>
    <p:sldId id="348" r:id="rId63"/>
    <p:sldId id="393" r:id="rId64"/>
    <p:sldId id="483" r:id="rId65"/>
    <p:sldId id="394" r:id="rId66"/>
    <p:sldId id="396" r:id="rId67"/>
    <p:sldId id="485" r:id="rId68"/>
    <p:sldId id="487" r:id="rId69"/>
    <p:sldId id="399" r:id="rId70"/>
    <p:sldId id="540" r:id="rId71"/>
    <p:sldId id="401" r:id="rId72"/>
    <p:sldId id="402" r:id="rId73"/>
    <p:sldId id="489" r:id="rId74"/>
    <p:sldId id="405" r:id="rId75"/>
    <p:sldId id="490" r:id="rId76"/>
    <p:sldId id="493" r:id="rId77"/>
    <p:sldId id="494" r:id="rId78"/>
    <p:sldId id="408" r:id="rId79"/>
    <p:sldId id="495" r:id="rId80"/>
    <p:sldId id="412" r:id="rId81"/>
    <p:sldId id="496" r:id="rId82"/>
    <p:sldId id="497" r:id="rId83"/>
    <p:sldId id="415" r:id="rId84"/>
    <p:sldId id="417" r:id="rId85"/>
    <p:sldId id="418" r:id="rId86"/>
    <p:sldId id="501" r:id="rId87"/>
    <p:sldId id="502" r:id="rId88"/>
    <p:sldId id="419" r:id="rId89"/>
    <p:sldId id="503" r:id="rId90"/>
    <p:sldId id="422" r:id="rId91"/>
    <p:sldId id="424" r:id="rId92"/>
    <p:sldId id="504" r:id="rId93"/>
    <p:sldId id="425" r:id="rId94"/>
    <p:sldId id="542" r:id="rId95"/>
    <p:sldId id="537" r:id="rId96"/>
    <p:sldId id="600" r:id="rId97"/>
    <p:sldId id="426" r:id="rId98"/>
    <p:sldId id="505" r:id="rId99"/>
    <p:sldId id="506" r:id="rId100"/>
    <p:sldId id="429" r:id="rId101"/>
    <p:sldId id="430" r:id="rId102"/>
    <p:sldId id="507" r:id="rId103"/>
    <p:sldId id="431" r:id="rId104"/>
    <p:sldId id="508" r:id="rId105"/>
    <p:sldId id="432" r:id="rId106"/>
    <p:sldId id="615" r:id="rId107"/>
    <p:sldId id="619" r:id="rId108"/>
    <p:sldId id="620" r:id="rId109"/>
    <p:sldId id="434" r:id="rId110"/>
    <p:sldId id="435" r:id="rId111"/>
    <p:sldId id="436" r:id="rId112"/>
  </p:sldIdLst>
  <p:sldSz cx="9144000" cy="6858000" type="screen4x3"/>
  <p:notesSz cx="6858000" cy="9144000"/>
  <p:defaultTextStyle>
    <a:defPPr>
      <a:defRPr lang="zh-CN"/>
    </a:defPPr>
    <a:lvl1pPr algn="l" rtl="0" fontAlgn="base">
      <a:spcBef>
        <a:spcPct val="0"/>
      </a:spcBef>
      <a:spcAft>
        <a:spcPct val="0"/>
      </a:spcAft>
      <a:defRPr sz="2800" b="1" kern="1200" baseline="-25000">
        <a:solidFill>
          <a:schemeClr val="tx1"/>
        </a:solidFill>
        <a:latin typeface="Times New Roman" pitchFamily="18" charset="0"/>
        <a:ea typeface="宋体" charset="-122"/>
        <a:cs typeface="+mn-cs"/>
      </a:defRPr>
    </a:lvl1pPr>
    <a:lvl2pPr marL="457200" algn="l" rtl="0" fontAlgn="base">
      <a:spcBef>
        <a:spcPct val="0"/>
      </a:spcBef>
      <a:spcAft>
        <a:spcPct val="0"/>
      </a:spcAft>
      <a:defRPr sz="2800" b="1" kern="1200" baseline="-25000">
        <a:solidFill>
          <a:schemeClr val="tx1"/>
        </a:solidFill>
        <a:latin typeface="Times New Roman" pitchFamily="18" charset="0"/>
        <a:ea typeface="宋体" charset="-122"/>
        <a:cs typeface="+mn-cs"/>
      </a:defRPr>
    </a:lvl2pPr>
    <a:lvl3pPr marL="914400" algn="l" rtl="0" fontAlgn="base">
      <a:spcBef>
        <a:spcPct val="0"/>
      </a:spcBef>
      <a:spcAft>
        <a:spcPct val="0"/>
      </a:spcAft>
      <a:defRPr sz="2800" b="1" kern="1200" baseline="-25000">
        <a:solidFill>
          <a:schemeClr val="tx1"/>
        </a:solidFill>
        <a:latin typeface="Times New Roman" pitchFamily="18" charset="0"/>
        <a:ea typeface="宋体" charset="-122"/>
        <a:cs typeface="+mn-cs"/>
      </a:defRPr>
    </a:lvl3pPr>
    <a:lvl4pPr marL="1371600" algn="l" rtl="0" fontAlgn="base">
      <a:spcBef>
        <a:spcPct val="0"/>
      </a:spcBef>
      <a:spcAft>
        <a:spcPct val="0"/>
      </a:spcAft>
      <a:defRPr sz="2800" b="1" kern="1200" baseline="-25000">
        <a:solidFill>
          <a:schemeClr val="tx1"/>
        </a:solidFill>
        <a:latin typeface="Times New Roman" pitchFamily="18" charset="0"/>
        <a:ea typeface="宋体" charset="-122"/>
        <a:cs typeface="+mn-cs"/>
      </a:defRPr>
    </a:lvl4pPr>
    <a:lvl5pPr marL="1828800" algn="l" rtl="0" fontAlgn="base">
      <a:spcBef>
        <a:spcPct val="0"/>
      </a:spcBef>
      <a:spcAft>
        <a:spcPct val="0"/>
      </a:spcAft>
      <a:defRPr sz="2800" b="1" kern="1200" baseline="-25000">
        <a:solidFill>
          <a:schemeClr val="tx1"/>
        </a:solidFill>
        <a:latin typeface="Times New Roman" pitchFamily="18" charset="0"/>
        <a:ea typeface="宋体" charset="-122"/>
        <a:cs typeface="+mn-cs"/>
      </a:defRPr>
    </a:lvl5pPr>
    <a:lvl6pPr marL="2286000" algn="l" defTabSz="914400" rtl="0" eaLnBrk="1" latinLnBrk="0" hangingPunct="1">
      <a:defRPr sz="2800" b="1" kern="1200" baseline="-25000">
        <a:solidFill>
          <a:schemeClr val="tx1"/>
        </a:solidFill>
        <a:latin typeface="Times New Roman" pitchFamily="18" charset="0"/>
        <a:ea typeface="宋体" charset="-122"/>
        <a:cs typeface="+mn-cs"/>
      </a:defRPr>
    </a:lvl6pPr>
    <a:lvl7pPr marL="2743200" algn="l" defTabSz="914400" rtl="0" eaLnBrk="1" latinLnBrk="0" hangingPunct="1">
      <a:defRPr sz="2800" b="1" kern="1200" baseline="-25000">
        <a:solidFill>
          <a:schemeClr val="tx1"/>
        </a:solidFill>
        <a:latin typeface="Times New Roman" pitchFamily="18" charset="0"/>
        <a:ea typeface="宋体" charset="-122"/>
        <a:cs typeface="+mn-cs"/>
      </a:defRPr>
    </a:lvl7pPr>
    <a:lvl8pPr marL="3200400" algn="l" defTabSz="914400" rtl="0" eaLnBrk="1" latinLnBrk="0" hangingPunct="1">
      <a:defRPr sz="2800" b="1" kern="1200" baseline="-25000">
        <a:solidFill>
          <a:schemeClr val="tx1"/>
        </a:solidFill>
        <a:latin typeface="Times New Roman" pitchFamily="18" charset="0"/>
        <a:ea typeface="宋体" charset="-122"/>
        <a:cs typeface="+mn-cs"/>
      </a:defRPr>
    </a:lvl8pPr>
    <a:lvl9pPr marL="3657600" algn="l" defTabSz="914400" rtl="0" eaLnBrk="1" latinLnBrk="0" hangingPunct="1">
      <a:defRPr sz="2800" b="1" kern="1200" baseline="-25000">
        <a:solidFill>
          <a:schemeClr val="tx1"/>
        </a:solidFill>
        <a:latin typeface="Times New Roman" pitchFamily="18" charset="0"/>
        <a:ea typeface="宋体" charset="-122"/>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3333CC"/>
    <a:srgbClr val="00FF00"/>
    <a:srgbClr val="00FFFF"/>
    <a:srgbClr val="FFFF00"/>
    <a:srgbClr val="008000"/>
    <a:srgbClr val="FF66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95" autoAdjust="0"/>
    <p:restoredTop sz="94621" autoAdjust="0"/>
  </p:normalViewPr>
  <p:slideViewPr>
    <p:cSldViewPr>
      <p:cViewPr varScale="1">
        <p:scale>
          <a:sx n="109" d="100"/>
          <a:sy n="109" d="100"/>
        </p:scale>
        <p:origin x="1890" y="78"/>
      </p:cViewPr>
      <p:guideLst>
        <p:guide orient="horz" pos="2880"/>
        <p:guide pos="216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varScale="1">
      <p:scale>
        <a:sx n="1" d="1"/>
        <a:sy n="1" d="1"/>
      </p:scale>
      <p:origin x="0" y="-21504"/>
    </p:cViewPr>
  </p:sorterViewPr>
  <p:notesViewPr>
    <p:cSldViewPr>
      <p:cViewPr varScale="1">
        <p:scale>
          <a:sx n="37" d="100"/>
          <a:sy n="37" d="100"/>
        </p:scale>
        <p:origin x="-1090"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8" Type="http://schemas.openxmlformats.org/officeDocument/2006/relationships/slide" Target="slides/slide91.xml"/><Relationship Id="rId13" Type="http://schemas.openxmlformats.org/officeDocument/2006/relationships/slide" Target="slides/slide110.xml"/><Relationship Id="rId3" Type="http://schemas.openxmlformats.org/officeDocument/2006/relationships/slide" Target="slides/slide41.xml"/><Relationship Id="rId7" Type="http://schemas.openxmlformats.org/officeDocument/2006/relationships/slide" Target="slides/slide88.xml"/><Relationship Id="rId12" Type="http://schemas.openxmlformats.org/officeDocument/2006/relationships/slide" Target="slides/slide105.xml"/><Relationship Id="rId2" Type="http://schemas.openxmlformats.org/officeDocument/2006/relationships/slide" Target="slides/slide29.xml"/><Relationship Id="rId1" Type="http://schemas.openxmlformats.org/officeDocument/2006/relationships/slide" Target="slides/slide7.xml"/><Relationship Id="rId6" Type="http://schemas.openxmlformats.org/officeDocument/2006/relationships/slide" Target="slides/slide84.xml"/><Relationship Id="rId11" Type="http://schemas.openxmlformats.org/officeDocument/2006/relationships/slide" Target="slides/slide103.xml"/><Relationship Id="rId5" Type="http://schemas.openxmlformats.org/officeDocument/2006/relationships/slide" Target="slides/slide74.xml"/><Relationship Id="rId10" Type="http://schemas.openxmlformats.org/officeDocument/2006/relationships/slide" Target="slides/slide100.xml"/><Relationship Id="rId4" Type="http://schemas.openxmlformats.org/officeDocument/2006/relationships/slide" Target="slides/slide61.xml"/><Relationship Id="rId9" Type="http://schemas.openxmlformats.org/officeDocument/2006/relationships/slide" Target="slides/slide93.xml"/><Relationship Id="rId14" Type="http://schemas.openxmlformats.org/officeDocument/2006/relationships/slide" Target="slides/slide1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1" sz="1200" b="0" baseline="0">
                <a:ea typeface="宋体" charset="-122"/>
              </a:defRPr>
            </a:lvl1pPr>
          </a:lstStyle>
          <a:p>
            <a:pPr>
              <a:defRPr/>
            </a:pPr>
            <a:endParaRPr lang="en-US" altLang="zh-CN" dirty="0"/>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1" sz="1200" b="0" baseline="0">
                <a:ea typeface="宋体" charset="-122"/>
              </a:defRPr>
            </a:lvl1pPr>
          </a:lstStyle>
          <a:p>
            <a:pPr>
              <a:defRPr/>
            </a:pPr>
            <a:endParaRPr lang="en-US" altLang="zh-CN" dirty="0"/>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1" sz="1200" b="0" baseline="0">
                <a:ea typeface="宋体" charset="-122"/>
              </a:defRPr>
            </a:lvl1pPr>
          </a:lstStyle>
          <a:p>
            <a:pPr>
              <a:defRPr/>
            </a:pPr>
            <a:endParaRPr lang="en-US" altLang="zh-CN" dirty="0"/>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1" sz="1200" b="0" baseline="0">
                <a:ea typeface="宋体" charset="-122"/>
              </a:defRPr>
            </a:lvl1pPr>
          </a:lstStyle>
          <a:p>
            <a:pPr>
              <a:defRPr/>
            </a:pPr>
            <a:fld id="{0BD26501-1236-4253-8108-AA3101616D97}"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1" sz="1200" b="0" baseline="0">
                <a:ea typeface="宋体" charset="-122"/>
              </a:defRPr>
            </a:lvl1pPr>
          </a:lstStyle>
          <a:p>
            <a:pPr>
              <a:defRPr/>
            </a:pPr>
            <a:endParaRPr lang="en-US" altLang="zh-CN" dirty="0"/>
          </a:p>
        </p:txBody>
      </p:sp>
      <p:sp>
        <p:nvSpPr>
          <p:cNvPr id="79875"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1" sz="1200" b="0" baseline="0">
                <a:ea typeface="宋体" charset="-122"/>
              </a:defRPr>
            </a:lvl1pPr>
          </a:lstStyle>
          <a:p>
            <a:pPr>
              <a:defRPr/>
            </a:pPr>
            <a:endParaRPr lang="en-US" altLang="zh-CN" dirty="0"/>
          </a:p>
        </p:txBody>
      </p:sp>
      <p:sp>
        <p:nvSpPr>
          <p:cNvPr id="1126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9877"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79878"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kumimoji="1" sz="1200" b="0" baseline="0">
                <a:ea typeface="宋体" charset="-122"/>
              </a:defRPr>
            </a:lvl1pPr>
          </a:lstStyle>
          <a:p>
            <a:pPr>
              <a:defRPr/>
            </a:pPr>
            <a:endParaRPr lang="en-US" altLang="zh-CN" dirty="0"/>
          </a:p>
        </p:txBody>
      </p:sp>
      <p:sp>
        <p:nvSpPr>
          <p:cNvPr id="79879"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1" sz="1200" b="0" baseline="0">
                <a:ea typeface="宋体" charset="-122"/>
              </a:defRPr>
            </a:lvl1pPr>
          </a:lstStyle>
          <a:p>
            <a:pPr>
              <a:defRPr/>
            </a:pPr>
            <a:fld id="{7255BD20-8711-4DE9-9B19-219E5A0422A5}"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FB663C2-DDAE-43C6-9685-BA9BA609B97A}" type="slidenum">
              <a:rPr lang="en-US" altLang="zh-CN" smtClean="0"/>
              <a:pPr/>
              <a:t>4</a:t>
            </a:fld>
            <a:endParaRPr lang="en-US" altLang="zh-CN"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77BB5F8-35A9-4D3D-95C9-FF72F8635054}" type="slidenum">
              <a:rPr lang="en-US" altLang="zh-CN" smtClean="0">
                <a:ea typeface="宋体" pitchFamily="2" charset="-122"/>
              </a:rPr>
              <a:pPr/>
              <a:t>21</a:t>
            </a:fld>
            <a:endParaRPr lang="en-US" altLang="zh-CN" dirty="0" smtClean="0">
              <a:ea typeface="宋体" pitchFamily="2" charset="-122"/>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p:spPr>
        <p:txBody>
          <a:bodyPr/>
          <a:lstStyle/>
          <a:p>
            <a:pPr eaLnBrk="1" hangingPunct="1"/>
            <a:endParaRPr lang="en-US" altLang="en-US" dirty="0" smtClean="0">
              <a:ea typeface="宋体" pitchFamily="2" charset="-122"/>
            </a:endParaRPr>
          </a:p>
        </p:txBody>
      </p:sp>
    </p:spTree>
    <p:extLst>
      <p:ext uri="{BB962C8B-B14F-4D97-AF65-F5344CB8AC3E}">
        <p14:creationId xmlns:p14="http://schemas.microsoft.com/office/powerpoint/2010/main" val="730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BF84DDDC-35A8-499C-B1A3-92F96732A505}" type="slidenum">
              <a:rPr lang="en-US" altLang="zh-CN" smtClean="0"/>
              <a:pPr/>
              <a:t>24</a:t>
            </a:fld>
            <a:endParaRPr lang="en-US" altLang="zh-CN"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D63E772F-567E-4977-92C7-ECDDD3EA2BED}" type="slidenum">
              <a:rPr lang="en-US" altLang="zh-CN" smtClean="0"/>
              <a:pPr/>
              <a:t>28</a:t>
            </a:fld>
            <a:endParaRPr lang="en-US" altLang="zh-CN"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B5EBF49-37A8-436F-AE33-7CFC65D60C29}" type="slidenum">
              <a:rPr lang="en-US" altLang="zh-CN" smtClean="0"/>
              <a:pPr/>
              <a:t>30</a:t>
            </a:fld>
            <a:endParaRPr lang="en-US" altLang="zh-CN" dirty="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1320FC57-51DA-4094-8F23-9968E4000603}" type="slidenum">
              <a:rPr lang="en-US" altLang="zh-CN" smtClean="0"/>
              <a:pPr/>
              <a:t>31</a:t>
            </a:fld>
            <a:endParaRPr lang="en-US" altLang="zh-CN" dirty="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33ADFC97-236E-4951-9CB4-E08C2EC45F14}" type="slidenum">
              <a:rPr lang="en-US" altLang="zh-CN" smtClean="0"/>
              <a:pPr/>
              <a:t>33</a:t>
            </a:fld>
            <a:endParaRPr lang="en-US" altLang="zh-CN" dirty="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A75514F-12AB-4142-A25D-FE902B6EA8B7}" type="slidenum">
              <a:rPr lang="en-US" altLang="zh-CN" smtClean="0"/>
              <a:pPr/>
              <a:t>34</a:t>
            </a:fld>
            <a:endParaRPr lang="en-US" altLang="zh-CN" dirty="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F24AB129-6691-4134-AEA9-76D2596AF299}" type="slidenum">
              <a:rPr lang="en-US" altLang="zh-CN" smtClean="0"/>
              <a:pPr/>
              <a:t>37</a:t>
            </a:fld>
            <a:endParaRPr lang="en-US" altLang="zh-CN" dirty="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852E2ADF-8EDB-44ED-9647-1B1F05877DC1}" type="slidenum">
              <a:rPr lang="en-US" altLang="zh-CN" smtClean="0"/>
              <a:pPr/>
              <a:t>40</a:t>
            </a:fld>
            <a:endParaRPr lang="en-US" altLang="zh-CN" dirty="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514BACC-B19A-4A45-BB77-977374386769}" type="slidenum">
              <a:rPr lang="en-US" altLang="zh-CN" smtClean="0"/>
              <a:pPr/>
              <a:t>42</a:t>
            </a:fld>
            <a:endParaRPr lang="en-US" altLang="zh-CN" dirty="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BC2F0-771E-4BEB-9732-022A4153BCB2}" type="slidenum">
              <a:rPr lang="en-US" altLang="zh-CN"/>
              <a:pPr/>
              <a:t>5</a:t>
            </a:fld>
            <a:endParaRPr lang="en-US" altLang="zh-CN"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B85E35FD-46BE-4FAC-93AA-E804EDCFC134}" type="slidenum">
              <a:rPr lang="en-US" altLang="zh-CN" smtClean="0"/>
              <a:pPr/>
              <a:t>43</a:t>
            </a:fld>
            <a:endParaRPr lang="en-US" altLang="zh-CN" dirty="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CF87F378-56CC-47A8-9573-ED84A13B4ABB}" type="slidenum">
              <a:rPr lang="en-US" altLang="zh-CN" smtClean="0"/>
              <a:pPr/>
              <a:t>49</a:t>
            </a:fld>
            <a:endParaRPr lang="en-US" altLang="zh-CN"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FBA920A9-616F-46F2-8BE1-2531FDC48424}" type="slidenum">
              <a:rPr lang="en-US" altLang="zh-CN" smtClean="0"/>
              <a:pPr/>
              <a:t>56</a:t>
            </a:fld>
            <a:endParaRPr lang="en-US" altLang="zh-CN" dirty="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914BEA63-428F-47A8-8BB4-F00E13E4640F}" type="slidenum">
              <a:rPr lang="en-US" altLang="zh-CN" smtClean="0"/>
              <a:pPr/>
              <a:t>58</a:t>
            </a:fld>
            <a:endParaRPr lang="en-US" altLang="zh-CN" dirty="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68CAB7E4-DAE9-4A11-8FF1-667188F408D3}" type="slidenum">
              <a:rPr lang="en-US" altLang="zh-CN" smtClean="0"/>
              <a:pPr/>
              <a:t>60</a:t>
            </a:fld>
            <a:endParaRPr lang="en-US" altLang="zh-CN" dirty="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5EFFC9CA-93AA-4465-AC48-092D08919866}" type="slidenum">
              <a:rPr lang="en-US" altLang="zh-CN" smtClean="0"/>
              <a:pPr/>
              <a:t>64</a:t>
            </a:fld>
            <a:endParaRPr lang="en-US" altLang="zh-CN" dirty="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9299E33F-D84F-4DC4-8B5D-86DFBD636D1C}" type="slidenum">
              <a:rPr lang="en-US" altLang="zh-CN" smtClean="0"/>
              <a:pPr/>
              <a:t>67</a:t>
            </a:fld>
            <a:endParaRPr lang="en-US" altLang="zh-CN"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D874D6FD-06F0-4E2D-8169-377498B0BFAC}" type="slidenum">
              <a:rPr lang="en-US" altLang="zh-CN" smtClean="0"/>
              <a:pPr/>
              <a:t>68</a:t>
            </a:fld>
            <a:endParaRPr lang="en-US" altLang="zh-CN" dirty="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7DCB632C-58FB-4E23-987F-C4E97AFB3ACF}" type="slidenum">
              <a:rPr lang="en-US" altLang="zh-CN" smtClean="0"/>
              <a:pPr/>
              <a:t>70</a:t>
            </a:fld>
            <a:endParaRPr lang="en-US" altLang="zh-CN" dirty="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2BFF0795-941A-4A79-92E5-0DAFB0C8A944}" type="slidenum">
              <a:rPr lang="en-US" altLang="zh-CN" smtClean="0"/>
              <a:pPr/>
              <a:t>73</a:t>
            </a:fld>
            <a:endParaRPr lang="en-US" altLang="zh-CN" dirty="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FC843674-93EB-44C8-85B6-09E5A41DA5CB}" type="slidenum">
              <a:rPr lang="en-US" altLang="zh-CN" smtClean="0"/>
              <a:pPr/>
              <a:t>8</a:t>
            </a:fld>
            <a:endParaRPr lang="en-US" altLang="zh-CN"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5B5F1D5E-DEF9-4BAC-A3F7-5F5A3B19B0AF}" type="slidenum">
              <a:rPr lang="en-US" altLang="zh-CN" smtClean="0"/>
              <a:pPr/>
              <a:t>75</a:t>
            </a:fld>
            <a:endParaRPr lang="en-US" altLang="zh-CN" dirty="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B9F3705F-7136-47E1-839E-F8FDC1EEAB2F}" type="slidenum">
              <a:rPr lang="en-US" altLang="zh-CN" smtClean="0"/>
              <a:pPr/>
              <a:t>76</a:t>
            </a:fld>
            <a:endParaRPr lang="en-US" altLang="zh-CN" dirty="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2A989EB4-147D-4559-9B77-1DF3666CC11B}" type="slidenum">
              <a:rPr lang="en-US" altLang="zh-CN" smtClean="0"/>
              <a:pPr/>
              <a:t>77</a:t>
            </a:fld>
            <a:endParaRPr lang="en-US" altLang="zh-CN" dirty="0"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6E8AAFE4-B6DC-4F34-B767-8FCD1A9B40A5}" type="slidenum">
              <a:rPr lang="en-US" altLang="zh-CN" smtClean="0"/>
              <a:pPr/>
              <a:t>79</a:t>
            </a:fld>
            <a:endParaRPr lang="en-US" altLang="zh-CN" dirty="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C5838486-704B-436A-B693-81FB12C6081A}" type="slidenum">
              <a:rPr lang="en-US" altLang="zh-CN" smtClean="0"/>
              <a:pPr/>
              <a:t>81</a:t>
            </a:fld>
            <a:endParaRPr lang="en-US" altLang="zh-CN" dirty="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F98A52EF-6BBF-410B-AB33-4FA6D2DF9687}" type="slidenum">
              <a:rPr lang="en-US" altLang="zh-CN" smtClean="0"/>
              <a:pPr/>
              <a:t>82</a:t>
            </a:fld>
            <a:endParaRPr lang="en-US" altLang="zh-CN" dirty="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109F2E4E-F392-4ABC-9D19-5E7D78BE65D8}" type="slidenum">
              <a:rPr lang="en-US" altLang="zh-CN" smtClean="0"/>
              <a:pPr/>
              <a:t>86</a:t>
            </a:fld>
            <a:endParaRPr lang="en-US" altLang="zh-CN" dirty="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BA05E1BD-A728-458C-83B9-8B7B4CE6A391}" type="slidenum">
              <a:rPr lang="en-US" altLang="zh-CN" smtClean="0"/>
              <a:pPr/>
              <a:t>87</a:t>
            </a:fld>
            <a:endParaRPr lang="en-US" altLang="zh-CN" dirty="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BE7AE5CC-1250-4AB4-A66C-2DB293352348}" type="slidenum">
              <a:rPr lang="en-US" altLang="zh-CN" smtClean="0"/>
              <a:pPr/>
              <a:t>89</a:t>
            </a:fld>
            <a:endParaRPr lang="en-US" altLang="zh-CN" dirty="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F19EB9A9-A33F-4CCF-B0D9-3D64B2BCBC53}" type="slidenum">
              <a:rPr lang="en-US" altLang="zh-CN" smtClean="0"/>
              <a:pPr/>
              <a:t>92</a:t>
            </a:fld>
            <a:endParaRPr lang="en-US" altLang="zh-CN" dirty="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B0292E4-9A5F-4DBD-9E2E-C4FE438B8A3C}" type="slidenum">
              <a:rPr lang="en-US" altLang="zh-CN" smtClean="0"/>
              <a:pPr/>
              <a:t>9</a:t>
            </a:fld>
            <a:endParaRPr lang="en-US" altLang="zh-CN" dirty="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8AFCDDDA-A118-4B1C-941A-EAC0E897B7CE}" type="slidenum">
              <a:rPr lang="en-US" altLang="zh-CN" smtClean="0"/>
              <a:pPr/>
              <a:t>96</a:t>
            </a:fld>
            <a:endParaRPr lang="en-US" altLang="zh-CN" dirty="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396CF1D9-B6AB-4CC2-9A06-65C235D6FCB9}" type="slidenum">
              <a:rPr lang="en-US" altLang="zh-CN" smtClean="0"/>
              <a:pPr/>
              <a:t>98</a:t>
            </a:fld>
            <a:endParaRPr lang="en-US" altLang="zh-CN" dirty="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448773C2-EC67-4E9B-A4A1-471902F16ADF}" type="slidenum">
              <a:rPr lang="en-US" altLang="zh-CN" smtClean="0"/>
              <a:pPr/>
              <a:t>99</a:t>
            </a:fld>
            <a:endParaRPr lang="en-US" altLang="zh-CN" dirty="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8659AA45-8C5B-43C8-B284-A698483E8218}" type="slidenum">
              <a:rPr lang="en-US" altLang="zh-CN" smtClean="0"/>
              <a:pPr/>
              <a:t>102</a:t>
            </a:fld>
            <a:endParaRPr lang="en-US" altLang="zh-CN" dirty="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96379C64-E96B-4E44-B49F-5FFA0DF5F749}" type="slidenum">
              <a:rPr lang="en-US" altLang="zh-CN" smtClean="0"/>
              <a:pPr/>
              <a:t>104</a:t>
            </a:fld>
            <a:endParaRPr lang="en-US" altLang="zh-CN" dirty="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4643410-956C-4AF1-8280-90657CD534AC}" type="slidenum">
              <a:rPr lang="en-US" altLang="zh-CN" smtClean="0"/>
              <a:pPr/>
              <a:t>10</a:t>
            </a:fld>
            <a:endParaRPr lang="en-US" altLang="zh-CN" dirty="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9F04972-F628-47DE-BDE7-08AA925C4B83}" type="slidenum">
              <a:rPr lang="en-US" altLang="zh-CN" sz="1200"/>
              <a:pPr/>
              <a:t>13</a:t>
            </a:fld>
            <a:endParaRPr lang="en-US" altLang="zh-CN" sz="1200" dirty="0"/>
          </a:p>
        </p:txBody>
      </p:sp>
      <p:sp>
        <p:nvSpPr>
          <p:cNvPr id="98307" name="Rectangle 2"/>
          <p:cNvSpPr>
            <a:spLocks noGrp="1" noRot="1" noChangeAspect="1" noChangeArrowheads="1" noTextEdit="1"/>
          </p:cNvSpPr>
          <p:nvPr>
            <p:ph type="sldImg"/>
          </p:nvPr>
        </p:nvSpPr>
        <p:spPr>
          <a:xfrm>
            <a:off x="1257300" y="720725"/>
            <a:ext cx="4800600" cy="3600450"/>
          </a:xfrm>
          <a:ln/>
        </p:spPr>
      </p:sp>
      <p:sp>
        <p:nvSpPr>
          <p:cNvPr id="98308" name="Rectangle 3"/>
          <p:cNvSpPr>
            <a:spLocks noGrp="1" noChangeArrowheads="1"/>
          </p:cNvSpPr>
          <p:nvPr>
            <p:ph type="body" idx="1"/>
          </p:nvPr>
        </p:nvSpPr>
        <p:spPr>
          <a:xfrm>
            <a:off x="974726"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1" dirty="0" smtClean="0">
                <a:latin typeface="Times New Roman" panose="02020603050405020304" pitchFamily="18" charset="0"/>
              </a:rPr>
              <a:t>FIGURE 15–30 Hydrolysis of glucose 6-phosphate by glucose 6-phosphatase of the ER.</a:t>
            </a:r>
            <a:r>
              <a:rPr lang="en-US" altLang="zh-CN" dirty="0" smtClean="0">
                <a:latin typeface="Times New Roman" panose="02020603050405020304" pitchFamily="18" charset="0"/>
              </a:rPr>
              <a:t> The catalytic site of glucose 6-phosphatase faces the lumen of the ER. A glucose 6-phosphate (G6P) transporter (T1) carries the substrate from the cytosol to the lumen, and the products glucose and P</a:t>
            </a:r>
            <a:r>
              <a:rPr lang="en-US" altLang="zh-CN" baseline="-25000" dirty="0" smtClean="0">
                <a:latin typeface="Times New Roman" panose="02020603050405020304" pitchFamily="18" charset="0"/>
              </a:rPr>
              <a:t>i</a:t>
            </a:r>
            <a:r>
              <a:rPr lang="en-US" altLang="zh-CN" dirty="0" smtClean="0">
                <a:latin typeface="Times New Roman" panose="02020603050405020304" pitchFamily="18" charset="0"/>
              </a:rPr>
              <a:t> pass to the cytosol on specific transporters (T2 and T3). Glucose leaves the cell via the GLUT2 transporter in the plasma membrane.</a:t>
            </a:r>
            <a:endParaRPr lang="en-US" altLang="zh-CN" dirty="0" smtClean="0">
              <a:latin typeface="Arial" panose="020B0604020202020204" pitchFamily="34" charset="0"/>
            </a:endParaRPr>
          </a:p>
        </p:txBody>
      </p:sp>
    </p:spTree>
    <p:extLst>
      <p:ext uri="{BB962C8B-B14F-4D97-AF65-F5344CB8AC3E}">
        <p14:creationId xmlns:p14="http://schemas.microsoft.com/office/powerpoint/2010/main" val="2312412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C8436EF-72FC-4868-8928-1BC72A8EA88B}" type="slidenum">
              <a:rPr lang="en-US" altLang="zh-CN" smtClean="0"/>
              <a:pPr/>
              <a:t>18</a:t>
            </a:fld>
            <a:endParaRPr lang="en-US" altLang="zh-CN"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9C48521E-5D56-439D-B75F-55EA33F86B52}" type="slidenum">
              <a:rPr lang="en-US" altLang="zh-CN" smtClean="0"/>
              <a:pPr/>
              <a:t>19</a:t>
            </a:fld>
            <a:endParaRPr lang="en-US" altLang="zh-CN"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BDFD463-7F20-4478-BDB1-C5AFC5D6BE60}" type="slidenum">
              <a:rPr lang="en-US" altLang="zh-CN" smtClean="0">
                <a:ea typeface="宋体" pitchFamily="2" charset="-122"/>
              </a:rPr>
              <a:pPr/>
              <a:t>20</a:t>
            </a:fld>
            <a:endParaRPr lang="en-US" altLang="zh-CN" dirty="0" smtClean="0">
              <a:ea typeface="宋体" pitchFamily="2" charset="-122"/>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p:spPr>
        <p:txBody>
          <a:bodyPr/>
          <a:lstStyle/>
          <a:p>
            <a:pPr eaLnBrk="1" hangingPunct="1"/>
            <a:endParaRPr lang="en-US" altLang="en-US" dirty="0" smtClean="0">
              <a:ea typeface="宋体" pitchFamily="2" charset="-122"/>
            </a:endParaRPr>
          </a:p>
        </p:txBody>
      </p:sp>
    </p:spTree>
    <p:extLst>
      <p:ext uri="{BB962C8B-B14F-4D97-AF65-F5344CB8AC3E}">
        <p14:creationId xmlns:p14="http://schemas.microsoft.com/office/powerpoint/2010/main" val="159425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CC00958A-04CE-42AE-9C56-4A1A6D0E1435}" type="slidenum">
              <a:rPr lang="en-US" altLang="zh-CN"/>
              <a:pPr>
                <a:defRPr/>
              </a:pPr>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6AB97282-B628-444D-8EFE-8E2B22591B58}" type="slidenum">
              <a:rPr lang="en-US" altLang="zh-CN"/>
              <a:pPr>
                <a:defRPr/>
              </a:pPr>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26185556-AFCF-490B-8D7D-6145575A8F8B}" type="slidenum">
              <a:rPr lang="en-US" altLang="zh-CN"/>
              <a:pPr>
                <a:defRPr/>
              </a:pPr>
              <a:t>‹#›</a:t>
            </a:fld>
            <a:endParaRPr lang="en-US" alt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1079F9A3-10A8-4DA7-8D29-3C32A0F28A5C}" type="slidenum">
              <a:rPr lang="en-US" altLang="zh-CN"/>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280C9D78-2D4D-4837-AF79-02B4CC331D7C}" type="slidenum">
              <a:rPr lang="en-US" altLang="zh-CN"/>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6047FA28-8DEA-413D-B823-110AF407F0AB}" type="slidenum">
              <a:rPr lang="en-US" altLang="zh-CN"/>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B0DBFD8A-30AB-440D-AE3A-F1D61E929AE7}" type="slidenum">
              <a:rPr lang="en-US" altLang="zh-CN"/>
              <a:pPr>
                <a:defRPr/>
              </a:pPr>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a:ln/>
        </p:spPr>
        <p:txBody>
          <a:bodyPr/>
          <a:lstStyle>
            <a:lvl1pPr>
              <a:defRPr/>
            </a:lvl1pPr>
          </a:lstStyle>
          <a:p>
            <a:pPr>
              <a:defRPr/>
            </a:pPr>
            <a:fld id="{E1BE051B-8A0D-4FF5-B598-DFBB34D73464}" type="slidenum">
              <a:rPr lang="en-US" altLang="zh-CN"/>
              <a:pPr>
                <a:defRPr/>
              </a:pPr>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37373CDF-20BF-4D2F-8B52-9CA461804711}" type="slidenum">
              <a:rPr lang="en-US" altLang="zh-CN"/>
              <a:pPr>
                <a:defRPr/>
              </a:pPr>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a:ln/>
        </p:spPr>
        <p:txBody>
          <a:bodyPr/>
          <a:lstStyle>
            <a:lvl1pPr>
              <a:defRPr/>
            </a:lvl1pPr>
          </a:lstStyle>
          <a:p>
            <a:pPr>
              <a:defRPr/>
            </a:pPr>
            <a:fld id="{FD210209-C08A-4D0A-9872-449893AB487C}" type="slidenum">
              <a:rPr lang="en-US" altLang="zh-CN"/>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22FABEB7-CA8F-48FB-87A1-D13A5FE98F1E}" type="slidenum">
              <a:rPr lang="en-US" altLang="zh-CN"/>
              <a:pPr>
                <a:defRPr/>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EF1D794F-BA16-4480-B464-F51A1EE24EB6}" type="slidenum">
              <a:rPr lang="en-US" altLang="zh-CN"/>
              <a:pPr>
                <a:defRPr/>
              </a:pPr>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6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baseline="0">
                <a:latin typeface="+mn-lt"/>
                <a:ea typeface="宋体" charset="-122"/>
              </a:defRPr>
            </a:lvl1pPr>
          </a:lstStyle>
          <a:p>
            <a:pPr>
              <a:defRPr/>
            </a:pPr>
            <a:endParaRPr lang="en-US" altLang="zh-CN" dirty="0"/>
          </a:p>
        </p:txBody>
      </p:sp>
      <p:sp>
        <p:nvSpPr>
          <p:cNvPr id="206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baseline="0">
                <a:latin typeface="+mn-lt"/>
                <a:ea typeface="宋体" charset="-122"/>
              </a:defRPr>
            </a:lvl1pPr>
          </a:lstStyle>
          <a:p>
            <a:pPr>
              <a:defRPr/>
            </a:pPr>
            <a:endParaRPr lang="en-US" altLang="zh-CN" dirty="0"/>
          </a:p>
        </p:txBody>
      </p:sp>
      <p:sp>
        <p:nvSpPr>
          <p:cNvPr id="206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baseline="0">
                <a:latin typeface="+mn-lt"/>
                <a:ea typeface="宋体" charset="-122"/>
              </a:defRPr>
            </a:lvl1pPr>
          </a:lstStyle>
          <a:p>
            <a:pPr>
              <a:defRPr/>
            </a:pPr>
            <a:fld id="{96775FCA-BE3A-499E-B2F8-55D4DCAAA7C3}"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charset="-122"/>
        </a:defRPr>
      </a:lvl2pPr>
      <a:lvl3pPr algn="ctr" rtl="0" eaLnBrk="0" fontAlgn="base" hangingPunct="0">
        <a:spcBef>
          <a:spcPct val="0"/>
        </a:spcBef>
        <a:spcAft>
          <a:spcPct val="0"/>
        </a:spcAft>
        <a:defRPr sz="4400">
          <a:solidFill>
            <a:schemeClr val="tx2"/>
          </a:solidFill>
          <a:latin typeface="Arial" charset="0"/>
          <a:ea typeface="宋体" charset="-122"/>
        </a:defRPr>
      </a:lvl3pPr>
      <a:lvl4pPr algn="ctr" rtl="0" eaLnBrk="0" fontAlgn="base" hangingPunct="0">
        <a:spcBef>
          <a:spcPct val="0"/>
        </a:spcBef>
        <a:spcAft>
          <a:spcPct val="0"/>
        </a:spcAft>
        <a:defRPr sz="4400">
          <a:solidFill>
            <a:schemeClr val="tx2"/>
          </a:solidFill>
          <a:latin typeface="Arial" charset="0"/>
          <a:ea typeface="宋体" charset="-122"/>
        </a:defRPr>
      </a:lvl4pPr>
      <a:lvl5pPr algn="ctr" rtl="0" eaLnBrk="0" fontAlgn="base" hangingPunct="0">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7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60648"/>
            <a:ext cx="9144000" cy="1143000"/>
          </a:xfrm>
          <a:noFill/>
        </p:spPr>
        <p:txBody>
          <a:bodyPr/>
          <a:lstStyle/>
          <a:p>
            <a:pPr eaLnBrk="1" hangingPunct="1"/>
            <a:r>
              <a:rPr lang="en-US" altLang="zh-CN" sz="5400" b="1" dirty="0" smtClean="0">
                <a:solidFill>
                  <a:srgbClr val="0000FF"/>
                </a:solidFill>
                <a:latin typeface="Times New Roman" pitchFamily="18" charset="0"/>
              </a:rPr>
              <a:t>Chapter 20</a:t>
            </a:r>
            <a:r>
              <a:rPr lang="en-US" altLang="zh-CN" sz="5400" b="1" dirty="0" smtClean="0">
                <a:solidFill>
                  <a:srgbClr val="66FF33"/>
                </a:solidFill>
                <a:latin typeface="Times New Roman" pitchFamily="18" charset="0"/>
              </a:rPr>
              <a:t>  </a:t>
            </a:r>
            <a:br>
              <a:rPr lang="en-US" altLang="zh-CN" sz="5400" b="1" dirty="0" smtClean="0">
                <a:solidFill>
                  <a:srgbClr val="66FF33"/>
                </a:solidFill>
                <a:latin typeface="Times New Roman" pitchFamily="18" charset="0"/>
              </a:rPr>
            </a:br>
            <a:r>
              <a:rPr lang="en-US" altLang="zh-CN" sz="5400" b="1" dirty="0" smtClean="0">
                <a:solidFill>
                  <a:schemeClr val="tx1"/>
                </a:solidFill>
                <a:latin typeface="Times New Roman" pitchFamily="18" charset="0"/>
              </a:rPr>
              <a:t>Carbohydrate Biosynthesis</a:t>
            </a:r>
          </a:p>
        </p:txBody>
      </p:sp>
      <p:sp>
        <p:nvSpPr>
          <p:cNvPr id="2051" name="Rectangle 3"/>
          <p:cNvSpPr>
            <a:spLocks noGrp="1" noChangeArrowheads="1"/>
          </p:cNvSpPr>
          <p:nvPr>
            <p:ph type="subTitle" idx="1"/>
          </p:nvPr>
        </p:nvSpPr>
        <p:spPr>
          <a:xfrm>
            <a:off x="395536" y="1772816"/>
            <a:ext cx="8640960" cy="4536503"/>
          </a:xfrm>
        </p:spPr>
        <p:txBody>
          <a:bodyPr/>
          <a:lstStyle/>
          <a:p>
            <a:pPr marL="609600" indent="-609600" algn="l" eaLnBrk="1" hangingPunct="1">
              <a:lnSpc>
                <a:spcPts val="3000"/>
              </a:lnSpc>
              <a:buFontTx/>
              <a:buAutoNum type="arabicPeriod"/>
            </a:pPr>
            <a:r>
              <a:rPr lang="en-US" altLang="zh-CN" sz="2800" b="1" dirty="0" smtClean="0">
                <a:solidFill>
                  <a:srgbClr val="FF0000"/>
                </a:solidFill>
                <a:latin typeface="Times New Roman" pitchFamily="18" charset="0"/>
              </a:rPr>
              <a:t>Gluconeogenesis: the universal pathway for synthesis of glucose (Ch14)</a:t>
            </a:r>
          </a:p>
          <a:p>
            <a:pPr marL="609600" indent="-609600" algn="l" eaLnBrk="1" hangingPunct="1">
              <a:lnSpc>
                <a:spcPts val="3000"/>
              </a:lnSpc>
              <a:buFontTx/>
              <a:buAutoNum type="arabicPeriod"/>
            </a:pPr>
            <a:r>
              <a:rPr lang="en-US" altLang="zh-CN" sz="2800" b="1" dirty="0" smtClean="0">
                <a:solidFill>
                  <a:srgbClr val="FF0000"/>
                </a:solidFill>
                <a:latin typeface="Times New Roman" pitchFamily="18" charset="0"/>
              </a:rPr>
              <a:t>Coordinated regulation of glycolysis and gluconeogenesis (Ch15)</a:t>
            </a:r>
          </a:p>
          <a:p>
            <a:pPr marL="609600" indent="-609600" algn="l" eaLnBrk="1" hangingPunct="1">
              <a:lnSpc>
                <a:spcPts val="3000"/>
              </a:lnSpc>
              <a:buFontTx/>
              <a:buAutoNum type="arabicPeriod"/>
            </a:pPr>
            <a:r>
              <a:rPr lang="en-US" altLang="zh-CN" sz="2800" b="1" dirty="0" smtClean="0">
                <a:latin typeface="Times New Roman" pitchFamily="18" charset="0"/>
              </a:rPr>
              <a:t>Biosynthesis of glycogen, starch, and sucrose         (Ch15 &amp; 20)</a:t>
            </a:r>
          </a:p>
          <a:p>
            <a:pPr marL="609600" indent="-609600" algn="l" eaLnBrk="1" hangingPunct="1">
              <a:lnSpc>
                <a:spcPts val="3000"/>
              </a:lnSpc>
              <a:buFontTx/>
              <a:buAutoNum type="arabicPeriod"/>
            </a:pPr>
            <a:r>
              <a:rPr lang="en-US" altLang="zh-CN" sz="2800" b="1" dirty="0" smtClean="0">
                <a:solidFill>
                  <a:srgbClr val="FF0000"/>
                </a:solidFill>
                <a:latin typeface="Times New Roman" pitchFamily="18" charset="0"/>
              </a:rPr>
              <a:t>Coordinated regulation of glycogen breakdown  and synthesis (Ch15)</a:t>
            </a:r>
          </a:p>
          <a:p>
            <a:pPr marL="609600" indent="-609600" algn="l" eaLnBrk="1" hangingPunct="1">
              <a:lnSpc>
                <a:spcPts val="3000"/>
              </a:lnSpc>
              <a:buFontTx/>
              <a:buAutoNum type="arabicPeriod"/>
            </a:pPr>
            <a:r>
              <a:rPr lang="en-US" altLang="zh-CN" sz="2800" b="1" dirty="0" smtClean="0">
                <a:solidFill>
                  <a:srgbClr val="FF0000"/>
                </a:solidFill>
                <a:latin typeface="Times New Roman" pitchFamily="18" charset="0"/>
              </a:rPr>
              <a:t>CO</a:t>
            </a:r>
            <a:r>
              <a:rPr lang="en-US" altLang="zh-CN" sz="2800" b="1" baseline="-25000" dirty="0" smtClean="0">
                <a:solidFill>
                  <a:srgbClr val="FF0000"/>
                </a:solidFill>
                <a:latin typeface="Times New Roman" pitchFamily="18" charset="0"/>
              </a:rPr>
              <a:t>2</a:t>
            </a:r>
            <a:r>
              <a:rPr lang="en-US" altLang="zh-CN" sz="2800" b="1" dirty="0" smtClean="0">
                <a:solidFill>
                  <a:srgbClr val="FF0000"/>
                </a:solidFill>
                <a:latin typeface="Times New Roman" pitchFamily="18" charset="0"/>
              </a:rPr>
              <a:t> fixation in plants (the Calvin Cycle) (Ch20)</a:t>
            </a:r>
          </a:p>
          <a:p>
            <a:pPr marL="609600" indent="-609600" algn="l" eaLnBrk="1" hangingPunct="1">
              <a:lnSpc>
                <a:spcPts val="3000"/>
              </a:lnSpc>
              <a:buFontTx/>
              <a:buAutoNum type="arabicPeriod"/>
            </a:pPr>
            <a:r>
              <a:rPr lang="en-US" altLang="zh-CN" sz="2800" b="1" dirty="0" smtClean="0">
                <a:latin typeface="Times New Roman" pitchFamily="18" charset="0"/>
              </a:rPr>
              <a:t>Regulation of carbohydrate metabolism </a:t>
            </a:r>
          </a:p>
          <a:p>
            <a:pPr marL="609600" indent="-609600" algn="l" eaLnBrk="1" hangingPunct="1">
              <a:lnSpc>
                <a:spcPts val="3000"/>
              </a:lnSpc>
            </a:pPr>
            <a:r>
              <a:rPr lang="en-US" altLang="zh-CN" sz="2800" b="1" dirty="0" smtClean="0">
                <a:latin typeface="Times New Roman" pitchFamily="18" charset="0"/>
              </a:rPr>
              <a:t>       in plants (Ch20)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867400" y="908050"/>
            <a:ext cx="3106738" cy="1554163"/>
          </a:xfrm>
          <a:prstGeom prst="rect">
            <a:avLst/>
          </a:prstGeom>
          <a:noFill/>
          <a:ln w="12700">
            <a:noFill/>
            <a:miter lim="800000"/>
            <a:headEnd type="none" w="sm" len="sm"/>
            <a:tailEnd type="none" w="sm" len="sm"/>
          </a:ln>
        </p:spPr>
        <p:txBody>
          <a:bodyPr wrap="none">
            <a:spAutoFit/>
          </a:bodyPr>
          <a:lstStyle/>
          <a:p>
            <a:r>
              <a:rPr kumimoji="1" lang="en-US" altLang="zh-CN" sz="3200" baseline="0" dirty="0"/>
              <a:t>From pyruvate</a:t>
            </a:r>
          </a:p>
          <a:p>
            <a:r>
              <a:rPr kumimoji="1" lang="en-US" altLang="zh-CN" sz="3200" baseline="0" dirty="0"/>
              <a:t>to PEP: two</a:t>
            </a:r>
          </a:p>
          <a:p>
            <a:r>
              <a:rPr kumimoji="1" lang="en-US" altLang="zh-CN" sz="3200" baseline="0" dirty="0"/>
              <a:t>alternative paths</a:t>
            </a:r>
          </a:p>
        </p:txBody>
      </p:sp>
      <p:sp>
        <p:nvSpPr>
          <p:cNvPr id="11267" name="Text Box 3"/>
          <p:cNvSpPr txBox="1">
            <a:spLocks noChangeArrowheads="1"/>
          </p:cNvSpPr>
          <p:nvPr/>
        </p:nvSpPr>
        <p:spPr bwMode="auto">
          <a:xfrm>
            <a:off x="0" y="5734050"/>
            <a:ext cx="8996694" cy="1840504"/>
          </a:xfrm>
          <a:prstGeom prst="rect">
            <a:avLst/>
          </a:prstGeom>
          <a:noFill/>
          <a:ln w="12700">
            <a:noFill/>
            <a:miter lim="800000"/>
            <a:headEnd type="none" w="sm" len="sm"/>
            <a:tailEnd type="none" w="sm" len="sm"/>
          </a:ln>
        </p:spPr>
        <p:txBody>
          <a:bodyPr wrap="none">
            <a:spAutoFit/>
          </a:bodyPr>
          <a:lstStyle/>
          <a:p>
            <a:r>
              <a:rPr lang="en-US" altLang="zh-CN" sz="2400" baseline="0" dirty="0" smtClean="0"/>
              <a:t> Pyruvate </a:t>
            </a:r>
            <a:r>
              <a:rPr lang="en-US" altLang="zh-CN" sz="2400" baseline="0" dirty="0"/>
              <a:t>+ ATP + GTP + HCO</a:t>
            </a:r>
            <a:r>
              <a:rPr lang="en-US" altLang="zh-CN" sz="2400" dirty="0"/>
              <a:t>3</a:t>
            </a:r>
            <a:r>
              <a:rPr lang="en-US" altLang="zh-CN" sz="2400" baseline="30000" dirty="0"/>
              <a:t>-</a:t>
            </a:r>
            <a:r>
              <a:rPr lang="en-US" altLang="zh-CN" sz="2400" baseline="0" dirty="0"/>
              <a:t> </a:t>
            </a:r>
          </a:p>
          <a:p>
            <a:r>
              <a:rPr lang="en-US" altLang="zh-CN" sz="2400" baseline="0" dirty="0"/>
              <a:t>                                  phosphoenolpyruvate + ADP + GDP + P</a:t>
            </a:r>
            <a:r>
              <a:rPr lang="en-US" altLang="zh-CN" sz="2400" dirty="0"/>
              <a:t>i</a:t>
            </a:r>
            <a:r>
              <a:rPr lang="en-US" altLang="zh-CN" sz="2400" baseline="0" dirty="0"/>
              <a:t> + CO</a:t>
            </a:r>
            <a:r>
              <a:rPr lang="en-US" altLang="zh-CN" sz="2400" dirty="0"/>
              <a:t>2</a:t>
            </a:r>
          </a:p>
          <a:p>
            <a:r>
              <a:rPr lang="en-US" altLang="zh-CN" sz="2400" dirty="0"/>
              <a:t>                                                                                                               </a:t>
            </a:r>
            <a:r>
              <a:rPr lang="en-US" altLang="zh-CN" sz="2400" i="1" baseline="0" dirty="0">
                <a:solidFill>
                  <a:srgbClr val="FF0000"/>
                </a:solidFill>
                <a:sym typeface="Symbol" pitchFamily="18" charset="2"/>
              </a:rPr>
              <a:t></a:t>
            </a:r>
            <a:r>
              <a:rPr lang="en-US" altLang="zh-CN" sz="2400" i="1" baseline="0" dirty="0">
                <a:solidFill>
                  <a:srgbClr val="FF0000"/>
                </a:solidFill>
              </a:rPr>
              <a:t>G'</a:t>
            </a:r>
            <a:r>
              <a:rPr lang="en-US" altLang="zh-CN" sz="2400" i="1" baseline="30000" dirty="0">
                <a:solidFill>
                  <a:srgbClr val="FF0000"/>
                </a:solidFill>
              </a:rPr>
              <a:t>o</a:t>
            </a:r>
            <a:r>
              <a:rPr lang="en-US" altLang="zh-CN" sz="2400" i="1" baseline="0" dirty="0">
                <a:solidFill>
                  <a:srgbClr val="FF0000"/>
                </a:solidFill>
              </a:rPr>
              <a:t> =  </a:t>
            </a:r>
            <a:r>
              <a:rPr lang="en-US" altLang="zh-CN" sz="2400" baseline="0" dirty="0">
                <a:solidFill>
                  <a:srgbClr val="FF0000"/>
                </a:solidFill>
              </a:rPr>
              <a:t>0.9 kJ/mol</a:t>
            </a:r>
          </a:p>
          <a:p>
            <a:r>
              <a:rPr lang="en-US" altLang="zh-CN" sz="2400" baseline="0" dirty="0">
                <a:solidFill>
                  <a:srgbClr val="FF0000"/>
                </a:solidFill>
              </a:rPr>
              <a:t>      </a:t>
            </a:r>
          </a:p>
          <a:p>
            <a:pPr>
              <a:lnSpc>
                <a:spcPct val="90000"/>
              </a:lnSpc>
              <a:spcBef>
                <a:spcPct val="20000"/>
              </a:spcBef>
            </a:pPr>
            <a:endParaRPr lang="en-US" altLang="zh-CN" sz="2400" dirty="0">
              <a:solidFill>
                <a:srgbClr val="FF0000"/>
              </a:solidFill>
            </a:endParaRPr>
          </a:p>
        </p:txBody>
      </p:sp>
      <p:sp>
        <p:nvSpPr>
          <p:cNvPr id="11268" name="Line 4"/>
          <p:cNvSpPr>
            <a:spLocks noChangeShapeType="1"/>
          </p:cNvSpPr>
          <p:nvPr/>
        </p:nvSpPr>
        <p:spPr bwMode="auto">
          <a:xfrm>
            <a:off x="4499768" y="6021288"/>
            <a:ext cx="936625" cy="0"/>
          </a:xfrm>
          <a:prstGeom prst="line">
            <a:avLst/>
          </a:prstGeom>
          <a:noFill/>
          <a:ln w="38100">
            <a:solidFill>
              <a:schemeClr val="tx1"/>
            </a:solidFill>
            <a:round/>
            <a:headEnd type="none" w="sm" len="sm"/>
            <a:tailEnd type="triangle" w="sm" len="sm"/>
          </a:ln>
        </p:spPr>
        <p:txBody>
          <a:bodyPr wrap="none"/>
          <a:lstStyle/>
          <a:p>
            <a:endParaRPr lang="zh-CN" altLang="en-US"/>
          </a:p>
        </p:txBody>
      </p:sp>
      <p:pic>
        <p:nvPicPr>
          <p:cNvPr id="11269" name="Picture 5"/>
          <p:cNvPicPr>
            <a:picLocks noChangeAspect="1" noChangeArrowheads="1"/>
          </p:cNvPicPr>
          <p:nvPr/>
        </p:nvPicPr>
        <p:blipFill>
          <a:blip r:embed="rId3"/>
          <a:srcRect/>
          <a:stretch>
            <a:fillRect/>
          </a:stretch>
        </p:blipFill>
        <p:spPr bwMode="auto">
          <a:xfrm>
            <a:off x="1227138" y="144463"/>
            <a:ext cx="4208462" cy="5516562"/>
          </a:xfrm>
          <a:prstGeom prst="rect">
            <a:avLst/>
          </a:prstGeom>
          <a:noFill/>
          <a:ln w="9525">
            <a:noFill/>
            <a:miter lim="800000"/>
            <a:headEnd/>
            <a:tailEnd/>
          </a:ln>
        </p:spPr>
      </p:pic>
      <p:sp>
        <p:nvSpPr>
          <p:cNvPr id="11270" name="Line 6"/>
          <p:cNvSpPr>
            <a:spLocks noChangeShapeType="1"/>
          </p:cNvSpPr>
          <p:nvPr/>
        </p:nvSpPr>
        <p:spPr bwMode="auto">
          <a:xfrm>
            <a:off x="1042988" y="4724400"/>
            <a:ext cx="792162" cy="0"/>
          </a:xfrm>
          <a:prstGeom prst="line">
            <a:avLst/>
          </a:prstGeom>
          <a:noFill/>
          <a:ln w="38100">
            <a:solidFill>
              <a:srgbClr val="FF0000"/>
            </a:solidFill>
            <a:round/>
            <a:headEnd type="none" w="sm" len="sm"/>
            <a:tailEnd type="triangle" w="sm" len="sm"/>
          </a:ln>
        </p:spPr>
        <p:txBody>
          <a:bodyPr wrap="none"/>
          <a:lstStyle/>
          <a:p>
            <a:endParaRPr lang="zh-CN" altLang="en-US"/>
          </a:p>
        </p:txBody>
      </p:sp>
      <p:sp>
        <p:nvSpPr>
          <p:cNvPr id="11271" name="Line 7"/>
          <p:cNvSpPr>
            <a:spLocks noChangeShapeType="1"/>
          </p:cNvSpPr>
          <p:nvPr/>
        </p:nvSpPr>
        <p:spPr bwMode="auto">
          <a:xfrm flipH="1">
            <a:off x="4572000" y="5589588"/>
            <a:ext cx="792163" cy="0"/>
          </a:xfrm>
          <a:prstGeom prst="line">
            <a:avLst/>
          </a:prstGeom>
          <a:noFill/>
          <a:ln w="38100">
            <a:solidFill>
              <a:srgbClr val="0000FF"/>
            </a:solidFill>
            <a:round/>
            <a:headEnd type="none" w="sm" len="sm"/>
            <a:tailEnd type="triangle" w="sm" len="sm"/>
          </a:ln>
        </p:spPr>
        <p:txBody>
          <a:bodyPr wrap="none"/>
          <a:lstStyle/>
          <a:p>
            <a:endParaRPr lang="zh-CN" altLang="en-US"/>
          </a:p>
        </p:txBody>
      </p:sp>
      <p:sp>
        <p:nvSpPr>
          <p:cNvPr id="11272" name="Rectangle 8"/>
          <p:cNvSpPr>
            <a:spLocks noChangeArrowheads="1"/>
          </p:cNvSpPr>
          <p:nvPr/>
        </p:nvSpPr>
        <p:spPr bwMode="auto">
          <a:xfrm>
            <a:off x="4572000" y="4868863"/>
            <a:ext cx="863600" cy="360362"/>
          </a:xfrm>
          <a:prstGeom prst="rect">
            <a:avLst/>
          </a:prstGeom>
          <a:noFill/>
          <a:ln w="38100">
            <a:solidFill>
              <a:srgbClr val="0000FF"/>
            </a:solidFill>
            <a:miter lim="800000"/>
            <a:headEnd type="none" w="sm" len="sm"/>
            <a:tailEnd type="none" w="sm" len="sm"/>
          </a:ln>
        </p:spPr>
        <p:txBody>
          <a:bodyPr wrap="none" anchor="ctr"/>
          <a:lstStyle/>
          <a:p>
            <a:endParaRPr lang="zh-CN" altLang="en-US"/>
          </a:p>
        </p:txBody>
      </p:sp>
      <p:sp>
        <p:nvSpPr>
          <p:cNvPr id="11273" name="Rectangle 9"/>
          <p:cNvSpPr>
            <a:spLocks noChangeArrowheads="1"/>
          </p:cNvSpPr>
          <p:nvPr/>
        </p:nvSpPr>
        <p:spPr bwMode="auto">
          <a:xfrm>
            <a:off x="2555875" y="1125538"/>
            <a:ext cx="863600" cy="360362"/>
          </a:xfrm>
          <a:prstGeom prst="rect">
            <a:avLst/>
          </a:prstGeom>
          <a:noFill/>
          <a:ln w="38100">
            <a:solidFill>
              <a:srgbClr val="FF0000"/>
            </a:solidFill>
            <a:miter lim="800000"/>
            <a:headEnd type="none" w="sm" len="sm"/>
            <a:tailEnd type="none" w="sm" len="sm"/>
          </a:ln>
        </p:spPr>
        <p:txBody>
          <a:bodyPr wrap="none" anchor="ctr"/>
          <a:lstStyle/>
          <a:p>
            <a:endParaRPr lang="zh-CN" altLang="en-US"/>
          </a:p>
        </p:txBody>
      </p:sp>
      <p:sp>
        <p:nvSpPr>
          <p:cNvPr id="2" name="椭圆 1"/>
          <p:cNvSpPr/>
          <p:nvPr/>
        </p:nvSpPr>
        <p:spPr bwMode="auto">
          <a:xfrm>
            <a:off x="1042988" y="1125538"/>
            <a:ext cx="1224756" cy="647278"/>
          </a:xfrm>
          <a:prstGeom prst="ellipse">
            <a:avLst/>
          </a:prstGeom>
          <a:noFill/>
          <a:ln w="38100" cap="flat"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25000" smtClean="0">
              <a:ln>
                <a:noFill/>
              </a:ln>
              <a:solidFill>
                <a:schemeClr val="tx1"/>
              </a:solidFill>
              <a:effectLst/>
              <a:latin typeface="Times New Roman" pitchFamily="18" charset="0"/>
              <a:ea typeface="宋体" charset="-122"/>
            </a:endParaRPr>
          </a:p>
        </p:txBody>
      </p:sp>
      <p:sp>
        <p:nvSpPr>
          <p:cNvPr id="11" name="椭圆 10"/>
          <p:cNvSpPr/>
          <p:nvPr/>
        </p:nvSpPr>
        <p:spPr bwMode="auto">
          <a:xfrm>
            <a:off x="1074591" y="2490704"/>
            <a:ext cx="1224756" cy="647278"/>
          </a:xfrm>
          <a:prstGeom prst="ellipse">
            <a:avLst/>
          </a:prstGeom>
          <a:noFill/>
          <a:ln w="38100" cap="flat"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25000" smtClean="0">
              <a:ln>
                <a:noFill/>
              </a:ln>
              <a:solidFill>
                <a:schemeClr val="tx1"/>
              </a:solidFill>
              <a:effectLst/>
              <a:latin typeface="Times New Roman" pitchFamily="18" charset="0"/>
              <a:ea typeface="宋体" charset="-122"/>
            </a:endParaRPr>
          </a:p>
        </p:txBody>
      </p:sp>
      <p:cxnSp>
        <p:nvCxnSpPr>
          <p:cNvPr id="4" name="直接连接符 3"/>
          <p:cNvCxnSpPr/>
          <p:nvPr/>
        </p:nvCxnSpPr>
        <p:spPr bwMode="auto">
          <a:xfrm>
            <a:off x="1403648" y="3789040"/>
            <a:ext cx="864096" cy="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14" name="直接连接符 13"/>
          <p:cNvCxnSpPr/>
          <p:nvPr/>
        </p:nvCxnSpPr>
        <p:spPr bwMode="auto">
          <a:xfrm>
            <a:off x="3419475" y="3789040"/>
            <a:ext cx="864493" cy="0"/>
          </a:xfrm>
          <a:prstGeom prst="line">
            <a:avLst/>
          </a:prstGeom>
          <a:solidFill>
            <a:schemeClr val="accent1"/>
          </a:solidFill>
          <a:ln w="38100" cap="flat" cmpd="sng" algn="ctr">
            <a:solidFill>
              <a:schemeClr val="tx1"/>
            </a:solidFill>
            <a:prstDash val="solid"/>
            <a:round/>
            <a:headEnd type="none" w="sm" len="sm"/>
            <a:tailEnd type="none" w="sm" len="sm"/>
          </a:ln>
          <a:effectLst/>
        </p:spPr>
      </p:cxn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a:xfrm>
            <a:off x="304800" y="304800"/>
            <a:ext cx="8534400" cy="4114800"/>
          </a:xfrm>
        </p:spPr>
        <p:txBody>
          <a:bodyPr/>
          <a:lstStyle/>
          <a:p>
            <a:pPr eaLnBrk="1" hangingPunct="1"/>
            <a:r>
              <a:rPr lang="en-US" altLang="zh-CN" b="1" dirty="0" smtClean="0">
                <a:latin typeface="Times New Roman" pitchFamily="18" charset="0"/>
              </a:rPr>
              <a:t>Unlike mitochondrial respiration, no energy is conserved in photorespiration.</a:t>
            </a:r>
          </a:p>
          <a:p>
            <a:pPr eaLnBrk="1" hangingPunct="1"/>
            <a:r>
              <a:rPr lang="en-US" altLang="zh-CN" b="1" dirty="0" smtClean="0">
                <a:latin typeface="Times New Roman" pitchFamily="18" charset="0"/>
              </a:rPr>
              <a:t>The oxygenase activity increases more rapidly with temperature increase than the carboxylase activity.</a:t>
            </a:r>
          </a:p>
          <a:p>
            <a:pPr eaLnBrk="1" hangingPunct="1"/>
            <a:endParaRPr lang="en-US" altLang="zh-CN"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0" y="548680"/>
            <a:ext cx="9144000" cy="1143000"/>
          </a:xfrm>
        </p:spPr>
        <p:txBody>
          <a:bodyPr/>
          <a:lstStyle/>
          <a:p>
            <a:pPr eaLnBrk="1" hangingPunct="1"/>
            <a:r>
              <a:rPr lang="en-US" altLang="zh-CN" sz="4800" b="1" dirty="0" smtClean="0">
                <a:solidFill>
                  <a:srgbClr val="0000FF"/>
                </a:solidFill>
                <a:latin typeface="Times New Roman" pitchFamily="18" charset="0"/>
              </a:rPr>
              <a:t>29. C</a:t>
            </a:r>
            <a:r>
              <a:rPr lang="en-US" altLang="zh-CN" sz="4800" b="1" baseline="-25000" dirty="0" smtClean="0">
                <a:solidFill>
                  <a:srgbClr val="0000FF"/>
                </a:solidFill>
                <a:latin typeface="Times New Roman" pitchFamily="18" charset="0"/>
              </a:rPr>
              <a:t>4</a:t>
            </a:r>
            <a:r>
              <a:rPr lang="en-US" altLang="zh-CN" sz="4800" b="1" dirty="0" smtClean="0">
                <a:solidFill>
                  <a:srgbClr val="0000FF"/>
                </a:solidFill>
                <a:latin typeface="Times New Roman" pitchFamily="18" charset="0"/>
              </a:rPr>
              <a:t> plants have evolved a mechanism to minimize photorespiration</a:t>
            </a:r>
            <a:r>
              <a:rPr lang="en-US" altLang="zh-CN" dirty="0" smtClean="0"/>
              <a:t> </a:t>
            </a:r>
          </a:p>
        </p:txBody>
      </p:sp>
      <p:sp>
        <p:nvSpPr>
          <p:cNvPr id="102403" name="Rectangle 3"/>
          <p:cNvSpPr>
            <a:spLocks noGrp="1" noChangeArrowheads="1"/>
          </p:cNvSpPr>
          <p:nvPr>
            <p:ph type="body" idx="1"/>
          </p:nvPr>
        </p:nvSpPr>
        <p:spPr>
          <a:xfrm>
            <a:off x="-6342" y="2420888"/>
            <a:ext cx="9144000" cy="5486400"/>
          </a:xfrm>
        </p:spPr>
        <p:txBody>
          <a:bodyPr/>
          <a:lstStyle/>
          <a:p>
            <a:pPr eaLnBrk="1" hangingPunct="1"/>
            <a:r>
              <a:rPr lang="en-US" altLang="zh-CN" b="1" dirty="0" smtClean="0">
                <a:latin typeface="Times New Roman" pitchFamily="18" charset="0"/>
              </a:rPr>
              <a:t>In one pathway, CO</a:t>
            </a:r>
            <a:r>
              <a:rPr lang="en-US" altLang="zh-CN" b="1" baseline="-25000" dirty="0" smtClean="0">
                <a:latin typeface="Times New Roman" pitchFamily="18" charset="0"/>
              </a:rPr>
              <a:t>2</a:t>
            </a:r>
            <a:r>
              <a:rPr lang="en-US" altLang="zh-CN" b="1" dirty="0" smtClean="0">
                <a:latin typeface="Times New Roman" pitchFamily="18" charset="0"/>
              </a:rPr>
              <a:t> is first fixed (temporarily) to phosphoenolpyruvate (PEP) to form the 4-carbon oxaloacetate in mesophyll cells by a reaction catalyzed by PEP carboxylase, which has a high affinity to HCO</a:t>
            </a:r>
            <a:r>
              <a:rPr lang="en-US" altLang="zh-CN" b="1" baseline="-25000" dirty="0" smtClean="0">
                <a:latin typeface="Times New Roman" pitchFamily="18" charset="0"/>
              </a:rPr>
              <a:t>3</a:t>
            </a:r>
            <a:r>
              <a:rPr lang="en-US" altLang="zh-CN" b="1" baseline="30000" dirty="0" smtClean="0">
                <a:latin typeface="Times New Roman" pitchFamily="18" charset="0"/>
              </a:rPr>
              <a:t>-</a:t>
            </a:r>
            <a:r>
              <a:rPr lang="en-US" altLang="zh-CN" b="1" dirty="0" smtClean="0">
                <a:latin typeface="Times New Roman" pitchFamily="18" charset="0"/>
              </a:rPr>
              <a:t>.</a:t>
            </a:r>
          </a:p>
          <a:p>
            <a:pPr eaLnBrk="1" hangingPunct="1"/>
            <a:r>
              <a:rPr lang="en-US" altLang="zh-CN" b="1" dirty="0" smtClean="0">
                <a:latin typeface="Times New Roman" pitchFamily="18" charset="0"/>
              </a:rPr>
              <a:t>Oxaloacetate is then reduced to malate, which  moves to the bundle-sheath cells via the plasmodesmata (</a:t>
            </a:r>
            <a:r>
              <a:rPr lang="zh-CN" altLang="en-US" b="1" dirty="0" smtClean="0">
                <a:latin typeface="楷体" panose="02010609060101010101" pitchFamily="49" charset="-122"/>
                <a:ea typeface="楷体" panose="02010609060101010101" pitchFamily="49" charset="-122"/>
              </a:rPr>
              <a:t>胞间连丝</a:t>
            </a:r>
            <a:r>
              <a:rPr lang="en-US" altLang="zh-CN" b="1" dirty="0" smtClean="0">
                <a:latin typeface="Times New Roman" pitchFamily="18" charset="0"/>
              </a:rPr>
              <a:t>) linkage.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3"/>
          <p:cNvSpPr txBox="1">
            <a:spLocks noChangeArrowheads="1"/>
          </p:cNvSpPr>
          <p:nvPr/>
        </p:nvSpPr>
        <p:spPr bwMode="auto">
          <a:xfrm>
            <a:off x="1331913" y="5911850"/>
            <a:ext cx="7153275" cy="946150"/>
          </a:xfrm>
          <a:prstGeom prst="rect">
            <a:avLst/>
          </a:prstGeom>
          <a:noFill/>
          <a:ln w="12700">
            <a:noFill/>
            <a:miter lim="800000"/>
            <a:headEnd type="none" w="sm" len="sm"/>
            <a:tailEnd type="none" w="sm" len="sm"/>
          </a:ln>
        </p:spPr>
        <p:txBody>
          <a:bodyPr wrap="none">
            <a:spAutoFit/>
          </a:bodyPr>
          <a:lstStyle/>
          <a:p>
            <a:pPr algn="ctr"/>
            <a:r>
              <a:rPr lang="en-US" altLang="zh-CN" baseline="0" dirty="0">
                <a:solidFill>
                  <a:srgbClr val="0000FF"/>
                </a:solidFill>
              </a:rPr>
              <a:t>Electron micrograph showing chloroplasts </a:t>
            </a:r>
          </a:p>
          <a:p>
            <a:pPr algn="ctr"/>
            <a:r>
              <a:rPr lang="en-US" altLang="zh-CN" baseline="0" dirty="0">
                <a:solidFill>
                  <a:srgbClr val="0000FF"/>
                </a:solidFill>
              </a:rPr>
              <a:t>of adjacent mesophyll and bundle-sheath cells</a:t>
            </a:r>
          </a:p>
        </p:txBody>
      </p:sp>
      <p:pic>
        <p:nvPicPr>
          <p:cNvPr id="103427" name="Picture 4"/>
          <p:cNvPicPr>
            <a:picLocks noChangeAspect="1" noChangeArrowheads="1"/>
          </p:cNvPicPr>
          <p:nvPr/>
        </p:nvPicPr>
        <p:blipFill>
          <a:blip r:embed="rId3"/>
          <a:srcRect/>
          <a:stretch>
            <a:fillRect/>
          </a:stretch>
        </p:blipFill>
        <p:spPr bwMode="auto">
          <a:xfrm>
            <a:off x="885825" y="0"/>
            <a:ext cx="6638925" cy="583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body" idx="1"/>
          </p:nvPr>
        </p:nvSpPr>
        <p:spPr>
          <a:xfrm>
            <a:off x="304800" y="304800"/>
            <a:ext cx="8839200" cy="6364288"/>
          </a:xfrm>
        </p:spPr>
        <p:txBody>
          <a:bodyPr/>
          <a:lstStyle/>
          <a:p>
            <a:pPr eaLnBrk="1" hangingPunct="1">
              <a:lnSpc>
                <a:spcPct val="90000"/>
              </a:lnSpc>
            </a:pPr>
            <a:r>
              <a:rPr lang="en-US" altLang="zh-CN" b="1" dirty="0" smtClean="0">
                <a:latin typeface="Times New Roman" pitchFamily="18" charset="0"/>
              </a:rPr>
              <a:t>Malate is then converted to pyruvate in a reaction catalyzed by malic enzyme, releasing CO</a:t>
            </a:r>
            <a:r>
              <a:rPr lang="en-US" altLang="zh-CN" b="1" baseline="-25000" dirty="0" smtClean="0">
                <a:latin typeface="Times New Roman" pitchFamily="18" charset="0"/>
              </a:rPr>
              <a:t>2</a:t>
            </a:r>
            <a:r>
              <a:rPr lang="en-US" altLang="zh-CN" b="1" dirty="0" smtClean="0">
                <a:latin typeface="Times New Roman" pitchFamily="18" charset="0"/>
              </a:rPr>
              <a:t> in the bundle-sheath cells.</a:t>
            </a:r>
          </a:p>
          <a:p>
            <a:pPr eaLnBrk="1" hangingPunct="1">
              <a:lnSpc>
                <a:spcPct val="90000"/>
              </a:lnSpc>
            </a:pPr>
            <a:r>
              <a:rPr lang="en-US" altLang="zh-CN" b="1" dirty="0" smtClean="0">
                <a:latin typeface="Times New Roman" pitchFamily="18" charset="0"/>
              </a:rPr>
              <a:t>Carbon fixation then occur via the Calvin cycle in the bundle sheath cells exactly like what happens in C</a:t>
            </a:r>
            <a:r>
              <a:rPr lang="en-US" altLang="zh-CN" b="1" baseline="-25000" dirty="0" smtClean="0">
                <a:latin typeface="Times New Roman" pitchFamily="18" charset="0"/>
              </a:rPr>
              <a:t>3</a:t>
            </a:r>
            <a:r>
              <a:rPr lang="en-US" altLang="zh-CN" b="1" dirty="0" smtClean="0">
                <a:latin typeface="Times New Roman" pitchFamily="18" charset="0"/>
              </a:rPr>
              <a:t> plants,  exposing rubisco at a high level of CO</a:t>
            </a:r>
            <a:r>
              <a:rPr lang="en-US" altLang="zh-CN" b="1" baseline="-25000" dirty="0" smtClean="0">
                <a:latin typeface="Times New Roman" pitchFamily="18" charset="0"/>
              </a:rPr>
              <a:t>2</a:t>
            </a:r>
            <a:r>
              <a:rPr lang="en-US" altLang="zh-CN" b="1" dirty="0" smtClean="0">
                <a:latin typeface="Times New Roman" pitchFamily="18" charset="0"/>
              </a:rPr>
              <a:t> but low level of O</a:t>
            </a:r>
            <a:r>
              <a:rPr lang="en-US" altLang="zh-CN" b="1" baseline="-25000" dirty="0" smtClean="0">
                <a:latin typeface="Times New Roman" pitchFamily="18" charset="0"/>
              </a:rPr>
              <a:t>2</a:t>
            </a:r>
            <a:r>
              <a:rPr lang="en-US" altLang="zh-CN" b="1" dirty="0" smtClean="0">
                <a:latin typeface="Times New Roman" pitchFamily="18" charset="0"/>
              </a:rPr>
              <a:t> (the bundle sheath cells are away from the air).</a:t>
            </a:r>
          </a:p>
          <a:p>
            <a:pPr eaLnBrk="1" hangingPunct="1">
              <a:lnSpc>
                <a:spcPct val="90000"/>
              </a:lnSpc>
            </a:pPr>
            <a:r>
              <a:rPr lang="en-US" altLang="zh-CN" b="1" dirty="0" smtClean="0">
                <a:latin typeface="Times New Roman" pitchFamily="18" charset="0"/>
              </a:rPr>
              <a:t>The pyruvate generated in the bundle sheath cells is transported back into the mesophyll cells, and is converted to PEP in a reaction catalyzed by pyruvate phosphate dikinase.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p:cNvSpPr txBox="1">
            <a:spLocks noChangeArrowheads="1"/>
          </p:cNvSpPr>
          <p:nvPr/>
        </p:nvSpPr>
        <p:spPr bwMode="auto">
          <a:xfrm>
            <a:off x="4644008" y="3048794"/>
            <a:ext cx="4419030" cy="1569660"/>
          </a:xfrm>
          <a:prstGeom prst="rect">
            <a:avLst/>
          </a:prstGeom>
          <a:noFill/>
          <a:ln w="12700">
            <a:noFill/>
            <a:miter lim="800000"/>
            <a:headEnd type="none" w="sm" len="sm"/>
            <a:tailEnd type="none" w="sm" len="sm"/>
          </a:ln>
        </p:spPr>
        <p:txBody>
          <a:bodyPr wrap="none">
            <a:spAutoFit/>
          </a:bodyPr>
          <a:lstStyle/>
          <a:p>
            <a:r>
              <a:rPr kumimoji="1" lang="en-US" altLang="zh-CN" sz="2400" baseline="0" dirty="0"/>
              <a:t>C</a:t>
            </a:r>
            <a:r>
              <a:rPr kumimoji="1" lang="en-US" altLang="zh-CN" sz="2400" dirty="0"/>
              <a:t>4</a:t>
            </a:r>
            <a:r>
              <a:rPr kumimoji="1" lang="en-US" altLang="zh-CN" sz="2400" baseline="0" dirty="0"/>
              <a:t> plants (e.g., maize, sugarcane</a:t>
            </a:r>
          </a:p>
          <a:p>
            <a:r>
              <a:rPr kumimoji="1" lang="en-US" altLang="zh-CN" sz="2400" baseline="0" dirty="0"/>
              <a:t>and sorghum) have evolved a </a:t>
            </a:r>
          </a:p>
          <a:p>
            <a:r>
              <a:rPr kumimoji="1" lang="en-US" altLang="zh-CN" sz="2400" baseline="0" dirty="0"/>
              <a:t>mechanism to </a:t>
            </a:r>
            <a:r>
              <a:rPr kumimoji="1" lang="en-US" altLang="zh-CN" sz="2400" baseline="0" dirty="0" smtClean="0"/>
              <a:t>minimize</a:t>
            </a:r>
            <a:endParaRPr kumimoji="1" lang="en-US" altLang="zh-CN" sz="2400" baseline="0" dirty="0"/>
          </a:p>
          <a:p>
            <a:r>
              <a:rPr kumimoji="1" lang="en-US" altLang="zh-CN" sz="2400" baseline="0" dirty="0"/>
              <a:t>photorespiration</a:t>
            </a:r>
          </a:p>
        </p:txBody>
      </p:sp>
      <p:sp>
        <p:nvSpPr>
          <p:cNvPr id="105475" name="Text Box 4"/>
          <p:cNvSpPr txBox="1">
            <a:spLocks noChangeArrowheads="1"/>
          </p:cNvSpPr>
          <p:nvPr/>
        </p:nvSpPr>
        <p:spPr bwMode="auto">
          <a:xfrm>
            <a:off x="827088" y="6165850"/>
            <a:ext cx="5100637" cy="519113"/>
          </a:xfrm>
          <a:prstGeom prst="rect">
            <a:avLst/>
          </a:prstGeom>
          <a:noFill/>
          <a:ln w="12700">
            <a:noFill/>
            <a:miter lim="800000"/>
            <a:headEnd type="none" w="sm" len="sm"/>
            <a:tailEnd type="none" w="sm" len="sm"/>
          </a:ln>
        </p:spPr>
        <p:txBody>
          <a:bodyPr wrap="none">
            <a:spAutoFit/>
          </a:bodyPr>
          <a:lstStyle/>
          <a:p>
            <a:r>
              <a:rPr lang="en-US" altLang="zh-CN" baseline="0" dirty="0">
                <a:solidFill>
                  <a:srgbClr val="0000FF"/>
                </a:solidFill>
              </a:rPr>
              <a:t>Carbon assimilation in C</a:t>
            </a:r>
            <a:r>
              <a:rPr lang="en-US" altLang="zh-CN" dirty="0">
                <a:solidFill>
                  <a:srgbClr val="0000FF"/>
                </a:solidFill>
              </a:rPr>
              <a:t>4 </a:t>
            </a:r>
            <a:r>
              <a:rPr lang="en-US" altLang="zh-CN" baseline="0" dirty="0">
                <a:solidFill>
                  <a:srgbClr val="0000FF"/>
                </a:solidFill>
              </a:rPr>
              <a:t>plants</a:t>
            </a:r>
          </a:p>
        </p:txBody>
      </p:sp>
      <p:pic>
        <p:nvPicPr>
          <p:cNvPr id="105476" name="Picture 5"/>
          <p:cNvPicPr>
            <a:picLocks noChangeAspect="1" noChangeArrowheads="1"/>
          </p:cNvPicPr>
          <p:nvPr/>
        </p:nvPicPr>
        <p:blipFill>
          <a:blip r:embed="rId3"/>
          <a:srcRect/>
          <a:stretch>
            <a:fillRect/>
          </a:stretch>
        </p:blipFill>
        <p:spPr bwMode="auto">
          <a:xfrm>
            <a:off x="1476375" y="0"/>
            <a:ext cx="2919413" cy="6097588"/>
          </a:xfrm>
          <a:prstGeom prst="rect">
            <a:avLst/>
          </a:prstGeom>
          <a:noFill/>
          <a:ln w="9525">
            <a:noFill/>
            <a:miter lim="800000"/>
            <a:headEnd/>
            <a:tailEnd/>
          </a:ln>
        </p:spPr>
      </p:pic>
      <p:sp>
        <p:nvSpPr>
          <p:cNvPr id="105477" name="Line 6"/>
          <p:cNvSpPr>
            <a:spLocks noChangeShapeType="1"/>
          </p:cNvSpPr>
          <p:nvPr/>
        </p:nvSpPr>
        <p:spPr bwMode="auto">
          <a:xfrm>
            <a:off x="2268538" y="4797425"/>
            <a:ext cx="503237" cy="0"/>
          </a:xfrm>
          <a:prstGeom prst="line">
            <a:avLst/>
          </a:prstGeom>
          <a:noFill/>
          <a:ln w="38100">
            <a:solidFill>
              <a:srgbClr val="FF0000"/>
            </a:solidFill>
            <a:round/>
            <a:headEnd type="none" w="sm" len="sm"/>
            <a:tailEnd type="triangle" w="sm" len="sm"/>
          </a:ln>
        </p:spPr>
        <p:txBody>
          <a:bodyPr wrap="none"/>
          <a:lstStyle/>
          <a:p>
            <a:endParaRPr lang="zh-CN" alt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a:xfrm>
            <a:off x="179512" y="329725"/>
            <a:ext cx="8839200" cy="6553200"/>
          </a:xfrm>
        </p:spPr>
        <p:txBody>
          <a:bodyPr/>
          <a:lstStyle/>
          <a:p>
            <a:pPr eaLnBrk="1" hangingPunct="1"/>
            <a:r>
              <a:rPr lang="en-US" altLang="zh-CN" b="1" dirty="0" smtClean="0">
                <a:latin typeface="Times New Roman" pitchFamily="18" charset="0"/>
              </a:rPr>
              <a:t>C</a:t>
            </a:r>
            <a:r>
              <a:rPr lang="en-US" altLang="zh-CN" b="1" baseline="-25000" dirty="0" smtClean="0">
                <a:latin typeface="Times New Roman" pitchFamily="18" charset="0"/>
              </a:rPr>
              <a:t>4</a:t>
            </a:r>
            <a:r>
              <a:rPr lang="en-US" altLang="zh-CN" b="1" dirty="0" smtClean="0">
                <a:latin typeface="Times New Roman" pitchFamily="18" charset="0"/>
              </a:rPr>
              <a:t> plants consume</a:t>
            </a:r>
            <a:r>
              <a:rPr lang="en-US" altLang="zh-CN" b="1" dirty="0" smtClean="0">
                <a:solidFill>
                  <a:srgbClr val="FFFF00"/>
                </a:solidFill>
                <a:latin typeface="Times New Roman" pitchFamily="18" charset="0"/>
              </a:rPr>
              <a:t> </a:t>
            </a:r>
            <a:r>
              <a:rPr lang="en-US" altLang="zh-CN" b="1" dirty="0" smtClean="0">
                <a:solidFill>
                  <a:srgbClr val="FF0000"/>
                </a:solidFill>
                <a:latin typeface="Times New Roman" pitchFamily="18" charset="0"/>
              </a:rPr>
              <a:t>five</a:t>
            </a:r>
            <a:r>
              <a:rPr lang="en-US" altLang="zh-CN" b="1" dirty="0" smtClean="0">
                <a:latin typeface="Times New Roman" pitchFamily="18" charset="0"/>
              </a:rPr>
              <a:t> ATP to fix one CO</a:t>
            </a:r>
            <a:r>
              <a:rPr lang="en-US" altLang="zh-CN" b="1" baseline="-25000" dirty="0" smtClean="0">
                <a:latin typeface="Times New Roman" pitchFamily="18" charset="0"/>
              </a:rPr>
              <a:t>2</a:t>
            </a:r>
            <a:r>
              <a:rPr lang="en-US" altLang="zh-CN" b="1" dirty="0" smtClean="0">
                <a:latin typeface="Times New Roman" pitchFamily="18" charset="0"/>
              </a:rPr>
              <a:t> (whereas C</a:t>
            </a:r>
            <a:r>
              <a:rPr lang="en-US" altLang="zh-CN" b="1" baseline="-25000" dirty="0" smtClean="0">
                <a:latin typeface="Times New Roman" pitchFamily="18" charset="0"/>
              </a:rPr>
              <a:t>3</a:t>
            </a:r>
            <a:r>
              <a:rPr lang="en-US" altLang="zh-CN" b="1" dirty="0" smtClean="0">
                <a:latin typeface="Times New Roman" pitchFamily="18" charset="0"/>
              </a:rPr>
              <a:t> plants consume only</a:t>
            </a:r>
            <a:r>
              <a:rPr lang="en-US" altLang="zh-CN" b="1" dirty="0" smtClean="0">
                <a:solidFill>
                  <a:srgbClr val="FF0000"/>
                </a:solidFill>
                <a:latin typeface="Times New Roman" pitchFamily="18" charset="0"/>
              </a:rPr>
              <a:t> three</a:t>
            </a:r>
            <a:r>
              <a:rPr lang="en-US" altLang="zh-CN" b="1" dirty="0" smtClean="0">
                <a:latin typeface="Times New Roman" pitchFamily="18" charset="0"/>
              </a:rPr>
              <a:t>)</a:t>
            </a:r>
          </a:p>
          <a:p>
            <a:pPr eaLnBrk="1" hangingPunct="1"/>
            <a:r>
              <a:rPr lang="en-US" altLang="zh-CN" b="1" dirty="0" smtClean="0">
                <a:latin typeface="Times New Roman" pitchFamily="18" charset="0"/>
              </a:rPr>
              <a:t>When temperature increases to about 28</a:t>
            </a:r>
            <a:r>
              <a:rPr lang="en-US" altLang="zh-CN" b="1" baseline="30000" dirty="0" smtClean="0">
                <a:latin typeface="Times New Roman" pitchFamily="18" charset="0"/>
              </a:rPr>
              <a:t>o</a:t>
            </a:r>
            <a:r>
              <a:rPr lang="en-US" altLang="zh-CN" b="1" dirty="0" smtClean="0">
                <a:latin typeface="Times New Roman" pitchFamily="18" charset="0"/>
              </a:rPr>
              <a:t>C to 30</a:t>
            </a:r>
            <a:r>
              <a:rPr lang="en-US" altLang="zh-CN" b="1" baseline="30000" dirty="0" smtClean="0">
                <a:latin typeface="Times New Roman" pitchFamily="18" charset="0"/>
              </a:rPr>
              <a:t>o</a:t>
            </a:r>
            <a:r>
              <a:rPr lang="en-US" altLang="zh-CN" b="1" dirty="0" smtClean="0">
                <a:latin typeface="Times New Roman" pitchFamily="18" charset="0"/>
              </a:rPr>
              <a:t>C, the gain in efficiency from the elimination of photorespiration in C</a:t>
            </a:r>
            <a:r>
              <a:rPr lang="en-US" altLang="zh-CN" b="1" baseline="-25000" dirty="0" smtClean="0">
                <a:latin typeface="Times New Roman" pitchFamily="18" charset="0"/>
              </a:rPr>
              <a:t>4</a:t>
            </a:r>
            <a:r>
              <a:rPr lang="en-US" altLang="zh-CN" b="1" dirty="0" smtClean="0">
                <a:latin typeface="Times New Roman" pitchFamily="18" charset="0"/>
              </a:rPr>
              <a:t> plants more than compensates for this higher energy cost, thus C</a:t>
            </a:r>
            <a:r>
              <a:rPr lang="en-US" altLang="zh-CN" b="1" baseline="-25000" dirty="0" smtClean="0">
                <a:latin typeface="Times New Roman" pitchFamily="18" charset="0"/>
              </a:rPr>
              <a:t>4</a:t>
            </a:r>
            <a:r>
              <a:rPr lang="en-US" altLang="zh-CN" b="1" dirty="0" smtClean="0">
                <a:latin typeface="Times New Roman" pitchFamily="18" charset="0"/>
              </a:rPr>
              <a:t> plants grows faster than C</a:t>
            </a:r>
            <a:r>
              <a:rPr lang="en-US" altLang="zh-CN" b="1" baseline="-25000" dirty="0" smtClean="0">
                <a:latin typeface="Times New Roman" pitchFamily="18" charset="0"/>
              </a:rPr>
              <a:t>3</a:t>
            </a:r>
            <a:r>
              <a:rPr lang="en-US" altLang="zh-CN" b="1" dirty="0" smtClean="0">
                <a:latin typeface="Times New Roman" pitchFamily="18" charset="0"/>
              </a:rPr>
              <a:t> plants under these temperatures.</a:t>
            </a:r>
          </a:p>
          <a:p>
            <a:pPr eaLnBrk="1" hangingPunct="1"/>
            <a:endParaRPr lang="en-US" altLang="zh-CN"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67544" y="260648"/>
            <a:ext cx="7772400" cy="1143000"/>
          </a:xfrm>
        </p:spPr>
        <p:txBody>
          <a:bodyPr/>
          <a:lstStyle/>
          <a:p>
            <a:pPr eaLnBrk="1" hangingPunct="1"/>
            <a:r>
              <a:rPr lang="en-US" altLang="zh-CN" sz="6600" b="1" dirty="0" smtClean="0">
                <a:solidFill>
                  <a:srgbClr val="0000FF"/>
                </a:solidFill>
                <a:latin typeface="Times New Roman" pitchFamily="18" charset="0"/>
              </a:rPr>
              <a:t>Keywords</a:t>
            </a:r>
          </a:p>
        </p:txBody>
      </p:sp>
      <p:sp>
        <p:nvSpPr>
          <p:cNvPr id="107523" name="Rectangle 3"/>
          <p:cNvSpPr>
            <a:spLocks noGrp="1" noChangeArrowheads="1"/>
          </p:cNvSpPr>
          <p:nvPr>
            <p:ph type="body" idx="1"/>
          </p:nvPr>
        </p:nvSpPr>
        <p:spPr>
          <a:xfrm>
            <a:off x="93258" y="1556792"/>
            <a:ext cx="9036496" cy="4114800"/>
          </a:xfrm>
        </p:spPr>
        <p:txBody>
          <a:bodyPr/>
          <a:lstStyle/>
          <a:p>
            <a:pPr eaLnBrk="1" hangingPunct="1">
              <a:lnSpc>
                <a:spcPct val="90000"/>
              </a:lnSpc>
            </a:pPr>
            <a:r>
              <a:rPr lang="en-US" altLang="zh-CN" sz="3300" b="1" dirty="0" smtClean="0">
                <a:latin typeface="Times New Roman" pitchFamily="18" charset="0"/>
              </a:rPr>
              <a:t>Gluconeogenesis --- reaction and regulation</a:t>
            </a:r>
          </a:p>
          <a:p>
            <a:pPr eaLnBrk="1" hangingPunct="1">
              <a:lnSpc>
                <a:spcPct val="90000"/>
              </a:lnSpc>
            </a:pPr>
            <a:r>
              <a:rPr lang="en-US" altLang="zh-CN" sz="3300" b="1" dirty="0" smtClean="0">
                <a:latin typeface="Times New Roman" pitchFamily="18" charset="0"/>
              </a:rPr>
              <a:t>Reciprocal regulation of glycolysis and gluconeogenesis by </a:t>
            </a:r>
            <a:r>
              <a:rPr lang="en-US" altLang="zh-CN" sz="3300" b="1" dirty="0" smtClean="0">
                <a:solidFill>
                  <a:srgbClr val="FF0000"/>
                </a:solidFill>
                <a:latin typeface="Times New Roman" pitchFamily="18" charset="0"/>
              </a:rPr>
              <a:t>fructose 2,6-bisphosphate</a:t>
            </a:r>
            <a:endParaRPr lang="en-US" altLang="zh-CN" sz="3300" b="1" dirty="0" smtClean="0">
              <a:latin typeface="Times New Roman" pitchFamily="18" charset="0"/>
            </a:endParaRPr>
          </a:p>
          <a:p>
            <a:pPr eaLnBrk="1" hangingPunct="1">
              <a:lnSpc>
                <a:spcPct val="90000"/>
              </a:lnSpc>
            </a:pPr>
            <a:r>
              <a:rPr lang="en-US" altLang="zh-CN" sz="3300" b="1" dirty="0" smtClean="0">
                <a:latin typeface="Times New Roman" pitchFamily="18" charset="0"/>
              </a:rPr>
              <a:t>Reciprocal regulation of glycogen synthase and glycogen phosphorylase by </a:t>
            </a:r>
            <a:r>
              <a:rPr lang="en-US" altLang="zh-CN" sz="3300" b="1" dirty="0">
                <a:latin typeface="Times New Roman" pitchFamily="18" charset="0"/>
              </a:rPr>
              <a:t>insulin </a:t>
            </a:r>
            <a:r>
              <a:rPr lang="en-US" altLang="zh-CN" sz="3300" b="1" dirty="0" smtClean="0">
                <a:latin typeface="Times New Roman" pitchFamily="18" charset="0"/>
              </a:rPr>
              <a:t>&amp; glucagon </a:t>
            </a:r>
          </a:p>
          <a:p>
            <a:pPr eaLnBrk="1" hangingPunct="1">
              <a:lnSpc>
                <a:spcPct val="90000"/>
              </a:lnSpc>
            </a:pPr>
            <a:r>
              <a:rPr lang="en-US" altLang="zh-CN" sz="3300" b="1" dirty="0" smtClean="0">
                <a:latin typeface="Times New Roman" pitchFamily="18" charset="0"/>
              </a:rPr>
              <a:t>Calvin cycle --- reaction</a:t>
            </a:r>
          </a:p>
          <a:p>
            <a:pPr eaLnBrk="1" hangingPunct="1">
              <a:lnSpc>
                <a:spcPct val="90000"/>
              </a:lnSpc>
            </a:pPr>
            <a:endParaRPr lang="en-US" altLang="zh-CN"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3568" y="188640"/>
            <a:ext cx="7772400" cy="1143000"/>
          </a:xfrm>
        </p:spPr>
        <p:txBody>
          <a:bodyPr/>
          <a:lstStyle/>
          <a:p>
            <a:pPr eaLnBrk="1" hangingPunct="1"/>
            <a:r>
              <a:rPr lang="en-US" altLang="zh-CN" sz="6600" b="1" dirty="0" smtClean="0">
                <a:solidFill>
                  <a:srgbClr val="0000FF"/>
                </a:solidFill>
                <a:latin typeface="Times New Roman" pitchFamily="18" charset="0"/>
              </a:rPr>
              <a:t>Words of the Week</a:t>
            </a:r>
          </a:p>
        </p:txBody>
      </p:sp>
      <p:sp>
        <p:nvSpPr>
          <p:cNvPr id="144387" name="Rectangle 3"/>
          <p:cNvSpPr>
            <a:spLocks noGrp="1" noChangeArrowheads="1"/>
          </p:cNvSpPr>
          <p:nvPr>
            <p:ph type="body" idx="1"/>
          </p:nvPr>
        </p:nvSpPr>
        <p:spPr>
          <a:xfrm>
            <a:off x="143000" y="1556792"/>
            <a:ext cx="9001000" cy="5806033"/>
          </a:xfrm>
        </p:spPr>
        <p:txBody>
          <a:bodyPr/>
          <a:lstStyle/>
          <a:p>
            <a:pPr eaLnBrk="1" hangingPunct="1">
              <a:lnSpc>
                <a:spcPct val="90000"/>
              </a:lnSpc>
            </a:pPr>
            <a:r>
              <a:rPr lang="en-US" altLang="zh-CN" sz="4400" b="1" dirty="0" smtClean="0">
                <a:latin typeface="Times New Roman" pitchFamily="18" charset="0"/>
              </a:rPr>
              <a:t>reciprocal regulation</a:t>
            </a:r>
          </a:p>
          <a:p>
            <a:pPr eaLnBrk="1" hangingPunct="1">
              <a:lnSpc>
                <a:spcPct val="90000"/>
              </a:lnSpc>
            </a:pPr>
            <a:r>
              <a:rPr lang="en-US" altLang="zh-CN" sz="4400" b="1" dirty="0" smtClean="0">
                <a:latin typeface="Times New Roman" pitchFamily="18" charset="0"/>
              </a:rPr>
              <a:t>coordinate regulation</a:t>
            </a:r>
          </a:p>
          <a:p>
            <a:pPr eaLnBrk="1" hangingPunct="1">
              <a:lnSpc>
                <a:spcPct val="90000"/>
              </a:lnSpc>
            </a:pPr>
            <a:r>
              <a:rPr lang="en-US" altLang="zh-CN" sz="4400" b="1" dirty="0">
                <a:latin typeface="Times New Roman" pitchFamily="18" charset="0"/>
              </a:rPr>
              <a:t>a</a:t>
            </a:r>
            <a:r>
              <a:rPr lang="en-US" altLang="zh-CN" sz="4400" b="1" dirty="0" smtClean="0">
                <a:latin typeface="Times New Roman" pitchFamily="18" charset="0"/>
              </a:rPr>
              <a:t>llosteric regulation</a:t>
            </a:r>
            <a:endParaRPr lang="en-US" altLang="zh-CN" sz="4400" b="1" dirty="0">
              <a:latin typeface="Times New Roman" pitchFamily="18" charset="0"/>
            </a:endParaRPr>
          </a:p>
          <a:p>
            <a:pPr eaLnBrk="1" hangingPunct="1">
              <a:lnSpc>
                <a:spcPct val="90000"/>
              </a:lnSpc>
            </a:pPr>
            <a:r>
              <a:rPr lang="en-US" altLang="zh-CN" sz="4400" b="1" dirty="0">
                <a:latin typeface="Times New Roman" pitchFamily="18" charset="0"/>
              </a:rPr>
              <a:t>r</a:t>
            </a:r>
            <a:r>
              <a:rPr lang="en-US" altLang="zh-CN" sz="4400" b="1" dirty="0" smtClean="0">
                <a:latin typeface="Times New Roman" pitchFamily="18" charset="0"/>
              </a:rPr>
              <a:t>egulation by covalent modification</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434489" y="260648"/>
            <a:ext cx="8424936" cy="1143000"/>
          </a:xfrm>
        </p:spPr>
        <p:txBody>
          <a:bodyPr/>
          <a:lstStyle/>
          <a:p>
            <a:r>
              <a:rPr lang="en-US" altLang="zh-CN" sz="4800" b="1" dirty="0" smtClean="0">
                <a:solidFill>
                  <a:srgbClr val="3333FF"/>
                </a:solidFill>
                <a:latin typeface="Times New Roman" pitchFamily="18" charset="0"/>
                <a:ea typeface="宋体" charset="-122"/>
              </a:rPr>
              <a:t>Text-book reading of the week</a:t>
            </a:r>
          </a:p>
        </p:txBody>
      </p:sp>
      <p:sp>
        <p:nvSpPr>
          <p:cNvPr id="87043" name="Rectangle 3"/>
          <p:cNvSpPr>
            <a:spLocks noGrp="1" noChangeArrowheads="1"/>
          </p:cNvSpPr>
          <p:nvPr>
            <p:ph type="body" idx="4294967295"/>
          </p:nvPr>
        </p:nvSpPr>
        <p:spPr>
          <a:xfrm>
            <a:off x="323528" y="1268760"/>
            <a:ext cx="8169959" cy="5689600"/>
          </a:xfrm>
          <a:ln>
            <a:noFill/>
          </a:ln>
        </p:spPr>
        <p:txBody>
          <a:bodyPr/>
          <a:lstStyle/>
          <a:p>
            <a:r>
              <a:rPr lang="en-US" altLang="zh-CN" sz="2800" b="1" dirty="0" smtClean="0">
                <a:latin typeface="Times New Roman" pitchFamily="18" charset="0"/>
                <a:ea typeface="宋体" charset="-122"/>
                <a:cs typeface="Times New Roman" pitchFamily="18" charset="0"/>
              </a:rPr>
              <a:t>Summary 14.4 (p574)</a:t>
            </a:r>
          </a:p>
          <a:p>
            <a:r>
              <a:rPr lang="en-US" altLang="zh-CN" sz="2800" b="1" dirty="0">
                <a:latin typeface="Times New Roman" pitchFamily="18" charset="0"/>
                <a:ea typeface="宋体" charset="-122"/>
                <a:cs typeface="Times New Roman" pitchFamily="18" charset="0"/>
              </a:rPr>
              <a:t>Summary </a:t>
            </a:r>
            <a:r>
              <a:rPr lang="en-US" altLang="zh-CN" sz="2800" b="1" dirty="0" smtClean="0">
                <a:latin typeface="Times New Roman" pitchFamily="18" charset="0"/>
                <a:ea typeface="宋体" charset="-122"/>
                <a:cs typeface="Times New Roman" pitchFamily="18" charset="0"/>
              </a:rPr>
              <a:t>15.3 </a:t>
            </a:r>
            <a:r>
              <a:rPr lang="en-US" altLang="zh-CN" sz="2800" b="1" dirty="0">
                <a:latin typeface="Times New Roman" pitchFamily="18" charset="0"/>
                <a:ea typeface="宋体" charset="-122"/>
                <a:cs typeface="Times New Roman" pitchFamily="18" charset="0"/>
              </a:rPr>
              <a:t>(</a:t>
            </a:r>
            <a:r>
              <a:rPr lang="en-US" altLang="zh-CN" sz="2800" b="1" dirty="0" smtClean="0">
                <a:latin typeface="Times New Roman" pitchFamily="18" charset="0"/>
                <a:ea typeface="宋体" charset="-122"/>
                <a:cs typeface="Times New Roman" pitchFamily="18" charset="0"/>
              </a:rPr>
              <a:t>p612)</a:t>
            </a:r>
          </a:p>
          <a:p>
            <a:r>
              <a:rPr lang="en-US" altLang="zh-CN" sz="2800" b="1" dirty="0">
                <a:latin typeface="Times New Roman" pitchFamily="18" charset="0"/>
                <a:ea typeface="宋体" charset="-122"/>
                <a:cs typeface="Times New Roman" pitchFamily="18" charset="0"/>
              </a:rPr>
              <a:t>Summary </a:t>
            </a:r>
            <a:r>
              <a:rPr lang="en-US" altLang="zh-CN" sz="2800" b="1" dirty="0" smtClean="0">
                <a:latin typeface="Times New Roman" pitchFamily="18" charset="0"/>
                <a:ea typeface="宋体" charset="-122"/>
                <a:cs typeface="Times New Roman" pitchFamily="18" charset="0"/>
              </a:rPr>
              <a:t>15.4 </a:t>
            </a:r>
            <a:r>
              <a:rPr lang="en-US" altLang="zh-CN" sz="2800" b="1" dirty="0">
                <a:latin typeface="Times New Roman" pitchFamily="18" charset="0"/>
                <a:ea typeface="宋体" charset="-122"/>
                <a:cs typeface="Times New Roman" pitchFamily="18" charset="0"/>
              </a:rPr>
              <a:t>(</a:t>
            </a:r>
            <a:r>
              <a:rPr lang="en-US" altLang="zh-CN" sz="2800" b="1" dirty="0" smtClean="0">
                <a:latin typeface="Times New Roman" pitchFamily="18" charset="0"/>
                <a:ea typeface="宋体" charset="-122"/>
                <a:cs typeface="Times New Roman" pitchFamily="18" charset="0"/>
              </a:rPr>
              <a:t>p619)</a:t>
            </a:r>
          </a:p>
          <a:p>
            <a:r>
              <a:rPr lang="en-US" altLang="zh-CN" sz="2800" b="1" dirty="0">
                <a:latin typeface="Times New Roman" pitchFamily="18" charset="0"/>
                <a:ea typeface="宋体" charset="-122"/>
                <a:cs typeface="Times New Roman" pitchFamily="18" charset="0"/>
              </a:rPr>
              <a:t>Summary </a:t>
            </a:r>
            <a:r>
              <a:rPr lang="en-US" altLang="zh-CN" sz="2800" b="1" dirty="0" smtClean="0">
                <a:latin typeface="Times New Roman" pitchFamily="18" charset="0"/>
                <a:ea typeface="宋体" charset="-122"/>
                <a:cs typeface="Times New Roman" pitchFamily="18" charset="0"/>
              </a:rPr>
              <a:t>15.5 </a:t>
            </a:r>
            <a:r>
              <a:rPr lang="en-US" altLang="zh-CN" sz="2800" b="1" dirty="0">
                <a:latin typeface="Times New Roman" pitchFamily="18" charset="0"/>
                <a:ea typeface="宋体" charset="-122"/>
                <a:cs typeface="Times New Roman" pitchFamily="18" charset="0"/>
              </a:rPr>
              <a:t>(</a:t>
            </a:r>
            <a:r>
              <a:rPr lang="en-US" altLang="zh-CN" sz="2800" b="1" dirty="0" smtClean="0">
                <a:latin typeface="Times New Roman" pitchFamily="18" charset="0"/>
                <a:ea typeface="宋体" charset="-122"/>
                <a:cs typeface="Times New Roman" pitchFamily="18" charset="0"/>
              </a:rPr>
              <a:t>p626)</a:t>
            </a:r>
          </a:p>
          <a:p>
            <a:r>
              <a:rPr lang="en-US" altLang="zh-CN" sz="2800" b="1" dirty="0">
                <a:latin typeface="Times New Roman" pitchFamily="18" charset="0"/>
                <a:ea typeface="宋体" charset="-122"/>
                <a:cs typeface="Times New Roman" pitchFamily="18" charset="0"/>
              </a:rPr>
              <a:t>Summary </a:t>
            </a:r>
            <a:r>
              <a:rPr lang="en-US" altLang="zh-CN" sz="2800" b="1" dirty="0" smtClean="0">
                <a:latin typeface="Times New Roman" pitchFamily="18" charset="0"/>
                <a:ea typeface="宋体" charset="-122"/>
                <a:cs typeface="Times New Roman" pitchFamily="18" charset="0"/>
              </a:rPr>
              <a:t>20.1 </a:t>
            </a:r>
            <a:r>
              <a:rPr lang="en-US" altLang="zh-CN" sz="2800" b="1" dirty="0">
                <a:latin typeface="Times New Roman" pitchFamily="18" charset="0"/>
                <a:ea typeface="宋体" charset="-122"/>
                <a:cs typeface="Times New Roman" pitchFamily="18" charset="0"/>
              </a:rPr>
              <a:t>(</a:t>
            </a:r>
            <a:r>
              <a:rPr lang="en-US" altLang="zh-CN" sz="2800" b="1" dirty="0" smtClean="0">
                <a:latin typeface="Times New Roman" pitchFamily="18" charset="0"/>
                <a:ea typeface="宋体" charset="-122"/>
                <a:cs typeface="Times New Roman" pitchFamily="18" charset="0"/>
              </a:rPr>
              <a:t>p812)</a:t>
            </a:r>
          </a:p>
          <a:p>
            <a:r>
              <a:rPr lang="en-US" altLang="zh-CN" sz="2800" b="1" dirty="0">
                <a:latin typeface="Times New Roman" pitchFamily="18" charset="0"/>
                <a:ea typeface="宋体" charset="-122"/>
                <a:cs typeface="Times New Roman" pitchFamily="18" charset="0"/>
              </a:rPr>
              <a:t>p</a:t>
            </a:r>
            <a:r>
              <a:rPr lang="en-US" altLang="zh-CN" sz="2800" b="1" dirty="0" smtClean="0">
                <a:latin typeface="Times New Roman" pitchFamily="18" charset="0"/>
                <a:ea typeface="宋体" charset="-122"/>
                <a:cs typeface="Times New Roman" pitchFamily="18" charset="0"/>
              </a:rPr>
              <a:t>604-606 (</a:t>
            </a:r>
            <a:r>
              <a:rPr lang="en-US" altLang="zh-CN" sz="2800" b="1" dirty="0" smtClean="0">
                <a:latin typeface="Times New Roman" pitchFamily="18" charset="0"/>
              </a:rPr>
              <a:t>Reciprocal </a:t>
            </a:r>
            <a:r>
              <a:rPr lang="en-US" altLang="zh-CN" sz="2800" b="1" dirty="0">
                <a:latin typeface="Times New Roman" pitchFamily="18" charset="0"/>
              </a:rPr>
              <a:t>regulation of glycolysis and gluconeogenesis by fructose 2,6-bisphosphate</a:t>
            </a:r>
            <a:r>
              <a:rPr lang="en-US" altLang="zh-CN" sz="2800" b="1" dirty="0" smtClean="0">
                <a:latin typeface="Times New Roman" pitchFamily="18" charset="0"/>
              </a:rPr>
              <a:t>)</a:t>
            </a:r>
          </a:p>
          <a:p>
            <a:r>
              <a:rPr lang="en-US" altLang="zh-CN" sz="2800" b="1" dirty="0" smtClean="0">
                <a:latin typeface="Times New Roman" pitchFamily="18" charset="0"/>
                <a:ea typeface="宋体" charset="-122"/>
                <a:cs typeface="Times New Roman" pitchFamily="18" charset="0"/>
              </a:rPr>
              <a:t>p620-626 (</a:t>
            </a:r>
            <a:r>
              <a:rPr lang="en-US" altLang="zh-CN" sz="2800" b="1" dirty="0" smtClean="0">
                <a:latin typeface="Times New Roman" pitchFamily="18" charset="0"/>
              </a:rPr>
              <a:t>Coordinated </a:t>
            </a:r>
            <a:r>
              <a:rPr lang="en-US" altLang="zh-CN" sz="2800" b="1" dirty="0">
                <a:latin typeface="Times New Roman" pitchFamily="18" charset="0"/>
              </a:rPr>
              <a:t>regulation of </a:t>
            </a:r>
            <a:r>
              <a:rPr lang="en-US" altLang="zh-CN" sz="2800" b="1" dirty="0" smtClean="0">
                <a:latin typeface="Times New Roman" pitchFamily="18" charset="0"/>
              </a:rPr>
              <a:t>glycogen synthesis and breakdown)</a:t>
            </a:r>
            <a:endParaRPr lang="en-US" altLang="zh-CN" sz="2800" b="1" dirty="0">
              <a:latin typeface="Times New Roman" pitchFamily="18" charset="0"/>
            </a:endParaRPr>
          </a:p>
          <a:p>
            <a:endParaRPr lang="en-US" altLang="zh-CN" sz="2800" b="1" dirty="0">
              <a:latin typeface="Times New Roman" pitchFamily="18" charset="0"/>
            </a:endParaRPr>
          </a:p>
          <a:p>
            <a:endParaRPr lang="en-US" altLang="zh-CN" b="1" dirty="0">
              <a:latin typeface="Times New Roman" pitchFamily="18" charset="0"/>
              <a:ea typeface="宋体" charset="-122"/>
              <a:cs typeface="Times New Roman" pitchFamily="18" charset="0"/>
            </a:endParaRPr>
          </a:p>
          <a:p>
            <a:endParaRPr lang="en-US" altLang="zh-CN" b="1" dirty="0">
              <a:latin typeface="Times New Roman" pitchFamily="18" charset="0"/>
              <a:ea typeface="宋体" charset="-122"/>
              <a:cs typeface="Times New Roman" pitchFamily="18" charset="0"/>
            </a:endParaRPr>
          </a:p>
          <a:p>
            <a:endParaRPr lang="en-US" altLang="zh-CN" b="1" dirty="0" smtClean="0">
              <a:latin typeface="Times New Roman" pitchFamily="18" charset="0"/>
              <a:ea typeface="宋体" charset="-122"/>
              <a:cs typeface="Times New Roman" pitchFamily="18" charset="0"/>
            </a:endParaRPr>
          </a:p>
          <a:p>
            <a:pPr>
              <a:buFontTx/>
              <a:buNone/>
            </a:pPr>
            <a:endParaRPr lang="zh-CN" altLang="en-US" b="1" dirty="0" smtClean="0">
              <a:latin typeface="Times New Roman" pitchFamily="18" charset="0"/>
              <a:ea typeface="宋体" charset="-122"/>
              <a:cs typeface="Times New Roman" pitchFamily="18" charset="0"/>
            </a:endParaRPr>
          </a:p>
        </p:txBody>
      </p:sp>
    </p:spTree>
    <p:extLst>
      <p:ext uri="{BB962C8B-B14F-4D97-AF65-F5344CB8AC3E}">
        <p14:creationId xmlns:p14="http://schemas.microsoft.com/office/powerpoint/2010/main" val="271292443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0"/>
            <a:ext cx="7772400" cy="1143000"/>
          </a:xfrm>
        </p:spPr>
        <p:txBody>
          <a:bodyPr/>
          <a:lstStyle/>
          <a:p>
            <a:pPr eaLnBrk="1" hangingPunct="1"/>
            <a:r>
              <a:rPr lang="en-US" altLang="zh-CN" sz="6600" b="1" dirty="0" smtClean="0">
                <a:solidFill>
                  <a:srgbClr val="0000FF"/>
                </a:solidFill>
                <a:latin typeface="Times New Roman" pitchFamily="18" charset="0"/>
              </a:rPr>
              <a:t>Summary</a:t>
            </a:r>
          </a:p>
        </p:txBody>
      </p:sp>
      <p:sp>
        <p:nvSpPr>
          <p:cNvPr id="108547" name="Rectangle 3"/>
          <p:cNvSpPr>
            <a:spLocks noGrp="1" noChangeArrowheads="1"/>
          </p:cNvSpPr>
          <p:nvPr>
            <p:ph type="body" idx="1"/>
          </p:nvPr>
        </p:nvSpPr>
        <p:spPr>
          <a:xfrm>
            <a:off x="-7123" y="1143000"/>
            <a:ext cx="9144000" cy="4114800"/>
          </a:xfrm>
        </p:spPr>
        <p:txBody>
          <a:bodyPr/>
          <a:lstStyle/>
          <a:p>
            <a:pPr eaLnBrk="1" hangingPunct="1">
              <a:lnSpc>
                <a:spcPct val="90000"/>
              </a:lnSpc>
            </a:pPr>
            <a:r>
              <a:rPr lang="en-US" altLang="zh-CN" sz="2800" b="1" dirty="0" smtClean="0">
                <a:latin typeface="Times New Roman" pitchFamily="18" charset="0"/>
              </a:rPr>
              <a:t>Gluconeogenesis, the synthesis of glucose from 3-carbon compounds (mainly pyruvate), is highly conserved in all organisms.</a:t>
            </a:r>
          </a:p>
          <a:p>
            <a:pPr eaLnBrk="1" hangingPunct="1">
              <a:lnSpc>
                <a:spcPct val="90000"/>
              </a:lnSpc>
            </a:pPr>
            <a:r>
              <a:rPr lang="en-US" altLang="zh-CN" sz="2800" b="1" dirty="0" smtClean="0">
                <a:latin typeface="Times New Roman" pitchFamily="18" charset="0"/>
              </a:rPr>
              <a:t>Gluconeogenesis shares most of the reactions occurring in glycolysis, but bypassing the three irreversible reactions (using different enzymes).</a:t>
            </a:r>
          </a:p>
          <a:p>
            <a:pPr eaLnBrk="1" hangingPunct="1">
              <a:lnSpc>
                <a:spcPct val="90000"/>
              </a:lnSpc>
            </a:pPr>
            <a:r>
              <a:rPr lang="en-US" altLang="zh-CN" sz="2800" b="1" dirty="0" smtClean="0">
                <a:latin typeface="Times New Roman" pitchFamily="18" charset="0"/>
              </a:rPr>
              <a:t>Gluconeogenesis consumes more energy than glycolysis releases.</a:t>
            </a:r>
          </a:p>
          <a:p>
            <a:pPr eaLnBrk="1" hangingPunct="1">
              <a:lnSpc>
                <a:spcPct val="90000"/>
              </a:lnSpc>
            </a:pPr>
            <a:r>
              <a:rPr lang="en-US" altLang="zh-CN" sz="2800" b="1" dirty="0" smtClean="0">
                <a:latin typeface="Times New Roman" pitchFamily="18" charset="0"/>
              </a:rPr>
              <a:t>Most of the amino acids, but not fatty acids, can be used for net production of glucose in vertebrates.</a:t>
            </a:r>
          </a:p>
          <a:p>
            <a:pPr eaLnBrk="1" hangingPunct="1">
              <a:lnSpc>
                <a:spcPct val="90000"/>
              </a:lnSpc>
            </a:pPr>
            <a:r>
              <a:rPr lang="en-US" altLang="zh-CN" sz="2800" b="1" dirty="0">
                <a:latin typeface="Times New Roman" pitchFamily="18" charset="0"/>
              </a:rPr>
              <a:t>Gluconeogenesis and glycolysis are reciprocally regulated by molecules like acetyl-CoA, AMP, and fructose 2,6-bisphosphate.</a:t>
            </a:r>
          </a:p>
          <a:p>
            <a:pPr eaLnBrk="1" hangingPunct="1">
              <a:lnSpc>
                <a:spcPct val="90000"/>
              </a:lnSpc>
            </a:pPr>
            <a:endParaRPr lang="en-US" altLang="zh-CN" b="1" dirty="0" smtClean="0">
              <a:latin typeface="Times New Roman" pitchFamily="18" charset="0"/>
            </a:endParaRPr>
          </a:p>
          <a:p>
            <a:pPr eaLnBrk="1" hangingPunct="1">
              <a:lnSpc>
                <a:spcPct val="90000"/>
              </a:lnSpc>
            </a:pPr>
            <a:endParaRPr lang="en-US" altLang="zh-CN"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620713"/>
            <a:ext cx="9144000" cy="1143000"/>
          </a:xfrm>
        </p:spPr>
        <p:txBody>
          <a:bodyPr/>
          <a:lstStyle/>
          <a:p>
            <a:pPr eaLnBrk="1" hangingPunct="1"/>
            <a:r>
              <a:rPr lang="en-US" altLang="zh-CN" b="1" dirty="0" smtClean="0">
                <a:solidFill>
                  <a:srgbClr val="0000FF"/>
                </a:solidFill>
                <a:latin typeface="Times New Roman" pitchFamily="18" charset="0"/>
              </a:rPr>
              <a:t>4. Conversion of fructose 1,6-bisphosphate to fructose 6-phosphate is the second bypassing step</a:t>
            </a:r>
          </a:p>
        </p:txBody>
      </p:sp>
      <p:sp>
        <p:nvSpPr>
          <p:cNvPr id="12291" name="Rectangle 3"/>
          <p:cNvSpPr>
            <a:spLocks noGrp="1" noChangeArrowheads="1"/>
          </p:cNvSpPr>
          <p:nvPr>
            <p:ph type="body" idx="1"/>
          </p:nvPr>
        </p:nvSpPr>
        <p:spPr>
          <a:xfrm>
            <a:off x="0" y="2349500"/>
            <a:ext cx="9144000" cy="4114800"/>
          </a:xfrm>
        </p:spPr>
        <p:txBody>
          <a:bodyPr/>
          <a:lstStyle/>
          <a:p>
            <a:pPr eaLnBrk="1" hangingPunct="1">
              <a:lnSpc>
                <a:spcPct val="90000"/>
              </a:lnSpc>
              <a:buFontTx/>
              <a:buNone/>
            </a:pPr>
            <a:r>
              <a:rPr lang="en-US" altLang="zh-CN" sz="2800" b="1" dirty="0" smtClean="0">
                <a:latin typeface="Times New Roman" pitchFamily="18" charset="0"/>
              </a:rPr>
              <a:t>   </a:t>
            </a:r>
            <a:r>
              <a:rPr lang="en-US" altLang="zh-CN" b="1" dirty="0" smtClean="0">
                <a:latin typeface="Times New Roman" pitchFamily="18" charset="0"/>
              </a:rPr>
              <a:t>The reaction is catalyzed by Mg </a:t>
            </a:r>
            <a:r>
              <a:rPr lang="en-US" altLang="zh-CN" b="1" baseline="30000" dirty="0" smtClean="0">
                <a:latin typeface="Times New Roman" pitchFamily="18" charset="0"/>
              </a:rPr>
              <a:t>2+</a:t>
            </a:r>
            <a:r>
              <a:rPr lang="en-US" altLang="zh-CN" b="1" dirty="0" smtClean="0">
                <a:latin typeface="Times New Roman" pitchFamily="18" charset="0"/>
              </a:rPr>
              <a:t>-dependent fructose 1,6-bisphosphatase (instead of phosphofructokinase-1).</a:t>
            </a:r>
          </a:p>
          <a:p>
            <a:pPr eaLnBrk="1" hangingPunct="1">
              <a:lnSpc>
                <a:spcPct val="90000"/>
              </a:lnSpc>
              <a:buFontTx/>
              <a:buNone/>
            </a:pPr>
            <a:r>
              <a:rPr lang="en-US" altLang="zh-CN" b="1" dirty="0" smtClean="0">
                <a:latin typeface="Times New Roman" pitchFamily="18" charset="0"/>
              </a:rPr>
              <a:t>    </a:t>
            </a:r>
          </a:p>
          <a:p>
            <a:pPr eaLnBrk="1" hangingPunct="1">
              <a:lnSpc>
                <a:spcPct val="90000"/>
              </a:lnSpc>
              <a:buFontTx/>
              <a:buNone/>
            </a:pPr>
            <a:r>
              <a:rPr lang="en-US" altLang="zh-CN" b="1" dirty="0" smtClean="0">
                <a:latin typeface="Times New Roman" pitchFamily="18" charset="0"/>
              </a:rPr>
              <a:t>    Fructose 1,6-bisphosphate + H</a:t>
            </a:r>
            <a:r>
              <a:rPr lang="en-US" altLang="zh-CN" b="1" baseline="-25000" dirty="0" smtClean="0">
                <a:latin typeface="Times New Roman" pitchFamily="18" charset="0"/>
              </a:rPr>
              <a:t>2</a:t>
            </a:r>
            <a:r>
              <a:rPr lang="en-US" altLang="zh-CN" b="1" dirty="0" smtClean="0">
                <a:latin typeface="Times New Roman" pitchFamily="18" charset="0"/>
              </a:rPr>
              <a:t>O</a:t>
            </a:r>
          </a:p>
          <a:p>
            <a:pPr eaLnBrk="1" hangingPunct="1">
              <a:lnSpc>
                <a:spcPct val="90000"/>
              </a:lnSpc>
              <a:buFontTx/>
              <a:buNone/>
            </a:pPr>
            <a:r>
              <a:rPr lang="en-US" altLang="zh-CN" b="1" dirty="0" smtClean="0">
                <a:latin typeface="Times New Roman" pitchFamily="18" charset="0"/>
              </a:rPr>
              <a:t>                             fructose 6-phosphate + P</a:t>
            </a:r>
            <a:r>
              <a:rPr lang="en-US" altLang="zh-CN" b="1" baseline="-25000" dirty="0" smtClean="0">
                <a:latin typeface="Times New Roman" pitchFamily="18" charset="0"/>
              </a:rPr>
              <a:t>i     </a:t>
            </a:r>
          </a:p>
          <a:p>
            <a:pPr eaLnBrk="1" hangingPunct="1">
              <a:lnSpc>
                <a:spcPct val="90000"/>
              </a:lnSpc>
              <a:buFontTx/>
              <a:buNone/>
            </a:pPr>
            <a:r>
              <a:rPr lang="en-US" altLang="zh-CN" sz="2800" b="1" baseline="-25000" dirty="0" smtClean="0">
                <a:latin typeface="Times New Roman" pitchFamily="18" charset="0"/>
              </a:rPr>
              <a:t>                                                               </a:t>
            </a:r>
            <a:r>
              <a:rPr lang="en-US" altLang="zh-CN" sz="3600" b="1" i="1" dirty="0" smtClean="0">
                <a:solidFill>
                  <a:srgbClr val="FF0000"/>
                </a:solidFill>
                <a:latin typeface="Times New Roman" pitchFamily="18" charset="0"/>
                <a:sym typeface="Symbol" pitchFamily="18" charset="2"/>
              </a:rPr>
              <a:t></a:t>
            </a:r>
            <a:r>
              <a:rPr lang="en-US" altLang="zh-CN" sz="3600" b="1" i="1" dirty="0" smtClean="0">
                <a:solidFill>
                  <a:srgbClr val="FF0000"/>
                </a:solidFill>
                <a:latin typeface="Times New Roman" pitchFamily="18" charset="0"/>
              </a:rPr>
              <a:t>G</a:t>
            </a:r>
            <a:r>
              <a:rPr lang="en-US" altLang="zh-CN" sz="3600" b="1" i="1" dirty="0" smtClean="0">
                <a:solidFill>
                  <a:srgbClr val="FF0000"/>
                </a:solidFill>
                <a:latin typeface="Times New Roman" pitchFamily="18" charset="0"/>
                <a:cs typeface="Times New Roman" pitchFamily="18" charset="0"/>
              </a:rPr>
              <a:t>'</a:t>
            </a:r>
            <a:r>
              <a:rPr lang="en-US" altLang="zh-CN" sz="3600" b="1" i="1" baseline="30000" dirty="0" smtClean="0">
                <a:solidFill>
                  <a:srgbClr val="FF0000"/>
                </a:solidFill>
                <a:latin typeface="Times New Roman" pitchFamily="18" charset="0"/>
              </a:rPr>
              <a:t>o </a:t>
            </a:r>
            <a:r>
              <a:rPr lang="en-US" altLang="zh-CN" sz="3600" b="1" i="1" dirty="0" smtClean="0">
                <a:solidFill>
                  <a:srgbClr val="FF0000"/>
                </a:solidFill>
                <a:latin typeface="Times New Roman" pitchFamily="18" charset="0"/>
              </a:rPr>
              <a:t>=  </a:t>
            </a:r>
            <a:r>
              <a:rPr lang="en-US" altLang="zh-CN" sz="3600" b="1" dirty="0" smtClean="0">
                <a:solidFill>
                  <a:srgbClr val="FF0000"/>
                </a:solidFill>
                <a:latin typeface="Times New Roman" pitchFamily="18" charset="0"/>
              </a:rPr>
              <a:t>-16.3 kJ/mol</a:t>
            </a:r>
          </a:p>
          <a:p>
            <a:pPr eaLnBrk="1" hangingPunct="1">
              <a:lnSpc>
                <a:spcPct val="90000"/>
              </a:lnSpc>
              <a:buFontTx/>
              <a:buNone/>
            </a:pPr>
            <a:r>
              <a:rPr lang="en-US" altLang="zh-CN" sz="2800" b="1" dirty="0" smtClean="0">
                <a:latin typeface="Times New Roman" pitchFamily="18" charset="0"/>
              </a:rPr>
              <a:t>      </a:t>
            </a:r>
          </a:p>
          <a:p>
            <a:pPr eaLnBrk="1" hangingPunct="1">
              <a:lnSpc>
                <a:spcPct val="90000"/>
              </a:lnSpc>
              <a:buFontTx/>
              <a:buNone/>
            </a:pPr>
            <a:endParaRPr lang="en-US" altLang="zh-CN" sz="2800" b="1" baseline="-25000" dirty="0" smtClean="0">
              <a:latin typeface="Times New Roman" pitchFamily="18" charset="0"/>
            </a:endParaRPr>
          </a:p>
          <a:p>
            <a:pPr eaLnBrk="1" hangingPunct="1">
              <a:lnSpc>
                <a:spcPct val="90000"/>
              </a:lnSpc>
              <a:buFontTx/>
              <a:buNone/>
            </a:pPr>
            <a:endParaRPr lang="en-US" altLang="zh-CN" sz="2800" b="1" baseline="-25000" dirty="0" smtClean="0">
              <a:latin typeface="Times New Roman" pitchFamily="18" charset="0"/>
            </a:endParaRPr>
          </a:p>
        </p:txBody>
      </p:sp>
      <p:sp>
        <p:nvSpPr>
          <p:cNvPr id="12292" name="Line 5"/>
          <p:cNvSpPr>
            <a:spLocks noChangeShapeType="1"/>
          </p:cNvSpPr>
          <p:nvPr/>
        </p:nvSpPr>
        <p:spPr bwMode="auto">
          <a:xfrm>
            <a:off x="2195513" y="5084763"/>
            <a:ext cx="792162" cy="0"/>
          </a:xfrm>
          <a:prstGeom prst="line">
            <a:avLst/>
          </a:prstGeom>
          <a:noFill/>
          <a:ln w="38100">
            <a:solidFill>
              <a:schemeClr val="tx1"/>
            </a:solidFill>
            <a:round/>
            <a:headEnd type="none" w="sm" len="sm"/>
            <a:tailEnd type="triangle" w="sm" len="sm"/>
          </a:ln>
        </p:spPr>
        <p:txBody>
          <a:bodyPr wrap="none"/>
          <a:lstStyle/>
          <a:p>
            <a:endParaRPr lang="zh-CN" alt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0" y="116632"/>
            <a:ext cx="9144000" cy="6858000"/>
          </a:xfrm>
        </p:spPr>
        <p:txBody>
          <a:bodyPr/>
          <a:lstStyle/>
          <a:p>
            <a:pPr eaLnBrk="1" hangingPunct="1"/>
            <a:r>
              <a:rPr lang="en-US" altLang="zh-CN" sz="2800" b="1" dirty="0" smtClean="0">
                <a:latin typeface="Times New Roman" pitchFamily="18" charset="0"/>
              </a:rPr>
              <a:t>Glycogen synthase </a:t>
            </a:r>
            <a:r>
              <a:rPr lang="en-US" altLang="zh-CN" sz="2800" b="1" i="1" dirty="0" smtClean="0">
                <a:latin typeface="Times New Roman" pitchFamily="18" charset="0"/>
              </a:rPr>
              <a:t>a </a:t>
            </a:r>
            <a:r>
              <a:rPr lang="en-US" altLang="zh-CN" sz="2800" b="1" dirty="0" smtClean="0">
                <a:latin typeface="Times New Roman" pitchFamily="18" charset="0"/>
              </a:rPr>
              <a:t>is inactivated by phosphorylation catalyzed by GSK3, which can be blocked by insulin.  PP1, activated by insulin, reverse the inhibition by dephosphorylating glycogen synthase </a:t>
            </a:r>
            <a:r>
              <a:rPr lang="en-US" altLang="zh-CN" sz="2800" b="1" i="1" dirty="0" smtClean="0">
                <a:latin typeface="Times New Roman" pitchFamily="18" charset="0"/>
              </a:rPr>
              <a:t>b</a:t>
            </a:r>
            <a:r>
              <a:rPr lang="en-US" altLang="zh-CN" sz="2800" b="1" dirty="0" smtClean="0">
                <a:latin typeface="Times New Roman" pitchFamily="18" charset="0"/>
              </a:rPr>
              <a:t>.</a:t>
            </a:r>
          </a:p>
          <a:p>
            <a:pPr eaLnBrk="1" hangingPunct="1"/>
            <a:r>
              <a:rPr lang="en-US" altLang="zh-CN" sz="2800" b="1" dirty="0" smtClean="0">
                <a:latin typeface="Times New Roman" pitchFamily="18" charset="0"/>
              </a:rPr>
              <a:t>Sugar nucleotides are used for biosynthesis: UDP-glucose is used for glycogen and sucrose synthesis; ADP-glucose is used for starch synthesis.</a:t>
            </a:r>
          </a:p>
          <a:p>
            <a:pPr eaLnBrk="1" hangingPunct="1"/>
            <a:r>
              <a:rPr lang="en-US" altLang="zh-CN" sz="2800" b="1" dirty="0">
                <a:latin typeface="Times New Roman" pitchFamily="18" charset="0"/>
              </a:rPr>
              <a:t>CO</a:t>
            </a:r>
            <a:r>
              <a:rPr lang="en-US" altLang="zh-CN" sz="2800" b="1" baseline="-25000" dirty="0">
                <a:latin typeface="Times New Roman" pitchFamily="18" charset="0"/>
              </a:rPr>
              <a:t>2 </a:t>
            </a:r>
            <a:r>
              <a:rPr lang="en-US" altLang="zh-CN" sz="2800" b="1" dirty="0">
                <a:latin typeface="Times New Roman" pitchFamily="18" charset="0"/>
              </a:rPr>
              <a:t>can be fixed into ribulose 1,5-bisphosphate (RuBP) in plants, initially producing 3-phosphoglycerate, which is then reduced to glyceraldehyde 3-phosphate (a triose phosphate) via the Calvin cycle (with RuBP constantly regenerated).</a:t>
            </a:r>
          </a:p>
          <a:p>
            <a:pPr eaLnBrk="1" hangingPunct="1"/>
            <a:r>
              <a:rPr lang="en-US" altLang="zh-CN" sz="2800" b="1" dirty="0">
                <a:latin typeface="Times New Roman" pitchFamily="18" charset="0"/>
              </a:rPr>
              <a:t>Triose phosphates are then converted to glucose via the gluconeogenesis pathway.</a:t>
            </a:r>
          </a:p>
          <a:p>
            <a:pPr marL="0" indent="0" eaLnBrk="1" hangingPunct="1">
              <a:buNone/>
            </a:pPr>
            <a:endParaRPr lang="en-US" altLang="zh-CN" sz="28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0" y="116632"/>
            <a:ext cx="9144000" cy="6858000"/>
          </a:xfrm>
        </p:spPr>
        <p:txBody>
          <a:bodyPr/>
          <a:lstStyle/>
          <a:p>
            <a:pPr eaLnBrk="1" hangingPunct="1"/>
            <a:r>
              <a:rPr lang="en-US" altLang="zh-CN" sz="2800" b="1" dirty="0" smtClean="0">
                <a:latin typeface="Times New Roman" pitchFamily="18" charset="0"/>
              </a:rPr>
              <a:t>Rubisco is an oligomeric protein having a large quantity in the stroma of chloroplasts.</a:t>
            </a:r>
          </a:p>
          <a:p>
            <a:pPr eaLnBrk="1" hangingPunct="1"/>
            <a:r>
              <a:rPr lang="en-US" altLang="zh-CN" sz="2800" b="1" dirty="0" smtClean="0">
                <a:latin typeface="Times New Roman" pitchFamily="18" charset="0"/>
              </a:rPr>
              <a:t>Rubisco can add either CO</a:t>
            </a:r>
            <a:r>
              <a:rPr lang="en-US" altLang="zh-CN" sz="2800" b="1" baseline="-25000" dirty="0" smtClean="0">
                <a:latin typeface="Times New Roman" pitchFamily="18" charset="0"/>
              </a:rPr>
              <a:t>2</a:t>
            </a:r>
            <a:r>
              <a:rPr lang="en-US" altLang="zh-CN" sz="2800" b="1" dirty="0" smtClean="0">
                <a:latin typeface="Times New Roman" pitchFamily="18" charset="0"/>
              </a:rPr>
              <a:t> or O</a:t>
            </a:r>
            <a:r>
              <a:rPr lang="en-US" altLang="zh-CN" sz="2800" b="1" baseline="-25000" dirty="0" smtClean="0">
                <a:latin typeface="Times New Roman" pitchFamily="18" charset="0"/>
              </a:rPr>
              <a:t>2</a:t>
            </a:r>
            <a:r>
              <a:rPr lang="en-US" altLang="zh-CN" sz="2800" b="1" dirty="0" smtClean="0">
                <a:latin typeface="Times New Roman" pitchFamily="18" charset="0"/>
              </a:rPr>
              <a:t> to RuBP in the same active site leading to either CO</a:t>
            </a:r>
            <a:r>
              <a:rPr lang="en-US" altLang="zh-CN" sz="2800" b="1" baseline="-25000" dirty="0" smtClean="0">
                <a:latin typeface="Times New Roman" pitchFamily="18" charset="0"/>
              </a:rPr>
              <a:t>2</a:t>
            </a:r>
            <a:r>
              <a:rPr lang="en-US" altLang="zh-CN" sz="2800" b="1" dirty="0" smtClean="0">
                <a:latin typeface="Times New Roman" pitchFamily="18" charset="0"/>
              </a:rPr>
              <a:t> fixation or photorespiration.</a:t>
            </a:r>
          </a:p>
          <a:p>
            <a:pPr eaLnBrk="1" hangingPunct="1">
              <a:lnSpc>
                <a:spcPct val="90000"/>
              </a:lnSpc>
            </a:pPr>
            <a:r>
              <a:rPr lang="en-US" altLang="zh-CN" sz="2800" b="1" dirty="0">
                <a:latin typeface="Times New Roman" pitchFamily="18" charset="0"/>
              </a:rPr>
              <a:t>The P</a:t>
            </a:r>
            <a:r>
              <a:rPr lang="en-US" altLang="zh-CN" sz="2800" b="1" baseline="-25000" dirty="0">
                <a:latin typeface="Times New Roman" pitchFamily="18" charset="0"/>
              </a:rPr>
              <a:t>i</a:t>
            </a:r>
            <a:r>
              <a:rPr lang="en-US" altLang="zh-CN" sz="2800" b="1" dirty="0">
                <a:latin typeface="Times New Roman" pitchFamily="18" charset="0"/>
              </a:rPr>
              <a:t>-triose phosphate antiport system of the inner chloroplast membrane facilitates the inside-outside transport of materials and energy.</a:t>
            </a:r>
          </a:p>
          <a:p>
            <a:pPr eaLnBrk="1" hangingPunct="1">
              <a:lnSpc>
                <a:spcPct val="90000"/>
              </a:lnSpc>
            </a:pPr>
            <a:r>
              <a:rPr lang="en-US" altLang="zh-CN" sz="2800" b="1" dirty="0">
                <a:latin typeface="Times New Roman" pitchFamily="18" charset="0"/>
              </a:rPr>
              <a:t>Certain enzymes of the Calvin cycle are indirectly regulated by light.</a:t>
            </a:r>
          </a:p>
          <a:p>
            <a:pPr eaLnBrk="1" hangingPunct="1">
              <a:lnSpc>
                <a:spcPct val="90000"/>
              </a:lnSpc>
            </a:pPr>
            <a:r>
              <a:rPr lang="en-US" altLang="zh-CN" sz="2800" b="1" dirty="0">
                <a:latin typeface="Times New Roman" pitchFamily="18" charset="0"/>
              </a:rPr>
              <a:t>Photophosphorylation, CO</a:t>
            </a:r>
            <a:r>
              <a:rPr lang="en-US" altLang="zh-CN" sz="2800" b="1" baseline="-25000" dirty="0">
                <a:latin typeface="Times New Roman" pitchFamily="18" charset="0"/>
              </a:rPr>
              <a:t>2</a:t>
            </a:r>
            <a:r>
              <a:rPr lang="en-US" altLang="zh-CN" sz="2800" b="1" dirty="0">
                <a:latin typeface="Times New Roman" pitchFamily="18" charset="0"/>
              </a:rPr>
              <a:t> fixation, sucrose/starch syntheses, and glycolysis are tightly regulated.</a:t>
            </a:r>
          </a:p>
          <a:p>
            <a:pPr eaLnBrk="1" hangingPunct="1">
              <a:lnSpc>
                <a:spcPct val="90000"/>
              </a:lnSpc>
            </a:pPr>
            <a:r>
              <a:rPr lang="en-US" altLang="zh-CN" sz="2800" b="1" dirty="0">
                <a:latin typeface="Times New Roman" pitchFamily="18" charset="0"/>
              </a:rPr>
              <a:t>C</a:t>
            </a:r>
            <a:r>
              <a:rPr lang="en-US" altLang="zh-CN" sz="2800" b="1" baseline="-25000" dirty="0">
                <a:latin typeface="Times New Roman" pitchFamily="18" charset="0"/>
              </a:rPr>
              <a:t>4</a:t>
            </a:r>
            <a:r>
              <a:rPr lang="en-US" altLang="zh-CN" sz="2800" b="1" dirty="0">
                <a:latin typeface="Times New Roman" pitchFamily="18" charset="0"/>
              </a:rPr>
              <a:t> plants have evolved a mechanism to minimize photorespiration.</a:t>
            </a:r>
          </a:p>
          <a:p>
            <a:pPr marL="0" indent="0" eaLnBrk="1" hangingPunct="1">
              <a:buNone/>
            </a:pPr>
            <a:endParaRPr lang="en-US" altLang="zh-CN"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1386" y="251049"/>
            <a:ext cx="9144000" cy="1143000"/>
          </a:xfrm>
        </p:spPr>
        <p:txBody>
          <a:bodyPr/>
          <a:lstStyle/>
          <a:p>
            <a:pPr eaLnBrk="1" hangingPunct="1"/>
            <a:r>
              <a:rPr lang="en-US" altLang="zh-CN" b="1" dirty="0" smtClean="0">
                <a:solidFill>
                  <a:srgbClr val="0000FF"/>
                </a:solidFill>
                <a:latin typeface="Times New Roman" pitchFamily="18" charset="0"/>
              </a:rPr>
              <a:t>5. </a:t>
            </a:r>
            <a:r>
              <a:rPr lang="en-US" altLang="zh-CN" sz="4000" b="1" dirty="0" smtClean="0">
                <a:solidFill>
                  <a:srgbClr val="0000FF"/>
                </a:solidFill>
                <a:latin typeface="Times New Roman" pitchFamily="18" charset="0"/>
              </a:rPr>
              <a:t>The conversion of glucose 6-phosphate to glucose is the last bypassing step</a:t>
            </a:r>
          </a:p>
        </p:txBody>
      </p:sp>
      <p:sp>
        <p:nvSpPr>
          <p:cNvPr id="13315" name="Rectangle 3"/>
          <p:cNvSpPr>
            <a:spLocks noGrp="1" noChangeArrowheads="1"/>
          </p:cNvSpPr>
          <p:nvPr>
            <p:ph type="body" idx="1"/>
          </p:nvPr>
        </p:nvSpPr>
        <p:spPr>
          <a:xfrm>
            <a:off x="114300" y="1556792"/>
            <a:ext cx="8915400" cy="5410200"/>
          </a:xfrm>
        </p:spPr>
        <p:txBody>
          <a:bodyPr/>
          <a:lstStyle/>
          <a:p>
            <a:pPr eaLnBrk="1" hangingPunct="1">
              <a:lnSpc>
                <a:spcPct val="90000"/>
              </a:lnSpc>
            </a:pPr>
            <a:r>
              <a:rPr lang="en-US" altLang="zh-CN" sz="2800" b="1" dirty="0" smtClean="0">
                <a:latin typeface="Times New Roman" pitchFamily="18" charset="0"/>
              </a:rPr>
              <a:t>The reaction is catalyzed by </a:t>
            </a:r>
            <a:r>
              <a:rPr lang="en-US" altLang="zh-CN" sz="2800" b="1" dirty="0" smtClean="0">
                <a:solidFill>
                  <a:srgbClr val="0000FF"/>
                </a:solidFill>
                <a:latin typeface="Times New Roman" pitchFamily="18" charset="0"/>
              </a:rPr>
              <a:t>glucose 6-phosphatase </a:t>
            </a:r>
            <a:r>
              <a:rPr lang="en-US" altLang="zh-CN" sz="2800" b="1" dirty="0" smtClean="0">
                <a:latin typeface="Times New Roman" pitchFamily="18" charset="0"/>
              </a:rPr>
              <a:t>(instead of hexokinase).</a:t>
            </a:r>
          </a:p>
          <a:p>
            <a:pPr eaLnBrk="1" hangingPunct="1">
              <a:lnSpc>
                <a:spcPct val="90000"/>
              </a:lnSpc>
            </a:pPr>
            <a:r>
              <a:rPr lang="en-US" altLang="zh-CN" sz="2800" b="1" dirty="0" smtClean="0">
                <a:latin typeface="Times New Roman" pitchFamily="18" charset="0"/>
              </a:rPr>
              <a:t>The enzyme is present on the lumenal side of the endoplasmic reticulum of hepatocytes and renal cells.</a:t>
            </a:r>
          </a:p>
          <a:p>
            <a:pPr eaLnBrk="1" hangingPunct="1">
              <a:lnSpc>
                <a:spcPct val="90000"/>
              </a:lnSpc>
            </a:pPr>
            <a:r>
              <a:rPr lang="en-US" altLang="zh-CN" sz="2800" b="1" dirty="0" smtClean="0">
                <a:solidFill>
                  <a:srgbClr val="FF0000"/>
                </a:solidFill>
                <a:latin typeface="Times New Roman" pitchFamily="18" charset="0"/>
              </a:rPr>
              <a:t>The enzyme is not present in muscle or brain cells, where gluconeogenesis does not occur.</a:t>
            </a:r>
          </a:p>
          <a:p>
            <a:pPr eaLnBrk="1" hangingPunct="1">
              <a:lnSpc>
                <a:spcPct val="90000"/>
              </a:lnSpc>
            </a:pPr>
            <a:r>
              <a:rPr lang="en-US" altLang="zh-CN" sz="2800" b="1" dirty="0" smtClean="0">
                <a:latin typeface="Times New Roman" pitchFamily="18" charset="0"/>
              </a:rPr>
              <a:t>Glucose produced by gluconeogenesis is delivered to muscle or brain through the bloodstream.</a:t>
            </a:r>
          </a:p>
          <a:p>
            <a:pPr eaLnBrk="1" hangingPunct="1">
              <a:lnSpc>
                <a:spcPct val="90000"/>
              </a:lnSpc>
              <a:buFontTx/>
              <a:buNone/>
            </a:pPr>
            <a:r>
              <a:rPr lang="en-US" altLang="zh-CN" sz="2800" b="1" dirty="0" smtClean="0">
                <a:latin typeface="Times New Roman" pitchFamily="18" charset="0"/>
              </a:rPr>
              <a:t>    </a:t>
            </a:r>
          </a:p>
          <a:p>
            <a:pPr eaLnBrk="1" hangingPunct="1">
              <a:lnSpc>
                <a:spcPct val="90000"/>
              </a:lnSpc>
              <a:buFontTx/>
              <a:buNone/>
            </a:pPr>
            <a:r>
              <a:rPr lang="en-US" altLang="zh-CN" sz="2800" b="1" dirty="0" smtClean="0">
                <a:latin typeface="Times New Roman" pitchFamily="18" charset="0"/>
              </a:rPr>
              <a:t>      Glucose 6-phosphate + H</a:t>
            </a:r>
            <a:r>
              <a:rPr lang="en-US" altLang="zh-CN" sz="2800" b="1" baseline="-25000" dirty="0" smtClean="0">
                <a:latin typeface="Times New Roman" pitchFamily="18" charset="0"/>
              </a:rPr>
              <a:t>2</a:t>
            </a:r>
            <a:r>
              <a:rPr lang="en-US" altLang="zh-CN" sz="2800" b="1" dirty="0" smtClean="0">
                <a:latin typeface="Times New Roman" pitchFamily="18" charset="0"/>
              </a:rPr>
              <a:t>O              glucose + P</a:t>
            </a:r>
            <a:r>
              <a:rPr lang="en-US" altLang="zh-CN" sz="2800" b="1" baseline="-25000" dirty="0" smtClean="0">
                <a:latin typeface="Times New Roman" pitchFamily="18" charset="0"/>
              </a:rPr>
              <a:t>i</a:t>
            </a:r>
          </a:p>
          <a:p>
            <a:pPr eaLnBrk="1" hangingPunct="1">
              <a:lnSpc>
                <a:spcPct val="90000"/>
              </a:lnSpc>
              <a:buFontTx/>
              <a:buNone/>
            </a:pPr>
            <a:r>
              <a:rPr lang="en-US" altLang="zh-CN" sz="2800" b="1" baseline="-25000" dirty="0" smtClean="0">
                <a:latin typeface="Times New Roman" pitchFamily="18" charset="0"/>
              </a:rPr>
              <a:t>                                                                    </a:t>
            </a:r>
            <a:r>
              <a:rPr lang="en-US" altLang="zh-CN" sz="2800" b="1" i="1" dirty="0" smtClean="0">
                <a:solidFill>
                  <a:srgbClr val="FF0000"/>
                </a:solidFill>
                <a:latin typeface="Times New Roman" pitchFamily="18" charset="0"/>
                <a:sym typeface="Symbol" pitchFamily="18" charset="2"/>
              </a:rPr>
              <a:t></a:t>
            </a:r>
            <a:r>
              <a:rPr lang="en-US" altLang="zh-CN" sz="2800" b="1" i="1" dirty="0" smtClean="0">
                <a:solidFill>
                  <a:srgbClr val="FF0000"/>
                </a:solidFill>
                <a:latin typeface="Times New Roman" pitchFamily="18" charset="0"/>
              </a:rPr>
              <a:t>G</a:t>
            </a:r>
            <a:r>
              <a:rPr lang="en-US" altLang="zh-CN" sz="2800" b="1" i="1" dirty="0" smtClean="0">
                <a:solidFill>
                  <a:srgbClr val="FF0000"/>
                </a:solidFill>
                <a:latin typeface="Times New Roman" pitchFamily="18" charset="0"/>
                <a:cs typeface="Times New Roman" pitchFamily="18" charset="0"/>
              </a:rPr>
              <a:t>'</a:t>
            </a:r>
            <a:r>
              <a:rPr lang="en-US" altLang="zh-CN" sz="2800" b="1" i="1" baseline="30000" dirty="0" smtClean="0">
                <a:solidFill>
                  <a:srgbClr val="FF0000"/>
                </a:solidFill>
                <a:latin typeface="Times New Roman" pitchFamily="18" charset="0"/>
              </a:rPr>
              <a:t>o </a:t>
            </a:r>
            <a:r>
              <a:rPr lang="en-US" altLang="zh-CN" sz="2800" b="1" i="1" dirty="0" smtClean="0">
                <a:solidFill>
                  <a:srgbClr val="FF0000"/>
                </a:solidFill>
                <a:latin typeface="Times New Roman" pitchFamily="18" charset="0"/>
              </a:rPr>
              <a:t>=  </a:t>
            </a:r>
            <a:r>
              <a:rPr lang="en-US" altLang="zh-CN" sz="2800" b="1" dirty="0" smtClean="0">
                <a:solidFill>
                  <a:srgbClr val="FF0000"/>
                </a:solidFill>
                <a:latin typeface="Times New Roman" pitchFamily="18" charset="0"/>
              </a:rPr>
              <a:t>-13.8 kJ/mol</a:t>
            </a:r>
          </a:p>
          <a:p>
            <a:pPr eaLnBrk="1" hangingPunct="1">
              <a:lnSpc>
                <a:spcPct val="90000"/>
              </a:lnSpc>
              <a:buFontTx/>
              <a:buNone/>
            </a:pPr>
            <a:r>
              <a:rPr lang="en-US" altLang="zh-CN" sz="2000" b="1" dirty="0" smtClean="0">
                <a:latin typeface="Times New Roman" pitchFamily="18" charset="0"/>
              </a:rPr>
              <a:t>      </a:t>
            </a:r>
          </a:p>
          <a:p>
            <a:pPr eaLnBrk="1" hangingPunct="1">
              <a:lnSpc>
                <a:spcPct val="90000"/>
              </a:lnSpc>
              <a:buFontTx/>
              <a:buNone/>
            </a:pPr>
            <a:endParaRPr lang="en-US" altLang="zh-CN" sz="2000" b="1" baseline="-25000" dirty="0" smtClean="0">
              <a:latin typeface="Times New Roman" pitchFamily="18" charset="0"/>
            </a:endParaRPr>
          </a:p>
        </p:txBody>
      </p:sp>
      <p:sp>
        <p:nvSpPr>
          <p:cNvPr id="13316" name="Line 5"/>
          <p:cNvSpPr>
            <a:spLocks noChangeShapeType="1"/>
          </p:cNvSpPr>
          <p:nvPr/>
        </p:nvSpPr>
        <p:spPr bwMode="auto">
          <a:xfrm>
            <a:off x="5004048" y="5661248"/>
            <a:ext cx="1152525" cy="0"/>
          </a:xfrm>
          <a:prstGeom prst="line">
            <a:avLst/>
          </a:prstGeom>
          <a:noFill/>
          <a:ln w="38100">
            <a:solidFill>
              <a:schemeClr val="tx1"/>
            </a:solidFill>
            <a:round/>
            <a:headEnd type="none" w="sm" len="sm"/>
            <a:tailEnd type="triangle" w="sm" len="sm"/>
          </a:ln>
        </p:spPr>
        <p:txBody>
          <a:bodyPr wrap="none"/>
          <a:lstStyle/>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txBox="1">
            <a:spLocks noChangeArrowheads="1"/>
          </p:cNvSpPr>
          <p:nvPr/>
        </p:nvSpPr>
        <p:spPr bwMode="auto">
          <a:xfrm>
            <a:off x="228600" y="0"/>
            <a:ext cx="868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en-US" altLang="zh-CN" sz="3600" b="1" dirty="0">
              <a:solidFill>
                <a:srgbClr val="2FB0DC"/>
              </a:solidFill>
              <a:latin typeface="Calibri" panose="020F0502020204030204" pitchFamily="34" charset="0"/>
            </a:endParaRPr>
          </a:p>
        </p:txBody>
      </p:sp>
      <p:pic>
        <p:nvPicPr>
          <p:cNvPr id="47109" name="Picture 5" descr="An image depicting hydroysis of glucose 6-phosphate by glucose 6-phosphatase of the ER.&#10;There is a large purple box representing cytosol. Inside that box is a large oval white image and jetting out at the bottom of the box, which represents ER lumen; it is surrounded by yellow line with blue edges. G6P is outside these lines and has an arrow going down, with G6P transporter (t1) in the middle. The arrow then points right to G6P. From G6P, one arrow with two ends points to glucose and Pi. On top of the arrow (before they split) sits an orange ovular shape representing glucose 6-phosphate. Glucose has an arrow pointing right, using glucose transporter (T2) to break through the ER lumen. The arrow points to glucose, which then points right to GLUT2, which breaks through the plasma membrane, and goes right and down through an orange box representing the capillary. The capillary's caption states, &quot;Increased blood glucose concentration. From the Pi inside the ER lumen, and arrow breaks through the ER lumen, using a P1 transporter (T3), to P1.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372" y="836712"/>
            <a:ext cx="8534400"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748560" y="5517232"/>
            <a:ext cx="7486024" cy="1200329"/>
          </a:xfrm>
          <a:prstGeom prst="rect">
            <a:avLst/>
          </a:prstGeom>
          <a:noFill/>
        </p:spPr>
        <p:txBody>
          <a:bodyPr wrap="none" rtlCol="0">
            <a:spAutoFit/>
          </a:bodyPr>
          <a:lstStyle/>
          <a:p>
            <a:pPr algn="ctr"/>
            <a:r>
              <a:rPr lang="en-US" altLang="zh-CN" sz="3600" baseline="0" dirty="0" smtClean="0">
                <a:solidFill>
                  <a:srgbClr val="0000FF"/>
                </a:solidFill>
              </a:rPr>
              <a:t>Hydrolysis of glucose 6-phosphate by</a:t>
            </a:r>
          </a:p>
          <a:p>
            <a:pPr algn="ctr"/>
            <a:r>
              <a:rPr lang="en-US" altLang="zh-CN" sz="3600" baseline="0" dirty="0" smtClean="0">
                <a:solidFill>
                  <a:srgbClr val="0000FF"/>
                </a:solidFill>
              </a:rPr>
              <a:t>glucose 6-phosphatase of the ER </a:t>
            </a:r>
            <a:endParaRPr lang="zh-CN" altLang="en-US" sz="3600" baseline="0" dirty="0">
              <a:solidFill>
                <a:srgbClr val="0000FF"/>
              </a:solidFill>
            </a:endParaRPr>
          </a:p>
        </p:txBody>
      </p:sp>
      <p:sp>
        <p:nvSpPr>
          <p:cNvPr id="3" name="矩形 2"/>
          <p:cNvSpPr/>
          <p:nvPr/>
        </p:nvSpPr>
        <p:spPr bwMode="auto">
          <a:xfrm>
            <a:off x="2771800" y="1124744"/>
            <a:ext cx="1440160" cy="504056"/>
          </a:xfrm>
          <a:prstGeom prst="rect">
            <a:avLst/>
          </a:prstGeom>
          <a:noFill/>
          <a:ln w="38100" cap="flat"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25000" smtClean="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87272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303213" y="1195388"/>
            <a:ext cx="8535987" cy="4465637"/>
          </a:xfrm>
          <a:prstGeom prst="rect">
            <a:avLst/>
          </a:prstGeom>
          <a:noFill/>
          <a:ln w="9525">
            <a:noFill/>
            <a:miter lim="800000"/>
            <a:headEnd/>
            <a:tailEnd/>
          </a:ln>
        </p:spPr>
      </p:pic>
      <p:sp>
        <p:nvSpPr>
          <p:cNvPr id="14339" name="Line 3"/>
          <p:cNvSpPr>
            <a:spLocks noChangeShapeType="1"/>
          </p:cNvSpPr>
          <p:nvPr/>
        </p:nvSpPr>
        <p:spPr bwMode="auto">
          <a:xfrm>
            <a:off x="1835150" y="2852738"/>
            <a:ext cx="288925" cy="0"/>
          </a:xfrm>
          <a:prstGeom prst="line">
            <a:avLst/>
          </a:prstGeom>
          <a:noFill/>
          <a:ln w="38100">
            <a:solidFill>
              <a:srgbClr val="FF0000"/>
            </a:solidFill>
            <a:round/>
            <a:headEnd type="none" w="sm" len="sm"/>
            <a:tailEnd type="none" w="sm" len="sm"/>
          </a:ln>
        </p:spPr>
        <p:txBody>
          <a:bodyPr wrap="none"/>
          <a:lstStyle/>
          <a:p>
            <a:endParaRPr lang="zh-CN" altLang="en-US"/>
          </a:p>
        </p:txBody>
      </p:sp>
      <p:sp>
        <p:nvSpPr>
          <p:cNvPr id="14340" name="Rectangle 4"/>
          <p:cNvSpPr>
            <a:spLocks noChangeArrowheads="1"/>
          </p:cNvSpPr>
          <p:nvPr/>
        </p:nvSpPr>
        <p:spPr bwMode="auto">
          <a:xfrm>
            <a:off x="4479925" y="3048000"/>
            <a:ext cx="184150" cy="762000"/>
          </a:xfrm>
          <a:prstGeom prst="rect">
            <a:avLst/>
          </a:prstGeom>
          <a:noFill/>
          <a:ln w="12700">
            <a:noFill/>
            <a:miter lim="800000"/>
            <a:headEnd type="none" w="sm" len="sm"/>
            <a:tailEnd type="none" w="sm" len="sm"/>
          </a:ln>
        </p:spPr>
        <p:txBody>
          <a:bodyPr wrap="none">
            <a:spAutoFit/>
          </a:bodyPr>
          <a:lstStyle/>
          <a:p>
            <a:endParaRPr lang="zh-CN" altLang="zh-CN" sz="4400" b="0" baseline="0">
              <a:solidFill>
                <a:schemeClr val="tx2"/>
              </a:solidFill>
              <a:latin typeface="Times"/>
            </a:endParaRPr>
          </a:p>
        </p:txBody>
      </p:sp>
      <p:sp>
        <p:nvSpPr>
          <p:cNvPr id="14341" name="Line 5"/>
          <p:cNvSpPr>
            <a:spLocks noChangeShapeType="1"/>
          </p:cNvSpPr>
          <p:nvPr/>
        </p:nvSpPr>
        <p:spPr bwMode="auto">
          <a:xfrm>
            <a:off x="2124075" y="3068638"/>
            <a:ext cx="431800" cy="0"/>
          </a:xfrm>
          <a:prstGeom prst="line">
            <a:avLst/>
          </a:prstGeom>
          <a:noFill/>
          <a:ln w="38100">
            <a:solidFill>
              <a:srgbClr val="FF0000"/>
            </a:solidFill>
            <a:round/>
            <a:headEnd type="none" w="sm" len="sm"/>
            <a:tailEnd type="none" w="sm" len="sm"/>
          </a:ln>
        </p:spPr>
        <p:txBody>
          <a:bodyPr wrap="none"/>
          <a:lstStyle/>
          <a:p>
            <a:endParaRPr lang="zh-CN" altLang="en-US"/>
          </a:p>
        </p:txBody>
      </p:sp>
      <p:sp>
        <p:nvSpPr>
          <p:cNvPr id="14342" name="Line 6"/>
          <p:cNvSpPr>
            <a:spLocks noChangeShapeType="1"/>
          </p:cNvSpPr>
          <p:nvPr/>
        </p:nvSpPr>
        <p:spPr bwMode="auto">
          <a:xfrm>
            <a:off x="250825" y="4652963"/>
            <a:ext cx="7489825" cy="0"/>
          </a:xfrm>
          <a:prstGeom prst="line">
            <a:avLst/>
          </a:prstGeom>
          <a:noFill/>
          <a:ln w="38100">
            <a:solidFill>
              <a:srgbClr val="FF0000"/>
            </a:solidFill>
            <a:round/>
            <a:headEnd type="none" w="sm" len="sm"/>
            <a:tailEnd type="none" w="sm" len="sm"/>
          </a:ln>
        </p:spPr>
        <p:txBody>
          <a:bodyPr wrap="none"/>
          <a:lstStyle/>
          <a:p>
            <a:endParaRPr lang="zh-CN" altLang="en-US"/>
          </a:p>
        </p:txBody>
      </p:sp>
      <p:sp>
        <p:nvSpPr>
          <p:cNvPr id="14343" name="Text Box 7"/>
          <p:cNvSpPr txBox="1">
            <a:spLocks noChangeArrowheads="1"/>
          </p:cNvSpPr>
          <p:nvPr/>
        </p:nvSpPr>
        <p:spPr bwMode="auto">
          <a:xfrm>
            <a:off x="6084888" y="1027113"/>
            <a:ext cx="1327150" cy="641350"/>
          </a:xfrm>
          <a:prstGeom prst="rect">
            <a:avLst/>
          </a:prstGeom>
          <a:noFill/>
          <a:ln w="12700">
            <a:noFill/>
            <a:miter lim="800000"/>
            <a:headEnd type="none" w="sm" len="sm"/>
            <a:tailEnd type="none" w="sm" len="sm"/>
          </a:ln>
        </p:spPr>
        <p:txBody>
          <a:bodyPr wrap="none">
            <a:spAutoFit/>
          </a:bodyPr>
          <a:lstStyle/>
          <a:p>
            <a:r>
              <a:rPr lang="en-US" altLang="zh-CN" sz="3600" baseline="0" dirty="0">
                <a:solidFill>
                  <a:srgbClr val="FF0000"/>
                </a:solidFil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548680"/>
            <a:ext cx="9144000" cy="1143000"/>
          </a:xfrm>
        </p:spPr>
        <p:txBody>
          <a:bodyPr/>
          <a:lstStyle/>
          <a:p>
            <a:pPr eaLnBrk="1" hangingPunct="1"/>
            <a:r>
              <a:rPr lang="en-US" altLang="zh-CN" b="1" dirty="0" smtClean="0">
                <a:solidFill>
                  <a:srgbClr val="0000FF"/>
                </a:solidFill>
                <a:latin typeface="Times New Roman" pitchFamily="18" charset="0"/>
              </a:rPr>
              <a:t>6. More energy is consumed in gluconeogenesis than produced in glycolysis</a:t>
            </a:r>
          </a:p>
        </p:txBody>
      </p:sp>
      <p:sp>
        <p:nvSpPr>
          <p:cNvPr id="15363" name="Rectangle 3"/>
          <p:cNvSpPr>
            <a:spLocks noGrp="1" noChangeArrowheads="1"/>
          </p:cNvSpPr>
          <p:nvPr>
            <p:ph type="body" idx="1"/>
          </p:nvPr>
        </p:nvSpPr>
        <p:spPr>
          <a:xfrm>
            <a:off x="15026" y="2348880"/>
            <a:ext cx="9144000" cy="4953000"/>
          </a:xfrm>
        </p:spPr>
        <p:txBody>
          <a:bodyPr/>
          <a:lstStyle/>
          <a:p>
            <a:pPr eaLnBrk="1" hangingPunct="1">
              <a:lnSpc>
                <a:spcPct val="90000"/>
              </a:lnSpc>
            </a:pPr>
            <a:r>
              <a:rPr lang="en-US" altLang="zh-CN" sz="2800" b="1" dirty="0" smtClean="0">
                <a:solidFill>
                  <a:srgbClr val="FF0000"/>
                </a:solidFill>
                <a:latin typeface="Times New Roman" pitchFamily="18" charset="0"/>
              </a:rPr>
              <a:t>Six </a:t>
            </a:r>
            <a:r>
              <a:rPr lang="en-US" altLang="zh-CN" sz="2800" b="1" dirty="0" smtClean="0">
                <a:latin typeface="Times New Roman" pitchFamily="18" charset="0"/>
              </a:rPr>
              <a:t>high-energy phosphate groups are required when two molecules of pyruvate are converted to one glucose via gluconeogenesis pathway.</a:t>
            </a:r>
          </a:p>
          <a:p>
            <a:pPr eaLnBrk="1" hangingPunct="1">
              <a:lnSpc>
                <a:spcPct val="90000"/>
              </a:lnSpc>
            </a:pPr>
            <a:r>
              <a:rPr lang="en-US" altLang="zh-CN" sz="2800" b="1" dirty="0" smtClean="0">
                <a:solidFill>
                  <a:srgbClr val="FF0000"/>
                </a:solidFill>
                <a:latin typeface="Times New Roman" pitchFamily="18" charset="0"/>
              </a:rPr>
              <a:t>Two</a:t>
            </a:r>
            <a:r>
              <a:rPr lang="en-US" altLang="zh-CN" sz="2800" b="1" dirty="0" smtClean="0">
                <a:latin typeface="Times New Roman" pitchFamily="18" charset="0"/>
              </a:rPr>
              <a:t> molecules of ATP are produced when one glucose molecule is converted to two pyruvate molecules via glycolysis pathway.</a:t>
            </a:r>
          </a:p>
          <a:p>
            <a:pPr eaLnBrk="1" hangingPunct="1">
              <a:lnSpc>
                <a:spcPct val="90000"/>
              </a:lnSpc>
            </a:pPr>
            <a:r>
              <a:rPr lang="en-US" altLang="zh-CN" sz="2800" b="1" dirty="0" smtClean="0">
                <a:latin typeface="Times New Roman" pitchFamily="18" charset="0"/>
              </a:rPr>
              <a:t>The NADH needed for gluconeogenesis is either provided by lactate dehydrogenation in the cytosol or exported from mitochondria matrix via malate during one path for converting pyruvate to PEP.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50838"/>
            <a:ext cx="9144000" cy="1143000"/>
          </a:xfrm>
        </p:spPr>
        <p:txBody>
          <a:bodyPr/>
          <a:lstStyle/>
          <a:p>
            <a:pPr eaLnBrk="1" hangingPunct="1"/>
            <a:r>
              <a:rPr lang="en-US" altLang="zh-CN" b="1" dirty="0" smtClean="0">
                <a:solidFill>
                  <a:srgbClr val="0000FF"/>
                </a:solidFill>
                <a:latin typeface="Times New Roman" pitchFamily="18" charset="0"/>
              </a:rPr>
              <a:t>Both glycolysis and gluconeogenesis are essentially irreversible processes</a:t>
            </a:r>
            <a:endParaRPr lang="en-US" altLang="zh-CN" sz="4000" b="1" dirty="0" smtClean="0">
              <a:solidFill>
                <a:srgbClr val="0000FF"/>
              </a:solidFill>
              <a:latin typeface="Times New Roman" pitchFamily="18" charset="0"/>
            </a:endParaRPr>
          </a:p>
        </p:txBody>
      </p:sp>
      <p:sp>
        <p:nvSpPr>
          <p:cNvPr id="16387" name="Rectangle 3"/>
          <p:cNvSpPr>
            <a:spLocks noGrp="1" noChangeArrowheads="1"/>
          </p:cNvSpPr>
          <p:nvPr>
            <p:ph type="body" idx="1"/>
          </p:nvPr>
        </p:nvSpPr>
        <p:spPr>
          <a:xfrm>
            <a:off x="0" y="1905000"/>
            <a:ext cx="9144000" cy="4953000"/>
          </a:xfrm>
        </p:spPr>
        <p:txBody>
          <a:bodyPr/>
          <a:lstStyle/>
          <a:p>
            <a:pPr eaLnBrk="1" hangingPunct="1">
              <a:lnSpc>
                <a:spcPct val="80000"/>
              </a:lnSpc>
              <a:buFontTx/>
              <a:buNone/>
            </a:pPr>
            <a:r>
              <a:rPr lang="en-US" altLang="zh-CN" sz="2800" b="1" dirty="0" smtClean="0">
                <a:latin typeface="Times New Roman" pitchFamily="18" charset="0"/>
              </a:rPr>
              <a:t>   </a:t>
            </a:r>
            <a:r>
              <a:rPr lang="en-US" altLang="zh-CN" sz="4000" b="1" dirty="0" smtClean="0">
                <a:latin typeface="Times New Roman" pitchFamily="18" charset="0"/>
              </a:rPr>
              <a:t>Gluconeogenesis</a:t>
            </a:r>
          </a:p>
          <a:p>
            <a:pPr eaLnBrk="1" hangingPunct="1">
              <a:lnSpc>
                <a:spcPct val="80000"/>
              </a:lnSpc>
              <a:buFontTx/>
              <a:buNone/>
            </a:pPr>
            <a:r>
              <a:rPr lang="en-US" altLang="zh-CN" b="1" dirty="0" smtClean="0">
                <a:latin typeface="Times New Roman" pitchFamily="18" charset="0"/>
              </a:rPr>
              <a:t>   2 Pyruvate + 4ATP + 2GTP + 2NADH + 4H</a:t>
            </a:r>
            <a:r>
              <a:rPr lang="en-US" altLang="zh-CN" b="1" baseline="-25000" dirty="0" smtClean="0">
                <a:latin typeface="Times New Roman" pitchFamily="18" charset="0"/>
              </a:rPr>
              <a:t>2</a:t>
            </a:r>
            <a:r>
              <a:rPr lang="en-US" altLang="zh-CN" b="1" dirty="0" smtClean="0">
                <a:latin typeface="Times New Roman" pitchFamily="18" charset="0"/>
              </a:rPr>
              <a:t>O</a:t>
            </a:r>
          </a:p>
          <a:p>
            <a:pPr eaLnBrk="1" hangingPunct="1">
              <a:lnSpc>
                <a:spcPct val="80000"/>
              </a:lnSpc>
              <a:buFontTx/>
              <a:buNone/>
            </a:pPr>
            <a:r>
              <a:rPr lang="en-US" altLang="zh-CN" b="1" dirty="0" smtClean="0">
                <a:latin typeface="Times New Roman" pitchFamily="18" charset="0"/>
              </a:rPr>
              <a:t>         glucose + 4ADP + 2GDP + 6P</a:t>
            </a:r>
            <a:r>
              <a:rPr lang="en-US" altLang="zh-CN" b="1" baseline="-25000" dirty="0" smtClean="0">
                <a:latin typeface="Times New Roman" pitchFamily="18" charset="0"/>
              </a:rPr>
              <a:t>i</a:t>
            </a:r>
            <a:r>
              <a:rPr lang="en-US" altLang="zh-CN" b="1" dirty="0" smtClean="0">
                <a:latin typeface="Times New Roman" pitchFamily="18" charset="0"/>
              </a:rPr>
              <a:t> + 2NAD</a:t>
            </a:r>
            <a:r>
              <a:rPr lang="en-US" altLang="zh-CN" b="1" baseline="30000" dirty="0" smtClean="0">
                <a:latin typeface="Times New Roman" pitchFamily="18" charset="0"/>
              </a:rPr>
              <a:t>+</a:t>
            </a:r>
            <a:r>
              <a:rPr lang="en-US" altLang="zh-CN" b="1" dirty="0" smtClean="0">
                <a:latin typeface="Times New Roman" pitchFamily="18" charset="0"/>
              </a:rPr>
              <a:t> + 2H</a:t>
            </a:r>
            <a:r>
              <a:rPr lang="en-US" altLang="zh-CN" b="1" baseline="30000" dirty="0" smtClean="0">
                <a:latin typeface="Times New Roman" pitchFamily="18" charset="0"/>
              </a:rPr>
              <a:t>+</a:t>
            </a:r>
          </a:p>
          <a:p>
            <a:pPr eaLnBrk="1" hangingPunct="1">
              <a:lnSpc>
                <a:spcPct val="80000"/>
              </a:lnSpc>
              <a:buFontTx/>
              <a:buNone/>
            </a:pPr>
            <a:r>
              <a:rPr lang="en-US" altLang="zh-CN" b="1" baseline="30000" dirty="0" smtClean="0">
                <a:latin typeface="Times New Roman" pitchFamily="18" charset="0"/>
              </a:rPr>
              <a:t>                                                                        </a:t>
            </a:r>
            <a:r>
              <a:rPr lang="en-US" altLang="zh-CN" b="1" i="1" dirty="0" smtClean="0">
                <a:solidFill>
                  <a:srgbClr val="FF0000"/>
                </a:solidFill>
                <a:latin typeface="Times New Roman" pitchFamily="18" charset="0"/>
                <a:sym typeface="Symbol" pitchFamily="18" charset="2"/>
              </a:rPr>
              <a:t></a:t>
            </a:r>
            <a:r>
              <a:rPr lang="en-US" altLang="zh-CN" b="1" i="1" dirty="0" smtClean="0">
                <a:solidFill>
                  <a:srgbClr val="FF0000"/>
                </a:solidFill>
                <a:latin typeface="Times New Roman" pitchFamily="18" charset="0"/>
              </a:rPr>
              <a:t>G </a:t>
            </a:r>
            <a:r>
              <a:rPr lang="en-US" altLang="zh-CN" b="1" i="1" baseline="30000" dirty="0" smtClean="0">
                <a:solidFill>
                  <a:srgbClr val="FF0000"/>
                </a:solidFill>
                <a:latin typeface="Times New Roman" pitchFamily="18" charset="0"/>
              </a:rPr>
              <a:t> </a:t>
            </a:r>
            <a:r>
              <a:rPr lang="en-US" altLang="zh-CN" b="1" i="1" dirty="0" smtClean="0">
                <a:solidFill>
                  <a:srgbClr val="FF0000"/>
                </a:solidFill>
                <a:latin typeface="Times New Roman" pitchFamily="18" charset="0"/>
              </a:rPr>
              <a:t>=  </a:t>
            </a:r>
            <a:r>
              <a:rPr lang="en-US" altLang="zh-CN" b="1" dirty="0" smtClean="0">
                <a:solidFill>
                  <a:srgbClr val="FF0000"/>
                </a:solidFill>
                <a:latin typeface="Times New Roman" pitchFamily="18" charset="0"/>
              </a:rPr>
              <a:t>-16 kJ/mol</a:t>
            </a:r>
          </a:p>
          <a:p>
            <a:pPr eaLnBrk="1" hangingPunct="1">
              <a:lnSpc>
                <a:spcPct val="80000"/>
              </a:lnSpc>
              <a:buFontTx/>
              <a:buNone/>
            </a:pPr>
            <a:r>
              <a:rPr lang="en-US" altLang="zh-CN" b="1" dirty="0" smtClean="0">
                <a:latin typeface="Times New Roman" pitchFamily="18" charset="0"/>
              </a:rPr>
              <a:t>   </a:t>
            </a:r>
            <a:r>
              <a:rPr lang="en-US" altLang="zh-CN" sz="4000" b="1" dirty="0" smtClean="0">
                <a:latin typeface="Times New Roman" pitchFamily="18" charset="0"/>
              </a:rPr>
              <a:t>Glycolysis</a:t>
            </a:r>
          </a:p>
          <a:p>
            <a:pPr eaLnBrk="1" hangingPunct="1">
              <a:lnSpc>
                <a:spcPct val="80000"/>
              </a:lnSpc>
              <a:buFontTx/>
              <a:buNone/>
            </a:pPr>
            <a:r>
              <a:rPr lang="en-US" altLang="zh-CN" b="1" dirty="0" smtClean="0">
                <a:latin typeface="Times New Roman" pitchFamily="18" charset="0"/>
              </a:rPr>
              <a:t>    Glucose + 2ADP + 2P</a:t>
            </a:r>
            <a:r>
              <a:rPr lang="en-US" altLang="zh-CN" b="1" baseline="-25000" dirty="0" smtClean="0">
                <a:latin typeface="Times New Roman" pitchFamily="18" charset="0"/>
              </a:rPr>
              <a:t>i</a:t>
            </a:r>
            <a:r>
              <a:rPr lang="en-US" altLang="zh-CN" b="1" dirty="0" smtClean="0">
                <a:latin typeface="Times New Roman" pitchFamily="18" charset="0"/>
              </a:rPr>
              <a:t> + 2NAD</a:t>
            </a:r>
            <a:r>
              <a:rPr lang="en-US" altLang="zh-CN" b="1" baseline="30000" dirty="0" smtClean="0">
                <a:latin typeface="Times New Roman" pitchFamily="18" charset="0"/>
              </a:rPr>
              <a:t>+</a:t>
            </a:r>
            <a:r>
              <a:rPr lang="en-US" altLang="zh-CN" b="1" dirty="0" smtClean="0">
                <a:latin typeface="Times New Roman" pitchFamily="18" charset="0"/>
              </a:rPr>
              <a:t> </a:t>
            </a:r>
          </a:p>
          <a:p>
            <a:pPr eaLnBrk="1" hangingPunct="1">
              <a:lnSpc>
                <a:spcPct val="80000"/>
              </a:lnSpc>
              <a:buFontTx/>
              <a:buNone/>
            </a:pPr>
            <a:r>
              <a:rPr lang="en-US" altLang="zh-CN" b="1" dirty="0" smtClean="0">
                <a:latin typeface="Times New Roman" pitchFamily="18" charset="0"/>
              </a:rPr>
              <a:t>            2 Pyruvate + 2ATP + 2NADH + 2H</a:t>
            </a:r>
            <a:r>
              <a:rPr lang="en-US" altLang="zh-CN" b="1" baseline="30000" dirty="0" smtClean="0">
                <a:latin typeface="Times New Roman" pitchFamily="18" charset="0"/>
              </a:rPr>
              <a:t>+</a:t>
            </a:r>
            <a:r>
              <a:rPr lang="en-US" altLang="zh-CN" b="1" dirty="0" smtClean="0">
                <a:latin typeface="Times New Roman" pitchFamily="18" charset="0"/>
              </a:rPr>
              <a:t> +2H</a:t>
            </a:r>
            <a:r>
              <a:rPr lang="en-US" altLang="zh-CN" b="1" baseline="-25000" dirty="0" smtClean="0">
                <a:latin typeface="Times New Roman" pitchFamily="18" charset="0"/>
              </a:rPr>
              <a:t>2</a:t>
            </a:r>
            <a:r>
              <a:rPr lang="en-US" altLang="zh-CN" b="1" dirty="0" smtClean="0">
                <a:latin typeface="Times New Roman" pitchFamily="18" charset="0"/>
              </a:rPr>
              <a:t>O</a:t>
            </a:r>
          </a:p>
          <a:p>
            <a:pPr eaLnBrk="1" hangingPunct="1">
              <a:lnSpc>
                <a:spcPct val="80000"/>
              </a:lnSpc>
              <a:buFontTx/>
              <a:buNone/>
            </a:pPr>
            <a:r>
              <a:rPr lang="en-US" altLang="zh-CN" b="1" i="1" dirty="0" smtClean="0">
                <a:solidFill>
                  <a:srgbClr val="FF0000"/>
                </a:solidFill>
                <a:latin typeface="Times New Roman" pitchFamily="18" charset="0"/>
                <a:sym typeface="Symbol" pitchFamily="18" charset="2"/>
              </a:rPr>
              <a:t>                                              </a:t>
            </a:r>
            <a:r>
              <a:rPr lang="en-US" altLang="zh-CN" b="1" i="1" dirty="0" smtClean="0">
                <a:solidFill>
                  <a:srgbClr val="FF0000"/>
                </a:solidFill>
                <a:latin typeface="Times New Roman" pitchFamily="18" charset="0"/>
              </a:rPr>
              <a:t>G </a:t>
            </a:r>
            <a:r>
              <a:rPr lang="en-US" altLang="zh-CN" b="1" i="1" baseline="30000" dirty="0" smtClean="0">
                <a:solidFill>
                  <a:srgbClr val="FF0000"/>
                </a:solidFill>
                <a:latin typeface="Times New Roman" pitchFamily="18" charset="0"/>
              </a:rPr>
              <a:t> </a:t>
            </a:r>
            <a:r>
              <a:rPr lang="en-US" altLang="zh-CN" b="1" i="1" dirty="0" smtClean="0">
                <a:solidFill>
                  <a:srgbClr val="FF0000"/>
                </a:solidFill>
                <a:latin typeface="Times New Roman" pitchFamily="18" charset="0"/>
              </a:rPr>
              <a:t>=  </a:t>
            </a:r>
            <a:r>
              <a:rPr lang="en-US" altLang="zh-CN" b="1" dirty="0" smtClean="0">
                <a:solidFill>
                  <a:srgbClr val="FF0000"/>
                </a:solidFill>
                <a:latin typeface="Times New Roman" pitchFamily="18" charset="0"/>
              </a:rPr>
              <a:t>-63 kJ/mol</a:t>
            </a:r>
          </a:p>
          <a:p>
            <a:pPr eaLnBrk="1" hangingPunct="1">
              <a:lnSpc>
                <a:spcPct val="80000"/>
              </a:lnSpc>
              <a:buFontTx/>
              <a:buNone/>
            </a:pPr>
            <a:r>
              <a:rPr lang="en-US" altLang="zh-CN" b="1" dirty="0" smtClean="0">
                <a:latin typeface="Times New Roman" pitchFamily="18" charset="0"/>
              </a:rPr>
              <a:t>      </a:t>
            </a:r>
          </a:p>
          <a:p>
            <a:pPr eaLnBrk="1" hangingPunct="1">
              <a:lnSpc>
                <a:spcPct val="80000"/>
              </a:lnSpc>
              <a:buFontTx/>
              <a:buNone/>
            </a:pPr>
            <a:endParaRPr lang="en-US" altLang="zh-CN" b="1" dirty="0" smtClean="0">
              <a:latin typeface="Times New Roman" pitchFamily="18" charset="0"/>
            </a:endParaRPr>
          </a:p>
        </p:txBody>
      </p:sp>
      <p:sp>
        <p:nvSpPr>
          <p:cNvPr id="16388" name="Line 4"/>
          <p:cNvSpPr>
            <a:spLocks noChangeShapeType="1"/>
          </p:cNvSpPr>
          <p:nvPr/>
        </p:nvSpPr>
        <p:spPr bwMode="auto">
          <a:xfrm>
            <a:off x="250825" y="3284538"/>
            <a:ext cx="720725" cy="0"/>
          </a:xfrm>
          <a:prstGeom prst="line">
            <a:avLst/>
          </a:prstGeom>
          <a:noFill/>
          <a:ln w="38100">
            <a:solidFill>
              <a:schemeClr val="tx1"/>
            </a:solidFill>
            <a:round/>
            <a:headEnd type="none" w="sm" len="sm"/>
            <a:tailEnd type="triangle" w="sm" len="sm"/>
          </a:ln>
        </p:spPr>
        <p:txBody>
          <a:bodyPr wrap="none"/>
          <a:lstStyle/>
          <a:p>
            <a:endParaRPr lang="zh-CN" altLang="en-US"/>
          </a:p>
        </p:txBody>
      </p:sp>
      <p:sp>
        <p:nvSpPr>
          <p:cNvPr id="16389" name="Line 6"/>
          <p:cNvSpPr>
            <a:spLocks noChangeShapeType="1"/>
          </p:cNvSpPr>
          <p:nvPr/>
        </p:nvSpPr>
        <p:spPr bwMode="auto">
          <a:xfrm>
            <a:off x="611188" y="5300663"/>
            <a:ext cx="720725" cy="0"/>
          </a:xfrm>
          <a:prstGeom prst="line">
            <a:avLst/>
          </a:prstGeom>
          <a:noFill/>
          <a:ln w="38100">
            <a:solidFill>
              <a:schemeClr val="tx1"/>
            </a:solidFill>
            <a:round/>
            <a:headEnd type="none" w="sm" len="sm"/>
            <a:tailEnd type="triangle" w="sm" len="sm"/>
          </a:ln>
        </p:spPr>
        <p:txBody>
          <a:bodyPr wrap="none"/>
          <a:lstStyle/>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332656"/>
            <a:ext cx="9144000" cy="1143000"/>
          </a:xfrm>
        </p:spPr>
        <p:txBody>
          <a:bodyPr/>
          <a:lstStyle/>
          <a:p>
            <a:pPr eaLnBrk="1" hangingPunct="1"/>
            <a:r>
              <a:rPr lang="en-US" altLang="zh-CN" b="1" dirty="0" smtClean="0">
                <a:solidFill>
                  <a:srgbClr val="0000FF"/>
                </a:solidFill>
                <a:latin typeface="Times New Roman" pitchFamily="18" charset="0"/>
              </a:rPr>
              <a:t>7. Many amino acids but not fatty acids are glucogenic in mammals</a:t>
            </a:r>
          </a:p>
        </p:txBody>
      </p:sp>
      <p:sp>
        <p:nvSpPr>
          <p:cNvPr id="17411" name="Rectangle 3"/>
          <p:cNvSpPr>
            <a:spLocks noGrp="1" noChangeArrowheads="1"/>
          </p:cNvSpPr>
          <p:nvPr>
            <p:ph type="body" idx="1"/>
          </p:nvPr>
        </p:nvSpPr>
        <p:spPr>
          <a:xfrm>
            <a:off x="0" y="1772816"/>
            <a:ext cx="9144000" cy="5589587"/>
          </a:xfrm>
        </p:spPr>
        <p:txBody>
          <a:bodyPr/>
          <a:lstStyle/>
          <a:p>
            <a:pPr eaLnBrk="1" hangingPunct="1">
              <a:lnSpc>
                <a:spcPct val="90000"/>
              </a:lnSpc>
            </a:pPr>
            <a:r>
              <a:rPr lang="en-US" altLang="zh-CN" sz="2800" b="1" dirty="0" smtClean="0">
                <a:latin typeface="Times New Roman" pitchFamily="18" charset="0"/>
              </a:rPr>
              <a:t>The amino acids that can be converted to pyruvate or citric acid cycle intermediates are glucogenic.</a:t>
            </a:r>
          </a:p>
          <a:p>
            <a:pPr eaLnBrk="1" hangingPunct="1">
              <a:lnSpc>
                <a:spcPct val="90000"/>
              </a:lnSpc>
            </a:pPr>
            <a:r>
              <a:rPr lang="en-US" altLang="zh-CN" sz="2800" b="1" dirty="0" smtClean="0">
                <a:latin typeface="Times New Roman" pitchFamily="18" charset="0"/>
              </a:rPr>
              <a:t>Net conversion of acetyl-CoA to pyruvate (the oxidative decarboxylation of pyruvate is irreversible) or oxaloacetate does not occur in mammals, thus neither </a:t>
            </a:r>
            <a:r>
              <a:rPr lang="en-US" altLang="zh-CN" sz="2800" b="1" dirty="0" smtClean="0">
                <a:solidFill>
                  <a:srgbClr val="FF0000"/>
                </a:solidFill>
                <a:latin typeface="Times New Roman" pitchFamily="18" charset="0"/>
              </a:rPr>
              <a:t>Lys</a:t>
            </a:r>
            <a:r>
              <a:rPr lang="en-US" altLang="zh-CN" sz="2800" b="1" dirty="0" smtClean="0">
                <a:latin typeface="Times New Roman" pitchFamily="18" charset="0"/>
              </a:rPr>
              <a:t> nor </a:t>
            </a:r>
            <a:r>
              <a:rPr lang="en-US" altLang="zh-CN" sz="2800" b="1" dirty="0" smtClean="0">
                <a:solidFill>
                  <a:srgbClr val="FF0000"/>
                </a:solidFill>
                <a:latin typeface="Times New Roman" pitchFamily="18" charset="0"/>
              </a:rPr>
              <a:t>Leu</a:t>
            </a:r>
            <a:r>
              <a:rPr lang="en-US" altLang="zh-CN" sz="2800" b="1" dirty="0" smtClean="0">
                <a:latin typeface="Times New Roman" pitchFamily="18" charset="0"/>
              </a:rPr>
              <a:t> nor </a:t>
            </a:r>
            <a:r>
              <a:rPr lang="en-US" altLang="zh-CN" sz="2800" b="1" dirty="0" smtClean="0">
                <a:solidFill>
                  <a:srgbClr val="FF0000"/>
                </a:solidFill>
                <a:latin typeface="Times New Roman" pitchFamily="18" charset="0"/>
              </a:rPr>
              <a:t>even-numbered fatty acids</a:t>
            </a:r>
            <a:r>
              <a:rPr lang="en-US" altLang="zh-CN" sz="2800" b="1" dirty="0" smtClean="0">
                <a:latin typeface="Times New Roman" pitchFamily="18" charset="0"/>
              </a:rPr>
              <a:t> are glucogenic in mammals; but net conversion of acetyl-CoA to oxaloacetate occurs in organisms like plants and bacteria that have the glyoxylate cycle.</a:t>
            </a:r>
          </a:p>
          <a:p>
            <a:pPr eaLnBrk="1" hangingPunct="1">
              <a:lnSpc>
                <a:spcPct val="90000"/>
              </a:lnSpc>
            </a:pPr>
            <a:r>
              <a:rPr lang="en-US" altLang="zh-CN" sz="2800" b="1" dirty="0" smtClean="0">
                <a:solidFill>
                  <a:srgbClr val="FF0000"/>
                </a:solidFill>
                <a:latin typeface="Times New Roman" pitchFamily="18" charset="0"/>
              </a:rPr>
              <a:t>Fatty acid oxidation provide an important energy source for gluconeogenesis.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1692275" y="0"/>
            <a:ext cx="5472013" cy="5967633"/>
          </a:xfrm>
          <a:prstGeom prst="rect">
            <a:avLst/>
          </a:prstGeom>
          <a:noFill/>
          <a:ln w="9525">
            <a:noFill/>
            <a:miter lim="800000"/>
            <a:headEnd/>
            <a:tailEnd/>
          </a:ln>
        </p:spPr>
      </p:pic>
      <p:sp>
        <p:nvSpPr>
          <p:cNvPr id="18435" name="Text Box 3"/>
          <p:cNvSpPr txBox="1">
            <a:spLocks noChangeArrowheads="1"/>
          </p:cNvSpPr>
          <p:nvPr/>
        </p:nvSpPr>
        <p:spPr bwMode="auto">
          <a:xfrm>
            <a:off x="611188" y="5911850"/>
            <a:ext cx="8053387" cy="946150"/>
          </a:xfrm>
          <a:prstGeom prst="rect">
            <a:avLst/>
          </a:prstGeom>
          <a:noFill/>
          <a:ln w="12700">
            <a:noFill/>
            <a:miter lim="800000"/>
            <a:headEnd type="none" w="sm" len="sm"/>
            <a:tailEnd type="none" w="sm" len="sm"/>
          </a:ln>
        </p:spPr>
        <p:txBody>
          <a:bodyPr wrap="none">
            <a:spAutoFit/>
          </a:bodyPr>
          <a:lstStyle/>
          <a:p>
            <a:pPr algn="ctr"/>
            <a:r>
              <a:rPr lang="en-US" altLang="zh-CN" baseline="0" dirty="0">
                <a:solidFill>
                  <a:srgbClr val="0000FF"/>
                </a:solidFill>
              </a:rPr>
              <a:t>Glucose can also be synthesized from intermediates </a:t>
            </a:r>
          </a:p>
          <a:p>
            <a:pPr algn="ctr"/>
            <a:r>
              <a:rPr lang="en-US" altLang="zh-CN" baseline="0" dirty="0">
                <a:solidFill>
                  <a:srgbClr val="0000FF"/>
                </a:solidFill>
              </a:rPr>
              <a:t>of the citric acid cycle</a:t>
            </a:r>
          </a:p>
        </p:txBody>
      </p:sp>
      <p:sp>
        <p:nvSpPr>
          <p:cNvPr id="18436" name="Rectangle 4"/>
          <p:cNvSpPr>
            <a:spLocks noChangeArrowheads="1"/>
          </p:cNvSpPr>
          <p:nvPr/>
        </p:nvSpPr>
        <p:spPr bwMode="auto">
          <a:xfrm>
            <a:off x="2051050" y="620713"/>
            <a:ext cx="936625" cy="287337"/>
          </a:xfrm>
          <a:prstGeom prst="rect">
            <a:avLst/>
          </a:prstGeom>
          <a:noFill/>
          <a:ln w="38100">
            <a:solidFill>
              <a:srgbClr val="FF0000"/>
            </a:solidFill>
            <a:miter lim="800000"/>
            <a:headEnd type="none" w="sm" len="sm"/>
            <a:tailEnd type="none" w="sm" len="sm"/>
          </a:ln>
        </p:spPr>
        <p:txBody>
          <a:bodyPr wrap="none" anchor="ctr"/>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p:cNvPicPr>
            <a:picLocks noChangeAspect="1" noChangeArrowheads="1"/>
          </p:cNvPicPr>
          <p:nvPr/>
        </p:nvPicPr>
        <p:blipFill>
          <a:blip r:embed="rId3"/>
          <a:srcRect/>
          <a:stretch>
            <a:fillRect/>
          </a:stretch>
        </p:blipFill>
        <p:spPr bwMode="auto">
          <a:xfrm>
            <a:off x="1597025" y="465138"/>
            <a:ext cx="5948363" cy="5926137"/>
          </a:xfrm>
          <a:prstGeom prst="rect">
            <a:avLst/>
          </a:prstGeom>
          <a:noFill/>
          <a:ln w="9525">
            <a:noFill/>
            <a:miter lim="800000"/>
            <a:headEnd/>
            <a:tailEnd/>
          </a:ln>
        </p:spPr>
      </p:pic>
      <p:sp>
        <p:nvSpPr>
          <p:cNvPr id="20483" name="Line 8"/>
          <p:cNvSpPr>
            <a:spLocks noChangeShapeType="1"/>
          </p:cNvSpPr>
          <p:nvPr/>
        </p:nvSpPr>
        <p:spPr bwMode="auto">
          <a:xfrm>
            <a:off x="2555875" y="6092825"/>
            <a:ext cx="5040313" cy="0"/>
          </a:xfrm>
          <a:prstGeom prst="line">
            <a:avLst/>
          </a:prstGeom>
          <a:noFill/>
          <a:ln w="38100">
            <a:solidFill>
              <a:srgbClr val="FF0000"/>
            </a:solidFill>
            <a:round/>
            <a:headEnd type="none" w="sm" len="sm"/>
            <a:tailEnd type="none" w="sm" len="sm"/>
          </a:ln>
        </p:spPr>
        <p:txBody>
          <a:bodyPr wrap="none"/>
          <a:lstStyle/>
          <a:p>
            <a:endParaRPr lang="zh-CN" altLang="en-US"/>
          </a:p>
        </p:txBody>
      </p:sp>
      <p:sp>
        <p:nvSpPr>
          <p:cNvPr id="20484" name="Line 9"/>
          <p:cNvSpPr>
            <a:spLocks noChangeShapeType="1"/>
          </p:cNvSpPr>
          <p:nvPr/>
        </p:nvSpPr>
        <p:spPr bwMode="auto">
          <a:xfrm>
            <a:off x="1619250" y="6308725"/>
            <a:ext cx="360363" cy="0"/>
          </a:xfrm>
          <a:prstGeom prst="line">
            <a:avLst/>
          </a:prstGeom>
          <a:noFill/>
          <a:ln w="38100">
            <a:solidFill>
              <a:srgbClr val="FF0000"/>
            </a:solidFill>
            <a:round/>
            <a:headEnd type="none" w="sm" len="sm"/>
            <a:tailEnd type="none" w="sm" len="sm"/>
          </a:ln>
        </p:spPr>
        <p:txBody>
          <a:bodyPr wrap="none"/>
          <a:lstStyle/>
          <a:p>
            <a:endParaRPr lang="zh-CN" altLang="en-US"/>
          </a:p>
        </p:txBody>
      </p:sp>
      <p:sp>
        <p:nvSpPr>
          <p:cNvPr id="20485" name="Line 10"/>
          <p:cNvSpPr>
            <a:spLocks noChangeShapeType="1"/>
          </p:cNvSpPr>
          <p:nvPr/>
        </p:nvSpPr>
        <p:spPr bwMode="auto">
          <a:xfrm flipH="1">
            <a:off x="2700338" y="4437063"/>
            <a:ext cx="719137" cy="0"/>
          </a:xfrm>
          <a:prstGeom prst="line">
            <a:avLst/>
          </a:prstGeom>
          <a:noFill/>
          <a:ln w="38100">
            <a:solidFill>
              <a:srgbClr val="FF0000"/>
            </a:solidFill>
            <a:round/>
            <a:headEnd type="none" w="sm" len="sm"/>
            <a:tailEnd type="triangle" w="sm" len="sm"/>
          </a:ln>
        </p:spPr>
        <p:txBody>
          <a:bodyPr wrap="none"/>
          <a:lstStyle/>
          <a:p>
            <a:endParaRPr lang="zh-CN" altLang="en-US"/>
          </a:p>
        </p:txBody>
      </p:sp>
      <p:sp>
        <p:nvSpPr>
          <p:cNvPr id="20486" name="Line 11"/>
          <p:cNvSpPr>
            <a:spLocks noChangeShapeType="1"/>
          </p:cNvSpPr>
          <p:nvPr/>
        </p:nvSpPr>
        <p:spPr bwMode="auto">
          <a:xfrm flipH="1">
            <a:off x="2411413" y="1700213"/>
            <a:ext cx="719137" cy="0"/>
          </a:xfrm>
          <a:prstGeom prst="line">
            <a:avLst/>
          </a:prstGeom>
          <a:noFill/>
          <a:ln w="38100">
            <a:solidFill>
              <a:srgbClr val="FF0000"/>
            </a:solidFill>
            <a:round/>
            <a:headEnd type="none" w="sm" len="sm"/>
            <a:tailEnd type="triangle" w="sm" len="sm"/>
          </a:ln>
        </p:spPr>
        <p:txBody>
          <a:bodyPr wrap="none"/>
          <a:lstStyle/>
          <a:p>
            <a:endParaRPr lang="zh-CN" altLang="en-US"/>
          </a:p>
        </p:txBody>
      </p:sp>
      <p:sp>
        <p:nvSpPr>
          <p:cNvPr id="20487" name="TextBox 6"/>
          <p:cNvSpPr txBox="1">
            <a:spLocks noChangeArrowheads="1"/>
          </p:cNvSpPr>
          <p:nvPr/>
        </p:nvSpPr>
        <p:spPr bwMode="auto">
          <a:xfrm>
            <a:off x="3286125" y="642938"/>
            <a:ext cx="954088" cy="461962"/>
          </a:xfrm>
          <a:prstGeom prst="rect">
            <a:avLst/>
          </a:prstGeom>
          <a:noFill/>
          <a:ln w="9525">
            <a:noFill/>
            <a:miter lim="800000"/>
            <a:headEnd/>
            <a:tailEnd/>
          </a:ln>
        </p:spPr>
        <p:txBody>
          <a:bodyPr wrap="none">
            <a:spAutoFit/>
          </a:bodyPr>
          <a:lstStyle/>
          <a:p>
            <a:r>
              <a:rPr lang="en-US" altLang="zh-CN" sz="3600" dirty="0">
                <a:solidFill>
                  <a:srgbClr val="FF0000"/>
                </a:solidFill>
              </a:rPr>
              <a:t>*****</a:t>
            </a:r>
            <a:endParaRPr lang="zh-CN" altLang="en-US" sz="3600">
              <a:solidFill>
                <a:srgbClr val="FF0000"/>
              </a:solidFill>
            </a:endParaRPr>
          </a:p>
        </p:txBody>
      </p:sp>
      <p:sp>
        <p:nvSpPr>
          <p:cNvPr id="20488" name="Line 10"/>
          <p:cNvSpPr>
            <a:spLocks noChangeShapeType="1"/>
          </p:cNvSpPr>
          <p:nvPr/>
        </p:nvSpPr>
        <p:spPr bwMode="auto">
          <a:xfrm flipH="1">
            <a:off x="6011863" y="4581525"/>
            <a:ext cx="719137" cy="0"/>
          </a:xfrm>
          <a:prstGeom prst="line">
            <a:avLst/>
          </a:prstGeom>
          <a:noFill/>
          <a:ln w="38100">
            <a:solidFill>
              <a:srgbClr val="FF0000"/>
            </a:solidFill>
            <a:round/>
            <a:headEnd type="none" w="sm" len="sm"/>
            <a:tailEnd type="triangle" w="sm" len="sm"/>
          </a:ln>
        </p:spPr>
        <p:txBody>
          <a:bodyPr wrap="none"/>
          <a:lstStyle/>
          <a:p>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620688"/>
            <a:ext cx="9144000" cy="1143000"/>
          </a:xfrm>
        </p:spPr>
        <p:txBody>
          <a:bodyPr/>
          <a:lstStyle/>
          <a:p>
            <a:pPr eaLnBrk="1" hangingPunct="1"/>
            <a:r>
              <a:rPr lang="en-US" altLang="zh-CN" b="1" dirty="0" smtClean="0">
                <a:solidFill>
                  <a:srgbClr val="0000FF"/>
                </a:solidFill>
                <a:latin typeface="Times New Roman" pitchFamily="18" charset="0"/>
              </a:rPr>
              <a:t>1. Carbohydrates are synthesized from simple precursors via gluconeogenesis </a:t>
            </a:r>
            <a:r>
              <a:rPr lang="en-US" altLang="zh-CN" dirty="0" smtClean="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b="1" dirty="0" smtClean="0">
                <a:solidFill>
                  <a:srgbClr val="0000FF"/>
                </a:solidFill>
                <a:latin typeface="楷体" panose="02010609060101010101" pitchFamily="49" charset="-122"/>
                <a:ea typeface="楷体" panose="02010609060101010101" pitchFamily="49" charset="-122"/>
              </a:rPr>
              <a:t>糖异生</a:t>
            </a:r>
            <a:r>
              <a:rPr lang="en-US" altLang="zh-CN" dirty="0" smtClean="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3075" name="Rectangle 3"/>
          <p:cNvSpPr>
            <a:spLocks noGrp="1" noChangeArrowheads="1"/>
          </p:cNvSpPr>
          <p:nvPr>
            <p:ph type="body" idx="1"/>
          </p:nvPr>
        </p:nvSpPr>
        <p:spPr>
          <a:xfrm>
            <a:off x="15470" y="2492896"/>
            <a:ext cx="9144000" cy="4868862"/>
          </a:xfrm>
        </p:spPr>
        <p:txBody>
          <a:bodyPr/>
          <a:lstStyle/>
          <a:p>
            <a:pPr eaLnBrk="1" hangingPunct="1">
              <a:lnSpc>
                <a:spcPct val="90000"/>
              </a:lnSpc>
            </a:pPr>
            <a:r>
              <a:rPr lang="en-US" altLang="zh-CN" b="1" dirty="0" smtClean="0">
                <a:latin typeface="Times New Roman" panose="02020603050405020304" pitchFamily="18" charset="0"/>
                <a:cs typeface="Times New Roman" panose="02020603050405020304" pitchFamily="18" charset="0"/>
              </a:rPr>
              <a:t>A few three-carbon compounds (including lactate, pyruvate, glycerol, and 3-phosphoglycerate) serve as the major precursors for carbohydrate (glucose) biosynthesis or gluconeogenesis.</a:t>
            </a:r>
          </a:p>
          <a:p>
            <a:pPr eaLnBrk="1" hangingPunct="1">
              <a:lnSpc>
                <a:spcPct val="90000"/>
              </a:lnSpc>
            </a:pPr>
            <a:r>
              <a:rPr lang="en-US" altLang="zh-CN" b="1" dirty="0" smtClean="0">
                <a:latin typeface="Times New Roman" panose="02020603050405020304" pitchFamily="18" charset="0"/>
                <a:cs typeface="Times New Roman" panose="02020603050405020304" pitchFamily="18" charset="0"/>
              </a:rPr>
              <a:t>The reactions of gluconeogenesis are essentially the same in different organisms.</a:t>
            </a:r>
          </a:p>
          <a:p>
            <a:pPr eaLnBrk="1" hangingPunct="1">
              <a:lnSpc>
                <a:spcPct val="90000"/>
              </a:lnSpc>
            </a:pPr>
            <a:r>
              <a:rPr lang="en-US" altLang="zh-CN" b="1" dirty="0" smtClean="0">
                <a:latin typeface="Times New Roman" panose="02020603050405020304" pitchFamily="18" charset="0"/>
                <a:cs typeface="Times New Roman" panose="02020603050405020304" pitchFamily="18" charset="0"/>
              </a:rPr>
              <a:t>The conversion of pyruvate to glucose is the central pathway in gluconeogenesis</a:t>
            </a:r>
            <a:r>
              <a:rPr lang="en-US" altLang="zh-CN" dirty="0" smtClean="0">
                <a:latin typeface="Times New Roman" panose="02020603050405020304" pitchFamily="18" charset="0"/>
                <a:cs typeface="Times New Roman" panose="02020603050405020304" pitchFamily="18" charset="0"/>
              </a:rPr>
              <a:t>.</a:t>
            </a:r>
          </a:p>
          <a:p>
            <a:pPr eaLnBrk="1" hangingPunct="1">
              <a:lnSpc>
                <a:spcPct val="90000"/>
              </a:lnSpc>
            </a:pPr>
            <a:endParaRPr lang="en-US" altLang="zh-CN"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50825" y="2276475"/>
            <a:ext cx="3538538" cy="519113"/>
          </a:xfrm>
          <a:prstGeom prst="rect">
            <a:avLst/>
          </a:prstGeom>
          <a:noFill/>
          <a:ln w="12700" cap="sq">
            <a:noFill/>
            <a:miter lim="800000"/>
            <a:headEnd type="none" w="sm" len="sm"/>
            <a:tailEnd type="none" w="sm" len="sm"/>
          </a:ln>
        </p:spPr>
        <p:txBody>
          <a:bodyPr wrap="none">
            <a:spAutoFit/>
          </a:bodyPr>
          <a:lstStyle/>
          <a:p>
            <a:r>
              <a:rPr kumimoji="1" lang="en-US" altLang="zh-CN" sz="2800" b="1" baseline="0" dirty="0"/>
              <a:t> </a:t>
            </a:r>
            <a:r>
              <a:rPr kumimoji="1" lang="en-US" altLang="zh-CN" sz="2800" b="1" baseline="0" dirty="0">
                <a:solidFill>
                  <a:srgbClr val="0000FF"/>
                </a:solidFill>
              </a:rPr>
              <a:t>Glucose-alanine cycle</a:t>
            </a:r>
          </a:p>
        </p:txBody>
      </p:sp>
      <p:pic>
        <p:nvPicPr>
          <p:cNvPr id="21507" name="Picture 4"/>
          <p:cNvPicPr>
            <a:picLocks noChangeAspect="1" noChangeArrowheads="1"/>
          </p:cNvPicPr>
          <p:nvPr/>
        </p:nvPicPr>
        <p:blipFill>
          <a:blip r:embed="rId3"/>
          <a:srcRect/>
          <a:stretch>
            <a:fillRect/>
          </a:stretch>
        </p:blipFill>
        <p:spPr bwMode="auto">
          <a:xfrm>
            <a:off x="3995738" y="333375"/>
            <a:ext cx="3389312" cy="6097588"/>
          </a:xfrm>
          <a:prstGeom prst="rect">
            <a:avLst/>
          </a:prstGeom>
          <a:noFill/>
          <a:ln w="9525">
            <a:noFill/>
            <a:miter lim="800000"/>
            <a:headEnd/>
            <a:tailEnd/>
          </a:ln>
        </p:spPr>
      </p:pic>
      <p:sp>
        <p:nvSpPr>
          <p:cNvPr id="2" name="矩形 1"/>
          <p:cNvSpPr/>
          <p:nvPr/>
        </p:nvSpPr>
        <p:spPr bwMode="auto">
          <a:xfrm>
            <a:off x="4932040" y="4869160"/>
            <a:ext cx="792088" cy="360040"/>
          </a:xfrm>
          <a:prstGeom prst="rect">
            <a:avLst/>
          </a:prstGeom>
          <a:noFill/>
          <a:ln w="38100" cap="flat" cmpd="sng" algn="ctr">
            <a:solidFill>
              <a:srgbClr val="0000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25000" smtClean="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3502285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3019425" y="379413"/>
            <a:ext cx="3103563" cy="6097587"/>
          </a:xfrm>
          <a:prstGeom prst="rect">
            <a:avLst/>
          </a:prstGeom>
          <a:noFill/>
          <a:ln w="9525">
            <a:noFill/>
            <a:miter lim="800000"/>
            <a:headEnd/>
            <a:tailEnd/>
          </a:ln>
        </p:spPr>
      </p:pic>
      <p:sp>
        <p:nvSpPr>
          <p:cNvPr id="22531" name="Text Box 3"/>
          <p:cNvSpPr txBox="1">
            <a:spLocks noChangeArrowheads="1"/>
          </p:cNvSpPr>
          <p:nvPr/>
        </p:nvSpPr>
        <p:spPr bwMode="auto">
          <a:xfrm>
            <a:off x="539552" y="1484784"/>
            <a:ext cx="1952779" cy="584775"/>
          </a:xfrm>
          <a:prstGeom prst="rect">
            <a:avLst/>
          </a:prstGeom>
          <a:noFill/>
          <a:ln w="12700" cap="sq">
            <a:noFill/>
            <a:miter lim="800000"/>
            <a:headEnd type="none" w="sm" len="sm"/>
            <a:tailEnd type="none" w="sm" len="sm"/>
          </a:ln>
        </p:spPr>
        <p:txBody>
          <a:bodyPr wrap="none">
            <a:spAutoFit/>
          </a:bodyPr>
          <a:lstStyle/>
          <a:p>
            <a:r>
              <a:rPr lang="en-US" altLang="zh-CN" sz="3200" b="1" baseline="0" dirty="0">
                <a:solidFill>
                  <a:srgbClr val="0000FF"/>
                </a:solidFill>
              </a:rPr>
              <a:t>Cori cycle</a:t>
            </a:r>
          </a:p>
        </p:txBody>
      </p:sp>
      <p:sp>
        <p:nvSpPr>
          <p:cNvPr id="4" name="矩形 3"/>
          <p:cNvSpPr/>
          <p:nvPr/>
        </p:nvSpPr>
        <p:spPr bwMode="auto">
          <a:xfrm>
            <a:off x="3800822" y="5085184"/>
            <a:ext cx="1779290" cy="504056"/>
          </a:xfrm>
          <a:prstGeom prst="rect">
            <a:avLst/>
          </a:prstGeom>
          <a:noFill/>
          <a:ln w="38100" cap="flat" cmpd="sng" algn="ctr">
            <a:solidFill>
              <a:srgbClr val="0000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25000" smtClean="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2839897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548680"/>
            <a:ext cx="9144000" cy="1143000"/>
          </a:xfrm>
        </p:spPr>
        <p:txBody>
          <a:bodyPr/>
          <a:lstStyle/>
          <a:p>
            <a:pPr eaLnBrk="1" hangingPunct="1"/>
            <a:r>
              <a:rPr lang="en-US" altLang="zh-CN" b="1" dirty="0" smtClean="0">
                <a:solidFill>
                  <a:srgbClr val="0000FF"/>
                </a:solidFill>
                <a:latin typeface="Times New Roman" pitchFamily="18" charset="0"/>
              </a:rPr>
              <a:t>8. Gluconeogenesis and glycolysis are reciprocally regulated to avoid futile cycles that waste ATP consumption</a:t>
            </a:r>
          </a:p>
        </p:txBody>
      </p:sp>
      <p:sp>
        <p:nvSpPr>
          <p:cNvPr id="21507" name="Rectangle 3"/>
          <p:cNvSpPr>
            <a:spLocks noGrp="1" noChangeArrowheads="1"/>
          </p:cNvSpPr>
          <p:nvPr>
            <p:ph type="body" idx="1"/>
          </p:nvPr>
        </p:nvSpPr>
        <p:spPr>
          <a:xfrm>
            <a:off x="0" y="2276872"/>
            <a:ext cx="9144000" cy="4114800"/>
          </a:xfrm>
        </p:spPr>
        <p:txBody>
          <a:bodyPr/>
          <a:lstStyle/>
          <a:p>
            <a:pPr eaLnBrk="1" hangingPunct="1">
              <a:lnSpc>
                <a:spcPct val="90000"/>
              </a:lnSpc>
            </a:pPr>
            <a:r>
              <a:rPr lang="en-US" altLang="zh-CN" b="1" dirty="0" smtClean="0">
                <a:latin typeface="Times New Roman" pitchFamily="18" charset="0"/>
              </a:rPr>
              <a:t>If the three pairs of bypassing reactions of glucose degradation and synthesis occur simultaneously, ATP will be consumed for heat generation, being often (</a:t>
            </a:r>
            <a:r>
              <a:rPr lang="en-US" altLang="zh-CN" b="1" i="1" dirty="0" smtClean="0">
                <a:latin typeface="Times New Roman" pitchFamily="18" charset="0"/>
              </a:rPr>
              <a:t>not always</a:t>
            </a:r>
            <a:r>
              <a:rPr lang="en-US" altLang="zh-CN" b="1" dirty="0" smtClean="0">
                <a:latin typeface="Times New Roman" pitchFamily="18" charset="0"/>
              </a:rPr>
              <a:t>) an energy wasting process.</a:t>
            </a:r>
          </a:p>
          <a:p>
            <a:pPr eaLnBrk="1" hangingPunct="1">
              <a:lnSpc>
                <a:spcPct val="90000"/>
              </a:lnSpc>
            </a:pPr>
            <a:r>
              <a:rPr lang="en-US" altLang="zh-CN" b="1" dirty="0" smtClean="0">
                <a:latin typeface="Times New Roman" pitchFamily="18" charset="0"/>
              </a:rPr>
              <a:t>To avoid such futile cycling processes, the two pathways are regulated coordinately and reciprocally: </a:t>
            </a:r>
            <a:r>
              <a:rPr lang="en-US" altLang="zh-CN" b="1" dirty="0" smtClean="0">
                <a:solidFill>
                  <a:srgbClr val="FF0000"/>
                </a:solidFill>
                <a:latin typeface="Times New Roman" pitchFamily="18" charset="0"/>
              </a:rPr>
              <a:t>a common regulator molecule having opposite effect towards the pair of enzymes catalyzing the bypassing reactions</a:t>
            </a:r>
            <a:r>
              <a:rPr lang="en-US" altLang="zh-CN" b="1" dirty="0" smtClean="0">
                <a:latin typeface="Times New Roman" pitchFamily="18"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549275"/>
            <a:ext cx="9144000" cy="1143000"/>
          </a:xfrm>
        </p:spPr>
        <p:txBody>
          <a:bodyPr/>
          <a:lstStyle/>
          <a:p>
            <a:pPr eaLnBrk="1" hangingPunct="1"/>
            <a:r>
              <a:rPr lang="en-US" altLang="zh-CN" b="1" dirty="0" smtClean="0">
                <a:solidFill>
                  <a:srgbClr val="0000FF"/>
                </a:solidFill>
                <a:latin typeface="Times New Roman" pitchFamily="18" charset="0"/>
              </a:rPr>
              <a:t>9. </a:t>
            </a:r>
            <a:r>
              <a:rPr lang="en-US" altLang="zh-CN" sz="4000" b="1" dirty="0" smtClean="0">
                <a:solidFill>
                  <a:srgbClr val="0000FF"/>
                </a:solidFill>
                <a:latin typeface="Times New Roman" pitchFamily="18" charset="0"/>
              </a:rPr>
              <a:t>Acetyl-CoA, AMP, and </a:t>
            </a:r>
            <a:br>
              <a:rPr lang="en-US" altLang="zh-CN" sz="4000" b="1" dirty="0" smtClean="0">
                <a:solidFill>
                  <a:srgbClr val="0000FF"/>
                </a:solidFill>
                <a:latin typeface="Times New Roman" pitchFamily="18" charset="0"/>
              </a:rPr>
            </a:br>
            <a:r>
              <a:rPr lang="en-US" altLang="zh-CN" sz="4000" b="1" dirty="0" smtClean="0">
                <a:solidFill>
                  <a:srgbClr val="0000FF"/>
                </a:solidFill>
                <a:latin typeface="Times New Roman" pitchFamily="18" charset="0"/>
              </a:rPr>
              <a:t>fructose 2,6-bisphosphate act  reciprocally to coordinate both pathways</a:t>
            </a:r>
          </a:p>
        </p:txBody>
      </p:sp>
      <p:sp>
        <p:nvSpPr>
          <p:cNvPr id="23555" name="Rectangle 3"/>
          <p:cNvSpPr>
            <a:spLocks noGrp="1" noChangeArrowheads="1"/>
          </p:cNvSpPr>
          <p:nvPr>
            <p:ph type="body" idx="1"/>
          </p:nvPr>
        </p:nvSpPr>
        <p:spPr>
          <a:xfrm>
            <a:off x="0" y="1828800"/>
            <a:ext cx="9144000" cy="5029200"/>
          </a:xfrm>
        </p:spPr>
        <p:txBody>
          <a:bodyPr/>
          <a:lstStyle/>
          <a:p>
            <a:pPr eaLnBrk="1" hangingPunct="1">
              <a:lnSpc>
                <a:spcPct val="90000"/>
              </a:lnSpc>
            </a:pPr>
            <a:endParaRPr lang="en-US" altLang="zh-CN" b="1" dirty="0" smtClean="0">
              <a:solidFill>
                <a:srgbClr val="FF0000"/>
              </a:solidFill>
              <a:latin typeface="Times New Roman" pitchFamily="18" charset="0"/>
            </a:endParaRPr>
          </a:p>
          <a:p>
            <a:pPr eaLnBrk="1" hangingPunct="1">
              <a:lnSpc>
                <a:spcPct val="90000"/>
              </a:lnSpc>
            </a:pPr>
            <a:r>
              <a:rPr lang="en-US" altLang="zh-CN" b="1" dirty="0" smtClean="0">
                <a:solidFill>
                  <a:srgbClr val="FF0000"/>
                </a:solidFill>
                <a:latin typeface="Times New Roman" pitchFamily="18" charset="0"/>
              </a:rPr>
              <a:t>Acetyl-CoA</a:t>
            </a:r>
            <a:r>
              <a:rPr lang="en-US" altLang="zh-CN" b="1" dirty="0" smtClean="0">
                <a:latin typeface="Times New Roman" pitchFamily="18" charset="0"/>
              </a:rPr>
              <a:t> inhibits the pyruvate dehydrogenase complex of glycolysis, but activates the pyruvate carboxylase of gluconeogenesis.</a:t>
            </a:r>
          </a:p>
          <a:p>
            <a:pPr eaLnBrk="1" hangingPunct="1">
              <a:lnSpc>
                <a:spcPct val="90000"/>
              </a:lnSpc>
            </a:pPr>
            <a:r>
              <a:rPr lang="en-US" altLang="zh-CN" b="1" dirty="0" smtClean="0">
                <a:solidFill>
                  <a:srgbClr val="FF0000"/>
                </a:solidFill>
                <a:latin typeface="Times New Roman" pitchFamily="18" charset="0"/>
              </a:rPr>
              <a:t>AMP</a:t>
            </a:r>
            <a:r>
              <a:rPr lang="en-US" altLang="zh-CN" b="1" dirty="0" smtClean="0">
                <a:latin typeface="Times New Roman" pitchFamily="18" charset="0"/>
              </a:rPr>
              <a:t> inhibits fructose 1,6-bisphosphatase (FBPase-1), but activates phosphofructokinase-1 (PFK-1).</a:t>
            </a:r>
          </a:p>
          <a:p>
            <a:pPr eaLnBrk="1" hangingPunct="1">
              <a:lnSpc>
                <a:spcPct val="90000"/>
              </a:lnSpc>
            </a:pPr>
            <a:r>
              <a:rPr lang="en-US" altLang="zh-CN" b="1" dirty="0" smtClean="0">
                <a:solidFill>
                  <a:srgbClr val="FF0000"/>
                </a:solidFill>
                <a:latin typeface="Times New Roman" pitchFamily="18" charset="0"/>
              </a:rPr>
              <a:t>Fructose-2,6-bisphosphate</a:t>
            </a:r>
            <a:r>
              <a:rPr lang="en-US" altLang="zh-CN" b="1" dirty="0" smtClean="0">
                <a:solidFill>
                  <a:srgbClr val="FFFF00"/>
                </a:solidFill>
                <a:latin typeface="Times New Roman" pitchFamily="18" charset="0"/>
              </a:rPr>
              <a:t> </a:t>
            </a:r>
            <a:r>
              <a:rPr lang="en-US" altLang="zh-CN" b="1" dirty="0" smtClean="0">
                <a:latin typeface="Times New Roman" pitchFamily="18" charset="0"/>
              </a:rPr>
              <a:t>(a regulator, not an intermediate) in liver cells, activates PFK-1 and inhibits FBPase-1.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5416550" y="1238250"/>
            <a:ext cx="3609975" cy="2227263"/>
          </a:xfrm>
          <a:prstGeom prst="rect">
            <a:avLst/>
          </a:prstGeom>
          <a:noFill/>
          <a:ln w="12700">
            <a:noFill/>
            <a:miter lim="800000"/>
            <a:headEnd type="none" w="sm" len="sm"/>
            <a:tailEnd type="none" w="sm" len="sm"/>
          </a:ln>
        </p:spPr>
        <p:txBody>
          <a:bodyPr wrap="none">
            <a:spAutoFit/>
          </a:bodyPr>
          <a:lstStyle/>
          <a:p>
            <a:r>
              <a:rPr kumimoji="1" lang="en-US" altLang="zh-CN" baseline="0" dirty="0">
                <a:solidFill>
                  <a:srgbClr val="0000FF"/>
                </a:solidFill>
              </a:rPr>
              <a:t>The alternative fates</a:t>
            </a:r>
          </a:p>
          <a:p>
            <a:r>
              <a:rPr kumimoji="1" lang="en-US" altLang="zh-CN" baseline="0" dirty="0">
                <a:solidFill>
                  <a:srgbClr val="0000FF"/>
                </a:solidFill>
              </a:rPr>
              <a:t>of pyruvate are</a:t>
            </a:r>
          </a:p>
          <a:p>
            <a:r>
              <a:rPr kumimoji="1" lang="en-US" altLang="zh-CN" baseline="0" dirty="0">
                <a:solidFill>
                  <a:srgbClr val="0000FF"/>
                </a:solidFill>
              </a:rPr>
              <a:t>coordinately regulated</a:t>
            </a:r>
          </a:p>
          <a:p>
            <a:r>
              <a:rPr kumimoji="1" lang="en-US" altLang="zh-CN" baseline="0" dirty="0">
                <a:solidFill>
                  <a:srgbClr val="0000FF"/>
                </a:solidFill>
              </a:rPr>
              <a:t>by acetyl-CoA</a:t>
            </a:r>
          </a:p>
          <a:p>
            <a:endParaRPr lang="en-US" altLang="zh-CN" baseline="0" dirty="0"/>
          </a:p>
        </p:txBody>
      </p:sp>
      <p:pic>
        <p:nvPicPr>
          <p:cNvPr id="24579" name="Picture 5"/>
          <p:cNvPicPr>
            <a:picLocks noChangeAspect="1" noChangeArrowheads="1"/>
          </p:cNvPicPr>
          <p:nvPr/>
        </p:nvPicPr>
        <p:blipFill>
          <a:blip r:embed="rId3"/>
          <a:srcRect/>
          <a:stretch>
            <a:fillRect/>
          </a:stretch>
        </p:blipFill>
        <p:spPr bwMode="auto">
          <a:xfrm>
            <a:off x="1619250" y="476250"/>
            <a:ext cx="3382963" cy="6097588"/>
          </a:xfrm>
          <a:prstGeom prst="rect">
            <a:avLst/>
          </a:prstGeom>
          <a:noFill/>
          <a:ln w="9525">
            <a:noFill/>
            <a:miter lim="800000"/>
            <a:headEnd/>
            <a:tailEnd/>
          </a:ln>
        </p:spPr>
      </p:pic>
      <p:sp>
        <p:nvSpPr>
          <p:cNvPr id="24580" name="Rectangle 6"/>
          <p:cNvSpPr>
            <a:spLocks noChangeArrowheads="1"/>
          </p:cNvSpPr>
          <p:nvPr/>
        </p:nvSpPr>
        <p:spPr bwMode="auto">
          <a:xfrm>
            <a:off x="3348038" y="3357563"/>
            <a:ext cx="1295400" cy="215900"/>
          </a:xfrm>
          <a:prstGeom prst="rect">
            <a:avLst/>
          </a:prstGeom>
          <a:noFill/>
          <a:ln w="38100">
            <a:solidFill>
              <a:schemeClr val="tx1"/>
            </a:solidFill>
            <a:miter lim="800000"/>
            <a:headEnd type="none" w="sm" len="sm"/>
            <a:tailEnd type="none" w="sm" len="sm"/>
          </a:ln>
        </p:spPr>
        <p:txBody>
          <a:bodyPr wrap="none" anchor="ctr"/>
          <a:lstStyle/>
          <a:p>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1331913" y="6021388"/>
            <a:ext cx="7361237" cy="584200"/>
          </a:xfrm>
          <a:prstGeom prst="rect">
            <a:avLst/>
          </a:prstGeom>
          <a:noFill/>
          <a:ln w="12700">
            <a:noFill/>
            <a:miter lim="800000"/>
            <a:headEnd type="none" w="sm" len="sm"/>
            <a:tailEnd type="none" w="sm" len="sm"/>
          </a:ln>
        </p:spPr>
        <p:txBody>
          <a:bodyPr wrap="none">
            <a:spAutoFit/>
          </a:bodyPr>
          <a:lstStyle/>
          <a:p>
            <a:r>
              <a:rPr lang="en-US" altLang="zh-CN" sz="3200" baseline="0" dirty="0">
                <a:solidFill>
                  <a:srgbClr val="0000FF"/>
                </a:solidFill>
              </a:rPr>
              <a:t>Regulation of PFK-1 and FBPase-1</a:t>
            </a:r>
            <a:r>
              <a:rPr lang="en-US" altLang="zh-CN" sz="3200" baseline="0" dirty="0">
                <a:solidFill>
                  <a:srgbClr val="FF0000"/>
                </a:solidFill>
              </a:rPr>
              <a:t>*****</a:t>
            </a:r>
          </a:p>
        </p:txBody>
      </p:sp>
      <p:pic>
        <p:nvPicPr>
          <p:cNvPr id="25603" name="Picture 4"/>
          <p:cNvPicPr>
            <a:picLocks noChangeAspect="1" noChangeArrowheads="1"/>
          </p:cNvPicPr>
          <p:nvPr/>
        </p:nvPicPr>
        <p:blipFill>
          <a:blip r:embed="rId2"/>
          <a:srcRect/>
          <a:stretch>
            <a:fillRect/>
          </a:stretch>
        </p:blipFill>
        <p:spPr bwMode="auto">
          <a:xfrm>
            <a:off x="323850" y="404813"/>
            <a:ext cx="8535988" cy="55483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1116013" y="5589588"/>
            <a:ext cx="7807325" cy="1077912"/>
          </a:xfrm>
          <a:prstGeom prst="rect">
            <a:avLst/>
          </a:prstGeom>
          <a:noFill/>
          <a:ln w="12700">
            <a:noFill/>
            <a:miter lim="800000"/>
            <a:headEnd type="none" w="sm" len="sm"/>
            <a:tailEnd type="none" w="sm" len="sm"/>
          </a:ln>
        </p:spPr>
        <p:txBody>
          <a:bodyPr wrap="none">
            <a:spAutoFit/>
          </a:bodyPr>
          <a:lstStyle/>
          <a:p>
            <a:pPr algn="ctr"/>
            <a:r>
              <a:rPr lang="en-US" altLang="zh-CN" sz="3200" baseline="0" dirty="0">
                <a:solidFill>
                  <a:srgbClr val="0000FF"/>
                </a:solidFill>
              </a:rPr>
              <a:t>Regulation of PFK-1 and FBPase-1 </a:t>
            </a:r>
          </a:p>
          <a:p>
            <a:pPr algn="ctr"/>
            <a:r>
              <a:rPr lang="en-US" altLang="zh-CN" sz="3200" baseline="0" dirty="0">
                <a:solidFill>
                  <a:srgbClr val="0000FF"/>
                </a:solidFill>
              </a:rPr>
              <a:t>by fructose-2,6-bisphosphate (F26BP)</a:t>
            </a:r>
            <a:r>
              <a:rPr lang="en-US" altLang="zh-CN" sz="3200" baseline="0" dirty="0">
                <a:solidFill>
                  <a:srgbClr val="FF0000"/>
                </a:solidFill>
              </a:rPr>
              <a:t>*****</a:t>
            </a:r>
          </a:p>
        </p:txBody>
      </p:sp>
      <p:pic>
        <p:nvPicPr>
          <p:cNvPr id="26627" name="Picture 4"/>
          <p:cNvPicPr>
            <a:picLocks noChangeAspect="1" noChangeArrowheads="1"/>
          </p:cNvPicPr>
          <p:nvPr/>
        </p:nvPicPr>
        <p:blipFill>
          <a:blip r:embed="rId2"/>
          <a:srcRect/>
          <a:stretch>
            <a:fillRect/>
          </a:stretch>
        </p:blipFill>
        <p:spPr bwMode="auto">
          <a:xfrm>
            <a:off x="323850" y="404813"/>
            <a:ext cx="8535988" cy="522446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srcRect/>
          <a:stretch>
            <a:fillRect/>
          </a:stretch>
        </p:blipFill>
        <p:spPr bwMode="auto">
          <a:xfrm>
            <a:off x="303213" y="401638"/>
            <a:ext cx="8535987" cy="60547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231775" y="4225925"/>
            <a:ext cx="184150" cy="366713"/>
          </a:xfrm>
          <a:prstGeom prst="rect">
            <a:avLst/>
          </a:prstGeom>
          <a:noFill/>
          <a:ln w="12700">
            <a:noFill/>
            <a:miter lim="800000"/>
            <a:headEnd type="none" w="sm" len="sm"/>
            <a:tailEnd type="none" w="sm" len="sm"/>
          </a:ln>
        </p:spPr>
        <p:txBody>
          <a:bodyPr wrap="none">
            <a:spAutoFit/>
          </a:bodyPr>
          <a:lstStyle/>
          <a:p>
            <a:endParaRPr lang="zh-CN" altLang="zh-CN" sz="1800" baseline="0"/>
          </a:p>
        </p:txBody>
      </p:sp>
      <p:sp>
        <p:nvSpPr>
          <p:cNvPr id="28675" name="Text Box 6"/>
          <p:cNvSpPr txBox="1">
            <a:spLocks noChangeArrowheads="1"/>
          </p:cNvSpPr>
          <p:nvPr/>
        </p:nvSpPr>
        <p:spPr bwMode="auto">
          <a:xfrm>
            <a:off x="519113" y="4379913"/>
            <a:ext cx="3956050" cy="1739900"/>
          </a:xfrm>
          <a:prstGeom prst="rect">
            <a:avLst/>
          </a:prstGeom>
          <a:noFill/>
          <a:ln w="12700">
            <a:noFill/>
            <a:miter lim="800000"/>
            <a:headEnd type="none" w="sm" len="sm"/>
            <a:tailEnd type="none" w="sm" len="sm"/>
          </a:ln>
        </p:spPr>
        <p:txBody>
          <a:bodyPr wrap="none">
            <a:spAutoFit/>
          </a:bodyPr>
          <a:lstStyle/>
          <a:p>
            <a:r>
              <a:rPr kumimoji="1" lang="en-US" altLang="zh-CN" sz="3600" baseline="0" dirty="0">
                <a:solidFill>
                  <a:srgbClr val="0000FF"/>
                </a:solidFill>
              </a:rPr>
              <a:t>F-2,6-BP activates</a:t>
            </a:r>
          </a:p>
          <a:p>
            <a:r>
              <a:rPr kumimoji="1" lang="en-US" altLang="zh-CN" sz="3600" baseline="0" dirty="0">
                <a:solidFill>
                  <a:srgbClr val="0000FF"/>
                </a:solidFill>
              </a:rPr>
              <a:t>PFK-1, but inhibits</a:t>
            </a:r>
          </a:p>
          <a:p>
            <a:r>
              <a:rPr kumimoji="1" lang="en-US" altLang="zh-CN" sz="3600" baseline="0" dirty="0">
                <a:solidFill>
                  <a:srgbClr val="0000FF"/>
                </a:solidFill>
              </a:rPr>
              <a:t>FBPase-1</a:t>
            </a:r>
          </a:p>
        </p:txBody>
      </p:sp>
      <p:pic>
        <p:nvPicPr>
          <p:cNvPr id="28676" name="Picture 7"/>
          <p:cNvPicPr>
            <a:picLocks noChangeAspect="1" noChangeArrowheads="1"/>
          </p:cNvPicPr>
          <p:nvPr/>
        </p:nvPicPr>
        <p:blipFill>
          <a:blip r:embed="rId3"/>
          <a:srcRect/>
          <a:stretch>
            <a:fillRect/>
          </a:stretch>
        </p:blipFill>
        <p:spPr bwMode="auto">
          <a:xfrm>
            <a:off x="4751388" y="3560763"/>
            <a:ext cx="4392612" cy="3297237"/>
          </a:xfrm>
          <a:prstGeom prst="rect">
            <a:avLst/>
          </a:prstGeom>
          <a:noFill/>
          <a:ln w="9525">
            <a:noFill/>
            <a:miter lim="800000"/>
            <a:headEnd/>
            <a:tailEnd/>
          </a:ln>
        </p:spPr>
      </p:pic>
      <p:pic>
        <p:nvPicPr>
          <p:cNvPr id="28677" name="Picture 8"/>
          <p:cNvPicPr>
            <a:picLocks noChangeAspect="1" noChangeArrowheads="1"/>
          </p:cNvPicPr>
          <p:nvPr/>
        </p:nvPicPr>
        <p:blipFill>
          <a:blip r:embed="rId4"/>
          <a:srcRect/>
          <a:stretch>
            <a:fillRect/>
          </a:stretch>
        </p:blipFill>
        <p:spPr bwMode="auto">
          <a:xfrm>
            <a:off x="250825" y="260350"/>
            <a:ext cx="4567238" cy="3835400"/>
          </a:xfrm>
          <a:prstGeom prst="rect">
            <a:avLst/>
          </a:prstGeom>
          <a:noFill/>
          <a:ln w="9525">
            <a:noFill/>
            <a:miter lim="800000"/>
            <a:headEnd/>
            <a:tailEnd/>
          </a:ln>
        </p:spPr>
      </p:pic>
      <p:sp>
        <p:nvSpPr>
          <p:cNvPr id="28678" name="Text Box 9"/>
          <p:cNvSpPr txBox="1">
            <a:spLocks noChangeArrowheads="1"/>
          </p:cNvSpPr>
          <p:nvPr/>
        </p:nvSpPr>
        <p:spPr bwMode="auto">
          <a:xfrm>
            <a:off x="6927850" y="3803650"/>
            <a:ext cx="1384300" cy="457200"/>
          </a:xfrm>
          <a:prstGeom prst="rect">
            <a:avLst/>
          </a:prstGeom>
          <a:noFill/>
          <a:ln w="12700">
            <a:noFill/>
            <a:miter lim="800000"/>
            <a:headEnd type="none" w="sm" len="sm"/>
            <a:tailEnd type="none" w="sm" len="sm"/>
          </a:ln>
        </p:spPr>
        <p:txBody>
          <a:bodyPr wrap="none">
            <a:spAutoFit/>
          </a:bodyPr>
          <a:lstStyle/>
          <a:p>
            <a:r>
              <a:rPr lang="en-US" altLang="zh-CN" sz="2400" baseline="0" dirty="0"/>
              <a:t>(0.13</a:t>
            </a:r>
            <a:r>
              <a:rPr lang="en-US" altLang="zh-CN" sz="2400" baseline="0" dirty="0">
                <a:latin typeface="Symbol" pitchFamily="18" charset="2"/>
              </a:rPr>
              <a:t>m</a:t>
            </a:r>
            <a:r>
              <a:rPr lang="en-US" altLang="zh-CN" sz="2400" baseline="0" dirty="0"/>
              <a:t>M)</a:t>
            </a:r>
          </a:p>
        </p:txBody>
      </p:sp>
      <p:sp>
        <p:nvSpPr>
          <p:cNvPr id="28679" name="Text Box 10"/>
          <p:cNvSpPr txBox="1">
            <a:spLocks noChangeArrowheads="1"/>
          </p:cNvSpPr>
          <p:nvPr/>
        </p:nvSpPr>
        <p:spPr bwMode="auto">
          <a:xfrm>
            <a:off x="3687763" y="2611438"/>
            <a:ext cx="1155700" cy="457200"/>
          </a:xfrm>
          <a:prstGeom prst="rect">
            <a:avLst/>
          </a:prstGeom>
          <a:noFill/>
          <a:ln w="12700">
            <a:noFill/>
            <a:miter lim="800000"/>
            <a:headEnd type="none" w="sm" len="sm"/>
            <a:tailEnd type="none" w="sm" len="sm"/>
          </a:ln>
        </p:spPr>
        <p:txBody>
          <a:bodyPr wrap="none">
            <a:spAutoFit/>
          </a:bodyPr>
          <a:lstStyle/>
          <a:p>
            <a:r>
              <a:rPr lang="en-US" altLang="zh-CN" sz="2400" baseline="0" dirty="0"/>
              <a:t>(25</a:t>
            </a:r>
            <a:r>
              <a:rPr lang="en-US" altLang="zh-CN" sz="2400" baseline="0" dirty="0">
                <a:latin typeface="Symbol" pitchFamily="18" charset="2"/>
              </a:rPr>
              <a:t>m</a:t>
            </a:r>
            <a:r>
              <a:rPr lang="en-US" altLang="zh-CN" sz="2400" baseline="0" dirty="0"/>
              <a:t>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0" y="333375"/>
            <a:ext cx="9144000" cy="6858000"/>
          </a:xfrm>
        </p:spPr>
        <p:txBody>
          <a:bodyPr/>
          <a:lstStyle/>
          <a:p>
            <a:pPr eaLnBrk="1" hangingPunct="1">
              <a:lnSpc>
                <a:spcPct val="90000"/>
              </a:lnSpc>
            </a:pPr>
            <a:r>
              <a:rPr lang="en-US" altLang="zh-CN" b="1" dirty="0" smtClean="0">
                <a:latin typeface="Times New Roman" pitchFamily="18" charset="0"/>
              </a:rPr>
              <a:t>F-2,6-bisphosphate is synthesized from (and degraded to) fructose 6-phosphate in a reaction catalyzed by phosphofructokinase-2 (</a:t>
            </a:r>
            <a:r>
              <a:rPr lang="en-US" altLang="zh-CN" b="1" dirty="0" smtClean="0">
                <a:solidFill>
                  <a:srgbClr val="0000FF"/>
                </a:solidFill>
                <a:latin typeface="Times New Roman" pitchFamily="18" charset="0"/>
              </a:rPr>
              <a:t>PFK-2</a:t>
            </a:r>
            <a:r>
              <a:rPr lang="en-US" altLang="zh-CN" b="1" dirty="0" smtClean="0">
                <a:latin typeface="Times New Roman" pitchFamily="18" charset="0"/>
              </a:rPr>
              <a:t>) (and fructose-2,6-bisphosphatase (</a:t>
            </a:r>
            <a:r>
              <a:rPr lang="en-US" altLang="zh-CN" b="1" dirty="0" smtClean="0">
                <a:solidFill>
                  <a:srgbClr val="0000FF"/>
                </a:solidFill>
                <a:latin typeface="Times New Roman" pitchFamily="18" charset="0"/>
              </a:rPr>
              <a:t>FBPase-2</a:t>
            </a:r>
            <a:r>
              <a:rPr lang="en-US" altLang="zh-CN" b="1" dirty="0" smtClean="0">
                <a:latin typeface="Times New Roman" pitchFamily="18" charset="0"/>
              </a:rPr>
              <a:t>).</a:t>
            </a:r>
          </a:p>
          <a:p>
            <a:pPr eaLnBrk="1" hangingPunct="1">
              <a:lnSpc>
                <a:spcPct val="90000"/>
              </a:lnSpc>
            </a:pPr>
            <a:r>
              <a:rPr lang="en-US" altLang="zh-CN" b="1" dirty="0" smtClean="0">
                <a:solidFill>
                  <a:srgbClr val="FF0000"/>
                </a:solidFill>
                <a:latin typeface="Times New Roman" pitchFamily="18" charset="0"/>
              </a:rPr>
              <a:t>PFK-2 and FBPase-2 are two distinct activities of a single, bifunctional protein.</a:t>
            </a:r>
          </a:p>
          <a:p>
            <a:pPr eaLnBrk="1" hangingPunct="1">
              <a:lnSpc>
                <a:spcPct val="90000"/>
              </a:lnSpc>
            </a:pPr>
            <a:endParaRPr lang="en-US" altLang="zh-CN" b="1" dirty="0" smtClean="0">
              <a:solidFill>
                <a:srgbClr val="FF0000"/>
              </a:solidFill>
              <a:latin typeface="Times New Roman" pitchFamily="18" charset="0"/>
            </a:endParaRPr>
          </a:p>
          <a:p>
            <a:pPr eaLnBrk="1" hangingPunct="1">
              <a:lnSpc>
                <a:spcPct val="90000"/>
              </a:lnSpc>
            </a:pPr>
            <a:r>
              <a:rPr lang="en-US" altLang="zh-CN" b="1" dirty="0" smtClean="0">
                <a:latin typeface="Times New Roman" pitchFamily="18" charset="0"/>
              </a:rPr>
              <a:t>Glucagon stimulates the phosphorylation of PFK-2/FBPase-2, which inhibits the PFK-2 activity,  but activates the FBPase-2 activity, thus inhibiting the glycolysis, but stimulating the gluconeogenesis.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350838"/>
            <a:ext cx="9324975" cy="2214562"/>
          </a:xfrm>
        </p:spPr>
        <p:txBody>
          <a:bodyPr/>
          <a:lstStyle/>
          <a:p>
            <a:pPr eaLnBrk="1" hangingPunct="1"/>
            <a:r>
              <a:rPr lang="en-US" altLang="zh-CN" sz="4000" b="1" dirty="0" smtClean="0">
                <a:solidFill>
                  <a:srgbClr val="0000FF"/>
                </a:solidFill>
                <a:latin typeface="Times New Roman" pitchFamily="18" charset="0"/>
              </a:rPr>
              <a:t>2. The opposing pathways of glycolysis and gluconeogenesis have 3 reactions different and 7 reactions in common</a:t>
            </a:r>
          </a:p>
        </p:txBody>
      </p:sp>
      <p:sp>
        <p:nvSpPr>
          <p:cNvPr id="4099" name="Rectangle 3"/>
          <p:cNvSpPr>
            <a:spLocks noGrp="1" noChangeArrowheads="1"/>
          </p:cNvSpPr>
          <p:nvPr>
            <p:ph type="body" idx="1"/>
          </p:nvPr>
        </p:nvSpPr>
        <p:spPr>
          <a:xfrm>
            <a:off x="0" y="2492375"/>
            <a:ext cx="9144000" cy="4114800"/>
          </a:xfrm>
        </p:spPr>
        <p:txBody>
          <a:bodyPr/>
          <a:lstStyle/>
          <a:p>
            <a:pPr eaLnBrk="1" hangingPunct="1">
              <a:buFontTx/>
              <a:buNone/>
            </a:pPr>
            <a:r>
              <a:rPr lang="en-US" altLang="zh-CN" sz="3600" b="1" dirty="0" smtClean="0">
                <a:latin typeface="Times New Roman" pitchFamily="18" charset="0"/>
              </a:rPr>
              <a:t>   </a:t>
            </a:r>
            <a:r>
              <a:rPr lang="en-US" altLang="zh-CN" sz="4000" b="1" dirty="0" smtClean="0">
                <a:latin typeface="Times New Roman" pitchFamily="18" charset="0"/>
              </a:rPr>
              <a:t>The reversible reactions between pyruvate and glucose are shared by gluconeogenesis and glycolysis, but the irreversible reactions are different (“</a:t>
            </a:r>
            <a:r>
              <a:rPr lang="en-US" altLang="zh-CN" sz="4000" b="1" dirty="0" smtClean="0">
                <a:solidFill>
                  <a:srgbClr val="FF0000"/>
                </a:solidFill>
                <a:latin typeface="Times New Roman" pitchFamily="18" charset="0"/>
              </a:rPr>
              <a:t>bypassed</a:t>
            </a:r>
            <a:r>
              <a:rPr lang="en-US" altLang="zh-CN" sz="4000" b="1" dirty="0" smtClean="0">
                <a:latin typeface="Times New Roman" pitchFamily="18" charset="0"/>
              </a:rPr>
              <a:t>” in gluconeogenesis).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900113" y="3644900"/>
            <a:ext cx="7280275" cy="3016250"/>
          </a:xfrm>
          <a:prstGeom prst="rect">
            <a:avLst/>
          </a:prstGeom>
          <a:noFill/>
          <a:ln w="12700">
            <a:noFill/>
            <a:miter lim="800000"/>
            <a:headEnd type="none" w="sm" len="sm"/>
            <a:tailEnd type="none" w="sm" len="sm"/>
          </a:ln>
        </p:spPr>
        <p:txBody>
          <a:bodyPr wrap="none">
            <a:spAutoFit/>
          </a:bodyPr>
          <a:lstStyle/>
          <a:p>
            <a:r>
              <a:rPr kumimoji="1" lang="en-US" altLang="zh-CN" sz="3200" baseline="0" dirty="0"/>
              <a:t>The level of F-2,6-BP is controlled by the</a:t>
            </a:r>
          </a:p>
          <a:p>
            <a:r>
              <a:rPr kumimoji="1" lang="en-US" altLang="zh-CN" sz="3200" baseline="0" dirty="0"/>
              <a:t>relative activity of </a:t>
            </a:r>
            <a:r>
              <a:rPr kumimoji="1" lang="en-US" altLang="zh-CN" sz="3200" baseline="0" dirty="0">
                <a:solidFill>
                  <a:srgbClr val="FF0000"/>
                </a:solidFill>
              </a:rPr>
              <a:t>PFK-2 and FBPase-2</a:t>
            </a:r>
            <a:r>
              <a:rPr kumimoji="1" lang="en-US" altLang="zh-CN" sz="3200" baseline="0" dirty="0"/>
              <a:t>,</a:t>
            </a:r>
          </a:p>
          <a:p>
            <a:r>
              <a:rPr kumimoji="1" lang="en-US" altLang="zh-CN" sz="3200" baseline="0" dirty="0"/>
              <a:t>which are </a:t>
            </a:r>
            <a:r>
              <a:rPr kumimoji="1" lang="en-US" altLang="zh-CN" sz="3200" baseline="0" dirty="0">
                <a:solidFill>
                  <a:srgbClr val="FF0000"/>
                </a:solidFill>
              </a:rPr>
              <a:t>located on one polypeptide</a:t>
            </a:r>
            <a:r>
              <a:rPr kumimoji="1" lang="en-US" altLang="zh-CN" sz="3200" baseline="0" dirty="0"/>
              <a:t> </a:t>
            </a:r>
          </a:p>
          <a:p>
            <a:r>
              <a:rPr kumimoji="1" lang="en-US" altLang="zh-CN" sz="3200" baseline="0" dirty="0"/>
              <a:t>chain and whose activities are regulated</a:t>
            </a:r>
          </a:p>
          <a:p>
            <a:r>
              <a:rPr kumimoji="1" lang="en-US" altLang="zh-CN" sz="3200" baseline="0" dirty="0"/>
              <a:t>by glucagon-stimulated phosphorylation.</a:t>
            </a:r>
          </a:p>
          <a:p>
            <a:endParaRPr lang="en-US" altLang="zh-CN" sz="3200" baseline="0" dirty="0"/>
          </a:p>
        </p:txBody>
      </p:sp>
      <p:pic>
        <p:nvPicPr>
          <p:cNvPr id="30723" name="Picture 4"/>
          <p:cNvPicPr>
            <a:picLocks noChangeAspect="1" noChangeArrowheads="1"/>
          </p:cNvPicPr>
          <p:nvPr/>
        </p:nvPicPr>
        <p:blipFill>
          <a:blip r:embed="rId3"/>
          <a:srcRect/>
          <a:stretch>
            <a:fillRect/>
          </a:stretch>
        </p:blipFill>
        <p:spPr bwMode="auto">
          <a:xfrm>
            <a:off x="250825" y="404813"/>
            <a:ext cx="8535988" cy="279241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163513" y="5780088"/>
            <a:ext cx="8980487" cy="1077912"/>
          </a:xfrm>
          <a:prstGeom prst="rect">
            <a:avLst/>
          </a:prstGeom>
          <a:noFill/>
          <a:ln w="12700">
            <a:noFill/>
            <a:miter lim="800000"/>
            <a:headEnd type="none" w="sm" len="sm"/>
            <a:tailEnd type="none" w="sm" len="sm"/>
          </a:ln>
        </p:spPr>
        <p:txBody>
          <a:bodyPr wrap="none">
            <a:spAutoFit/>
          </a:bodyPr>
          <a:lstStyle/>
          <a:p>
            <a:pPr algn="ctr"/>
            <a:r>
              <a:rPr lang="en-US" altLang="zh-CN" sz="3200" baseline="0" dirty="0">
                <a:solidFill>
                  <a:srgbClr val="0000FF"/>
                </a:solidFill>
              </a:rPr>
              <a:t>FPK-2 and FBPase-2 are regulated, </a:t>
            </a:r>
          </a:p>
          <a:p>
            <a:pPr algn="ctr"/>
            <a:r>
              <a:rPr lang="en-US" altLang="zh-CN" sz="3200" baseline="0" dirty="0">
                <a:solidFill>
                  <a:srgbClr val="0000FF"/>
                </a:solidFill>
              </a:rPr>
              <a:t>in a reciprocal way, by glucagon and </a:t>
            </a:r>
            <a:r>
              <a:rPr lang="en-US" altLang="zh-CN" sz="3200" baseline="0" dirty="0" smtClean="0">
                <a:solidFill>
                  <a:srgbClr val="0000FF"/>
                </a:solidFill>
              </a:rPr>
              <a:t>insulin</a:t>
            </a:r>
            <a:r>
              <a:rPr lang="en-US" altLang="zh-CN" sz="3200" baseline="0" dirty="0" smtClean="0">
                <a:solidFill>
                  <a:srgbClr val="FF0000"/>
                </a:solidFill>
              </a:rPr>
              <a:t>*****</a:t>
            </a:r>
            <a:endParaRPr lang="en-US" altLang="zh-CN" sz="3200" baseline="0" dirty="0">
              <a:solidFill>
                <a:srgbClr val="FF0000"/>
              </a:solidFill>
            </a:endParaRPr>
          </a:p>
        </p:txBody>
      </p:sp>
      <p:pic>
        <p:nvPicPr>
          <p:cNvPr id="31747" name="Picture 5"/>
          <p:cNvPicPr>
            <a:picLocks noChangeAspect="1" noChangeArrowheads="1"/>
          </p:cNvPicPr>
          <p:nvPr/>
        </p:nvPicPr>
        <p:blipFill>
          <a:blip r:embed="rId3"/>
          <a:srcRect/>
          <a:stretch>
            <a:fillRect/>
          </a:stretch>
        </p:blipFill>
        <p:spPr bwMode="auto">
          <a:xfrm>
            <a:off x="608013" y="188913"/>
            <a:ext cx="8535987" cy="5346700"/>
          </a:xfrm>
          <a:prstGeom prst="rect">
            <a:avLst/>
          </a:prstGeom>
          <a:noFill/>
          <a:ln w="9525">
            <a:noFill/>
            <a:miter lim="800000"/>
            <a:headEnd/>
            <a:tailEnd/>
          </a:ln>
        </p:spPr>
      </p:pic>
      <p:sp>
        <p:nvSpPr>
          <p:cNvPr id="31748" name="Text Box 6"/>
          <p:cNvSpPr txBox="1">
            <a:spLocks noChangeArrowheads="1"/>
          </p:cNvSpPr>
          <p:nvPr/>
        </p:nvSpPr>
        <p:spPr bwMode="auto">
          <a:xfrm>
            <a:off x="7456488" y="2133600"/>
            <a:ext cx="1726755" cy="420628"/>
          </a:xfrm>
          <a:prstGeom prst="rect">
            <a:avLst/>
          </a:prstGeom>
          <a:noFill/>
          <a:ln w="12700">
            <a:noFill/>
            <a:miter lim="800000"/>
            <a:headEnd type="none" w="sm" len="sm"/>
            <a:tailEnd type="none" w="sm" len="sm"/>
          </a:ln>
        </p:spPr>
        <p:txBody>
          <a:bodyPr wrap="none">
            <a:spAutoFit/>
          </a:bodyPr>
          <a:lstStyle/>
          <a:p>
            <a:r>
              <a:rPr lang="en-US" altLang="zh-CN" dirty="0">
                <a:solidFill>
                  <a:srgbClr val="FF0000"/>
                </a:solidFill>
              </a:rPr>
              <a:t>(</a:t>
            </a:r>
            <a:r>
              <a:rPr lang="zh-CN" altLang="en-US" sz="3200" dirty="0">
                <a:solidFill>
                  <a:srgbClr val="FF0000"/>
                </a:solidFill>
                <a:latin typeface="楷体" panose="02010609060101010101" pitchFamily="49" charset="-122"/>
                <a:ea typeface="楷体" panose="02010609060101010101" pitchFamily="49" charset="-122"/>
              </a:rPr>
              <a:t>胰高血糖素</a:t>
            </a:r>
            <a:r>
              <a:rPr lang="en-US" altLang="zh-CN" sz="3200" dirty="0">
                <a:solidFill>
                  <a:srgbClr val="FF0000"/>
                </a:solidFill>
              </a:rPr>
              <a:t>)</a:t>
            </a:r>
          </a:p>
        </p:txBody>
      </p:sp>
      <p:sp>
        <p:nvSpPr>
          <p:cNvPr id="31749" name="Text Box 7"/>
          <p:cNvSpPr txBox="1">
            <a:spLocks noChangeArrowheads="1"/>
          </p:cNvSpPr>
          <p:nvPr/>
        </p:nvSpPr>
        <p:spPr bwMode="auto">
          <a:xfrm>
            <a:off x="1835150" y="2133600"/>
            <a:ext cx="1317990" cy="461665"/>
          </a:xfrm>
          <a:prstGeom prst="rect">
            <a:avLst/>
          </a:prstGeom>
          <a:noFill/>
          <a:ln w="12700">
            <a:noFill/>
            <a:miter lim="800000"/>
            <a:headEnd type="none" w="sm" len="sm"/>
            <a:tailEnd type="none" w="sm" len="sm"/>
          </a:ln>
        </p:spPr>
        <p:txBody>
          <a:bodyPr wrap="none">
            <a:spAutoFit/>
          </a:bodyPr>
          <a:lstStyle/>
          <a:p>
            <a:r>
              <a:rPr lang="en-US" altLang="zh-CN" sz="3600" dirty="0">
                <a:solidFill>
                  <a:srgbClr val="FF0000"/>
                </a:solidFill>
              </a:rPr>
              <a:t>(</a:t>
            </a:r>
            <a:r>
              <a:rPr lang="zh-CN" altLang="en-US" sz="3600" dirty="0">
                <a:solidFill>
                  <a:srgbClr val="FF0000"/>
                </a:solidFill>
                <a:latin typeface="楷体" panose="02010609060101010101" pitchFamily="49" charset="-122"/>
                <a:ea typeface="楷体" panose="02010609060101010101" pitchFamily="49" charset="-122"/>
              </a:rPr>
              <a:t>胰岛素</a:t>
            </a:r>
            <a:r>
              <a:rPr lang="en-US" altLang="zh-CN" sz="3600" dirty="0">
                <a:solidFill>
                  <a:srgbClr val="FF0000"/>
                </a:solidFill>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xfrm>
            <a:off x="0" y="260648"/>
            <a:ext cx="9144000" cy="1143000"/>
          </a:xfrm>
        </p:spPr>
        <p:txBody>
          <a:bodyPr/>
          <a:lstStyle/>
          <a:p>
            <a:pPr eaLnBrk="1" hangingPunct="1"/>
            <a:r>
              <a:rPr lang="en-US" altLang="zh-CN" b="1" dirty="0" smtClean="0">
                <a:solidFill>
                  <a:srgbClr val="0000FF"/>
                </a:solidFill>
                <a:latin typeface="Times New Roman" pitchFamily="18" charset="0"/>
              </a:rPr>
              <a:t>10. Fatty acids in germinating seeds can be converted to sucrose</a:t>
            </a:r>
            <a:r>
              <a:rPr lang="en-US" altLang="zh-CN" dirty="0" smtClean="0"/>
              <a:t> </a:t>
            </a:r>
          </a:p>
        </p:txBody>
      </p:sp>
      <p:sp>
        <p:nvSpPr>
          <p:cNvPr id="32771" name="Rectangle 1027"/>
          <p:cNvSpPr>
            <a:spLocks noGrp="1" noChangeArrowheads="1"/>
          </p:cNvSpPr>
          <p:nvPr>
            <p:ph type="body" idx="1"/>
          </p:nvPr>
        </p:nvSpPr>
        <p:spPr>
          <a:xfrm>
            <a:off x="0" y="1628800"/>
            <a:ext cx="9144000" cy="5334000"/>
          </a:xfrm>
        </p:spPr>
        <p:txBody>
          <a:bodyPr/>
          <a:lstStyle/>
          <a:p>
            <a:pPr eaLnBrk="1" hangingPunct="1">
              <a:lnSpc>
                <a:spcPct val="90000"/>
              </a:lnSpc>
            </a:pPr>
            <a:r>
              <a:rPr lang="en-US" altLang="zh-CN" sz="3600" b="1" dirty="0" smtClean="0">
                <a:latin typeface="Times New Roman" pitchFamily="18" charset="0"/>
              </a:rPr>
              <a:t>This occurs via four pathways: </a:t>
            </a:r>
            <a:r>
              <a:rPr lang="en-US" altLang="zh-CN" sz="3600" b="1" dirty="0" smtClean="0">
                <a:latin typeface="Symbol" pitchFamily="18" charset="2"/>
              </a:rPr>
              <a:t>b</a:t>
            </a:r>
            <a:r>
              <a:rPr lang="en-US" altLang="zh-CN" sz="3600" b="1" dirty="0" smtClean="0">
                <a:latin typeface="Times New Roman" pitchFamily="18" charset="0"/>
              </a:rPr>
              <a:t>-oxidation, glyoxylate cycle, citric acid cycle and gluconeogenesis.</a:t>
            </a:r>
          </a:p>
          <a:p>
            <a:pPr eaLnBrk="1" hangingPunct="1">
              <a:lnSpc>
                <a:spcPct val="90000"/>
              </a:lnSpc>
            </a:pPr>
            <a:r>
              <a:rPr lang="en-US" altLang="zh-CN" sz="3600" b="1" dirty="0" smtClean="0">
                <a:latin typeface="Times New Roman" pitchFamily="18" charset="0"/>
              </a:rPr>
              <a:t>The whole conversion finishes in three compartments of the cell: glyoxysomes, mitochondrion, and cytosol.</a:t>
            </a:r>
          </a:p>
          <a:p>
            <a:pPr eaLnBrk="1" hangingPunct="1">
              <a:lnSpc>
                <a:spcPct val="90000"/>
              </a:lnSpc>
            </a:pPr>
            <a:r>
              <a:rPr lang="en-US" altLang="zh-CN" sz="3600" b="1" dirty="0" smtClean="0">
                <a:latin typeface="Times New Roman" pitchFamily="18" charset="0"/>
              </a:rPr>
              <a:t>Sucrose is used as a major source for energy and biosynthetic precursors for the initial growth of plants.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4500563" y="4565650"/>
            <a:ext cx="184150" cy="366713"/>
          </a:xfrm>
          <a:prstGeom prst="rect">
            <a:avLst/>
          </a:prstGeom>
          <a:noFill/>
          <a:ln w="12700">
            <a:noFill/>
            <a:miter lim="800000"/>
            <a:headEnd type="none" w="sm" len="sm"/>
            <a:tailEnd type="none" w="sm" len="sm"/>
          </a:ln>
        </p:spPr>
        <p:txBody>
          <a:bodyPr wrap="none">
            <a:spAutoFit/>
          </a:bodyPr>
          <a:lstStyle/>
          <a:p>
            <a:endParaRPr lang="zh-CN" altLang="zh-CN" sz="1800" baseline="0">
              <a:solidFill>
                <a:srgbClr val="FF0000"/>
              </a:solidFill>
            </a:endParaRPr>
          </a:p>
        </p:txBody>
      </p:sp>
      <p:sp>
        <p:nvSpPr>
          <p:cNvPr id="33795" name="Text Box 7"/>
          <p:cNvSpPr txBox="1">
            <a:spLocks noChangeArrowheads="1"/>
          </p:cNvSpPr>
          <p:nvPr/>
        </p:nvSpPr>
        <p:spPr bwMode="auto">
          <a:xfrm>
            <a:off x="329406" y="6308725"/>
            <a:ext cx="8439150" cy="457200"/>
          </a:xfrm>
          <a:prstGeom prst="rect">
            <a:avLst/>
          </a:prstGeom>
          <a:noFill/>
          <a:ln w="12700">
            <a:noFill/>
            <a:miter lim="800000"/>
            <a:headEnd type="none" w="sm" len="sm"/>
            <a:tailEnd type="none" w="sm" len="sm"/>
          </a:ln>
        </p:spPr>
        <p:txBody>
          <a:bodyPr wrap="none">
            <a:spAutoFit/>
          </a:bodyPr>
          <a:lstStyle/>
          <a:p>
            <a:r>
              <a:rPr lang="en-US" altLang="zh-CN" sz="2400" baseline="0" dirty="0">
                <a:solidFill>
                  <a:srgbClr val="0000FF"/>
                </a:solidFill>
              </a:rPr>
              <a:t>Conversion of stored fatty acids to sucrose in germinating seeds</a:t>
            </a:r>
          </a:p>
        </p:txBody>
      </p:sp>
      <p:pic>
        <p:nvPicPr>
          <p:cNvPr id="33796" name="Picture 8"/>
          <p:cNvPicPr>
            <a:picLocks noChangeAspect="1" noChangeArrowheads="1"/>
          </p:cNvPicPr>
          <p:nvPr/>
        </p:nvPicPr>
        <p:blipFill>
          <a:blip r:embed="rId3"/>
          <a:srcRect/>
          <a:stretch>
            <a:fillRect/>
          </a:stretch>
        </p:blipFill>
        <p:spPr bwMode="auto">
          <a:xfrm>
            <a:off x="3348038" y="188913"/>
            <a:ext cx="2401887" cy="6097587"/>
          </a:xfrm>
          <a:prstGeom prst="rect">
            <a:avLst/>
          </a:prstGeom>
          <a:noFill/>
          <a:ln w="9525">
            <a:noFill/>
            <a:miter lim="800000"/>
            <a:headEnd/>
            <a:tailEnd/>
          </a:ln>
        </p:spPr>
      </p:pic>
      <p:sp>
        <p:nvSpPr>
          <p:cNvPr id="33797" name="Text Box 9"/>
          <p:cNvSpPr txBox="1">
            <a:spLocks noChangeArrowheads="1"/>
          </p:cNvSpPr>
          <p:nvPr/>
        </p:nvSpPr>
        <p:spPr bwMode="auto">
          <a:xfrm>
            <a:off x="179388" y="5445125"/>
            <a:ext cx="2800350" cy="822325"/>
          </a:xfrm>
          <a:prstGeom prst="rect">
            <a:avLst/>
          </a:prstGeom>
          <a:noFill/>
          <a:ln w="12700">
            <a:noFill/>
            <a:miter lim="800000"/>
            <a:headEnd type="none" w="sm" len="sm"/>
            <a:tailEnd type="none" w="sm" len="sm"/>
          </a:ln>
        </p:spPr>
        <p:txBody>
          <a:bodyPr wrap="none">
            <a:spAutoFit/>
          </a:bodyPr>
          <a:lstStyle/>
          <a:p>
            <a:r>
              <a:rPr lang="en-US" altLang="zh-CN" sz="2400" baseline="0" dirty="0"/>
              <a:t>The transport form </a:t>
            </a:r>
          </a:p>
          <a:p>
            <a:r>
              <a:rPr lang="en-US" altLang="zh-CN" sz="2400" baseline="0" dirty="0"/>
              <a:t>of carbon in plants</a:t>
            </a:r>
          </a:p>
        </p:txBody>
      </p:sp>
      <p:sp>
        <p:nvSpPr>
          <p:cNvPr id="33798" name="Rectangle 10"/>
          <p:cNvSpPr>
            <a:spLocks noChangeArrowheads="1"/>
          </p:cNvSpPr>
          <p:nvPr/>
        </p:nvSpPr>
        <p:spPr bwMode="auto">
          <a:xfrm>
            <a:off x="250825" y="5373688"/>
            <a:ext cx="2663825" cy="863600"/>
          </a:xfrm>
          <a:prstGeom prst="rect">
            <a:avLst/>
          </a:prstGeom>
          <a:noFill/>
          <a:ln w="28575">
            <a:solidFill>
              <a:srgbClr val="FF0000"/>
            </a:solidFill>
            <a:miter lim="800000"/>
            <a:headEnd type="none" w="sm" len="sm"/>
            <a:tailEnd type="none" w="sm" len="sm"/>
          </a:ln>
        </p:spPr>
        <p:txBody>
          <a:bodyPr wrap="none" anchor="ctr"/>
          <a:lstStyle/>
          <a:p>
            <a:endParaRPr lang="zh-CN" altLang="en-US"/>
          </a:p>
        </p:txBody>
      </p:sp>
      <p:sp>
        <p:nvSpPr>
          <p:cNvPr id="33799" name="AutoShape 12"/>
          <p:cNvSpPr>
            <a:spLocks noChangeArrowheads="1"/>
          </p:cNvSpPr>
          <p:nvPr/>
        </p:nvSpPr>
        <p:spPr bwMode="auto">
          <a:xfrm>
            <a:off x="2987675" y="6021388"/>
            <a:ext cx="360363" cy="71437"/>
          </a:xfrm>
          <a:prstGeom prst="leftArrow">
            <a:avLst>
              <a:gd name="adj1" fmla="val 50000"/>
              <a:gd name="adj2" fmla="val 126112"/>
            </a:avLst>
          </a:prstGeom>
          <a:solidFill>
            <a:srgbClr val="FF0000"/>
          </a:solidFill>
          <a:ln w="12700">
            <a:solidFill>
              <a:srgbClr val="FF0000"/>
            </a:solidFill>
            <a:miter lim="800000"/>
            <a:headEnd type="none" w="sm" len="sm"/>
            <a:tailEnd type="none" w="sm" len="sm"/>
          </a:ln>
        </p:spPr>
        <p:txBody>
          <a:bodyPr wrap="none" anchor="ctr"/>
          <a:lstStyle/>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a:stretch>
            <a:fillRect/>
          </a:stretch>
        </p:blipFill>
        <p:spPr bwMode="auto">
          <a:xfrm>
            <a:off x="1285875" y="357188"/>
            <a:ext cx="5299075" cy="6097587"/>
          </a:xfrm>
          <a:prstGeom prst="rect">
            <a:avLst/>
          </a:prstGeom>
          <a:noFill/>
          <a:ln w="9525">
            <a:noFill/>
            <a:miter lim="800000"/>
            <a:headEnd/>
            <a:tailEnd/>
          </a:ln>
        </p:spPr>
      </p:pic>
      <p:sp>
        <p:nvSpPr>
          <p:cNvPr id="34819" name="Text Box 3"/>
          <p:cNvSpPr txBox="1">
            <a:spLocks noChangeArrowheads="1"/>
          </p:cNvSpPr>
          <p:nvPr/>
        </p:nvSpPr>
        <p:spPr bwMode="auto">
          <a:xfrm>
            <a:off x="4284663" y="4797425"/>
            <a:ext cx="4943475" cy="1816100"/>
          </a:xfrm>
          <a:prstGeom prst="rect">
            <a:avLst/>
          </a:prstGeom>
          <a:noFill/>
          <a:ln w="12700">
            <a:noFill/>
            <a:miter lim="800000"/>
            <a:headEnd type="none" w="sm" len="sm"/>
            <a:tailEnd type="none" w="sm" len="sm"/>
          </a:ln>
        </p:spPr>
        <p:txBody>
          <a:bodyPr wrap="none">
            <a:spAutoFit/>
          </a:bodyPr>
          <a:lstStyle/>
          <a:p>
            <a:r>
              <a:rPr lang="en-US" altLang="zh-CN" baseline="0" dirty="0">
                <a:solidFill>
                  <a:srgbClr val="0000FF"/>
                </a:solidFill>
              </a:rPr>
              <a:t>Conversion of the glycerol </a:t>
            </a:r>
          </a:p>
          <a:p>
            <a:r>
              <a:rPr lang="en-US" altLang="zh-CN" baseline="0" dirty="0">
                <a:solidFill>
                  <a:srgbClr val="0000FF"/>
                </a:solidFill>
              </a:rPr>
              <a:t>moiety of triacylglycerols</a:t>
            </a:r>
          </a:p>
          <a:p>
            <a:r>
              <a:rPr lang="en-US" altLang="zh-CN" baseline="0" dirty="0">
                <a:solidFill>
                  <a:srgbClr val="0000FF"/>
                </a:solidFill>
              </a:rPr>
              <a:t>to sucrose in germinating seeds</a:t>
            </a:r>
          </a:p>
          <a:p>
            <a:r>
              <a:rPr lang="en-US" altLang="zh-CN" baseline="0" dirty="0">
                <a:solidFill>
                  <a:srgbClr val="0000FF"/>
                </a:solidFill>
              </a:rPr>
              <a:t>(Fig. 20-34)</a:t>
            </a:r>
          </a:p>
        </p:txBody>
      </p:sp>
      <p:sp>
        <p:nvSpPr>
          <p:cNvPr id="34820" name="矩形 3"/>
          <p:cNvSpPr>
            <a:spLocks noChangeArrowheads="1"/>
          </p:cNvSpPr>
          <p:nvPr/>
        </p:nvSpPr>
        <p:spPr bwMode="auto">
          <a:xfrm>
            <a:off x="4929188" y="5943600"/>
            <a:ext cx="914400" cy="914400"/>
          </a:xfrm>
          <a:prstGeom prst="rect">
            <a:avLst/>
          </a:prstGeom>
          <a:noFill/>
          <a:ln w="12700" algn="ctr">
            <a:noFill/>
            <a:round/>
            <a:headEnd type="none" w="sm" len="sm"/>
            <a:tailEnd type="none" w="sm" len="sm"/>
          </a:ln>
        </p:spPr>
        <p:txBody>
          <a:bodyPr wrap="none"/>
          <a:lstStyle/>
          <a:p>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60648"/>
            <a:ext cx="9144000" cy="1143000"/>
          </a:xfrm>
        </p:spPr>
        <p:txBody>
          <a:bodyPr/>
          <a:lstStyle/>
          <a:p>
            <a:pPr eaLnBrk="1" hangingPunct="1"/>
            <a:r>
              <a:rPr lang="en-US" altLang="zh-CN" b="1" dirty="0" smtClean="0">
                <a:solidFill>
                  <a:srgbClr val="0000FF"/>
                </a:solidFill>
                <a:latin typeface="Times New Roman" pitchFamily="18" charset="0"/>
              </a:rPr>
              <a:t>11. Hexoses are converted to sugar nucleotides before being polymerized</a:t>
            </a:r>
            <a:r>
              <a:rPr lang="en-US" altLang="zh-CN" dirty="0" smtClean="0"/>
              <a:t> </a:t>
            </a:r>
          </a:p>
        </p:txBody>
      </p:sp>
      <p:sp>
        <p:nvSpPr>
          <p:cNvPr id="35843" name="Rectangle 3"/>
          <p:cNvSpPr>
            <a:spLocks noGrp="1" noChangeArrowheads="1"/>
          </p:cNvSpPr>
          <p:nvPr>
            <p:ph type="body" idx="1"/>
          </p:nvPr>
        </p:nvSpPr>
        <p:spPr>
          <a:xfrm>
            <a:off x="0" y="1556792"/>
            <a:ext cx="9144000" cy="5410200"/>
          </a:xfrm>
        </p:spPr>
        <p:txBody>
          <a:bodyPr/>
          <a:lstStyle/>
          <a:p>
            <a:pPr eaLnBrk="1" hangingPunct="1">
              <a:lnSpc>
                <a:spcPct val="90000"/>
              </a:lnSpc>
            </a:pPr>
            <a:r>
              <a:rPr lang="en-US" altLang="zh-CN" b="1" dirty="0" smtClean="0">
                <a:latin typeface="Times New Roman" pitchFamily="18" charset="0"/>
              </a:rPr>
              <a:t>Glycogen was initially thought to be synthesized by a simple reverse of phosphorolysis.</a:t>
            </a:r>
          </a:p>
          <a:p>
            <a:pPr eaLnBrk="1" hangingPunct="1">
              <a:lnSpc>
                <a:spcPct val="90000"/>
              </a:lnSpc>
            </a:pPr>
            <a:r>
              <a:rPr lang="en-US" altLang="zh-CN" b="1" dirty="0" smtClean="0">
                <a:latin typeface="Times New Roman" pitchFamily="18" charset="0"/>
              </a:rPr>
              <a:t>Leloir discovered in 1949 that one hexose is transformed to another </a:t>
            </a:r>
            <a:r>
              <a:rPr lang="en-US" altLang="zh-CN" b="1" i="1" dirty="0" smtClean="0">
                <a:latin typeface="Times New Roman" pitchFamily="18" charset="0"/>
              </a:rPr>
              <a:t>via</a:t>
            </a:r>
            <a:r>
              <a:rPr lang="en-US" altLang="zh-CN" b="1" dirty="0" smtClean="0">
                <a:latin typeface="Times New Roman" pitchFamily="18" charset="0"/>
              </a:rPr>
              <a:t> </a:t>
            </a:r>
            <a:r>
              <a:rPr lang="en-US" altLang="zh-CN" b="1" dirty="0" smtClean="0">
                <a:solidFill>
                  <a:srgbClr val="FF0000"/>
                </a:solidFill>
                <a:latin typeface="Times New Roman" pitchFamily="18" charset="0"/>
              </a:rPr>
              <a:t>sugar nucleotide</a:t>
            </a:r>
            <a:r>
              <a:rPr lang="en-US" altLang="zh-CN" b="1" dirty="0" smtClean="0">
                <a:solidFill>
                  <a:srgbClr val="FF66FF"/>
                </a:solidFill>
                <a:latin typeface="Times New Roman" pitchFamily="18" charset="0"/>
              </a:rPr>
              <a:t> </a:t>
            </a:r>
            <a:r>
              <a:rPr lang="en-US" altLang="zh-CN" b="1" dirty="0" smtClean="0">
                <a:latin typeface="Times New Roman" pitchFamily="18" charset="0"/>
              </a:rPr>
              <a:t>and he found in 1959 that glycogen is synthesized from </a:t>
            </a:r>
            <a:r>
              <a:rPr lang="en-US" altLang="zh-CN" b="1" dirty="0" smtClean="0">
                <a:solidFill>
                  <a:srgbClr val="FF0000"/>
                </a:solidFill>
                <a:latin typeface="Times New Roman" pitchFamily="18" charset="0"/>
              </a:rPr>
              <a:t>UDP-glucose</a:t>
            </a:r>
            <a:r>
              <a:rPr lang="en-US" altLang="zh-CN" b="1" dirty="0" smtClean="0">
                <a:latin typeface="Times New Roman" pitchFamily="18" charset="0"/>
              </a:rPr>
              <a:t>!</a:t>
            </a:r>
          </a:p>
          <a:p>
            <a:pPr eaLnBrk="1" hangingPunct="1">
              <a:lnSpc>
                <a:spcPct val="90000"/>
              </a:lnSpc>
            </a:pPr>
            <a:r>
              <a:rPr lang="en-US" altLang="zh-CN" b="1" dirty="0" smtClean="0">
                <a:latin typeface="Times New Roman" pitchFamily="18" charset="0"/>
              </a:rPr>
              <a:t>Hexose nucleotides are common precursors for carbohydrate transformation and polymerization.</a:t>
            </a:r>
          </a:p>
          <a:p>
            <a:pPr eaLnBrk="1" hangingPunct="1">
              <a:lnSpc>
                <a:spcPct val="90000"/>
              </a:lnSpc>
            </a:pPr>
            <a:r>
              <a:rPr lang="en-US" altLang="zh-CN" b="1" dirty="0" smtClean="0">
                <a:latin typeface="Times New Roman" pitchFamily="18" charset="0"/>
              </a:rPr>
              <a:t>A hexose nucleotides is formed via a condensation reaction occurring between a NTP and a hexose 1-phosphate.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a:srcRect/>
          <a:stretch>
            <a:fillRect/>
          </a:stretch>
        </p:blipFill>
        <p:spPr bwMode="auto">
          <a:xfrm>
            <a:off x="1908175" y="0"/>
            <a:ext cx="6048375" cy="5632450"/>
          </a:xfrm>
          <a:prstGeom prst="rect">
            <a:avLst/>
          </a:prstGeom>
          <a:noFill/>
          <a:ln w="9525">
            <a:noFill/>
            <a:miter lim="800000"/>
            <a:headEnd/>
            <a:tailEnd/>
          </a:ln>
        </p:spPr>
      </p:pic>
      <p:sp>
        <p:nvSpPr>
          <p:cNvPr id="36867" name="Text Box 5"/>
          <p:cNvSpPr txBox="1">
            <a:spLocks noChangeArrowheads="1"/>
          </p:cNvSpPr>
          <p:nvPr/>
        </p:nvSpPr>
        <p:spPr bwMode="auto">
          <a:xfrm>
            <a:off x="539750" y="5805488"/>
            <a:ext cx="8048625" cy="1373187"/>
          </a:xfrm>
          <a:prstGeom prst="rect">
            <a:avLst/>
          </a:prstGeom>
          <a:noFill/>
          <a:ln w="12700">
            <a:noFill/>
            <a:miter lim="800000"/>
            <a:headEnd type="none" w="sm" len="sm"/>
            <a:tailEnd type="none" w="sm" len="sm"/>
          </a:ln>
        </p:spPr>
        <p:txBody>
          <a:bodyPr>
            <a:spAutoFit/>
          </a:bodyPr>
          <a:lstStyle/>
          <a:p>
            <a:pPr algn="ctr"/>
            <a:r>
              <a:rPr kumimoji="1" lang="en-US" altLang="zh-CN" baseline="0" dirty="0">
                <a:solidFill>
                  <a:srgbClr val="0000FF"/>
                </a:solidFill>
              </a:rPr>
              <a:t>Sugar nucleotides were found to be the activated forms of sugars participating in biosynthesis</a:t>
            </a:r>
          </a:p>
          <a:p>
            <a:pPr algn="ctr"/>
            <a:endParaRPr lang="en-US" altLang="zh-CN" baseline="0" dirty="0"/>
          </a:p>
        </p:txBody>
      </p:sp>
      <p:sp>
        <p:nvSpPr>
          <p:cNvPr id="2" name="矩形 1"/>
          <p:cNvSpPr/>
          <p:nvPr/>
        </p:nvSpPr>
        <p:spPr bwMode="auto">
          <a:xfrm>
            <a:off x="2123728" y="4581128"/>
            <a:ext cx="3384376" cy="1152128"/>
          </a:xfrm>
          <a:prstGeom prst="rect">
            <a:avLst/>
          </a:prstGeom>
          <a:noFill/>
          <a:ln w="38100" cap="flat"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25000" smtClean="0">
              <a:ln>
                <a:noFill/>
              </a:ln>
              <a:solidFill>
                <a:schemeClr val="tx1"/>
              </a:solidFill>
              <a:effectLst/>
              <a:latin typeface="Times New Roman" pitchFamily="18" charset="0"/>
              <a:ea typeface="宋体"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p:cNvPicPr>
            <a:picLocks noChangeAspect="1" noChangeArrowheads="1"/>
          </p:cNvPicPr>
          <p:nvPr/>
        </p:nvPicPr>
        <p:blipFill>
          <a:blip r:embed="rId3"/>
          <a:srcRect/>
          <a:stretch>
            <a:fillRect/>
          </a:stretch>
        </p:blipFill>
        <p:spPr bwMode="auto">
          <a:xfrm>
            <a:off x="971550" y="0"/>
            <a:ext cx="6840538" cy="5807075"/>
          </a:xfrm>
          <a:prstGeom prst="rect">
            <a:avLst/>
          </a:prstGeom>
          <a:noFill/>
          <a:ln w="9525">
            <a:noFill/>
            <a:miter lim="800000"/>
            <a:headEnd/>
            <a:tailEnd/>
          </a:ln>
        </p:spPr>
      </p:pic>
      <p:sp>
        <p:nvSpPr>
          <p:cNvPr id="37891" name="Text Box 6"/>
          <p:cNvSpPr txBox="1">
            <a:spLocks noChangeArrowheads="1"/>
          </p:cNvSpPr>
          <p:nvPr/>
        </p:nvSpPr>
        <p:spPr bwMode="auto">
          <a:xfrm>
            <a:off x="323528" y="5807075"/>
            <a:ext cx="8604250" cy="1373187"/>
          </a:xfrm>
          <a:prstGeom prst="rect">
            <a:avLst/>
          </a:prstGeom>
          <a:noFill/>
          <a:ln w="12700">
            <a:noFill/>
            <a:miter lim="800000"/>
            <a:headEnd type="none" w="sm" len="sm"/>
            <a:tailEnd type="none" w="sm" len="sm"/>
          </a:ln>
        </p:spPr>
        <p:txBody>
          <a:bodyPr>
            <a:spAutoFit/>
          </a:bodyPr>
          <a:lstStyle/>
          <a:p>
            <a:pPr algn="ctr"/>
            <a:r>
              <a:rPr kumimoji="1" lang="en-US" altLang="zh-CN" baseline="0" dirty="0">
                <a:solidFill>
                  <a:srgbClr val="0000FF"/>
                </a:solidFill>
              </a:rPr>
              <a:t>A sugar nucleotide is formed through a condensation reaction between a NTP and a sugar phosphate</a:t>
            </a:r>
          </a:p>
          <a:p>
            <a:endParaRPr lang="en-US" altLang="zh-CN" baseline="0" dirty="0">
              <a:solidFill>
                <a:srgbClr val="0000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26" descr="leloir"/>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15888"/>
            <a:ext cx="9144000" cy="1143000"/>
          </a:xfrm>
        </p:spPr>
        <p:txBody>
          <a:bodyPr/>
          <a:lstStyle/>
          <a:p>
            <a:pPr eaLnBrk="1" hangingPunct="1"/>
            <a:r>
              <a:rPr lang="en-US" altLang="zh-CN" b="1" dirty="0" smtClean="0">
                <a:solidFill>
                  <a:srgbClr val="0000FF"/>
                </a:solidFill>
                <a:latin typeface="Times New Roman" pitchFamily="18" charset="0"/>
              </a:rPr>
              <a:t>12. Glycogen is synthesized using UDP-glucose</a:t>
            </a:r>
          </a:p>
        </p:txBody>
      </p:sp>
      <p:sp>
        <p:nvSpPr>
          <p:cNvPr id="39939" name="Rectangle 3"/>
          <p:cNvSpPr>
            <a:spLocks noGrp="1" noChangeArrowheads="1"/>
          </p:cNvSpPr>
          <p:nvPr>
            <p:ph type="body" idx="1"/>
          </p:nvPr>
        </p:nvSpPr>
        <p:spPr>
          <a:xfrm>
            <a:off x="0" y="1371600"/>
            <a:ext cx="9144000" cy="4114800"/>
          </a:xfrm>
        </p:spPr>
        <p:txBody>
          <a:bodyPr/>
          <a:lstStyle/>
          <a:p>
            <a:pPr eaLnBrk="1" hangingPunct="1">
              <a:lnSpc>
                <a:spcPct val="90000"/>
              </a:lnSpc>
            </a:pPr>
            <a:r>
              <a:rPr lang="en-US" altLang="zh-CN" b="1" dirty="0" smtClean="0">
                <a:latin typeface="Times New Roman" pitchFamily="18" charset="0"/>
              </a:rPr>
              <a:t>Glucose 6-phosphate (from glucose phosphorylation or gluconeogenesis) is converted to glucose 1-phosphate (catalyzed by </a:t>
            </a:r>
            <a:r>
              <a:rPr lang="en-US" altLang="zh-CN" b="1" dirty="0" smtClean="0">
                <a:solidFill>
                  <a:srgbClr val="FF0000"/>
                </a:solidFill>
                <a:latin typeface="Times New Roman" pitchFamily="18" charset="0"/>
              </a:rPr>
              <a:t>phosphoglucomutase</a:t>
            </a:r>
            <a:r>
              <a:rPr lang="en-US" altLang="zh-CN" b="1" dirty="0" smtClean="0">
                <a:latin typeface="Times New Roman" pitchFamily="18" charset="0"/>
              </a:rPr>
              <a:t>), which then condenses with UTP to form UDP-glucose in a reaction catalyzed by </a:t>
            </a:r>
            <a:r>
              <a:rPr lang="en-US" altLang="zh-CN" b="1" dirty="0" smtClean="0">
                <a:solidFill>
                  <a:srgbClr val="FF0000"/>
                </a:solidFill>
                <a:latin typeface="Times New Roman" pitchFamily="18" charset="0"/>
              </a:rPr>
              <a:t>UDP-glucose pyrophosphorylase</a:t>
            </a:r>
            <a:r>
              <a:rPr lang="en-US" altLang="zh-CN" b="1" dirty="0" smtClean="0">
                <a:latin typeface="Times New Roman" pitchFamily="18" charset="0"/>
              </a:rPr>
              <a:t> (named for the reverse reaction).</a:t>
            </a:r>
          </a:p>
          <a:p>
            <a:pPr eaLnBrk="1" hangingPunct="1">
              <a:lnSpc>
                <a:spcPct val="90000"/>
              </a:lnSpc>
            </a:pPr>
            <a:r>
              <a:rPr lang="en-US" altLang="zh-CN" b="1" dirty="0" smtClean="0">
                <a:latin typeface="Times New Roman" pitchFamily="18" charset="0"/>
              </a:rPr>
              <a:t>The glucose residue of UDP-Glucose is transferred to the nonreducing end of a primer or glycogen branch (of at least 4 glucose residues) to make a new </a:t>
            </a:r>
            <a:r>
              <a:rPr lang="en-US" altLang="zh-CN" b="1" dirty="0" smtClean="0">
                <a:latin typeface="Symbol" pitchFamily="18" charset="2"/>
              </a:rPr>
              <a:t>a</a:t>
            </a:r>
            <a:r>
              <a:rPr lang="en-US" altLang="zh-CN" b="1" dirty="0" smtClean="0">
                <a:latin typeface="Times New Roman" pitchFamily="18" charset="0"/>
              </a:rPr>
              <a:t>-1,4 glycosidic bond in a reaction catalyzed by </a:t>
            </a:r>
            <a:r>
              <a:rPr lang="en-US" altLang="zh-CN" b="1" dirty="0" smtClean="0">
                <a:solidFill>
                  <a:srgbClr val="FF0000"/>
                </a:solidFill>
                <a:latin typeface="Times New Roman" pitchFamily="18" charset="0"/>
              </a:rPr>
              <a:t>glycogen synthase</a:t>
            </a:r>
            <a:r>
              <a:rPr lang="en-US" altLang="zh-CN" b="1" dirty="0" smtClean="0">
                <a:latin typeface="Times New Roman"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srcRect/>
          <a:stretch>
            <a:fillRect/>
          </a:stretch>
        </p:blipFill>
        <p:spPr bwMode="auto">
          <a:xfrm>
            <a:off x="303213" y="1185863"/>
            <a:ext cx="8535987" cy="4484687"/>
          </a:xfrm>
          <a:prstGeom prst="rect">
            <a:avLst/>
          </a:prstGeom>
          <a:noFill/>
          <a:ln w="9525">
            <a:noFill/>
            <a:miter lim="800000"/>
            <a:headEnd/>
            <a:tailEnd/>
          </a:ln>
        </p:spPr>
      </p:pic>
      <p:cxnSp>
        <p:nvCxnSpPr>
          <p:cNvPr id="3" name="直接箭头连接符 2"/>
          <p:cNvCxnSpPr/>
          <p:nvPr/>
        </p:nvCxnSpPr>
        <p:spPr bwMode="auto">
          <a:xfrm>
            <a:off x="-349883" y="2060848"/>
            <a:ext cx="699765" cy="0"/>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cxnSp>
        <p:nvCxnSpPr>
          <p:cNvPr id="5" name="直接箭头连接符 4"/>
          <p:cNvCxnSpPr/>
          <p:nvPr/>
        </p:nvCxnSpPr>
        <p:spPr bwMode="auto">
          <a:xfrm>
            <a:off x="-349883" y="2492896"/>
            <a:ext cx="699765" cy="0"/>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cxnSp>
        <p:nvCxnSpPr>
          <p:cNvPr id="6" name="直接箭头连接符 5"/>
          <p:cNvCxnSpPr/>
          <p:nvPr/>
        </p:nvCxnSpPr>
        <p:spPr bwMode="auto">
          <a:xfrm>
            <a:off x="-396552" y="4725144"/>
            <a:ext cx="699765" cy="0"/>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3"/>
          <a:srcRect/>
          <a:stretch>
            <a:fillRect/>
          </a:stretch>
        </p:blipFill>
        <p:spPr bwMode="auto">
          <a:xfrm>
            <a:off x="1043608" y="188640"/>
            <a:ext cx="7472428" cy="5717449"/>
          </a:xfrm>
          <a:prstGeom prst="rect">
            <a:avLst/>
          </a:prstGeom>
          <a:noFill/>
          <a:ln w="9525">
            <a:noFill/>
            <a:miter lim="800000"/>
            <a:headEnd/>
            <a:tailEnd/>
          </a:ln>
        </p:spPr>
      </p:pic>
      <p:sp>
        <p:nvSpPr>
          <p:cNvPr id="40963" name="Text Box 6"/>
          <p:cNvSpPr txBox="1">
            <a:spLocks noChangeArrowheads="1"/>
          </p:cNvSpPr>
          <p:nvPr/>
        </p:nvSpPr>
        <p:spPr bwMode="auto">
          <a:xfrm>
            <a:off x="611560" y="5919200"/>
            <a:ext cx="8280920" cy="946150"/>
          </a:xfrm>
          <a:prstGeom prst="rect">
            <a:avLst/>
          </a:prstGeom>
          <a:noFill/>
          <a:ln w="12700">
            <a:noFill/>
            <a:miter lim="800000"/>
            <a:headEnd type="none" w="sm" len="sm"/>
            <a:tailEnd type="none" w="sm" len="sm"/>
          </a:ln>
        </p:spPr>
        <p:txBody>
          <a:bodyPr wrap="square">
            <a:spAutoFit/>
          </a:bodyPr>
          <a:lstStyle/>
          <a:p>
            <a:pPr algn="ctr"/>
            <a:r>
              <a:rPr kumimoji="1" lang="en-US" altLang="zh-CN" baseline="0" dirty="0">
                <a:solidFill>
                  <a:srgbClr val="0000FF"/>
                </a:solidFill>
              </a:rPr>
              <a:t>Glycogen is extended from </a:t>
            </a:r>
            <a:r>
              <a:rPr kumimoji="1" lang="en-US" altLang="zh-CN" baseline="0" dirty="0" smtClean="0">
                <a:solidFill>
                  <a:srgbClr val="0000FF"/>
                </a:solidFill>
              </a:rPr>
              <a:t>the nonreducing </a:t>
            </a:r>
            <a:r>
              <a:rPr kumimoji="1" lang="en-US" altLang="zh-CN" baseline="0" dirty="0">
                <a:solidFill>
                  <a:srgbClr val="0000FF"/>
                </a:solidFill>
              </a:rPr>
              <a:t>end using UDP-glucose</a:t>
            </a:r>
          </a:p>
        </p:txBody>
      </p:sp>
      <p:sp>
        <p:nvSpPr>
          <p:cNvPr id="40964" name="Rectangle 7"/>
          <p:cNvSpPr>
            <a:spLocks noChangeArrowheads="1"/>
          </p:cNvSpPr>
          <p:nvPr/>
        </p:nvSpPr>
        <p:spPr bwMode="auto">
          <a:xfrm>
            <a:off x="3635896" y="3429000"/>
            <a:ext cx="936625" cy="431800"/>
          </a:xfrm>
          <a:prstGeom prst="rect">
            <a:avLst/>
          </a:prstGeom>
          <a:noFill/>
          <a:ln w="28575">
            <a:solidFill>
              <a:srgbClr val="FF0000"/>
            </a:solidFill>
            <a:miter lim="800000"/>
            <a:headEnd type="none" w="sm" len="sm"/>
            <a:tailEnd type="none" w="sm" len="sm"/>
          </a:ln>
        </p:spPr>
        <p:txBody>
          <a:bodyPr wrap="none" anchor="ctr"/>
          <a:lstStyle/>
          <a:p>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0" y="260350"/>
            <a:ext cx="9144000" cy="4114800"/>
          </a:xfrm>
        </p:spPr>
        <p:txBody>
          <a:bodyPr/>
          <a:lstStyle/>
          <a:p>
            <a:pPr eaLnBrk="1" hangingPunct="1">
              <a:lnSpc>
                <a:spcPct val="90000"/>
              </a:lnSpc>
            </a:pPr>
            <a:r>
              <a:rPr lang="en-US" altLang="zh-CN" b="1" dirty="0" smtClean="0">
                <a:latin typeface="Times New Roman" pitchFamily="18" charset="0"/>
              </a:rPr>
              <a:t>The formation of (</a:t>
            </a:r>
            <a:r>
              <a:rPr lang="en-US" altLang="zh-CN" b="1" dirty="0" smtClean="0">
                <a:latin typeface="Symbol" pitchFamily="18" charset="2"/>
              </a:rPr>
              <a:t>a</a:t>
            </a:r>
            <a:r>
              <a:rPr lang="en-US" altLang="zh-CN" b="1" dirty="0" smtClean="0">
                <a:latin typeface="Times New Roman" pitchFamily="18" charset="0"/>
              </a:rPr>
              <a:t>1</a:t>
            </a:r>
            <a:r>
              <a:rPr lang="en-US" altLang="zh-CN" b="1" dirty="0" smtClean="0">
                <a:latin typeface="Times New Roman" pitchFamily="18" charset="0"/>
                <a:sym typeface="Symbol" pitchFamily="18" charset="2"/>
              </a:rPr>
              <a:t></a:t>
            </a:r>
            <a:r>
              <a:rPr lang="en-US" altLang="zh-CN" b="1" dirty="0" smtClean="0">
                <a:latin typeface="Times New Roman" pitchFamily="18" charset="0"/>
              </a:rPr>
              <a:t>6) branches of glycogen is catalyzed by </a:t>
            </a:r>
            <a:r>
              <a:rPr lang="en-US" altLang="zh-CN" b="1" dirty="0" smtClean="0">
                <a:solidFill>
                  <a:srgbClr val="FF0000"/>
                </a:solidFill>
                <a:latin typeface="Times New Roman" pitchFamily="18" charset="0"/>
              </a:rPr>
              <a:t>glycosyl-(4</a:t>
            </a:r>
            <a:r>
              <a:rPr lang="en-US" altLang="zh-CN" b="1" dirty="0" smtClean="0">
                <a:solidFill>
                  <a:srgbClr val="FF0000"/>
                </a:solidFill>
                <a:latin typeface="Times New Roman" pitchFamily="18" charset="0"/>
                <a:sym typeface="Symbol" pitchFamily="18" charset="2"/>
              </a:rPr>
              <a:t></a:t>
            </a:r>
            <a:r>
              <a:rPr lang="en-US" altLang="zh-CN" b="1" dirty="0" smtClean="0">
                <a:solidFill>
                  <a:srgbClr val="FF0000"/>
                </a:solidFill>
                <a:latin typeface="Times New Roman" pitchFamily="18" charset="0"/>
              </a:rPr>
              <a:t>6)-transferase</a:t>
            </a:r>
            <a:r>
              <a:rPr lang="en-US" altLang="zh-CN" b="1" dirty="0" smtClean="0">
                <a:latin typeface="Times New Roman" pitchFamily="18" charset="0"/>
              </a:rPr>
              <a:t>: a terminal fragment of 6 or 7 residues is transferred from a branch having at least 11 residues to the C-6 hydroxyl group at a more interior position of the same or another glycogen chain.</a:t>
            </a:r>
          </a:p>
          <a:p>
            <a:pPr eaLnBrk="1" hangingPunct="1">
              <a:lnSpc>
                <a:spcPct val="90000"/>
              </a:lnSpc>
            </a:pPr>
            <a:r>
              <a:rPr lang="en-US" altLang="zh-CN" b="1" dirty="0" smtClean="0">
                <a:latin typeface="Times New Roman" pitchFamily="18" charset="0"/>
              </a:rPr>
              <a:t>The very first glucose residue, transferred from </a:t>
            </a:r>
            <a:r>
              <a:rPr lang="en-US" altLang="zh-CN" b="1" dirty="0" smtClean="0">
                <a:solidFill>
                  <a:srgbClr val="FF0000"/>
                </a:solidFill>
                <a:latin typeface="Times New Roman" pitchFamily="18" charset="0"/>
              </a:rPr>
              <a:t>UDP-glucose</a:t>
            </a:r>
            <a:r>
              <a:rPr lang="en-US" altLang="zh-CN" b="1" dirty="0" smtClean="0">
                <a:latin typeface="Times New Roman" pitchFamily="18" charset="0"/>
              </a:rPr>
              <a:t>, is covalently attached to Tyr</a:t>
            </a:r>
            <a:r>
              <a:rPr lang="en-US" altLang="zh-CN" b="1" baseline="30000" dirty="0" smtClean="0">
                <a:latin typeface="Times New Roman" pitchFamily="18" charset="0"/>
              </a:rPr>
              <a:t>194</a:t>
            </a:r>
            <a:r>
              <a:rPr lang="en-US" altLang="zh-CN" b="1" dirty="0" smtClean="0">
                <a:latin typeface="Times New Roman" pitchFamily="18" charset="0"/>
              </a:rPr>
              <a:t> of </a:t>
            </a:r>
            <a:r>
              <a:rPr lang="en-US" altLang="zh-CN" b="1" dirty="0" smtClean="0">
                <a:solidFill>
                  <a:srgbClr val="FF0000"/>
                </a:solidFill>
                <a:latin typeface="Times New Roman" pitchFamily="18" charset="0"/>
              </a:rPr>
              <a:t>glycogenin</a:t>
            </a:r>
            <a:r>
              <a:rPr lang="en-US" altLang="zh-CN" b="1" dirty="0" smtClean="0">
                <a:latin typeface="Times New Roman" pitchFamily="18" charset="0"/>
              </a:rPr>
              <a:t>, a 37 kD protein that also catalyzes the assembly of the first 8 glucose residues in a complex formed between glycogenin and glycogen synthase.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755650" y="3470275"/>
            <a:ext cx="8032750" cy="3387725"/>
          </a:xfrm>
          <a:prstGeom prst="rect">
            <a:avLst/>
          </a:prstGeom>
          <a:noFill/>
          <a:ln w="12700">
            <a:noFill/>
            <a:miter lim="800000"/>
            <a:headEnd type="none" w="sm" len="sm"/>
            <a:tailEnd type="none" w="sm" len="sm"/>
          </a:ln>
        </p:spPr>
        <p:txBody>
          <a:bodyPr wrap="none">
            <a:spAutoFit/>
          </a:bodyPr>
          <a:lstStyle/>
          <a:p>
            <a:r>
              <a:rPr kumimoji="1" lang="en-US" altLang="zh-CN" sz="3600" baseline="0" dirty="0"/>
              <a:t>A branching enzyme catalyzes the</a:t>
            </a:r>
          </a:p>
          <a:p>
            <a:r>
              <a:rPr kumimoji="1" lang="en-US" altLang="zh-CN" sz="3600" baseline="0" dirty="0"/>
              <a:t>transferring of a short stretch of glucose</a:t>
            </a:r>
          </a:p>
          <a:p>
            <a:r>
              <a:rPr kumimoji="1" lang="en-US" altLang="zh-CN" sz="3600" baseline="0" dirty="0"/>
              <a:t>residues from one nonreducing end</a:t>
            </a:r>
          </a:p>
          <a:p>
            <a:r>
              <a:rPr kumimoji="1" lang="en-US" altLang="zh-CN" sz="3600" baseline="0" dirty="0"/>
              <a:t>to the interior of the glycogen to make </a:t>
            </a:r>
          </a:p>
          <a:p>
            <a:r>
              <a:rPr kumimoji="1" lang="en-US" altLang="zh-CN" sz="3600" baseline="0" dirty="0"/>
              <a:t>an </a:t>
            </a:r>
            <a:r>
              <a:rPr kumimoji="1" lang="en-US" altLang="zh-CN" sz="3600" baseline="0" dirty="0">
                <a:latin typeface="Symbol" pitchFamily="18" charset="2"/>
              </a:rPr>
              <a:t>a</a:t>
            </a:r>
            <a:r>
              <a:rPr kumimoji="1" lang="en-US" altLang="zh-CN" sz="3600" baseline="0" dirty="0"/>
              <a:t>1</a:t>
            </a:r>
            <a:r>
              <a:rPr kumimoji="1" lang="en-US" altLang="zh-CN" sz="3600" baseline="0" dirty="0">
                <a:sym typeface="Symbol" pitchFamily="18" charset="2"/>
              </a:rPr>
              <a:t></a:t>
            </a:r>
            <a:r>
              <a:rPr kumimoji="1" lang="en-US" altLang="zh-CN" sz="3600" baseline="0" dirty="0"/>
              <a:t>6 linkage (thus a branch).</a:t>
            </a:r>
          </a:p>
          <a:p>
            <a:endParaRPr lang="en-US" altLang="zh-CN" sz="3600" baseline="0" dirty="0"/>
          </a:p>
        </p:txBody>
      </p:sp>
      <p:pic>
        <p:nvPicPr>
          <p:cNvPr id="43011" name="Picture 4"/>
          <p:cNvPicPr>
            <a:picLocks noChangeAspect="1" noChangeArrowheads="1"/>
          </p:cNvPicPr>
          <p:nvPr/>
        </p:nvPicPr>
        <p:blipFill>
          <a:blip r:embed="rId3"/>
          <a:srcRect/>
          <a:stretch>
            <a:fillRect/>
          </a:stretch>
        </p:blipFill>
        <p:spPr bwMode="auto">
          <a:xfrm>
            <a:off x="323850" y="260350"/>
            <a:ext cx="8535988" cy="287178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a:srcRect/>
          <a:stretch>
            <a:fillRect/>
          </a:stretch>
        </p:blipFill>
        <p:spPr bwMode="auto">
          <a:xfrm>
            <a:off x="1692275" y="188913"/>
            <a:ext cx="5803900" cy="6097587"/>
          </a:xfrm>
          <a:prstGeom prst="rect">
            <a:avLst/>
          </a:prstGeom>
          <a:noFill/>
          <a:ln w="9525">
            <a:noFill/>
            <a:miter lim="800000"/>
            <a:headEnd/>
            <a:tailEnd/>
          </a:ln>
        </p:spPr>
      </p:pic>
      <p:sp>
        <p:nvSpPr>
          <p:cNvPr id="44035" name="Text Box 5"/>
          <p:cNvSpPr txBox="1">
            <a:spLocks noChangeArrowheads="1"/>
          </p:cNvSpPr>
          <p:nvPr/>
        </p:nvSpPr>
        <p:spPr bwMode="auto">
          <a:xfrm>
            <a:off x="755385" y="6248744"/>
            <a:ext cx="7677679" cy="584775"/>
          </a:xfrm>
          <a:prstGeom prst="rect">
            <a:avLst/>
          </a:prstGeom>
          <a:noFill/>
          <a:ln w="12700">
            <a:noFill/>
            <a:miter lim="800000"/>
            <a:headEnd type="none" w="sm" len="sm"/>
            <a:tailEnd type="none" w="sm" len="sm"/>
          </a:ln>
        </p:spPr>
        <p:txBody>
          <a:bodyPr wrap="none">
            <a:spAutoFit/>
          </a:bodyPr>
          <a:lstStyle/>
          <a:p>
            <a:r>
              <a:rPr lang="en-US" altLang="zh-CN" sz="3200" baseline="0" dirty="0">
                <a:solidFill>
                  <a:srgbClr val="0000FF"/>
                </a:solidFill>
              </a:rPr>
              <a:t>Glycogenin catalyzes two distinct reactions</a:t>
            </a:r>
          </a:p>
        </p:txBody>
      </p:sp>
      <p:cxnSp>
        <p:nvCxnSpPr>
          <p:cNvPr id="3" name="直接箭头连接符 2"/>
          <p:cNvCxnSpPr/>
          <p:nvPr/>
        </p:nvCxnSpPr>
        <p:spPr bwMode="auto">
          <a:xfrm flipH="1">
            <a:off x="5652120" y="692696"/>
            <a:ext cx="864096" cy="0"/>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500063" y="214313"/>
            <a:ext cx="8201025" cy="6097587"/>
          </a:xfrm>
          <a:prstGeom prst="rect">
            <a:avLst/>
          </a:prstGeom>
          <a:noFill/>
          <a:ln w="9525">
            <a:noFill/>
            <a:miter lim="800000"/>
            <a:headEnd/>
            <a:tailEnd/>
          </a:ln>
        </p:spPr>
      </p:pic>
      <p:sp>
        <p:nvSpPr>
          <p:cNvPr id="45059" name="Text Box 3"/>
          <p:cNvSpPr txBox="1">
            <a:spLocks noChangeArrowheads="1"/>
          </p:cNvSpPr>
          <p:nvPr/>
        </p:nvSpPr>
        <p:spPr bwMode="auto">
          <a:xfrm>
            <a:off x="899592" y="6093296"/>
            <a:ext cx="6767878" cy="646331"/>
          </a:xfrm>
          <a:prstGeom prst="rect">
            <a:avLst/>
          </a:prstGeom>
          <a:noFill/>
          <a:ln w="12700">
            <a:noFill/>
            <a:miter lim="800000"/>
            <a:headEnd type="none" w="sm" len="sm"/>
            <a:tailEnd type="none" w="sm" len="sm"/>
          </a:ln>
        </p:spPr>
        <p:txBody>
          <a:bodyPr wrap="none">
            <a:spAutoFit/>
          </a:bodyPr>
          <a:lstStyle/>
          <a:p>
            <a:r>
              <a:rPr lang="en-US" altLang="zh-CN" sz="3600" baseline="0" dirty="0">
                <a:solidFill>
                  <a:srgbClr val="0000FF"/>
                </a:solidFill>
              </a:rPr>
              <a:t>Structure of the glycogen particle</a:t>
            </a:r>
          </a:p>
        </p:txBody>
      </p:sp>
      <p:cxnSp>
        <p:nvCxnSpPr>
          <p:cNvPr id="45060" name="直接箭头连接符 5"/>
          <p:cNvCxnSpPr>
            <a:cxnSpLocks noChangeShapeType="1"/>
          </p:cNvCxnSpPr>
          <p:nvPr/>
        </p:nvCxnSpPr>
        <p:spPr bwMode="auto">
          <a:xfrm>
            <a:off x="5429250" y="1857375"/>
            <a:ext cx="642938" cy="1588"/>
          </a:xfrm>
          <a:prstGeom prst="straightConnector1">
            <a:avLst/>
          </a:prstGeom>
          <a:noFill/>
          <a:ln w="38100" algn="ctr">
            <a:solidFill>
              <a:schemeClr val="tx1"/>
            </a:solidFill>
            <a:round/>
            <a:headEnd type="none" w="sm" len="sm"/>
            <a:tailEnd type="arrow" w="med" len="med"/>
          </a:ln>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998538" y="379413"/>
            <a:ext cx="7145337" cy="6097587"/>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0" y="333375"/>
            <a:ext cx="5041900" cy="6097588"/>
          </a:xfrm>
          <a:prstGeom prst="rect">
            <a:avLst/>
          </a:prstGeom>
          <a:noFill/>
          <a:ln w="9525">
            <a:noFill/>
            <a:miter lim="800000"/>
            <a:headEnd/>
            <a:tailEnd/>
          </a:ln>
        </p:spPr>
      </p:pic>
      <p:sp>
        <p:nvSpPr>
          <p:cNvPr id="47107" name="Text Box 3"/>
          <p:cNvSpPr txBox="1">
            <a:spLocks noChangeArrowheads="1"/>
          </p:cNvSpPr>
          <p:nvPr/>
        </p:nvSpPr>
        <p:spPr bwMode="auto">
          <a:xfrm>
            <a:off x="5314950" y="1988840"/>
            <a:ext cx="3829050" cy="3081338"/>
          </a:xfrm>
          <a:prstGeom prst="rect">
            <a:avLst/>
          </a:prstGeom>
          <a:noFill/>
          <a:ln w="12700">
            <a:noFill/>
            <a:miter lim="800000"/>
            <a:headEnd type="none" w="sm" len="sm"/>
            <a:tailEnd type="none" w="sm" len="sm"/>
          </a:ln>
        </p:spPr>
        <p:txBody>
          <a:bodyPr wrap="none">
            <a:spAutoFit/>
          </a:bodyPr>
          <a:lstStyle/>
          <a:p>
            <a:r>
              <a:rPr lang="en-US" altLang="zh-CN" baseline="0" dirty="0">
                <a:solidFill>
                  <a:srgbClr val="0000FF"/>
                </a:solidFill>
              </a:rPr>
              <a:t>Carl and Gerty Cori </a:t>
            </a:r>
          </a:p>
          <a:p>
            <a:r>
              <a:rPr lang="en-US" altLang="zh-CN" baseline="0" dirty="0">
                <a:solidFill>
                  <a:srgbClr val="0000FF"/>
                </a:solidFill>
              </a:rPr>
              <a:t>won the Nobel Prize </a:t>
            </a:r>
          </a:p>
          <a:p>
            <a:r>
              <a:rPr lang="en-US" altLang="zh-CN" baseline="0" dirty="0">
                <a:solidFill>
                  <a:srgbClr val="0000FF"/>
                </a:solidFill>
              </a:rPr>
              <a:t>in Physiology or </a:t>
            </a:r>
          </a:p>
          <a:p>
            <a:r>
              <a:rPr lang="en-US" altLang="zh-CN" baseline="0" dirty="0">
                <a:solidFill>
                  <a:srgbClr val="0000FF"/>
                </a:solidFill>
              </a:rPr>
              <a:t>Medicine in 1947 for </a:t>
            </a:r>
          </a:p>
          <a:p>
            <a:r>
              <a:rPr lang="en-US" altLang="zh-CN" baseline="0" dirty="0">
                <a:solidFill>
                  <a:srgbClr val="0000FF"/>
                </a:solidFill>
              </a:rPr>
              <a:t>their pioneering work </a:t>
            </a:r>
          </a:p>
          <a:p>
            <a:r>
              <a:rPr lang="en-US" altLang="zh-CN" baseline="0" dirty="0">
                <a:solidFill>
                  <a:srgbClr val="0000FF"/>
                </a:solidFill>
              </a:rPr>
              <a:t>in glycogen metabolism </a:t>
            </a:r>
          </a:p>
          <a:p>
            <a:r>
              <a:rPr lang="en-US" altLang="zh-CN" baseline="0" dirty="0">
                <a:solidFill>
                  <a:srgbClr val="0000FF"/>
                </a:solidFill>
              </a:rPr>
              <a:t>and disease.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90187" y="764704"/>
            <a:ext cx="8535735" cy="4570741"/>
          </a:xfrm>
          <a:prstGeom prst="rect">
            <a:avLst/>
          </a:prstGeom>
        </p:spPr>
      </p:pic>
      <p:sp>
        <p:nvSpPr>
          <p:cNvPr id="4" name="文本框 3"/>
          <p:cNvSpPr txBox="1"/>
          <p:nvPr/>
        </p:nvSpPr>
        <p:spPr>
          <a:xfrm>
            <a:off x="495146" y="5733256"/>
            <a:ext cx="8358378" cy="861774"/>
          </a:xfrm>
          <a:prstGeom prst="rect">
            <a:avLst/>
          </a:prstGeom>
          <a:noFill/>
        </p:spPr>
        <p:txBody>
          <a:bodyPr wrap="none" rtlCol="0">
            <a:spAutoFit/>
          </a:bodyPr>
          <a:lstStyle/>
          <a:p>
            <a:r>
              <a:rPr lang="en-US" altLang="zh-CN" sz="3000" baseline="0" dirty="0">
                <a:solidFill>
                  <a:srgbClr val="0000FF"/>
                </a:solidFill>
                <a:cs typeface="Times New Roman" panose="02020603050405020304" pitchFamily="18" charset="0"/>
              </a:rPr>
              <a:t>Integration of </a:t>
            </a:r>
            <a:r>
              <a:rPr lang="en-US" altLang="zh-CN" sz="3000" baseline="0" dirty="0" smtClean="0">
                <a:solidFill>
                  <a:srgbClr val="0000FF"/>
                </a:solidFill>
                <a:cs typeface="Times New Roman" panose="02020603050405020304" pitchFamily="18" charset="0"/>
              </a:rPr>
              <a:t>glycogen synthesis </a:t>
            </a:r>
            <a:r>
              <a:rPr lang="en-US" altLang="zh-CN" sz="3000" baseline="0" dirty="0">
                <a:solidFill>
                  <a:srgbClr val="0000FF"/>
                </a:solidFill>
                <a:cs typeface="Times New Roman" panose="02020603050405020304" pitchFamily="18" charset="0"/>
              </a:rPr>
              <a:t>and </a:t>
            </a:r>
            <a:r>
              <a:rPr lang="en-US" altLang="zh-CN" sz="3000" baseline="0" dirty="0" smtClean="0">
                <a:solidFill>
                  <a:srgbClr val="0000FF"/>
                </a:solidFill>
                <a:cs typeface="Times New Roman" panose="02020603050405020304" pitchFamily="18" charset="0"/>
              </a:rPr>
              <a:t>degradation</a:t>
            </a:r>
            <a:endParaRPr lang="en-US" altLang="zh-CN" sz="3000" baseline="0" dirty="0">
              <a:solidFill>
                <a:srgbClr val="0000FF"/>
              </a:solidFill>
              <a:cs typeface="Times New Roman" panose="02020603050405020304" pitchFamily="18" charset="0"/>
            </a:endParaRPr>
          </a:p>
          <a:p>
            <a:endParaRPr lang="zh-CN" altLang="en-US" sz="30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41289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548680"/>
            <a:ext cx="9144000" cy="1143000"/>
          </a:xfrm>
        </p:spPr>
        <p:txBody>
          <a:bodyPr/>
          <a:lstStyle/>
          <a:p>
            <a:pPr eaLnBrk="1" hangingPunct="1"/>
            <a:r>
              <a:rPr lang="en-US" altLang="zh-CN" b="1" dirty="0" smtClean="0">
                <a:solidFill>
                  <a:srgbClr val="0000FF"/>
                </a:solidFill>
                <a:latin typeface="Times New Roman" pitchFamily="18" charset="0"/>
              </a:rPr>
              <a:t>13. </a:t>
            </a:r>
            <a:r>
              <a:rPr lang="en-US" altLang="zh-CN" sz="4000" b="1" dirty="0" smtClean="0">
                <a:solidFill>
                  <a:srgbClr val="0000FF"/>
                </a:solidFill>
                <a:latin typeface="Times New Roman" pitchFamily="18" charset="0"/>
              </a:rPr>
              <a:t>Glycogen synthase and glycogen phosphorylase are reciprocally regulated</a:t>
            </a:r>
            <a:br>
              <a:rPr lang="en-US" altLang="zh-CN" sz="4000" b="1" dirty="0" smtClean="0">
                <a:solidFill>
                  <a:srgbClr val="0000FF"/>
                </a:solidFill>
                <a:latin typeface="Times New Roman" pitchFamily="18" charset="0"/>
              </a:rPr>
            </a:br>
            <a:r>
              <a:rPr lang="en-US" altLang="zh-CN" sz="4000" b="1" dirty="0" smtClean="0">
                <a:solidFill>
                  <a:srgbClr val="0000FF"/>
                </a:solidFill>
                <a:latin typeface="Times New Roman" pitchFamily="18" charset="0"/>
              </a:rPr>
              <a:t>in vertebrates by hormones</a:t>
            </a:r>
            <a:r>
              <a:rPr lang="en-US" altLang="zh-CN" dirty="0" smtClean="0"/>
              <a:t> </a:t>
            </a:r>
          </a:p>
        </p:txBody>
      </p:sp>
      <p:sp>
        <p:nvSpPr>
          <p:cNvPr id="48131" name="Rectangle 3"/>
          <p:cNvSpPr>
            <a:spLocks noGrp="1" noChangeArrowheads="1"/>
          </p:cNvSpPr>
          <p:nvPr>
            <p:ph type="body" idx="1"/>
          </p:nvPr>
        </p:nvSpPr>
        <p:spPr>
          <a:xfrm>
            <a:off x="0" y="2348880"/>
            <a:ext cx="9144000" cy="4114800"/>
          </a:xfrm>
        </p:spPr>
        <p:txBody>
          <a:bodyPr/>
          <a:lstStyle/>
          <a:p>
            <a:pPr eaLnBrk="1" hangingPunct="1">
              <a:lnSpc>
                <a:spcPct val="90000"/>
              </a:lnSpc>
            </a:pPr>
            <a:r>
              <a:rPr lang="en-US" altLang="zh-CN" b="1" dirty="0" smtClean="0">
                <a:latin typeface="Times New Roman" pitchFamily="18" charset="0"/>
              </a:rPr>
              <a:t>Phosphorylation and dephosphorylation have opposite effects towards the enzymatic activities of these two enzymes.</a:t>
            </a:r>
          </a:p>
          <a:p>
            <a:pPr eaLnBrk="1" hangingPunct="1">
              <a:lnSpc>
                <a:spcPct val="90000"/>
              </a:lnSpc>
            </a:pPr>
            <a:r>
              <a:rPr lang="en-US" altLang="zh-CN" b="1" dirty="0" smtClean="0">
                <a:latin typeface="Times New Roman" pitchFamily="18" charset="0"/>
              </a:rPr>
              <a:t>Hormones like epinephrine (acting on muscle or liver cells) or glucagon (acting on liver cells) will activate protein kinase A, which will lead to phosphorylation modification of both the glycogen phosphorylase (thus activating it) and  the glycogen synthase (thus inactivating it).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srcRect/>
          <a:stretch>
            <a:fillRect/>
          </a:stretch>
        </p:blipFill>
        <p:spPr bwMode="auto">
          <a:xfrm>
            <a:off x="2700338" y="760413"/>
            <a:ext cx="5908675" cy="6097587"/>
          </a:xfrm>
          <a:prstGeom prst="rect">
            <a:avLst/>
          </a:prstGeom>
          <a:noFill/>
          <a:ln w="9525">
            <a:noFill/>
            <a:miter lim="800000"/>
            <a:headEnd/>
            <a:tailEnd/>
          </a:ln>
        </p:spPr>
      </p:pic>
      <p:sp>
        <p:nvSpPr>
          <p:cNvPr id="49155" name="Text Box 3"/>
          <p:cNvSpPr txBox="1">
            <a:spLocks noChangeArrowheads="1"/>
          </p:cNvSpPr>
          <p:nvPr/>
        </p:nvSpPr>
        <p:spPr bwMode="auto">
          <a:xfrm>
            <a:off x="158750" y="6228"/>
            <a:ext cx="3041650" cy="3508375"/>
          </a:xfrm>
          <a:prstGeom prst="rect">
            <a:avLst/>
          </a:prstGeom>
          <a:noFill/>
          <a:ln w="12700">
            <a:noFill/>
            <a:miter lim="800000"/>
            <a:headEnd type="none" w="sm" len="sm"/>
            <a:tailEnd type="none" w="sm" len="sm"/>
          </a:ln>
        </p:spPr>
        <p:txBody>
          <a:bodyPr wrap="none">
            <a:spAutoFit/>
          </a:bodyPr>
          <a:lstStyle/>
          <a:p>
            <a:r>
              <a:rPr kumimoji="1" lang="en-US" altLang="zh-CN" baseline="0" dirty="0">
                <a:solidFill>
                  <a:srgbClr val="0000FF"/>
                </a:solidFill>
              </a:rPr>
              <a:t>Glycogen synthase</a:t>
            </a:r>
          </a:p>
          <a:p>
            <a:r>
              <a:rPr kumimoji="1" lang="en-US" altLang="zh-CN" baseline="0" dirty="0">
                <a:solidFill>
                  <a:srgbClr val="0000FF"/>
                </a:solidFill>
              </a:rPr>
              <a:t>and phosphorylase</a:t>
            </a:r>
          </a:p>
          <a:p>
            <a:r>
              <a:rPr kumimoji="1" lang="en-US" altLang="zh-CN" baseline="0" dirty="0">
                <a:solidFill>
                  <a:srgbClr val="0000FF"/>
                </a:solidFill>
              </a:rPr>
              <a:t>are reciprocally</a:t>
            </a:r>
          </a:p>
          <a:p>
            <a:r>
              <a:rPr kumimoji="1" lang="en-US" altLang="zh-CN" baseline="0" dirty="0">
                <a:solidFill>
                  <a:srgbClr val="0000FF"/>
                </a:solidFill>
              </a:rPr>
              <a:t>regulated by </a:t>
            </a:r>
          </a:p>
          <a:p>
            <a:r>
              <a:rPr kumimoji="1" lang="en-US" altLang="zh-CN" baseline="0" dirty="0">
                <a:solidFill>
                  <a:srgbClr val="0000FF"/>
                </a:solidFill>
              </a:rPr>
              <a:t>hormones via</a:t>
            </a:r>
          </a:p>
          <a:p>
            <a:r>
              <a:rPr kumimoji="1" lang="en-US" altLang="zh-CN" baseline="0" dirty="0">
                <a:solidFill>
                  <a:srgbClr val="0000FF"/>
                </a:solidFill>
              </a:rPr>
              <a:t>phosphorylation-</a:t>
            </a:r>
          </a:p>
          <a:p>
            <a:r>
              <a:rPr kumimoji="1" lang="en-US" altLang="zh-CN" baseline="0" dirty="0">
                <a:solidFill>
                  <a:srgbClr val="0000FF"/>
                </a:solidFill>
              </a:rPr>
              <a:t>dephosphorylation</a:t>
            </a:r>
          </a:p>
          <a:p>
            <a:endParaRPr lang="en-US" altLang="zh-CN" baseline="0" dirty="0">
              <a:solidFill>
                <a:srgbClr val="0000FF"/>
              </a:solidFill>
            </a:endParaRPr>
          </a:p>
        </p:txBody>
      </p:sp>
      <p:sp>
        <p:nvSpPr>
          <p:cNvPr id="49156" name="Text Box 5"/>
          <p:cNvSpPr txBox="1">
            <a:spLocks noChangeArrowheads="1"/>
          </p:cNvSpPr>
          <p:nvPr/>
        </p:nvSpPr>
        <p:spPr bwMode="auto">
          <a:xfrm>
            <a:off x="7235825" y="908050"/>
            <a:ext cx="1604963" cy="1800225"/>
          </a:xfrm>
          <a:prstGeom prst="rect">
            <a:avLst/>
          </a:prstGeom>
          <a:noFill/>
          <a:ln w="12700">
            <a:noFill/>
            <a:miter lim="800000"/>
            <a:headEnd type="none" w="sm" len="sm"/>
            <a:tailEnd type="none" w="sm" len="sm"/>
          </a:ln>
        </p:spPr>
        <p:txBody>
          <a:bodyPr wrap="none">
            <a:spAutoFit/>
          </a:bodyPr>
          <a:lstStyle/>
          <a:p>
            <a:r>
              <a:rPr lang="en-US" altLang="zh-CN" baseline="0" dirty="0"/>
              <a:t>Glycogen</a:t>
            </a:r>
          </a:p>
          <a:p>
            <a:r>
              <a:rPr lang="en-US" altLang="zh-CN" baseline="0" dirty="0"/>
              <a:t>synthase</a:t>
            </a:r>
          </a:p>
          <a:p>
            <a:r>
              <a:rPr lang="en-US" altLang="zh-CN" baseline="0" dirty="0"/>
              <a:t>kinase </a:t>
            </a:r>
          </a:p>
          <a:p>
            <a:r>
              <a:rPr lang="en-US" altLang="zh-CN" baseline="0" dirty="0"/>
              <a:t>(GSK3)</a:t>
            </a:r>
          </a:p>
        </p:txBody>
      </p:sp>
      <p:sp>
        <p:nvSpPr>
          <p:cNvPr id="49157" name="Line 6"/>
          <p:cNvSpPr>
            <a:spLocks noChangeShapeType="1"/>
          </p:cNvSpPr>
          <p:nvPr/>
        </p:nvSpPr>
        <p:spPr bwMode="auto">
          <a:xfrm>
            <a:off x="8027988" y="2708275"/>
            <a:ext cx="0" cy="936625"/>
          </a:xfrm>
          <a:prstGeom prst="line">
            <a:avLst/>
          </a:prstGeom>
          <a:noFill/>
          <a:ln w="38100">
            <a:solidFill>
              <a:srgbClr val="FF0000"/>
            </a:solidFill>
            <a:round/>
            <a:headEnd type="none" w="sm" len="sm"/>
            <a:tailEnd type="triangle" w="sm" len="sm"/>
          </a:ln>
        </p:spPr>
        <p:txBody>
          <a:bodyPr wrap="none"/>
          <a:lstStyle/>
          <a:p>
            <a:endParaRPr lang="zh-CN" altLang="en-US"/>
          </a:p>
        </p:txBody>
      </p:sp>
      <p:sp>
        <p:nvSpPr>
          <p:cNvPr id="49158" name="Rectangle 7"/>
          <p:cNvSpPr>
            <a:spLocks noChangeArrowheads="1"/>
          </p:cNvSpPr>
          <p:nvPr/>
        </p:nvSpPr>
        <p:spPr bwMode="auto">
          <a:xfrm>
            <a:off x="7235825" y="981075"/>
            <a:ext cx="1657350" cy="1655763"/>
          </a:xfrm>
          <a:prstGeom prst="rect">
            <a:avLst/>
          </a:prstGeom>
          <a:noFill/>
          <a:ln w="28575">
            <a:solidFill>
              <a:srgbClr val="FF0000"/>
            </a:solidFill>
            <a:miter lim="800000"/>
            <a:headEnd type="none" w="sm" len="sm"/>
            <a:tailEnd type="none" w="sm" len="sm"/>
          </a:ln>
        </p:spPr>
        <p:txBody>
          <a:bodyPr wrap="none" anchor="ctr"/>
          <a:lstStyle/>
          <a:p>
            <a:endParaRPr lang="zh-CN" altLang="en-US"/>
          </a:p>
        </p:txBody>
      </p:sp>
      <p:sp>
        <p:nvSpPr>
          <p:cNvPr id="49159" name="Text Box 8"/>
          <p:cNvSpPr txBox="1">
            <a:spLocks noChangeArrowheads="1"/>
          </p:cNvSpPr>
          <p:nvPr/>
        </p:nvSpPr>
        <p:spPr bwMode="auto">
          <a:xfrm>
            <a:off x="158750" y="4767263"/>
            <a:ext cx="3270250" cy="946150"/>
          </a:xfrm>
          <a:prstGeom prst="rect">
            <a:avLst/>
          </a:prstGeom>
          <a:noFill/>
          <a:ln w="12700">
            <a:noFill/>
            <a:miter lim="800000"/>
            <a:headEnd type="none" w="sm" len="sm"/>
            <a:tailEnd type="none" w="sm" len="sm"/>
          </a:ln>
        </p:spPr>
        <p:txBody>
          <a:bodyPr wrap="none">
            <a:spAutoFit/>
          </a:bodyPr>
          <a:lstStyle/>
          <a:p>
            <a:r>
              <a:rPr lang="en-US" altLang="zh-CN" baseline="0" dirty="0"/>
              <a:t>Phosphoprotein</a:t>
            </a:r>
          </a:p>
          <a:p>
            <a:r>
              <a:rPr lang="en-US" altLang="zh-CN" baseline="0" dirty="0"/>
              <a:t>phosphatase 1 (PP1)</a:t>
            </a:r>
          </a:p>
        </p:txBody>
      </p:sp>
      <p:sp>
        <p:nvSpPr>
          <p:cNvPr id="49160" name="Rectangle 9"/>
          <p:cNvSpPr>
            <a:spLocks noChangeArrowheads="1"/>
          </p:cNvSpPr>
          <p:nvPr/>
        </p:nvSpPr>
        <p:spPr bwMode="auto">
          <a:xfrm>
            <a:off x="179388" y="4797425"/>
            <a:ext cx="3384550" cy="936625"/>
          </a:xfrm>
          <a:prstGeom prst="rect">
            <a:avLst/>
          </a:prstGeom>
          <a:noFill/>
          <a:ln w="28575">
            <a:solidFill>
              <a:schemeClr val="tx1"/>
            </a:solidFill>
            <a:miter lim="800000"/>
            <a:headEnd type="none" w="sm" len="sm"/>
            <a:tailEnd type="none" w="sm" len="sm"/>
          </a:ln>
        </p:spPr>
        <p:txBody>
          <a:bodyPr wrap="none" anchor="ctr"/>
          <a:lstStyle/>
          <a:p>
            <a:endParaRPr lang="zh-CN" altLang="en-US"/>
          </a:p>
        </p:txBody>
      </p:sp>
      <p:sp>
        <p:nvSpPr>
          <p:cNvPr id="49161" name="Line 11"/>
          <p:cNvSpPr>
            <a:spLocks noChangeShapeType="1"/>
          </p:cNvSpPr>
          <p:nvPr/>
        </p:nvSpPr>
        <p:spPr bwMode="auto">
          <a:xfrm flipV="1">
            <a:off x="1692275" y="3789363"/>
            <a:ext cx="1150938" cy="935037"/>
          </a:xfrm>
          <a:prstGeom prst="line">
            <a:avLst/>
          </a:prstGeom>
          <a:noFill/>
          <a:ln w="28575">
            <a:solidFill>
              <a:schemeClr val="tx1"/>
            </a:solidFill>
            <a:round/>
            <a:headEnd type="none" w="sm" len="sm"/>
            <a:tailEnd type="triangle" w="sm" len="sm"/>
          </a:ln>
        </p:spPr>
        <p:txBody>
          <a:bodyPr wrap="none"/>
          <a:lstStyle/>
          <a:p>
            <a:endParaRPr lang="zh-CN" altLang="en-US"/>
          </a:p>
        </p:txBody>
      </p:sp>
      <p:sp>
        <p:nvSpPr>
          <p:cNvPr id="49162" name="Line 12"/>
          <p:cNvSpPr>
            <a:spLocks noChangeShapeType="1"/>
          </p:cNvSpPr>
          <p:nvPr/>
        </p:nvSpPr>
        <p:spPr bwMode="auto">
          <a:xfrm flipV="1">
            <a:off x="1692275" y="4292600"/>
            <a:ext cx="1295400" cy="431800"/>
          </a:xfrm>
          <a:prstGeom prst="line">
            <a:avLst/>
          </a:prstGeom>
          <a:noFill/>
          <a:ln w="28575">
            <a:solidFill>
              <a:schemeClr val="tx1"/>
            </a:solidFill>
            <a:round/>
            <a:headEnd type="none" w="sm" len="sm"/>
            <a:tailEnd type="triangle" w="sm" len="sm"/>
          </a:ln>
        </p:spPr>
        <p:txBody>
          <a:bodyPr wrap="none"/>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figure_14_17"/>
          <p:cNvPicPr>
            <a:picLocks noChangeAspect="1" noChangeArrowheads="1"/>
          </p:cNvPicPr>
          <p:nvPr/>
        </p:nvPicPr>
        <p:blipFill>
          <a:blip r:embed="rId3" cstate="print"/>
          <a:srcRect/>
          <a:stretch>
            <a:fillRect/>
          </a:stretch>
        </p:blipFill>
        <p:spPr bwMode="auto">
          <a:xfrm>
            <a:off x="1835696" y="116632"/>
            <a:ext cx="3348038" cy="6557963"/>
          </a:xfrm>
          <a:prstGeom prst="rect">
            <a:avLst/>
          </a:prstGeom>
          <a:noFill/>
          <a:ln w="9525">
            <a:noFill/>
            <a:miter lim="800000"/>
            <a:headEnd/>
            <a:tailEnd/>
          </a:ln>
          <a:effectLst/>
        </p:spPr>
      </p:pic>
      <p:sp>
        <p:nvSpPr>
          <p:cNvPr id="4" name="TextBox 3"/>
          <p:cNvSpPr txBox="1"/>
          <p:nvPr/>
        </p:nvSpPr>
        <p:spPr>
          <a:xfrm>
            <a:off x="5004048" y="3933056"/>
            <a:ext cx="3951659" cy="2246769"/>
          </a:xfrm>
          <a:prstGeom prst="rect">
            <a:avLst/>
          </a:prstGeom>
          <a:noFill/>
        </p:spPr>
        <p:txBody>
          <a:bodyPr wrap="none" rtlCol="0">
            <a:spAutoFit/>
          </a:bodyPr>
          <a:lstStyle/>
          <a:p>
            <a:r>
              <a:rPr kumimoji="1" lang="en-US" altLang="zh-CN" baseline="0" dirty="0" smtClean="0"/>
              <a:t>Opposing pathways of </a:t>
            </a:r>
          </a:p>
          <a:p>
            <a:r>
              <a:rPr kumimoji="1" lang="en-US" altLang="zh-CN" baseline="0" dirty="0" smtClean="0"/>
              <a:t>glycolysis and </a:t>
            </a:r>
          </a:p>
          <a:p>
            <a:r>
              <a:rPr kumimoji="1" lang="en-US" altLang="zh-CN" baseline="0" dirty="0" smtClean="0"/>
              <a:t>gluconeogenesis: with 3 </a:t>
            </a:r>
          </a:p>
          <a:p>
            <a:r>
              <a:rPr kumimoji="1" lang="en-US" altLang="zh-CN" baseline="0" dirty="0" smtClean="0"/>
              <a:t>different and 7 common </a:t>
            </a:r>
          </a:p>
          <a:p>
            <a:r>
              <a:rPr kumimoji="1" lang="en-US" altLang="zh-CN" baseline="0" dirty="0" smtClean="0"/>
              <a:t>reactions</a:t>
            </a:r>
            <a:r>
              <a:rPr kumimoji="1" lang="en-US" altLang="zh-CN" baseline="0" dirty="0" smtClean="0">
                <a:solidFill>
                  <a:srgbClr val="FF0000"/>
                </a:solidFill>
              </a:rPr>
              <a:t>*****</a:t>
            </a:r>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1835150" y="0"/>
            <a:ext cx="5541963" cy="6097588"/>
          </a:xfrm>
          <a:prstGeom prst="rect">
            <a:avLst/>
          </a:prstGeom>
          <a:noFill/>
          <a:ln w="9525">
            <a:noFill/>
            <a:miter lim="800000"/>
            <a:headEnd/>
            <a:tailEnd/>
          </a:ln>
        </p:spPr>
      </p:pic>
      <p:sp>
        <p:nvSpPr>
          <p:cNvPr id="50179" name="Text Box 3"/>
          <p:cNvSpPr txBox="1">
            <a:spLocks noChangeArrowheads="1"/>
          </p:cNvSpPr>
          <p:nvPr/>
        </p:nvSpPr>
        <p:spPr bwMode="auto">
          <a:xfrm>
            <a:off x="493875" y="6237312"/>
            <a:ext cx="8650125" cy="1046440"/>
          </a:xfrm>
          <a:prstGeom prst="rect">
            <a:avLst/>
          </a:prstGeom>
          <a:noFill/>
          <a:ln w="12700">
            <a:noFill/>
            <a:miter lim="800000"/>
            <a:headEnd type="none" w="sm" len="sm"/>
            <a:tailEnd type="none" w="sm" len="sm"/>
          </a:ln>
        </p:spPr>
        <p:txBody>
          <a:bodyPr wrap="none">
            <a:spAutoFit/>
          </a:bodyPr>
          <a:lstStyle/>
          <a:p>
            <a:r>
              <a:rPr lang="en-US" altLang="zh-CN" sz="3000" baseline="0" dirty="0">
                <a:solidFill>
                  <a:srgbClr val="0000FF"/>
                </a:solidFill>
              </a:rPr>
              <a:t>Effects of GSK3 on glycogen synthase </a:t>
            </a:r>
            <a:r>
              <a:rPr lang="en-US" altLang="zh-CN" sz="3000" baseline="0" dirty="0" smtClean="0">
                <a:solidFill>
                  <a:srgbClr val="0000FF"/>
                </a:solidFill>
              </a:rPr>
              <a:t>activity</a:t>
            </a:r>
            <a:r>
              <a:rPr lang="en-US" altLang="zh-CN" sz="3000" baseline="0" dirty="0">
                <a:solidFill>
                  <a:srgbClr val="FF0000"/>
                </a:solidFill>
              </a:rPr>
              <a:t>*****</a:t>
            </a:r>
          </a:p>
          <a:p>
            <a:endParaRPr lang="en-US" altLang="zh-CN" sz="3200" baseline="0" dirty="0">
              <a:solidFill>
                <a:srgbClr val="0000F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684213" y="0"/>
            <a:ext cx="7883525" cy="6097588"/>
          </a:xfrm>
          <a:prstGeom prst="rect">
            <a:avLst/>
          </a:prstGeom>
          <a:noFill/>
          <a:ln w="9525">
            <a:noFill/>
            <a:miter lim="800000"/>
            <a:headEnd/>
            <a:tailEnd/>
          </a:ln>
        </p:spPr>
      </p:pic>
      <p:sp>
        <p:nvSpPr>
          <p:cNvPr id="51203" name="Text Box 3"/>
          <p:cNvSpPr txBox="1">
            <a:spLocks noChangeArrowheads="1"/>
          </p:cNvSpPr>
          <p:nvPr/>
        </p:nvSpPr>
        <p:spPr bwMode="auto">
          <a:xfrm>
            <a:off x="323850" y="6092825"/>
            <a:ext cx="8388350" cy="519113"/>
          </a:xfrm>
          <a:prstGeom prst="rect">
            <a:avLst/>
          </a:prstGeom>
          <a:noFill/>
          <a:ln w="12700">
            <a:noFill/>
            <a:miter lim="800000"/>
            <a:headEnd type="none" w="sm" len="sm"/>
            <a:tailEnd type="none" w="sm" len="sm"/>
          </a:ln>
        </p:spPr>
        <p:txBody>
          <a:bodyPr wrap="none">
            <a:spAutoFit/>
          </a:bodyPr>
          <a:lstStyle/>
          <a:p>
            <a:r>
              <a:rPr lang="en-US" altLang="zh-CN" baseline="0" dirty="0">
                <a:solidFill>
                  <a:srgbClr val="0000FF"/>
                </a:solidFill>
              </a:rPr>
              <a:t>The path from insulin to GSK3 and glycogen synthase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2484438" y="115888"/>
            <a:ext cx="4224337" cy="6097587"/>
          </a:xfrm>
          <a:prstGeom prst="rect">
            <a:avLst/>
          </a:prstGeom>
          <a:noFill/>
          <a:ln w="9525">
            <a:noFill/>
            <a:miter lim="800000"/>
            <a:headEnd/>
            <a:tailEnd/>
          </a:ln>
        </p:spPr>
      </p:pic>
      <p:sp>
        <p:nvSpPr>
          <p:cNvPr id="52227" name="Text Box 3"/>
          <p:cNvSpPr txBox="1">
            <a:spLocks noChangeArrowheads="1"/>
          </p:cNvSpPr>
          <p:nvPr/>
        </p:nvSpPr>
        <p:spPr bwMode="auto">
          <a:xfrm>
            <a:off x="244475" y="6165850"/>
            <a:ext cx="8750300" cy="584200"/>
          </a:xfrm>
          <a:prstGeom prst="rect">
            <a:avLst/>
          </a:prstGeom>
          <a:noFill/>
          <a:ln w="12700">
            <a:noFill/>
            <a:miter lim="800000"/>
            <a:headEnd type="none" w="sm" len="sm"/>
            <a:tailEnd type="none" w="sm" len="sm"/>
          </a:ln>
        </p:spPr>
        <p:txBody>
          <a:bodyPr wrap="none">
            <a:spAutoFit/>
          </a:bodyPr>
          <a:lstStyle/>
          <a:p>
            <a:r>
              <a:rPr lang="en-US" altLang="zh-CN" sz="2400" baseline="0" dirty="0">
                <a:solidFill>
                  <a:srgbClr val="0000FF"/>
                </a:solidFill>
              </a:rPr>
              <a:t>Regulation of carbohydrate metabolism in the hepatocyte</a:t>
            </a:r>
            <a:r>
              <a:rPr lang="en-US" altLang="zh-CN" sz="3200" baseline="0" dirty="0">
                <a:solidFill>
                  <a:srgbClr val="FF0000"/>
                </a:solidFill>
              </a:rPr>
              <a:t>*****</a:t>
            </a:r>
          </a:p>
        </p:txBody>
      </p:sp>
      <p:sp>
        <p:nvSpPr>
          <p:cNvPr id="52228" name="Text Box 4"/>
          <p:cNvSpPr txBox="1">
            <a:spLocks noChangeArrowheads="1"/>
          </p:cNvSpPr>
          <p:nvPr/>
        </p:nvSpPr>
        <p:spPr bwMode="auto">
          <a:xfrm>
            <a:off x="376238" y="877888"/>
            <a:ext cx="1693862" cy="946150"/>
          </a:xfrm>
          <a:prstGeom prst="rect">
            <a:avLst/>
          </a:prstGeom>
          <a:noFill/>
          <a:ln w="12700">
            <a:noFill/>
            <a:miter lim="800000"/>
            <a:headEnd type="none" w="sm" len="sm"/>
            <a:tailEnd type="none" w="sm" len="sm"/>
          </a:ln>
        </p:spPr>
        <p:txBody>
          <a:bodyPr wrap="none">
            <a:spAutoFit/>
          </a:bodyPr>
          <a:lstStyle/>
          <a:p>
            <a:r>
              <a:rPr lang="en-US" altLang="zh-CN" baseline="0" dirty="0">
                <a:solidFill>
                  <a:srgbClr val="FF66FF"/>
                </a:solidFill>
              </a:rPr>
              <a:t>Glycogen </a:t>
            </a:r>
          </a:p>
          <a:p>
            <a:r>
              <a:rPr lang="en-US" altLang="zh-CN" baseline="0" dirty="0">
                <a:solidFill>
                  <a:srgbClr val="FF66FF"/>
                </a:solidFill>
              </a:rPr>
              <a:t>synthesis</a:t>
            </a:r>
          </a:p>
        </p:txBody>
      </p:sp>
      <p:sp>
        <p:nvSpPr>
          <p:cNvPr id="52229" name="Text Box 5"/>
          <p:cNvSpPr txBox="1">
            <a:spLocks noChangeArrowheads="1"/>
          </p:cNvSpPr>
          <p:nvPr/>
        </p:nvSpPr>
        <p:spPr bwMode="auto">
          <a:xfrm>
            <a:off x="376238" y="3614738"/>
            <a:ext cx="1905000" cy="946150"/>
          </a:xfrm>
          <a:prstGeom prst="rect">
            <a:avLst/>
          </a:prstGeom>
          <a:noFill/>
          <a:ln w="12700">
            <a:noFill/>
            <a:miter lim="800000"/>
            <a:headEnd type="none" w="sm" len="sm"/>
            <a:tailEnd type="none" w="sm" len="sm"/>
          </a:ln>
        </p:spPr>
        <p:txBody>
          <a:bodyPr wrap="none">
            <a:spAutoFit/>
          </a:bodyPr>
          <a:lstStyle/>
          <a:p>
            <a:r>
              <a:rPr lang="en-US" altLang="zh-CN" baseline="0" dirty="0">
                <a:solidFill>
                  <a:srgbClr val="0000FF"/>
                </a:solidFill>
              </a:rPr>
              <a:t>Glycogen </a:t>
            </a:r>
          </a:p>
          <a:p>
            <a:r>
              <a:rPr lang="en-US" altLang="zh-CN" baseline="0" dirty="0">
                <a:solidFill>
                  <a:srgbClr val="0000FF"/>
                </a:solidFill>
              </a:rPr>
              <a:t>breakdown</a:t>
            </a:r>
          </a:p>
        </p:txBody>
      </p:sp>
      <p:sp>
        <p:nvSpPr>
          <p:cNvPr id="52230" name="AutoShape 7"/>
          <p:cNvSpPr>
            <a:spLocks noChangeArrowheads="1"/>
          </p:cNvSpPr>
          <p:nvPr/>
        </p:nvSpPr>
        <p:spPr bwMode="auto">
          <a:xfrm>
            <a:off x="1979613" y="1196975"/>
            <a:ext cx="976312" cy="215900"/>
          </a:xfrm>
          <a:prstGeom prst="rightArrow">
            <a:avLst>
              <a:gd name="adj1" fmla="val 50000"/>
              <a:gd name="adj2" fmla="val 113051"/>
            </a:avLst>
          </a:prstGeom>
          <a:solidFill>
            <a:srgbClr val="FF66FF"/>
          </a:solidFill>
          <a:ln w="12700">
            <a:solidFill>
              <a:schemeClr val="tx1"/>
            </a:solidFill>
            <a:miter lim="800000"/>
            <a:headEnd type="none" w="sm" len="sm"/>
            <a:tailEnd type="none" w="sm" len="sm"/>
          </a:ln>
        </p:spPr>
        <p:txBody>
          <a:bodyPr wrap="none" anchor="ctr"/>
          <a:lstStyle/>
          <a:p>
            <a:endParaRPr lang="zh-CN" altLang="en-US"/>
          </a:p>
        </p:txBody>
      </p:sp>
      <p:sp>
        <p:nvSpPr>
          <p:cNvPr id="52231" name="AutoShape 8"/>
          <p:cNvSpPr>
            <a:spLocks noChangeArrowheads="1"/>
          </p:cNvSpPr>
          <p:nvPr/>
        </p:nvSpPr>
        <p:spPr bwMode="auto">
          <a:xfrm>
            <a:off x="1979613" y="3933825"/>
            <a:ext cx="976312" cy="215900"/>
          </a:xfrm>
          <a:prstGeom prst="rightArrow">
            <a:avLst>
              <a:gd name="adj1" fmla="val 50000"/>
              <a:gd name="adj2" fmla="val 113051"/>
            </a:avLst>
          </a:prstGeom>
          <a:solidFill>
            <a:srgbClr val="0000FF"/>
          </a:solidFill>
          <a:ln w="12700">
            <a:solidFill>
              <a:schemeClr val="tx1"/>
            </a:solidFill>
            <a:miter lim="800000"/>
            <a:headEnd type="none" w="sm" len="sm"/>
            <a:tailEnd type="none" w="sm" len="sm"/>
          </a:ln>
        </p:spPr>
        <p:txBody>
          <a:bodyPr wrap="none" anchor="ctr"/>
          <a:lstStyle/>
          <a:p>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323850" y="0"/>
            <a:ext cx="8535988" cy="5657850"/>
          </a:xfrm>
          <a:prstGeom prst="rect">
            <a:avLst/>
          </a:prstGeom>
          <a:noFill/>
          <a:ln w="9525">
            <a:noFill/>
            <a:miter lim="800000"/>
            <a:headEnd/>
            <a:tailEnd/>
          </a:ln>
        </p:spPr>
      </p:pic>
      <p:sp>
        <p:nvSpPr>
          <p:cNvPr id="53251" name="Text Box 3"/>
          <p:cNvSpPr txBox="1">
            <a:spLocks noChangeArrowheads="1"/>
          </p:cNvSpPr>
          <p:nvPr/>
        </p:nvSpPr>
        <p:spPr bwMode="auto">
          <a:xfrm>
            <a:off x="519113" y="5799138"/>
            <a:ext cx="7948612" cy="1066800"/>
          </a:xfrm>
          <a:prstGeom prst="rect">
            <a:avLst/>
          </a:prstGeom>
          <a:noFill/>
          <a:ln w="12700">
            <a:noFill/>
            <a:miter lim="800000"/>
            <a:headEnd type="none" w="sm" len="sm"/>
            <a:tailEnd type="none" w="sm" len="sm"/>
          </a:ln>
        </p:spPr>
        <p:txBody>
          <a:bodyPr wrap="none">
            <a:spAutoFit/>
          </a:bodyPr>
          <a:lstStyle/>
          <a:p>
            <a:pPr algn="ctr"/>
            <a:r>
              <a:rPr lang="en-US" altLang="zh-CN" sz="3200" baseline="0" dirty="0">
                <a:solidFill>
                  <a:srgbClr val="0000FF"/>
                </a:solidFill>
              </a:rPr>
              <a:t>Difference in the regulation of carbohydrate </a:t>
            </a:r>
          </a:p>
          <a:p>
            <a:pPr algn="ctr"/>
            <a:r>
              <a:rPr lang="en-US" altLang="zh-CN" sz="3200" baseline="0" dirty="0">
                <a:solidFill>
                  <a:srgbClr val="0000FF"/>
                </a:solidFill>
              </a:rPr>
              <a:t>metabolism in liver and muscle</a:t>
            </a:r>
            <a:r>
              <a:rPr lang="en-US" altLang="zh-CN" sz="3200" baseline="0" dirty="0">
                <a:solidFill>
                  <a:srgbClr val="FF0000"/>
                </a:solidFill>
              </a:rPr>
              <a:t>*****</a:t>
            </a:r>
          </a:p>
        </p:txBody>
      </p:sp>
      <p:sp>
        <p:nvSpPr>
          <p:cNvPr id="53252" name="Rectangle 4"/>
          <p:cNvSpPr>
            <a:spLocks noChangeArrowheads="1"/>
          </p:cNvSpPr>
          <p:nvPr/>
        </p:nvSpPr>
        <p:spPr bwMode="auto">
          <a:xfrm>
            <a:off x="250825" y="3357563"/>
            <a:ext cx="1441450" cy="1008062"/>
          </a:xfrm>
          <a:prstGeom prst="rect">
            <a:avLst/>
          </a:prstGeom>
          <a:noFill/>
          <a:ln w="38100">
            <a:solidFill>
              <a:srgbClr val="FF0000"/>
            </a:solidFill>
            <a:miter lim="800000"/>
            <a:headEnd type="none" w="sm" len="sm"/>
            <a:tailEnd type="none" w="sm" len="sm"/>
          </a:ln>
        </p:spPr>
        <p:txBody>
          <a:bodyPr wrap="none" anchor="ctr"/>
          <a:lstStyle/>
          <a:p>
            <a:endParaRPr lang="zh-CN" altLang="en-US"/>
          </a:p>
        </p:txBody>
      </p:sp>
      <p:sp>
        <p:nvSpPr>
          <p:cNvPr id="53253" name="Rectangle 5"/>
          <p:cNvSpPr>
            <a:spLocks noChangeArrowheads="1"/>
          </p:cNvSpPr>
          <p:nvPr/>
        </p:nvSpPr>
        <p:spPr bwMode="auto">
          <a:xfrm>
            <a:off x="7092950" y="5084763"/>
            <a:ext cx="1727200" cy="576262"/>
          </a:xfrm>
          <a:prstGeom prst="rect">
            <a:avLst/>
          </a:prstGeom>
          <a:noFill/>
          <a:ln w="38100">
            <a:solidFill>
              <a:srgbClr val="FF0000"/>
            </a:solidFill>
            <a:miter lim="800000"/>
            <a:headEnd type="none" w="sm" len="sm"/>
            <a:tailEnd type="none" w="sm" len="sm"/>
          </a:ln>
        </p:spPr>
        <p:txBody>
          <a:bodyPr wrap="none" anchor="ctr"/>
          <a:lstStyle/>
          <a:p>
            <a:endParaRPr lang="zh-CN" altLang="en-US"/>
          </a:p>
        </p:txBody>
      </p:sp>
      <p:sp>
        <p:nvSpPr>
          <p:cNvPr id="53254" name="椭圆 5"/>
          <p:cNvSpPr>
            <a:spLocks noChangeArrowheads="1"/>
          </p:cNvSpPr>
          <p:nvPr/>
        </p:nvSpPr>
        <p:spPr bwMode="auto">
          <a:xfrm>
            <a:off x="4357688" y="4357688"/>
            <a:ext cx="2500312" cy="500062"/>
          </a:xfrm>
          <a:prstGeom prst="ellipse">
            <a:avLst/>
          </a:prstGeom>
          <a:noFill/>
          <a:ln w="38100" algn="ctr">
            <a:solidFill>
              <a:srgbClr val="0000FF"/>
            </a:solidFill>
            <a:round/>
            <a:headEnd type="none" w="sm" len="sm"/>
            <a:tailEnd type="none" w="sm" len="sm"/>
          </a:ln>
        </p:spPr>
        <p:txBody>
          <a:bodyPr wrap="none"/>
          <a:lstStyle/>
          <a:p>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409575" y="379413"/>
            <a:ext cx="8323263" cy="6097587"/>
          </a:xfrm>
          <a:prstGeom prst="rect">
            <a:avLst/>
          </a:prstGeom>
          <a:noFill/>
          <a:ln w="9525">
            <a:noFill/>
            <a:miter lim="800000"/>
            <a:headEnd/>
            <a:tailEnd/>
          </a:ln>
        </p:spPr>
      </p:pic>
      <p:sp>
        <p:nvSpPr>
          <p:cNvPr id="54275" name="Text Box 3"/>
          <p:cNvSpPr txBox="1">
            <a:spLocks noChangeArrowheads="1"/>
          </p:cNvSpPr>
          <p:nvPr/>
        </p:nvSpPr>
        <p:spPr bwMode="auto">
          <a:xfrm>
            <a:off x="6011863" y="234950"/>
            <a:ext cx="1327150" cy="641350"/>
          </a:xfrm>
          <a:prstGeom prst="rect">
            <a:avLst/>
          </a:prstGeom>
          <a:noFill/>
          <a:ln w="12700">
            <a:noFill/>
            <a:miter lim="800000"/>
            <a:headEnd type="none" w="sm" len="sm"/>
            <a:tailEnd type="none" w="sm" len="sm"/>
          </a:ln>
        </p:spPr>
        <p:txBody>
          <a:bodyPr wrap="none">
            <a:spAutoFit/>
          </a:bodyPr>
          <a:lstStyle/>
          <a:p>
            <a:r>
              <a:rPr lang="en-US" altLang="zh-CN" sz="3600" baseline="0" dirty="0">
                <a:solidFill>
                  <a:srgbClr val="FF0000"/>
                </a:solidFill>
              </a:rPr>
              <a:t>*****</a:t>
            </a:r>
          </a:p>
        </p:txBody>
      </p:sp>
      <p:cxnSp>
        <p:nvCxnSpPr>
          <p:cNvPr id="54276" name="直接箭头连接符 4"/>
          <p:cNvCxnSpPr>
            <a:cxnSpLocks noChangeShapeType="1"/>
          </p:cNvCxnSpPr>
          <p:nvPr/>
        </p:nvCxnSpPr>
        <p:spPr bwMode="auto">
          <a:xfrm>
            <a:off x="0" y="2214563"/>
            <a:ext cx="500063" cy="1587"/>
          </a:xfrm>
          <a:prstGeom prst="straightConnector1">
            <a:avLst/>
          </a:prstGeom>
          <a:noFill/>
          <a:ln w="38100" algn="ctr">
            <a:solidFill>
              <a:srgbClr val="00FF00"/>
            </a:solidFill>
            <a:round/>
            <a:headEnd type="none" w="sm" len="sm"/>
            <a:tailEnd type="arrow" w="med" len="med"/>
          </a:ln>
        </p:spPr>
      </p:cxnSp>
      <p:cxnSp>
        <p:nvCxnSpPr>
          <p:cNvPr id="54277" name="直接箭头连接符 5"/>
          <p:cNvCxnSpPr>
            <a:cxnSpLocks noChangeShapeType="1"/>
          </p:cNvCxnSpPr>
          <p:nvPr/>
        </p:nvCxnSpPr>
        <p:spPr bwMode="auto">
          <a:xfrm>
            <a:off x="0" y="2500313"/>
            <a:ext cx="500063" cy="1587"/>
          </a:xfrm>
          <a:prstGeom prst="straightConnector1">
            <a:avLst/>
          </a:prstGeom>
          <a:noFill/>
          <a:ln w="38100" algn="ctr">
            <a:solidFill>
              <a:srgbClr val="00FF00"/>
            </a:solidFill>
            <a:round/>
            <a:headEnd type="none" w="sm" len="sm"/>
            <a:tailEnd type="arrow" w="med" len="med"/>
          </a:ln>
        </p:spPr>
      </p:cxnSp>
      <p:cxnSp>
        <p:nvCxnSpPr>
          <p:cNvPr id="54278" name="直接箭头连接符 6"/>
          <p:cNvCxnSpPr>
            <a:cxnSpLocks noChangeShapeType="1"/>
          </p:cNvCxnSpPr>
          <p:nvPr/>
        </p:nvCxnSpPr>
        <p:spPr bwMode="auto">
          <a:xfrm>
            <a:off x="0" y="2786063"/>
            <a:ext cx="500063" cy="1587"/>
          </a:xfrm>
          <a:prstGeom prst="straightConnector1">
            <a:avLst/>
          </a:prstGeom>
          <a:noFill/>
          <a:ln w="38100" algn="ctr">
            <a:solidFill>
              <a:srgbClr val="00FF00"/>
            </a:solidFill>
            <a:round/>
            <a:headEnd type="none" w="sm" len="sm"/>
            <a:tailEnd type="arrow" w="med" len="med"/>
          </a:ln>
        </p:spPr>
      </p:cxnSp>
      <p:cxnSp>
        <p:nvCxnSpPr>
          <p:cNvPr id="54279" name="直接箭头连接符 7"/>
          <p:cNvCxnSpPr>
            <a:cxnSpLocks noChangeShapeType="1"/>
          </p:cNvCxnSpPr>
          <p:nvPr/>
        </p:nvCxnSpPr>
        <p:spPr bwMode="auto">
          <a:xfrm>
            <a:off x="0" y="5857875"/>
            <a:ext cx="500063" cy="1588"/>
          </a:xfrm>
          <a:prstGeom prst="straightConnector1">
            <a:avLst/>
          </a:prstGeom>
          <a:noFill/>
          <a:ln w="38100" algn="ctr">
            <a:solidFill>
              <a:srgbClr val="FF0000"/>
            </a:solidFill>
            <a:round/>
            <a:headEnd type="none" w="sm" len="sm"/>
            <a:tailEnd type="arrow" w="med" len="med"/>
          </a:ln>
        </p:spPr>
      </p:cxnSp>
      <p:cxnSp>
        <p:nvCxnSpPr>
          <p:cNvPr id="54280" name="直接箭头连接符 8"/>
          <p:cNvCxnSpPr>
            <a:cxnSpLocks noChangeShapeType="1"/>
          </p:cNvCxnSpPr>
          <p:nvPr/>
        </p:nvCxnSpPr>
        <p:spPr bwMode="auto">
          <a:xfrm>
            <a:off x="0" y="6143625"/>
            <a:ext cx="500063" cy="1588"/>
          </a:xfrm>
          <a:prstGeom prst="straightConnector1">
            <a:avLst/>
          </a:prstGeom>
          <a:noFill/>
          <a:ln w="38100" algn="ctr">
            <a:solidFill>
              <a:srgbClr val="FF0000"/>
            </a:solidFill>
            <a:round/>
            <a:headEnd type="none" w="sm" len="sm"/>
            <a:tailEnd type="arrow" w="med" len="med"/>
          </a:ln>
        </p:spPr>
      </p:cxnSp>
      <p:cxnSp>
        <p:nvCxnSpPr>
          <p:cNvPr id="54281" name="直接箭头连接符 9"/>
          <p:cNvCxnSpPr>
            <a:cxnSpLocks noChangeShapeType="1"/>
          </p:cNvCxnSpPr>
          <p:nvPr/>
        </p:nvCxnSpPr>
        <p:spPr bwMode="auto">
          <a:xfrm>
            <a:off x="0" y="1714500"/>
            <a:ext cx="500063" cy="1588"/>
          </a:xfrm>
          <a:prstGeom prst="straightConnector1">
            <a:avLst/>
          </a:prstGeom>
          <a:noFill/>
          <a:ln w="38100" algn="ctr">
            <a:solidFill>
              <a:srgbClr val="00FF00"/>
            </a:solidFill>
            <a:round/>
            <a:headEnd type="none" w="sm" len="sm"/>
            <a:tailEnd type="arrow" w="med" len="med"/>
          </a:ln>
        </p:spPr>
      </p:cxnSp>
      <p:cxnSp>
        <p:nvCxnSpPr>
          <p:cNvPr id="54282" name="直接箭头连接符 10"/>
          <p:cNvCxnSpPr>
            <a:cxnSpLocks noChangeShapeType="1"/>
          </p:cNvCxnSpPr>
          <p:nvPr/>
        </p:nvCxnSpPr>
        <p:spPr bwMode="auto">
          <a:xfrm>
            <a:off x="0" y="1928813"/>
            <a:ext cx="500063" cy="1587"/>
          </a:xfrm>
          <a:prstGeom prst="straightConnector1">
            <a:avLst/>
          </a:prstGeom>
          <a:noFill/>
          <a:ln w="38100" algn="ctr">
            <a:solidFill>
              <a:srgbClr val="00FF00"/>
            </a:solidFill>
            <a:round/>
            <a:headEnd type="none" w="sm" len="sm"/>
            <a:tailEnd type="arrow" w="med" len="med"/>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687" y="116632"/>
            <a:ext cx="9144000" cy="1143000"/>
          </a:xfrm>
        </p:spPr>
        <p:txBody>
          <a:bodyPr/>
          <a:lstStyle/>
          <a:p>
            <a:pPr eaLnBrk="1" hangingPunct="1"/>
            <a:r>
              <a:rPr lang="en-US" altLang="zh-CN" b="1" dirty="0" smtClean="0">
                <a:solidFill>
                  <a:srgbClr val="0000FF"/>
                </a:solidFill>
                <a:latin typeface="Times New Roman" pitchFamily="18" charset="0"/>
              </a:rPr>
              <a:t>14. </a:t>
            </a:r>
            <a:r>
              <a:rPr lang="en-US" altLang="zh-CN" sz="4000" b="1" dirty="0" smtClean="0">
                <a:solidFill>
                  <a:srgbClr val="0000FF"/>
                </a:solidFill>
                <a:latin typeface="Times New Roman" pitchFamily="18" charset="0"/>
              </a:rPr>
              <a:t>Starch synthesis in chloroplast stroma is similar to glycogen synthesis</a:t>
            </a:r>
            <a:r>
              <a:rPr lang="en-US" altLang="zh-CN" dirty="0" smtClean="0"/>
              <a:t> </a:t>
            </a:r>
          </a:p>
        </p:txBody>
      </p:sp>
      <p:sp>
        <p:nvSpPr>
          <p:cNvPr id="55299" name="Rectangle 3"/>
          <p:cNvSpPr>
            <a:spLocks noGrp="1" noChangeArrowheads="1"/>
          </p:cNvSpPr>
          <p:nvPr>
            <p:ph type="body" idx="1"/>
          </p:nvPr>
        </p:nvSpPr>
        <p:spPr>
          <a:xfrm>
            <a:off x="0" y="1428750"/>
            <a:ext cx="9144000" cy="4114800"/>
          </a:xfrm>
        </p:spPr>
        <p:txBody>
          <a:bodyPr/>
          <a:lstStyle/>
          <a:p>
            <a:pPr eaLnBrk="1" hangingPunct="1">
              <a:lnSpc>
                <a:spcPct val="90000"/>
              </a:lnSpc>
            </a:pPr>
            <a:r>
              <a:rPr lang="en-US" altLang="zh-CN" b="1" dirty="0" smtClean="0">
                <a:solidFill>
                  <a:srgbClr val="FF0000"/>
                </a:solidFill>
                <a:latin typeface="Times New Roman" pitchFamily="18" charset="0"/>
              </a:rPr>
              <a:t>ADP-glucose</a:t>
            </a:r>
            <a:r>
              <a:rPr lang="en-US" altLang="zh-CN" b="1" dirty="0" smtClean="0">
                <a:latin typeface="Times New Roman" pitchFamily="18" charset="0"/>
              </a:rPr>
              <a:t> is used as the precursor (UDP-glucose is used at the priming stage).</a:t>
            </a:r>
          </a:p>
          <a:p>
            <a:pPr eaLnBrk="1" hangingPunct="1">
              <a:lnSpc>
                <a:spcPct val="90000"/>
              </a:lnSpc>
            </a:pPr>
            <a:r>
              <a:rPr lang="en-US" altLang="zh-CN" b="1" dirty="0" smtClean="0">
                <a:latin typeface="Times New Roman" pitchFamily="18" charset="0"/>
                <a:cs typeface="Times New Roman" pitchFamily="18" charset="0"/>
              </a:rPr>
              <a:t>starch synthase has two equivalent active sites that alternate in inserting a glucosyl residue onto the nonreducing end of the growing chain.</a:t>
            </a:r>
          </a:p>
          <a:p>
            <a:pPr eaLnBrk="1" hangingPunct="1">
              <a:lnSpc>
                <a:spcPct val="90000"/>
              </a:lnSpc>
            </a:pPr>
            <a:r>
              <a:rPr lang="en-US" altLang="zh-CN" b="1" dirty="0" smtClean="0">
                <a:latin typeface="Times New Roman" pitchFamily="18" charset="0"/>
              </a:rPr>
              <a:t>Branches in amylopectin are synthesized using a similar branching enzyme.</a:t>
            </a:r>
          </a:p>
          <a:p>
            <a:pPr eaLnBrk="1" hangingPunct="1">
              <a:lnSpc>
                <a:spcPct val="90000"/>
              </a:lnSpc>
            </a:pPr>
            <a:r>
              <a:rPr lang="en-US" altLang="zh-CN" b="1" dirty="0" smtClean="0">
                <a:latin typeface="Times New Roman" pitchFamily="18" charset="0"/>
              </a:rPr>
              <a:t>The synthesis of ADP-glucose, catalyzed by ADP-glucose pyrophosphorylase, is rate limiting.</a:t>
            </a:r>
          </a:p>
          <a:p>
            <a:pPr eaLnBrk="1" hangingPunct="1">
              <a:lnSpc>
                <a:spcPct val="90000"/>
              </a:lnSpc>
            </a:pPr>
            <a:r>
              <a:rPr lang="en-US" altLang="zh-CN" b="1" dirty="0" smtClean="0">
                <a:latin typeface="Times New Roman" pitchFamily="18" charset="0"/>
              </a:rPr>
              <a:t>ADP-glucose is also used by bacteria to synthesize bacterial glycogen.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srcRect/>
          <a:stretch>
            <a:fillRect/>
          </a:stretch>
        </p:blipFill>
        <p:spPr bwMode="auto">
          <a:xfrm>
            <a:off x="1376363" y="379413"/>
            <a:ext cx="6389687" cy="6097587"/>
          </a:xfrm>
          <a:prstGeom prst="rect">
            <a:avLst/>
          </a:prstGeom>
          <a:noFill/>
          <a:ln w="9525">
            <a:noFill/>
            <a:miter lim="800000"/>
            <a:headEnd/>
            <a:tailEnd/>
          </a:ln>
        </p:spPr>
      </p:pic>
      <p:sp>
        <p:nvSpPr>
          <p:cNvPr id="56323" name="Line 3"/>
          <p:cNvSpPr>
            <a:spLocks noChangeShapeType="1"/>
          </p:cNvSpPr>
          <p:nvPr/>
        </p:nvSpPr>
        <p:spPr bwMode="auto">
          <a:xfrm>
            <a:off x="4284663" y="4149725"/>
            <a:ext cx="0" cy="792163"/>
          </a:xfrm>
          <a:prstGeom prst="line">
            <a:avLst/>
          </a:prstGeom>
          <a:noFill/>
          <a:ln w="28575">
            <a:solidFill>
              <a:srgbClr val="FF0000"/>
            </a:solidFill>
            <a:round/>
            <a:headEnd type="none" w="sm" len="sm"/>
            <a:tailEnd type="triangle" w="sm" len="sm"/>
          </a:ln>
        </p:spPr>
        <p:txBody>
          <a:bodyPr wrap="none"/>
          <a:lstStyle/>
          <a:p>
            <a:endParaRPr lang="zh-CN" altLang="en-US"/>
          </a:p>
        </p:txBody>
      </p:sp>
      <p:sp>
        <p:nvSpPr>
          <p:cNvPr id="56324" name="Line 4"/>
          <p:cNvSpPr>
            <a:spLocks noChangeShapeType="1"/>
          </p:cNvSpPr>
          <p:nvPr/>
        </p:nvSpPr>
        <p:spPr bwMode="auto">
          <a:xfrm>
            <a:off x="1042988" y="1412875"/>
            <a:ext cx="865187" cy="0"/>
          </a:xfrm>
          <a:prstGeom prst="line">
            <a:avLst/>
          </a:prstGeom>
          <a:noFill/>
          <a:ln w="38100">
            <a:solidFill>
              <a:srgbClr val="FF0000"/>
            </a:solidFill>
            <a:round/>
            <a:headEnd type="none" w="sm" len="sm"/>
            <a:tailEnd type="triangle" w="sm" len="sm"/>
          </a:ln>
        </p:spPr>
        <p:txBody>
          <a:bodyPr wrap="none"/>
          <a:lstStyle/>
          <a:p>
            <a:endParaRPr lang="zh-CN" altLang="en-US"/>
          </a:p>
        </p:txBody>
      </p:sp>
      <p:sp>
        <p:nvSpPr>
          <p:cNvPr id="56325" name="Rectangle 5"/>
          <p:cNvSpPr>
            <a:spLocks noChangeArrowheads="1"/>
          </p:cNvSpPr>
          <p:nvPr/>
        </p:nvSpPr>
        <p:spPr bwMode="auto">
          <a:xfrm>
            <a:off x="1619250" y="3500438"/>
            <a:ext cx="1081088" cy="433387"/>
          </a:xfrm>
          <a:prstGeom prst="rect">
            <a:avLst/>
          </a:prstGeom>
          <a:noFill/>
          <a:ln w="38100">
            <a:solidFill>
              <a:srgbClr val="FF0000"/>
            </a:solidFill>
            <a:miter lim="800000"/>
            <a:headEnd type="none" w="sm" len="sm"/>
            <a:tailEnd type="none" w="sm" len="sm"/>
          </a:ln>
        </p:spPr>
        <p:txBody>
          <a:bodyPr wrap="none" anchor="ctr"/>
          <a:lstStyle/>
          <a:p>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692150"/>
            <a:ext cx="9144000" cy="1143000"/>
          </a:xfrm>
        </p:spPr>
        <p:txBody>
          <a:bodyPr/>
          <a:lstStyle/>
          <a:p>
            <a:pPr eaLnBrk="1" hangingPunct="1"/>
            <a:r>
              <a:rPr lang="en-US" altLang="zh-CN" b="1" dirty="0" smtClean="0">
                <a:solidFill>
                  <a:srgbClr val="0000FF"/>
                </a:solidFill>
                <a:latin typeface="Times New Roman" pitchFamily="18" charset="0"/>
              </a:rPr>
              <a:t>15. Sucrose is synthesized from UDP-glucose and fructose 6-phosphate in the cytosol of plant cells</a:t>
            </a:r>
          </a:p>
        </p:txBody>
      </p:sp>
      <p:sp>
        <p:nvSpPr>
          <p:cNvPr id="57347" name="Rectangle 3"/>
          <p:cNvSpPr>
            <a:spLocks noGrp="1" noChangeArrowheads="1"/>
          </p:cNvSpPr>
          <p:nvPr>
            <p:ph type="body" idx="1"/>
          </p:nvPr>
        </p:nvSpPr>
        <p:spPr>
          <a:xfrm>
            <a:off x="0" y="2492375"/>
            <a:ext cx="9144000" cy="4114800"/>
          </a:xfrm>
        </p:spPr>
        <p:txBody>
          <a:bodyPr/>
          <a:lstStyle/>
          <a:p>
            <a:pPr eaLnBrk="1" hangingPunct="1"/>
            <a:r>
              <a:rPr lang="en-US" altLang="zh-CN" b="1" dirty="0" smtClean="0">
                <a:latin typeface="Times New Roman" pitchFamily="18" charset="0"/>
              </a:rPr>
              <a:t>Sucrose 6-phosphate is first synthesized by the catalysis of sucrose 6-phosphate synthase.</a:t>
            </a:r>
          </a:p>
          <a:p>
            <a:pPr eaLnBrk="1" hangingPunct="1"/>
            <a:r>
              <a:rPr lang="en-US" altLang="zh-CN" b="1" dirty="0" smtClean="0">
                <a:latin typeface="Times New Roman" pitchFamily="18" charset="0"/>
              </a:rPr>
              <a:t>The phosphate is then removed in a reaction catalyzed by sucrose 6-phosphate phosphatase.</a:t>
            </a:r>
          </a:p>
          <a:p>
            <a:pPr eaLnBrk="1" hangingPunct="1"/>
            <a:r>
              <a:rPr lang="en-US" altLang="zh-CN" b="1" dirty="0" smtClean="0">
                <a:latin typeface="Times New Roman" pitchFamily="18" charset="0"/>
              </a:rPr>
              <a:t>Sucrose, having no anomeric carbons (thus nonreducing), is then transported to other tissues.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4427538" y="3789363"/>
            <a:ext cx="5029200" cy="2062103"/>
          </a:xfrm>
          <a:prstGeom prst="rect">
            <a:avLst/>
          </a:prstGeom>
          <a:noFill/>
          <a:ln w="12700">
            <a:noFill/>
            <a:miter lim="800000"/>
            <a:headEnd type="none" w="sm" len="sm"/>
            <a:tailEnd type="none" w="sm" len="sm"/>
          </a:ln>
        </p:spPr>
        <p:txBody>
          <a:bodyPr>
            <a:spAutoFit/>
          </a:bodyPr>
          <a:lstStyle/>
          <a:p>
            <a:r>
              <a:rPr kumimoji="1" lang="en-US" altLang="zh-CN" sz="3200" baseline="0" dirty="0">
                <a:solidFill>
                  <a:srgbClr val="0000FF"/>
                </a:solidFill>
              </a:rPr>
              <a:t>Sucrose is synthesized</a:t>
            </a:r>
          </a:p>
          <a:p>
            <a:r>
              <a:rPr kumimoji="1" lang="en-US" altLang="zh-CN" sz="3200" baseline="0" dirty="0">
                <a:solidFill>
                  <a:srgbClr val="0000FF"/>
                </a:solidFill>
              </a:rPr>
              <a:t>from </a:t>
            </a:r>
            <a:r>
              <a:rPr kumimoji="1" lang="en-US" altLang="zh-CN" sz="3200" baseline="0" dirty="0">
                <a:solidFill>
                  <a:srgbClr val="FF0000"/>
                </a:solidFill>
              </a:rPr>
              <a:t>UDP-glucose</a:t>
            </a:r>
          </a:p>
          <a:p>
            <a:r>
              <a:rPr kumimoji="1" lang="en-US" altLang="zh-CN" sz="3200" baseline="0" dirty="0">
                <a:solidFill>
                  <a:srgbClr val="0000FF"/>
                </a:solidFill>
              </a:rPr>
              <a:t>and fructose-6-phosphate</a:t>
            </a:r>
          </a:p>
          <a:p>
            <a:endParaRPr lang="en-US" altLang="zh-CN" sz="3200" baseline="0" dirty="0"/>
          </a:p>
        </p:txBody>
      </p:sp>
      <p:pic>
        <p:nvPicPr>
          <p:cNvPr id="58371" name="Picture 4"/>
          <p:cNvPicPr>
            <a:picLocks noChangeAspect="1" noChangeArrowheads="1"/>
          </p:cNvPicPr>
          <p:nvPr/>
        </p:nvPicPr>
        <p:blipFill>
          <a:blip r:embed="rId3"/>
          <a:srcRect/>
          <a:stretch>
            <a:fillRect/>
          </a:stretch>
        </p:blipFill>
        <p:spPr bwMode="auto">
          <a:xfrm>
            <a:off x="0" y="260350"/>
            <a:ext cx="4492625" cy="6097588"/>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116632"/>
            <a:ext cx="9144000" cy="1143000"/>
          </a:xfrm>
        </p:spPr>
        <p:txBody>
          <a:bodyPr/>
          <a:lstStyle/>
          <a:p>
            <a:pPr eaLnBrk="1" hangingPunct="1"/>
            <a:r>
              <a:rPr lang="en-US" altLang="zh-CN" b="1" dirty="0" smtClean="0">
                <a:solidFill>
                  <a:srgbClr val="0000FF"/>
                </a:solidFill>
                <a:latin typeface="Times New Roman" pitchFamily="18" charset="0"/>
              </a:rPr>
              <a:t>16. </a:t>
            </a:r>
            <a:r>
              <a:rPr lang="en-US" altLang="zh-CN" sz="4000" b="1" dirty="0" smtClean="0">
                <a:solidFill>
                  <a:srgbClr val="0000FF"/>
                </a:solidFill>
                <a:latin typeface="Times New Roman" pitchFamily="18" charset="0"/>
              </a:rPr>
              <a:t>Carbohydrates can be synthesized from CO</a:t>
            </a:r>
            <a:r>
              <a:rPr lang="en-US" altLang="zh-CN" sz="4000" b="1" baseline="-25000" dirty="0" smtClean="0">
                <a:solidFill>
                  <a:srgbClr val="0000FF"/>
                </a:solidFill>
                <a:latin typeface="Times New Roman" pitchFamily="18" charset="0"/>
              </a:rPr>
              <a:t>2</a:t>
            </a:r>
            <a:r>
              <a:rPr lang="en-US" altLang="zh-CN" sz="4000" b="1" dirty="0" smtClean="0">
                <a:solidFill>
                  <a:srgbClr val="0000FF"/>
                </a:solidFill>
                <a:latin typeface="Times New Roman" pitchFamily="18" charset="0"/>
              </a:rPr>
              <a:t> in photosynthetic organisms</a:t>
            </a:r>
          </a:p>
        </p:txBody>
      </p:sp>
      <p:sp>
        <p:nvSpPr>
          <p:cNvPr id="59395" name="Rectangle 3"/>
          <p:cNvSpPr>
            <a:spLocks noGrp="1" noChangeArrowheads="1"/>
          </p:cNvSpPr>
          <p:nvPr>
            <p:ph type="body" idx="1"/>
          </p:nvPr>
        </p:nvSpPr>
        <p:spPr>
          <a:xfrm>
            <a:off x="0" y="1371600"/>
            <a:ext cx="9252520" cy="4114800"/>
          </a:xfrm>
        </p:spPr>
        <p:txBody>
          <a:bodyPr/>
          <a:lstStyle/>
          <a:p>
            <a:pPr eaLnBrk="1" hangingPunct="1">
              <a:lnSpc>
                <a:spcPct val="90000"/>
              </a:lnSpc>
            </a:pPr>
            <a:r>
              <a:rPr lang="en-US" altLang="zh-CN" b="1" dirty="0" smtClean="0">
                <a:latin typeface="Times New Roman" pitchFamily="18" charset="0"/>
              </a:rPr>
              <a:t>Organic compounds of at least three carbons are used as precursors for carbohydrate synthesis in animals (via gluconeogenesis).</a:t>
            </a:r>
          </a:p>
          <a:p>
            <a:pPr eaLnBrk="1" hangingPunct="1">
              <a:lnSpc>
                <a:spcPct val="90000"/>
              </a:lnSpc>
            </a:pPr>
            <a:r>
              <a:rPr lang="en-US" altLang="zh-CN" b="1" dirty="0" smtClean="0">
                <a:latin typeface="Times New Roman" pitchFamily="18" charset="0"/>
              </a:rPr>
              <a:t>The “path” of CO</a:t>
            </a:r>
            <a:r>
              <a:rPr lang="en-US" altLang="zh-CN" b="1" baseline="-25000" dirty="0" smtClean="0">
                <a:latin typeface="Times New Roman" pitchFamily="18" charset="0"/>
              </a:rPr>
              <a:t>2</a:t>
            </a:r>
            <a:r>
              <a:rPr lang="en-US" altLang="zh-CN" b="1" dirty="0" smtClean="0">
                <a:latin typeface="Times New Roman" pitchFamily="18" charset="0"/>
              </a:rPr>
              <a:t> in photosynthesis was revealed by studies using radioisotope tracer (</a:t>
            </a:r>
            <a:r>
              <a:rPr lang="en-US" altLang="zh-CN" b="1" baseline="30000" dirty="0" smtClean="0">
                <a:latin typeface="Times New Roman" pitchFamily="18" charset="0"/>
              </a:rPr>
              <a:t>14</a:t>
            </a:r>
            <a:r>
              <a:rPr lang="en-US" altLang="zh-CN" b="1" dirty="0" smtClean="0">
                <a:latin typeface="Times New Roman" pitchFamily="18" charset="0"/>
              </a:rPr>
              <a:t>CO</a:t>
            </a:r>
            <a:r>
              <a:rPr lang="en-US" altLang="zh-CN" b="1" baseline="-25000" dirty="0" smtClean="0">
                <a:latin typeface="Times New Roman" pitchFamily="18" charset="0"/>
              </a:rPr>
              <a:t>2</a:t>
            </a:r>
            <a:r>
              <a:rPr lang="en-US" altLang="zh-CN" b="1" dirty="0" smtClean="0">
                <a:latin typeface="Times New Roman" pitchFamily="18" charset="0"/>
              </a:rPr>
              <a:t>) and chromatographic separation of labeled intermediates (Melvin Calvin, early 1950s).</a:t>
            </a:r>
          </a:p>
          <a:p>
            <a:pPr eaLnBrk="1" hangingPunct="1">
              <a:lnSpc>
                <a:spcPct val="90000"/>
              </a:lnSpc>
            </a:pPr>
            <a:r>
              <a:rPr lang="en-US" altLang="zh-CN" b="1" dirty="0" smtClean="0">
                <a:solidFill>
                  <a:srgbClr val="FF0000"/>
                </a:solidFill>
                <a:latin typeface="Times New Roman" pitchFamily="18" charset="0"/>
              </a:rPr>
              <a:t>3-phosphoglycerate</a:t>
            </a:r>
            <a:r>
              <a:rPr lang="en-US" altLang="zh-CN" b="1" dirty="0" smtClean="0">
                <a:latin typeface="Times New Roman" pitchFamily="18" charset="0"/>
              </a:rPr>
              <a:t>, a glycolysis/gluconeogenesis intermediate, was found to be the first metabolite labeled when algae suspensions having </a:t>
            </a:r>
            <a:r>
              <a:rPr lang="en-US" altLang="zh-CN" b="1" baseline="30000" dirty="0" smtClean="0">
                <a:latin typeface="Times New Roman" pitchFamily="18" charset="0"/>
              </a:rPr>
              <a:t>14</a:t>
            </a:r>
            <a:r>
              <a:rPr lang="en-US" altLang="zh-CN" b="1" dirty="0" smtClean="0">
                <a:latin typeface="Times New Roman" pitchFamily="18" charset="0"/>
              </a:rPr>
              <a:t>CO</a:t>
            </a:r>
            <a:r>
              <a:rPr lang="en-US" altLang="zh-CN" b="1" baseline="-25000" dirty="0" smtClean="0">
                <a:latin typeface="Times New Roman" pitchFamily="18" charset="0"/>
              </a:rPr>
              <a:t>2</a:t>
            </a:r>
            <a:r>
              <a:rPr lang="en-US" altLang="zh-CN" b="1" dirty="0" smtClean="0">
                <a:latin typeface="Times New Roman" pitchFamily="18" charset="0"/>
              </a:rPr>
              <a:t> was illuminated for a short period of time!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548680"/>
            <a:ext cx="9144000" cy="1143000"/>
          </a:xfrm>
        </p:spPr>
        <p:txBody>
          <a:bodyPr/>
          <a:lstStyle/>
          <a:p>
            <a:pPr eaLnBrk="1" hangingPunct="1"/>
            <a:r>
              <a:rPr lang="en-US" altLang="zh-CN" b="1" dirty="0" smtClean="0">
                <a:solidFill>
                  <a:srgbClr val="0000FF"/>
                </a:solidFill>
                <a:latin typeface="Times New Roman" pitchFamily="18" charset="0"/>
              </a:rPr>
              <a:t>3. Pyruvate is converted to phosphoenolpyruvate (PEP) via two alternative paths</a:t>
            </a:r>
          </a:p>
        </p:txBody>
      </p:sp>
      <p:sp>
        <p:nvSpPr>
          <p:cNvPr id="7171" name="Rectangle 3"/>
          <p:cNvSpPr>
            <a:spLocks noGrp="1" noChangeArrowheads="1"/>
          </p:cNvSpPr>
          <p:nvPr>
            <p:ph type="body" idx="1"/>
          </p:nvPr>
        </p:nvSpPr>
        <p:spPr>
          <a:xfrm>
            <a:off x="0" y="2286000"/>
            <a:ext cx="9144000" cy="4114800"/>
          </a:xfrm>
        </p:spPr>
        <p:txBody>
          <a:bodyPr/>
          <a:lstStyle/>
          <a:p>
            <a:pPr eaLnBrk="1" hangingPunct="1"/>
            <a:r>
              <a:rPr lang="en-US" altLang="zh-CN" b="1" dirty="0" smtClean="0">
                <a:latin typeface="Times New Roman" pitchFamily="18" charset="0"/>
              </a:rPr>
              <a:t>In both paths, pyruvate is converted to oxaloacetate (with the catalysis of </a:t>
            </a:r>
            <a:r>
              <a:rPr lang="en-US" altLang="zh-CN" b="1" dirty="0" smtClean="0">
                <a:solidFill>
                  <a:srgbClr val="FF0000"/>
                </a:solidFill>
                <a:latin typeface="Times New Roman" pitchFamily="18" charset="0"/>
              </a:rPr>
              <a:t>pyruvate carboxylase</a:t>
            </a:r>
            <a:r>
              <a:rPr lang="en-US" altLang="zh-CN" b="1" dirty="0" smtClean="0">
                <a:latin typeface="Times New Roman" pitchFamily="18" charset="0"/>
              </a:rPr>
              <a:t>) in mitochondria.</a:t>
            </a:r>
          </a:p>
          <a:p>
            <a:pPr eaLnBrk="1" hangingPunct="1"/>
            <a:r>
              <a:rPr lang="en-US" altLang="zh-CN" b="1" dirty="0" smtClean="0">
                <a:latin typeface="Times New Roman" pitchFamily="18" charset="0"/>
              </a:rPr>
              <a:t>In one path, oxaloacetate is converted directly to PEP in the matrix of mitochondria in a reaction catalyzed by the mitochondrial PEP carboxykinase isozyme, PEP is then transported to the cytosol for further conversion.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srcRect/>
          <a:stretch>
            <a:fillRect/>
          </a:stretch>
        </p:blipFill>
        <p:spPr bwMode="auto">
          <a:xfrm>
            <a:off x="1763713" y="404813"/>
            <a:ext cx="2687637" cy="6097587"/>
          </a:xfrm>
          <a:prstGeom prst="rect">
            <a:avLst/>
          </a:prstGeom>
          <a:noFill/>
          <a:ln w="9525">
            <a:noFill/>
            <a:miter lim="800000"/>
            <a:headEnd/>
            <a:tailEnd/>
          </a:ln>
        </p:spPr>
      </p:pic>
      <p:sp>
        <p:nvSpPr>
          <p:cNvPr id="60419" name="Text Box 3"/>
          <p:cNvSpPr txBox="1">
            <a:spLocks noChangeArrowheads="1"/>
          </p:cNvSpPr>
          <p:nvPr/>
        </p:nvSpPr>
        <p:spPr bwMode="auto">
          <a:xfrm>
            <a:off x="4932363" y="3975100"/>
            <a:ext cx="4313237" cy="2227263"/>
          </a:xfrm>
          <a:prstGeom prst="rect">
            <a:avLst/>
          </a:prstGeom>
          <a:noFill/>
          <a:ln w="12700">
            <a:noFill/>
            <a:miter lim="800000"/>
            <a:headEnd type="none" w="sm" len="sm"/>
            <a:tailEnd type="none" w="sm" len="sm"/>
          </a:ln>
        </p:spPr>
        <p:txBody>
          <a:bodyPr>
            <a:spAutoFit/>
          </a:bodyPr>
          <a:lstStyle/>
          <a:p>
            <a:r>
              <a:rPr lang="en-US" altLang="zh-CN" baseline="0" dirty="0">
                <a:solidFill>
                  <a:srgbClr val="0000FF"/>
                </a:solidFill>
              </a:rPr>
              <a:t>The light reactions of</a:t>
            </a:r>
          </a:p>
          <a:p>
            <a:r>
              <a:rPr lang="en-US" altLang="zh-CN" baseline="0" dirty="0">
                <a:solidFill>
                  <a:srgbClr val="0000FF"/>
                </a:solidFill>
              </a:rPr>
              <a:t>photosynthesis generate</a:t>
            </a:r>
          </a:p>
          <a:p>
            <a:r>
              <a:rPr lang="en-US" altLang="zh-CN" baseline="0" dirty="0">
                <a:solidFill>
                  <a:srgbClr val="0000FF"/>
                </a:solidFill>
              </a:rPr>
              <a:t>ATP and NADPH, which are used in the carbon-assimilation reactions.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0" y="333375"/>
            <a:ext cx="9144000" cy="6858000"/>
          </a:xfrm>
        </p:spPr>
        <p:txBody>
          <a:bodyPr/>
          <a:lstStyle/>
          <a:p>
            <a:pPr eaLnBrk="1" hangingPunct="1"/>
            <a:r>
              <a:rPr lang="en-US" altLang="zh-CN" sz="3600" b="1" dirty="0" smtClean="0">
                <a:latin typeface="Times New Roman" pitchFamily="18" charset="0"/>
              </a:rPr>
              <a:t>All the </a:t>
            </a:r>
            <a:r>
              <a:rPr lang="en-US" altLang="zh-CN" sz="3600" b="1" baseline="30000" dirty="0" smtClean="0">
                <a:latin typeface="Times New Roman" pitchFamily="18" charset="0"/>
              </a:rPr>
              <a:t>14</a:t>
            </a:r>
            <a:r>
              <a:rPr lang="en-US" altLang="zh-CN" sz="3600" b="1" dirty="0" smtClean="0">
                <a:latin typeface="Times New Roman" pitchFamily="18" charset="0"/>
              </a:rPr>
              <a:t>C was found to be in the carboxyl group of 3-phosphoglycerate.</a:t>
            </a:r>
          </a:p>
          <a:p>
            <a:pPr eaLnBrk="1" hangingPunct="1"/>
            <a:r>
              <a:rPr lang="en-US" altLang="zh-CN" sz="3600" b="1" dirty="0" smtClean="0">
                <a:solidFill>
                  <a:srgbClr val="FF0000"/>
                </a:solidFill>
                <a:latin typeface="Times New Roman" pitchFamily="18" charset="0"/>
              </a:rPr>
              <a:t>Ribulose-1,5-bisphosphate (RuBP)</a:t>
            </a:r>
            <a:r>
              <a:rPr lang="en-US" altLang="zh-CN" sz="3600" b="1" dirty="0" smtClean="0">
                <a:latin typeface="Times New Roman" pitchFamily="18" charset="0"/>
              </a:rPr>
              <a:t> was revealed to be the CO</a:t>
            </a:r>
            <a:r>
              <a:rPr lang="en-US" altLang="zh-CN" sz="3600" b="1" baseline="-25000" dirty="0" smtClean="0">
                <a:latin typeface="Times New Roman" pitchFamily="18" charset="0"/>
              </a:rPr>
              <a:t>2</a:t>
            </a:r>
            <a:r>
              <a:rPr lang="en-US" altLang="zh-CN" sz="3600" b="1" dirty="0" smtClean="0">
                <a:latin typeface="Times New Roman" pitchFamily="18" charset="0"/>
              </a:rPr>
              <a:t> acceptor by comparing the steady-state concentrations of various compounds after suddenly raising or lowering the CO</a:t>
            </a:r>
            <a:r>
              <a:rPr lang="en-US" altLang="zh-CN" sz="3600" b="1" baseline="-25000" dirty="0" smtClean="0">
                <a:latin typeface="Times New Roman" pitchFamily="18" charset="0"/>
              </a:rPr>
              <a:t>2</a:t>
            </a:r>
            <a:r>
              <a:rPr lang="en-US" altLang="zh-CN" sz="3600" b="1" dirty="0" smtClean="0">
                <a:latin typeface="Times New Roman" pitchFamily="18" charset="0"/>
              </a:rPr>
              <a:t> levels.</a:t>
            </a:r>
          </a:p>
          <a:p>
            <a:pPr eaLnBrk="1" hangingPunct="1"/>
            <a:r>
              <a:rPr lang="en-US" altLang="zh-CN" sz="3600" b="1" dirty="0" smtClean="0">
                <a:latin typeface="Times New Roman" pitchFamily="18" charset="0"/>
              </a:rPr>
              <a:t>The assimilation of CO</a:t>
            </a:r>
            <a:r>
              <a:rPr lang="en-US" altLang="zh-CN" sz="3600" b="1" baseline="-25000" dirty="0" smtClean="0">
                <a:latin typeface="Times New Roman" pitchFamily="18" charset="0"/>
              </a:rPr>
              <a:t>2</a:t>
            </a:r>
            <a:r>
              <a:rPr lang="en-US" altLang="zh-CN" sz="3600" b="1" dirty="0" smtClean="0">
                <a:latin typeface="Times New Roman" pitchFamily="18" charset="0"/>
              </a:rPr>
              <a:t> was found to occur through a cyclic pathway called the </a:t>
            </a:r>
            <a:r>
              <a:rPr lang="en-US" altLang="zh-CN" sz="3600" b="1" dirty="0" smtClean="0">
                <a:solidFill>
                  <a:srgbClr val="FF0000"/>
                </a:solidFill>
                <a:latin typeface="Times New Roman" pitchFamily="18" charset="0"/>
              </a:rPr>
              <a:t>Calvin cycle</a:t>
            </a:r>
            <a:r>
              <a:rPr lang="en-US" altLang="zh-CN" sz="3600" b="1" dirty="0" smtClean="0">
                <a:latin typeface="Times New Roman" pitchFamily="18" charset="0"/>
              </a:rPr>
              <a:t>.</a:t>
            </a:r>
          </a:p>
          <a:p>
            <a:pPr eaLnBrk="1" hangingPunct="1">
              <a:buFontTx/>
              <a:buNone/>
            </a:pPr>
            <a:endParaRPr lang="en-US" altLang="zh-CN" b="1" dirty="0" smtClean="0">
              <a:latin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alvin"/>
          <p:cNvPicPr>
            <a:picLocks noChangeAspect="1" noChangeArrowheads="1"/>
          </p:cNvPicPr>
          <p:nvPr/>
        </p:nvPicPr>
        <p:blipFill>
          <a:blip r:embed="rId2"/>
          <a:srcRect/>
          <a:stretch>
            <a:fillRect/>
          </a:stretch>
        </p:blipFill>
        <p:spPr bwMode="auto">
          <a:xfrm>
            <a:off x="0" y="0"/>
            <a:ext cx="9144000" cy="647382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04800" y="476672"/>
            <a:ext cx="8534400" cy="1143000"/>
          </a:xfrm>
        </p:spPr>
        <p:txBody>
          <a:bodyPr/>
          <a:lstStyle/>
          <a:p>
            <a:pPr eaLnBrk="1" hangingPunct="1"/>
            <a:r>
              <a:rPr lang="en-US" altLang="zh-CN" b="1" dirty="0" smtClean="0">
                <a:solidFill>
                  <a:srgbClr val="0000FF"/>
                </a:solidFill>
                <a:latin typeface="Times New Roman" pitchFamily="18" charset="0"/>
              </a:rPr>
              <a:t>17. The CO</a:t>
            </a:r>
            <a:r>
              <a:rPr lang="en-US" altLang="zh-CN" b="1" baseline="-25000" dirty="0" smtClean="0">
                <a:solidFill>
                  <a:srgbClr val="0000FF"/>
                </a:solidFill>
                <a:latin typeface="Times New Roman" pitchFamily="18" charset="0"/>
              </a:rPr>
              <a:t>2</a:t>
            </a:r>
            <a:r>
              <a:rPr lang="en-US" altLang="zh-CN" b="1" dirty="0" smtClean="0">
                <a:solidFill>
                  <a:srgbClr val="0000FF"/>
                </a:solidFill>
                <a:latin typeface="Times New Roman" pitchFamily="18" charset="0"/>
              </a:rPr>
              <a:t> assimilation process via the Calvin cycle can be divided into three stages</a:t>
            </a:r>
          </a:p>
        </p:txBody>
      </p:sp>
      <p:sp>
        <p:nvSpPr>
          <p:cNvPr id="63491" name="Rectangle 3"/>
          <p:cNvSpPr>
            <a:spLocks noGrp="1" noChangeArrowheads="1"/>
          </p:cNvSpPr>
          <p:nvPr>
            <p:ph type="body" idx="1"/>
          </p:nvPr>
        </p:nvSpPr>
        <p:spPr>
          <a:xfrm>
            <a:off x="0" y="2204864"/>
            <a:ext cx="9144000" cy="4114800"/>
          </a:xfrm>
        </p:spPr>
        <p:txBody>
          <a:bodyPr/>
          <a:lstStyle/>
          <a:p>
            <a:pPr eaLnBrk="1" hangingPunct="1"/>
            <a:r>
              <a:rPr lang="en-US" altLang="zh-CN" b="1" dirty="0" smtClean="0">
                <a:latin typeface="Times New Roman" pitchFamily="18" charset="0"/>
              </a:rPr>
              <a:t>Stage I (</a:t>
            </a:r>
            <a:r>
              <a:rPr lang="en-US" altLang="zh-CN" b="1" dirty="0" smtClean="0">
                <a:solidFill>
                  <a:srgbClr val="FF0000"/>
                </a:solidFill>
                <a:latin typeface="Times New Roman" pitchFamily="18" charset="0"/>
              </a:rPr>
              <a:t>fixation</a:t>
            </a:r>
            <a:r>
              <a:rPr lang="en-US" altLang="zh-CN" b="1" dirty="0" smtClean="0">
                <a:latin typeface="Times New Roman" pitchFamily="18" charset="0"/>
              </a:rPr>
              <a:t>): CO</a:t>
            </a:r>
            <a:r>
              <a:rPr lang="en-US" altLang="zh-CN" b="1" baseline="-25000" dirty="0" smtClean="0">
                <a:latin typeface="Times New Roman" pitchFamily="18" charset="0"/>
              </a:rPr>
              <a:t>2</a:t>
            </a:r>
            <a:r>
              <a:rPr lang="en-US" altLang="zh-CN" b="1" dirty="0" smtClean="0">
                <a:latin typeface="Times New Roman" pitchFamily="18" charset="0"/>
              </a:rPr>
              <a:t> is condensed with a five-carbon acceptor, </a:t>
            </a:r>
            <a:r>
              <a:rPr lang="en-US" altLang="zh-CN" b="1" dirty="0" smtClean="0">
                <a:solidFill>
                  <a:srgbClr val="0000FF"/>
                </a:solidFill>
                <a:latin typeface="Times New Roman" pitchFamily="18" charset="0"/>
              </a:rPr>
              <a:t>ribulose-1,5-bisphosphate</a:t>
            </a:r>
            <a:r>
              <a:rPr lang="en-US" altLang="zh-CN" b="1" dirty="0" smtClean="0">
                <a:latin typeface="Times New Roman" pitchFamily="18" charset="0"/>
              </a:rPr>
              <a:t>, to form 3-phosphoglycerate.</a:t>
            </a:r>
          </a:p>
          <a:p>
            <a:pPr eaLnBrk="1" hangingPunct="1"/>
            <a:r>
              <a:rPr lang="en-US" altLang="zh-CN" b="1" dirty="0" smtClean="0">
                <a:latin typeface="Times New Roman" pitchFamily="18" charset="0"/>
              </a:rPr>
              <a:t>Stage II (</a:t>
            </a:r>
            <a:r>
              <a:rPr lang="en-US" altLang="zh-CN" b="1" dirty="0" smtClean="0">
                <a:solidFill>
                  <a:srgbClr val="FF0000"/>
                </a:solidFill>
                <a:latin typeface="Times New Roman" pitchFamily="18" charset="0"/>
              </a:rPr>
              <a:t>reduction</a:t>
            </a:r>
            <a:r>
              <a:rPr lang="en-US" altLang="zh-CN" b="1" dirty="0" smtClean="0">
                <a:latin typeface="Times New Roman" pitchFamily="18" charset="0"/>
              </a:rPr>
              <a:t>): 3-phosphoglycerate is reduced to form glyceraldehyde 3-phosphate.</a:t>
            </a:r>
          </a:p>
          <a:p>
            <a:pPr eaLnBrk="1" hangingPunct="1"/>
            <a:r>
              <a:rPr lang="en-US" altLang="zh-CN" b="1" dirty="0" smtClean="0">
                <a:latin typeface="Times New Roman" pitchFamily="18" charset="0"/>
              </a:rPr>
              <a:t>Stage III (</a:t>
            </a:r>
            <a:r>
              <a:rPr lang="en-US" altLang="zh-CN" b="1" dirty="0" smtClean="0">
                <a:solidFill>
                  <a:srgbClr val="FF0000"/>
                </a:solidFill>
                <a:latin typeface="Times New Roman" pitchFamily="18" charset="0"/>
              </a:rPr>
              <a:t>regeneration</a:t>
            </a:r>
            <a:r>
              <a:rPr lang="en-US" altLang="zh-CN" b="1" dirty="0" smtClean="0">
                <a:latin typeface="Times New Roman" pitchFamily="18" charset="0"/>
              </a:rPr>
              <a:t>): ribulose-1,5-bisphosphate is regenerated using glyceraldehyde 3-phosphate.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1228913" y="5791200"/>
            <a:ext cx="6632200" cy="1569660"/>
          </a:xfrm>
          <a:prstGeom prst="rect">
            <a:avLst/>
          </a:prstGeom>
          <a:noFill/>
          <a:ln w="12700">
            <a:noFill/>
            <a:miter lim="800000"/>
            <a:headEnd type="none" w="sm" len="sm"/>
            <a:tailEnd type="none" w="sm" len="sm"/>
          </a:ln>
        </p:spPr>
        <p:txBody>
          <a:bodyPr wrap="none">
            <a:spAutoFit/>
          </a:bodyPr>
          <a:lstStyle/>
          <a:p>
            <a:pPr algn="ctr"/>
            <a:r>
              <a:rPr lang="en-US" altLang="zh-CN" sz="3200" baseline="0" dirty="0">
                <a:solidFill>
                  <a:srgbClr val="0000FF"/>
                </a:solidFill>
              </a:rPr>
              <a:t>The three stages of CO</a:t>
            </a:r>
            <a:r>
              <a:rPr lang="en-US" altLang="zh-CN" sz="3200" dirty="0">
                <a:solidFill>
                  <a:srgbClr val="0000FF"/>
                </a:solidFill>
              </a:rPr>
              <a:t>2</a:t>
            </a:r>
            <a:r>
              <a:rPr lang="en-US" altLang="zh-CN" sz="3200" baseline="0" dirty="0">
                <a:solidFill>
                  <a:srgbClr val="0000FF"/>
                </a:solidFill>
              </a:rPr>
              <a:t> assimilation </a:t>
            </a:r>
          </a:p>
          <a:p>
            <a:pPr algn="ctr"/>
            <a:r>
              <a:rPr lang="en-US" altLang="zh-CN" sz="3200" baseline="0" dirty="0">
                <a:solidFill>
                  <a:srgbClr val="0000FF"/>
                </a:solidFill>
              </a:rPr>
              <a:t>in photosynthetic </a:t>
            </a:r>
            <a:r>
              <a:rPr lang="en-US" altLang="zh-CN" sz="3200" baseline="0" dirty="0" smtClean="0">
                <a:solidFill>
                  <a:srgbClr val="0000FF"/>
                </a:solidFill>
              </a:rPr>
              <a:t>organisms</a:t>
            </a:r>
            <a:r>
              <a:rPr lang="en-US" altLang="zh-CN" sz="3200" baseline="0" dirty="0">
                <a:solidFill>
                  <a:srgbClr val="FF0000"/>
                </a:solidFill>
              </a:rPr>
              <a:t>*****</a:t>
            </a:r>
          </a:p>
          <a:p>
            <a:pPr algn="ctr"/>
            <a:endParaRPr lang="en-US" altLang="zh-CN" sz="3200" baseline="0" dirty="0">
              <a:solidFill>
                <a:srgbClr val="0000FF"/>
              </a:solidFill>
            </a:endParaRPr>
          </a:p>
        </p:txBody>
      </p:sp>
      <p:pic>
        <p:nvPicPr>
          <p:cNvPr id="64515" name="Picture 4"/>
          <p:cNvPicPr>
            <a:picLocks noChangeAspect="1" noChangeArrowheads="1"/>
          </p:cNvPicPr>
          <p:nvPr/>
        </p:nvPicPr>
        <p:blipFill>
          <a:blip r:embed="rId3"/>
          <a:srcRect/>
          <a:stretch>
            <a:fillRect/>
          </a:stretch>
        </p:blipFill>
        <p:spPr bwMode="auto">
          <a:xfrm>
            <a:off x="900113" y="0"/>
            <a:ext cx="6985000" cy="5792788"/>
          </a:xfrm>
          <a:prstGeom prst="rect">
            <a:avLst/>
          </a:prstGeom>
          <a:noFill/>
          <a:ln w="9525">
            <a:noFill/>
            <a:miter lim="800000"/>
            <a:headEnd/>
            <a:tailEnd/>
          </a:ln>
        </p:spPr>
      </p:pic>
      <p:sp>
        <p:nvSpPr>
          <p:cNvPr id="64516" name="Rectangle 5"/>
          <p:cNvSpPr>
            <a:spLocks noChangeArrowheads="1"/>
          </p:cNvSpPr>
          <p:nvPr/>
        </p:nvSpPr>
        <p:spPr bwMode="auto">
          <a:xfrm>
            <a:off x="4357688" y="1714500"/>
            <a:ext cx="1644650" cy="512763"/>
          </a:xfrm>
          <a:prstGeom prst="rect">
            <a:avLst/>
          </a:prstGeom>
          <a:noFill/>
          <a:ln w="38100">
            <a:solidFill>
              <a:srgbClr val="FF0000"/>
            </a:solidFill>
            <a:miter lim="800000"/>
            <a:headEnd type="none" w="sm" len="sm"/>
            <a:tailEnd type="none" w="sm" len="sm"/>
          </a:ln>
        </p:spPr>
        <p:txBody>
          <a:bodyPr wrap="none" anchor="ctr"/>
          <a:lstStyle/>
          <a:p>
            <a:endParaRPr lang="zh-CN"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476672"/>
            <a:ext cx="9144000" cy="1143000"/>
          </a:xfrm>
        </p:spPr>
        <p:txBody>
          <a:bodyPr/>
          <a:lstStyle/>
          <a:p>
            <a:pPr eaLnBrk="1" hangingPunct="1"/>
            <a:r>
              <a:rPr lang="en-US" altLang="zh-CN" b="1" dirty="0" smtClean="0">
                <a:solidFill>
                  <a:srgbClr val="0000FF"/>
                </a:solidFill>
                <a:latin typeface="Times New Roman" pitchFamily="18" charset="0"/>
              </a:rPr>
              <a:t>18. </a:t>
            </a:r>
            <a:r>
              <a:rPr lang="en-US" altLang="zh-CN" sz="4000" b="1" dirty="0" smtClean="0">
                <a:solidFill>
                  <a:srgbClr val="0000FF"/>
                </a:solidFill>
                <a:latin typeface="Times New Roman" pitchFamily="18" charset="0"/>
              </a:rPr>
              <a:t>One CO</a:t>
            </a:r>
            <a:r>
              <a:rPr lang="en-US" altLang="zh-CN" sz="4000" b="1" baseline="-25000" dirty="0" smtClean="0">
                <a:solidFill>
                  <a:srgbClr val="0000FF"/>
                </a:solidFill>
                <a:latin typeface="Times New Roman" pitchFamily="18" charset="0"/>
              </a:rPr>
              <a:t>2</a:t>
            </a:r>
            <a:r>
              <a:rPr lang="en-US" altLang="zh-CN" sz="4000" b="1" dirty="0" smtClean="0">
                <a:solidFill>
                  <a:srgbClr val="0000FF"/>
                </a:solidFill>
                <a:latin typeface="Times New Roman" pitchFamily="18" charset="0"/>
              </a:rPr>
              <a:t> is initially added to one ribulose 1,5-bisphosphate to form two molecules of 3-phosphoglycerate</a:t>
            </a:r>
          </a:p>
        </p:txBody>
      </p:sp>
      <p:sp>
        <p:nvSpPr>
          <p:cNvPr id="65539" name="Rectangle 3"/>
          <p:cNvSpPr>
            <a:spLocks noGrp="1" noChangeArrowheads="1"/>
          </p:cNvSpPr>
          <p:nvPr>
            <p:ph type="body" idx="1"/>
          </p:nvPr>
        </p:nvSpPr>
        <p:spPr>
          <a:xfrm>
            <a:off x="0" y="2204864"/>
            <a:ext cx="9144000" cy="4876800"/>
          </a:xfrm>
        </p:spPr>
        <p:txBody>
          <a:bodyPr/>
          <a:lstStyle/>
          <a:p>
            <a:pPr eaLnBrk="1" hangingPunct="1">
              <a:lnSpc>
                <a:spcPct val="90000"/>
              </a:lnSpc>
            </a:pPr>
            <a:r>
              <a:rPr lang="en-US" altLang="zh-CN" sz="2800" b="1" dirty="0" smtClean="0">
                <a:latin typeface="Times New Roman" pitchFamily="18" charset="0"/>
              </a:rPr>
              <a:t>Ribulose-1,5-bisphosphate is converted to an enediol </a:t>
            </a:r>
            <a:r>
              <a:rPr lang="en-US" altLang="zh-CN" sz="2800" b="1" dirty="0" smtClean="0">
                <a:latin typeface="Times New Roman" pitchFamily="18" charset="0"/>
              </a:rPr>
              <a:t>  (</a:t>
            </a:r>
            <a:r>
              <a:rPr lang="zh-CN" altLang="en-US" sz="2800" b="1" dirty="0" smtClean="0">
                <a:latin typeface="楷体" panose="02010609060101010101" pitchFamily="49" charset="-122"/>
                <a:ea typeface="楷体" panose="02010609060101010101" pitchFamily="49" charset="-122"/>
              </a:rPr>
              <a:t>烯二醇</a:t>
            </a:r>
            <a:r>
              <a:rPr lang="en-US" altLang="zh-CN" sz="2800" b="1" dirty="0" smtClean="0">
                <a:latin typeface="Times New Roman" pitchFamily="18" charset="0"/>
              </a:rPr>
              <a:t>) intermediate before being condensed with CO</a:t>
            </a:r>
            <a:r>
              <a:rPr lang="en-US" altLang="zh-CN" sz="2800" b="1" baseline="-25000" dirty="0" smtClean="0">
                <a:latin typeface="Times New Roman" pitchFamily="18" charset="0"/>
              </a:rPr>
              <a:t>2</a:t>
            </a:r>
            <a:r>
              <a:rPr lang="en-US" altLang="zh-CN" sz="2800" b="1" dirty="0" smtClean="0">
                <a:latin typeface="Times New Roman" pitchFamily="18" charset="0"/>
              </a:rPr>
              <a:t>.</a:t>
            </a:r>
          </a:p>
          <a:p>
            <a:pPr eaLnBrk="1" hangingPunct="1">
              <a:lnSpc>
                <a:spcPct val="90000"/>
              </a:lnSpc>
            </a:pPr>
            <a:r>
              <a:rPr lang="en-US" altLang="zh-CN" sz="2800" b="1" dirty="0" smtClean="0">
                <a:latin typeface="Times New Roman" pitchFamily="18" charset="0"/>
              </a:rPr>
              <a:t>CO</a:t>
            </a:r>
            <a:r>
              <a:rPr lang="en-US" altLang="zh-CN" sz="2800" b="1" baseline="-25000" dirty="0" smtClean="0">
                <a:latin typeface="Times New Roman" pitchFamily="18" charset="0"/>
              </a:rPr>
              <a:t>2</a:t>
            </a:r>
            <a:r>
              <a:rPr lang="en-US" altLang="zh-CN" sz="2800" b="1" dirty="0" smtClean="0">
                <a:latin typeface="Times New Roman" pitchFamily="18" charset="0"/>
              </a:rPr>
              <a:t> (not bicarbonate) is added to the second carbon of the enediol intermediate to form a six-carbon </a:t>
            </a:r>
            <a:r>
              <a:rPr lang="en-US" altLang="zh-CN" sz="2800" b="1" dirty="0" smtClean="0">
                <a:latin typeface="Symbol" pitchFamily="18" charset="2"/>
              </a:rPr>
              <a:t>b</a:t>
            </a:r>
            <a:r>
              <a:rPr lang="en-US" altLang="zh-CN" sz="2800" b="1" dirty="0" smtClean="0">
                <a:latin typeface="Times New Roman" pitchFamily="18" charset="0"/>
              </a:rPr>
              <a:t>-keto acid intermediate, which is then hydrated to  form another six-carbon intermediate.</a:t>
            </a:r>
          </a:p>
          <a:p>
            <a:pPr eaLnBrk="1" hangingPunct="1">
              <a:lnSpc>
                <a:spcPct val="90000"/>
              </a:lnSpc>
            </a:pPr>
            <a:r>
              <a:rPr lang="en-US" altLang="zh-CN" sz="2800" b="1" dirty="0" smtClean="0">
                <a:latin typeface="Times New Roman" pitchFamily="18" charset="0"/>
              </a:rPr>
              <a:t>Two 3-phosphoglycerate molecules are formed from the cleavage of the six-carbon intermediate via a carbanion.</a:t>
            </a:r>
          </a:p>
          <a:p>
            <a:pPr eaLnBrk="1" hangingPunct="1">
              <a:lnSpc>
                <a:spcPct val="90000"/>
              </a:lnSpc>
            </a:pPr>
            <a:r>
              <a:rPr lang="en-US" altLang="zh-CN" sz="2800" b="1" dirty="0" smtClean="0">
                <a:latin typeface="Times New Roman" pitchFamily="18" charset="0"/>
              </a:rPr>
              <a:t>The whole conversion is catalyzed by </a:t>
            </a:r>
            <a:r>
              <a:rPr lang="en-US" altLang="zh-CN" sz="2800" b="1" dirty="0" smtClean="0">
                <a:solidFill>
                  <a:srgbClr val="FF0000"/>
                </a:solidFill>
                <a:latin typeface="Times New Roman" pitchFamily="18" charset="0"/>
              </a:rPr>
              <a:t>ribulose-1,5-bisphosphate carboxylase/oxygenase</a:t>
            </a:r>
            <a:r>
              <a:rPr lang="en-US" altLang="zh-CN" sz="2800" b="1" dirty="0" smtClean="0">
                <a:latin typeface="Times New Roman" pitchFamily="18" charset="0"/>
              </a:rPr>
              <a:t> (</a:t>
            </a:r>
            <a:r>
              <a:rPr lang="en-US" altLang="zh-CN" sz="2800" b="1" dirty="0" smtClean="0">
                <a:solidFill>
                  <a:srgbClr val="FF0000"/>
                </a:solidFill>
                <a:latin typeface="Times New Roman" pitchFamily="18" charset="0"/>
              </a:rPr>
              <a:t>rubisco</a:t>
            </a:r>
            <a:r>
              <a:rPr lang="en-US" altLang="zh-CN" sz="2800" b="1" dirty="0" smtClean="0">
                <a:solidFill>
                  <a:srgbClr val="FFFF00"/>
                </a:solidFill>
                <a:latin typeface="Times New Roman" pitchFamily="18" charset="0"/>
              </a:rPr>
              <a:t> </a:t>
            </a:r>
            <a:r>
              <a:rPr lang="en-US" altLang="zh-CN" sz="2800" b="1" dirty="0" smtClean="0">
                <a:latin typeface="Times New Roman" pitchFamily="18" charset="0"/>
              </a:rPr>
              <a:t>in short).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260648"/>
            <a:ext cx="9144000" cy="1143000"/>
          </a:xfrm>
        </p:spPr>
        <p:txBody>
          <a:bodyPr/>
          <a:lstStyle/>
          <a:p>
            <a:pPr eaLnBrk="1" hangingPunct="1"/>
            <a:r>
              <a:rPr lang="en-US" altLang="zh-CN" b="1" dirty="0" smtClean="0">
                <a:solidFill>
                  <a:srgbClr val="0000FF"/>
                </a:solidFill>
                <a:latin typeface="Times New Roman" pitchFamily="18" charset="0"/>
              </a:rPr>
              <a:t>19. </a:t>
            </a:r>
            <a:r>
              <a:rPr lang="en-US" altLang="zh-CN" sz="4000" b="1" dirty="0" smtClean="0">
                <a:solidFill>
                  <a:srgbClr val="0000FF"/>
                </a:solidFill>
                <a:latin typeface="Times New Roman" pitchFamily="18" charset="0"/>
              </a:rPr>
              <a:t>Rubisco has a complex structure,  low efficiency and large quantity</a:t>
            </a:r>
          </a:p>
        </p:txBody>
      </p:sp>
      <p:sp>
        <p:nvSpPr>
          <p:cNvPr id="66563" name="Rectangle 3"/>
          <p:cNvSpPr>
            <a:spLocks noGrp="1" noChangeArrowheads="1"/>
          </p:cNvSpPr>
          <p:nvPr>
            <p:ph type="body" idx="1"/>
          </p:nvPr>
        </p:nvSpPr>
        <p:spPr>
          <a:xfrm>
            <a:off x="0" y="1700808"/>
            <a:ext cx="9144000" cy="5562600"/>
          </a:xfrm>
        </p:spPr>
        <p:txBody>
          <a:bodyPr/>
          <a:lstStyle/>
          <a:p>
            <a:pPr eaLnBrk="1" hangingPunct="1">
              <a:lnSpc>
                <a:spcPct val="90000"/>
              </a:lnSpc>
            </a:pPr>
            <a:r>
              <a:rPr lang="en-US" altLang="zh-CN" sz="2800" b="1" dirty="0" smtClean="0">
                <a:latin typeface="Times New Roman" pitchFamily="18" charset="0"/>
              </a:rPr>
              <a:t>The plant enzyme consists of 8 large (with both catalytic and regulatory sites) and 8 small subunits (with unknown function).</a:t>
            </a:r>
          </a:p>
          <a:p>
            <a:pPr eaLnBrk="1" hangingPunct="1">
              <a:lnSpc>
                <a:spcPct val="90000"/>
              </a:lnSpc>
            </a:pPr>
            <a:r>
              <a:rPr lang="en-US" altLang="zh-CN" sz="2800" b="1" dirty="0" smtClean="0">
                <a:latin typeface="Times New Roman" pitchFamily="18" charset="0"/>
              </a:rPr>
              <a:t>It has both a </a:t>
            </a:r>
            <a:r>
              <a:rPr lang="en-US" altLang="zh-CN" sz="2800" b="1" dirty="0" smtClean="0">
                <a:solidFill>
                  <a:srgbClr val="FF0000"/>
                </a:solidFill>
                <a:latin typeface="Times New Roman" pitchFamily="18" charset="0"/>
              </a:rPr>
              <a:t>carboxylase</a:t>
            </a:r>
            <a:r>
              <a:rPr lang="en-US" altLang="zh-CN" sz="2800" b="1" dirty="0" smtClean="0">
                <a:latin typeface="Times New Roman" pitchFamily="18" charset="0"/>
              </a:rPr>
              <a:t> and an </a:t>
            </a:r>
            <a:r>
              <a:rPr lang="en-US" altLang="zh-CN" sz="2800" b="1" dirty="0" smtClean="0">
                <a:solidFill>
                  <a:srgbClr val="FF0000"/>
                </a:solidFill>
                <a:latin typeface="Times New Roman" pitchFamily="18" charset="0"/>
              </a:rPr>
              <a:t>oxygenase</a:t>
            </a:r>
            <a:r>
              <a:rPr lang="en-US" altLang="zh-CN" sz="2800" b="1" dirty="0" smtClean="0">
                <a:latin typeface="Times New Roman" pitchFamily="18" charset="0"/>
              </a:rPr>
              <a:t> activity sharing the same active site, located at the interface of the large subunits.</a:t>
            </a:r>
          </a:p>
          <a:p>
            <a:pPr eaLnBrk="1" hangingPunct="1">
              <a:lnSpc>
                <a:spcPct val="90000"/>
              </a:lnSpc>
            </a:pPr>
            <a:r>
              <a:rPr lang="en-US" altLang="zh-CN" sz="2800" b="1" dirty="0" smtClean="0">
                <a:latin typeface="Times New Roman" pitchFamily="18" charset="0"/>
              </a:rPr>
              <a:t>O</a:t>
            </a:r>
            <a:r>
              <a:rPr lang="en-US" altLang="zh-CN" sz="2800" b="1" baseline="-25000" dirty="0" smtClean="0">
                <a:latin typeface="Times New Roman" pitchFamily="18" charset="0"/>
              </a:rPr>
              <a:t>2</a:t>
            </a:r>
            <a:r>
              <a:rPr lang="en-US" altLang="zh-CN" sz="2800" b="1" dirty="0" smtClean="0">
                <a:latin typeface="Times New Roman" pitchFamily="18" charset="0"/>
              </a:rPr>
              <a:t> competes with CO</a:t>
            </a:r>
            <a:r>
              <a:rPr lang="en-US" altLang="zh-CN" sz="2800" b="1" baseline="-25000" dirty="0" smtClean="0">
                <a:latin typeface="Times New Roman" pitchFamily="18" charset="0"/>
              </a:rPr>
              <a:t>2</a:t>
            </a:r>
            <a:r>
              <a:rPr lang="en-US" altLang="zh-CN" sz="2800" b="1" dirty="0" smtClean="0">
                <a:latin typeface="Times New Roman" pitchFamily="18" charset="0"/>
              </a:rPr>
              <a:t> at the active site.</a:t>
            </a:r>
          </a:p>
          <a:p>
            <a:pPr eaLnBrk="1" hangingPunct="1">
              <a:lnSpc>
                <a:spcPct val="90000"/>
              </a:lnSpc>
            </a:pPr>
            <a:r>
              <a:rPr lang="en-US" altLang="zh-CN" sz="2800" b="1" dirty="0" smtClean="0">
                <a:latin typeface="Times New Roman" pitchFamily="18" charset="0"/>
              </a:rPr>
              <a:t>It is the most abundant enzyme in the biosphere (being about 250 mg/ml in the chloroplast stroma).</a:t>
            </a:r>
          </a:p>
          <a:p>
            <a:pPr eaLnBrk="1" hangingPunct="1">
              <a:lnSpc>
                <a:spcPct val="90000"/>
              </a:lnSpc>
            </a:pPr>
            <a:r>
              <a:rPr lang="en-US" altLang="zh-CN" sz="2800" b="1" dirty="0" smtClean="0">
                <a:latin typeface="Times New Roman" pitchFamily="18" charset="0"/>
              </a:rPr>
              <a:t>The bacterial enzyme is a dimer (both similar to the large subunits of the plant enzyme).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6"/>
          <p:cNvPicPr>
            <a:picLocks noChangeAspect="1" noChangeArrowheads="1"/>
          </p:cNvPicPr>
          <p:nvPr/>
        </p:nvPicPr>
        <p:blipFill>
          <a:blip r:embed="rId3"/>
          <a:srcRect/>
          <a:stretch>
            <a:fillRect/>
          </a:stretch>
        </p:blipFill>
        <p:spPr bwMode="auto">
          <a:xfrm>
            <a:off x="303213" y="1100138"/>
            <a:ext cx="8535987" cy="4657725"/>
          </a:xfrm>
          <a:prstGeom prst="rect">
            <a:avLst/>
          </a:prstGeom>
          <a:noFill/>
          <a:ln w="9525">
            <a:noFill/>
            <a:miter lim="800000"/>
            <a:headEnd/>
            <a:tailEnd/>
          </a:ln>
        </p:spPr>
      </p:pic>
      <p:sp>
        <p:nvSpPr>
          <p:cNvPr id="67587" name="Text Box 8"/>
          <p:cNvSpPr txBox="1">
            <a:spLocks noChangeArrowheads="1"/>
          </p:cNvSpPr>
          <p:nvPr/>
        </p:nvSpPr>
        <p:spPr bwMode="auto">
          <a:xfrm>
            <a:off x="1757711" y="5877272"/>
            <a:ext cx="5473101" cy="830997"/>
          </a:xfrm>
          <a:prstGeom prst="rect">
            <a:avLst/>
          </a:prstGeom>
          <a:noFill/>
          <a:ln w="12700">
            <a:noFill/>
            <a:miter lim="800000"/>
            <a:headEnd type="none" w="sm" len="sm"/>
            <a:tailEnd type="none" w="sm" len="sm"/>
          </a:ln>
        </p:spPr>
        <p:txBody>
          <a:bodyPr wrap="none">
            <a:spAutoFit/>
          </a:bodyPr>
          <a:lstStyle/>
          <a:p>
            <a:r>
              <a:rPr kumimoji="1" lang="en-US" altLang="zh-CN" sz="4800" baseline="0" dirty="0">
                <a:solidFill>
                  <a:srgbClr val="0000FF"/>
                </a:solidFill>
              </a:rPr>
              <a:t>Structure </a:t>
            </a:r>
            <a:r>
              <a:rPr kumimoji="1" lang="en-US" altLang="zh-CN" sz="4800" baseline="0" dirty="0" smtClean="0">
                <a:solidFill>
                  <a:srgbClr val="0000FF"/>
                </a:solidFill>
              </a:rPr>
              <a:t>of rubisco</a:t>
            </a:r>
            <a:endParaRPr kumimoji="1" lang="en-US" altLang="zh-CN" sz="4800" baseline="0" dirty="0">
              <a:solidFill>
                <a:srgbClr val="0000FF"/>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1031081" y="5911850"/>
            <a:ext cx="7080250" cy="946150"/>
          </a:xfrm>
          <a:prstGeom prst="rect">
            <a:avLst/>
          </a:prstGeom>
          <a:noFill/>
          <a:ln w="12700">
            <a:noFill/>
            <a:miter lim="800000"/>
            <a:headEnd type="none" w="sm" len="sm"/>
            <a:tailEnd type="none" w="sm" len="sm"/>
          </a:ln>
        </p:spPr>
        <p:txBody>
          <a:bodyPr wrap="none">
            <a:spAutoFit/>
          </a:bodyPr>
          <a:lstStyle/>
          <a:p>
            <a:r>
              <a:rPr kumimoji="1" lang="en-US" altLang="zh-CN" baseline="0" dirty="0">
                <a:solidFill>
                  <a:srgbClr val="0000FF"/>
                </a:solidFill>
              </a:rPr>
              <a:t>The bacterial rubisco consists of two subunits</a:t>
            </a:r>
          </a:p>
          <a:p>
            <a:endParaRPr lang="en-US" altLang="zh-CN" baseline="0" dirty="0">
              <a:solidFill>
                <a:srgbClr val="0000FF"/>
              </a:solidFill>
            </a:endParaRPr>
          </a:p>
        </p:txBody>
      </p:sp>
      <p:pic>
        <p:nvPicPr>
          <p:cNvPr id="68611" name="Picture 4"/>
          <p:cNvPicPr>
            <a:picLocks noChangeAspect="1" noChangeArrowheads="1"/>
          </p:cNvPicPr>
          <p:nvPr/>
        </p:nvPicPr>
        <p:blipFill>
          <a:blip r:embed="rId3"/>
          <a:srcRect/>
          <a:stretch>
            <a:fillRect/>
          </a:stretch>
        </p:blipFill>
        <p:spPr bwMode="auto">
          <a:xfrm>
            <a:off x="303213" y="1093788"/>
            <a:ext cx="8535987" cy="4670425"/>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620688"/>
            <a:ext cx="9144000" cy="1143000"/>
          </a:xfrm>
        </p:spPr>
        <p:txBody>
          <a:bodyPr/>
          <a:lstStyle/>
          <a:p>
            <a:pPr eaLnBrk="1" hangingPunct="1"/>
            <a:r>
              <a:rPr lang="en-US" altLang="zh-CN" b="1" dirty="0" smtClean="0">
                <a:solidFill>
                  <a:srgbClr val="0000FF"/>
                </a:solidFill>
                <a:latin typeface="Times New Roman" pitchFamily="18" charset="0"/>
              </a:rPr>
              <a:t>20. 3-phosphoglycerate is reduced to glyceraldehyde 3-phosphate via a </a:t>
            </a:r>
            <a:br>
              <a:rPr lang="en-US" altLang="zh-CN" b="1" dirty="0" smtClean="0">
                <a:solidFill>
                  <a:srgbClr val="0000FF"/>
                </a:solidFill>
                <a:latin typeface="Times New Roman" pitchFamily="18" charset="0"/>
              </a:rPr>
            </a:br>
            <a:r>
              <a:rPr lang="en-US" altLang="zh-CN" b="1" dirty="0" smtClean="0">
                <a:solidFill>
                  <a:srgbClr val="0000FF"/>
                </a:solidFill>
                <a:latin typeface="Times New Roman" pitchFamily="18" charset="0"/>
              </a:rPr>
              <a:t>two-step reaction</a:t>
            </a:r>
          </a:p>
        </p:txBody>
      </p:sp>
      <p:sp>
        <p:nvSpPr>
          <p:cNvPr id="69635" name="Rectangle 3"/>
          <p:cNvSpPr>
            <a:spLocks noGrp="1" noChangeArrowheads="1"/>
          </p:cNvSpPr>
          <p:nvPr>
            <p:ph type="body" idx="1"/>
          </p:nvPr>
        </p:nvSpPr>
        <p:spPr>
          <a:xfrm>
            <a:off x="0" y="2420888"/>
            <a:ext cx="9144000" cy="4114800"/>
          </a:xfrm>
        </p:spPr>
        <p:txBody>
          <a:bodyPr/>
          <a:lstStyle/>
          <a:p>
            <a:pPr eaLnBrk="1" hangingPunct="1">
              <a:lnSpc>
                <a:spcPct val="90000"/>
              </a:lnSpc>
            </a:pPr>
            <a:r>
              <a:rPr lang="en-US" altLang="zh-CN" b="1" dirty="0" smtClean="0">
                <a:latin typeface="Times New Roman" pitchFamily="18" charset="0"/>
              </a:rPr>
              <a:t>Essentially the reversal of the two steps of the glycolysis pathway.</a:t>
            </a:r>
          </a:p>
          <a:p>
            <a:pPr eaLnBrk="1" hangingPunct="1">
              <a:lnSpc>
                <a:spcPct val="90000"/>
              </a:lnSpc>
            </a:pPr>
            <a:r>
              <a:rPr lang="en-US" altLang="zh-CN" b="1" dirty="0" smtClean="0">
                <a:latin typeface="Times New Roman" pitchFamily="18" charset="0"/>
              </a:rPr>
              <a:t>3-phosphoglycerate kinase converts 3-phosphoglycerate to 1,3-bisphophoglycerate (consuming one ATP), which is then reduced to glyceraldehyde 3-phosphate by glyceraldehyde 3-phosphate dehydrogenase. </a:t>
            </a:r>
          </a:p>
          <a:p>
            <a:pPr eaLnBrk="1" hangingPunct="1">
              <a:lnSpc>
                <a:spcPct val="90000"/>
              </a:lnSpc>
            </a:pPr>
            <a:r>
              <a:rPr lang="en-US" altLang="zh-CN" b="1" dirty="0" smtClean="0">
                <a:solidFill>
                  <a:srgbClr val="FF0000"/>
                </a:solidFill>
                <a:latin typeface="Times New Roman" pitchFamily="18" charset="0"/>
              </a:rPr>
              <a:t>NADPH, in stead of NADH, is used here.</a:t>
            </a:r>
          </a:p>
          <a:p>
            <a:pPr eaLnBrk="1" hangingPunct="1">
              <a:lnSpc>
                <a:spcPct val="90000"/>
              </a:lnSpc>
            </a:pPr>
            <a:endParaRPr lang="en-US" altLang="zh-CN" b="1" dirty="0" smtClean="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228600" y="228600"/>
            <a:ext cx="8915400" cy="6629400"/>
          </a:xfrm>
        </p:spPr>
        <p:txBody>
          <a:bodyPr/>
          <a:lstStyle/>
          <a:p>
            <a:pPr eaLnBrk="1" hangingPunct="1">
              <a:lnSpc>
                <a:spcPct val="90000"/>
              </a:lnSpc>
            </a:pPr>
            <a:r>
              <a:rPr lang="en-US" altLang="zh-CN" b="1" dirty="0" smtClean="0">
                <a:latin typeface="Times New Roman" pitchFamily="18" charset="0"/>
              </a:rPr>
              <a:t>In another path (when pyruvate is the precursor), oxaloacetate is first converted to malate in the matrix, which is then transported to the cytosol, where it is converted to oxaloacetate, and then PEP in a reaction catalyzed by cytosolic PEP carboxykinase isozyme.</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Both paths involve a carboxylation-decarboxylation sequence, acting as a unique way to </a:t>
            </a:r>
            <a:r>
              <a:rPr lang="en-US" altLang="zh-CN" b="1" dirty="0" smtClean="0">
                <a:solidFill>
                  <a:srgbClr val="FF0000"/>
                </a:solidFill>
                <a:latin typeface="Times New Roman" pitchFamily="18" charset="0"/>
              </a:rPr>
              <a:t>activate</a:t>
            </a:r>
            <a:r>
              <a:rPr lang="en-US" altLang="zh-CN" b="1" dirty="0" smtClean="0">
                <a:latin typeface="Times New Roman" pitchFamily="18" charset="0"/>
              </a:rPr>
              <a:t> pyruvate.</a:t>
            </a:r>
          </a:p>
          <a:p>
            <a:pPr eaLnBrk="1" hangingPunct="1">
              <a:lnSpc>
                <a:spcPct val="90000"/>
              </a:lnSpc>
            </a:pPr>
            <a:r>
              <a:rPr lang="en-US" altLang="zh-CN" b="1" dirty="0" smtClean="0">
                <a:latin typeface="Times New Roman" pitchFamily="18" charset="0"/>
              </a:rPr>
              <a:t>Two high-energy phosphate equivalents must be expended to convert one pyruvate to one PEP.</a:t>
            </a:r>
          </a:p>
          <a:p>
            <a:pPr eaLnBrk="1" hangingPunct="1">
              <a:lnSpc>
                <a:spcPct val="90000"/>
              </a:lnSpc>
            </a:pPr>
            <a:endParaRPr lang="en-US" altLang="zh-CN" b="1" dirty="0" smtClean="0">
              <a:latin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835150" y="6278563"/>
            <a:ext cx="5928226" cy="584775"/>
          </a:xfrm>
          <a:prstGeom prst="rect">
            <a:avLst/>
          </a:prstGeom>
          <a:noFill/>
          <a:ln w="12700">
            <a:noFill/>
            <a:miter lim="800000"/>
            <a:headEnd type="none" w="sm" len="sm"/>
            <a:tailEnd type="none" w="sm" len="sm"/>
          </a:ln>
        </p:spPr>
        <p:txBody>
          <a:bodyPr wrap="none">
            <a:spAutoFit/>
          </a:bodyPr>
          <a:lstStyle/>
          <a:p>
            <a:r>
              <a:rPr lang="en-US" altLang="zh-CN" sz="3200" baseline="0" dirty="0">
                <a:solidFill>
                  <a:srgbClr val="0000FF"/>
                </a:solidFill>
              </a:rPr>
              <a:t>Second stage of CO</a:t>
            </a:r>
            <a:r>
              <a:rPr lang="en-US" altLang="zh-CN" sz="3200" dirty="0">
                <a:solidFill>
                  <a:srgbClr val="0000FF"/>
                </a:solidFill>
              </a:rPr>
              <a:t>2</a:t>
            </a:r>
            <a:r>
              <a:rPr lang="en-US" altLang="zh-CN" sz="3200" baseline="0" dirty="0">
                <a:solidFill>
                  <a:srgbClr val="0000FF"/>
                </a:solidFill>
              </a:rPr>
              <a:t> assimilation</a:t>
            </a:r>
          </a:p>
        </p:txBody>
      </p:sp>
      <p:pic>
        <p:nvPicPr>
          <p:cNvPr id="70659" name="Picture 4"/>
          <p:cNvPicPr>
            <a:picLocks noChangeAspect="1" noChangeArrowheads="1"/>
          </p:cNvPicPr>
          <p:nvPr/>
        </p:nvPicPr>
        <p:blipFill>
          <a:blip r:embed="rId3"/>
          <a:srcRect/>
          <a:stretch>
            <a:fillRect/>
          </a:stretch>
        </p:blipFill>
        <p:spPr bwMode="auto">
          <a:xfrm>
            <a:off x="1331913" y="188913"/>
            <a:ext cx="6834187" cy="6097587"/>
          </a:xfrm>
          <a:prstGeom prst="rect">
            <a:avLst/>
          </a:prstGeom>
          <a:noFill/>
          <a:ln w="9525">
            <a:noFill/>
            <a:miter lim="800000"/>
            <a:headEnd/>
            <a:tailEnd/>
          </a:ln>
        </p:spPr>
      </p:pic>
      <p:sp>
        <p:nvSpPr>
          <p:cNvPr id="70660" name="Line 5"/>
          <p:cNvSpPr>
            <a:spLocks noChangeShapeType="1"/>
          </p:cNvSpPr>
          <p:nvPr/>
        </p:nvSpPr>
        <p:spPr bwMode="auto">
          <a:xfrm>
            <a:off x="5364163" y="2636838"/>
            <a:ext cx="1728787" cy="0"/>
          </a:xfrm>
          <a:prstGeom prst="line">
            <a:avLst/>
          </a:prstGeom>
          <a:noFill/>
          <a:ln w="28575">
            <a:solidFill>
              <a:srgbClr val="FF0000"/>
            </a:solidFill>
            <a:round/>
            <a:headEnd type="none" w="sm" len="sm"/>
            <a:tailEnd type="none" w="sm" len="sm"/>
          </a:ln>
        </p:spPr>
        <p:txBody>
          <a:bodyPr wrap="none"/>
          <a:lstStyle/>
          <a:p>
            <a:endParaRPr lang="zh-CN"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350838"/>
            <a:ext cx="9144000" cy="1143000"/>
          </a:xfrm>
        </p:spPr>
        <p:txBody>
          <a:bodyPr/>
          <a:lstStyle/>
          <a:p>
            <a:pPr eaLnBrk="1" hangingPunct="1"/>
            <a:r>
              <a:rPr lang="en-US" altLang="zh-CN" b="1" dirty="0" smtClean="0">
                <a:solidFill>
                  <a:srgbClr val="0000FF"/>
                </a:solidFill>
                <a:latin typeface="Times New Roman" pitchFamily="18" charset="0"/>
              </a:rPr>
              <a:t>21. Glyceraldehyde 3-phosphate has three alternative fates</a:t>
            </a:r>
          </a:p>
        </p:txBody>
      </p:sp>
      <p:sp>
        <p:nvSpPr>
          <p:cNvPr id="71683" name="Rectangle 3"/>
          <p:cNvSpPr>
            <a:spLocks noGrp="1" noChangeArrowheads="1"/>
          </p:cNvSpPr>
          <p:nvPr>
            <p:ph type="body" idx="1"/>
          </p:nvPr>
        </p:nvSpPr>
        <p:spPr>
          <a:xfrm>
            <a:off x="304800" y="1752600"/>
            <a:ext cx="8839200" cy="5105400"/>
          </a:xfrm>
        </p:spPr>
        <p:txBody>
          <a:bodyPr/>
          <a:lstStyle/>
          <a:p>
            <a:pPr eaLnBrk="1" hangingPunct="1">
              <a:lnSpc>
                <a:spcPct val="90000"/>
              </a:lnSpc>
            </a:pPr>
            <a:r>
              <a:rPr lang="en-US" altLang="zh-CN" b="1" dirty="0" smtClean="0">
                <a:latin typeface="Times New Roman" pitchFamily="18" charset="0"/>
              </a:rPr>
              <a:t>Fate I: to be used for </a:t>
            </a:r>
            <a:r>
              <a:rPr lang="en-US" altLang="zh-CN" b="1" dirty="0" smtClean="0">
                <a:solidFill>
                  <a:srgbClr val="FF0000"/>
                </a:solidFill>
                <a:latin typeface="Times New Roman" pitchFamily="18" charset="0"/>
              </a:rPr>
              <a:t>starch</a:t>
            </a:r>
            <a:r>
              <a:rPr lang="en-US" altLang="zh-CN" b="1" dirty="0" smtClean="0">
                <a:latin typeface="Times New Roman" pitchFamily="18" charset="0"/>
              </a:rPr>
              <a:t> </a:t>
            </a:r>
            <a:r>
              <a:rPr lang="en-US" altLang="zh-CN" b="1" dirty="0" smtClean="0">
                <a:solidFill>
                  <a:srgbClr val="FF0000"/>
                </a:solidFill>
                <a:latin typeface="Times New Roman" pitchFamily="18" charset="0"/>
              </a:rPr>
              <a:t>synthesis</a:t>
            </a:r>
            <a:r>
              <a:rPr lang="en-US" altLang="zh-CN" b="1" dirty="0" smtClean="0">
                <a:latin typeface="Times New Roman" pitchFamily="18" charset="0"/>
              </a:rPr>
              <a:t> in the stroma of chloroplasts after being converted to glucose-1-phosphate </a:t>
            </a:r>
            <a:r>
              <a:rPr lang="en-US" altLang="zh-CN" b="1" i="1" dirty="0" smtClean="0">
                <a:latin typeface="Times New Roman" pitchFamily="18" charset="0"/>
              </a:rPr>
              <a:t>via </a:t>
            </a:r>
            <a:r>
              <a:rPr lang="en-US" altLang="zh-CN" b="1" dirty="0" smtClean="0">
                <a:latin typeface="Times New Roman" pitchFamily="18" charset="0"/>
              </a:rPr>
              <a:t>the gluconeogenesis pathway.</a:t>
            </a:r>
          </a:p>
          <a:p>
            <a:pPr eaLnBrk="1" hangingPunct="1">
              <a:lnSpc>
                <a:spcPct val="90000"/>
              </a:lnSpc>
            </a:pPr>
            <a:r>
              <a:rPr lang="en-US" altLang="zh-CN" b="1" dirty="0" smtClean="0">
                <a:latin typeface="Times New Roman" pitchFamily="18" charset="0"/>
              </a:rPr>
              <a:t>Fates II and III: to be transported out into the cytosol (using a specific P</a:t>
            </a:r>
            <a:r>
              <a:rPr lang="en-US" altLang="zh-CN" b="1" baseline="-25000" dirty="0" smtClean="0">
                <a:latin typeface="Times New Roman" pitchFamily="18" charset="0"/>
              </a:rPr>
              <a:t>i</a:t>
            </a:r>
            <a:r>
              <a:rPr lang="en-US" altLang="zh-CN" b="1" dirty="0" smtClean="0">
                <a:latin typeface="Times New Roman" pitchFamily="18" charset="0"/>
              </a:rPr>
              <a:t>-triose phosphate antiporter) and then used for </a:t>
            </a:r>
            <a:r>
              <a:rPr lang="en-US" altLang="zh-CN" b="1" dirty="0" smtClean="0">
                <a:solidFill>
                  <a:srgbClr val="FF0000"/>
                </a:solidFill>
                <a:latin typeface="Times New Roman" pitchFamily="18" charset="0"/>
              </a:rPr>
              <a:t>sucrose</a:t>
            </a:r>
            <a:r>
              <a:rPr lang="en-US" altLang="zh-CN" b="1" dirty="0" smtClean="0">
                <a:latin typeface="Times New Roman" pitchFamily="18" charset="0"/>
              </a:rPr>
              <a:t> </a:t>
            </a:r>
            <a:r>
              <a:rPr lang="en-US" altLang="zh-CN" b="1" dirty="0" smtClean="0">
                <a:solidFill>
                  <a:srgbClr val="FF0000"/>
                </a:solidFill>
                <a:latin typeface="Times New Roman" pitchFamily="18" charset="0"/>
              </a:rPr>
              <a:t>synthesis </a:t>
            </a:r>
            <a:r>
              <a:rPr lang="en-US" altLang="zh-CN" b="1" dirty="0" smtClean="0">
                <a:latin typeface="Times New Roman" pitchFamily="18" charset="0"/>
              </a:rPr>
              <a:t>(sucrose is then transported to other growing regions of the plant) or enter </a:t>
            </a:r>
            <a:r>
              <a:rPr lang="en-US" altLang="zh-CN" b="1" dirty="0" smtClean="0">
                <a:solidFill>
                  <a:srgbClr val="FF0000"/>
                </a:solidFill>
                <a:latin typeface="Times New Roman" pitchFamily="18" charset="0"/>
              </a:rPr>
              <a:t>glycolysis</a:t>
            </a:r>
            <a:r>
              <a:rPr lang="en-US" altLang="zh-CN" b="1" dirty="0" smtClean="0">
                <a:latin typeface="Times New Roman" pitchFamily="18" charset="0"/>
              </a:rPr>
              <a:t> to provide additional energy for the developing leaves.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620713"/>
            <a:ext cx="9144000" cy="1143000"/>
          </a:xfrm>
        </p:spPr>
        <p:txBody>
          <a:bodyPr/>
          <a:lstStyle/>
          <a:p>
            <a:pPr eaLnBrk="1" hangingPunct="1"/>
            <a:r>
              <a:rPr lang="en-US" altLang="zh-CN" b="1" dirty="0" smtClean="0">
                <a:solidFill>
                  <a:srgbClr val="0000FF"/>
                </a:solidFill>
                <a:latin typeface="Times New Roman" pitchFamily="18" charset="0"/>
              </a:rPr>
              <a:t>22. Ribulose 1,5-bisphosphate </a:t>
            </a:r>
            <a:br>
              <a:rPr lang="en-US" altLang="zh-CN" b="1" dirty="0" smtClean="0">
                <a:solidFill>
                  <a:srgbClr val="0000FF"/>
                </a:solidFill>
                <a:latin typeface="Times New Roman" pitchFamily="18" charset="0"/>
              </a:rPr>
            </a:br>
            <a:r>
              <a:rPr lang="en-US" altLang="zh-CN" b="1" dirty="0" smtClean="0">
                <a:solidFill>
                  <a:srgbClr val="0000FF"/>
                </a:solidFill>
                <a:latin typeface="Times New Roman" pitchFamily="18" charset="0"/>
              </a:rPr>
              <a:t>is regenerated from glyceraldehyde 3-phosphate for the cycle to continue</a:t>
            </a:r>
          </a:p>
        </p:txBody>
      </p:sp>
      <p:sp>
        <p:nvSpPr>
          <p:cNvPr id="72707" name="Rectangle 3"/>
          <p:cNvSpPr>
            <a:spLocks noGrp="1" noChangeArrowheads="1"/>
          </p:cNvSpPr>
          <p:nvPr>
            <p:ph type="body" idx="1"/>
          </p:nvPr>
        </p:nvSpPr>
        <p:spPr>
          <a:xfrm>
            <a:off x="0" y="2492375"/>
            <a:ext cx="9144000" cy="4114800"/>
          </a:xfrm>
        </p:spPr>
        <p:txBody>
          <a:bodyPr/>
          <a:lstStyle/>
          <a:p>
            <a:pPr eaLnBrk="1" hangingPunct="1"/>
            <a:r>
              <a:rPr lang="en-US" altLang="zh-CN" b="1" dirty="0" smtClean="0">
                <a:latin typeface="Times New Roman" pitchFamily="18" charset="0"/>
              </a:rPr>
              <a:t>For each 6 triose phosphates, 5 are used for regenerating 3 molecules of ribulose-1,5-bisphosphate (RuBP), leaving one for the alternative fates.</a:t>
            </a:r>
          </a:p>
          <a:p>
            <a:pPr eaLnBrk="1" hangingPunct="1"/>
            <a:r>
              <a:rPr lang="en-US" altLang="zh-CN" b="1" dirty="0" smtClean="0">
                <a:latin typeface="Times New Roman" pitchFamily="18" charset="0"/>
              </a:rPr>
              <a:t>RuBP regeneration occurs by carbon skeleton rearrangement starting with the triose phosphates, involving four-, five-, six-, and seven-carbon sugar phosphate intermediates.</a:t>
            </a:r>
          </a:p>
          <a:p>
            <a:pPr eaLnBrk="1" hangingPunct="1"/>
            <a:endParaRPr lang="en-US" altLang="zh-CN" b="1" dirty="0" smtClean="0">
              <a:latin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4787900" y="5208588"/>
            <a:ext cx="184150" cy="822325"/>
          </a:xfrm>
          <a:prstGeom prst="rect">
            <a:avLst/>
          </a:prstGeom>
          <a:noFill/>
          <a:ln w="12700">
            <a:noFill/>
            <a:miter lim="800000"/>
            <a:headEnd type="none" w="sm" len="sm"/>
            <a:tailEnd type="none" w="sm" len="sm"/>
          </a:ln>
        </p:spPr>
        <p:txBody>
          <a:bodyPr wrap="none">
            <a:spAutoFit/>
          </a:bodyPr>
          <a:lstStyle/>
          <a:p>
            <a:endParaRPr kumimoji="1" lang="en-US" altLang="zh-CN" sz="2400" baseline="0" dirty="0"/>
          </a:p>
          <a:p>
            <a:endParaRPr lang="en-US" altLang="zh-CN" sz="2400" baseline="0" dirty="0"/>
          </a:p>
        </p:txBody>
      </p:sp>
      <p:sp>
        <p:nvSpPr>
          <p:cNvPr id="73731" name="Text Box 9"/>
          <p:cNvSpPr txBox="1">
            <a:spLocks noChangeArrowheads="1"/>
          </p:cNvSpPr>
          <p:nvPr/>
        </p:nvSpPr>
        <p:spPr bwMode="auto">
          <a:xfrm>
            <a:off x="1835696" y="6178533"/>
            <a:ext cx="5700600" cy="584775"/>
          </a:xfrm>
          <a:prstGeom prst="rect">
            <a:avLst/>
          </a:prstGeom>
          <a:noFill/>
          <a:ln w="12700">
            <a:noFill/>
            <a:miter lim="800000"/>
            <a:headEnd type="none" w="sm" len="sm"/>
            <a:tailEnd type="none" w="sm" len="sm"/>
          </a:ln>
        </p:spPr>
        <p:txBody>
          <a:bodyPr wrap="none">
            <a:spAutoFit/>
          </a:bodyPr>
          <a:lstStyle/>
          <a:p>
            <a:r>
              <a:rPr lang="en-US" altLang="zh-CN" sz="3200" baseline="0" dirty="0">
                <a:solidFill>
                  <a:srgbClr val="0000FF"/>
                </a:solidFill>
              </a:rPr>
              <a:t>Third stage of CO</a:t>
            </a:r>
            <a:r>
              <a:rPr lang="en-US" altLang="zh-CN" sz="3200" dirty="0">
                <a:solidFill>
                  <a:srgbClr val="0000FF"/>
                </a:solidFill>
              </a:rPr>
              <a:t>2</a:t>
            </a:r>
            <a:r>
              <a:rPr lang="en-US" altLang="zh-CN" sz="3200" baseline="0" dirty="0">
                <a:solidFill>
                  <a:srgbClr val="0000FF"/>
                </a:solidFill>
              </a:rPr>
              <a:t> assimilation</a:t>
            </a:r>
          </a:p>
        </p:txBody>
      </p:sp>
      <p:pic>
        <p:nvPicPr>
          <p:cNvPr id="73732" name="Picture 14"/>
          <p:cNvPicPr>
            <a:picLocks noChangeAspect="1" noChangeArrowheads="1"/>
          </p:cNvPicPr>
          <p:nvPr/>
        </p:nvPicPr>
        <p:blipFill>
          <a:blip r:embed="rId3"/>
          <a:srcRect/>
          <a:stretch>
            <a:fillRect/>
          </a:stretch>
        </p:blipFill>
        <p:spPr bwMode="auto">
          <a:xfrm>
            <a:off x="1403350" y="115888"/>
            <a:ext cx="6372225" cy="6097587"/>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a:xfrm>
            <a:off x="304800" y="304800"/>
            <a:ext cx="8534400" cy="4114800"/>
          </a:xfrm>
        </p:spPr>
        <p:txBody>
          <a:bodyPr/>
          <a:lstStyle/>
          <a:p>
            <a:pPr eaLnBrk="1" hangingPunct="1"/>
            <a:r>
              <a:rPr lang="en-US" altLang="zh-CN" b="1" dirty="0" smtClean="0">
                <a:latin typeface="Times New Roman" pitchFamily="18" charset="0"/>
              </a:rPr>
              <a:t>The carbon rearrangement is mainly catalyzed by two transketolases and two transaldolases (also called aldolase), but also helped by a bisphosphatase, an isomerase, an epimerase, and a kinase.</a:t>
            </a:r>
          </a:p>
          <a:p>
            <a:pPr eaLnBrk="1" hangingPunct="1"/>
            <a:r>
              <a:rPr lang="en-US" altLang="zh-CN" b="1" dirty="0" smtClean="0">
                <a:solidFill>
                  <a:srgbClr val="FF0000"/>
                </a:solidFill>
                <a:latin typeface="Times New Roman" pitchFamily="18" charset="0"/>
              </a:rPr>
              <a:t>The pathway is essentially the reversal of the nonoxidative part of the pentose phosphate pathway.</a:t>
            </a:r>
          </a:p>
          <a:p>
            <a:pPr eaLnBrk="1" hangingPunct="1"/>
            <a:endParaRPr lang="en-US" altLang="zh-CN" b="1" dirty="0" smtClean="0">
              <a:latin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srcRect/>
          <a:stretch>
            <a:fillRect/>
          </a:stretch>
        </p:blipFill>
        <p:spPr bwMode="auto">
          <a:xfrm>
            <a:off x="0" y="0"/>
            <a:ext cx="5508625" cy="2490788"/>
          </a:xfrm>
          <a:prstGeom prst="rect">
            <a:avLst/>
          </a:prstGeom>
          <a:noFill/>
          <a:ln w="9525">
            <a:noFill/>
            <a:miter lim="800000"/>
            <a:headEnd/>
            <a:tailEnd/>
          </a:ln>
        </p:spPr>
      </p:pic>
      <p:pic>
        <p:nvPicPr>
          <p:cNvPr id="75779" name="Picture 5"/>
          <p:cNvPicPr>
            <a:picLocks noChangeAspect="1" noChangeArrowheads="1"/>
          </p:cNvPicPr>
          <p:nvPr/>
        </p:nvPicPr>
        <p:blipFill>
          <a:blip r:embed="rId4"/>
          <a:srcRect/>
          <a:stretch>
            <a:fillRect/>
          </a:stretch>
        </p:blipFill>
        <p:spPr bwMode="auto">
          <a:xfrm>
            <a:off x="0" y="2133600"/>
            <a:ext cx="5508625" cy="2316163"/>
          </a:xfrm>
          <a:prstGeom prst="rect">
            <a:avLst/>
          </a:prstGeom>
          <a:noFill/>
          <a:ln w="9525">
            <a:noFill/>
            <a:miter lim="800000"/>
            <a:headEnd/>
            <a:tailEnd/>
          </a:ln>
        </p:spPr>
      </p:pic>
      <p:pic>
        <p:nvPicPr>
          <p:cNvPr id="75780" name="Picture 6"/>
          <p:cNvPicPr>
            <a:picLocks noChangeAspect="1" noChangeArrowheads="1"/>
          </p:cNvPicPr>
          <p:nvPr/>
        </p:nvPicPr>
        <p:blipFill>
          <a:blip r:embed="rId5"/>
          <a:srcRect/>
          <a:stretch>
            <a:fillRect/>
          </a:stretch>
        </p:blipFill>
        <p:spPr bwMode="auto">
          <a:xfrm>
            <a:off x="0" y="4271963"/>
            <a:ext cx="5637213" cy="2586037"/>
          </a:xfrm>
          <a:prstGeom prst="rect">
            <a:avLst/>
          </a:prstGeom>
          <a:noFill/>
          <a:ln w="9525">
            <a:noFill/>
            <a:miter lim="800000"/>
            <a:headEnd/>
            <a:tailEnd/>
          </a:ln>
        </p:spPr>
      </p:pic>
      <p:sp>
        <p:nvSpPr>
          <p:cNvPr id="75781" name="Text Box 7"/>
          <p:cNvSpPr txBox="1">
            <a:spLocks noChangeArrowheads="1"/>
          </p:cNvSpPr>
          <p:nvPr/>
        </p:nvSpPr>
        <p:spPr bwMode="auto">
          <a:xfrm>
            <a:off x="5487988" y="2781300"/>
            <a:ext cx="3656012" cy="2282825"/>
          </a:xfrm>
          <a:prstGeom prst="rect">
            <a:avLst/>
          </a:prstGeom>
          <a:noFill/>
          <a:ln w="12700">
            <a:noFill/>
            <a:miter lim="800000"/>
            <a:headEnd type="none" w="sm" len="sm"/>
            <a:tailEnd type="none" w="sm" len="sm"/>
          </a:ln>
        </p:spPr>
        <p:txBody>
          <a:bodyPr wrap="none">
            <a:spAutoFit/>
          </a:bodyPr>
          <a:lstStyle/>
          <a:p>
            <a:r>
              <a:rPr kumimoji="1" lang="en-US" altLang="zh-CN" sz="2400" baseline="0" dirty="0"/>
              <a:t>The </a:t>
            </a:r>
            <a:r>
              <a:rPr kumimoji="1" lang="en-US" altLang="zh-CN" sz="2400" baseline="0" dirty="0">
                <a:solidFill>
                  <a:srgbClr val="FF0000"/>
                </a:solidFill>
              </a:rPr>
              <a:t>TPP</a:t>
            </a:r>
            <a:r>
              <a:rPr kumimoji="1" lang="en-US" altLang="zh-CN" sz="2400" baseline="0" dirty="0"/>
              <a:t>-containing </a:t>
            </a:r>
          </a:p>
          <a:p>
            <a:r>
              <a:rPr kumimoji="1" lang="en-US" altLang="zh-CN" sz="2400" baseline="0" dirty="0"/>
              <a:t>transketolases catalyze the</a:t>
            </a:r>
          </a:p>
          <a:p>
            <a:r>
              <a:rPr kumimoji="1" lang="en-US" altLang="zh-CN" sz="2400" baseline="0" dirty="0"/>
              <a:t>transfer of a </a:t>
            </a:r>
            <a:r>
              <a:rPr kumimoji="1" lang="en-US" altLang="zh-CN" sz="2400" baseline="0" dirty="0">
                <a:solidFill>
                  <a:srgbClr val="FF0000"/>
                </a:solidFill>
              </a:rPr>
              <a:t>ketol</a:t>
            </a:r>
            <a:r>
              <a:rPr kumimoji="1" lang="en-US" altLang="zh-CN" sz="2400" baseline="0" dirty="0"/>
              <a:t> (</a:t>
            </a:r>
            <a:r>
              <a:rPr kumimoji="1" lang="zh-CN" altLang="en-US" sz="2400" baseline="0"/>
              <a:t>醇酮</a:t>
            </a:r>
            <a:r>
              <a:rPr kumimoji="1" lang="en-US" altLang="zh-CN" sz="2400" baseline="0" dirty="0"/>
              <a:t>) </a:t>
            </a:r>
          </a:p>
          <a:p>
            <a:r>
              <a:rPr kumimoji="1" lang="en-US" altLang="zh-CN" sz="2400" baseline="0" dirty="0"/>
              <a:t>group from a ketose donor</a:t>
            </a:r>
          </a:p>
          <a:p>
            <a:r>
              <a:rPr kumimoji="1" lang="en-US" altLang="zh-CN" sz="2400" baseline="0" dirty="0"/>
              <a:t>to an aldose acceptor</a:t>
            </a:r>
          </a:p>
          <a:p>
            <a:endParaRPr lang="en-US" altLang="zh-CN" sz="2400" baseline="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3"/>
          <p:cNvSpPr txBox="1">
            <a:spLocks noChangeArrowheads="1"/>
          </p:cNvSpPr>
          <p:nvPr/>
        </p:nvSpPr>
        <p:spPr bwMode="auto">
          <a:xfrm>
            <a:off x="4859338" y="5035550"/>
            <a:ext cx="184150" cy="946150"/>
          </a:xfrm>
          <a:prstGeom prst="rect">
            <a:avLst/>
          </a:prstGeom>
          <a:noFill/>
          <a:ln w="12700">
            <a:noFill/>
            <a:miter lim="800000"/>
            <a:headEnd type="none" w="sm" len="sm"/>
            <a:tailEnd type="none" w="sm" len="sm"/>
          </a:ln>
        </p:spPr>
        <p:txBody>
          <a:bodyPr wrap="none">
            <a:spAutoFit/>
          </a:bodyPr>
          <a:lstStyle/>
          <a:p>
            <a:endParaRPr kumimoji="1" lang="en-US" altLang="zh-CN" baseline="0" dirty="0"/>
          </a:p>
          <a:p>
            <a:endParaRPr lang="en-US" altLang="zh-CN" baseline="0" dirty="0"/>
          </a:p>
        </p:txBody>
      </p:sp>
      <p:pic>
        <p:nvPicPr>
          <p:cNvPr id="76803" name="Picture 4"/>
          <p:cNvPicPr>
            <a:picLocks noChangeAspect="1" noChangeArrowheads="1"/>
          </p:cNvPicPr>
          <p:nvPr/>
        </p:nvPicPr>
        <p:blipFill>
          <a:blip r:embed="rId3"/>
          <a:srcRect/>
          <a:stretch>
            <a:fillRect/>
          </a:stretch>
        </p:blipFill>
        <p:spPr bwMode="auto">
          <a:xfrm>
            <a:off x="1042988" y="0"/>
            <a:ext cx="6908800" cy="6097588"/>
          </a:xfrm>
          <a:prstGeom prst="rect">
            <a:avLst/>
          </a:prstGeom>
          <a:noFill/>
          <a:ln w="9525">
            <a:noFill/>
            <a:miter lim="800000"/>
            <a:headEnd/>
            <a:tailEnd/>
          </a:ln>
        </p:spPr>
      </p:pic>
      <p:sp>
        <p:nvSpPr>
          <p:cNvPr id="76804" name="Text Box 5"/>
          <p:cNvSpPr txBox="1">
            <a:spLocks noChangeArrowheads="1"/>
          </p:cNvSpPr>
          <p:nvPr/>
        </p:nvSpPr>
        <p:spPr bwMode="auto">
          <a:xfrm>
            <a:off x="683568" y="5984631"/>
            <a:ext cx="8012112" cy="946150"/>
          </a:xfrm>
          <a:prstGeom prst="rect">
            <a:avLst/>
          </a:prstGeom>
          <a:noFill/>
          <a:ln w="12700">
            <a:noFill/>
            <a:miter lim="800000"/>
            <a:headEnd type="none" w="sm" len="sm"/>
            <a:tailEnd type="none" w="sm" len="sm"/>
          </a:ln>
        </p:spPr>
        <p:txBody>
          <a:bodyPr>
            <a:spAutoFit/>
          </a:bodyPr>
          <a:lstStyle/>
          <a:p>
            <a:pPr algn="ctr"/>
            <a:r>
              <a:rPr kumimoji="1" lang="en-US" altLang="zh-CN" baseline="0" dirty="0">
                <a:solidFill>
                  <a:srgbClr val="0000FF"/>
                </a:solidFill>
              </a:rPr>
              <a:t>TPP acts as a temporary carrier of two-carbon</a:t>
            </a:r>
          </a:p>
          <a:p>
            <a:pPr algn="ctr"/>
            <a:r>
              <a:rPr kumimoji="1" lang="en-US" altLang="zh-CN" baseline="0" dirty="0">
                <a:solidFill>
                  <a:srgbClr val="0000FF"/>
                </a:solidFill>
              </a:rPr>
              <a:t>units in transketolase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p:cNvPicPr>
            <a:picLocks noChangeAspect="1" noChangeArrowheads="1"/>
          </p:cNvPicPr>
          <p:nvPr/>
        </p:nvPicPr>
        <p:blipFill>
          <a:blip r:embed="rId3"/>
          <a:srcRect/>
          <a:stretch>
            <a:fillRect/>
          </a:stretch>
        </p:blipFill>
        <p:spPr bwMode="auto">
          <a:xfrm>
            <a:off x="461963" y="379413"/>
            <a:ext cx="8218487" cy="6097587"/>
          </a:xfrm>
          <a:prstGeom prst="rect">
            <a:avLst/>
          </a:prstGeom>
          <a:noFill/>
          <a:ln w="9525">
            <a:noFill/>
            <a:miter lim="800000"/>
            <a:headEnd/>
            <a:tailEnd/>
          </a:ln>
        </p:spPr>
      </p:pic>
      <p:sp>
        <p:nvSpPr>
          <p:cNvPr id="77827" name="Text Box 6"/>
          <p:cNvSpPr txBox="1">
            <a:spLocks noChangeArrowheads="1"/>
          </p:cNvSpPr>
          <p:nvPr/>
        </p:nvSpPr>
        <p:spPr bwMode="auto">
          <a:xfrm>
            <a:off x="4284663" y="260350"/>
            <a:ext cx="4633912" cy="3081338"/>
          </a:xfrm>
          <a:prstGeom prst="rect">
            <a:avLst/>
          </a:prstGeom>
          <a:noFill/>
          <a:ln w="12700">
            <a:noFill/>
            <a:miter lim="800000"/>
            <a:headEnd type="none" w="sm" len="sm"/>
            <a:tailEnd type="none" w="sm" len="sm"/>
          </a:ln>
        </p:spPr>
        <p:txBody>
          <a:bodyPr wrap="none">
            <a:spAutoFit/>
          </a:bodyPr>
          <a:lstStyle/>
          <a:p>
            <a:r>
              <a:rPr kumimoji="1" lang="en-US" altLang="zh-CN" baseline="0" dirty="0">
                <a:solidFill>
                  <a:srgbClr val="FF0000"/>
                </a:solidFill>
              </a:rPr>
              <a:t>Both ribose 5-phosphate and </a:t>
            </a:r>
          </a:p>
          <a:p>
            <a:r>
              <a:rPr kumimoji="1" lang="en-US" altLang="zh-CN" baseline="0" dirty="0">
                <a:solidFill>
                  <a:srgbClr val="FF0000"/>
                </a:solidFill>
              </a:rPr>
              <a:t>xylulose 5-phosphate are </a:t>
            </a:r>
          </a:p>
          <a:p>
            <a:r>
              <a:rPr kumimoji="1" lang="en-US" altLang="zh-CN" baseline="0" dirty="0">
                <a:solidFill>
                  <a:srgbClr val="FF0000"/>
                </a:solidFill>
              </a:rPr>
              <a:t>converted to RuBP through</a:t>
            </a:r>
          </a:p>
          <a:p>
            <a:r>
              <a:rPr kumimoji="1" lang="en-US" altLang="zh-CN" baseline="0" dirty="0">
                <a:solidFill>
                  <a:srgbClr val="FF0000"/>
                </a:solidFill>
              </a:rPr>
              <a:t>isomerization and </a:t>
            </a:r>
          </a:p>
          <a:p>
            <a:r>
              <a:rPr kumimoji="1" lang="en-US" altLang="zh-CN" baseline="0" dirty="0">
                <a:solidFill>
                  <a:srgbClr val="FF0000"/>
                </a:solidFill>
              </a:rPr>
              <a:t>phosphorylation</a:t>
            </a:r>
          </a:p>
          <a:p>
            <a:endParaRPr lang="en-US" altLang="zh-CN" baseline="0" dirty="0"/>
          </a:p>
          <a:p>
            <a:endParaRPr lang="en-US" altLang="zh-CN" baseline="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476672"/>
            <a:ext cx="9144000" cy="1143000"/>
          </a:xfrm>
        </p:spPr>
        <p:txBody>
          <a:bodyPr/>
          <a:lstStyle/>
          <a:p>
            <a:pPr eaLnBrk="1" hangingPunct="1"/>
            <a:r>
              <a:rPr lang="en-US" altLang="zh-CN" b="1" dirty="0" smtClean="0">
                <a:solidFill>
                  <a:srgbClr val="0000FF"/>
                </a:solidFill>
                <a:latin typeface="Times New Roman" pitchFamily="18" charset="0"/>
              </a:rPr>
              <a:t>23. The synthesis of one triose phosphate from 3 CO</a:t>
            </a:r>
            <a:r>
              <a:rPr lang="en-US" altLang="zh-CN" b="1" baseline="-25000" dirty="0" smtClean="0">
                <a:solidFill>
                  <a:srgbClr val="0000FF"/>
                </a:solidFill>
                <a:latin typeface="Times New Roman" pitchFamily="18" charset="0"/>
              </a:rPr>
              <a:t>2</a:t>
            </a:r>
            <a:r>
              <a:rPr lang="en-US" altLang="zh-CN" b="1" dirty="0" smtClean="0">
                <a:solidFill>
                  <a:srgbClr val="0000FF"/>
                </a:solidFill>
                <a:latin typeface="Times New Roman" pitchFamily="18" charset="0"/>
              </a:rPr>
              <a:t> consumes 6 NADPH and 9 ATP</a:t>
            </a:r>
          </a:p>
        </p:txBody>
      </p:sp>
      <p:sp>
        <p:nvSpPr>
          <p:cNvPr id="78851" name="Rectangle 3"/>
          <p:cNvSpPr>
            <a:spLocks noGrp="1" noChangeArrowheads="1"/>
          </p:cNvSpPr>
          <p:nvPr>
            <p:ph type="body" idx="1"/>
          </p:nvPr>
        </p:nvSpPr>
        <p:spPr>
          <a:xfrm>
            <a:off x="0" y="2060848"/>
            <a:ext cx="8964488" cy="4114800"/>
          </a:xfrm>
        </p:spPr>
        <p:txBody>
          <a:bodyPr/>
          <a:lstStyle/>
          <a:p>
            <a:pPr eaLnBrk="1" hangingPunct="1"/>
            <a:r>
              <a:rPr lang="en-US" altLang="zh-CN" sz="2800" b="1" dirty="0" smtClean="0">
                <a:latin typeface="Times New Roman" pitchFamily="18" charset="0"/>
              </a:rPr>
              <a:t>Six NADPH and Six ATP are used for reducing six 3-phosphoglycerate to six glyceraldehyde 3-phosphate.</a:t>
            </a:r>
          </a:p>
          <a:p>
            <a:pPr eaLnBrk="1" hangingPunct="1"/>
            <a:r>
              <a:rPr lang="en-US" altLang="zh-CN" sz="2800" b="1" dirty="0" smtClean="0">
                <a:latin typeface="Times New Roman" pitchFamily="18" charset="0"/>
              </a:rPr>
              <a:t>Three ATP are consumed in the last step of regenerating RuBP: phosphorylation of ribulose 5-phosphate.</a:t>
            </a:r>
          </a:p>
          <a:p>
            <a:pPr eaLnBrk="1" hangingPunct="1"/>
            <a:r>
              <a:rPr lang="en-US" altLang="zh-CN" sz="2800" b="1" dirty="0" smtClean="0">
                <a:solidFill>
                  <a:srgbClr val="FF0000"/>
                </a:solidFill>
                <a:latin typeface="Times New Roman" pitchFamily="18" charset="0"/>
              </a:rPr>
              <a:t>Two NADPH and Three ATP are needed for fixing each CO</a:t>
            </a:r>
            <a:r>
              <a:rPr lang="en-US" altLang="zh-CN" sz="2800" b="1" baseline="-25000" dirty="0" smtClean="0">
                <a:solidFill>
                  <a:srgbClr val="FF0000"/>
                </a:solidFill>
                <a:latin typeface="Times New Roman" pitchFamily="18" charset="0"/>
              </a:rPr>
              <a:t>2</a:t>
            </a:r>
            <a:r>
              <a:rPr lang="en-US" altLang="zh-CN" sz="2800" b="1" dirty="0" smtClean="0">
                <a:solidFill>
                  <a:srgbClr val="FF0000"/>
                </a:solidFill>
                <a:latin typeface="Times New Roman" pitchFamily="18" charset="0"/>
              </a:rPr>
              <a:t>.</a:t>
            </a:r>
          </a:p>
          <a:p>
            <a:pPr marL="0" indent="0" eaLnBrk="1" hangingPunct="1">
              <a:buNone/>
            </a:pPr>
            <a:r>
              <a:rPr lang="en-US" altLang="zh-CN" sz="3000" b="1" dirty="0">
                <a:solidFill>
                  <a:srgbClr val="FF0000"/>
                </a:solidFill>
                <a:latin typeface="Times New Roman" pitchFamily="18" charset="0"/>
              </a:rPr>
              <a:t> </a:t>
            </a:r>
            <a:r>
              <a:rPr lang="en-US" altLang="zh-CN" sz="3000" b="1" dirty="0" smtClean="0">
                <a:solidFill>
                  <a:srgbClr val="FF0000"/>
                </a:solidFill>
                <a:latin typeface="Times New Roman" pitchFamily="18" charset="0"/>
              </a:rPr>
              <a:t>                     </a:t>
            </a:r>
            <a:r>
              <a:rPr lang="en-US" altLang="zh-CN" sz="2400" b="1" dirty="0" smtClean="0">
                <a:latin typeface="Times New Roman" pitchFamily="18" charset="0"/>
              </a:rPr>
              <a:t>3CO</a:t>
            </a:r>
            <a:r>
              <a:rPr lang="en-US" altLang="zh-CN" sz="2400" b="1" baseline="-25000" dirty="0" smtClean="0">
                <a:latin typeface="Times New Roman" pitchFamily="18" charset="0"/>
              </a:rPr>
              <a:t>2</a:t>
            </a:r>
            <a:r>
              <a:rPr lang="en-US" altLang="zh-CN" sz="2400" b="1" dirty="0" smtClean="0">
                <a:latin typeface="Times New Roman" pitchFamily="18" charset="0"/>
              </a:rPr>
              <a:t> + 9ATP + 6NADPH </a:t>
            </a:r>
            <a:endParaRPr lang="en-US" altLang="zh-CN" sz="2400" b="1" baseline="30000" dirty="0" smtClean="0">
              <a:latin typeface="Times New Roman" pitchFamily="18" charset="0"/>
            </a:endParaRPr>
          </a:p>
          <a:p>
            <a:pPr marL="0" indent="0" eaLnBrk="1" hangingPunct="1">
              <a:buNone/>
            </a:pPr>
            <a:r>
              <a:rPr lang="en-US" altLang="zh-CN" sz="2400" b="1" dirty="0">
                <a:latin typeface="Times New Roman" pitchFamily="18" charset="0"/>
              </a:rPr>
              <a:t> </a:t>
            </a:r>
            <a:r>
              <a:rPr lang="en-US" altLang="zh-CN" sz="2400" b="1" dirty="0" smtClean="0">
                <a:latin typeface="Times New Roman" pitchFamily="18" charset="0"/>
              </a:rPr>
              <a:t>          </a:t>
            </a:r>
          </a:p>
          <a:p>
            <a:pPr marL="0" indent="0" eaLnBrk="1" hangingPunct="1">
              <a:buNone/>
            </a:pPr>
            <a:r>
              <a:rPr lang="en-US" altLang="zh-CN" sz="2400" b="1" dirty="0">
                <a:latin typeface="Times New Roman" pitchFamily="18" charset="0"/>
              </a:rPr>
              <a:t> </a:t>
            </a:r>
            <a:r>
              <a:rPr lang="en-US" altLang="zh-CN" sz="2400" b="1" dirty="0" smtClean="0">
                <a:latin typeface="Times New Roman" pitchFamily="18" charset="0"/>
              </a:rPr>
              <a:t>           </a:t>
            </a:r>
            <a:r>
              <a:rPr lang="en-US" altLang="zh-CN" sz="2400" b="1" dirty="0" smtClean="0">
                <a:latin typeface="Times New Roman" pitchFamily="18" charset="0"/>
              </a:rPr>
              <a:t>glyceraldehyde </a:t>
            </a:r>
            <a:r>
              <a:rPr lang="en-US" altLang="zh-CN" sz="2400" b="1" dirty="0">
                <a:latin typeface="Times New Roman" pitchFamily="18" charset="0"/>
              </a:rPr>
              <a:t>3-phosphate+ </a:t>
            </a:r>
            <a:r>
              <a:rPr lang="en-US" altLang="zh-CN" sz="2400" b="1" dirty="0" smtClean="0">
                <a:latin typeface="Times New Roman" pitchFamily="18" charset="0"/>
              </a:rPr>
              <a:t>9ADP + 8P</a:t>
            </a:r>
            <a:r>
              <a:rPr lang="en-US" altLang="zh-CN" sz="2400" b="1" baseline="-25000" dirty="0" smtClean="0">
                <a:latin typeface="Times New Roman" pitchFamily="18" charset="0"/>
              </a:rPr>
              <a:t>i</a:t>
            </a:r>
            <a:r>
              <a:rPr lang="en-US" altLang="zh-CN" sz="2400" b="1" dirty="0" smtClean="0">
                <a:latin typeface="Times New Roman" pitchFamily="18" charset="0"/>
              </a:rPr>
              <a:t> </a:t>
            </a:r>
            <a:r>
              <a:rPr lang="en-US" altLang="zh-CN" sz="2400" b="1" dirty="0">
                <a:latin typeface="Times New Roman" pitchFamily="18" charset="0"/>
              </a:rPr>
              <a:t>+ 6NADP</a:t>
            </a:r>
            <a:r>
              <a:rPr lang="en-US" altLang="zh-CN" sz="2400" b="1" baseline="30000" dirty="0">
                <a:latin typeface="Times New Roman" pitchFamily="18" charset="0"/>
              </a:rPr>
              <a:t>+ </a:t>
            </a:r>
            <a:endParaRPr lang="en-US" altLang="zh-CN" sz="2400" b="1" dirty="0">
              <a:latin typeface="Times New Roman" pitchFamily="18" charset="0"/>
            </a:endParaRPr>
          </a:p>
          <a:p>
            <a:pPr marL="0" indent="0" eaLnBrk="1" hangingPunct="1">
              <a:buNone/>
            </a:pPr>
            <a:r>
              <a:rPr lang="en-US" altLang="zh-CN" sz="3000" b="1" dirty="0" smtClean="0">
                <a:solidFill>
                  <a:srgbClr val="FF0000"/>
                </a:solidFill>
                <a:latin typeface="Times New Roman" pitchFamily="18" charset="0"/>
              </a:rPr>
              <a:t> </a:t>
            </a:r>
          </a:p>
          <a:p>
            <a:pPr eaLnBrk="1" hangingPunct="1"/>
            <a:endParaRPr lang="en-US" altLang="zh-CN" b="1" dirty="0" smtClean="0">
              <a:solidFill>
                <a:srgbClr val="FF0000"/>
              </a:solidFill>
              <a:latin typeface="Times New Roman" pitchFamily="18" charset="0"/>
            </a:endParaRPr>
          </a:p>
        </p:txBody>
      </p:sp>
      <p:cxnSp>
        <p:nvCxnSpPr>
          <p:cNvPr id="4" name="直接箭头连接符 3"/>
          <p:cNvCxnSpPr/>
          <p:nvPr/>
        </p:nvCxnSpPr>
        <p:spPr bwMode="auto">
          <a:xfrm>
            <a:off x="3923928" y="5805264"/>
            <a:ext cx="0" cy="504056"/>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noChangeArrowheads="1"/>
          </p:cNvPicPr>
          <p:nvPr/>
        </p:nvPicPr>
        <p:blipFill>
          <a:blip r:embed="rId3"/>
          <a:srcRect/>
          <a:stretch>
            <a:fillRect/>
          </a:stretch>
        </p:blipFill>
        <p:spPr bwMode="auto">
          <a:xfrm>
            <a:off x="1331640" y="135894"/>
            <a:ext cx="6675826" cy="5805264"/>
          </a:xfrm>
          <a:prstGeom prst="rect">
            <a:avLst/>
          </a:prstGeom>
          <a:noFill/>
          <a:ln w="9525">
            <a:noFill/>
            <a:miter lim="800000"/>
            <a:headEnd/>
            <a:tailEnd/>
          </a:ln>
        </p:spPr>
      </p:pic>
      <p:sp>
        <p:nvSpPr>
          <p:cNvPr id="79875" name="Text Box 5"/>
          <p:cNvSpPr txBox="1">
            <a:spLocks noChangeArrowheads="1"/>
          </p:cNvSpPr>
          <p:nvPr/>
        </p:nvSpPr>
        <p:spPr bwMode="auto">
          <a:xfrm>
            <a:off x="807165" y="5912339"/>
            <a:ext cx="7724775" cy="1373188"/>
          </a:xfrm>
          <a:prstGeom prst="rect">
            <a:avLst/>
          </a:prstGeom>
          <a:noFill/>
          <a:ln w="12700">
            <a:noFill/>
            <a:miter lim="800000"/>
            <a:headEnd type="none" w="sm" len="sm"/>
            <a:tailEnd type="none" w="sm" len="sm"/>
          </a:ln>
        </p:spPr>
        <p:txBody>
          <a:bodyPr>
            <a:spAutoFit/>
          </a:bodyPr>
          <a:lstStyle/>
          <a:p>
            <a:pPr algn="ctr"/>
            <a:r>
              <a:rPr kumimoji="1" lang="en-US" altLang="zh-CN" baseline="0" dirty="0">
                <a:solidFill>
                  <a:srgbClr val="0000FF"/>
                </a:solidFill>
              </a:rPr>
              <a:t>Two NADPH and three ATP are consumed for </a:t>
            </a:r>
          </a:p>
          <a:p>
            <a:pPr algn="ctr"/>
            <a:r>
              <a:rPr kumimoji="1" lang="en-US" altLang="zh-CN" baseline="0" dirty="0">
                <a:solidFill>
                  <a:srgbClr val="0000FF"/>
                </a:solidFill>
              </a:rPr>
              <a:t>fixing each CO</a:t>
            </a:r>
            <a:r>
              <a:rPr kumimoji="1" lang="en-US" altLang="zh-CN" dirty="0">
                <a:solidFill>
                  <a:srgbClr val="0000FF"/>
                </a:solidFill>
              </a:rPr>
              <a:t>2</a:t>
            </a:r>
          </a:p>
          <a:p>
            <a:pPr algn="ctr"/>
            <a:endParaRPr lang="en-US" altLang="zh-CN" baseline="0" dirty="0">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48944" y="5746017"/>
            <a:ext cx="8997950" cy="946150"/>
          </a:xfrm>
          <a:prstGeom prst="rect">
            <a:avLst/>
          </a:prstGeom>
          <a:noFill/>
          <a:ln w="12700">
            <a:noFill/>
            <a:miter lim="800000"/>
            <a:headEnd type="none" w="sm" len="sm"/>
            <a:tailEnd type="none" w="sm" len="sm"/>
          </a:ln>
        </p:spPr>
        <p:txBody>
          <a:bodyPr wrap="none">
            <a:spAutoFit/>
          </a:bodyPr>
          <a:lstStyle/>
          <a:p>
            <a:r>
              <a:rPr lang="en-US" altLang="zh-CN" baseline="0" dirty="0">
                <a:solidFill>
                  <a:srgbClr val="FF0000"/>
                </a:solidFill>
              </a:rPr>
              <a:t>Pyruvate carboxylase:</a:t>
            </a:r>
            <a:r>
              <a:rPr lang="en-US" altLang="zh-CN" baseline="0" dirty="0"/>
              <a:t> </a:t>
            </a:r>
            <a:r>
              <a:rPr lang="en-US" altLang="zh-CN" baseline="0" dirty="0">
                <a:solidFill>
                  <a:srgbClr val="0000FF"/>
                </a:solidFill>
              </a:rPr>
              <a:t>the first regulatory enzyme in </a:t>
            </a:r>
          </a:p>
          <a:p>
            <a:r>
              <a:rPr lang="en-US" altLang="zh-CN" baseline="0" dirty="0">
                <a:solidFill>
                  <a:srgbClr val="0000FF"/>
                </a:solidFill>
              </a:rPr>
              <a:t>gluconeogenesis, requires acetyl-CoA as a positive effector</a:t>
            </a:r>
          </a:p>
        </p:txBody>
      </p:sp>
      <p:pic>
        <p:nvPicPr>
          <p:cNvPr id="9219" name="Picture 6"/>
          <p:cNvPicPr>
            <a:picLocks noChangeAspect="1" noChangeArrowheads="1"/>
          </p:cNvPicPr>
          <p:nvPr/>
        </p:nvPicPr>
        <p:blipFill>
          <a:blip r:embed="rId3"/>
          <a:srcRect/>
          <a:stretch>
            <a:fillRect/>
          </a:stretch>
        </p:blipFill>
        <p:spPr bwMode="auto">
          <a:xfrm>
            <a:off x="1331913" y="171450"/>
            <a:ext cx="6192837" cy="5418138"/>
          </a:xfrm>
          <a:prstGeom prst="rect">
            <a:avLst/>
          </a:prstGeom>
          <a:noFill/>
          <a:ln w="9525">
            <a:noFill/>
            <a:miter lim="800000"/>
            <a:headEnd/>
            <a:tailEnd/>
          </a:ln>
        </p:spPr>
      </p:pic>
      <p:sp>
        <p:nvSpPr>
          <p:cNvPr id="9220" name="Rectangle 7"/>
          <p:cNvSpPr>
            <a:spLocks noChangeArrowheads="1"/>
          </p:cNvSpPr>
          <p:nvPr/>
        </p:nvSpPr>
        <p:spPr bwMode="auto">
          <a:xfrm>
            <a:off x="4572000" y="2924175"/>
            <a:ext cx="1079500" cy="433388"/>
          </a:xfrm>
          <a:prstGeom prst="rect">
            <a:avLst/>
          </a:prstGeom>
          <a:noFill/>
          <a:ln w="38100">
            <a:solidFill>
              <a:srgbClr val="FF0000"/>
            </a:solidFill>
            <a:miter lim="800000"/>
            <a:headEnd type="none" w="sm" len="sm"/>
            <a:tailEnd type="none" w="sm" len="sm"/>
          </a:ln>
        </p:spPr>
        <p:txBody>
          <a:bodyPr wrap="none" anchor="ctr"/>
          <a:lstStyle/>
          <a:p>
            <a:endParaRPr lang="zh-CN" altLang="en-US"/>
          </a:p>
        </p:txBody>
      </p:sp>
      <p:sp>
        <p:nvSpPr>
          <p:cNvPr id="9221" name="Line 8"/>
          <p:cNvSpPr>
            <a:spLocks noChangeShapeType="1"/>
          </p:cNvSpPr>
          <p:nvPr/>
        </p:nvSpPr>
        <p:spPr bwMode="auto">
          <a:xfrm flipH="1">
            <a:off x="5795963" y="2492375"/>
            <a:ext cx="1008062" cy="0"/>
          </a:xfrm>
          <a:prstGeom prst="line">
            <a:avLst/>
          </a:prstGeom>
          <a:noFill/>
          <a:ln w="38100">
            <a:solidFill>
              <a:srgbClr val="FF0000"/>
            </a:solidFill>
            <a:round/>
            <a:headEnd type="none" w="sm" len="sm"/>
            <a:tailEnd type="triangle" w="sm" len="sm"/>
          </a:ln>
        </p:spPr>
        <p:txBody>
          <a:bodyPr wrap="none"/>
          <a:lstStyle/>
          <a:p>
            <a:endParaRPr lang="zh-CN"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764704"/>
            <a:ext cx="9144000" cy="1143000"/>
          </a:xfrm>
        </p:spPr>
        <p:txBody>
          <a:bodyPr/>
          <a:lstStyle/>
          <a:p>
            <a:pPr eaLnBrk="1" hangingPunct="1"/>
            <a:r>
              <a:rPr lang="en-US" altLang="zh-CN" b="1" dirty="0" smtClean="0">
                <a:solidFill>
                  <a:srgbClr val="0000FF"/>
                </a:solidFill>
                <a:latin typeface="Times New Roman" pitchFamily="18" charset="0"/>
              </a:rPr>
              <a:t>24. </a:t>
            </a:r>
            <a:r>
              <a:rPr lang="en-US" altLang="zh-CN" sz="4000" b="1" dirty="0" smtClean="0">
                <a:solidFill>
                  <a:srgbClr val="0000FF"/>
                </a:solidFill>
                <a:latin typeface="Times New Roman" pitchFamily="18" charset="0"/>
              </a:rPr>
              <a:t>The P</a:t>
            </a:r>
            <a:r>
              <a:rPr lang="en-US" altLang="zh-CN" sz="4000" b="1" baseline="-25000" dirty="0" smtClean="0">
                <a:solidFill>
                  <a:srgbClr val="0000FF"/>
                </a:solidFill>
                <a:latin typeface="Times New Roman" pitchFamily="18" charset="0"/>
              </a:rPr>
              <a:t>i</a:t>
            </a:r>
            <a:r>
              <a:rPr lang="en-US" altLang="zh-CN" sz="4000" b="1" dirty="0" smtClean="0">
                <a:solidFill>
                  <a:srgbClr val="0000FF"/>
                </a:solidFill>
                <a:latin typeface="Times New Roman" pitchFamily="18" charset="0"/>
              </a:rPr>
              <a:t>-triose phosphate antiport system of the inner chloroplast membrane facilitates the inside-outside transport of materials and energy</a:t>
            </a:r>
          </a:p>
        </p:txBody>
      </p:sp>
      <p:sp>
        <p:nvSpPr>
          <p:cNvPr id="80899" name="Rectangle 3"/>
          <p:cNvSpPr>
            <a:spLocks noGrp="1" noChangeArrowheads="1"/>
          </p:cNvSpPr>
          <p:nvPr>
            <p:ph type="body" idx="1"/>
          </p:nvPr>
        </p:nvSpPr>
        <p:spPr>
          <a:xfrm>
            <a:off x="0" y="2780928"/>
            <a:ext cx="9144000" cy="4581525"/>
          </a:xfrm>
        </p:spPr>
        <p:txBody>
          <a:bodyPr/>
          <a:lstStyle/>
          <a:p>
            <a:pPr eaLnBrk="1" hangingPunct="1"/>
            <a:r>
              <a:rPr lang="en-US" altLang="zh-CN" sz="3000" b="1" dirty="0" smtClean="0">
                <a:latin typeface="Times New Roman" pitchFamily="18" charset="0"/>
              </a:rPr>
              <a:t>For one role the newly synthesized triose phosphate can be exported from the stroma to the cytosol, where it is converted to sucrose, meanwhile, P</a:t>
            </a:r>
            <a:r>
              <a:rPr lang="en-US" altLang="zh-CN" sz="3000" b="1" baseline="-25000" dirty="0" smtClean="0">
                <a:latin typeface="Times New Roman" pitchFamily="18" charset="0"/>
              </a:rPr>
              <a:t>i </a:t>
            </a:r>
            <a:r>
              <a:rPr lang="en-US" altLang="zh-CN" sz="3000" b="1" dirty="0" smtClean="0">
                <a:latin typeface="Times New Roman" pitchFamily="18" charset="0"/>
              </a:rPr>
              <a:t>is imported from the cytosol to the stroma for ATP synthesis there.</a:t>
            </a:r>
          </a:p>
          <a:p>
            <a:pPr eaLnBrk="1" hangingPunct="1"/>
            <a:r>
              <a:rPr lang="en-US" altLang="zh-CN" sz="3000" b="1" dirty="0" smtClean="0">
                <a:latin typeface="Times New Roman" pitchFamily="18" charset="0"/>
              </a:rPr>
              <a:t>The P</a:t>
            </a:r>
            <a:r>
              <a:rPr lang="en-US" altLang="zh-CN" sz="3000" b="1" baseline="-25000" dirty="0" smtClean="0">
                <a:latin typeface="Times New Roman" pitchFamily="18" charset="0"/>
              </a:rPr>
              <a:t>i</a:t>
            </a:r>
            <a:r>
              <a:rPr lang="en-US" altLang="zh-CN" sz="3000" b="1" dirty="0" smtClean="0">
                <a:latin typeface="Times New Roman" pitchFamily="18" charset="0"/>
              </a:rPr>
              <a:t>-triose phosphate antiporter is also effectively used for exporting ATP and reducing equivalents (NADH/NADPH) from the stroma to the cytosol.</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
          <p:cNvSpPr txBox="1">
            <a:spLocks noChangeArrowheads="1"/>
          </p:cNvSpPr>
          <p:nvPr/>
        </p:nvSpPr>
        <p:spPr bwMode="auto">
          <a:xfrm>
            <a:off x="592138" y="5883275"/>
            <a:ext cx="184150" cy="366713"/>
          </a:xfrm>
          <a:prstGeom prst="rect">
            <a:avLst/>
          </a:prstGeom>
          <a:noFill/>
          <a:ln w="12700">
            <a:noFill/>
            <a:miter lim="800000"/>
            <a:headEnd type="none" w="sm" len="sm"/>
            <a:tailEnd type="none" w="sm" len="sm"/>
          </a:ln>
        </p:spPr>
        <p:txBody>
          <a:bodyPr wrap="none">
            <a:spAutoFit/>
          </a:bodyPr>
          <a:lstStyle/>
          <a:p>
            <a:endParaRPr kumimoji="1" lang="zh-CN" altLang="zh-CN" sz="1800" baseline="0"/>
          </a:p>
        </p:txBody>
      </p:sp>
      <p:sp>
        <p:nvSpPr>
          <p:cNvPr id="81923" name="Text Box 4"/>
          <p:cNvSpPr txBox="1">
            <a:spLocks noChangeArrowheads="1"/>
          </p:cNvSpPr>
          <p:nvPr/>
        </p:nvSpPr>
        <p:spPr bwMode="auto">
          <a:xfrm>
            <a:off x="287097" y="5084763"/>
            <a:ext cx="8493607" cy="1569660"/>
          </a:xfrm>
          <a:prstGeom prst="rect">
            <a:avLst/>
          </a:prstGeom>
          <a:noFill/>
          <a:ln w="12700">
            <a:noFill/>
            <a:miter lim="800000"/>
            <a:headEnd type="none" w="sm" len="sm"/>
            <a:tailEnd type="none" w="sm" len="sm"/>
          </a:ln>
        </p:spPr>
        <p:txBody>
          <a:bodyPr wrap="none">
            <a:spAutoFit/>
          </a:bodyPr>
          <a:lstStyle/>
          <a:p>
            <a:pPr algn="ctr"/>
            <a:r>
              <a:rPr kumimoji="1" lang="en-US" altLang="zh-CN" sz="3200" baseline="0" dirty="0">
                <a:solidFill>
                  <a:srgbClr val="0000FF"/>
                </a:solidFill>
              </a:rPr>
              <a:t>The P</a:t>
            </a:r>
            <a:r>
              <a:rPr kumimoji="1" lang="en-US" altLang="zh-CN" sz="3200" dirty="0">
                <a:solidFill>
                  <a:srgbClr val="0000FF"/>
                </a:solidFill>
              </a:rPr>
              <a:t>i</a:t>
            </a:r>
            <a:r>
              <a:rPr kumimoji="1" lang="en-US" altLang="zh-CN" sz="3200" baseline="0" dirty="0">
                <a:solidFill>
                  <a:srgbClr val="0000FF"/>
                </a:solidFill>
              </a:rPr>
              <a:t>-triose phosphate antiporter moves triose</a:t>
            </a:r>
          </a:p>
          <a:p>
            <a:pPr algn="ctr"/>
            <a:r>
              <a:rPr kumimoji="1" lang="en-US" altLang="zh-CN" sz="3200" baseline="0" dirty="0">
                <a:solidFill>
                  <a:srgbClr val="0000FF"/>
                </a:solidFill>
              </a:rPr>
              <a:t>phosphate out of and P</a:t>
            </a:r>
            <a:r>
              <a:rPr kumimoji="1" lang="en-US" altLang="zh-CN" sz="3200" dirty="0">
                <a:solidFill>
                  <a:srgbClr val="0000FF"/>
                </a:solidFill>
              </a:rPr>
              <a:t>i</a:t>
            </a:r>
            <a:r>
              <a:rPr kumimoji="1" lang="en-US" altLang="zh-CN" sz="3200" baseline="0" dirty="0">
                <a:solidFill>
                  <a:srgbClr val="0000FF"/>
                </a:solidFill>
              </a:rPr>
              <a:t> into the chloroplast</a:t>
            </a:r>
          </a:p>
          <a:p>
            <a:pPr algn="ctr"/>
            <a:endParaRPr lang="en-US" altLang="zh-CN" sz="3200" baseline="0" dirty="0">
              <a:solidFill>
                <a:srgbClr val="0000FF"/>
              </a:solidFill>
            </a:endParaRPr>
          </a:p>
        </p:txBody>
      </p:sp>
      <p:pic>
        <p:nvPicPr>
          <p:cNvPr id="81924" name="Picture 5"/>
          <p:cNvPicPr>
            <a:picLocks noChangeAspect="1" noChangeArrowheads="1"/>
          </p:cNvPicPr>
          <p:nvPr/>
        </p:nvPicPr>
        <p:blipFill>
          <a:blip r:embed="rId3"/>
          <a:srcRect/>
          <a:stretch>
            <a:fillRect/>
          </a:stretch>
        </p:blipFill>
        <p:spPr bwMode="auto">
          <a:xfrm>
            <a:off x="323850" y="620713"/>
            <a:ext cx="8535988" cy="4017962"/>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3"/>
          <p:cNvSpPr txBox="1">
            <a:spLocks noChangeArrowheads="1"/>
          </p:cNvSpPr>
          <p:nvPr/>
        </p:nvSpPr>
        <p:spPr bwMode="auto">
          <a:xfrm>
            <a:off x="5579855" y="332656"/>
            <a:ext cx="3609514" cy="2677656"/>
          </a:xfrm>
          <a:prstGeom prst="rect">
            <a:avLst/>
          </a:prstGeom>
          <a:noFill/>
          <a:ln w="12700">
            <a:noFill/>
            <a:miter lim="800000"/>
            <a:headEnd type="none" w="sm" len="sm"/>
            <a:tailEnd type="none" w="sm" len="sm"/>
          </a:ln>
        </p:spPr>
        <p:txBody>
          <a:bodyPr wrap="none">
            <a:spAutoFit/>
          </a:bodyPr>
          <a:lstStyle/>
          <a:p>
            <a:r>
              <a:rPr kumimoji="1" lang="en-US" altLang="zh-CN" sz="2400" baseline="0" dirty="0">
                <a:solidFill>
                  <a:srgbClr val="0000FF"/>
                </a:solidFill>
              </a:rPr>
              <a:t>ATP/reducing equivalents</a:t>
            </a:r>
          </a:p>
          <a:p>
            <a:r>
              <a:rPr kumimoji="1" lang="en-US" altLang="zh-CN" sz="2400" baseline="0" dirty="0">
                <a:solidFill>
                  <a:srgbClr val="0000FF"/>
                </a:solidFill>
              </a:rPr>
              <a:t>are exported from stroma</a:t>
            </a:r>
          </a:p>
          <a:p>
            <a:r>
              <a:rPr kumimoji="1" lang="en-US" altLang="zh-CN" sz="2400" baseline="0" dirty="0">
                <a:solidFill>
                  <a:srgbClr val="0000FF"/>
                </a:solidFill>
              </a:rPr>
              <a:t>to cytosol via the P</a:t>
            </a:r>
            <a:r>
              <a:rPr kumimoji="1" lang="en-US" altLang="zh-CN" sz="2400" dirty="0">
                <a:solidFill>
                  <a:srgbClr val="0000FF"/>
                </a:solidFill>
              </a:rPr>
              <a:t>i</a:t>
            </a:r>
            <a:r>
              <a:rPr kumimoji="1" lang="en-US" altLang="zh-CN" sz="2400" baseline="0" dirty="0">
                <a:solidFill>
                  <a:srgbClr val="0000FF"/>
                </a:solidFill>
              </a:rPr>
              <a:t>-triose</a:t>
            </a:r>
          </a:p>
          <a:p>
            <a:r>
              <a:rPr kumimoji="1" lang="en-US" altLang="zh-CN" sz="2400" baseline="0" dirty="0">
                <a:solidFill>
                  <a:srgbClr val="0000FF"/>
                </a:solidFill>
              </a:rPr>
              <a:t>phosphate antiporter and </a:t>
            </a:r>
          </a:p>
          <a:p>
            <a:r>
              <a:rPr kumimoji="1" lang="en-US" altLang="zh-CN" sz="2400" baseline="0" dirty="0">
                <a:solidFill>
                  <a:srgbClr val="0000FF"/>
                </a:solidFill>
              </a:rPr>
              <a:t>the dihydroxyacetone </a:t>
            </a:r>
          </a:p>
          <a:p>
            <a:r>
              <a:rPr kumimoji="1" lang="en-US" altLang="zh-CN" sz="2400" baseline="0" dirty="0">
                <a:solidFill>
                  <a:srgbClr val="0000FF"/>
                </a:solidFill>
              </a:rPr>
              <a:t>phosphate- </a:t>
            </a:r>
          </a:p>
          <a:p>
            <a:r>
              <a:rPr kumimoji="1" lang="en-US" altLang="zh-CN" sz="2400" baseline="0" dirty="0">
                <a:solidFill>
                  <a:srgbClr val="0000FF"/>
                </a:solidFill>
              </a:rPr>
              <a:t>3-phosphoglycerate cycle</a:t>
            </a:r>
          </a:p>
        </p:txBody>
      </p:sp>
      <p:pic>
        <p:nvPicPr>
          <p:cNvPr id="82947" name="Picture 4"/>
          <p:cNvPicPr>
            <a:picLocks noChangeAspect="1" noChangeArrowheads="1"/>
          </p:cNvPicPr>
          <p:nvPr/>
        </p:nvPicPr>
        <p:blipFill>
          <a:blip r:embed="rId3"/>
          <a:srcRect/>
          <a:stretch>
            <a:fillRect/>
          </a:stretch>
        </p:blipFill>
        <p:spPr bwMode="auto">
          <a:xfrm>
            <a:off x="0" y="836613"/>
            <a:ext cx="5571281" cy="5400699"/>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28600" y="332656"/>
            <a:ext cx="8686800" cy="1143000"/>
          </a:xfrm>
        </p:spPr>
        <p:txBody>
          <a:bodyPr/>
          <a:lstStyle/>
          <a:p>
            <a:pPr eaLnBrk="1" hangingPunct="1"/>
            <a:r>
              <a:rPr lang="en-US" altLang="zh-CN" b="1" dirty="0" smtClean="0">
                <a:solidFill>
                  <a:srgbClr val="0000FF"/>
                </a:solidFill>
                <a:latin typeface="Times New Roman" pitchFamily="18" charset="0"/>
              </a:rPr>
              <a:t>25. Rubisco is both positively and negatively regulated</a:t>
            </a:r>
            <a:r>
              <a:rPr lang="en-US" altLang="zh-CN" dirty="0" smtClean="0"/>
              <a:t> </a:t>
            </a:r>
          </a:p>
        </p:txBody>
      </p:sp>
      <p:sp>
        <p:nvSpPr>
          <p:cNvPr id="83971" name="Rectangle 3"/>
          <p:cNvSpPr>
            <a:spLocks noGrp="1" noChangeArrowheads="1"/>
          </p:cNvSpPr>
          <p:nvPr>
            <p:ph type="body" idx="1"/>
          </p:nvPr>
        </p:nvSpPr>
        <p:spPr>
          <a:xfrm>
            <a:off x="114300" y="1628800"/>
            <a:ext cx="8915400" cy="5410200"/>
          </a:xfrm>
        </p:spPr>
        <p:txBody>
          <a:bodyPr/>
          <a:lstStyle/>
          <a:p>
            <a:pPr eaLnBrk="1" hangingPunct="1"/>
            <a:r>
              <a:rPr lang="en-US" altLang="zh-CN" b="1" dirty="0" smtClean="0">
                <a:solidFill>
                  <a:srgbClr val="FF0000"/>
                </a:solidFill>
                <a:latin typeface="Times New Roman" pitchFamily="18" charset="0"/>
              </a:rPr>
              <a:t>Carbamoylation</a:t>
            </a:r>
            <a:r>
              <a:rPr lang="en-US" altLang="zh-CN" b="1" dirty="0" smtClean="0">
                <a:latin typeface="Times New Roman" pitchFamily="18" charset="0"/>
              </a:rPr>
              <a:t> of a specific Lys residue (forming a carbamate) by CO</a:t>
            </a:r>
            <a:r>
              <a:rPr lang="en-US" altLang="zh-CN" b="1" baseline="-25000" dirty="0" smtClean="0">
                <a:latin typeface="Times New Roman" pitchFamily="18" charset="0"/>
              </a:rPr>
              <a:t>2</a:t>
            </a:r>
            <a:r>
              <a:rPr lang="en-US" altLang="zh-CN" b="1" dirty="0" smtClean="0">
                <a:latin typeface="Times New Roman" pitchFamily="18" charset="0"/>
              </a:rPr>
              <a:t> activates the enzyme.</a:t>
            </a:r>
          </a:p>
          <a:p>
            <a:pPr eaLnBrk="1" hangingPunct="1"/>
            <a:r>
              <a:rPr lang="en-US" altLang="zh-CN" b="1" dirty="0" smtClean="0">
                <a:latin typeface="Times New Roman" pitchFamily="18" charset="0"/>
              </a:rPr>
              <a:t>At high CO</a:t>
            </a:r>
            <a:r>
              <a:rPr lang="en-US" altLang="zh-CN" b="1" baseline="-25000" dirty="0" smtClean="0">
                <a:latin typeface="Times New Roman" pitchFamily="18" charset="0"/>
              </a:rPr>
              <a:t>2</a:t>
            </a:r>
            <a:r>
              <a:rPr lang="en-US" altLang="zh-CN" b="1" dirty="0" smtClean="0">
                <a:latin typeface="Times New Roman" pitchFamily="18" charset="0"/>
              </a:rPr>
              <a:t> levels, carbamoylation occurs nonenzymatically.</a:t>
            </a:r>
          </a:p>
          <a:p>
            <a:pPr eaLnBrk="1" hangingPunct="1"/>
            <a:r>
              <a:rPr lang="en-US" altLang="zh-CN" b="1" dirty="0" smtClean="0">
                <a:latin typeface="Times New Roman" pitchFamily="18" charset="0"/>
              </a:rPr>
              <a:t>At low CO</a:t>
            </a:r>
            <a:r>
              <a:rPr lang="en-US" altLang="zh-CN" b="1" baseline="-25000" dirty="0" smtClean="0">
                <a:latin typeface="Times New Roman" pitchFamily="18" charset="0"/>
              </a:rPr>
              <a:t>2</a:t>
            </a:r>
            <a:r>
              <a:rPr lang="en-US" altLang="zh-CN" b="1" dirty="0" smtClean="0">
                <a:latin typeface="Times New Roman" pitchFamily="18" charset="0"/>
              </a:rPr>
              <a:t> levels, this reaction is catalyzed by rubisco activase (with ATP consumed).</a:t>
            </a:r>
          </a:p>
          <a:p>
            <a:pPr eaLnBrk="1" hangingPunct="1"/>
            <a:r>
              <a:rPr lang="en-US" altLang="zh-CN" b="1" dirty="0" smtClean="0">
                <a:latin typeface="Times New Roman" pitchFamily="18" charset="0"/>
              </a:rPr>
              <a:t>The carbamate binds </a:t>
            </a:r>
            <a:r>
              <a:rPr lang="en-US" altLang="zh-CN" b="1" dirty="0" smtClean="0">
                <a:solidFill>
                  <a:srgbClr val="FF0000"/>
                </a:solidFill>
                <a:latin typeface="Times New Roman" pitchFamily="18" charset="0"/>
              </a:rPr>
              <a:t>Mg</a:t>
            </a:r>
            <a:r>
              <a:rPr lang="en-US" altLang="zh-CN" b="1" baseline="30000" dirty="0" smtClean="0">
                <a:solidFill>
                  <a:srgbClr val="FF0000"/>
                </a:solidFill>
                <a:latin typeface="Times New Roman" pitchFamily="18" charset="0"/>
              </a:rPr>
              <a:t>2+</a:t>
            </a:r>
            <a:r>
              <a:rPr lang="en-US" altLang="zh-CN" b="1" baseline="30000" dirty="0" smtClean="0">
                <a:latin typeface="Times New Roman" pitchFamily="18" charset="0"/>
              </a:rPr>
              <a:t> </a:t>
            </a:r>
            <a:r>
              <a:rPr lang="en-US" altLang="zh-CN" b="1" dirty="0" smtClean="0">
                <a:latin typeface="Times New Roman" pitchFamily="18" charset="0"/>
              </a:rPr>
              <a:t>which is needed for the enzymatic activity.</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sz="half" idx="1"/>
          </p:nvPr>
        </p:nvSpPr>
        <p:spPr>
          <a:xfrm>
            <a:off x="0" y="476250"/>
            <a:ext cx="9144000" cy="2376488"/>
          </a:xfrm>
        </p:spPr>
        <p:txBody>
          <a:bodyPr/>
          <a:lstStyle/>
          <a:p>
            <a:pPr eaLnBrk="1" hangingPunct="1"/>
            <a:r>
              <a:rPr lang="en-US" altLang="zh-CN" sz="2800" b="1" dirty="0" smtClean="0">
                <a:latin typeface="Times New Roman" pitchFamily="18" charset="0"/>
              </a:rPr>
              <a:t>The enzyme is inactivated by a naturally occurring transition-state analog, 2-carboxyarabinitol 1-phosphate (also called  “nocturnal inhibitor”), which acts in the dark and breaks down in light (thus </a:t>
            </a:r>
            <a:r>
              <a:rPr lang="en-US" altLang="zh-CN" sz="2800" b="1" dirty="0" smtClean="0">
                <a:solidFill>
                  <a:srgbClr val="FF0000"/>
                </a:solidFill>
                <a:latin typeface="Times New Roman" pitchFamily="18" charset="0"/>
              </a:rPr>
              <a:t>carbon fixation does not occur in the dark</a:t>
            </a:r>
            <a:r>
              <a:rPr lang="en-US" altLang="zh-CN" sz="2800" b="1" dirty="0" smtClean="0">
                <a:latin typeface="Times New Roman" pitchFamily="18" charset="0"/>
              </a:rPr>
              <a:t>). </a:t>
            </a:r>
          </a:p>
          <a:p>
            <a:pPr eaLnBrk="1" hangingPunct="1"/>
            <a:endParaRPr lang="en-US" altLang="zh-CN" sz="2800" b="1" dirty="0" smtClean="0">
              <a:latin typeface="Times New Roman" pitchFamily="18" charset="0"/>
            </a:endParaRPr>
          </a:p>
        </p:txBody>
      </p:sp>
      <p:pic>
        <p:nvPicPr>
          <p:cNvPr id="84995" name="Picture 7"/>
          <p:cNvPicPr>
            <a:picLocks noGrp="1" noChangeAspect="1" noChangeArrowheads="1"/>
          </p:cNvPicPr>
          <p:nvPr>
            <p:ph sz="half" idx="2"/>
          </p:nvPr>
        </p:nvPicPr>
        <p:blipFill>
          <a:blip r:embed="rId2"/>
          <a:srcRect/>
          <a:stretch>
            <a:fillRect/>
          </a:stretch>
        </p:blipFill>
        <p:spPr>
          <a:xfrm>
            <a:off x="1042988" y="2954338"/>
            <a:ext cx="7200900" cy="3903662"/>
          </a:xfrm>
          <a:noFill/>
        </p:spPr>
      </p:pic>
      <p:sp>
        <p:nvSpPr>
          <p:cNvPr id="84996" name="Text Box 10"/>
          <p:cNvSpPr txBox="1">
            <a:spLocks noChangeArrowheads="1"/>
          </p:cNvSpPr>
          <p:nvPr/>
        </p:nvSpPr>
        <p:spPr bwMode="auto">
          <a:xfrm>
            <a:off x="1403350" y="5949950"/>
            <a:ext cx="3338513" cy="519113"/>
          </a:xfrm>
          <a:prstGeom prst="rect">
            <a:avLst/>
          </a:prstGeom>
          <a:noFill/>
          <a:ln w="12700">
            <a:noFill/>
            <a:miter lim="800000"/>
            <a:headEnd type="none" w="sm" len="sm"/>
            <a:tailEnd type="none" w="sm" len="sm"/>
          </a:ln>
        </p:spPr>
        <p:txBody>
          <a:bodyPr wrap="none">
            <a:spAutoFit/>
          </a:bodyPr>
          <a:lstStyle/>
          <a:p>
            <a:r>
              <a:rPr lang="en-US" altLang="zh-CN" baseline="0" dirty="0"/>
              <a:t>(nocturnal inhibitor)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67544" y="476672"/>
            <a:ext cx="8534400" cy="1143000"/>
          </a:xfrm>
        </p:spPr>
        <p:txBody>
          <a:bodyPr/>
          <a:lstStyle/>
          <a:p>
            <a:pPr eaLnBrk="1" hangingPunct="1"/>
            <a:r>
              <a:rPr lang="en-US" altLang="zh-CN" b="1" dirty="0" smtClean="0">
                <a:solidFill>
                  <a:srgbClr val="0000FF"/>
                </a:solidFill>
                <a:latin typeface="Times New Roman" pitchFamily="18" charset="0"/>
              </a:rPr>
              <a:t>26. Certain enzymes are indirectly activated by light</a:t>
            </a:r>
            <a:r>
              <a:rPr lang="en-US" altLang="zh-CN" dirty="0" smtClean="0"/>
              <a:t> </a:t>
            </a:r>
          </a:p>
        </p:txBody>
      </p:sp>
      <p:sp>
        <p:nvSpPr>
          <p:cNvPr id="86019" name="Rectangle 3"/>
          <p:cNvSpPr>
            <a:spLocks noGrp="1" noChangeArrowheads="1"/>
          </p:cNvSpPr>
          <p:nvPr>
            <p:ph type="body" idx="1"/>
          </p:nvPr>
        </p:nvSpPr>
        <p:spPr>
          <a:xfrm>
            <a:off x="0" y="2060575"/>
            <a:ext cx="9144000" cy="4114800"/>
          </a:xfrm>
        </p:spPr>
        <p:txBody>
          <a:bodyPr/>
          <a:lstStyle/>
          <a:p>
            <a:pPr eaLnBrk="1" hangingPunct="1"/>
            <a:r>
              <a:rPr lang="en-US" altLang="zh-CN" b="1" dirty="0" smtClean="0">
                <a:latin typeface="Times New Roman" pitchFamily="18" charset="0"/>
              </a:rPr>
              <a:t>Light will drive the proton pumping from stroma to thylakoid lumen, thus increasing the pH of the stroma of chloroplast, accompanied by a flow of Mg</a:t>
            </a:r>
            <a:r>
              <a:rPr lang="en-US" altLang="zh-CN" b="1" baseline="30000" dirty="0" smtClean="0">
                <a:latin typeface="Times New Roman" pitchFamily="18" charset="0"/>
              </a:rPr>
              <a:t>2+</a:t>
            </a:r>
            <a:r>
              <a:rPr lang="en-US" altLang="zh-CN" b="1" dirty="0" smtClean="0">
                <a:latin typeface="Times New Roman" pitchFamily="18" charset="0"/>
              </a:rPr>
              <a:t> from thylakoid lumen into the stroma.</a:t>
            </a:r>
          </a:p>
          <a:p>
            <a:pPr eaLnBrk="1" hangingPunct="1"/>
            <a:r>
              <a:rPr lang="en-US" altLang="zh-CN" b="1" dirty="0" smtClean="0">
                <a:latin typeface="Times New Roman" pitchFamily="18" charset="0"/>
              </a:rPr>
              <a:t>The enzymatic activity of </a:t>
            </a:r>
            <a:r>
              <a:rPr lang="en-US" altLang="zh-CN" b="1" dirty="0" smtClean="0">
                <a:solidFill>
                  <a:srgbClr val="FF0000"/>
                </a:solidFill>
                <a:latin typeface="Times New Roman" pitchFamily="18" charset="0"/>
              </a:rPr>
              <a:t>fructose 1,6-bisphosphatase</a:t>
            </a:r>
            <a:r>
              <a:rPr lang="en-US" altLang="zh-CN" b="1" dirty="0" smtClean="0">
                <a:latin typeface="Times New Roman" pitchFamily="18" charset="0"/>
              </a:rPr>
              <a:t> increases with increasing pH and Mg</a:t>
            </a:r>
            <a:r>
              <a:rPr lang="en-US" altLang="zh-CN" b="1" baseline="30000" dirty="0" smtClean="0">
                <a:latin typeface="Times New Roman" pitchFamily="18" charset="0"/>
              </a:rPr>
              <a:t>2+</a:t>
            </a:r>
            <a:r>
              <a:rPr lang="en-US" altLang="zh-CN" b="1" dirty="0" smtClean="0">
                <a:latin typeface="Times New Roman" pitchFamily="18" charset="0"/>
              </a:rPr>
              <a:t> concentration.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4"/>
          <p:cNvSpPr txBox="1">
            <a:spLocks noChangeArrowheads="1"/>
          </p:cNvSpPr>
          <p:nvPr/>
        </p:nvSpPr>
        <p:spPr bwMode="auto">
          <a:xfrm>
            <a:off x="5487988" y="1022350"/>
            <a:ext cx="3686175" cy="1800225"/>
          </a:xfrm>
          <a:prstGeom prst="rect">
            <a:avLst/>
          </a:prstGeom>
          <a:noFill/>
          <a:ln w="12700">
            <a:noFill/>
            <a:miter lim="800000"/>
            <a:headEnd type="none" w="sm" len="sm"/>
            <a:tailEnd type="none" w="sm" len="sm"/>
          </a:ln>
        </p:spPr>
        <p:txBody>
          <a:bodyPr wrap="none">
            <a:spAutoFit/>
          </a:bodyPr>
          <a:lstStyle/>
          <a:p>
            <a:r>
              <a:rPr kumimoji="1" lang="en-US" altLang="zh-CN" baseline="0" dirty="0">
                <a:solidFill>
                  <a:srgbClr val="0000FF"/>
                </a:solidFill>
              </a:rPr>
              <a:t>Light drives a decrease</a:t>
            </a:r>
          </a:p>
          <a:p>
            <a:r>
              <a:rPr kumimoji="1" lang="en-US" altLang="zh-CN" baseline="0" dirty="0">
                <a:solidFill>
                  <a:srgbClr val="0000FF"/>
                </a:solidFill>
              </a:rPr>
              <a:t>of [H</a:t>
            </a:r>
            <a:r>
              <a:rPr kumimoji="1" lang="en-US" altLang="zh-CN" baseline="30000" dirty="0">
                <a:solidFill>
                  <a:srgbClr val="0000FF"/>
                </a:solidFill>
              </a:rPr>
              <a:t>+</a:t>
            </a:r>
            <a:r>
              <a:rPr kumimoji="1" lang="en-US" altLang="zh-CN" baseline="0" dirty="0">
                <a:solidFill>
                  <a:srgbClr val="0000FF"/>
                </a:solidFill>
              </a:rPr>
              <a:t>] and increase</a:t>
            </a:r>
          </a:p>
          <a:p>
            <a:r>
              <a:rPr kumimoji="1" lang="en-US" altLang="zh-CN" baseline="0" dirty="0">
                <a:solidFill>
                  <a:srgbClr val="0000FF"/>
                </a:solidFill>
              </a:rPr>
              <a:t>of [Mg</a:t>
            </a:r>
            <a:r>
              <a:rPr kumimoji="1" lang="en-US" altLang="zh-CN" baseline="30000" dirty="0">
                <a:solidFill>
                  <a:srgbClr val="0000FF"/>
                </a:solidFill>
              </a:rPr>
              <a:t>2+</a:t>
            </a:r>
            <a:r>
              <a:rPr kumimoji="1" lang="en-US" altLang="zh-CN" baseline="0" dirty="0">
                <a:solidFill>
                  <a:srgbClr val="0000FF"/>
                </a:solidFill>
              </a:rPr>
              <a:t>] in the </a:t>
            </a:r>
          </a:p>
          <a:p>
            <a:r>
              <a:rPr kumimoji="1" lang="en-US" altLang="zh-CN" baseline="0" dirty="0">
                <a:solidFill>
                  <a:srgbClr val="0000FF"/>
                </a:solidFill>
              </a:rPr>
              <a:t>stroma of chloroplasts</a:t>
            </a:r>
          </a:p>
        </p:txBody>
      </p:sp>
      <p:pic>
        <p:nvPicPr>
          <p:cNvPr id="87043" name="Picture 5"/>
          <p:cNvPicPr>
            <a:picLocks noChangeAspect="1" noChangeArrowheads="1"/>
          </p:cNvPicPr>
          <p:nvPr/>
        </p:nvPicPr>
        <p:blipFill>
          <a:blip r:embed="rId3"/>
          <a:srcRect/>
          <a:stretch>
            <a:fillRect/>
          </a:stretch>
        </p:blipFill>
        <p:spPr bwMode="auto">
          <a:xfrm>
            <a:off x="684213" y="260350"/>
            <a:ext cx="4567237" cy="6097588"/>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611188" y="6165850"/>
            <a:ext cx="8218487" cy="519113"/>
          </a:xfrm>
          <a:prstGeom prst="rect">
            <a:avLst/>
          </a:prstGeom>
          <a:noFill/>
          <a:ln w="12700">
            <a:noFill/>
            <a:miter lim="800000"/>
            <a:headEnd type="none" w="sm" len="sm"/>
            <a:tailEnd type="none" w="sm" len="sm"/>
          </a:ln>
        </p:spPr>
        <p:txBody>
          <a:bodyPr wrap="none">
            <a:spAutoFit/>
          </a:bodyPr>
          <a:lstStyle/>
          <a:p>
            <a:r>
              <a:rPr lang="en-US" altLang="zh-CN" baseline="0" dirty="0">
                <a:solidFill>
                  <a:srgbClr val="0000FF"/>
                </a:solidFill>
              </a:rPr>
              <a:t>Activation of chloroplast fructose 1,6-bisphosphatase</a:t>
            </a:r>
          </a:p>
        </p:txBody>
      </p:sp>
      <p:pic>
        <p:nvPicPr>
          <p:cNvPr id="88067" name="Picture 4"/>
          <p:cNvPicPr>
            <a:picLocks noChangeAspect="1" noChangeArrowheads="1"/>
          </p:cNvPicPr>
          <p:nvPr/>
        </p:nvPicPr>
        <p:blipFill>
          <a:blip r:embed="rId3"/>
          <a:srcRect/>
          <a:stretch>
            <a:fillRect/>
          </a:stretch>
        </p:blipFill>
        <p:spPr bwMode="auto">
          <a:xfrm>
            <a:off x="539750" y="0"/>
            <a:ext cx="7859713" cy="6097588"/>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idx="1"/>
          </p:nvPr>
        </p:nvSpPr>
        <p:spPr>
          <a:xfrm>
            <a:off x="0" y="228600"/>
            <a:ext cx="9144000" cy="4114800"/>
          </a:xfrm>
        </p:spPr>
        <p:txBody>
          <a:bodyPr/>
          <a:lstStyle/>
          <a:p>
            <a:pPr eaLnBrk="1" hangingPunct="1">
              <a:lnSpc>
                <a:spcPct val="90000"/>
              </a:lnSpc>
            </a:pPr>
            <a:r>
              <a:rPr lang="en-US" altLang="zh-CN" b="1" dirty="0" smtClean="0">
                <a:latin typeface="Times New Roman" pitchFamily="18" charset="0"/>
              </a:rPr>
              <a:t>A few Calvin cycle enzymes (including glyceraldehyde 3-phosphate dehydrogenase, fructose 1,6-bisphosphatase, sedoheptulose 1,7-bisphosphatase, and ribulose 5-phosphate kinase) are activated by </a:t>
            </a:r>
            <a:r>
              <a:rPr lang="en-US" altLang="zh-CN" b="1" dirty="0" smtClean="0">
                <a:solidFill>
                  <a:srgbClr val="FF0000"/>
                </a:solidFill>
                <a:latin typeface="Times New Roman" pitchFamily="18" charset="0"/>
              </a:rPr>
              <a:t>light-driven reduction of disulfide bonds</a:t>
            </a:r>
            <a:r>
              <a:rPr lang="en-US" altLang="zh-CN" b="1" dirty="0" smtClean="0">
                <a:latin typeface="Times New Roman" pitchFamily="18" charset="0"/>
              </a:rPr>
              <a:t>, mediated by a soluble, small disulfide-containing thioredoxin (reduced form), which is in turn activated by the reduced ferredoxin generated from PSI under illumination.</a:t>
            </a:r>
          </a:p>
          <a:p>
            <a:pPr eaLnBrk="1" hangingPunct="1">
              <a:lnSpc>
                <a:spcPct val="90000"/>
              </a:lnSpc>
            </a:pPr>
            <a:endParaRPr lang="en-US" altLang="zh-CN" b="1" dirty="0" smtClean="0">
              <a:latin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3"/>
          <p:cNvSpPr txBox="1">
            <a:spLocks noChangeArrowheads="1"/>
          </p:cNvSpPr>
          <p:nvPr/>
        </p:nvSpPr>
        <p:spPr bwMode="auto">
          <a:xfrm>
            <a:off x="189957" y="5084763"/>
            <a:ext cx="8989512" cy="1569660"/>
          </a:xfrm>
          <a:prstGeom prst="rect">
            <a:avLst/>
          </a:prstGeom>
          <a:noFill/>
          <a:ln w="12700">
            <a:noFill/>
            <a:miter lim="800000"/>
            <a:headEnd type="none" w="sm" len="sm"/>
            <a:tailEnd type="none" w="sm" len="sm"/>
          </a:ln>
        </p:spPr>
        <p:txBody>
          <a:bodyPr wrap="none">
            <a:spAutoFit/>
          </a:bodyPr>
          <a:lstStyle/>
          <a:p>
            <a:pPr algn="ctr"/>
            <a:r>
              <a:rPr kumimoji="1" lang="en-US" altLang="zh-CN" sz="3200" baseline="0" dirty="0">
                <a:solidFill>
                  <a:srgbClr val="0000FF"/>
                </a:solidFill>
              </a:rPr>
              <a:t>Light </a:t>
            </a:r>
            <a:r>
              <a:rPr kumimoji="1" lang="en-US" altLang="zh-CN" sz="3200" baseline="0" dirty="0">
                <a:solidFill>
                  <a:srgbClr val="FF0000"/>
                </a:solidFill>
              </a:rPr>
              <a:t>indirectly</a:t>
            </a:r>
            <a:r>
              <a:rPr kumimoji="1" lang="en-US" altLang="zh-CN" sz="3200" baseline="0" dirty="0">
                <a:solidFill>
                  <a:srgbClr val="0000FF"/>
                </a:solidFill>
              </a:rPr>
              <a:t> drives the reduction of a disulfide </a:t>
            </a:r>
          </a:p>
          <a:p>
            <a:pPr algn="ctr"/>
            <a:r>
              <a:rPr kumimoji="1" lang="en-US" altLang="zh-CN" sz="3200" baseline="0" dirty="0">
                <a:solidFill>
                  <a:srgbClr val="0000FF"/>
                </a:solidFill>
              </a:rPr>
              <a:t>bond of a few Calvin cycle enzymes, therefore</a:t>
            </a:r>
          </a:p>
          <a:p>
            <a:pPr algn="ctr"/>
            <a:r>
              <a:rPr kumimoji="1" lang="en-US" altLang="zh-CN" sz="3200" baseline="0" dirty="0">
                <a:solidFill>
                  <a:srgbClr val="0000FF"/>
                </a:solidFill>
              </a:rPr>
              <a:t>activating these enzymes.</a:t>
            </a:r>
          </a:p>
        </p:txBody>
      </p:sp>
      <p:sp>
        <p:nvSpPr>
          <p:cNvPr id="90115" name="Text Box 4"/>
          <p:cNvSpPr txBox="1">
            <a:spLocks noChangeArrowheads="1"/>
          </p:cNvSpPr>
          <p:nvPr/>
        </p:nvSpPr>
        <p:spPr bwMode="auto">
          <a:xfrm>
            <a:off x="755650" y="2058988"/>
            <a:ext cx="184150" cy="519112"/>
          </a:xfrm>
          <a:prstGeom prst="rect">
            <a:avLst/>
          </a:prstGeom>
          <a:noFill/>
          <a:ln w="12700">
            <a:noFill/>
            <a:miter lim="800000"/>
            <a:headEnd type="none" w="sm" len="sm"/>
            <a:tailEnd type="none" w="sm" len="sm"/>
          </a:ln>
        </p:spPr>
        <p:txBody>
          <a:bodyPr wrap="none">
            <a:spAutoFit/>
          </a:bodyPr>
          <a:lstStyle/>
          <a:p>
            <a:endParaRPr lang="zh-CN" altLang="zh-CN" baseline="0"/>
          </a:p>
        </p:txBody>
      </p:sp>
      <p:sp>
        <p:nvSpPr>
          <p:cNvPr id="90116" name="Text Box 8"/>
          <p:cNvSpPr txBox="1">
            <a:spLocks noChangeArrowheads="1"/>
          </p:cNvSpPr>
          <p:nvPr/>
        </p:nvSpPr>
        <p:spPr bwMode="auto">
          <a:xfrm>
            <a:off x="1763713" y="3768725"/>
            <a:ext cx="184150" cy="457200"/>
          </a:xfrm>
          <a:prstGeom prst="rect">
            <a:avLst/>
          </a:prstGeom>
          <a:noFill/>
          <a:ln w="12700">
            <a:noFill/>
            <a:miter lim="800000"/>
            <a:headEnd type="none" w="sm" len="sm"/>
            <a:tailEnd type="none" w="sm" len="sm"/>
          </a:ln>
        </p:spPr>
        <p:txBody>
          <a:bodyPr wrap="none">
            <a:spAutoFit/>
          </a:bodyPr>
          <a:lstStyle/>
          <a:p>
            <a:endParaRPr lang="zh-CN" altLang="zh-CN" sz="2400" baseline="0">
              <a:solidFill>
                <a:srgbClr val="FF0000"/>
              </a:solidFill>
            </a:endParaRPr>
          </a:p>
        </p:txBody>
      </p:sp>
      <p:pic>
        <p:nvPicPr>
          <p:cNvPr id="90117" name="Picture 9"/>
          <p:cNvPicPr>
            <a:picLocks noChangeAspect="1" noChangeArrowheads="1"/>
          </p:cNvPicPr>
          <p:nvPr/>
        </p:nvPicPr>
        <p:blipFill>
          <a:blip r:embed="rId3"/>
          <a:srcRect/>
          <a:stretch>
            <a:fillRect/>
          </a:stretch>
        </p:blipFill>
        <p:spPr bwMode="auto">
          <a:xfrm>
            <a:off x="250825" y="981075"/>
            <a:ext cx="8535988" cy="2919413"/>
          </a:xfrm>
          <a:prstGeom prst="rect">
            <a:avLst/>
          </a:prstGeom>
          <a:noFill/>
          <a:ln w="9525">
            <a:noFill/>
            <a:miter lim="800000"/>
            <a:headEnd/>
            <a:tailEnd/>
          </a:ln>
        </p:spPr>
      </p:pic>
      <p:sp>
        <p:nvSpPr>
          <p:cNvPr id="90118" name="Text Box 10"/>
          <p:cNvSpPr txBox="1">
            <a:spLocks noChangeArrowheads="1"/>
          </p:cNvSpPr>
          <p:nvPr/>
        </p:nvSpPr>
        <p:spPr bwMode="auto">
          <a:xfrm>
            <a:off x="1527175" y="3325813"/>
            <a:ext cx="2020888" cy="519112"/>
          </a:xfrm>
          <a:prstGeom prst="rect">
            <a:avLst/>
          </a:prstGeom>
          <a:noFill/>
          <a:ln w="12700">
            <a:noFill/>
            <a:miter lim="800000"/>
            <a:headEnd type="none" w="sm" len="sm"/>
            <a:tailEnd type="none" w="sm" len="sm"/>
          </a:ln>
        </p:spPr>
        <p:txBody>
          <a:bodyPr wrap="none">
            <a:spAutoFit/>
          </a:bodyPr>
          <a:lstStyle/>
          <a:p>
            <a:r>
              <a:rPr lang="en-US" altLang="zh-CN" baseline="0" dirty="0">
                <a:solidFill>
                  <a:srgbClr val="FF0000"/>
                </a:solidFill>
              </a:rPr>
              <a:t>(ferredoxin)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a:srcRect/>
          <a:stretch>
            <a:fillRect/>
          </a:stretch>
        </p:blipFill>
        <p:spPr bwMode="auto">
          <a:xfrm>
            <a:off x="477838" y="379413"/>
            <a:ext cx="8188325" cy="6097587"/>
          </a:xfrm>
          <a:prstGeom prst="rect">
            <a:avLst/>
          </a:prstGeom>
          <a:noFill/>
          <a:ln w="9525">
            <a:noFill/>
            <a:miter lim="800000"/>
            <a:headEnd/>
            <a:tailEnd/>
          </a:ln>
        </p:spPr>
      </p:pic>
      <p:sp>
        <p:nvSpPr>
          <p:cNvPr id="10243" name="Line 4"/>
          <p:cNvSpPr>
            <a:spLocks noChangeShapeType="1"/>
          </p:cNvSpPr>
          <p:nvPr/>
        </p:nvSpPr>
        <p:spPr bwMode="auto">
          <a:xfrm flipH="1">
            <a:off x="6300788" y="3284538"/>
            <a:ext cx="863600" cy="0"/>
          </a:xfrm>
          <a:prstGeom prst="line">
            <a:avLst/>
          </a:prstGeom>
          <a:noFill/>
          <a:ln w="38100">
            <a:solidFill>
              <a:srgbClr val="FF0000"/>
            </a:solidFill>
            <a:round/>
            <a:headEnd type="none" w="sm" len="sm"/>
            <a:tailEnd type="triangle" w="sm" len="sm"/>
          </a:ln>
        </p:spPr>
        <p:txBody>
          <a:bodyPr wrap="none"/>
          <a:lstStyle/>
          <a:p>
            <a:endParaRPr lang="zh-CN"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28600" y="476672"/>
            <a:ext cx="8915400" cy="1143000"/>
          </a:xfrm>
        </p:spPr>
        <p:txBody>
          <a:bodyPr/>
          <a:lstStyle/>
          <a:p>
            <a:pPr eaLnBrk="1" hangingPunct="1">
              <a:lnSpc>
                <a:spcPct val="90000"/>
              </a:lnSpc>
            </a:pPr>
            <a:r>
              <a:rPr lang="en-US" altLang="zh-CN" sz="4200" b="1" dirty="0" smtClean="0">
                <a:solidFill>
                  <a:srgbClr val="0000FF"/>
                </a:solidFill>
                <a:latin typeface="Times New Roman" pitchFamily="18" charset="0"/>
              </a:rPr>
              <a:t>27. Photophosphorylation, CO</a:t>
            </a:r>
            <a:r>
              <a:rPr lang="en-US" altLang="zh-CN" sz="4200" b="1" baseline="-25000" dirty="0" smtClean="0">
                <a:solidFill>
                  <a:srgbClr val="0000FF"/>
                </a:solidFill>
                <a:latin typeface="Times New Roman" pitchFamily="18" charset="0"/>
              </a:rPr>
              <a:t>2</a:t>
            </a:r>
            <a:r>
              <a:rPr lang="en-US" altLang="zh-CN" sz="4200" b="1" dirty="0" smtClean="0">
                <a:solidFill>
                  <a:srgbClr val="0000FF"/>
                </a:solidFill>
                <a:latin typeface="Times New Roman" pitchFamily="18" charset="0"/>
              </a:rPr>
              <a:t> fixation, sucrose/starch syntheses, and glycolysis are tightly regulated</a:t>
            </a:r>
          </a:p>
        </p:txBody>
      </p:sp>
      <p:sp>
        <p:nvSpPr>
          <p:cNvPr id="91139" name="Rectangle 3"/>
          <p:cNvSpPr>
            <a:spLocks noGrp="1" noChangeArrowheads="1"/>
          </p:cNvSpPr>
          <p:nvPr>
            <p:ph type="body" idx="1"/>
          </p:nvPr>
        </p:nvSpPr>
        <p:spPr>
          <a:xfrm>
            <a:off x="0" y="2060575"/>
            <a:ext cx="8915400" cy="4953000"/>
          </a:xfrm>
        </p:spPr>
        <p:txBody>
          <a:bodyPr/>
          <a:lstStyle/>
          <a:p>
            <a:pPr eaLnBrk="1" hangingPunct="1">
              <a:lnSpc>
                <a:spcPct val="90000"/>
              </a:lnSpc>
            </a:pPr>
            <a:r>
              <a:rPr lang="en-US" altLang="zh-CN" b="1" dirty="0" smtClean="0">
                <a:latin typeface="Times New Roman" pitchFamily="18" charset="0"/>
              </a:rPr>
              <a:t>The triose phosphates newly synthesized from the Calvin cycle have to be properly partitioned between sucrose/starch syntheses (which releases Pi for ATP synthesis in photophosphorylation) and regeneration of ribulose 1,5-bisphosphate for the effective running of the Calvin cycle.</a:t>
            </a:r>
          </a:p>
          <a:p>
            <a:pPr eaLnBrk="1" hangingPunct="1">
              <a:lnSpc>
                <a:spcPct val="90000"/>
              </a:lnSpc>
            </a:pPr>
            <a:r>
              <a:rPr lang="en-US" altLang="zh-CN" b="1" dirty="0" smtClean="0">
                <a:solidFill>
                  <a:srgbClr val="FF0000"/>
                </a:solidFill>
                <a:latin typeface="Times New Roman" pitchFamily="18" charset="0"/>
              </a:rPr>
              <a:t>Carbohydrate biosynthesis (gluconeogenesis) should slow down and degradation (glycolysis) should speed up in the dark and vice versa.</a:t>
            </a:r>
          </a:p>
          <a:p>
            <a:pPr eaLnBrk="1" hangingPunct="1">
              <a:lnSpc>
                <a:spcPct val="90000"/>
              </a:lnSpc>
            </a:pPr>
            <a:endParaRPr lang="en-US" altLang="zh-CN" b="1" dirty="0" smtClean="0">
              <a:solidFill>
                <a:srgbClr val="FF0000"/>
              </a:solidFill>
              <a:latin typeface="Times New Roman"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idx="1"/>
          </p:nvPr>
        </p:nvSpPr>
        <p:spPr>
          <a:xfrm>
            <a:off x="0" y="188640"/>
            <a:ext cx="9144000" cy="4114800"/>
          </a:xfrm>
        </p:spPr>
        <p:txBody>
          <a:bodyPr/>
          <a:lstStyle/>
          <a:p>
            <a:pPr eaLnBrk="1" hangingPunct="1">
              <a:lnSpc>
                <a:spcPct val="90000"/>
              </a:lnSpc>
            </a:pPr>
            <a:r>
              <a:rPr lang="en-US" altLang="zh-CN" b="1" dirty="0" smtClean="0">
                <a:solidFill>
                  <a:srgbClr val="FF0000"/>
                </a:solidFill>
                <a:latin typeface="Times New Roman" pitchFamily="18" charset="0"/>
              </a:rPr>
              <a:t>Fructose 2,6-bisphosphate also plays a key role in regulating these processes in plants!</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Photosynthetic 3-carbon products, present at a high level under illumination, inhibit PFK-2, thus lowering the level of fructose-2,6-bisphosphate, which will in turn increase the activity of FBPase-1 of gluconeogenesis.</a:t>
            </a:r>
          </a:p>
          <a:p>
            <a:pPr eaLnBrk="1" hangingPunct="1">
              <a:lnSpc>
                <a:spcPct val="90000"/>
              </a:lnSpc>
            </a:pPr>
            <a:r>
              <a:rPr lang="en-US" altLang="zh-CN" b="1" dirty="0" smtClean="0">
                <a:latin typeface="Times New Roman" pitchFamily="18" charset="0"/>
              </a:rPr>
              <a:t>P</a:t>
            </a:r>
            <a:r>
              <a:rPr lang="en-US" altLang="zh-CN" b="1" baseline="-25000" dirty="0" smtClean="0">
                <a:latin typeface="Times New Roman" pitchFamily="18" charset="0"/>
              </a:rPr>
              <a:t>i</a:t>
            </a:r>
            <a:r>
              <a:rPr lang="en-US" altLang="zh-CN" b="1" dirty="0" smtClean="0">
                <a:latin typeface="Times New Roman" pitchFamily="18" charset="0"/>
              </a:rPr>
              <a:t>, present at a high level in the dark, stimulates PFK-2, thus raising  the level of fructose-2,6-bisphosphate, which in turn increases the activity of PFK-1 and the level of glycolysis.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3"/>
          <p:cNvSpPr txBox="1">
            <a:spLocks noChangeArrowheads="1"/>
          </p:cNvSpPr>
          <p:nvPr/>
        </p:nvSpPr>
        <p:spPr bwMode="auto">
          <a:xfrm>
            <a:off x="4932040" y="980728"/>
            <a:ext cx="4338637" cy="4362450"/>
          </a:xfrm>
          <a:prstGeom prst="rect">
            <a:avLst/>
          </a:prstGeom>
          <a:noFill/>
          <a:ln w="12700">
            <a:noFill/>
            <a:miter lim="800000"/>
            <a:headEnd type="none" w="sm" len="sm"/>
            <a:tailEnd type="none" w="sm" len="sm"/>
          </a:ln>
        </p:spPr>
        <p:txBody>
          <a:bodyPr wrap="none">
            <a:spAutoFit/>
          </a:bodyPr>
          <a:lstStyle/>
          <a:p>
            <a:r>
              <a:rPr kumimoji="1" lang="en-US" altLang="zh-CN" baseline="0" dirty="0">
                <a:solidFill>
                  <a:srgbClr val="0000FF"/>
                </a:solidFill>
              </a:rPr>
              <a:t>Fructose 2,6-bisphosphate</a:t>
            </a:r>
          </a:p>
          <a:p>
            <a:r>
              <a:rPr kumimoji="1" lang="en-US" altLang="zh-CN" baseline="0" dirty="0">
                <a:solidFill>
                  <a:srgbClr val="0000FF"/>
                </a:solidFill>
              </a:rPr>
              <a:t>reciprocally regulates the</a:t>
            </a:r>
          </a:p>
          <a:p>
            <a:r>
              <a:rPr kumimoji="1" lang="en-US" altLang="zh-CN" baseline="0" dirty="0">
                <a:solidFill>
                  <a:srgbClr val="0000FF"/>
                </a:solidFill>
              </a:rPr>
              <a:t>gluconeogenesis and</a:t>
            </a:r>
          </a:p>
          <a:p>
            <a:r>
              <a:rPr kumimoji="1" lang="en-US" altLang="zh-CN" baseline="0" dirty="0">
                <a:solidFill>
                  <a:srgbClr val="0000FF"/>
                </a:solidFill>
              </a:rPr>
              <a:t>glycolysis in the light and</a:t>
            </a:r>
          </a:p>
          <a:p>
            <a:r>
              <a:rPr kumimoji="1" lang="en-US" altLang="zh-CN" baseline="0" dirty="0">
                <a:solidFill>
                  <a:srgbClr val="0000FF"/>
                </a:solidFill>
              </a:rPr>
              <a:t>dark—the concentration </a:t>
            </a:r>
          </a:p>
          <a:p>
            <a:r>
              <a:rPr kumimoji="1" lang="en-US" altLang="zh-CN" baseline="0" dirty="0">
                <a:solidFill>
                  <a:srgbClr val="0000FF"/>
                </a:solidFill>
              </a:rPr>
              <a:t>of F-2,6BP varies </a:t>
            </a:r>
            <a:r>
              <a:rPr kumimoji="1" lang="en-US" altLang="zh-CN" baseline="0" dirty="0">
                <a:solidFill>
                  <a:srgbClr val="FF0000"/>
                </a:solidFill>
              </a:rPr>
              <a:t>inversely</a:t>
            </a:r>
            <a:r>
              <a:rPr kumimoji="1" lang="en-US" altLang="zh-CN" baseline="0" dirty="0">
                <a:solidFill>
                  <a:srgbClr val="0000FF"/>
                </a:solidFill>
              </a:rPr>
              <a:t> </a:t>
            </a:r>
          </a:p>
          <a:p>
            <a:r>
              <a:rPr kumimoji="1" lang="en-US" altLang="zh-CN" baseline="0" dirty="0">
                <a:solidFill>
                  <a:srgbClr val="0000FF"/>
                </a:solidFill>
              </a:rPr>
              <a:t>with the rate of </a:t>
            </a:r>
          </a:p>
          <a:p>
            <a:r>
              <a:rPr kumimoji="1" lang="en-US" altLang="zh-CN" baseline="0" dirty="0">
                <a:solidFill>
                  <a:srgbClr val="0000FF"/>
                </a:solidFill>
              </a:rPr>
              <a:t>photosynthesis.</a:t>
            </a:r>
          </a:p>
          <a:p>
            <a:endParaRPr kumimoji="1" lang="en-US" altLang="zh-CN" baseline="0" dirty="0"/>
          </a:p>
          <a:p>
            <a:endParaRPr lang="en-US" altLang="zh-CN" baseline="0" dirty="0"/>
          </a:p>
        </p:txBody>
      </p:sp>
      <p:pic>
        <p:nvPicPr>
          <p:cNvPr id="93187" name="Picture 5"/>
          <p:cNvPicPr>
            <a:picLocks noChangeAspect="1" noChangeArrowheads="1"/>
          </p:cNvPicPr>
          <p:nvPr/>
        </p:nvPicPr>
        <p:blipFill>
          <a:blip r:embed="rId3"/>
          <a:srcRect/>
          <a:stretch>
            <a:fillRect/>
          </a:stretch>
        </p:blipFill>
        <p:spPr bwMode="auto">
          <a:xfrm>
            <a:off x="1187450" y="549275"/>
            <a:ext cx="3614738" cy="6097588"/>
          </a:xfrm>
          <a:prstGeom prst="rect">
            <a:avLst/>
          </a:prstGeom>
          <a:noFill/>
          <a:ln w="9525">
            <a:noFill/>
            <a:miter lim="800000"/>
            <a:headEnd/>
            <a:tailEnd/>
          </a:ln>
        </p:spPr>
      </p:pic>
      <p:sp>
        <p:nvSpPr>
          <p:cNvPr id="93188" name="Rectangle 6"/>
          <p:cNvSpPr>
            <a:spLocks noChangeArrowheads="1"/>
          </p:cNvSpPr>
          <p:nvPr/>
        </p:nvSpPr>
        <p:spPr bwMode="auto">
          <a:xfrm>
            <a:off x="1547813" y="4076700"/>
            <a:ext cx="647700" cy="215900"/>
          </a:xfrm>
          <a:prstGeom prst="rect">
            <a:avLst/>
          </a:prstGeom>
          <a:noFill/>
          <a:ln w="28575">
            <a:solidFill>
              <a:srgbClr val="FF0000"/>
            </a:solidFill>
            <a:miter lim="800000"/>
            <a:headEnd type="none" w="sm" len="sm"/>
            <a:tailEnd type="none" w="sm" len="sm"/>
          </a:ln>
        </p:spPr>
        <p:txBody>
          <a:bodyPr wrap="none" anchor="ctr"/>
          <a:lstStyle/>
          <a:p>
            <a:endParaRPr lang="zh-CN" alt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1"/>
          </p:nvPr>
        </p:nvSpPr>
        <p:spPr>
          <a:xfrm>
            <a:off x="0" y="116632"/>
            <a:ext cx="9144000" cy="4114800"/>
          </a:xfrm>
        </p:spPr>
        <p:txBody>
          <a:bodyPr/>
          <a:lstStyle/>
          <a:p>
            <a:pPr eaLnBrk="1" hangingPunct="1">
              <a:lnSpc>
                <a:spcPct val="90000"/>
              </a:lnSpc>
            </a:pPr>
            <a:r>
              <a:rPr lang="en-US" altLang="zh-CN" b="1" dirty="0" smtClean="0">
                <a:latin typeface="Times New Roman" pitchFamily="18" charset="0"/>
              </a:rPr>
              <a:t>Sucrose 6-phosphate synthase is allosterically activated by glucose 6-phosphate, present at a high level when triose phosphate is actively produced from the Calvin cycle, and inactivated by Pi, present at a high level in the dark; it is also regulated by reversible phosphorylation (phosphorylated in the dark and less active).</a:t>
            </a:r>
          </a:p>
          <a:p>
            <a:pPr eaLnBrk="1" hangingPunct="1">
              <a:lnSpc>
                <a:spcPct val="90000"/>
              </a:lnSpc>
            </a:pPr>
            <a:r>
              <a:rPr lang="en-US" altLang="zh-CN" b="1" dirty="0" smtClean="0">
                <a:latin typeface="Times New Roman" pitchFamily="18" charset="0"/>
              </a:rPr>
              <a:t>ADP-glucose pyrophosphorylase, the key regulatory enzyme for starch synthesis, is activated by 3-phosphoglycerate and inhibited by P</a:t>
            </a:r>
            <a:r>
              <a:rPr lang="en-US" altLang="zh-CN" b="1" baseline="-25000" dirty="0" smtClean="0">
                <a:latin typeface="Times New Roman" pitchFamily="18" charset="0"/>
              </a:rPr>
              <a:t>i</a:t>
            </a:r>
            <a:r>
              <a:rPr lang="en-US" altLang="zh-CN" b="1" dirty="0" smtClean="0">
                <a:latin typeface="Times New Roman" pitchFamily="18" charset="0"/>
              </a:rPr>
              <a:t>.</a:t>
            </a:r>
          </a:p>
          <a:p>
            <a:pPr eaLnBrk="1" hangingPunct="1">
              <a:lnSpc>
                <a:spcPct val="90000"/>
              </a:lnSpc>
            </a:pPr>
            <a:r>
              <a:rPr lang="en-US" altLang="zh-CN" b="1" dirty="0" smtClean="0">
                <a:latin typeface="Times New Roman" pitchFamily="18" charset="0"/>
              </a:rPr>
              <a:t>3-phosphoglycerate accumulates when sucrose synthesis slows down, which leads to a stimulation of starch synthesis.</a:t>
            </a:r>
          </a:p>
          <a:p>
            <a:pPr eaLnBrk="1" hangingPunct="1">
              <a:lnSpc>
                <a:spcPct val="90000"/>
              </a:lnSpc>
            </a:pPr>
            <a:endParaRPr lang="en-US" altLang="zh-CN" b="1" dirty="0" smtClean="0">
              <a:latin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srcRect/>
          <a:stretch>
            <a:fillRect/>
          </a:stretch>
        </p:blipFill>
        <p:spPr bwMode="auto">
          <a:xfrm>
            <a:off x="303213" y="1239838"/>
            <a:ext cx="8535987" cy="4376737"/>
          </a:xfrm>
          <a:prstGeom prst="rect">
            <a:avLst/>
          </a:prstGeom>
          <a:noFill/>
          <a:ln w="9525">
            <a:noFill/>
            <a:miter lim="800000"/>
            <a:headEnd/>
            <a:tailEnd/>
          </a:ln>
        </p:spPr>
      </p:pic>
      <p:sp>
        <p:nvSpPr>
          <p:cNvPr id="95235" name="Text Box 3"/>
          <p:cNvSpPr txBox="1">
            <a:spLocks noChangeArrowheads="1"/>
          </p:cNvSpPr>
          <p:nvPr/>
        </p:nvSpPr>
        <p:spPr bwMode="auto">
          <a:xfrm>
            <a:off x="349250" y="5661025"/>
            <a:ext cx="8277225" cy="1066800"/>
          </a:xfrm>
          <a:prstGeom prst="rect">
            <a:avLst/>
          </a:prstGeom>
          <a:noFill/>
          <a:ln w="12700">
            <a:noFill/>
            <a:miter lim="800000"/>
            <a:headEnd type="none" w="sm" len="sm"/>
            <a:tailEnd type="none" w="sm" len="sm"/>
          </a:ln>
        </p:spPr>
        <p:txBody>
          <a:bodyPr wrap="none">
            <a:spAutoFit/>
          </a:bodyPr>
          <a:lstStyle/>
          <a:p>
            <a:pPr algn="ctr"/>
            <a:r>
              <a:rPr lang="en-US" altLang="zh-CN" sz="3200" baseline="0" dirty="0">
                <a:solidFill>
                  <a:srgbClr val="0000FF"/>
                </a:solidFill>
              </a:rPr>
              <a:t>Regulation of ADP-glucose pyrophosphorylase</a:t>
            </a:r>
          </a:p>
          <a:p>
            <a:pPr algn="ctr"/>
            <a:r>
              <a:rPr lang="en-US" altLang="zh-CN" sz="3200" baseline="0" dirty="0">
                <a:solidFill>
                  <a:srgbClr val="0000FF"/>
                </a:solidFill>
              </a:rPr>
              <a:t>by 3-phosphoglycerate and P</a:t>
            </a:r>
            <a:r>
              <a:rPr lang="en-US" altLang="zh-CN" sz="3200" dirty="0">
                <a:solidFill>
                  <a:srgbClr val="0000FF"/>
                </a:solidFill>
              </a:rPr>
              <a:t>i</a:t>
            </a:r>
          </a:p>
        </p:txBody>
      </p:sp>
      <p:sp>
        <p:nvSpPr>
          <p:cNvPr id="95236" name="Text Box 4"/>
          <p:cNvSpPr txBox="1">
            <a:spLocks noChangeArrowheads="1"/>
          </p:cNvSpPr>
          <p:nvPr/>
        </p:nvSpPr>
        <p:spPr bwMode="auto">
          <a:xfrm>
            <a:off x="3492500" y="5300663"/>
            <a:ext cx="2027238" cy="457200"/>
          </a:xfrm>
          <a:prstGeom prst="rect">
            <a:avLst/>
          </a:prstGeom>
          <a:noFill/>
          <a:ln w="12700">
            <a:noFill/>
            <a:miter lim="800000"/>
            <a:headEnd type="none" w="sm" len="sm"/>
            <a:tailEnd type="none" w="sm" len="sm"/>
          </a:ln>
        </p:spPr>
        <p:txBody>
          <a:bodyPr wrap="none">
            <a:spAutoFit/>
          </a:bodyPr>
          <a:lstStyle/>
          <a:p>
            <a:r>
              <a:rPr lang="en-US" altLang="zh-CN" sz="2400" baseline="0" dirty="0">
                <a:solidFill>
                  <a:srgbClr val="FF0000"/>
                </a:solidFill>
              </a:rPr>
              <a:t>(rate-limiting)</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srcRect/>
          <a:stretch>
            <a:fillRect/>
          </a:stretch>
        </p:blipFill>
        <p:spPr bwMode="auto">
          <a:xfrm>
            <a:off x="303213" y="885825"/>
            <a:ext cx="8535987" cy="5084763"/>
          </a:xfrm>
          <a:prstGeom prst="rect">
            <a:avLst/>
          </a:prstGeom>
          <a:noFill/>
          <a:ln w="9525">
            <a:noFill/>
            <a:miter lim="800000"/>
            <a:headEnd/>
            <a:tailEnd/>
          </a:ln>
        </p:spPr>
      </p:pic>
      <p:sp>
        <p:nvSpPr>
          <p:cNvPr id="96259" name="Text Box 3"/>
          <p:cNvSpPr txBox="1">
            <a:spLocks noChangeArrowheads="1"/>
          </p:cNvSpPr>
          <p:nvPr/>
        </p:nvSpPr>
        <p:spPr bwMode="auto">
          <a:xfrm>
            <a:off x="827584" y="6015161"/>
            <a:ext cx="7591425" cy="584200"/>
          </a:xfrm>
          <a:prstGeom prst="rect">
            <a:avLst/>
          </a:prstGeom>
          <a:noFill/>
          <a:ln w="12700">
            <a:noFill/>
            <a:miter lim="800000"/>
            <a:headEnd type="none" w="sm" len="sm"/>
            <a:tailEnd type="none" w="sm" len="sm"/>
          </a:ln>
        </p:spPr>
        <p:txBody>
          <a:bodyPr wrap="none">
            <a:spAutoFit/>
          </a:bodyPr>
          <a:lstStyle/>
          <a:p>
            <a:r>
              <a:rPr lang="en-US" altLang="zh-CN" sz="3200" baseline="0" dirty="0">
                <a:solidFill>
                  <a:srgbClr val="0000FF"/>
                </a:solidFill>
              </a:rPr>
              <a:t>Assimilation of CO</a:t>
            </a:r>
            <a:r>
              <a:rPr lang="en-US" altLang="zh-CN" sz="3200" dirty="0">
                <a:solidFill>
                  <a:srgbClr val="0000FF"/>
                </a:solidFill>
              </a:rPr>
              <a:t>2</a:t>
            </a:r>
            <a:r>
              <a:rPr lang="en-US" altLang="zh-CN" sz="3200" baseline="0" dirty="0">
                <a:solidFill>
                  <a:srgbClr val="0000FF"/>
                </a:solidFill>
              </a:rPr>
              <a:t> into biomass in plants</a:t>
            </a:r>
          </a:p>
        </p:txBody>
      </p:sp>
      <p:sp>
        <p:nvSpPr>
          <p:cNvPr id="96260" name="Rectangle 4"/>
          <p:cNvSpPr>
            <a:spLocks noChangeArrowheads="1"/>
          </p:cNvSpPr>
          <p:nvPr/>
        </p:nvSpPr>
        <p:spPr bwMode="auto">
          <a:xfrm>
            <a:off x="1547813" y="2997200"/>
            <a:ext cx="2160587" cy="287338"/>
          </a:xfrm>
          <a:prstGeom prst="rect">
            <a:avLst/>
          </a:prstGeom>
          <a:noFill/>
          <a:ln w="28575">
            <a:solidFill>
              <a:srgbClr val="FF0000"/>
            </a:solidFill>
            <a:miter lim="800000"/>
            <a:headEnd type="none" w="sm" len="sm"/>
            <a:tailEnd type="none" w="sm" len="sm"/>
          </a:ln>
        </p:spPr>
        <p:txBody>
          <a:bodyPr wrap="none" anchor="ctr"/>
          <a:lstStyle/>
          <a:p>
            <a:endParaRPr lang="zh-CN" alt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755650" y="6092825"/>
            <a:ext cx="8388350" cy="523875"/>
          </a:xfrm>
          <a:prstGeom prst="rect">
            <a:avLst/>
          </a:prstGeom>
          <a:noFill/>
          <a:ln w="12700">
            <a:noFill/>
            <a:miter lim="800000"/>
            <a:headEnd type="none" w="sm" len="sm"/>
            <a:tailEnd type="none" w="sm" len="sm"/>
          </a:ln>
        </p:spPr>
        <p:txBody>
          <a:bodyPr wrap="none">
            <a:spAutoFit/>
          </a:bodyPr>
          <a:lstStyle/>
          <a:p>
            <a:r>
              <a:rPr lang="en-US" altLang="zh-CN" baseline="0" dirty="0">
                <a:solidFill>
                  <a:srgbClr val="0000FF"/>
                </a:solidFill>
              </a:rPr>
              <a:t>Carbohydrate synthesis from simple precursors</a:t>
            </a:r>
            <a:r>
              <a:rPr lang="en-US" altLang="zh-CN" baseline="0" dirty="0">
                <a:solidFill>
                  <a:srgbClr val="FF0000"/>
                </a:solidFill>
              </a:rPr>
              <a:t>*****</a:t>
            </a:r>
          </a:p>
        </p:txBody>
      </p:sp>
      <p:pic>
        <p:nvPicPr>
          <p:cNvPr id="97283" name="Picture 3"/>
          <p:cNvPicPr>
            <a:picLocks noChangeAspect="1" noChangeArrowheads="1"/>
          </p:cNvPicPr>
          <p:nvPr/>
        </p:nvPicPr>
        <p:blipFill>
          <a:blip r:embed="rId3"/>
          <a:srcRect/>
          <a:stretch>
            <a:fillRect/>
          </a:stretch>
        </p:blipFill>
        <p:spPr bwMode="auto">
          <a:xfrm>
            <a:off x="2268538" y="139700"/>
            <a:ext cx="4614862" cy="6097588"/>
          </a:xfrm>
          <a:prstGeom prst="rect">
            <a:avLst/>
          </a:prstGeom>
          <a:noFill/>
          <a:ln w="9525">
            <a:noFill/>
            <a:miter lim="800000"/>
            <a:headEnd/>
            <a:tailEnd/>
          </a:ln>
        </p:spPr>
      </p:pic>
      <p:sp>
        <p:nvSpPr>
          <p:cNvPr id="97284" name="Rectangle 4"/>
          <p:cNvSpPr>
            <a:spLocks noChangeArrowheads="1"/>
          </p:cNvSpPr>
          <p:nvPr/>
        </p:nvSpPr>
        <p:spPr bwMode="auto">
          <a:xfrm>
            <a:off x="3714750" y="3214688"/>
            <a:ext cx="1433513" cy="430212"/>
          </a:xfrm>
          <a:prstGeom prst="rect">
            <a:avLst/>
          </a:prstGeom>
          <a:noFill/>
          <a:ln w="38100">
            <a:solidFill>
              <a:srgbClr val="FF0000"/>
            </a:solidFill>
            <a:miter lim="800000"/>
            <a:headEnd type="none" w="sm" len="sm"/>
            <a:tailEnd type="none" w="sm" len="sm"/>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5253"/>
            <a:ext cx="9144000" cy="1143000"/>
          </a:xfrm>
        </p:spPr>
        <p:txBody>
          <a:bodyPr/>
          <a:lstStyle/>
          <a:p>
            <a:pPr eaLnBrk="1" hangingPunct="1"/>
            <a:r>
              <a:rPr lang="en-US" altLang="zh-CN" sz="4000" b="1" dirty="0" smtClean="0">
                <a:solidFill>
                  <a:srgbClr val="0000FF"/>
                </a:solidFill>
                <a:latin typeface="Times New Roman" pitchFamily="18" charset="0"/>
              </a:rPr>
              <a:t>28. Rubisco’s oxygenase activity results in photorespiration</a:t>
            </a:r>
          </a:p>
        </p:txBody>
      </p:sp>
      <p:sp>
        <p:nvSpPr>
          <p:cNvPr id="98307" name="Rectangle 3"/>
          <p:cNvSpPr>
            <a:spLocks noGrp="1" noChangeArrowheads="1"/>
          </p:cNvSpPr>
          <p:nvPr>
            <p:ph type="body" idx="1"/>
          </p:nvPr>
        </p:nvSpPr>
        <p:spPr>
          <a:xfrm>
            <a:off x="0" y="1259632"/>
            <a:ext cx="9144000" cy="5486400"/>
          </a:xfrm>
        </p:spPr>
        <p:txBody>
          <a:bodyPr/>
          <a:lstStyle/>
          <a:p>
            <a:pPr eaLnBrk="1" hangingPunct="1">
              <a:lnSpc>
                <a:spcPct val="90000"/>
              </a:lnSpc>
            </a:pPr>
            <a:r>
              <a:rPr lang="en-US" altLang="zh-CN" b="1" dirty="0" smtClean="0">
                <a:latin typeface="Times New Roman" pitchFamily="18" charset="0"/>
              </a:rPr>
              <a:t>O</a:t>
            </a:r>
            <a:r>
              <a:rPr lang="en-US" altLang="zh-CN" b="1" baseline="-25000" dirty="0" smtClean="0">
                <a:latin typeface="Times New Roman" pitchFamily="18" charset="0"/>
              </a:rPr>
              <a:t>2</a:t>
            </a:r>
            <a:r>
              <a:rPr lang="en-US" altLang="zh-CN" b="1" dirty="0" smtClean="0">
                <a:latin typeface="Times New Roman" pitchFamily="18" charset="0"/>
              </a:rPr>
              <a:t> can be added to the same position as CO</a:t>
            </a:r>
            <a:r>
              <a:rPr lang="en-US" altLang="zh-CN" b="1" baseline="-25000" dirty="0" smtClean="0">
                <a:latin typeface="Times New Roman" pitchFamily="18" charset="0"/>
              </a:rPr>
              <a:t>2</a:t>
            </a:r>
            <a:r>
              <a:rPr lang="en-US" altLang="zh-CN" b="1" dirty="0" smtClean="0">
                <a:latin typeface="Times New Roman" pitchFamily="18" charset="0"/>
              </a:rPr>
              <a:t> to ribulose 1,5-bisphosphate in the same active site of rubisco, generating 3-phosphoglycerate and phosphoglycolate.</a:t>
            </a:r>
          </a:p>
          <a:p>
            <a:pPr eaLnBrk="1" hangingPunct="1">
              <a:lnSpc>
                <a:spcPct val="90000"/>
              </a:lnSpc>
            </a:pPr>
            <a:r>
              <a:rPr lang="en-US" altLang="zh-CN" b="1" dirty="0" smtClean="0">
                <a:latin typeface="Times New Roman" pitchFamily="18" charset="0"/>
              </a:rPr>
              <a:t>O</a:t>
            </a:r>
            <a:r>
              <a:rPr lang="en-US" altLang="zh-CN" b="1" baseline="-25000" dirty="0" smtClean="0">
                <a:latin typeface="Times New Roman" pitchFamily="18" charset="0"/>
              </a:rPr>
              <a:t>2</a:t>
            </a:r>
            <a:r>
              <a:rPr lang="en-US" altLang="zh-CN" b="1" dirty="0" smtClean="0">
                <a:latin typeface="Times New Roman" pitchFamily="18" charset="0"/>
              </a:rPr>
              <a:t> condensation competes with CO</a:t>
            </a:r>
            <a:r>
              <a:rPr lang="en-US" altLang="zh-CN" b="1" baseline="-25000" dirty="0" smtClean="0">
                <a:latin typeface="Times New Roman" pitchFamily="18" charset="0"/>
              </a:rPr>
              <a:t>2</a:t>
            </a:r>
            <a:r>
              <a:rPr lang="en-US" altLang="zh-CN" b="1" dirty="0" smtClean="0">
                <a:latin typeface="Times New Roman" pitchFamily="18" charset="0"/>
              </a:rPr>
              <a:t> fixation in the active site of the enzyme.</a:t>
            </a:r>
          </a:p>
          <a:p>
            <a:pPr eaLnBrk="1" hangingPunct="1">
              <a:lnSpc>
                <a:spcPct val="90000"/>
              </a:lnSpc>
            </a:pPr>
            <a:r>
              <a:rPr lang="en-US" altLang="zh-CN" b="1" dirty="0" smtClean="0">
                <a:latin typeface="Times New Roman" pitchFamily="18" charset="0"/>
              </a:rPr>
              <a:t>Phosphoglycolate, with no known roles, can be converted to 3-phosphoglycerate via the multicompartmental </a:t>
            </a:r>
            <a:r>
              <a:rPr lang="en-US" altLang="zh-CN" b="1" dirty="0" smtClean="0">
                <a:solidFill>
                  <a:srgbClr val="FF0000"/>
                </a:solidFill>
                <a:latin typeface="Times New Roman" pitchFamily="18" charset="0"/>
              </a:rPr>
              <a:t>glycolate pathway</a:t>
            </a:r>
            <a:r>
              <a:rPr lang="en-US" altLang="zh-CN" b="1" dirty="0" smtClean="0">
                <a:latin typeface="Times New Roman" pitchFamily="18" charset="0"/>
              </a:rPr>
              <a:t>, in which O</a:t>
            </a:r>
            <a:r>
              <a:rPr lang="en-US" altLang="zh-CN" b="1" baseline="-25000" dirty="0" smtClean="0">
                <a:latin typeface="Times New Roman" pitchFamily="18" charset="0"/>
              </a:rPr>
              <a:t>2</a:t>
            </a:r>
            <a:r>
              <a:rPr lang="en-US" altLang="zh-CN" b="1" dirty="0" smtClean="0">
                <a:latin typeface="Times New Roman" pitchFamily="18" charset="0"/>
              </a:rPr>
              <a:t> is consumed (in two steps) and CO</a:t>
            </a:r>
            <a:r>
              <a:rPr lang="en-US" altLang="zh-CN" b="1" baseline="-25000" dirty="0" smtClean="0">
                <a:latin typeface="Times New Roman" pitchFamily="18" charset="0"/>
              </a:rPr>
              <a:t>2</a:t>
            </a:r>
            <a:r>
              <a:rPr lang="en-US" altLang="zh-CN" b="1" dirty="0" smtClean="0">
                <a:latin typeface="Times New Roman" pitchFamily="18" charset="0"/>
              </a:rPr>
              <a:t> is produced (in one step), thus called </a:t>
            </a:r>
            <a:r>
              <a:rPr lang="en-US" altLang="zh-CN" b="1" dirty="0" smtClean="0">
                <a:solidFill>
                  <a:srgbClr val="FF0000"/>
                </a:solidFill>
                <a:latin typeface="Times New Roman" pitchFamily="18" charset="0"/>
              </a:rPr>
              <a:t>photorespiration</a:t>
            </a:r>
            <a:r>
              <a:rPr lang="en-US" altLang="zh-CN" b="1" dirty="0" smtClean="0">
                <a:latin typeface="Times New Roman" pitchFamily="18" charset="0"/>
              </a:rPr>
              <a:t>.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a:srcRect/>
          <a:stretch>
            <a:fillRect/>
          </a:stretch>
        </p:blipFill>
        <p:spPr bwMode="auto">
          <a:xfrm>
            <a:off x="3059113" y="404813"/>
            <a:ext cx="3030537" cy="6097587"/>
          </a:xfrm>
          <a:prstGeom prst="rect">
            <a:avLst/>
          </a:prstGeom>
          <a:noFill/>
          <a:ln w="9525">
            <a:noFill/>
            <a:miter lim="800000"/>
            <a:headEnd/>
            <a:tailEnd/>
          </a:ln>
        </p:spPr>
      </p:pic>
      <p:sp>
        <p:nvSpPr>
          <p:cNvPr id="99331" name="Line 3"/>
          <p:cNvSpPr>
            <a:spLocks noChangeShapeType="1"/>
          </p:cNvSpPr>
          <p:nvPr/>
        </p:nvSpPr>
        <p:spPr bwMode="auto">
          <a:xfrm flipH="1">
            <a:off x="4427538" y="3429000"/>
            <a:ext cx="647700" cy="0"/>
          </a:xfrm>
          <a:prstGeom prst="line">
            <a:avLst/>
          </a:prstGeom>
          <a:noFill/>
          <a:ln w="38100">
            <a:solidFill>
              <a:srgbClr val="FF0000"/>
            </a:solidFill>
            <a:round/>
            <a:headEnd type="none" w="sm" len="sm"/>
            <a:tailEnd type="triangle" w="sm" len="sm"/>
          </a:ln>
        </p:spPr>
        <p:txBody>
          <a:bodyPr wrap="none"/>
          <a:lstStyle/>
          <a:p>
            <a:endParaRPr lang="zh-CN" altLang="en-US"/>
          </a:p>
        </p:txBody>
      </p:sp>
      <p:sp>
        <p:nvSpPr>
          <p:cNvPr id="99332" name="Text Box 4"/>
          <p:cNvSpPr txBox="1">
            <a:spLocks noChangeArrowheads="1"/>
          </p:cNvSpPr>
          <p:nvPr/>
        </p:nvSpPr>
        <p:spPr bwMode="auto">
          <a:xfrm>
            <a:off x="5868144" y="4797152"/>
            <a:ext cx="3036888" cy="946150"/>
          </a:xfrm>
          <a:prstGeom prst="rect">
            <a:avLst/>
          </a:prstGeom>
          <a:noFill/>
          <a:ln w="12700">
            <a:noFill/>
            <a:miter lim="800000"/>
            <a:headEnd type="none" w="sm" len="sm"/>
            <a:tailEnd type="none" w="sm" len="sm"/>
          </a:ln>
        </p:spPr>
        <p:txBody>
          <a:bodyPr wrap="none">
            <a:spAutoFit/>
          </a:bodyPr>
          <a:lstStyle/>
          <a:p>
            <a:r>
              <a:rPr lang="en-US" altLang="zh-CN" baseline="0" dirty="0">
                <a:solidFill>
                  <a:srgbClr val="0000FF"/>
                </a:solidFill>
              </a:rPr>
              <a:t>Oxygenase activity</a:t>
            </a:r>
          </a:p>
          <a:p>
            <a:r>
              <a:rPr lang="en-US" altLang="zh-CN" baseline="0" dirty="0">
                <a:solidFill>
                  <a:srgbClr val="0000FF"/>
                </a:solidFill>
              </a:rPr>
              <a:t>of rubisco</a:t>
            </a:r>
          </a:p>
        </p:txBody>
      </p:sp>
      <p:sp>
        <p:nvSpPr>
          <p:cNvPr id="99333" name="Line 5"/>
          <p:cNvSpPr>
            <a:spLocks noChangeShapeType="1"/>
          </p:cNvSpPr>
          <p:nvPr/>
        </p:nvSpPr>
        <p:spPr bwMode="auto">
          <a:xfrm>
            <a:off x="3203575" y="6524625"/>
            <a:ext cx="1008063" cy="0"/>
          </a:xfrm>
          <a:prstGeom prst="line">
            <a:avLst/>
          </a:prstGeom>
          <a:noFill/>
          <a:ln w="38100">
            <a:solidFill>
              <a:srgbClr val="FF0000"/>
            </a:solidFill>
            <a:round/>
            <a:headEnd type="none" w="sm" len="sm"/>
            <a:tailEnd type="none" w="sm" len="sm"/>
          </a:ln>
        </p:spPr>
        <p:txBody>
          <a:bodyPr wrap="none"/>
          <a:lstStyle/>
          <a:p>
            <a:endParaRPr lang="zh-CN" altLang="en-US"/>
          </a:p>
        </p:txBody>
      </p:sp>
      <p:sp>
        <p:nvSpPr>
          <p:cNvPr id="99334" name="Line 7"/>
          <p:cNvSpPr>
            <a:spLocks noChangeShapeType="1"/>
          </p:cNvSpPr>
          <p:nvPr/>
        </p:nvSpPr>
        <p:spPr bwMode="auto">
          <a:xfrm>
            <a:off x="4427538" y="6524625"/>
            <a:ext cx="1152525" cy="0"/>
          </a:xfrm>
          <a:prstGeom prst="line">
            <a:avLst/>
          </a:prstGeom>
          <a:noFill/>
          <a:ln w="38100">
            <a:solidFill>
              <a:srgbClr val="FF0000"/>
            </a:solidFill>
            <a:round/>
            <a:headEnd type="none" w="sm" len="sm"/>
            <a:tailEnd type="none" w="sm" len="sm"/>
          </a:ln>
        </p:spPr>
        <p:txBody>
          <a:bodyPr wrap="none"/>
          <a:lstStyle/>
          <a:p>
            <a:endParaRPr lang="zh-CN" alt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a:srcRect/>
          <a:stretch>
            <a:fillRect/>
          </a:stretch>
        </p:blipFill>
        <p:spPr bwMode="auto">
          <a:xfrm>
            <a:off x="3148013" y="379413"/>
            <a:ext cx="2846387" cy="6097587"/>
          </a:xfrm>
          <a:prstGeom prst="rect">
            <a:avLst/>
          </a:prstGeom>
          <a:noFill/>
          <a:ln w="9525">
            <a:noFill/>
            <a:miter lim="800000"/>
            <a:headEnd/>
            <a:tailEnd/>
          </a:ln>
        </p:spPr>
      </p:pic>
      <p:sp>
        <p:nvSpPr>
          <p:cNvPr id="100355" name="Text Box 3"/>
          <p:cNvSpPr txBox="1">
            <a:spLocks noChangeArrowheads="1"/>
          </p:cNvSpPr>
          <p:nvPr/>
        </p:nvSpPr>
        <p:spPr bwMode="auto">
          <a:xfrm>
            <a:off x="3132138" y="6338888"/>
            <a:ext cx="3019425" cy="519112"/>
          </a:xfrm>
          <a:prstGeom prst="rect">
            <a:avLst/>
          </a:prstGeom>
          <a:noFill/>
          <a:ln w="12700">
            <a:noFill/>
            <a:miter lim="800000"/>
            <a:headEnd type="none" w="sm" len="sm"/>
            <a:tailEnd type="none" w="sm" len="sm"/>
          </a:ln>
        </p:spPr>
        <p:txBody>
          <a:bodyPr wrap="none">
            <a:spAutoFit/>
          </a:bodyPr>
          <a:lstStyle/>
          <a:p>
            <a:r>
              <a:rPr lang="en-US" altLang="zh-CN" baseline="0" dirty="0">
                <a:solidFill>
                  <a:srgbClr val="0000FF"/>
                </a:solidFill>
              </a:rPr>
              <a:t>Glycolate pathway</a:t>
            </a:r>
          </a:p>
        </p:txBody>
      </p:sp>
      <p:sp>
        <p:nvSpPr>
          <p:cNvPr id="100356" name="Line 5"/>
          <p:cNvSpPr>
            <a:spLocks noChangeShapeType="1"/>
          </p:cNvSpPr>
          <p:nvPr/>
        </p:nvSpPr>
        <p:spPr bwMode="auto">
          <a:xfrm flipH="1">
            <a:off x="5292725" y="692150"/>
            <a:ext cx="287338" cy="0"/>
          </a:xfrm>
          <a:prstGeom prst="line">
            <a:avLst/>
          </a:prstGeom>
          <a:noFill/>
          <a:ln w="38100">
            <a:solidFill>
              <a:srgbClr val="FF0000"/>
            </a:solidFill>
            <a:round/>
            <a:headEnd type="none" w="sm" len="sm"/>
            <a:tailEnd type="triangle" w="sm" len="sm"/>
          </a:ln>
        </p:spPr>
        <p:txBody>
          <a:bodyPr wrap="none"/>
          <a:lstStyle/>
          <a:p>
            <a:endParaRPr lang="zh-CN" altLang="en-US"/>
          </a:p>
        </p:txBody>
      </p:sp>
      <p:sp>
        <p:nvSpPr>
          <p:cNvPr id="100357" name="Line 6"/>
          <p:cNvSpPr>
            <a:spLocks noChangeShapeType="1"/>
          </p:cNvSpPr>
          <p:nvPr/>
        </p:nvSpPr>
        <p:spPr bwMode="auto">
          <a:xfrm>
            <a:off x="4572000" y="2708275"/>
            <a:ext cx="144463" cy="215900"/>
          </a:xfrm>
          <a:prstGeom prst="line">
            <a:avLst/>
          </a:prstGeom>
          <a:noFill/>
          <a:ln w="38100">
            <a:solidFill>
              <a:srgbClr val="FF0000"/>
            </a:solidFill>
            <a:round/>
            <a:headEnd type="none" w="sm" len="sm"/>
            <a:tailEnd type="triangle" w="sm" len="sm"/>
          </a:ln>
        </p:spPr>
        <p:txBody>
          <a:bodyPr wrap="none"/>
          <a:lstStyle/>
          <a:p>
            <a:endParaRPr lang="zh-CN" altLang="en-US"/>
          </a:p>
        </p:txBody>
      </p:sp>
      <p:sp>
        <p:nvSpPr>
          <p:cNvPr id="100358" name="Line 7"/>
          <p:cNvSpPr>
            <a:spLocks noChangeShapeType="1"/>
          </p:cNvSpPr>
          <p:nvPr/>
        </p:nvSpPr>
        <p:spPr bwMode="auto">
          <a:xfrm>
            <a:off x="2700338" y="5805488"/>
            <a:ext cx="647700" cy="0"/>
          </a:xfrm>
          <a:prstGeom prst="line">
            <a:avLst/>
          </a:prstGeom>
          <a:noFill/>
          <a:ln w="38100">
            <a:solidFill>
              <a:schemeClr val="tx1"/>
            </a:solidFill>
            <a:round/>
            <a:headEnd type="none" w="sm" len="sm"/>
            <a:tailEnd type="triangle" w="sm" len="sm"/>
          </a:ln>
        </p:spPr>
        <p:txBody>
          <a:bodyPr wrap="none"/>
          <a:lstStyle/>
          <a:p>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800" b="1" i="0" u="none" strike="noStrike" cap="none" normalizeH="0" baseline="-2500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800" b="1" i="0" u="none" strike="noStrike" cap="none" normalizeH="0" baseline="-25000" smtClean="0">
            <a:ln>
              <a:noFill/>
            </a:ln>
            <a:solidFill>
              <a:schemeClr val="tx1"/>
            </a:solidFill>
            <a:effectLst/>
            <a:latin typeface="Times New Roman" pitchFamily="18" charset="0"/>
            <a:ea typeface="宋体" charset="-12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12549</TotalTime>
  <Words>4320</Words>
  <Application>Microsoft Office PowerPoint</Application>
  <PresentationFormat>全屏显示(4:3)</PresentationFormat>
  <Paragraphs>414</Paragraphs>
  <Slides>111</Slides>
  <Notes>44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111</vt:i4>
      </vt:variant>
    </vt:vector>
  </HeadingPairs>
  <TitlesOfParts>
    <vt:vector size="120" baseType="lpstr">
      <vt:lpstr>MS PGothic</vt:lpstr>
      <vt:lpstr>楷体</vt:lpstr>
      <vt:lpstr>宋体</vt:lpstr>
      <vt:lpstr>Arial</vt:lpstr>
      <vt:lpstr>Calibri</vt:lpstr>
      <vt:lpstr>Symbol</vt:lpstr>
      <vt:lpstr>Times</vt:lpstr>
      <vt:lpstr>Times New Roman</vt:lpstr>
      <vt:lpstr>Default Design</vt:lpstr>
      <vt:lpstr>Chapter 20   Carbohydrate Biosynthesis</vt:lpstr>
      <vt:lpstr>1. Carbohydrates are synthesized from simple precursors via gluconeogenesis (糖异生)</vt:lpstr>
      <vt:lpstr>2. The opposing pathways of glycolysis and gluconeogenesis have 3 reactions different and 7 reactions in common</vt:lpstr>
      <vt:lpstr>PowerPoint 演示文稿</vt:lpstr>
      <vt:lpstr>PowerPoint 演示文稿</vt:lpstr>
      <vt:lpstr>3. Pyruvate is converted to phosphoenolpyruvate (PEP) via two alternative paths</vt:lpstr>
      <vt:lpstr>PowerPoint 演示文稿</vt:lpstr>
      <vt:lpstr>PowerPoint 演示文稿</vt:lpstr>
      <vt:lpstr>PowerPoint 演示文稿</vt:lpstr>
      <vt:lpstr>PowerPoint 演示文稿</vt:lpstr>
      <vt:lpstr>4. Conversion of fructose 1,6-bisphosphate to fructose 6-phosphate is the second bypassing step</vt:lpstr>
      <vt:lpstr>5. The conversion of glucose 6-phosphate to glucose is the last bypassing step</vt:lpstr>
      <vt:lpstr>PowerPoint 演示文稿</vt:lpstr>
      <vt:lpstr>PowerPoint 演示文稿</vt:lpstr>
      <vt:lpstr>6. More energy is consumed in gluconeogenesis than produced in glycolysis</vt:lpstr>
      <vt:lpstr>Both glycolysis and gluconeogenesis are essentially irreversible processes</vt:lpstr>
      <vt:lpstr>7. Many amino acids but not fatty acids are glucogenic in mammals</vt:lpstr>
      <vt:lpstr>PowerPoint 演示文稿</vt:lpstr>
      <vt:lpstr>PowerPoint 演示文稿</vt:lpstr>
      <vt:lpstr>PowerPoint 演示文稿</vt:lpstr>
      <vt:lpstr>PowerPoint 演示文稿</vt:lpstr>
      <vt:lpstr>8. Gluconeogenesis and glycolysis are reciprocally regulated to avoid futile cycles that waste ATP consumption</vt:lpstr>
      <vt:lpstr>9. Acetyl-CoA, AMP, and  fructose 2,6-bisphosphate act  reciprocally to coordinate both pathways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10. Fatty acids in germinating seeds can be converted to sucrose </vt:lpstr>
      <vt:lpstr>PowerPoint 演示文稿</vt:lpstr>
      <vt:lpstr>PowerPoint 演示文稿</vt:lpstr>
      <vt:lpstr>11. Hexoses are converted to sugar nucleotides before being polymerized </vt:lpstr>
      <vt:lpstr>PowerPoint 演示文稿</vt:lpstr>
      <vt:lpstr>PowerPoint 演示文稿</vt:lpstr>
      <vt:lpstr>PowerPoint 演示文稿</vt:lpstr>
      <vt:lpstr>12. Glycogen is synthesized using UDP-glucose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13. Glycogen synthase and glycogen phosphorylase are reciprocally regulated in vertebrates by hormones </vt:lpstr>
      <vt:lpstr>PowerPoint 演示文稿</vt:lpstr>
      <vt:lpstr>PowerPoint 演示文稿</vt:lpstr>
      <vt:lpstr>PowerPoint 演示文稿</vt:lpstr>
      <vt:lpstr>PowerPoint 演示文稿</vt:lpstr>
      <vt:lpstr>PowerPoint 演示文稿</vt:lpstr>
      <vt:lpstr>PowerPoint 演示文稿</vt:lpstr>
      <vt:lpstr>14. Starch synthesis in chloroplast stroma is similar to glycogen synthesis </vt:lpstr>
      <vt:lpstr>PowerPoint 演示文稿</vt:lpstr>
      <vt:lpstr>15. Sucrose is synthesized from UDP-glucose and fructose 6-phosphate in the cytosol of plant cells</vt:lpstr>
      <vt:lpstr>PowerPoint 演示文稿</vt:lpstr>
      <vt:lpstr>16. Carbohydrates can be synthesized from CO2 in photosynthetic organisms</vt:lpstr>
      <vt:lpstr>PowerPoint 演示文稿</vt:lpstr>
      <vt:lpstr>PowerPoint 演示文稿</vt:lpstr>
      <vt:lpstr>PowerPoint 演示文稿</vt:lpstr>
      <vt:lpstr>17. The CO2 assimilation process via the Calvin cycle can be divided into three stages</vt:lpstr>
      <vt:lpstr>PowerPoint 演示文稿</vt:lpstr>
      <vt:lpstr>18. One CO2 is initially added to one ribulose 1,5-bisphosphate to form two molecules of 3-phosphoglycerate</vt:lpstr>
      <vt:lpstr>19. Rubisco has a complex structure,  low efficiency and large quantity</vt:lpstr>
      <vt:lpstr>PowerPoint 演示文稿</vt:lpstr>
      <vt:lpstr>PowerPoint 演示文稿</vt:lpstr>
      <vt:lpstr>20. 3-phosphoglycerate is reduced to glyceraldehyde 3-phosphate via a  two-step reaction</vt:lpstr>
      <vt:lpstr>PowerPoint 演示文稿</vt:lpstr>
      <vt:lpstr>21. Glyceraldehyde 3-phosphate has three alternative fates</vt:lpstr>
      <vt:lpstr>22. Ribulose 1,5-bisphosphate  is regenerated from glyceraldehyde 3-phosphate for the cycle to continue</vt:lpstr>
      <vt:lpstr>PowerPoint 演示文稿</vt:lpstr>
      <vt:lpstr>PowerPoint 演示文稿</vt:lpstr>
      <vt:lpstr>PowerPoint 演示文稿</vt:lpstr>
      <vt:lpstr>PowerPoint 演示文稿</vt:lpstr>
      <vt:lpstr>PowerPoint 演示文稿</vt:lpstr>
      <vt:lpstr>23. The synthesis of one triose phosphate from 3 CO2 consumes 6 NADPH and 9 ATP</vt:lpstr>
      <vt:lpstr>PowerPoint 演示文稿</vt:lpstr>
      <vt:lpstr>24. The Pi-triose phosphate antiport system of the inner chloroplast membrane facilitates the inside-outside transport of materials and energy</vt:lpstr>
      <vt:lpstr>PowerPoint 演示文稿</vt:lpstr>
      <vt:lpstr>PowerPoint 演示文稿</vt:lpstr>
      <vt:lpstr>25. Rubisco is both positively and negatively regulated </vt:lpstr>
      <vt:lpstr>PowerPoint 演示文稿</vt:lpstr>
      <vt:lpstr>26. Certain enzymes are indirectly activated by light </vt:lpstr>
      <vt:lpstr>PowerPoint 演示文稿</vt:lpstr>
      <vt:lpstr>PowerPoint 演示文稿</vt:lpstr>
      <vt:lpstr>PowerPoint 演示文稿</vt:lpstr>
      <vt:lpstr>PowerPoint 演示文稿</vt:lpstr>
      <vt:lpstr>27. Photophosphorylation, CO2 fixation, sucrose/starch syntheses, and glycolysis are tightly regulated</vt:lpstr>
      <vt:lpstr>PowerPoint 演示文稿</vt:lpstr>
      <vt:lpstr>PowerPoint 演示文稿</vt:lpstr>
      <vt:lpstr>PowerPoint 演示文稿</vt:lpstr>
      <vt:lpstr>PowerPoint 演示文稿</vt:lpstr>
      <vt:lpstr>PowerPoint 演示文稿</vt:lpstr>
      <vt:lpstr>PowerPoint 演示文稿</vt:lpstr>
      <vt:lpstr>28. Rubisco’s oxygenase activity results in photorespiration</vt:lpstr>
      <vt:lpstr>PowerPoint 演示文稿</vt:lpstr>
      <vt:lpstr>PowerPoint 演示文稿</vt:lpstr>
      <vt:lpstr>PowerPoint 演示文稿</vt:lpstr>
      <vt:lpstr>29. C4 plants have evolved a mechanism to minimize photorespiration </vt:lpstr>
      <vt:lpstr>PowerPoint 演示文稿</vt:lpstr>
      <vt:lpstr>PowerPoint 演示文稿</vt:lpstr>
      <vt:lpstr>PowerPoint 演示文稿</vt:lpstr>
      <vt:lpstr>PowerPoint 演示文稿</vt:lpstr>
      <vt:lpstr>Keywords</vt:lpstr>
      <vt:lpstr>Words of the Week</vt:lpstr>
      <vt:lpstr>Text-book reading of the week</vt:lpstr>
      <vt:lpstr>Summary</vt:lpstr>
      <vt:lpstr>PowerPoint 演示文稿</vt:lpstr>
      <vt:lpstr>PowerPoint 演示文稿</vt:lpstr>
    </vt:vector>
  </TitlesOfParts>
  <Company>Tsinghua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  Carbohydrate Biosynthesis</dc:title>
  <dc:creator>Zhen Li</dc:creator>
  <cp:lastModifiedBy>li zhen</cp:lastModifiedBy>
  <cp:revision>633</cp:revision>
  <dcterms:created xsi:type="dcterms:W3CDTF">2000-03-19T07:04:10Z</dcterms:created>
  <dcterms:modified xsi:type="dcterms:W3CDTF">2018-11-02T02:37:18Z</dcterms:modified>
</cp:coreProperties>
</file>