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90"/>
  </p:notesMasterIdLst>
  <p:handoutMasterIdLst>
    <p:handoutMasterId r:id="rId91"/>
  </p:handoutMasterIdLst>
  <p:sldIdLst>
    <p:sldId id="256" r:id="rId2"/>
    <p:sldId id="366" r:id="rId3"/>
    <p:sldId id="257" r:id="rId4"/>
    <p:sldId id="367" r:id="rId5"/>
    <p:sldId id="550" r:id="rId6"/>
    <p:sldId id="601" r:id="rId7"/>
    <p:sldId id="454" r:id="rId8"/>
    <p:sldId id="605" r:id="rId9"/>
    <p:sldId id="566" r:id="rId10"/>
    <p:sldId id="494" r:id="rId11"/>
    <p:sldId id="620" r:id="rId12"/>
    <p:sldId id="372" r:id="rId13"/>
    <p:sldId id="621" r:id="rId14"/>
    <p:sldId id="622" r:id="rId15"/>
    <p:sldId id="623" r:id="rId16"/>
    <p:sldId id="624" r:id="rId17"/>
    <p:sldId id="602" r:id="rId18"/>
    <p:sldId id="583" r:id="rId19"/>
    <p:sldId id="606" r:id="rId20"/>
    <p:sldId id="374" r:id="rId21"/>
    <p:sldId id="607" r:id="rId22"/>
    <p:sldId id="604" r:id="rId23"/>
    <p:sldId id="495" r:id="rId24"/>
    <p:sldId id="525" r:id="rId25"/>
    <p:sldId id="376" r:id="rId26"/>
    <p:sldId id="471" r:id="rId27"/>
    <p:sldId id="603" r:id="rId28"/>
    <p:sldId id="378" r:id="rId29"/>
    <p:sldId id="473" r:id="rId30"/>
    <p:sldId id="475" r:id="rId31"/>
    <p:sldId id="659" r:id="rId32"/>
    <p:sldId id="379" r:id="rId33"/>
    <p:sldId id="476" r:id="rId34"/>
    <p:sldId id="382" r:id="rId35"/>
    <p:sldId id="564" r:id="rId36"/>
    <p:sldId id="478" r:id="rId37"/>
    <p:sldId id="610" r:id="rId38"/>
    <p:sldId id="637" r:id="rId39"/>
    <p:sldId id="390" r:id="rId40"/>
    <p:sldId id="479" r:id="rId41"/>
    <p:sldId id="395" r:id="rId42"/>
    <p:sldId id="396" r:id="rId43"/>
    <p:sldId id="492" r:id="rId44"/>
    <p:sldId id="496" r:id="rId45"/>
    <p:sldId id="399" r:id="rId46"/>
    <p:sldId id="497" r:id="rId47"/>
    <p:sldId id="642" r:id="rId48"/>
    <p:sldId id="534" r:id="rId49"/>
    <p:sldId id="535" r:id="rId50"/>
    <p:sldId id="415" r:id="rId51"/>
    <p:sldId id="498" r:id="rId52"/>
    <p:sldId id="336" r:id="rId53"/>
    <p:sldId id="417" r:id="rId54"/>
    <p:sldId id="499" r:id="rId55"/>
    <p:sldId id="501" r:id="rId56"/>
    <p:sldId id="420" r:id="rId57"/>
    <p:sldId id="431" r:id="rId58"/>
    <p:sldId id="509" r:id="rId59"/>
    <p:sldId id="432" r:id="rId60"/>
    <p:sldId id="510" r:id="rId61"/>
    <p:sldId id="655" r:id="rId62"/>
    <p:sldId id="511" r:id="rId63"/>
    <p:sldId id="625" r:id="rId64"/>
    <p:sldId id="339" r:id="rId65"/>
    <p:sldId id="626" r:id="rId66"/>
    <p:sldId id="644" r:id="rId67"/>
    <p:sldId id="515" r:id="rId68"/>
    <p:sldId id="656" r:id="rId69"/>
    <p:sldId id="593" r:id="rId70"/>
    <p:sldId id="657" r:id="rId71"/>
    <p:sldId id="436" r:id="rId72"/>
    <p:sldId id="658" r:id="rId73"/>
    <p:sldId id="439" r:id="rId74"/>
    <p:sldId id="651" r:id="rId75"/>
    <p:sldId id="351" r:id="rId76"/>
    <p:sldId id="630" r:id="rId77"/>
    <p:sldId id="441" r:id="rId78"/>
    <p:sldId id="522" r:id="rId79"/>
    <p:sldId id="647" r:id="rId80"/>
    <p:sldId id="661" r:id="rId81"/>
    <p:sldId id="581" r:id="rId82"/>
    <p:sldId id="523" r:id="rId83"/>
    <p:sldId id="448" r:id="rId84"/>
    <p:sldId id="654" r:id="rId85"/>
    <p:sldId id="660" r:id="rId86"/>
    <p:sldId id="629" r:id="rId87"/>
    <p:sldId id="449" r:id="rId88"/>
    <p:sldId id="451" r:id="rId8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Times New Roman" pitchFamily="18" charset="0"/>
        <a:ea typeface="宋体" charset="-122"/>
        <a:cs typeface="+mn-cs"/>
      </a:defRPr>
    </a:lvl1pPr>
    <a:lvl2pPr marL="457200" algn="l" rtl="0" fontAlgn="base">
      <a:spcBef>
        <a:spcPct val="0"/>
      </a:spcBef>
      <a:spcAft>
        <a:spcPct val="0"/>
      </a:spcAft>
      <a:defRPr kern="1200">
        <a:solidFill>
          <a:schemeClr val="tx1"/>
        </a:solidFill>
        <a:latin typeface="Times New Roman" pitchFamily="18" charset="0"/>
        <a:ea typeface="宋体" charset="-122"/>
        <a:cs typeface="+mn-cs"/>
      </a:defRPr>
    </a:lvl2pPr>
    <a:lvl3pPr marL="914400" algn="l" rtl="0" fontAlgn="base">
      <a:spcBef>
        <a:spcPct val="0"/>
      </a:spcBef>
      <a:spcAft>
        <a:spcPct val="0"/>
      </a:spcAft>
      <a:defRPr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ern="1200">
        <a:solidFill>
          <a:schemeClr val="tx1"/>
        </a:solidFill>
        <a:latin typeface="Times New Roman" pitchFamily="18" charset="0"/>
        <a:ea typeface="宋体" charset="-122"/>
        <a:cs typeface="+mn-cs"/>
      </a:defRPr>
    </a:lvl5pPr>
    <a:lvl6pPr marL="2286000" algn="l" defTabSz="914400" rtl="0" eaLnBrk="1" latinLnBrk="0" hangingPunct="1">
      <a:defRPr kern="1200">
        <a:solidFill>
          <a:schemeClr val="tx1"/>
        </a:solidFill>
        <a:latin typeface="Times New Roman" pitchFamily="18" charset="0"/>
        <a:ea typeface="宋体" charset="-122"/>
        <a:cs typeface="+mn-cs"/>
      </a:defRPr>
    </a:lvl6pPr>
    <a:lvl7pPr marL="2743200" algn="l" defTabSz="914400" rtl="0" eaLnBrk="1" latinLnBrk="0" hangingPunct="1">
      <a:defRPr kern="1200">
        <a:solidFill>
          <a:schemeClr val="tx1"/>
        </a:solidFill>
        <a:latin typeface="Times New Roman" pitchFamily="18" charset="0"/>
        <a:ea typeface="宋体" charset="-122"/>
        <a:cs typeface="+mn-cs"/>
      </a:defRPr>
    </a:lvl7pPr>
    <a:lvl8pPr marL="3200400" algn="l" defTabSz="914400" rtl="0" eaLnBrk="1" latinLnBrk="0" hangingPunct="1">
      <a:defRPr kern="1200">
        <a:solidFill>
          <a:schemeClr val="tx1"/>
        </a:solidFill>
        <a:latin typeface="Times New Roman" pitchFamily="18" charset="0"/>
        <a:ea typeface="宋体" charset="-122"/>
        <a:cs typeface="+mn-cs"/>
      </a:defRPr>
    </a:lvl8pPr>
    <a:lvl9pPr marL="3657600" algn="l" defTabSz="914400" rtl="0" eaLnBrk="1" latinLnBrk="0" hangingPunct="1">
      <a:defRPr kern="12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33"/>
    <a:srgbClr val="FF0000"/>
    <a:srgbClr val="FF00FF"/>
    <a:srgbClr val="FF0066"/>
    <a:srgbClr val="FF6600"/>
    <a:srgbClr val="3399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702" autoAdjust="0"/>
  </p:normalViewPr>
  <p:slideViewPr>
    <p:cSldViewPr>
      <p:cViewPr varScale="1">
        <p:scale>
          <a:sx n="109" d="100"/>
          <a:sy n="109" d="100"/>
        </p:scale>
        <p:origin x="1674" y="102"/>
      </p:cViewPr>
      <p:guideLst>
        <p:guide orient="horz" pos="2880"/>
        <p:guide pos="216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0" d="100"/>
          <a:sy n="40" d="100"/>
        </p:scale>
        <p:origin x="-148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88.xml"/><Relationship Id="rId3" Type="http://schemas.openxmlformats.org/officeDocument/2006/relationships/slide" Target="slides/slide37.xml"/><Relationship Id="rId7" Type="http://schemas.openxmlformats.org/officeDocument/2006/relationships/slide" Target="slides/slide87.xml"/><Relationship Id="rId2" Type="http://schemas.openxmlformats.org/officeDocument/2006/relationships/slide" Target="slides/slide23.xml"/><Relationship Id="rId1" Type="http://schemas.openxmlformats.org/officeDocument/2006/relationships/slide" Target="slides/slide20.xml"/><Relationship Id="rId6" Type="http://schemas.openxmlformats.org/officeDocument/2006/relationships/slide" Target="slides/slide73.xml"/><Relationship Id="rId5" Type="http://schemas.openxmlformats.org/officeDocument/2006/relationships/slide" Target="slides/slide69.xml"/><Relationship Id="rId4"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a:ea typeface="宋体" charset="-122"/>
              </a:defRPr>
            </a:lvl1pPr>
          </a:lstStyle>
          <a:p>
            <a:pPr>
              <a:defRPr/>
            </a:pPr>
            <a:endParaRPr lang="en-US" altLang="zh-CN"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a:ea typeface="宋体" charset="-122"/>
              </a:defRPr>
            </a:lvl1pPr>
          </a:lstStyle>
          <a:p>
            <a:pPr>
              <a:defRPr/>
            </a:pPr>
            <a:endParaRPr lang="en-US" altLang="zh-CN"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a:ea typeface="宋体" charset="-122"/>
              </a:defRPr>
            </a:lvl1pPr>
          </a:lstStyle>
          <a:p>
            <a:pPr>
              <a:defRPr/>
            </a:pPr>
            <a:endParaRPr lang="en-US" altLang="zh-CN"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ea typeface="宋体" charset="-122"/>
              </a:defRPr>
            </a:lvl1pPr>
          </a:lstStyle>
          <a:p>
            <a:pPr>
              <a:defRPr/>
            </a:pPr>
            <a:fld id="{C7033126-09EC-4DA9-9631-30E1EBD90B0B}"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a:ea typeface="宋体" charset="-122"/>
              </a:defRPr>
            </a:lvl1pPr>
          </a:lstStyle>
          <a:p>
            <a:pPr>
              <a:defRPr/>
            </a:pPr>
            <a:endParaRPr lang="en-US" altLang="zh-CN"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a:ea typeface="宋体" charset="-122"/>
              </a:defRPr>
            </a:lvl1pPr>
          </a:lstStyle>
          <a:p>
            <a:pPr>
              <a:defRPr/>
            </a:pPr>
            <a:endParaRPr lang="en-US" altLang="zh-CN" dirty="0"/>
          </a:p>
        </p:txBody>
      </p:sp>
      <p:sp>
        <p:nvSpPr>
          <p:cNvPr id="90116" name="Rectangle 4"/>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单击以编辑母版文本样式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a:ea typeface="宋体" charset="-122"/>
              </a:defRPr>
            </a:lvl1pPr>
          </a:lstStyle>
          <a:p>
            <a:pPr>
              <a:defRPr/>
            </a:pPr>
            <a:endParaRPr lang="en-US" altLang="zh-CN"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ea typeface="宋体" charset="-122"/>
              </a:defRPr>
            </a:lvl1pPr>
          </a:lstStyle>
          <a:p>
            <a:pPr>
              <a:defRPr/>
            </a:pPr>
            <a:fld id="{222F78F6-2970-47BF-98BF-EB0654A766B1}"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057A826-A64D-402F-BB53-17AA0F8A5F04}" type="slidenum">
              <a:rPr lang="en-US" altLang="zh-CN" smtClean="0"/>
              <a:pPr/>
              <a:t>2</a:t>
            </a:fld>
            <a:endParaRPr lang="en-US" altLang="zh-CN"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altLang="zh-CN"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CEFADD5-3B3D-4662-806C-B3A1C6E14867}" type="slidenum">
              <a:rPr lang="zh-CN" altLang="en-US" smtClean="0"/>
              <a:pPr/>
              <a:t>16</a:t>
            </a:fld>
            <a:endParaRPr lang="en-US" altLang="zh-CN"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altLang="zh-CN" b="1" dirty="0" smtClean="0">
                <a:latin typeface="Arial" charset="0"/>
              </a:rPr>
              <a:t>FIGURE 21-6 (part 6) Sequence of events during synthesis of a fatty acid.</a:t>
            </a:r>
            <a:r>
              <a:rPr lang="en-US" altLang="zh-CN" dirty="0" smtClean="0">
                <a:latin typeface="Arial"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zh-CN" altLang="en-US" smtClean="0">
                <a:latin typeface="Arial" charset="0"/>
                <a:ea typeface="ヒラギノ角ゴ Pro W3" pitchFamily="48" charset="-128"/>
              </a:rPr>
              <a:t>—</a:t>
            </a:r>
            <a:r>
              <a:rPr lang="zh-CN" altLang="zh-CN" smtClean="0">
                <a:latin typeface="Arial" charset="0"/>
              </a:rPr>
              <a:t>S</a:t>
            </a:r>
            <a:r>
              <a:rPr lang="en-US" altLang="zh-CN" dirty="0" smtClean="0">
                <a:latin typeface="Arial" charset="0"/>
              </a:rPr>
              <a:t>H. After the first panel, the enzyme shown in color is the one that will act in the next step. As in Figure 21-4, the initial acetyl group is shaded yellow, C-1 and C-2 of malonate are shaded pink, and the carbon released as CO</a:t>
            </a:r>
            <a:r>
              <a:rPr lang="en-US" altLang="zh-CN" baseline="-25000" dirty="0" smtClean="0">
                <a:latin typeface="Arial" charset="0"/>
              </a:rPr>
              <a:t>2</a:t>
            </a:r>
            <a:r>
              <a:rPr lang="en-US" altLang="zh-CN" dirty="0" smtClean="0">
                <a:latin typeface="Arial" charset="0"/>
              </a:rPr>
              <a:t> is shaded green. Steps 1 to 4 are described in the text.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DD0FBDE-24FB-4961-AA3F-E00A2FBB666B}" type="slidenum">
              <a:rPr lang="en-US" altLang="zh-CN" smtClean="0"/>
              <a:pPr/>
              <a:t>17</a:t>
            </a:fld>
            <a:endParaRPr lang="en-US" altLang="zh-CN"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altLang="zh-CN" b="1" dirty="0" smtClean="0">
                <a:latin typeface="Arial" charset="0"/>
              </a:rPr>
              <a:t>FIGURE 21-2 Addition of two carbons to a growing fatty acyl chain: a four-step sequence.</a:t>
            </a:r>
            <a:r>
              <a:rPr lang="en-US" altLang="zh-CN" dirty="0" smtClean="0">
                <a:latin typeface="Arial" charset="0"/>
              </a:rPr>
              <a:t> Each malonyl group and acetyl (or longer acyl) group is activated by a thioester that links it to fatty acid synthase, a multienzyme system described later in the text. </a:t>
            </a:r>
            <a:r>
              <a:rPr lang="en-US" altLang="zh-CN" b="1" dirty="0" smtClean="0">
                <a:latin typeface="Arial" charset="0"/>
              </a:rPr>
              <a:t>1</a:t>
            </a:r>
            <a:r>
              <a:rPr lang="en-US" altLang="zh-CN" dirty="0" smtClean="0">
                <a:latin typeface="Arial" charset="0"/>
              </a:rPr>
              <a:t> Condensation of an activated acyl group (an acetyl group from acetyl-CoA is the first acyl group) and two carbons derived from malonyl-CoA, with elimination of CO</a:t>
            </a:r>
            <a:r>
              <a:rPr lang="en-US" altLang="zh-CN" baseline="-25000" dirty="0" smtClean="0">
                <a:latin typeface="Arial" charset="0"/>
              </a:rPr>
              <a:t>2</a:t>
            </a:r>
            <a:r>
              <a:rPr lang="en-US" altLang="zh-CN" dirty="0" smtClean="0">
                <a:latin typeface="Arial" charset="0"/>
              </a:rPr>
              <a:t> from the malonyl group, extends the acyl chain by two carbons. The mechanism of the first step of this reaction is given to illustrate the role of decarboxylation in facilitating condensation. The </a:t>
            </a:r>
            <a:r>
              <a:rPr lang="en-US" altLang="zh-CN" i="1" dirty="0" smtClean="0">
                <a:latin typeface="Symbol" pitchFamily="18" charset="2"/>
                <a:sym typeface="Symbol" pitchFamily="18" charset="2"/>
              </a:rPr>
              <a:t>β</a:t>
            </a:r>
            <a:r>
              <a:rPr lang="en-US" altLang="zh-CN" dirty="0" smtClean="0">
                <a:latin typeface="Arial" charset="0"/>
              </a:rPr>
              <a:t>-keto product of this condensation is then reduced in three more steps nearly identical to the reactions of </a:t>
            </a:r>
            <a:r>
              <a:rPr lang="en-US" altLang="zh-CN" i="1" dirty="0" smtClean="0">
                <a:latin typeface="Symbol" pitchFamily="18" charset="2"/>
                <a:sym typeface="Symbol" pitchFamily="18" charset="2"/>
              </a:rPr>
              <a:t>β</a:t>
            </a:r>
            <a:r>
              <a:rPr lang="en-US" altLang="zh-CN" dirty="0" smtClean="0">
                <a:latin typeface="Arial" charset="0"/>
              </a:rPr>
              <a:t> oxidation, but in the reverse sequence: </a:t>
            </a:r>
            <a:r>
              <a:rPr lang="en-US" altLang="zh-CN" b="1" dirty="0" smtClean="0">
                <a:latin typeface="Arial" charset="0"/>
              </a:rPr>
              <a:t>2</a:t>
            </a:r>
            <a:r>
              <a:rPr lang="en-US" altLang="zh-CN" dirty="0" smtClean="0">
                <a:latin typeface="Arial" charset="0"/>
              </a:rPr>
              <a:t> the </a:t>
            </a:r>
            <a:r>
              <a:rPr lang="en-US" altLang="zh-CN" i="1" dirty="0" smtClean="0">
                <a:latin typeface="Symbol" pitchFamily="18" charset="2"/>
                <a:sym typeface="Symbol" pitchFamily="18" charset="2"/>
              </a:rPr>
              <a:t>β</a:t>
            </a:r>
            <a:r>
              <a:rPr lang="en-US" altLang="zh-CN" dirty="0" smtClean="0">
                <a:latin typeface="Arial" charset="0"/>
              </a:rPr>
              <a:t>-keto group is reduced to an alcohol, </a:t>
            </a:r>
            <a:r>
              <a:rPr lang="en-US" altLang="zh-CN" b="1" dirty="0" smtClean="0">
                <a:latin typeface="Arial" charset="0"/>
              </a:rPr>
              <a:t>3</a:t>
            </a:r>
            <a:r>
              <a:rPr lang="en-US" altLang="zh-CN" dirty="0" smtClean="0">
                <a:latin typeface="Arial" charset="0"/>
              </a:rPr>
              <a:t> elimination of H</a:t>
            </a:r>
            <a:r>
              <a:rPr lang="en-US" altLang="zh-CN" baseline="-25000" dirty="0" smtClean="0">
                <a:latin typeface="Arial" charset="0"/>
              </a:rPr>
              <a:t>2</a:t>
            </a:r>
            <a:r>
              <a:rPr lang="en-US" altLang="zh-CN" dirty="0" smtClean="0">
                <a:latin typeface="Arial" charset="0"/>
              </a:rPr>
              <a:t>O creates a double bond, and 4 the double bond is reduced to form the corresponding saturated fatty acyl group.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8CDFF13-8D28-45A9-B7BE-3833613E9E0C}" type="slidenum">
              <a:rPr lang="en-US" altLang="zh-CN" smtClean="0"/>
              <a:pPr/>
              <a:t>18</a:t>
            </a:fld>
            <a:endParaRPr lang="en-US" altLang="zh-CN"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99E054C-986B-465E-B741-DDBECF4FB1A1}" type="slidenum">
              <a:rPr lang="en-US" altLang="zh-CN" smtClean="0"/>
              <a:pPr/>
              <a:t>19</a:t>
            </a:fld>
            <a:endParaRPr lang="en-US" altLang="zh-CN"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altLang="zh-CN" b="1" dirty="0" smtClean="0">
                <a:latin typeface="Arial" charset="0"/>
              </a:rPr>
              <a:t>FIGURE 21-6 Sequence of events during synthesis of a fatty acid.</a:t>
            </a:r>
            <a:r>
              <a:rPr lang="en-US" altLang="zh-CN" dirty="0" smtClean="0">
                <a:latin typeface="Arial"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zh-CN" altLang="en-US" smtClean="0">
                <a:ea typeface="ヒラギノ角ゴ Pro W3" pitchFamily="48" charset="-128"/>
              </a:rPr>
              <a:t>—</a:t>
            </a:r>
            <a:r>
              <a:rPr lang="zh-CN" altLang="zh-CN" smtClean="0">
                <a:latin typeface="Arial" charset="0"/>
              </a:rPr>
              <a:t>S</a:t>
            </a:r>
            <a:r>
              <a:rPr lang="en-US" altLang="zh-CN" dirty="0" smtClean="0">
                <a:latin typeface="Arial" charset="0"/>
              </a:rPr>
              <a:t>H. After the first panel, the enzyme shown in color is the one that will act in the next step. As in Figure 21-4, the initial acetyl group is shaded yellow, C-1 and C-2 of malonate are shaded pink, and the carbon released as CO</a:t>
            </a:r>
            <a:r>
              <a:rPr lang="en-US" altLang="zh-CN" baseline="-25000" dirty="0" smtClean="0">
                <a:latin typeface="Arial" charset="0"/>
              </a:rPr>
              <a:t>2</a:t>
            </a:r>
            <a:r>
              <a:rPr lang="en-US" altLang="zh-CN" dirty="0" smtClean="0">
                <a:latin typeface="Arial" charset="0"/>
              </a:rPr>
              <a:t> is shaded green. Steps 1 to 4 are described in the text.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D9503FC-67AC-4FD2-8360-8241F1B4BFCA}" type="slidenum">
              <a:rPr lang="en-US" altLang="zh-CN" smtClean="0"/>
              <a:pPr/>
              <a:t>21</a:t>
            </a:fld>
            <a:endParaRPr lang="en-US" altLang="zh-CN"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altLang="zh-CN" b="1" dirty="0" smtClean="0">
                <a:latin typeface="Arial" charset="0"/>
              </a:rPr>
              <a:t>FIGURE 21-7 Beginning of the second round of the fatty acid synthesis cycle.</a:t>
            </a:r>
            <a:r>
              <a:rPr lang="en-US" altLang="zh-CN" dirty="0" smtClean="0">
                <a:latin typeface="Arial" charset="0"/>
              </a:rPr>
              <a:t> The butyryl group is on the Cys </a:t>
            </a:r>
            <a:r>
              <a:rPr lang="zh-CN" altLang="en-US" smtClean="0">
                <a:ea typeface="ヒラギノ角ゴ Pro W3" pitchFamily="48" charset="-128"/>
              </a:rPr>
              <a:t>—</a:t>
            </a:r>
            <a:r>
              <a:rPr lang="zh-CN" altLang="zh-CN" smtClean="0">
                <a:latin typeface="Arial" charset="0"/>
              </a:rPr>
              <a:t>S</a:t>
            </a:r>
            <a:r>
              <a:rPr lang="en-US" altLang="zh-CN" dirty="0" smtClean="0">
                <a:latin typeface="Arial" charset="0"/>
              </a:rPr>
              <a:t>H group. The incoming malonyl group is first attached to the phosphopantetheine </a:t>
            </a:r>
            <a:r>
              <a:rPr lang="zh-CN" altLang="en-US" smtClean="0">
                <a:latin typeface="Arial" charset="0"/>
                <a:ea typeface="ヒラギノ角ゴ Pro W3" pitchFamily="48" charset="-128"/>
              </a:rPr>
              <a:t>ﾑ</a:t>
            </a:r>
            <a:r>
              <a:rPr lang="zh-CN" altLang="zh-CN" smtClean="0">
                <a:latin typeface="Arial" charset="0"/>
              </a:rPr>
              <a:t>S</a:t>
            </a:r>
            <a:r>
              <a:rPr lang="en-US" altLang="zh-CN" dirty="0" smtClean="0">
                <a:latin typeface="Arial" charset="0"/>
              </a:rPr>
              <a:t>H group. Then, in the condensation step, the entire butyryl group on the Cys </a:t>
            </a:r>
            <a:r>
              <a:rPr lang="zh-CN" altLang="en-US" smtClean="0">
                <a:ea typeface="ヒラギノ角ゴ Pro W3" pitchFamily="48" charset="-128"/>
              </a:rPr>
              <a:t>—</a:t>
            </a:r>
            <a:r>
              <a:rPr lang="zh-CN" altLang="zh-CN" smtClean="0">
                <a:latin typeface="Arial" charset="0"/>
              </a:rPr>
              <a:t>S</a:t>
            </a:r>
            <a:r>
              <a:rPr lang="en-US" altLang="zh-CN" dirty="0" smtClean="0">
                <a:latin typeface="Arial" charset="0"/>
              </a:rPr>
              <a:t>H is exchanged for the carboxyl group of the malonyl residue, which is lost as CO</a:t>
            </a:r>
            <a:r>
              <a:rPr lang="en-US" altLang="zh-CN" baseline="-25000" dirty="0" smtClean="0">
                <a:latin typeface="Arial" charset="0"/>
              </a:rPr>
              <a:t>2</a:t>
            </a:r>
            <a:r>
              <a:rPr lang="en-US" altLang="zh-CN" dirty="0" smtClean="0">
                <a:latin typeface="Arial" charset="0"/>
              </a:rPr>
              <a:t> (green). This step is analogous to step 1 in Figure 21-6. The product, a six-carbon </a:t>
            </a:r>
            <a:r>
              <a:rPr lang="en-US" altLang="zh-CN" i="1" dirty="0" smtClean="0">
                <a:latin typeface="Symbol" pitchFamily="18" charset="2"/>
                <a:sym typeface="Symbol" pitchFamily="18" charset="2"/>
              </a:rPr>
              <a:t>β</a:t>
            </a:r>
            <a:r>
              <a:rPr lang="en-US" altLang="zh-CN" dirty="0" smtClean="0">
                <a:latin typeface="Arial" charset="0"/>
              </a:rPr>
              <a:t>-ketoacyl group, now contains four carbons derived from malonyl-CoA and two derived from the acetyl-CoA that started the reaction. The </a:t>
            </a:r>
            <a:r>
              <a:rPr lang="en-US" altLang="zh-CN" i="1" dirty="0" smtClean="0">
                <a:latin typeface="Symbol" pitchFamily="18" charset="2"/>
                <a:sym typeface="Symbol" pitchFamily="18" charset="2"/>
              </a:rPr>
              <a:t>β</a:t>
            </a:r>
            <a:r>
              <a:rPr lang="en-US" altLang="zh-CN" dirty="0" smtClean="0">
                <a:latin typeface="Arial" charset="0"/>
              </a:rPr>
              <a:t>-ketoacyl group then undergoes steps 2 through 4, as in Figure 21-6.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16B8882-920B-4144-BD52-052446CB487E}" type="slidenum">
              <a:rPr lang="en-US" altLang="zh-CN" smtClean="0"/>
              <a:pPr/>
              <a:t>22</a:t>
            </a:fld>
            <a:endParaRPr lang="en-US" altLang="zh-CN"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altLang="zh-CN" b="1" dirty="0" smtClean="0">
                <a:latin typeface="Arial" charset="0"/>
              </a:rPr>
              <a:t>FIGURE 21-4 The overall process of palmitate synthesis.</a:t>
            </a:r>
            <a:r>
              <a:rPr lang="en-US" altLang="zh-CN" dirty="0" smtClean="0">
                <a:latin typeface="Arial" charset="0"/>
              </a:rPr>
              <a:t> The fatty acyl chain grows by two-carbon units donated by activated malonate, with loss of CO</a:t>
            </a:r>
            <a:r>
              <a:rPr lang="en-US" altLang="zh-CN" baseline="-25000" dirty="0" smtClean="0">
                <a:latin typeface="Arial" charset="0"/>
              </a:rPr>
              <a:t>2</a:t>
            </a:r>
            <a:r>
              <a:rPr lang="en-US" altLang="zh-CN" dirty="0" smtClean="0">
                <a:latin typeface="Arial" charset="0"/>
              </a:rPr>
              <a:t> at each step. The initial acetyl group is shaded yellow, C-1 and C-2 of malonate are shaded pink, and the carbon released as CO</a:t>
            </a:r>
            <a:r>
              <a:rPr lang="en-US" altLang="zh-CN" baseline="-25000" dirty="0" smtClean="0">
                <a:latin typeface="Arial" charset="0"/>
              </a:rPr>
              <a:t>2</a:t>
            </a:r>
            <a:r>
              <a:rPr lang="en-US" altLang="zh-CN" dirty="0" smtClean="0">
                <a:latin typeface="Arial" charset="0"/>
              </a:rPr>
              <a:t> is shaded green. After each two-carbon addition, reductions convert the growing chain to a saturated fatty acid of four, then six, then eight carbons, and so on. The final product is palmitate (16:0).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7FCC094-DA51-44E5-A19B-F35611990BC8}" type="slidenum">
              <a:rPr lang="en-US" altLang="zh-CN" smtClean="0"/>
              <a:pPr/>
              <a:t>26</a:t>
            </a:fld>
            <a:endParaRPr lang="en-US" altLang="zh-CN"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A0DC551-CD01-46FD-A014-11FA1A4DD06A}" type="slidenum">
              <a:rPr lang="en-US" altLang="zh-CN" smtClean="0"/>
              <a:pPr/>
              <a:t>27</a:t>
            </a:fld>
            <a:endParaRPr lang="en-US" altLang="zh-CN"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altLang="zh-CN" sz="1100" b="1" dirty="0" smtClean="0">
                <a:latin typeface="Arial" charset="0"/>
              </a:rPr>
              <a:t>FIGURE 21-3 The structure of fatty acid synthase type I systems.</a:t>
            </a:r>
            <a:r>
              <a:rPr lang="en-US" altLang="zh-CN" sz="1100" dirty="0" smtClean="0">
                <a:latin typeface="Arial" charset="0"/>
              </a:rPr>
              <a:t> The low-resolution structures of (a) the mammalian (porcine; derived from PDB ID 2CF2) and (b) fungal enzyme systems (derived from PDB IDs 2UV9, 2UVA, 2UVB, and 2UVC) are shown. (a) All of the active sites in the mammalian system are located in different domains within a single large polypeptide chain. The different enzymatic activites are: </a:t>
            </a:r>
            <a:r>
              <a:rPr lang="en-US" altLang="zh-CN" sz="1100" i="1" dirty="0" smtClean="0">
                <a:latin typeface="Symbol" pitchFamily="18" charset="2"/>
                <a:sym typeface="Symbol" pitchFamily="18" charset="2"/>
              </a:rPr>
              <a:t>β</a:t>
            </a:r>
            <a:r>
              <a:rPr lang="en-US" altLang="zh-CN" sz="1100" dirty="0" smtClean="0">
                <a:latin typeface="Arial" charset="0"/>
              </a:rPr>
              <a:t>-ketoacyl-ACP synthase (KS), malonyl/acetyl-CoA</a:t>
            </a:r>
            <a:r>
              <a:rPr lang="zh-CN" altLang="en-US" sz="1100" dirty="0" smtClean="0">
                <a:ea typeface="ヒラギノ角ゴ Pro W3" pitchFamily="48" charset="-128"/>
              </a:rPr>
              <a:t>—</a:t>
            </a:r>
            <a:r>
              <a:rPr lang="zh-CN" altLang="zh-CN" sz="1100" dirty="0" smtClean="0">
                <a:latin typeface="Arial" charset="0"/>
              </a:rPr>
              <a:t>A</a:t>
            </a:r>
            <a:r>
              <a:rPr lang="en-US" altLang="zh-CN" sz="1100" dirty="0" smtClean="0">
                <a:latin typeface="Arial" charset="0"/>
              </a:rPr>
              <a:t>CP transferase (MAT), </a:t>
            </a:r>
            <a:r>
              <a:rPr lang="en-US" altLang="zh-CN" sz="1100" i="1" dirty="0" smtClean="0">
                <a:latin typeface="Symbol" pitchFamily="18" charset="2"/>
                <a:sym typeface="Symbol" pitchFamily="18" charset="2"/>
              </a:rPr>
              <a:t>β</a:t>
            </a:r>
            <a:r>
              <a:rPr lang="en-US" altLang="zh-CN" sz="1100" dirty="0" smtClean="0">
                <a:latin typeface="Arial" charset="0"/>
              </a:rPr>
              <a:t>-hydroxyacyl-ACP dehydratase (DH), enoyl-ACP reductase (ER), and </a:t>
            </a:r>
            <a:r>
              <a:rPr lang="en-US" altLang="zh-CN" sz="1100" i="1" dirty="0" smtClean="0">
                <a:latin typeface="Symbol" pitchFamily="18" charset="2"/>
                <a:sym typeface="Symbol" pitchFamily="18" charset="2"/>
              </a:rPr>
              <a:t>β</a:t>
            </a:r>
            <a:r>
              <a:rPr lang="en-US" altLang="zh-CN" sz="1100" dirty="0" smtClean="0">
                <a:latin typeface="Arial" charset="0"/>
              </a:rPr>
              <a:t>-ketoacyl-ACP reductase (KR). ACP is the acyl carrier protein. The linear arrangement of the domains in the polypeptide is shown in the lower panel. The seventh domain (TE) is a thioesterase that releases the palmitate product from ACP when the synthesis is completed. The ACP and TE domains are disordered in the crystal and are therefore not shown in the structure. (b) In the structure of the FAS I from the fungus </a:t>
            </a:r>
            <a:r>
              <a:rPr lang="en-US" altLang="zh-CN" sz="1100" i="1" dirty="0" smtClean="0">
                <a:latin typeface="Arial" charset="0"/>
              </a:rPr>
              <a:t>Thermomyces lanuginosus</a:t>
            </a:r>
            <a:r>
              <a:rPr lang="en-US" altLang="zh-CN" sz="1100" dirty="0" smtClean="0">
                <a:latin typeface="Arial" charset="0"/>
              </a:rPr>
              <a:t>, the same active sites are divided between two multifunctional polypeptide chains that function together. Six copies of each polypeptide are found in the heterododecameric complex. A wheel of six </a:t>
            </a:r>
            <a:r>
              <a:rPr lang="en-US" altLang="zh-CN" sz="1100" i="1" dirty="0" smtClean="0">
                <a:latin typeface="Arial" charset="0"/>
              </a:rPr>
              <a:t>α</a:t>
            </a:r>
            <a:r>
              <a:rPr lang="en-US" altLang="zh-CN" sz="1100" dirty="0" smtClean="0">
                <a:latin typeface="Arial" charset="0"/>
              </a:rPr>
              <a:t> subunits, which include ACP as well as the KS and KR active sites, is found at the center of the complex. In the wheel three subunits are found on one face, three on the other. On either side of the wheel are domes formed by trimers of the </a:t>
            </a:r>
            <a:r>
              <a:rPr lang="en-US" altLang="zh-CN" sz="1100" i="1" dirty="0" smtClean="0">
                <a:latin typeface="Symbol" pitchFamily="18" charset="2"/>
                <a:sym typeface="Symbol" pitchFamily="18" charset="2"/>
              </a:rPr>
              <a:t>β</a:t>
            </a:r>
            <a:r>
              <a:rPr lang="en-US" altLang="zh-CN" sz="1100" dirty="0" smtClean="0">
                <a:latin typeface="Arial" charset="0"/>
              </a:rPr>
              <a:t> subunits (containing the ER and DH active sites, as well as two domains with active sites analogous to MAT in the mammalian enzyme). The domains of one of each type of subunit are colored according to the active site colors of the mammalian enzyme in (a).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E627701-13E5-4D7C-981B-EA8251BFAA11}" type="slidenum">
              <a:rPr lang="en-US" altLang="zh-CN" smtClean="0"/>
              <a:pPr/>
              <a:t>29</a:t>
            </a:fld>
            <a:endParaRPr lang="en-US" altLang="zh-CN"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9B4967E-9C10-4BE5-9B68-203CBBE1C522}" type="slidenum">
              <a:rPr lang="en-US" altLang="zh-CN" smtClean="0"/>
              <a:pPr/>
              <a:t>30</a:t>
            </a:fld>
            <a:endParaRPr lang="en-US" altLang="zh-CN"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1E87774-729C-4CE9-A81D-59B5E5E2CF23}" type="slidenum">
              <a:rPr lang="en-US" altLang="zh-CN" smtClean="0"/>
              <a:pPr/>
              <a:t>6</a:t>
            </a:fld>
            <a:endParaRPr lang="en-US" altLang="zh-CN"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ltLang="zh-CN" b="1" dirty="0" smtClean="0">
                <a:latin typeface="Arial" charset="0"/>
              </a:rPr>
              <a:t>FIGURE 21-1 The acetyl-CoA carboxylase reaction.</a:t>
            </a:r>
            <a:r>
              <a:rPr lang="en-US" altLang="zh-CN" dirty="0" smtClean="0">
                <a:latin typeface="Arial" charset="0"/>
              </a:rPr>
              <a:t> Acetyl-CoA carboxylase has three functional regions: biotin carrier protein (gray); biotin carboxylase, which activates CO</a:t>
            </a:r>
            <a:r>
              <a:rPr lang="en-US" altLang="zh-CN" baseline="-25000" dirty="0" smtClean="0">
                <a:latin typeface="Arial" charset="0"/>
              </a:rPr>
              <a:t>2</a:t>
            </a:r>
            <a:r>
              <a:rPr lang="en-US" altLang="zh-CN" dirty="0" smtClean="0">
                <a:latin typeface="Arial" charset="0"/>
              </a:rPr>
              <a:t> by attaching it to a nitrogen in the biotin ring in an ATP-dependent reaction (see Figure 16-16); and transcarboxylase, which transfers activated CO</a:t>
            </a:r>
            <a:r>
              <a:rPr lang="en-US" altLang="zh-CN" baseline="-25000" dirty="0" smtClean="0">
                <a:latin typeface="Arial" charset="0"/>
              </a:rPr>
              <a:t>2</a:t>
            </a:r>
            <a:r>
              <a:rPr lang="en-US" altLang="zh-CN" dirty="0" smtClean="0">
                <a:latin typeface="Arial" charset="0"/>
              </a:rPr>
              <a:t> (shaded green) from biotin to acetyl-CoA, producing malonyl-CoA. The long, flexible biotin arm carries the activated CO</a:t>
            </a:r>
            <a:r>
              <a:rPr lang="en-US" altLang="zh-CN" baseline="-25000" dirty="0" smtClean="0">
                <a:latin typeface="Arial" charset="0"/>
              </a:rPr>
              <a:t>2</a:t>
            </a:r>
            <a:r>
              <a:rPr lang="en-US" altLang="zh-CN" dirty="0" smtClean="0">
                <a:latin typeface="Arial" charset="0"/>
              </a:rPr>
              <a:t> from the biotin carboxylase region to the transcarboxylase active site. The active enzyme in each step is shaded blue.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0FA64-B392-46E4-9E4D-BD5770B8991F}" type="slidenum">
              <a:rPr lang="en-US" altLang="zh-CN"/>
              <a:pPr/>
              <a:t>31</a:t>
            </a:fld>
            <a:endParaRPr lang="en-US" altLang="zh-CN"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B8EE39E-E122-45A6-9C87-EC56C4F46FD5}" type="slidenum">
              <a:rPr lang="en-US" altLang="zh-CN" smtClean="0"/>
              <a:pPr/>
              <a:t>33</a:t>
            </a:fld>
            <a:endParaRPr lang="en-US" altLang="zh-CN"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529439A-D242-4773-B668-215110691662}" type="slidenum">
              <a:rPr lang="en-US" altLang="zh-CN" smtClean="0"/>
              <a:pPr/>
              <a:t>35</a:t>
            </a:fld>
            <a:endParaRPr lang="en-US" altLang="zh-CN"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2DDC8F6-E7DE-4252-A956-35DBCBFAAC55}" type="slidenum">
              <a:rPr lang="en-US" altLang="zh-CN" smtClean="0"/>
              <a:pPr/>
              <a:t>36</a:t>
            </a:fld>
            <a:endParaRPr lang="en-US" altLang="zh-CN"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7C4B2A1-B00D-4744-AC7B-EB67C142EBDE}" type="slidenum">
              <a:rPr lang="en-US" altLang="zh-CN" smtClean="0"/>
              <a:pPr/>
              <a:t>40</a:t>
            </a:fld>
            <a:endParaRPr lang="en-US" altLang="zh-CN"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8E76614-1145-407E-8CE4-282DA1A3A3FE}" type="slidenum">
              <a:rPr lang="en-US" altLang="zh-CN" smtClean="0"/>
              <a:pPr/>
              <a:t>43</a:t>
            </a:fld>
            <a:endParaRPr lang="en-US" altLang="zh-CN"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1554C43-105A-4A21-9EB7-9FABE19C8D77}" type="slidenum">
              <a:rPr lang="en-US" altLang="zh-CN" smtClean="0"/>
              <a:pPr/>
              <a:t>44</a:t>
            </a:fld>
            <a:endParaRPr lang="en-US" altLang="zh-CN"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E87B3ED-10B4-49CB-8265-D77B8B23938B}" type="slidenum">
              <a:rPr lang="en-US" altLang="zh-CN" smtClean="0"/>
              <a:pPr/>
              <a:t>46</a:t>
            </a:fld>
            <a:endParaRPr lang="en-US" altLang="zh-CN"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BB15398-9B9E-42D0-B241-82690D1BE92F}" type="slidenum">
              <a:rPr lang="en-US" altLang="zh-CN" smtClean="0"/>
              <a:pPr/>
              <a:t>51</a:t>
            </a:fld>
            <a:endParaRPr lang="en-US" altLang="zh-CN"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CA01951-84F7-4127-9760-C1559B600512}" type="slidenum">
              <a:rPr lang="en-US" altLang="zh-CN" smtClean="0"/>
              <a:pPr/>
              <a:t>54</a:t>
            </a:fld>
            <a:endParaRPr lang="en-US" altLang="zh-CN"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2066A53-CF8A-40DD-A0F9-1CFF3F90F1B0}" type="slidenum">
              <a:rPr lang="en-US" altLang="zh-CN" smtClean="0"/>
              <a:pPr/>
              <a:t>7</a:t>
            </a:fld>
            <a:endParaRPr lang="en-US" altLang="zh-CN"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FFD38DF-695B-461A-B645-8D017553EB24}" type="slidenum">
              <a:rPr lang="en-US" altLang="zh-CN" smtClean="0"/>
              <a:pPr/>
              <a:t>55</a:t>
            </a:fld>
            <a:endParaRPr lang="en-US" altLang="zh-CN"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06DC003-07A2-4EB8-81BA-6739CE1C3AD6}" type="slidenum">
              <a:rPr lang="en-US" altLang="zh-CN" smtClean="0"/>
              <a:pPr/>
              <a:t>58</a:t>
            </a:fld>
            <a:endParaRPr lang="en-US" altLang="zh-CN"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1551D70-FF05-4B85-AD30-73BDF1CE2289}" type="slidenum">
              <a:rPr lang="en-US" altLang="zh-CN" smtClean="0"/>
              <a:pPr/>
              <a:t>60</a:t>
            </a:fld>
            <a:endParaRPr lang="en-US" altLang="zh-CN"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31ACB-C90A-405B-A764-D44ABA0237E8}" type="slidenum">
              <a:rPr lang="en-US" altLang="zh-CN"/>
              <a:pPr/>
              <a:t>61</a:t>
            </a:fld>
            <a:endParaRPr lang="en-US" altLang="zh-CN" dirty="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00EF233-E1F8-475B-A090-2F17013956A8}" type="slidenum">
              <a:rPr lang="zh-CN" altLang="en-US" smtClean="0"/>
              <a:pPr/>
              <a:t>63</a:t>
            </a:fld>
            <a:endParaRPr lang="en-US" altLang="zh-CN"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altLang="zh-CN" b="1" dirty="0" smtClean="0">
                <a:latin typeface="Arial" charset="0"/>
              </a:rPr>
              <a:t>TABLE 21-1 Major Classes of Human Plasma Lipoproteins: Some Properties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083443E-3CD1-4F60-9100-F9AD28A24D39}" type="slidenum">
              <a:rPr lang="zh-CN" altLang="en-US" smtClean="0"/>
              <a:pPr/>
              <a:t>65</a:t>
            </a:fld>
            <a:endParaRPr lang="en-US" altLang="zh-CN"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altLang="zh-CN" b="1" dirty="0" smtClean="0">
                <a:latin typeface="Arial" charset="0"/>
              </a:rPr>
              <a:t>TABLE 21-2 Apolipoproteins of the Human Plasma Lipoproteins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DE734AC-F91A-4736-866A-D5654DCAC581}" type="slidenum">
              <a:rPr lang="en-US" altLang="zh-CN" smtClean="0"/>
              <a:pPr/>
              <a:t>66</a:t>
            </a:fld>
            <a:endParaRPr lang="en-US" altLang="zh-CN"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8F32A26-1BE7-49D9-BEC2-58BACFBE56BD}" type="slidenum">
              <a:rPr lang="en-US" altLang="zh-CN" smtClean="0"/>
              <a:pPr/>
              <a:t>67</a:t>
            </a:fld>
            <a:endParaRPr lang="en-US" altLang="zh-CN" dirty="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B76AB-EB39-4021-B64A-9A3DD5C2743D}" type="slidenum">
              <a:rPr lang="en-US" altLang="zh-CN"/>
              <a:pPr/>
              <a:t>68</a:t>
            </a:fld>
            <a:endParaRPr lang="en-US" altLang="zh-CN" dirty="0"/>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5919F-2239-4CDB-8EF5-EB36A9AAC419}" type="slidenum">
              <a:rPr lang="en-US" altLang="zh-CN"/>
              <a:pPr/>
              <a:t>70</a:t>
            </a:fld>
            <a:endParaRPr lang="en-US" altLang="zh-CN" dirty="0"/>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6DEE6F6-E112-4BF6-9692-7FA4460E1DB1}" type="slidenum">
              <a:rPr lang="en-US" altLang="zh-CN" smtClean="0"/>
              <a:pPr/>
              <a:t>8</a:t>
            </a:fld>
            <a:endParaRPr lang="en-US" altLang="zh-CN"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altLang="zh-CN" b="1" dirty="0" smtClean="0">
                <a:latin typeface="Arial" charset="0"/>
              </a:rPr>
              <a:t>FIGURE 21-5 Acyl carrier protein (ACP).</a:t>
            </a:r>
            <a:r>
              <a:rPr lang="en-US" altLang="zh-CN" dirty="0" smtClean="0">
                <a:latin typeface="Arial" charset="0"/>
              </a:rPr>
              <a:t> The prosthetic group is 4</a:t>
            </a:r>
            <a:r>
              <a:rPr lang="zh-CN" altLang="zh-CN" smtClean="0">
                <a:latin typeface="Arial" charset="0"/>
              </a:rPr>
              <a:t>′</a:t>
            </a:r>
            <a:r>
              <a:rPr lang="en-US" altLang="zh-CN" dirty="0" smtClean="0">
                <a:latin typeface="Arial" charset="0"/>
              </a:rPr>
              <a:t>-phosphopantetheine, which is covalently attached to the hydroxyl group of a Ser residue in ACP. Phosphopantetheine contains the B vitamin pantothenic acid, also found in the coenzyme A molecule. Its </a:t>
            </a:r>
            <a:r>
              <a:rPr lang="zh-CN" altLang="en-US" smtClean="0">
                <a:ea typeface="ヒラギノ角ゴ Pro W3" pitchFamily="48" charset="-128"/>
              </a:rPr>
              <a:t>—</a:t>
            </a:r>
            <a:r>
              <a:rPr lang="zh-CN" altLang="zh-CN" smtClean="0">
                <a:latin typeface="Arial" charset="0"/>
              </a:rPr>
              <a:t>S</a:t>
            </a:r>
            <a:r>
              <a:rPr lang="en-US" altLang="zh-CN" dirty="0" smtClean="0">
                <a:latin typeface="Arial" charset="0"/>
              </a:rPr>
              <a:t>H group is the site of entry of malonyl groups during fatty acid synthesis.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2875B-5BAC-457B-910F-B758A99037D1}" type="slidenum">
              <a:rPr lang="en-US" altLang="zh-CN"/>
              <a:pPr/>
              <a:t>72</a:t>
            </a:fld>
            <a:endParaRPr lang="en-US" altLang="zh-CN" dirty="0"/>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70F80763-F70B-4E92-BB2C-7A1A027D0D9B}" type="slidenum">
              <a:rPr lang="en-US" altLang="zh-CN" smtClean="0"/>
              <a:pPr/>
              <a:t>74</a:t>
            </a:fld>
            <a:endParaRPr lang="en-US" altLang="zh-CN"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A6DE538-3A49-405B-BCCB-70AD157646EC}" type="slidenum">
              <a:rPr lang="zh-CN" altLang="en-US" smtClean="0"/>
              <a:pPr/>
              <a:t>76</a:t>
            </a:fld>
            <a:endParaRPr lang="en-US" altLang="zh-CN"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68083FE-43DA-4943-9BDB-24958C88549D}" type="slidenum">
              <a:rPr lang="en-US" altLang="zh-CN" smtClean="0"/>
              <a:pPr/>
              <a:t>78</a:t>
            </a:fld>
            <a:endParaRPr lang="en-US" altLang="zh-CN"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17D1FC0-DE83-48EC-B1ED-66AC659AE17A}" type="slidenum">
              <a:rPr lang="en-US" altLang="zh-CN" smtClean="0"/>
              <a:pPr/>
              <a:t>79</a:t>
            </a:fld>
            <a:endParaRPr lang="en-US" altLang="zh-CN"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1" dirty="0" smtClean="0">
                <a:latin typeface="Times New Roman" panose="02020603050405020304" pitchFamily="18" charset="0"/>
              </a:rPr>
              <a:t>FIGURE 21-38 Metabolic fates of cholesterol. </a:t>
            </a:r>
            <a:r>
              <a:rPr lang="en-US" altLang="zh-CN" dirty="0" smtClean="0">
                <a:latin typeface="Times New Roman" panose="02020603050405020304" pitchFamily="18" charset="0"/>
              </a:rPr>
              <a:t>Modifications of the cholesterol structure are shown in red. Esterification converts cholesterol to an even more hydrophobic form for storage and transport; each of the other modifications yields a less hydrophobic product.</a:t>
            </a: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4D4B1EE-0F5D-4429-9BEF-EE80B7827FCC}" type="slidenum">
              <a:rPr lang="en-US" altLang="zh-CN" sz="1200"/>
              <a:pPr/>
              <a:t>80</a:t>
            </a:fld>
            <a:endParaRPr lang="en-US" altLang="zh-CN" sz="1200" dirty="0"/>
          </a:p>
        </p:txBody>
      </p:sp>
    </p:spTree>
    <p:extLst>
      <p:ext uri="{BB962C8B-B14F-4D97-AF65-F5344CB8AC3E}">
        <p14:creationId xmlns:p14="http://schemas.microsoft.com/office/powerpoint/2010/main" val="1541687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8FFF349-D852-48AB-BB23-B3595B2BECC8}" type="slidenum">
              <a:rPr lang="en-US" altLang="zh-CN" smtClean="0"/>
              <a:pPr/>
              <a:t>82</a:t>
            </a:fld>
            <a:endParaRPr lang="en-US" altLang="zh-CN" dirty="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D9AB921-7A36-4BAA-A5C8-345468B8FA3B}" type="slidenum">
              <a:rPr lang="en-US" altLang="zh-CN" smtClean="0"/>
              <a:pPr/>
              <a:t>9</a:t>
            </a:fld>
            <a:endParaRPr lang="en-US" altLang="zh-CN"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CA12724-140F-4619-8F75-75E783299FCC}" type="slidenum">
              <a:rPr lang="zh-CN" altLang="en-US" smtClean="0"/>
              <a:pPr/>
              <a:t>11</a:t>
            </a:fld>
            <a:endParaRPr lang="en-US" altLang="zh-CN"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ltLang="zh-CN" b="1" dirty="0" smtClean="0">
                <a:latin typeface="Arial" charset="0"/>
              </a:rPr>
              <a:t>FIGURE 21-6 (part 2) Sequence of events during synthesis of a fatty acid.</a:t>
            </a:r>
            <a:r>
              <a:rPr lang="en-US" altLang="zh-CN" dirty="0" smtClean="0">
                <a:latin typeface="Arial"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zh-CN" altLang="en-US" smtClean="0">
                <a:latin typeface="Arial" charset="0"/>
                <a:ea typeface="ヒラギノ角ゴ Pro W3" pitchFamily="48" charset="-128"/>
              </a:rPr>
              <a:t>—</a:t>
            </a:r>
            <a:r>
              <a:rPr lang="zh-CN" altLang="zh-CN" smtClean="0">
                <a:latin typeface="Arial" charset="0"/>
              </a:rPr>
              <a:t>S</a:t>
            </a:r>
            <a:r>
              <a:rPr lang="en-US" altLang="zh-CN" dirty="0" smtClean="0">
                <a:latin typeface="Arial" charset="0"/>
              </a:rPr>
              <a:t>H. After the first panel, the enzyme shown in color is the one that will act in the next step. As in Figure 21-4, the initial acetyl group is shaded yellow, C-1 and C-2 of malonate are shaded pink, and the carbon released as CO</a:t>
            </a:r>
            <a:r>
              <a:rPr lang="en-US" altLang="zh-CN" baseline="-25000" dirty="0" smtClean="0">
                <a:latin typeface="Arial" charset="0"/>
              </a:rPr>
              <a:t>2</a:t>
            </a:r>
            <a:r>
              <a:rPr lang="en-US" altLang="zh-CN" dirty="0" smtClean="0">
                <a:latin typeface="Arial" charset="0"/>
              </a:rPr>
              <a:t> is shaded green. Steps 1 to 4 are described in the text.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DCEFE94-884D-470D-947A-586C06C1CF19}" type="slidenum">
              <a:rPr lang="zh-CN" altLang="en-US" smtClean="0"/>
              <a:pPr/>
              <a:t>13</a:t>
            </a:fld>
            <a:endParaRPr lang="en-US" altLang="zh-CN"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altLang="zh-CN" b="1" dirty="0" smtClean="0">
                <a:latin typeface="Arial" charset="0"/>
              </a:rPr>
              <a:t>FIGURE 21-6 (part 3) Sequence of events during synthesis of a fatty acid.</a:t>
            </a:r>
            <a:r>
              <a:rPr lang="en-US" altLang="zh-CN" dirty="0" smtClean="0">
                <a:latin typeface="Arial"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zh-CN" altLang="en-US" smtClean="0">
                <a:latin typeface="Arial" charset="0"/>
                <a:ea typeface="ヒラギノ角ゴ Pro W3" pitchFamily="48" charset="-128"/>
              </a:rPr>
              <a:t>—</a:t>
            </a:r>
            <a:r>
              <a:rPr lang="zh-CN" altLang="zh-CN" smtClean="0">
                <a:latin typeface="Arial" charset="0"/>
              </a:rPr>
              <a:t>S</a:t>
            </a:r>
            <a:r>
              <a:rPr lang="en-US" altLang="zh-CN" dirty="0" smtClean="0">
                <a:latin typeface="Arial" charset="0"/>
              </a:rPr>
              <a:t>H. After the first panel, the enzyme shown in color is the one that will act in the next step. As in Figure 21-4, the initial acetyl group is shaded yellow, C-1 and C-2 of malonate are shaded pink, and the carbon released as CO</a:t>
            </a:r>
            <a:r>
              <a:rPr lang="en-US" altLang="zh-CN" baseline="-25000" dirty="0" smtClean="0">
                <a:latin typeface="Arial" charset="0"/>
              </a:rPr>
              <a:t>2</a:t>
            </a:r>
            <a:r>
              <a:rPr lang="en-US" altLang="zh-CN" dirty="0" smtClean="0">
                <a:latin typeface="Arial" charset="0"/>
              </a:rPr>
              <a:t> is shaded green. Steps 1 to 4 are described in the text.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50CF670-7D87-40FB-85EA-2241950ECFB8}" type="slidenum">
              <a:rPr lang="zh-CN" altLang="en-US" smtClean="0"/>
              <a:pPr/>
              <a:t>14</a:t>
            </a:fld>
            <a:endParaRPr lang="en-US" altLang="zh-CN"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altLang="zh-CN" b="1" dirty="0" smtClean="0">
                <a:latin typeface="Arial" charset="0"/>
              </a:rPr>
              <a:t>FIGURE 21-6 (part 4) Sequence of events during synthesis of a fatty acid.</a:t>
            </a:r>
            <a:r>
              <a:rPr lang="en-US" altLang="zh-CN" dirty="0" smtClean="0">
                <a:latin typeface="Arial"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zh-CN" altLang="en-US" smtClean="0">
                <a:latin typeface="Arial" charset="0"/>
                <a:ea typeface="ヒラギノ角ゴ Pro W3" pitchFamily="48" charset="-128"/>
              </a:rPr>
              <a:t>—</a:t>
            </a:r>
            <a:r>
              <a:rPr lang="zh-CN" altLang="zh-CN" smtClean="0">
                <a:latin typeface="Arial" charset="0"/>
              </a:rPr>
              <a:t>S</a:t>
            </a:r>
            <a:r>
              <a:rPr lang="en-US" altLang="zh-CN" dirty="0" smtClean="0">
                <a:latin typeface="Arial" charset="0"/>
              </a:rPr>
              <a:t>H. After the first panel, the enzyme shown in color is the one that will act in the next step. As in Figure 21-4, the initial acetyl group is shaded yellow, C-1 and C-2 of malonate are shaded pink, and the carbon released as CO</a:t>
            </a:r>
            <a:r>
              <a:rPr lang="en-US" altLang="zh-CN" baseline="-25000" dirty="0" smtClean="0">
                <a:latin typeface="Arial" charset="0"/>
              </a:rPr>
              <a:t>2</a:t>
            </a:r>
            <a:r>
              <a:rPr lang="en-US" altLang="zh-CN" dirty="0" smtClean="0">
                <a:latin typeface="Arial" charset="0"/>
              </a:rPr>
              <a:t> is shaded green. Steps 1 to 4 are described in the text.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8288B7D-D16D-4F01-8727-950BB991FBFD}" type="slidenum">
              <a:rPr lang="zh-CN" altLang="en-US" smtClean="0"/>
              <a:pPr/>
              <a:t>15</a:t>
            </a:fld>
            <a:endParaRPr lang="en-US" altLang="zh-CN"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altLang="zh-CN" b="1" dirty="0" smtClean="0">
                <a:latin typeface="Arial" charset="0"/>
              </a:rPr>
              <a:t>FIGURE 21-6 (part 5) Sequence of events during synthesis of a fatty acid.</a:t>
            </a:r>
            <a:r>
              <a:rPr lang="en-US" altLang="zh-CN" dirty="0" smtClean="0">
                <a:latin typeface="Arial"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zh-CN" altLang="en-US" smtClean="0">
                <a:latin typeface="Arial" charset="0"/>
                <a:ea typeface="ヒラギノ角ゴ Pro W3" pitchFamily="48" charset="-128"/>
              </a:rPr>
              <a:t>—</a:t>
            </a:r>
            <a:r>
              <a:rPr lang="zh-CN" altLang="zh-CN" smtClean="0">
                <a:latin typeface="Arial" charset="0"/>
              </a:rPr>
              <a:t>S</a:t>
            </a:r>
            <a:r>
              <a:rPr lang="en-US" altLang="zh-CN" dirty="0" smtClean="0">
                <a:latin typeface="Arial" charset="0"/>
              </a:rPr>
              <a:t>H. After the first panel, the enzyme shown in color is the one that will act in the next step. As in Figure 21-4, the initial acetyl group is shaded yellow, C-1 and C-2 of malonate are shaded pink, and the carbon released as CO</a:t>
            </a:r>
            <a:r>
              <a:rPr lang="en-US" altLang="zh-CN" baseline="-25000" dirty="0" smtClean="0">
                <a:latin typeface="Arial" charset="0"/>
              </a:rPr>
              <a:t>2</a:t>
            </a:r>
            <a:r>
              <a:rPr lang="en-US" altLang="zh-CN" dirty="0" smtClean="0">
                <a:latin typeface="Arial" charset="0"/>
              </a:rPr>
              <a:t> is shaded green. Steps 1 to 4 are described in the text.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551BC373-415E-4600-B476-34BA478C293C}"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8E5186E4-3BEE-46F6-B56B-759E5BD6AD5A}"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46BEBF48-62DB-49F1-A813-0D7FF3A35B07}"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01DBE4D5-DA58-486D-A8A4-BAE2AACA26F2}"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A8590B85-1701-47CE-A90A-4D554FEF4C39}"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E09463D0-12FD-43F2-A110-BCCB33794213}"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C2580BB5-8C8C-45EB-8C04-3A8806F7C89D}"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86D3EC03-0EF1-473A-82CA-0E23B9B0F277}"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E18D2FEE-3CA7-42A8-B406-64980CAF6343}"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470A8FA9-8E5C-45A2-AC54-49CC1A81AACB}"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CE4693B2-BEDA-4FB5-B76E-23F38AB35016}"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24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宋体" charset="-122"/>
              </a:defRPr>
            </a:lvl1pPr>
          </a:lstStyle>
          <a:p>
            <a:pPr>
              <a:defRPr/>
            </a:pPr>
            <a:endParaRPr lang="en-US" altLang="zh-CN" dirty="0"/>
          </a:p>
        </p:txBody>
      </p:sp>
      <p:sp>
        <p:nvSpPr>
          <p:cNvPr id="224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宋体" charset="-122"/>
              </a:defRPr>
            </a:lvl1pPr>
          </a:lstStyle>
          <a:p>
            <a:pPr>
              <a:defRPr/>
            </a:pPr>
            <a:endParaRPr lang="en-US" altLang="zh-CN" dirty="0"/>
          </a:p>
        </p:txBody>
      </p:sp>
      <p:sp>
        <p:nvSpPr>
          <p:cNvPr id="224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宋体" charset="-122"/>
              </a:defRPr>
            </a:lvl1pPr>
          </a:lstStyle>
          <a:p>
            <a:pPr>
              <a:defRPr/>
            </a:pPr>
            <a:fld id="{D58E4932-5F99-41D1-9760-3A5971B3630B}"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143000"/>
            <a:ext cx="7772400" cy="1143000"/>
          </a:xfrm>
        </p:spPr>
        <p:txBody>
          <a:bodyPr/>
          <a:lstStyle/>
          <a:p>
            <a:pPr eaLnBrk="1" hangingPunct="1"/>
            <a:r>
              <a:rPr lang="en-US" altLang="zh-CN" sz="6600" b="1" dirty="0" smtClean="0">
                <a:solidFill>
                  <a:srgbClr val="0000FF"/>
                </a:solidFill>
                <a:latin typeface="Times New Roman" pitchFamily="18" charset="0"/>
              </a:rPr>
              <a:t>Chapter 21</a:t>
            </a:r>
            <a:r>
              <a:rPr lang="en-US" altLang="zh-CN" sz="5400" b="1" dirty="0" smtClean="0">
                <a:solidFill>
                  <a:srgbClr val="0000FF"/>
                </a:solidFill>
                <a:latin typeface="Times New Roman" pitchFamily="18" charset="0"/>
              </a:rPr>
              <a:t>  </a:t>
            </a:r>
            <a:br>
              <a:rPr lang="en-US" altLang="zh-CN" sz="5400" b="1" dirty="0" smtClean="0">
                <a:solidFill>
                  <a:srgbClr val="0000FF"/>
                </a:solidFill>
                <a:latin typeface="Times New Roman" pitchFamily="18" charset="0"/>
              </a:rPr>
            </a:br>
            <a:r>
              <a:rPr lang="en-US" altLang="zh-CN" sz="6600" b="1" dirty="0" smtClean="0">
                <a:solidFill>
                  <a:schemeClr val="tx1"/>
                </a:solidFill>
                <a:latin typeface="Times New Roman" pitchFamily="18" charset="0"/>
              </a:rPr>
              <a:t>Lipid Biosynthesis</a:t>
            </a:r>
          </a:p>
        </p:txBody>
      </p:sp>
      <p:sp>
        <p:nvSpPr>
          <p:cNvPr id="2051" name="Rectangle 3"/>
          <p:cNvSpPr>
            <a:spLocks noGrp="1" noChangeArrowheads="1"/>
          </p:cNvSpPr>
          <p:nvPr>
            <p:ph type="subTitle" idx="1"/>
          </p:nvPr>
        </p:nvSpPr>
        <p:spPr>
          <a:xfrm>
            <a:off x="1115616" y="2924944"/>
            <a:ext cx="7704856" cy="1752600"/>
          </a:xfrm>
        </p:spPr>
        <p:txBody>
          <a:bodyPr/>
          <a:lstStyle/>
          <a:p>
            <a:pPr algn="l" eaLnBrk="1" hangingPunct="1"/>
            <a:r>
              <a:rPr lang="en-US" altLang="zh-CN" b="1" dirty="0" smtClean="0">
                <a:latin typeface="Times New Roman" pitchFamily="18" charset="0"/>
              </a:rPr>
              <a:t>1. </a:t>
            </a:r>
            <a:r>
              <a:rPr lang="en-US" altLang="zh-CN" b="1" dirty="0" smtClean="0">
                <a:solidFill>
                  <a:srgbClr val="FF0000"/>
                </a:solidFill>
                <a:latin typeface="Times New Roman" pitchFamily="18" charset="0"/>
              </a:rPr>
              <a:t>Fatty acids</a:t>
            </a:r>
          </a:p>
          <a:p>
            <a:pPr algn="l" eaLnBrk="1" hangingPunct="1"/>
            <a:r>
              <a:rPr lang="en-US" altLang="zh-CN" b="1" dirty="0" smtClean="0">
                <a:latin typeface="Times New Roman" pitchFamily="18" charset="0"/>
              </a:rPr>
              <a:t>2. Eicosanoids</a:t>
            </a:r>
          </a:p>
          <a:p>
            <a:pPr algn="l" eaLnBrk="1" hangingPunct="1"/>
            <a:r>
              <a:rPr lang="en-US" altLang="zh-CN" b="1" dirty="0" smtClean="0">
                <a:latin typeface="Times New Roman" pitchFamily="18" charset="0"/>
              </a:rPr>
              <a:t>3. </a:t>
            </a:r>
            <a:r>
              <a:rPr lang="en-US" altLang="zh-CN" b="1" dirty="0" smtClean="0">
                <a:solidFill>
                  <a:srgbClr val="FF0000"/>
                </a:solidFill>
                <a:latin typeface="Times New Roman" pitchFamily="18" charset="0"/>
              </a:rPr>
              <a:t>Triacylglycerols</a:t>
            </a:r>
          </a:p>
          <a:p>
            <a:pPr algn="l" eaLnBrk="1" hangingPunct="1"/>
            <a:r>
              <a:rPr lang="en-US" altLang="zh-CN" b="1" dirty="0" smtClean="0">
                <a:latin typeface="Times New Roman" pitchFamily="18" charset="0"/>
              </a:rPr>
              <a:t>4. Membrane phospholipids</a:t>
            </a:r>
          </a:p>
          <a:p>
            <a:pPr algn="l" eaLnBrk="1" hangingPunct="1"/>
            <a:r>
              <a:rPr lang="en-US" altLang="zh-CN" b="1" dirty="0" smtClean="0">
                <a:latin typeface="Times New Roman" pitchFamily="18" charset="0"/>
              </a:rPr>
              <a:t>5. </a:t>
            </a:r>
            <a:r>
              <a:rPr lang="en-US" altLang="zh-CN" b="1" dirty="0" smtClean="0">
                <a:solidFill>
                  <a:srgbClr val="FF0000"/>
                </a:solidFill>
                <a:latin typeface="Times New Roman" pitchFamily="18" charset="0"/>
              </a:rPr>
              <a:t>Cholesterol</a:t>
            </a:r>
            <a:r>
              <a:rPr lang="en-US" altLang="zh-CN" b="1" dirty="0" smtClean="0">
                <a:latin typeface="Times New Roman" pitchFamily="18" charset="0"/>
              </a:rPr>
              <a:t>, steroids, and isoprenoids</a:t>
            </a:r>
          </a:p>
          <a:p>
            <a:pPr eaLnBrk="1" hangingPunct="1"/>
            <a:endParaRPr lang="en-US" altLang="zh-CN" b="1" dirty="0" smtClean="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898" y="404664"/>
            <a:ext cx="9144000" cy="1143000"/>
          </a:xfrm>
        </p:spPr>
        <p:txBody>
          <a:bodyPr/>
          <a:lstStyle/>
          <a:p>
            <a:pPr eaLnBrk="1" hangingPunct="1"/>
            <a:r>
              <a:rPr lang="en-US" altLang="zh-CN" sz="4000" b="1" dirty="0" smtClean="0">
                <a:solidFill>
                  <a:srgbClr val="0000FF"/>
                </a:solidFill>
                <a:latin typeface="Times New Roman" pitchFamily="18" charset="0"/>
              </a:rPr>
              <a:t>3. The acetyl and malonyl groups are first transferred to two -SH groups of the fatty acid synthase complex</a:t>
            </a:r>
          </a:p>
        </p:txBody>
      </p:sp>
      <p:sp>
        <p:nvSpPr>
          <p:cNvPr id="11267" name="Rectangle 3"/>
          <p:cNvSpPr>
            <a:spLocks noGrp="1" noChangeArrowheads="1"/>
          </p:cNvSpPr>
          <p:nvPr>
            <p:ph type="body" idx="1"/>
          </p:nvPr>
        </p:nvSpPr>
        <p:spPr>
          <a:xfrm>
            <a:off x="0" y="1988840"/>
            <a:ext cx="9144000" cy="5029200"/>
          </a:xfrm>
        </p:spPr>
        <p:txBody>
          <a:bodyPr/>
          <a:lstStyle/>
          <a:p>
            <a:pPr eaLnBrk="1" hangingPunct="1"/>
            <a:r>
              <a:rPr lang="en-US" altLang="zh-CN" sz="2800" b="1" dirty="0" smtClean="0">
                <a:latin typeface="Times New Roman" pitchFamily="18" charset="0"/>
              </a:rPr>
              <a:t>The acetyl group of acetyl-CoA is first transferred to the -SH group of a Cys residue on the </a:t>
            </a:r>
            <a:r>
              <a:rPr lang="en-US" altLang="zh-CN" sz="2800" b="1" dirty="0" smtClean="0">
                <a:latin typeface="Symbol" pitchFamily="18" charset="2"/>
              </a:rPr>
              <a:t>b</a:t>
            </a:r>
            <a:r>
              <a:rPr lang="en-US" altLang="zh-CN" sz="2800" b="1" dirty="0" smtClean="0">
                <a:latin typeface="Times New Roman" pitchFamily="18" charset="0"/>
              </a:rPr>
              <a:t>-ketoacyl-ACP synthase (KS) in a reaction catalyzed by </a:t>
            </a:r>
            <a:r>
              <a:rPr lang="en-US" altLang="zh-CN" sz="2800" b="1" dirty="0" smtClean="0">
                <a:solidFill>
                  <a:srgbClr val="FF0000"/>
                </a:solidFill>
                <a:latin typeface="Times New Roman" pitchFamily="18" charset="0"/>
              </a:rPr>
              <a:t>acetyl-CoA-ACP transacetylase (AT)</a:t>
            </a:r>
            <a:r>
              <a:rPr lang="en-US" altLang="zh-CN" sz="2800" b="1" dirty="0" smtClean="0">
                <a:latin typeface="Times New Roman" pitchFamily="18" charset="0"/>
              </a:rPr>
              <a:t>.</a:t>
            </a:r>
          </a:p>
          <a:p>
            <a:pPr eaLnBrk="1" hangingPunct="1"/>
            <a:endParaRPr lang="en-US" altLang="zh-CN" sz="2800" b="1" dirty="0" smtClean="0">
              <a:latin typeface="Times New Roman" pitchFamily="18" charset="0"/>
            </a:endParaRPr>
          </a:p>
          <a:p>
            <a:pPr eaLnBrk="1" hangingPunct="1"/>
            <a:r>
              <a:rPr lang="en-US" altLang="zh-CN" sz="2800" b="1" dirty="0" smtClean="0">
                <a:latin typeface="Times New Roman" pitchFamily="18" charset="0"/>
              </a:rPr>
              <a:t>The malonyl group is transferred from malonyl-CoA </a:t>
            </a:r>
          </a:p>
          <a:p>
            <a:pPr eaLnBrk="1" hangingPunct="1">
              <a:buFontTx/>
              <a:buNone/>
            </a:pPr>
            <a:r>
              <a:rPr lang="en-US" altLang="zh-CN" sz="2800" b="1" dirty="0" smtClean="0">
                <a:latin typeface="Times New Roman" pitchFamily="18" charset="0"/>
              </a:rPr>
              <a:t>    to the -SH group of the 4’-phosphopantetheine covalently attached to a Ser residue of the acyl carrier protein (ACP) in a reaction catalyzed by </a:t>
            </a:r>
            <a:r>
              <a:rPr lang="en-US" altLang="zh-CN" sz="2800" b="1" dirty="0" smtClean="0">
                <a:solidFill>
                  <a:srgbClr val="FF0000"/>
                </a:solidFill>
                <a:latin typeface="Times New Roman" pitchFamily="18" charset="0"/>
              </a:rPr>
              <a:t>malonyl-CoA-ACP transferase (MT)</a:t>
            </a:r>
            <a:r>
              <a:rPr lang="en-US" altLang="zh-CN" sz="2800" b="1" dirty="0" smtClean="0">
                <a:latin typeface="Times New Roman" pitchFamily="18" charset="0"/>
              </a:rPr>
              <a:t>.</a:t>
            </a:r>
          </a:p>
          <a:p>
            <a:pPr eaLnBrk="1" hangingPunct="1"/>
            <a:endParaRPr lang="en-US" altLang="zh-CN" sz="2800" b="1" dirty="0" smtClean="0">
              <a:solidFill>
                <a:srgbClr val="FF0000"/>
              </a:solidFill>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ure 21-06 part 2"/>
          <p:cNvPicPr>
            <a:picLocks noChangeAspect="1" noChangeArrowheads="1"/>
          </p:cNvPicPr>
          <p:nvPr/>
        </p:nvPicPr>
        <p:blipFill>
          <a:blip r:embed="rId3"/>
          <a:srcRect/>
          <a:stretch>
            <a:fillRect/>
          </a:stretch>
        </p:blipFill>
        <p:spPr bwMode="auto">
          <a:xfrm>
            <a:off x="1536700" y="165100"/>
            <a:ext cx="6075363"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33375"/>
            <a:ext cx="9144000" cy="1143000"/>
          </a:xfrm>
        </p:spPr>
        <p:txBody>
          <a:bodyPr/>
          <a:lstStyle/>
          <a:p>
            <a:pPr eaLnBrk="1" hangingPunct="1"/>
            <a:r>
              <a:rPr lang="en-US" altLang="zh-CN" b="1" dirty="0" smtClean="0">
                <a:solidFill>
                  <a:srgbClr val="0000FF"/>
                </a:solidFill>
                <a:latin typeface="Times New Roman" pitchFamily="18" charset="0"/>
              </a:rPr>
              <a:t>4. Fatty acids are synthesized by a repeating four-step reaction sequence</a:t>
            </a:r>
          </a:p>
        </p:txBody>
      </p:sp>
      <p:sp>
        <p:nvSpPr>
          <p:cNvPr id="13315" name="Rectangle 3"/>
          <p:cNvSpPr>
            <a:spLocks noGrp="1" noChangeArrowheads="1"/>
          </p:cNvSpPr>
          <p:nvPr>
            <p:ph type="body" idx="1"/>
          </p:nvPr>
        </p:nvSpPr>
        <p:spPr>
          <a:xfrm>
            <a:off x="0" y="1844675"/>
            <a:ext cx="9144000" cy="5661025"/>
          </a:xfrm>
        </p:spPr>
        <p:txBody>
          <a:bodyPr/>
          <a:lstStyle/>
          <a:p>
            <a:pPr eaLnBrk="1" hangingPunct="1"/>
            <a:r>
              <a:rPr lang="en-US" altLang="zh-CN" b="1" dirty="0" smtClean="0">
                <a:latin typeface="Times New Roman" pitchFamily="18" charset="0"/>
              </a:rPr>
              <a:t>In the condensation reaction (step 1), catalyzed by </a:t>
            </a:r>
            <a:r>
              <a:rPr lang="en-US" altLang="zh-CN" b="1" dirty="0" smtClean="0">
                <a:solidFill>
                  <a:srgbClr val="FF0000"/>
                </a:solidFill>
                <a:latin typeface="Symbol" pitchFamily="18" charset="2"/>
              </a:rPr>
              <a:t>b</a:t>
            </a:r>
            <a:r>
              <a:rPr lang="en-US" altLang="zh-CN" b="1" dirty="0" smtClean="0">
                <a:solidFill>
                  <a:srgbClr val="FF0000"/>
                </a:solidFill>
                <a:latin typeface="Times New Roman" pitchFamily="18" charset="0"/>
              </a:rPr>
              <a:t>-ketoacyl-ACP synthase</a:t>
            </a:r>
            <a:r>
              <a:rPr lang="en-US" altLang="zh-CN" b="1" dirty="0" smtClean="0">
                <a:latin typeface="Times New Roman" pitchFamily="18" charset="0"/>
              </a:rPr>
              <a:t> </a:t>
            </a:r>
            <a:r>
              <a:rPr lang="en-US" altLang="zh-CN" b="1" dirty="0" smtClean="0">
                <a:solidFill>
                  <a:srgbClr val="FF0000"/>
                </a:solidFill>
                <a:latin typeface="Times New Roman" pitchFamily="18" charset="0"/>
              </a:rPr>
              <a:t>(KS)</a:t>
            </a:r>
            <a:r>
              <a:rPr lang="en-US" altLang="zh-CN" b="1" dirty="0" smtClean="0">
                <a:latin typeface="Times New Roman" pitchFamily="18" charset="0"/>
              </a:rPr>
              <a:t>, the methylene group of malonyl-CoA (linked to ACP) undergoes a nucleophilic attack on the carbonyl carbon of the acetyl group linked to KS, forming the </a:t>
            </a:r>
            <a:r>
              <a:rPr lang="en-US" altLang="zh-CN" b="1" dirty="0" smtClean="0">
                <a:latin typeface="Symbol" pitchFamily="18" charset="2"/>
              </a:rPr>
              <a:t>b</a:t>
            </a:r>
            <a:r>
              <a:rPr lang="en-US" altLang="zh-CN" b="1" dirty="0" smtClean="0">
                <a:latin typeface="Times New Roman" pitchFamily="18" charset="0"/>
              </a:rPr>
              <a:t>-ketobutyryl-ACP with simultaneous elimination of CO</a:t>
            </a:r>
            <a:r>
              <a:rPr lang="en-US" altLang="zh-CN" b="1" baseline="-25000" dirty="0" smtClean="0">
                <a:latin typeface="Times New Roman" pitchFamily="18" charset="0"/>
              </a:rPr>
              <a:t>2</a:t>
            </a:r>
            <a:r>
              <a:rPr lang="en-US" altLang="zh-CN" b="1" dirty="0" smtClean="0">
                <a:latin typeface="Times New Roman"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ure 21-06 part 3"/>
          <p:cNvPicPr>
            <a:picLocks noChangeAspect="1" noChangeArrowheads="1"/>
          </p:cNvPicPr>
          <p:nvPr/>
        </p:nvPicPr>
        <p:blipFill>
          <a:blip r:embed="rId3"/>
          <a:srcRect/>
          <a:stretch>
            <a:fillRect/>
          </a:stretch>
        </p:blipFill>
        <p:spPr bwMode="auto">
          <a:xfrm>
            <a:off x="500063" y="214313"/>
            <a:ext cx="6264275" cy="6532562"/>
          </a:xfrm>
          <a:prstGeom prst="rect">
            <a:avLst/>
          </a:prstGeom>
          <a:noFill/>
          <a:ln w="9525">
            <a:noFill/>
            <a:miter lim="800000"/>
            <a:headEnd/>
            <a:tailEnd/>
          </a:ln>
        </p:spPr>
      </p:pic>
      <p:sp>
        <p:nvSpPr>
          <p:cNvPr id="14339" name="矩形 2"/>
          <p:cNvSpPr>
            <a:spLocks noChangeArrowheads="1"/>
          </p:cNvSpPr>
          <p:nvPr/>
        </p:nvSpPr>
        <p:spPr bwMode="auto">
          <a:xfrm>
            <a:off x="3643313" y="2857500"/>
            <a:ext cx="785812" cy="571500"/>
          </a:xfrm>
          <a:prstGeom prst="rect">
            <a:avLst/>
          </a:prstGeom>
          <a:noFill/>
          <a:ln w="38100" algn="ctr">
            <a:solidFill>
              <a:srgbClr val="FF0000"/>
            </a:solidFill>
            <a:round/>
            <a:headEnd/>
            <a:tailEnd/>
          </a:ln>
        </p:spPr>
        <p:txBody>
          <a:bodyPr wrap="none"/>
          <a:lstStyle/>
          <a:p>
            <a:endParaRPr lang="zh-CN" altLang="en-US"/>
          </a:p>
        </p:txBody>
      </p:sp>
      <p:sp>
        <p:nvSpPr>
          <p:cNvPr id="14340" name="TextBox 3"/>
          <p:cNvSpPr txBox="1">
            <a:spLocks noChangeArrowheads="1"/>
          </p:cNvSpPr>
          <p:nvPr/>
        </p:nvSpPr>
        <p:spPr bwMode="auto">
          <a:xfrm>
            <a:off x="4786313" y="2857500"/>
            <a:ext cx="3500437" cy="400050"/>
          </a:xfrm>
          <a:prstGeom prst="rect">
            <a:avLst/>
          </a:prstGeom>
          <a:noFill/>
          <a:ln w="9525">
            <a:noFill/>
            <a:miter lim="800000"/>
            <a:headEnd/>
            <a:tailEnd/>
          </a:ln>
        </p:spPr>
        <p:txBody>
          <a:bodyPr wrap="none">
            <a:spAutoFit/>
          </a:bodyPr>
          <a:lstStyle/>
          <a:p>
            <a:r>
              <a:rPr lang="en-US" altLang="zh-CN" sz="2000" b="1" dirty="0">
                <a:solidFill>
                  <a:srgbClr val="FF0000"/>
                </a:solidFill>
                <a:latin typeface="Symbol" pitchFamily="18" charset="2"/>
              </a:rPr>
              <a:t>b</a:t>
            </a:r>
            <a:r>
              <a:rPr lang="en-US" altLang="zh-CN" sz="2000" b="1" dirty="0">
                <a:solidFill>
                  <a:srgbClr val="FF0000"/>
                </a:solidFill>
              </a:rPr>
              <a:t>-ketoacyl-ACP synthase</a:t>
            </a:r>
            <a:r>
              <a:rPr lang="en-US" altLang="zh-CN" sz="2000" b="1" dirty="0"/>
              <a:t> </a:t>
            </a:r>
            <a:r>
              <a:rPr lang="en-US" altLang="zh-CN" sz="2000" b="1" dirty="0">
                <a:solidFill>
                  <a:srgbClr val="FF0000"/>
                </a:solidFill>
              </a:rPr>
              <a:t>(KS)</a:t>
            </a:r>
          </a:p>
        </p:txBody>
      </p:sp>
      <p:sp>
        <p:nvSpPr>
          <p:cNvPr id="14341" name="Text Box 3"/>
          <p:cNvSpPr txBox="1">
            <a:spLocks noChangeArrowheads="1"/>
          </p:cNvSpPr>
          <p:nvPr/>
        </p:nvSpPr>
        <p:spPr bwMode="auto">
          <a:xfrm>
            <a:off x="6357938" y="3643313"/>
            <a:ext cx="2705100" cy="457200"/>
          </a:xfrm>
          <a:prstGeom prst="rect">
            <a:avLst/>
          </a:prstGeom>
          <a:noFill/>
          <a:ln w="9525">
            <a:noFill/>
            <a:miter lim="800000"/>
            <a:headEnd/>
            <a:tailEnd/>
          </a:ln>
        </p:spPr>
        <p:txBody>
          <a:bodyPr wrap="none">
            <a:spAutoFit/>
          </a:bodyPr>
          <a:lstStyle/>
          <a:p>
            <a:r>
              <a:rPr lang="en-US" altLang="zh-CN" sz="2400" b="1" dirty="0">
                <a:latin typeface="Symbol" pitchFamily="18" charset="2"/>
              </a:rPr>
              <a:t>b</a:t>
            </a:r>
            <a:r>
              <a:rPr lang="en-US" altLang="zh-CN" sz="2400" b="1" dirty="0"/>
              <a:t>-ketobutyryl-ACP</a:t>
            </a:r>
          </a:p>
        </p:txBody>
      </p:sp>
      <p:sp>
        <p:nvSpPr>
          <p:cNvPr id="14342" name="Line 4"/>
          <p:cNvSpPr>
            <a:spLocks noChangeShapeType="1"/>
          </p:cNvSpPr>
          <p:nvPr/>
        </p:nvSpPr>
        <p:spPr bwMode="auto">
          <a:xfrm flipH="1">
            <a:off x="5781675" y="3930650"/>
            <a:ext cx="647700" cy="0"/>
          </a:xfrm>
          <a:prstGeom prst="line">
            <a:avLst/>
          </a:prstGeom>
          <a:noFill/>
          <a:ln w="38100">
            <a:solidFill>
              <a:srgbClr val="FF0000"/>
            </a:solidFill>
            <a:round/>
            <a:headEnd/>
            <a:tailEnd type="triangle" w="med" len="med"/>
          </a:ln>
        </p:spPr>
        <p:txBody>
          <a:bodyPr wrap="none"/>
          <a:lstStyle/>
          <a:p>
            <a:endParaRPr lang="zh-CN" altLang="en-US"/>
          </a:p>
        </p:txBody>
      </p:sp>
      <p:cxnSp>
        <p:nvCxnSpPr>
          <p:cNvPr id="14343" name="直接箭头连接符 8"/>
          <p:cNvCxnSpPr>
            <a:cxnSpLocks noChangeShapeType="1"/>
          </p:cNvCxnSpPr>
          <p:nvPr/>
        </p:nvCxnSpPr>
        <p:spPr bwMode="auto">
          <a:xfrm>
            <a:off x="571500" y="2928938"/>
            <a:ext cx="1143000" cy="1587"/>
          </a:xfrm>
          <a:prstGeom prst="straightConnector1">
            <a:avLst/>
          </a:prstGeom>
          <a:noFill/>
          <a:ln w="3810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ure 21-06 part 4"/>
          <p:cNvPicPr>
            <a:picLocks noChangeAspect="1" noChangeArrowheads="1"/>
          </p:cNvPicPr>
          <p:nvPr/>
        </p:nvPicPr>
        <p:blipFill>
          <a:blip r:embed="rId3"/>
          <a:srcRect/>
          <a:stretch>
            <a:fillRect/>
          </a:stretch>
        </p:blipFill>
        <p:spPr bwMode="auto">
          <a:xfrm>
            <a:off x="285750" y="285750"/>
            <a:ext cx="8531225" cy="5180013"/>
          </a:xfrm>
          <a:prstGeom prst="rect">
            <a:avLst/>
          </a:prstGeom>
          <a:noFill/>
          <a:ln w="9525">
            <a:noFill/>
            <a:miter lim="800000"/>
            <a:headEnd/>
            <a:tailEnd/>
          </a:ln>
        </p:spPr>
      </p:pic>
      <p:sp>
        <p:nvSpPr>
          <p:cNvPr id="15363" name="Text Box 3"/>
          <p:cNvSpPr txBox="1">
            <a:spLocks noChangeArrowheads="1"/>
          </p:cNvSpPr>
          <p:nvPr/>
        </p:nvSpPr>
        <p:spPr bwMode="auto">
          <a:xfrm>
            <a:off x="2714625" y="4438650"/>
            <a:ext cx="4214813" cy="2419350"/>
          </a:xfrm>
          <a:prstGeom prst="rect">
            <a:avLst/>
          </a:prstGeom>
          <a:noFill/>
          <a:ln w="9525">
            <a:noFill/>
            <a:miter lim="800000"/>
            <a:headEnd/>
            <a:tailEnd/>
          </a:ln>
        </p:spPr>
        <p:txBody>
          <a:bodyPr>
            <a:spAutoFit/>
          </a:bodyPr>
          <a:lstStyle/>
          <a:p>
            <a:pPr>
              <a:lnSpc>
                <a:spcPct val="90000"/>
              </a:lnSpc>
              <a:spcBef>
                <a:spcPct val="20000"/>
              </a:spcBef>
            </a:pPr>
            <a:r>
              <a:rPr lang="en-US" altLang="zh-CN" sz="2400" b="1" dirty="0">
                <a:solidFill>
                  <a:srgbClr val="0000FF"/>
                </a:solidFill>
              </a:rPr>
              <a:t>Step 2: </a:t>
            </a:r>
            <a:r>
              <a:rPr lang="en-US" altLang="zh-CN" sz="2400" b="1" dirty="0">
                <a:solidFill>
                  <a:srgbClr val="0000FF"/>
                </a:solidFill>
                <a:latin typeface="Symbol" pitchFamily="18" charset="2"/>
              </a:rPr>
              <a:t>b</a:t>
            </a:r>
            <a:r>
              <a:rPr lang="en-US" altLang="zh-CN" sz="2400" b="1" dirty="0">
                <a:solidFill>
                  <a:srgbClr val="0000FF"/>
                </a:solidFill>
              </a:rPr>
              <a:t>-ketobutyryl-ACP </a:t>
            </a:r>
          </a:p>
          <a:p>
            <a:pPr>
              <a:lnSpc>
                <a:spcPct val="90000"/>
              </a:lnSpc>
              <a:spcBef>
                <a:spcPct val="20000"/>
              </a:spcBef>
            </a:pPr>
            <a:r>
              <a:rPr lang="en-US" altLang="zh-CN" sz="2400" b="1" dirty="0">
                <a:solidFill>
                  <a:srgbClr val="0000FF"/>
                </a:solidFill>
              </a:rPr>
              <a:t>is reduced to </a:t>
            </a:r>
          </a:p>
          <a:p>
            <a:pPr>
              <a:lnSpc>
                <a:spcPct val="90000"/>
              </a:lnSpc>
              <a:spcBef>
                <a:spcPct val="20000"/>
              </a:spcBef>
            </a:pPr>
            <a:r>
              <a:rPr lang="en-US" altLang="zh-CN" sz="2400" b="1" dirty="0">
                <a:solidFill>
                  <a:srgbClr val="0000FF"/>
                </a:solidFill>
              </a:rPr>
              <a:t>D-</a:t>
            </a:r>
            <a:r>
              <a:rPr lang="en-US" altLang="zh-CN" sz="2400" b="1" dirty="0">
                <a:solidFill>
                  <a:srgbClr val="0000FF"/>
                </a:solidFill>
                <a:latin typeface="Symbol" pitchFamily="18" charset="2"/>
              </a:rPr>
              <a:t>b</a:t>
            </a:r>
            <a:r>
              <a:rPr lang="en-US" altLang="zh-CN" sz="2400" b="1" dirty="0">
                <a:solidFill>
                  <a:srgbClr val="0000FF"/>
                </a:solidFill>
              </a:rPr>
              <a:t>-hydroxybutyryl-ACP, </a:t>
            </a:r>
          </a:p>
          <a:p>
            <a:pPr>
              <a:lnSpc>
                <a:spcPct val="90000"/>
              </a:lnSpc>
              <a:spcBef>
                <a:spcPct val="20000"/>
              </a:spcBef>
            </a:pPr>
            <a:r>
              <a:rPr lang="en-US" altLang="zh-CN" sz="2400" b="1" dirty="0">
                <a:solidFill>
                  <a:srgbClr val="0000FF"/>
                </a:solidFill>
              </a:rPr>
              <a:t>using NADPH and the </a:t>
            </a:r>
          </a:p>
          <a:p>
            <a:pPr>
              <a:lnSpc>
                <a:spcPct val="90000"/>
              </a:lnSpc>
              <a:spcBef>
                <a:spcPct val="20000"/>
              </a:spcBef>
            </a:pPr>
            <a:r>
              <a:rPr lang="en-US" altLang="zh-CN" sz="2400" b="1" dirty="0">
                <a:solidFill>
                  <a:srgbClr val="0000FF"/>
                </a:solidFill>
                <a:latin typeface="Symbol" pitchFamily="18" charset="2"/>
              </a:rPr>
              <a:t>b</a:t>
            </a:r>
            <a:r>
              <a:rPr lang="en-US" altLang="zh-CN" sz="2400" b="1" dirty="0">
                <a:solidFill>
                  <a:srgbClr val="0000FF"/>
                </a:solidFill>
              </a:rPr>
              <a:t>-ketoacyl-ACP reductase (KR)</a:t>
            </a:r>
          </a:p>
          <a:p>
            <a:endParaRPr lang="en-US" altLang="zh-CN" sz="2400" b="1" dirty="0">
              <a:solidFill>
                <a:srgbClr val="0000FF"/>
              </a:solidFill>
            </a:endParaRPr>
          </a:p>
        </p:txBody>
      </p:sp>
      <p:sp>
        <p:nvSpPr>
          <p:cNvPr id="15364" name="矩形 4"/>
          <p:cNvSpPr>
            <a:spLocks noChangeArrowheads="1"/>
          </p:cNvSpPr>
          <p:nvPr/>
        </p:nvSpPr>
        <p:spPr bwMode="auto">
          <a:xfrm>
            <a:off x="2857500" y="3357563"/>
            <a:ext cx="1285875" cy="642937"/>
          </a:xfrm>
          <a:prstGeom prst="rect">
            <a:avLst/>
          </a:prstGeom>
          <a:noFill/>
          <a:ln w="38100" algn="ctr">
            <a:solidFill>
              <a:srgbClr val="FF0000"/>
            </a:solidFill>
            <a:round/>
            <a:headEnd/>
            <a:tailEnd/>
          </a:ln>
        </p:spPr>
        <p:txBody>
          <a:bodyPr wrap="none"/>
          <a:lstStyle/>
          <a:p>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ure 21-06 part 5"/>
          <p:cNvPicPr>
            <a:picLocks noChangeAspect="1" noChangeArrowheads="1"/>
          </p:cNvPicPr>
          <p:nvPr/>
        </p:nvPicPr>
        <p:blipFill>
          <a:blip r:embed="rId3"/>
          <a:srcRect/>
          <a:stretch>
            <a:fillRect/>
          </a:stretch>
        </p:blipFill>
        <p:spPr bwMode="auto">
          <a:xfrm>
            <a:off x="612775" y="285750"/>
            <a:ext cx="8531225" cy="6410325"/>
          </a:xfrm>
          <a:prstGeom prst="rect">
            <a:avLst/>
          </a:prstGeom>
          <a:noFill/>
          <a:ln w="9525">
            <a:noFill/>
            <a:miter lim="800000"/>
            <a:headEnd/>
            <a:tailEnd/>
          </a:ln>
        </p:spPr>
      </p:pic>
      <p:sp>
        <p:nvSpPr>
          <p:cNvPr id="16387" name="TextBox 2"/>
          <p:cNvSpPr txBox="1">
            <a:spLocks noChangeArrowheads="1"/>
          </p:cNvSpPr>
          <p:nvPr/>
        </p:nvSpPr>
        <p:spPr bwMode="auto">
          <a:xfrm>
            <a:off x="142875" y="142875"/>
            <a:ext cx="3862388" cy="3324225"/>
          </a:xfrm>
          <a:prstGeom prst="rect">
            <a:avLst/>
          </a:prstGeom>
          <a:noFill/>
          <a:ln w="9525">
            <a:noFill/>
            <a:miter lim="800000"/>
            <a:headEnd/>
            <a:tailEnd/>
          </a:ln>
        </p:spPr>
        <p:txBody>
          <a:bodyPr wrap="none">
            <a:spAutoFit/>
          </a:bodyPr>
          <a:lstStyle/>
          <a:p>
            <a:r>
              <a:rPr lang="en-US" altLang="zh-CN" sz="2400" b="1" dirty="0">
                <a:solidFill>
                  <a:srgbClr val="0000FF"/>
                </a:solidFill>
              </a:rPr>
              <a:t>Step 3: A water molecule is  </a:t>
            </a:r>
          </a:p>
          <a:p>
            <a:r>
              <a:rPr lang="en-US" altLang="zh-CN" sz="2400" b="1" dirty="0">
                <a:solidFill>
                  <a:srgbClr val="0000FF"/>
                </a:solidFill>
              </a:rPr>
              <a:t>removed from  </a:t>
            </a:r>
          </a:p>
          <a:p>
            <a:r>
              <a:rPr lang="en-US" altLang="zh-CN" sz="2400" b="1" dirty="0">
                <a:solidFill>
                  <a:srgbClr val="0000FF"/>
                </a:solidFill>
                <a:latin typeface="Symbol" pitchFamily="18" charset="2"/>
              </a:rPr>
              <a:t>b</a:t>
            </a:r>
            <a:r>
              <a:rPr lang="en-US" altLang="zh-CN" sz="2400" b="1" dirty="0">
                <a:solidFill>
                  <a:srgbClr val="0000FF"/>
                </a:solidFill>
              </a:rPr>
              <a:t>-hydroxybutyryl-ACP</a:t>
            </a:r>
          </a:p>
          <a:p>
            <a:r>
              <a:rPr lang="en-US" altLang="zh-CN" sz="2400" b="1" dirty="0">
                <a:solidFill>
                  <a:srgbClr val="0000FF"/>
                </a:solidFill>
              </a:rPr>
              <a:t>to produce </a:t>
            </a:r>
          </a:p>
          <a:p>
            <a:r>
              <a:rPr lang="en-US" altLang="zh-CN" sz="2400" b="1" i="1" dirty="0">
                <a:solidFill>
                  <a:srgbClr val="0000FF"/>
                </a:solidFill>
              </a:rPr>
              <a:t>trans</a:t>
            </a:r>
            <a:r>
              <a:rPr lang="en-US" altLang="zh-CN" sz="2400" b="1" dirty="0">
                <a:solidFill>
                  <a:srgbClr val="0000FF"/>
                </a:solidFill>
              </a:rPr>
              <a:t>-</a:t>
            </a:r>
            <a:r>
              <a:rPr lang="en-US" altLang="zh-CN" sz="2400" b="1" dirty="0">
                <a:solidFill>
                  <a:srgbClr val="0000FF"/>
                </a:solidFill>
                <a:sym typeface="Symbol" pitchFamily="18" charset="2"/>
              </a:rPr>
              <a:t></a:t>
            </a:r>
            <a:r>
              <a:rPr lang="en-US" altLang="zh-CN" sz="2400" b="1" dirty="0">
                <a:solidFill>
                  <a:srgbClr val="0000FF"/>
                </a:solidFill>
              </a:rPr>
              <a:t>2-butenoyl-ACP </a:t>
            </a:r>
          </a:p>
          <a:p>
            <a:r>
              <a:rPr lang="en-US" altLang="zh-CN" sz="2400" b="1" dirty="0">
                <a:solidFill>
                  <a:srgbClr val="0000FF"/>
                </a:solidFill>
              </a:rPr>
              <a:t>in a reaction catalyzed </a:t>
            </a:r>
          </a:p>
          <a:p>
            <a:r>
              <a:rPr lang="en-US" altLang="zh-CN" sz="2400" b="1" dirty="0">
                <a:solidFill>
                  <a:srgbClr val="0000FF"/>
                </a:solidFill>
              </a:rPr>
              <a:t>by </a:t>
            </a:r>
            <a:r>
              <a:rPr lang="en-US" altLang="zh-CN" sz="2400" b="1" dirty="0">
                <a:solidFill>
                  <a:srgbClr val="FF0000"/>
                </a:solidFill>
                <a:latin typeface="Symbol" pitchFamily="18" charset="2"/>
              </a:rPr>
              <a:t>b</a:t>
            </a:r>
            <a:r>
              <a:rPr lang="en-US" altLang="zh-CN" sz="2400" b="1" dirty="0">
                <a:solidFill>
                  <a:srgbClr val="FF0000"/>
                </a:solidFill>
              </a:rPr>
              <a:t>-hydroxyacyl-ACP </a:t>
            </a:r>
          </a:p>
          <a:p>
            <a:r>
              <a:rPr lang="en-US" altLang="zh-CN" sz="2400" b="1" dirty="0">
                <a:solidFill>
                  <a:srgbClr val="FF0000"/>
                </a:solidFill>
              </a:rPr>
              <a:t>dehydratase (HD)</a:t>
            </a:r>
          </a:p>
          <a:p>
            <a:endParaRPr lang="zh-CN" altLang="en-US" dirty="0"/>
          </a:p>
        </p:txBody>
      </p:sp>
      <p:sp>
        <p:nvSpPr>
          <p:cNvPr id="16388" name="矩形 3"/>
          <p:cNvSpPr>
            <a:spLocks noChangeArrowheads="1"/>
          </p:cNvSpPr>
          <p:nvPr/>
        </p:nvSpPr>
        <p:spPr bwMode="auto">
          <a:xfrm>
            <a:off x="6000750" y="4357688"/>
            <a:ext cx="857250" cy="357187"/>
          </a:xfrm>
          <a:prstGeom prst="rect">
            <a:avLst/>
          </a:prstGeom>
          <a:noFill/>
          <a:ln w="38100" algn="ctr">
            <a:solidFill>
              <a:srgbClr val="FF0000"/>
            </a:solidFill>
            <a:round/>
            <a:headEnd/>
            <a:tailEnd/>
          </a:ln>
        </p:spPr>
        <p:txBody>
          <a:bodyPr wrap="none"/>
          <a:lstStyle/>
          <a:p>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ure 21-06 part 6"/>
          <p:cNvPicPr>
            <a:picLocks noChangeAspect="1" noChangeArrowheads="1"/>
          </p:cNvPicPr>
          <p:nvPr/>
        </p:nvPicPr>
        <p:blipFill>
          <a:blip r:embed="rId3"/>
          <a:srcRect/>
          <a:stretch>
            <a:fillRect/>
          </a:stretch>
        </p:blipFill>
        <p:spPr bwMode="auto">
          <a:xfrm>
            <a:off x="428625" y="142875"/>
            <a:ext cx="4332288" cy="6532563"/>
          </a:xfrm>
          <a:prstGeom prst="rect">
            <a:avLst/>
          </a:prstGeom>
          <a:noFill/>
          <a:ln w="9525">
            <a:noFill/>
            <a:miter lim="800000"/>
            <a:headEnd/>
            <a:tailEnd/>
          </a:ln>
        </p:spPr>
      </p:pic>
      <p:sp>
        <p:nvSpPr>
          <p:cNvPr id="17411" name="矩形 2"/>
          <p:cNvSpPr>
            <a:spLocks noChangeArrowheads="1"/>
          </p:cNvSpPr>
          <p:nvPr/>
        </p:nvSpPr>
        <p:spPr bwMode="auto">
          <a:xfrm>
            <a:off x="5000625" y="2643188"/>
            <a:ext cx="4572000" cy="3416300"/>
          </a:xfrm>
          <a:prstGeom prst="rect">
            <a:avLst/>
          </a:prstGeom>
          <a:noFill/>
          <a:ln w="9525">
            <a:noFill/>
            <a:miter lim="800000"/>
            <a:headEnd/>
            <a:tailEnd/>
          </a:ln>
        </p:spPr>
        <p:txBody>
          <a:bodyPr>
            <a:spAutoFit/>
          </a:bodyPr>
          <a:lstStyle/>
          <a:p>
            <a:r>
              <a:rPr lang="en-US" altLang="zh-CN" sz="2400" b="1" dirty="0">
                <a:solidFill>
                  <a:srgbClr val="0000FF"/>
                </a:solidFill>
              </a:rPr>
              <a:t>Step 4: The carbon-carbon </a:t>
            </a:r>
          </a:p>
          <a:p>
            <a:r>
              <a:rPr lang="en-US" altLang="zh-CN" sz="2400" b="1" dirty="0">
                <a:solidFill>
                  <a:srgbClr val="0000FF"/>
                </a:solidFill>
              </a:rPr>
              <a:t>double bond in </a:t>
            </a:r>
          </a:p>
          <a:p>
            <a:r>
              <a:rPr lang="en-US" altLang="zh-CN" sz="2400" b="1" i="1" dirty="0">
                <a:solidFill>
                  <a:srgbClr val="0000FF"/>
                </a:solidFill>
              </a:rPr>
              <a:t>trans</a:t>
            </a:r>
            <a:r>
              <a:rPr lang="en-US" altLang="zh-CN" sz="2400" b="1" dirty="0">
                <a:solidFill>
                  <a:srgbClr val="0000FF"/>
                </a:solidFill>
              </a:rPr>
              <a:t>-</a:t>
            </a:r>
            <a:r>
              <a:rPr lang="en-US" altLang="zh-CN" sz="2400" b="1" dirty="0">
                <a:solidFill>
                  <a:srgbClr val="0000FF"/>
                </a:solidFill>
                <a:sym typeface="Symbol" pitchFamily="18" charset="2"/>
              </a:rPr>
              <a:t></a:t>
            </a:r>
            <a:r>
              <a:rPr lang="en-US" altLang="zh-CN" sz="2400" b="1" dirty="0">
                <a:solidFill>
                  <a:srgbClr val="0000FF"/>
                </a:solidFill>
              </a:rPr>
              <a:t>2-butenoyl-ACP is reduced</a:t>
            </a:r>
          </a:p>
          <a:p>
            <a:r>
              <a:rPr lang="en-US" altLang="zh-CN" sz="2400" b="1" dirty="0">
                <a:solidFill>
                  <a:srgbClr val="0000FF"/>
                </a:solidFill>
              </a:rPr>
              <a:t>by NAPDH in a reaction catalyzed </a:t>
            </a:r>
          </a:p>
          <a:p>
            <a:r>
              <a:rPr lang="en-US" altLang="zh-CN" sz="2400" b="1" dirty="0">
                <a:solidFill>
                  <a:srgbClr val="0000FF"/>
                </a:solidFill>
              </a:rPr>
              <a:t>by</a:t>
            </a:r>
            <a:r>
              <a:rPr lang="en-US" altLang="zh-CN" sz="2400" b="1" dirty="0"/>
              <a:t> </a:t>
            </a:r>
            <a:r>
              <a:rPr lang="en-US" altLang="zh-CN" sz="2400" b="1" dirty="0">
                <a:solidFill>
                  <a:srgbClr val="FF0000"/>
                </a:solidFill>
              </a:rPr>
              <a:t>enoyl-ACP reductase (ER)</a:t>
            </a:r>
            <a:r>
              <a:rPr lang="en-US" altLang="zh-CN" sz="2400" b="1" dirty="0"/>
              <a:t>, </a:t>
            </a:r>
          </a:p>
          <a:p>
            <a:r>
              <a:rPr lang="en-US" altLang="zh-CN" sz="2400" b="1" dirty="0">
                <a:solidFill>
                  <a:srgbClr val="0000FF"/>
                </a:solidFill>
              </a:rPr>
              <a:t>producing a saturated acyl on </a:t>
            </a:r>
          </a:p>
          <a:p>
            <a:r>
              <a:rPr lang="en-US" altLang="zh-CN" sz="2400" b="1" dirty="0">
                <a:solidFill>
                  <a:srgbClr val="0000FF"/>
                </a:solidFill>
              </a:rPr>
              <a:t>ACP (butyryl-ACP)</a:t>
            </a:r>
          </a:p>
        </p:txBody>
      </p:sp>
      <p:sp>
        <p:nvSpPr>
          <p:cNvPr id="17412" name="矩形 3"/>
          <p:cNvSpPr>
            <a:spLocks noChangeArrowheads="1"/>
          </p:cNvSpPr>
          <p:nvPr/>
        </p:nvSpPr>
        <p:spPr bwMode="auto">
          <a:xfrm>
            <a:off x="1643063" y="3143250"/>
            <a:ext cx="1285875" cy="357188"/>
          </a:xfrm>
          <a:prstGeom prst="rect">
            <a:avLst/>
          </a:prstGeom>
          <a:noFill/>
          <a:ln w="38100" algn="ctr">
            <a:solidFill>
              <a:srgbClr val="FF0066"/>
            </a:solidFill>
            <a:round/>
            <a:headEnd/>
            <a:tailEnd/>
          </a:ln>
        </p:spPr>
        <p:txBody>
          <a:bodyPr wrap="none"/>
          <a:lstStyle/>
          <a:p>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ure 21-02"/>
          <p:cNvPicPr>
            <a:picLocks noChangeAspect="1" noChangeArrowheads="1"/>
          </p:cNvPicPr>
          <p:nvPr/>
        </p:nvPicPr>
        <p:blipFill>
          <a:blip r:embed="rId3"/>
          <a:srcRect/>
          <a:stretch>
            <a:fillRect/>
          </a:stretch>
        </p:blipFill>
        <p:spPr bwMode="auto">
          <a:xfrm>
            <a:off x="1643063" y="142875"/>
            <a:ext cx="5530850" cy="5927725"/>
          </a:xfrm>
          <a:prstGeom prst="rect">
            <a:avLst/>
          </a:prstGeom>
          <a:noFill/>
          <a:ln w="9525">
            <a:noFill/>
            <a:miter lim="800000"/>
            <a:headEnd/>
            <a:tailEnd/>
          </a:ln>
        </p:spPr>
      </p:pic>
      <p:sp>
        <p:nvSpPr>
          <p:cNvPr id="18435" name="Text Box 3"/>
          <p:cNvSpPr txBox="1">
            <a:spLocks noChangeArrowheads="1"/>
          </p:cNvSpPr>
          <p:nvPr/>
        </p:nvSpPr>
        <p:spPr bwMode="auto">
          <a:xfrm>
            <a:off x="323528" y="6166363"/>
            <a:ext cx="8568371" cy="430887"/>
          </a:xfrm>
          <a:prstGeom prst="rect">
            <a:avLst/>
          </a:prstGeom>
          <a:noFill/>
          <a:ln w="9525">
            <a:noFill/>
            <a:miter lim="800000"/>
            <a:headEnd/>
            <a:tailEnd/>
          </a:ln>
        </p:spPr>
        <p:txBody>
          <a:bodyPr wrap="none">
            <a:spAutoFit/>
          </a:bodyPr>
          <a:lstStyle/>
          <a:p>
            <a:r>
              <a:rPr lang="en-US" altLang="zh-CN" sz="2200" b="1" dirty="0">
                <a:solidFill>
                  <a:srgbClr val="0000FF"/>
                </a:solidFill>
              </a:rPr>
              <a:t>Fatty acids are synthesized by a repeating four-step reaction sequence</a:t>
            </a:r>
          </a:p>
        </p:txBody>
      </p:sp>
      <p:cxnSp>
        <p:nvCxnSpPr>
          <p:cNvPr id="18436" name="直接箭头连接符 6"/>
          <p:cNvCxnSpPr>
            <a:cxnSpLocks noChangeShapeType="1"/>
          </p:cNvCxnSpPr>
          <p:nvPr/>
        </p:nvCxnSpPr>
        <p:spPr bwMode="auto">
          <a:xfrm rot="10800000">
            <a:off x="3643313" y="1571625"/>
            <a:ext cx="500062" cy="1588"/>
          </a:xfrm>
          <a:prstGeom prst="straightConnector1">
            <a:avLst/>
          </a:prstGeom>
          <a:noFill/>
          <a:ln w="38100" algn="ctr">
            <a:solidFill>
              <a:srgbClr val="FF0000"/>
            </a:solidFill>
            <a:round/>
            <a:headEnd/>
            <a:tailEnd type="arrow" w="med" len="med"/>
          </a:ln>
        </p:spPr>
      </p:cxnSp>
      <p:cxnSp>
        <p:nvCxnSpPr>
          <p:cNvPr id="18437" name="直接箭头连接符 7"/>
          <p:cNvCxnSpPr>
            <a:cxnSpLocks noChangeShapeType="1"/>
          </p:cNvCxnSpPr>
          <p:nvPr/>
        </p:nvCxnSpPr>
        <p:spPr bwMode="auto">
          <a:xfrm rot="10800000">
            <a:off x="7072313" y="3929063"/>
            <a:ext cx="500062" cy="1587"/>
          </a:xfrm>
          <a:prstGeom prst="straightConnector1">
            <a:avLst/>
          </a:prstGeom>
          <a:noFill/>
          <a:ln w="38100" algn="ctr">
            <a:solidFill>
              <a:srgbClr val="0070C0"/>
            </a:solidFill>
            <a:round/>
            <a:headEnd/>
            <a:tailEnd type="arrow" w="med" len="med"/>
          </a:ln>
        </p:spPr>
      </p:cxnSp>
      <p:cxnSp>
        <p:nvCxnSpPr>
          <p:cNvPr id="18438" name="直接箭头连接符 8"/>
          <p:cNvCxnSpPr>
            <a:cxnSpLocks noChangeShapeType="1"/>
          </p:cNvCxnSpPr>
          <p:nvPr/>
        </p:nvCxnSpPr>
        <p:spPr bwMode="auto">
          <a:xfrm rot="10800000">
            <a:off x="4214813" y="3071813"/>
            <a:ext cx="500062" cy="1587"/>
          </a:xfrm>
          <a:prstGeom prst="straightConnector1">
            <a:avLst/>
          </a:prstGeom>
          <a:noFill/>
          <a:ln w="38100" algn="ctr">
            <a:solidFill>
              <a:srgbClr val="0070C0"/>
            </a:solidFill>
            <a:round/>
            <a:headEnd/>
            <a:tailEnd type="arrow" w="med" len="med"/>
          </a:ln>
        </p:spPr>
      </p:cxnSp>
      <p:cxnSp>
        <p:nvCxnSpPr>
          <p:cNvPr id="18439" name="直接箭头连接符 9"/>
          <p:cNvCxnSpPr>
            <a:cxnSpLocks noChangeShapeType="1"/>
          </p:cNvCxnSpPr>
          <p:nvPr/>
        </p:nvCxnSpPr>
        <p:spPr bwMode="auto">
          <a:xfrm rot="10800000">
            <a:off x="6500813" y="2357438"/>
            <a:ext cx="500062" cy="1587"/>
          </a:xfrm>
          <a:prstGeom prst="straightConnector1">
            <a:avLst/>
          </a:prstGeom>
          <a:noFill/>
          <a:ln w="3810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39838" y="625475"/>
            <a:ext cx="184150" cy="366713"/>
          </a:xfrm>
          <a:prstGeom prst="rect">
            <a:avLst/>
          </a:prstGeom>
          <a:noFill/>
          <a:ln w="9525">
            <a:noFill/>
            <a:miter lim="800000"/>
            <a:headEnd/>
            <a:tailEnd/>
          </a:ln>
        </p:spPr>
        <p:txBody>
          <a:bodyPr wrap="none">
            <a:spAutoFit/>
          </a:bodyPr>
          <a:lstStyle/>
          <a:p>
            <a:endParaRPr lang="zh-CN" altLang="zh-CN">
              <a:latin typeface="Arial" charset="0"/>
            </a:endParaRPr>
          </a:p>
        </p:txBody>
      </p:sp>
      <p:pic>
        <p:nvPicPr>
          <p:cNvPr id="19459" name="Picture 3"/>
          <p:cNvPicPr>
            <a:picLocks noChangeAspect="1" noChangeArrowheads="1"/>
          </p:cNvPicPr>
          <p:nvPr/>
        </p:nvPicPr>
        <p:blipFill>
          <a:blip r:embed="rId3"/>
          <a:srcRect/>
          <a:stretch>
            <a:fillRect/>
          </a:stretch>
        </p:blipFill>
        <p:spPr bwMode="auto">
          <a:xfrm>
            <a:off x="323850" y="2636838"/>
            <a:ext cx="8535988" cy="2433637"/>
          </a:xfrm>
          <a:prstGeom prst="rect">
            <a:avLst/>
          </a:prstGeom>
          <a:noFill/>
          <a:ln w="9525">
            <a:noFill/>
            <a:miter lim="800000"/>
            <a:headEnd/>
            <a:tailEnd/>
          </a:ln>
        </p:spPr>
      </p:pic>
      <p:sp>
        <p:nvSpPr>
          <p:cNvPr id="19460" name="Text Box 4"/>
          <p:cNvSpPr txBox="1">
            <a:spLocks noChangeArrowheads="1"/>
          </p:cNvSpPr>
          <p:nvPr/>
        </p:nvSpPr>
        <p:spPr bwMode="auto">
          <a:xfrm>
            <a:off x="519113" y="34925"/>
            <a:ext cx="8643937" cy="2101850"/>
          </a:xfrm>
          <a:prstGeom prst="rect">
            <a:avLst/>
          </a:prstGeom>
          <a:noFill/>
          <a:ln w="9525">
            <a:noFill/>
            <a:miter lim="800000"/>
            <a:headEnd/>
            <a:tailEnd/>
          </a:ln>
        </p:spPr>
        <p:txBody>
          <a:bodyPr wrap="none">
            <a:spAutoFit/>
          </a:bodyPr>
          <a:lstStyle/>
          <a:p>
            <a:pPr algn="ctr"/>
            <a:r>
              <a:rPr lang="en-US" altLang="zh-CN" sz="4400" b="1" dirty="0">
                <a:solidFill>
                  <a:srgbClr val="0000FF"/>
                </a:solidFill>
              </a:rPr>
              <a:t>Fatty acid biosynthesis is catalyzed </a:t>
            </a:r>
          </a:p>
          <a:p>
            <a:pPr algn="ctr"/>
            <a:r>
              <a:rPr lang="en-US" altLang="zh-CN" sz="4400" b="1" dirty="0">
                <a:solidFill>
                  <a:srgbClr val="0000FF"/>
                </a:solidFill>
              </a:rPr>
              <a:t>by a multi-enzyme complex called </a:t>
            </a:r>
            <a:br>
              <a:rPr lang="en-US" altLang="zh-CN" sz="4400" b="1" dirty="0">
                <a:solidFill>
                  <a:srgbClr val="0000FF"/>
                </a:solidFill>
              </a:rPr>
            </a:br>
            <a:r>
              <a:rPr lang="en-US" altLang="zh-CN" sz="4400" b="1" dirty="0">
                <a:solidFill>
                  <a:srgbClr val="0000FF"/>
                </a:solidFill>
              </a:rPr>
              <a:t>fatty acid synthase</a:t>
            </a:r>
          </a:p>
        </p:txBody>
      </p:sp>
      <p:sp>
        <p:nvSpPr>
          <p:cNvPr id="19461" name="Line 5"/>
          <p:cNvSpPr>
            <a:spLocks noChangeShapeType="1"/>
          </p:cNvSpPr>
          <p:nvPr/>
        </p:nvSpPr>
        <p:spPr bwMode="auto">
          <a:xfrm flipH="1">
            <a:off x="2411413" y="3933825"/>
            <a:ext cx="504825" cy="0"/>
          </a:xfrm>
          <a:prstGeom prst="line">
            <a:avLst/>
          </a:prstGeom>
          <a:noFill/>
          <a:ln w="38100">
            <a:solidFill>
              <a:srgbClr val="FF0000"/>
            </a:solidFill>
            <a:round/>
            <a:headEnd/>
            <a:tailEnd type="triangle" w="med" len="med"/>
          </a:ln>
        </p:spPr>
        <p:txBody>
          <a:bodyPr wrap="none"/>
          <a:lstStyle/>
          <a:p>
            <a:endParaRPr lang="zh-CN" altLang="en-US"/>
          </a:p>
        </p:txBody>
      </p:sp>
      <p:sp>
        <p:nvSpPr>
          <p:cNvPr id="19462" name="Line 6"/>
          <p:cNvSpPr>
            <a:spLocks noChangeShapeType="1"/>
          </p:cNvSpPr>
          <p:nvPr/>
        </p:nvSpPr>
        <p:spPr bwMode="auto">
          <a:xfrm flipH="1">
            <a:off x="2124075" y="4797425"/>
            <a:ext cx="504825" cy="0"/>
          </a:xfrm>
          <a:prstGeom prst="line">
            <a:avLst/>
          </a:prstGeom>
          <a:noFill/>
          <a:ln w="38100">
            <a:solidFill>
              <a:srgbClr val="FF0000"/>
            </a:solidFill>
            <a:round/>
            <a:headEnd/>
            <a:tailEnd type="triangle" w="med" len="med"/>
          </a:ln>
        </p:spPr>
        <p:txBody>
          <a:bodyPr wrap="none"/>
          <a:lstStyle/>
          <a:p>
            <a:endParaRPr lang="zh-CN" altLang="en-US"/>
          </a:p>
        </p:txBody>
      </p:sp>
      <p:sp>
        <p:nvSpPr>
          <p:cNvPr id="19463" name="Line 7"/>
          <p:cNvSpPr>
            <a:spLocks noChangeShapeType="1"/>
          </p:cNvSpPr>
          <p:nvPr/>
        </p:nvSpPr>
        <p:spPr bwMode="auto">
          <a:xfrm flipH="1">
            <a:off x="2843213" y="4365625"/>
            <a:ext cx="504825" cy="0"/>
          </a:xfrm>
          <a:prstGeom prst="line">
            <a:avLst/>
          </a:prstGeom>
          <a:noFill/>
          <a:ln w="38100">
            <a:solidFill>
              <a:srgbClr val="FF0000"/>
            </a:solidFill>
            <a:round/>
            <a:headEnd/>
            <a:tailEnd type="triangle" w="med" len="med"/>
          </a:ln>
        </p:spPr>
        <p:txBody>
          <a:bodyPr wrap="none"/>
          <a:lstStyle/>
          <a:p>
            <a:endParaRPr lang="zh-CN" altLang="en-US"/>
          </a:p>
        </p:txBody>
      </p:sp>
      <p:sp>
        <p:nvSpPr>
          <p:cNvPr id="19464" name="Line 8"/>
          <p:cNvSpPr>
            <a:spLocks noChangeShapeType="1"/>
          </p:cNvSpPr>
          <p:nvPr/>
        </p:nvSpPr>
        <p:spPr bwMode="auto">
          <a:xfrm flipH="1">
            <a:off x="3059113" y="4581525"/>
            <a:ext cx="504825" cy="0"/>
          </a:xfrm>
          <a:prstGeom prst="line">
            <a:avLst/>
          </a:prstGeom>
          <a:noFill/>
          <a:ln w="38100">
            <a:solidFill>
              <a:srgbClr val="FF0000"/>
            </a:solidFill>
            <a:round/>
            <a:headEnd/>
            <a:tailEnd type="triangle" w="med" len="med"/>
          </a:ln>
        </p:spPr>
        <p:txBody>
          <a:bodyPr wrap="none"/>
          <a:lstStyle/>
          <a:p>
            <a:endParaRPr lang="zh-CN" altLang="en-US"/>
          </a:p>
        </p:txBody>
      </p:sp>
      <p:sp>
        <p:nvSpPr>
          <p:cNvPr id="2" name="矩形 1"/>
          <p:cNvSpPr/>
          <p:nvPr/>
        </p:nvSpPr>
        <p:spPr>
          <a:xfrm>
            <a:off x="5508104" y="2564904"/>
            <a:ext cx="994696" cy="369332"/>
          </a:xfrm>
          <a:prstGeom prst="rect">
            <a:avLst/>
          </a:prstGeom>
        </p:spPr>
        <p:txBody>
          <a:bodyPr wrap="none">
            <a:spAutoFit/>
          </a:bodyPr>
          <a:lstStyle/>
          <a:p>
            <a:r>
              <a:rPr lang="en-US" altLang="zh-CN" b="1" dirty="0">
                <a:cs typeface="Times New Roman" panose="02020603050405020304" pitchFamily="18" charset="0"/>
              </a:rPr>
              <a:t>(</a:t>
            </a:r>
            <a:r>
              <a:rPr lang="en-US" altLang="zh-CN" b="1" dirty="0"/>
              <a:t>FAS II)</a:t>
            </a:r>
            <a:endParaRPr lang="zh-CN" alt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21-06"/>
          <p:cNvPicPr>
            <a:picLocks noChangeAspect="1" noChangeArrowheads="1"/>
          </p:cNvPicPr>
          <p:nvPr/>
        </p:nvPicPr>
        <p:blipFill>
          <a:blip r:embed="rId3"/>
          <a:srcRect/>
          <a:stretch>
            <a:fillRect/>
          </a:stretch>
        </p:blipFill>
        <p:spPr bwMode="auto">
          <a:xfrm>
            <a:off x="2151063" y="160338"/>
            <a:ext cx="4500562" cy="6076950"/>
          </a:xfrm>
          <a:prstGeom prst="rect">
            <a:avLst/>
          </a:prstGeom>
          <a:noFill/>
          <a:ln w="9525">
            <a:noFill/>
            <a:miter lim="800000"/>
            <a:headEnd/>
            <a:tailEnd/>
          </a:ln>
        </p:spPr>
      </p:pic>
      <p:sp>
        <p:nvSpPr>
          <p:cNvPr id="20483" name="Text Box 3"/>
          <p:cNvSpPr txBox="1">
            <a:spLocks noChangeArrowheads="1"/>
          </p:cNvSpPr>
          <p:nvPr/>
        </p:nvSpPr>
        <p:spPr bwMode="auto">
          <a:xfrm>
            <a:off x="792163" y="6237288"/>
            <a:ext cx="7848600" cy="523875"/>
          </a:xfrm>
          <a:prstGeom prst="rect">
            <a:avLst/>
          </a:prstGeom>
          <a:noFill/>
          <a:ln w="9525">
            <a:noFill/>
            <a:miter lim="800000"/>
            <a:headEnd/>
            <a:tailEnd/>
          </a:ln>
        </p:spPr>
        <p:txBody>
          <a:bodyPr wrap="none">
            <a:spAutoFit/>
          </a:bodyPr>
          <a:lstStyle/>
          <a:p>
            <a:r>
              <a:rPr lang="en-US" altLang="zh-CN" sz="2800" b="1" dirty="0">
                <a:solidFill>
                  <a:srgbClr val="0000FF"/>
                </a:solidFill>
              </a:rPr>
              <a:t>Sequence of events during synthesis of a fatty acid</a:t>
            </a:r>
          </a:p>
        </p:txBody>
      </p:sp>
      <p:sp>
        <p:nvSpPr>
          <p:cNvPr id="20484" name="Line 4"/>
          <p:cNvSpPr>
            <a:spLocks noChangeShapeType="1"/>
          </p:cNvSpPr>
          <p:nvPr/>
        </p:nvSpPr>
        <p:spPr bwMode="auto">
          <a:xfrm flipH="1">
            <a:off x="4211638" y="1125538"/>
            <a:ext cx="504825" cy="0"/>
          </a:xfrm>
          <a:prstGeom prst="line">
            <a:avLst/>
          </a:prstGeom>
          <a:noFill/>
          <a:ln w="38100">
            <a:solidFill>
              <a:srgbClr val="FF0000"/>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692696"/>
            <a:ext cx="9144000" cy="1143000"/>
          </a:xfrm>
        </p:spPr>
        <p:txBody>
          <a:bodyPr/>
          <a:lstStyle/>
          <a:p>
            <a:pPr marL="838200" indent="-838200" eaLnBrk="1" hangingPunct="1">
              <a:buFontTx/>
              <a:buAutoNum type="arabicPeriod"/>
            </a:pPr>
            <a:r>
              <a:rPr lang="en-US" altLang="zh-CN" sz="5400" b="1" dirty="0" smtClean="0">
                <a:solidFill>
                  <a:srgbClr val="0000FF"/>
                </a:solidFill>
                <a:latin typeface="Times New Roman" pitchFamily="18" charset="0"/>
              </a:rPr>
              <a:t>Fatty acid synthesis takes </a:t>
            </a:r>
            <a:br>
              <a:rPr lang="en-US" altLang="zh-CN" sz="5400" b="1" dirty="0" smtClean="0">
                <a:solidFill>
                  <a:srgbClr val="0000FF"/>
                </a:solidFill>
                <a:latin typeface="Times New Roman" pitchFamily="18" charset="0"/>
              </a:rPr>
            </a:br>
            <a:r>
              <a:rPr lang="en-US" altLang="zh-CN" sz="5400" b="1" dirty="0" smtClean="0">
                <a:solidFill>
                  <a:srgbClr val="0000FF"/>
                </a:solidFill>
                <a:latin typeface="Times New Roman" pitchFamily="18" charset="0"/>
              </a:rPr>
              <a:t>a different pathway from its degradation</a:t>
            </a:r>
          </a:p>
        </p:txBody>
      </p:sp>
      <p:sp>
        <p:nvSpPr>
          <p:cNvPr id="3075" name="Rectangle 3"/>
          <p:cNvSpPr>
            <a:spLocks noGrp="1" noChangeArrowheads="1"/>
          </p:cNvSpPr>
          <p:nvPr>
            <p:ph type="body" idx="1"/>
          </p:nvPr>
        </p:nvSpPr>
        <p:spPr>
          <a:xfrm>
            <a:off x="0" y="2636838"/>
            <a:ext cx="9144000" cy="5562600"/>
          </a:xfrm>
        </p:spPr>
        <p:txBody>
          <a:bodyPr/>
          <a:lstStyle/>
          <a:p>
            <a:pPr eaLnBrk="1" hangingPunct="1"/>
            <a:r>
              <a:rPr lang="en-US" altLang="zh-CN" b="1" dirty="0" smtClean="0">
                <a:latin typeface="Times New Roman" pitchFamily="18" charset="0"/>
              </a:rPr>
              <a:t>Occurs in the cytosol (chloroplasts in plants).</a:t>
            </a:r>
          </a:p>
          <a:p>
            <a:pPr eaLnBrk="1" hangingPunct="1"/>
            <a:r>
              <a:rPr lang="en-US" altLang="zh-CN" b="1" dirty="0" smtClean="0">
                <a:latin typeface="Times New Roman" pitchFamily="18" charset="0"/>
              </a:rPr>
              <a:t>Acetyl-CoA provides the first two carbons, which is elongated by sequential addition of two-carbon units donated from </a:t>
            </a:r>
            <a:r>
              <a:rPr lang="en-US" altLang="zh-CN" b="1" dirty="0" smtClean="0">
                <a:solidFill>
                  <a:srgbClr val="FF0000"/>
                </a:solidFill>
                <a:latin typeface="Times New Roman" pitchFamily="18" charset="0"/>
              </a:rPr>
              <a:t>malonyl-CoA</a:t>
            </a:r>
            <a:r>
              <a:rPr lang="en-US" altLang="zh-CN" b="1" dirty="0" smtClean="0">
                <a:latin typeface="Times New Roman" pitchFamily="18" charset="0"/>
              </a:rPr>
              <a:t>.</a:t>
            </a:r>
          </a:p>
          <a:p>
            <a:pPr eaLnBrk="1" hangingPunct="1"/>
            <a:r>
              <a:rPr lang="en-US" altLang="zh-CN" b="1" dirty="0" smtClean="0">
                <a:latin typeface="Times New Roman" pitchFamily="18" charset="0"/>
              </a:rPr>
              <a:t>Intermediates are attached to the -SH groups of an acyl carrier protein (ACP).</a:t>
            </a:r>
          </a:p>
          <a:p>
            <a:pPr eaLnBrk="1" hangingPunct="1"/>
            <a:r>
              <a:rPr lang="en-US" altLang="zh-CN" b="1" dirty="0" smtClean="0">
                <a:latin typeface="Times New Roman" pitchFamily="18" charset="0"/>
              </a:rPr>
              <a:t>NADPH is the reductant.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0" y="116632"/>
            <a:ext cx="9144000" cy="6858000"/>
          </a:xfrm>
        </p:spPr>
        <p:txBody>
          <a:bodyPr/>
          <a:lstStyle/>
          <a:p>
            <a:pPr eaLnBrk="1" hangingPunct="1"/>
            <a:r>
              <a:rPr lang="en-US" altLang="zh-CN" b="1" dirty="0" smtClean="0">
                <a:latin typeface="Times New Roman" pitchFamily="18" charset="0"/>
              </a:rPr>
              <a:t>The butyryl group is then transferred to the Cys  -SH group of  </a:t>
            </a:r>
            <a:r>
              <a:rPr lang="en-US" altLang="zh-CN" b="1" dirty="0" smtClean="0">
                <a:latin typeface="Symbol" pitchFamily="18" charset="2"/>
              </a:rPr>
              <a:t>b</a:t>
            </a:r>
            <a:r>
              <a:rPr lang="en-US" altLang="zh-CN" b="1" dirty="0" smtClean="0">
                <a:latin typeface="Times New Roman" pitchFamily="18" charset="0"/>
              </a:rPr>
              <a:t>-ketoacyl-ACP synthase (KS) for another round of four reactions, which will extend the chain by two more carbons.</a:t>
            </a:r>
          </a:p>
          <a:p>
            <a:pPr eaLnBrk="1" hangingPunct="1"/>
            <a:r>
              <a:rPr lang="en-US" altLang="zh-CN" b="1" dirty="0" smtClean="0">
                <a:latin typeface="Times New Roman" pitchFamily="18" charset="0"/>
              </a:rPr>
              <a:t>Seven rounds of the four-step lengthening reactions produce palmitoyl-ACP, which will be hydrolyzed to release a free palmitate.</a:t>
            </a:r>
          </a:p>
          <a:p>
            <a:pPr eaLnBrk="1" hangingPunct="1"/>
            <a:r>
              <a:rPr lang="en-US" altLang="zh-CN" b="1" dirty="0" smtClean="0">
                <a:latin typeface="Times New Roman" pitchFamily="18" charset="0"/>
              </a:rPr>
              <a:t>The flexible 4’-phosphopantetheine group covalently attached to ACP is believed to act as a switch arm to move the intermediates from one active site to the next on the enzyme complex (i.e., </a:t>
            </a:r>
            <a:r>
              <a:rPr lang="en-US" altLang="zh-CN" b="1" dirty="0" smtClean="0">
                <a:solidFill>
                  <a:srgbClr val="FF0000"/>
                </a:solidFill>
                <a:latin typeface="Times New Roman" pitchFamily="18" charset="0"/>
              </a:rPr>
              <a:t>the substrates are channeled</a:t>
            </a:r>
            <a:r>
              <a:rPr lang="en-US" altLang="zh-CN" b="1" dirty="0" smtClean="0">
                <a:latin typeface="Times New Roman" pitchFamily="18"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ure 21-07"/>
          <p:cNvPicPr>
            <a:picLocks noChangeAspect="1" noChangeArrowheads="1"/>
          </p:cNvPicPr>
          <p:nvPr/>
        </p:nvPicPr>
        <p:blipFill>
          <a:blip r:embed="rId3"/>
          <a:srcRect/>
          <a:stretch>
            <a:fillRect/>
          </a:stretch>
        </p:blipFill>
        <p:spPr bwMode="auto">
          <a:xfrm>
            <a:off x="2743200" y="165100"/>
            <a:ext cx="3254375" cy="5784850"/>
          </a:xfrm>
          <a:prstGeom prst="rect">
            <a:avLst/>
          </a:prstGeom>
          <a:noFill/>
          <a:ln w="9525">
            <a:noFill/>
            <a:miter lim="800000"/>
            <a:headEnd/>
            <a:tailEnd/>
          </a:ln>
        </p:spPr>
      </p:pic>
      <p:sp>
        <p:nvSpPr>
          <p:cNvPr id="22531" name="Text Box 3"/>
          <p:cNvSpPr txBox="1">
            <a:spLocks noChangeArrowheads="1"/>
          </p:cNvSpPr>
          <p:nvPr/>
        </p:nvSpPr>
        <p:spPr bwMode="auto">
          <a:xfrm>
            <a:off x="468313" y="6092825"/>
            <a:ext cx="8228012" cy="457200"/>
          </a:xfrm>
          <a:prstGeom prst="rect">
            <a:avLst/>
          </a:prstGeom>
          <a:noFill/>
          <a:ln w="9525">
            <a:noFill/>
            <a:miter lim="800000"/>
            <a:headEnd/>
            <a:tailEnd/>
          </a:ln>
        </p:spPr>
        <p:txBody>
          <a:bodyPr wrap="none">
            <a:spAutoFit/>
          </a:bodyPr>
          <a:lstStyle/>
          <a:p>
            <a:r>
              <a:rPr lang="en-US" altLang="zh-CN" sz="2400" b="1" dirty="0">
                <a:solidFill>
                  <a:srgbClr val="0000FF"/>
                </a:solidFill>
              </a:rPr>
              <a:t>Beginning of the second round of the fatty acid synthesis cycle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21-04"/>
          <p:cNvPicPr>
            <a:picLocks noChangeAspect="1" noChangeArrowheads="1"/>
          </p:cNvPicPr>
          <p:nvPr/>
        </p:nvPicPr>
        <p:blipFill>
          <a:blip r:embed="rId3"/>
          <a:srcRect/>
          <a:stretch>
            <a:fillRect/>
          </a:stretch>
        </p:blipFill>
        <p:spPr bwMode="auto">
          <a:xfrm>
            <a:off x="304800" y="838200"/>
            <a:ext cx="8531225" cy="5192713"/>
          </a:xfrm>
          <a:prstGeom prst="rect">
            <a:avLst/>
          </a:prstGeom>
          <a:noFill/>
          <a:ln w="9525">
            <a:noFill/>
            <a:miter lim="800000"/>
            <a:headEnd/>
            <a:tailEnd/>
          </a:ln>
        </p:spPr>
      </p:pic>
      <p:sp>
        <p:nvSpPr>
          <p:cNvPr id="23555" name="Text Box 3"/>
          <p:cNvSpPr txBox="1">
            <a:spLocks noChangeArrowheads="1"/>
          </p:cNvSpPr>
          <p:nvPr/>
        </p:nvSpPr>
        <p:spPr bwMode="auto">
          <a:xfrm>
            <a:off x="499315" y="6126847"/>
            <a:ext cx="8370881" cy="646331"/>
          </a:xfrm>
          <a:prstGeom prst="rect">
            <a:avLst/>
          </a:prstGeom>
          <a:noFill/>
          <a:ln w="9525">
            <a:noFill/>
            <a:miter lim="800000"/>
            <a:headEnd/>
            <a:tailEnd/>
          </a:ln>
        </p:spPr>
        <p:txBody>
          <a:bodyPr wrap="none">
            <a:spAutoFit/>
          </a:bodyPr>
          <a:lstStyle/>
          <a:p>
            <a:r>
              <a:rPr lang="en-US" altLang="zh-CN" sz="3600" b="1" dirty="0">
                <a:solidFill>
                  <a:srgbClr val="0000FF"/>
                </a:solidFill>
              </a:rPr>
              <a:t>The overall process of palmitate synthesis</a:t>
            </a:r>
          </a:p>
        </p:txBody>
      </p:sp>
      <p:sp>
        <p:nvSpPr>
          <p:cNvPr id="23556" name="Line 4"/>
          <p:cNvSpPr>
            <a:spLocks noChangeShapeType="1"/>
          </p:cNvSpPr>
          <p:nvPr/>
        </p:nvSpPr>
        <p:spPr bwMode="auto">
          <a:xfrm>
            <a:off x="0" y="1484313"/>
            <a:ext cx="395288" cy="0"/>
          </a:xfrm>
          <a:prstGeom prst="line">
            <a:avLst/>
          </a:prstGeom>
          <a:noFill/>
          <a:ln w="76200">
            <a:solidFill>
              <a:srgbClr val="FF0000"/>
            </a:solidFill>
            <a:round/>
            <a:headEnd/>
            <a:tailEnd type="triangle" w="med" len="med"/>
          </a:ln>
        </p:spPr>
        <p:txBody>
          <a:bodyPr wrap="none"/>
          <a:lstStyle/>
          <a:p>
            <a:endParaRPr lang="zh-CN" altLang="en-US"/>
          </a:p>
        </p:txBody>
      </p:sp>
      <p:sp>
        <p:nvSpPr>
          <p:cNvPr id="23557" name="Line 5"/>
          <p:cNvSpPr>
            <a:spLocks noChangeShapeType="1"/>
          </p:cNvSpPr>
          <p:nvPr/>
        </p:nvSpPr>
        <p:spPr bwMode="auto">
          <a:xfrm flipH="1">
            <a:off x="8748713" y="1125538"/>
            <a:ext cx="395287" cy="0"/>
          </a:xfrm>
          <a:prstGeom prst="line">
            <a:avLst/>
          </a:prstGeom>
          <a:noFill/>
          <a:ln w="76200">
            <a:solidFill>
              <a:srgbClr val="FF0000"/>
            </a:solidFill>
            <a:round/>
            <a:headEnd/>
            <a:tailEnd type="triangle" w="med" len="med"/>
          </a:ln>
        </p:spPr>
        <p:txBody>
          <a:bodyPr wrap="none"/>
          <a:lstStyle/>
          <a:p>
            <a:endParaRPr lang="zh-CN" altLang="en-US"/>
          </a:p>
        </p:txBody>
      </p:sp>
      <p:cxnSp>
        <p:nvCxnSpPr>
          <p:cNvPr id="23558" name="直接箭头连接符 6"/>
          <p:cNvCxnSpPr>
            <a:cxnSpLocks noChangeShapeType="1"/>
          </p:cNvCxnSpPr>
          <p:nvPr/>
        </p:nvCxnSpPr>
        <p:spPr bwMode="auto">
          <a:xfrm rot="5400000">
            <a:off x="892175" y="534988"/>
            <a:ext cx="500063" cy="1587"/>
          </a:xfrm>
          <a:prstGeom prst="straightConnector1">
            <a:avLst/>
          </a:prstGeom>
          <a:noFill/>
          <a:ln w="38100" algn="ctr">
            <a:solidFill>
              <a:srgbClr val="FF00FF"/>
            </a:solidFill>
            <a:round/>
            <a:headEnd/>
            <a:tailEnd type="arrow" w="med" len="med"/>
          </a:ln>
        </p:spPr>
      </p:cxnSp>
      <p:cxnSp>
        <p:nvCxnSpPr>
          <p:cNvPr id="23559" name="直接箭头连接符 8"/>
          <p:cNvCxnSpPr>
            <a:cxnSpLocks noChangeShapeType="1"/>
          </p:cNvCxnSpPr>
          <p:nvPr/>
        </p:nvCxnSpPr>
        <p:spPr bwMode="auto">
          <a:xfrm>
            <a:off x="7858125" y="1714500"/>
            <a:ext cx="500063" cy="1588"/>
          </a:xfrm>
          <a:prstGeom prst="straightConnector1">
            <a:avLst/>
          </a:prstGeom>
          <a:noFill/>
          <a:ln w="38100" algn="ctr">
            <a:solidFill>
              <a:srgbClr val="FF00FF"/>
            </a:solidFill>
            <a:round/>
            <a:headEnd/>
            <a:tailEnd type="arrow" w="med" len="med"/>
          </a:ln>
        </p:spPr>
      </p:cxnSp>
      <p:cxnSp>
        <p:nvCxnSpPr>
          <p:cNvPr id="23560" name="直接箭头连接符 8"/>
          <p:cNvCxnSpPr>
            <a:cxnSpLocks noChangeShapeType="1"/>
          </p:cNvCxnSpPr>
          <p:nvPr/>
        </p:nvCxnSpPr>
        <p:spPr bwMode="auto">
          <a:xfrm rot="5400000" flipH="1" flipV="1">
            <a:off x="1212851" y="3286125"/>
            <a:ext cx="715962" cy="1587"/>
          </a:xfrm>
          <a:prstGeom prst="straightConnector1">
            <a:avLst/>
          </a:prstGeom>
          <a:noFill/>
          <a:ln w="38100" algn="ctr">
            <a:solidFill>
              <a:srgbClr val="99FF33"/>
            </a:solidFill>
            <a:round/>
            <a:headEnd/>
            <a:tailEnd type="arrow" w="med" len="med"/>
          </a:ln>
        </p:spPr>
      </p:cxnSp>
      <p:cxnSp>
        <p:nvCxnSpPr>
          <p:cNvPr id="23561" name="直接箭头连接符 9"/>
          <p:cNvCxnSpPr>
            <a:cxnSpLocks noChangeShapeType="1"/>
          </p:cNvCxnSpPr>
          <p:nvPr/>
        </p:nvCxnSpPr>
        <p:spPr bwMode="auto">
          <a:xfrm rot="5400000" flipH="1" flipV="1">
            <a:off x="5215731" y="3999707"/>
            <a:ext cx="714375" cy="1588"/>
          </a:xfrm>
          <a:prstGeom prst="straightConnector1">
            <a:avLst/>
          </a:prstGeom>
          <a:noFill/>
          <a:ln w="38100" algn="ctr">
            <a:solidFill>
              <a:srgbClr val="99FF33"/>
            </a:solidFill>
            <a:round/>
            <a:headEnd/>
            <a:tailEnd type="arrow" w="med" len="med"/>
          </a:ln>
        </p:spPr>
      </p:cxnSp>
      <p:cxnSp>
        <p:nvCxnSpPr>
          <p:cNvPr id="23562" name="直接箭头连接符 10"/>
          <p:cNvCxnSpPr>
            <a:cxnSpLocks noChangeShapeType="1"/>
          </p:cNvCxnSpPr>
          <p:nvPr/>
        </p:nvCxnSpPr>
        <p:spPr bwMode="auto">
          <a:xfrm rot="5400000" flipH="1" flipV="1">
            <a:off x="3215481" y="3428207"/>
            <a:ext cx="714375" cy="1588"/>
          </a:xfrm>
          <a:prstGeom prst="straightConnector1">
            <a:avLst/>
          </a:prstGeom>
          <a:noFill/>
          <a:ln w="38100" algn="ctr">
            <a:solidFill>
              <a:srgbClr val="99FF33"/>
            </a:solidFill>
            <a:round/>
            <a:headEnd/>
            <a:tailEnd type="arrow"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0" y="188913"/>
            <a:ext cx="9144000" cy="6858000"/>
          </a:xfrm>
        </p:spPr>
        <p:txBody>
          <a:bodyPr/>
          <a:lstStyle/>
          <a:p>
            <a:pPr eaLnBrk="1" hangingPunct="1"/>
            <a:r>
              <a:rPr lang="en-US" altLang="zh-CN" sz="3600" b="1" dirty="0" smtClean="0">
                <a:latin typeface="Times New Roman" pitchFamily="18" charset="0"/>
              </a:rPr>
              <a:t>A total of 7 ATP and 14 NADPH will be consumed for making one palmitate molecule. </a:t>
            </a:r>
          </a:p>
          <a:p>
            <a:pPr eaLnBrk="1" hangingPunct="1">
              <a:buFontTx/>
              <a:buNone/>
            </a:pPr>
            <a:r>
              <a:rPr lang="en-US" altLang="zh-CN" sz="3600" b="1" dirty="0" smtClean="0">
                <a:latin typeface="Times New Roman" pitchFamily="18" charset="0"/>
              </a:rPr>
              <a:t>  </a:t>
            </a:r>
          </a:p>
          <a:p>
            <a:pPr eaLnBrk="1" hangingPunct="1">
              <a:buFontTx/>
              <a:buNone/>
            </a:pPr>
            <a:r>
              <a:rPr lang="en-US" altLang="zh-CN" sz="3600" b="1" dirty="0" smtClean="0">
                <a:latin typeface="Times New Roman" pitchFamily="18" charset="0"/>
              </a:rPr>
              <a:t>       </a:t>
            </a:r>
            <a:r>
              <a:rPr lang="en-US" altLang="zh-CN" sz="2800" b="1" dirty="0" smtClean="0">
                <a:latin typeface="Times New Roman" pitchFamily="18" charset="0"/>
              </a:rPr>
              <a:t>8 acetyl-CoA + 7ATP + 14  NADPH  + 14 H</a:t>
            </a:r>
            <a:r>
              <a:rPr lang="en-US" altLang="zh-CN" sz="2800" b="1" baseline="30000" dirty="0" smtClean="0">
                <a:latin typeface="Times New Roman" pitchFamily="18" charset="0"/>
              </a:rPr>
              <a:t>+</a:t>
            </a:r>
          </a:p>
          <a:p>
            <a:pPr eaLnBrk="1" hangingPunct="1">
              <a:buFontTx/>
              <a:buNone/>
            </a:pPr>
            <a:endParaRPr lang="en-US" altLang="zh-CN" sz="2800" b="1" dirty="0" smtClean="0">
              <a:latin typeface="Times New Roman" pitchFamily="18" charset="0"/>
            </a:endParaRPr>
          </a:p>
          <a:p>
            <a:pPr eaLnBrk="1" hangingPunct="1">
              <a:buFontTx/>
              <a:buNone/>
            </a:pPr>
            <a:r>
              <a:rPr lang="en-US" altLang="zh-CN" sz="2800" b="1" dirty="0" smtClean="0">
                <a:latin typeface="Times New Roman" pitchFamily="18" charset="0"/>
              </a:rPr>
              <a:t>  palmitate + 8 CoA + 6 H</a:t>
            </a:r>
            <a:r>
              <a:rPr lang="en-US" altLang="zh-CN" sz="2800" b="1" baseline="-25000" dirty="0" smtClean="0">
                <a:latin typeface="Times New Roman" pitchFamily="18" charset="0"/>
              </a:rPr>
              <a:t>2</a:t>
            </a:r>
            <a:r>
              <a:rPr lang="en-US" altLang="zh-CN" sz="2800" b="1" dirty="0" smtClean="0">
                <a:latin typeface="Times New Roman" pitchFamily="18" charset="0"/>
              </a:rPr>
              <a:t>O+ 7 ADP + 7 P</a:t>
            </a:r>
            <a:r>
              <a:rPr lang="en-US" altLang="zh-CN" sz="2800" b="1" baseline="-25000" dirty="0" smtClean="0">
                <a:latin typeface="Times New Roman" pitchFamily="18" charset="0"/>
              </a:rPr>
              <a:t>i</a:t>
            </a:r>
            <a:r>
              <a:rPr lang="en-US" altLang="zh-CN" sz="2800" b="1" dirty="0" smtClean="0">
                <a:latin typeface="Times New Roman" pitchFamily="18" charset="0"/>
              </a:rPr>
              <a:t> + 14 NADP</a:t>
            </a:r>
            <a:r>
              <a:rPr lang="en-US" altLang="zh-CN" sz="2800" b="1" baseline="30000" dirty="0" smtClean="0">
                <a:latin typeface="Times New Roman" pitchFamily="18" charset="0"/>
              </a:rPr>
              <a:t>+</a:t>
            </a:r>
          </a:p>
        </p:txBody>
      </p:sp>
      <p:sp>
        <p:nvSpPr>
          <p:cNvPr id="24579" name="AutoShape 3"/>
          <p:cNvSpPr>
            <a:spLocks noChangeArrowheads="1"/>
          </p:cNvSpPr>
          <p:nvPr/>
        </p:nvSpPr>
        <p:spPr bwMode="auto">
          <a:xfrm>
            <a:off x="3924300" y="3141663"/>
            <a:ext cx="215900" cy="647700"/>
          </a:xfrm>
          <a:prstGeom prst="downArrow">
            <a:avLst>
              <a:gd name="adj1" fmla="val 50000"/>
              <a:gd name="adj2" fmla="val 75000"/>
            </a:avLst>
          </a:prstGeom>
          <a:solidFill>
            <a:srgbClr val="FF0000"/>
          </a:solidFill>
          <a:ln w="9525">
            <a:solidFill>
              <a:srgbClr val="FF0000"/>
            </a:solidFill>
            <a:miter lim="800000"/>
            <a:headEnd/>
            <a:tailEnd/>
          </a:ln>
        </p:spPr>
        <p:txBody>
          <a:bodyPr vert="eaVert" wrap="none" anchor="ctr"/>
          <a:lstStyle/>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686800" cy="1138237"/>
          </a:xfrm>
        </p:spPr>
        <p:txBody>
          <a:bodyPr/>
          <a:lstStyle/>
          <a:p>
            <a:pPr eaLnBrk="1" hangingPunct="1"/>
            <a:r>
              <a:rPr lang="en-US" altLang="zh-CN" sz="4000" b="1" dirty="0" smtClean="0">
                <a:solidFill>
                  <a:srgbClr val="0000FF"/>
                </a:solidFill>
                <a:latin typeface="Times New Roman" pitchFamily="18" charset="0"/>
              </a:rPr>
              <a:t>Comparison between degradation and biosynthesis of fatty acids</a:t>
            </a:r>
            <a:r>
              <a:rPr lang="en-US" altLang="zh-CN" sz="4000" b="1" dirty="0" smtClean="0">
                <a:solidFill>
                  <a:srgbClr val="FF0000"/>
                </a:solidFill>
                <a:latin typeface="Times New Roman" pitchFamily="18" charset="0"/>
              </a:rPr>
              <a:t>*****</a:t>
            </a:r>
          </a:p>
        </p:txBody>
      </p:sp>
      <p:sp>
        <p:nvSpPr>
          <p:cNvPr id="25603" name="Rectangle 3"/>
          <p:cNvSpPr>
            <a:spLocks noGrp="1" noChangeArrowheads="1"/>
          </p:cNvSpPr>
          <p:nvPr>
            <p:ph type="body" sz="half" idx="1"/>
          </p:nvPr>
        </p:nvSpPr>
        <p:spPr/>
        <p:txBody>
          <a:bodyPr/>
          <a:lstStyle/>
          <a:p>
            <a:pPr eaLnBrk="1" hangingPunct="1">
              <a:buFontTx/>
              <a:buNone/>
            </a:pPr>
            <a:r>
              <a:rPr lang="en-US" altLang="zh-CN" sz="3200" b="1" dirty="0" smtClean="0">
                <a:latin typeface="Times New Roman" pitchFamily="18" charset="0"/>
              </a:rPr>
              <a:t>Degradation</a:t>
            </a:r>
          </a:p>
          <a:p>
            <a:pPr eaLnBrk="1" hangingPunct="1">
              <a:buFontTx/>
              <a:buNone/>
            </a:pPr>
            <a:r>
              <a:rPr lang="en-US" altLang="zh-CN" sz="2400" b="1" dirty="0" smtClean="0">
                <a:solidFill>
                  <a:srgbClr val="FF0000"/>
                </a:solidFill>
                <a:latin typeface="Times New Roman" pitchFamily="18" charset="0"/>
              </a:rPr>
              <a:t>dehydrogenation</a:t>
            </a:r>
          </a:p>
          <a:p>
            <a:pPr eaLnBrk="1" hangingPunct="1">
              <a:buFontTx/>
              <a:buNone/>
            </a:pPr>
            <a:r>
              <a:rPr lang="en-US" altLang="zh-CN" sz="2400" b="1" dirty="0" smtClean="0">
                <a:solidFill>
                  <a:srgbClr val="FF0000"/>
                </a:solidFill>
                <a:latin typeface="Times New Roman" pitchFamily="18" charset="0"/>
              </a:rPr>
              <a:t>hydration</a:t>
            </a:r>
          </a:p>
          <a:p>
            <a:pPr eaLnBrk="1" hangingPunct="1">
              <a:buFontTx/>
              <a:buNone/>
            </a:pPr>
            <a:r>
              <a:rPr lang="en-US" altLang="zh-CN" sz="2400" b="1" dirty="0" smtClean="0">
                <a:solidFill>
                  <a:srgbClr val="FF0000"/>
                </a:solidFill>
                <a:latin typeface="Times New Roman" pitchFamily="18" charset="0"/>
              </a:rPr>
              <a:t>dehydrogenation</a:t>
            </a:r>
          </a:p>
          <a:p>
            <a:pPr eaLnBrk="1" hangingPunct="1">
              <a:buFontTx/>
              <a:buNone/>
            </a:pPr>
            <a:r>
              <a:rPr lang="en-US" altLang="zh-CN" sz="2400" b="1" dirty="0" smtClean="0">
                <a:solidFill>
                  <a:srgbClr val="FF0000"/>
                </a:solidFill>
                <a:latin typeface="Times New Roman" pitchFamily="18" charset="0"/>
              </a:rPr>
              <a:t>thiolytic cleavage</a:t>
            </a:r>
          </a:p>
          <a:p>
            <a:pPr eaLnBrk="1" hangingPunct="1">
              <a:buFontTx/>
              <a:buNone/>
            </a:pPr>
            <a:r>
              <a:rPr lang="en-US" altLang="zh-CN" sz="2400" b="1" dirty="0" smtClean="0">
                <a:solidFill>
                  <a:srgbClr val="FF0000"/>
                </a:solidFill>
                <a:latin typeface="Times New Roman" pitchFamily="18" charset="0"/>
              </a:rPr>
              <a:t>NAD</a:t>
            </a:r>
            <a:r>
              <a:rPr lang="en-US" altLang="zh-CN" sz="2400" b="1" baseline="30000" dirty="0" smtClean="0">
                <a:solidFill>
                  <a:srgbClr val="FF0000"/>
                </a:solidFill>
                <a:latin typeface="Times New Roman" pitchFamily="18" charset="0"/>
              </a:rPr>
              <a:t>+</a:t>
            </a:r>
            <a:r>
              <a:rPr lang="en-US" altLang="zh-CN" sz="2400" b="1" dirty="0" smtClean="0">
                <a:solidFill>
                  <a:srgbClr val="FF0000"/>
                </a:solidFill>
                <a:latin typeface="Times New Roman" pitchFamily="18" charset="0"/>
              </a:rPr>
              <a:t>/FAD</a:t>
            </a:r>
          </a:p>
          <a:p>
            <a:pPr eaLnBrk="1" hangingPunct="1">
              <a:buFontTx/>
              <a:buNone/>
            </a:pPr>
            <a:r>
              <a:rPr lang="en-US" altLang="zh-CN" sz="2400" b="1" dirty="0" smtClean="0">
                <a:solidFill>
                  <a:srgbClr val="FF0000"/>
                </a:solidFill>
                <a:latin typeface="Times New Roman" pitchFamily="18" charset="0"/>
              </a:rPr>
              <a:t>CoA</a:t>
            </a:r>
          </a:p>
          <a:p>
            <a:pPr eaLnBrk="1" hangingPunct="1">
              <a:buFontTx/>
              <a:buNone/>
            </a:pPr>
            <a:r>
              <a:rPr lang="en-US" altLang="zh-CN" sz="2400" b="1" dirty="0" smtClean="0">
                <a:solidFill>
                  <a:srgbClr val="FF0000"/>
                </a:solidFill>
                <a:latin typeface="Times New Roman" pitchFamily="18" charset="0"/>
              </a:rPr>
              <a:t>Mitochondrial matrix</a:t>
            </a:r>
          </a:p>
          <a:p>
            <a:pPr eaLnBrk="1" hangingPunct="1">
              <a:buFontTx/>
              <a:buNone/>
            </a:pPr>
            <a:r>
              <a:rPr lang="en-US" altLang="zh-CN" sz="2400" b="1" dirty="0" smtClean="0">
                <a:solidFill>
                  <a:srgbClr val="FF0000"/>
                </a:solidFill>
                <a:latin typeface="Times New Roman" pitchFamily="18" charset="0"/>
              </a:rPr>
              <a:t>Removal of acetyl group</a:t>
            </a:r>
          </a:p>
          <a:p>
            <a:pPr eaLnBrk="1" hangingPunct="1">
              <a:buFontTx/>
              <a:buNone/>
            </a:pPr>
            <a:endParaRPr lang="en-US" altLang="zh-CN" sz="2400" b="1" dirty="0" smtClean="0">
              <a:solidFill>
                <a:srgbClr val="FF0000"/>
              </a:solidFill>
              <a:latin typeface="Times New Roman" pitchFamily="18" charset="0"/>
            </a:endParaRPr>
          </a:p>
          <a:p>
            <a:pPr eaLnBrk="1" hangingPunct="1">
              <a:buFontTx/>
              <a:buNone/>
            </a:pPr>
            <a:endParaRPr lang="en-US" altLang="zh-CN" sz="2400" b="1" dirty="0" smtClean="0">
              <a:solidFill>
                <a:srgbClr val="FF0000"/>
              </a:solidFill>
              <a:latin typeface="Times New Roman" pitchFamily="18" charset="0"/>
            </a:endParaRPr>
          </a:p>
          <a:p>
            <a:pPr eaLnBrk="1" hangingPunct="1">
              <a:buFontTx/>
              <a:buNone/>
            </a:pPr>
            <a:endParaRPr lang="en-US" altLang="zh-CN" sz="2400" b="1" dirty="0" smtClean="0">
              <a:solidFill>
                <a:srgbClr val="FF0000"/>
              </a:solidFill>
              <a:latin typeface="Times New Roman" pitchFamily="18" charset="0"/>
            </a:endParaRPr>
          </a:p>
        </p:txBody>
      </p:sp>
      <p:sp>
        <p:nvSpPr>
          <p:cNvPr id="25604" name="Rectangle 4"/>
          <p:cNvSpPr>
            <a:spLocks noGrp="1" noChangeArrowheads="1"/>
          </p:cNvSpPr>
          <p:nvPr>
            <p:ph type="body" sz="half" idx="2"/>
          </p:nvPr>
        </p:nvSpPr>
        <p:spPr/>
        <p:txBody>
          <a:bodyPr/>
          <a:lstStyle/>
          <a:p>
            <a:pPr eaLnBrk="1" hangingPunct="1">
              <a:buFontTx/>
              <a:buNone/>
            </a:pPr>
            <a:r>
              <a:rPr lang="en-US" altLang="zh-CN" sz="3200" b="1" dirty="0" smtClean="0">
                <a:latin typeface="Times New Roman" pitchFamily="18" charset="0"/>
              </a:rPr>
              <a:t>Biosynthesis</a:t>
            </a:r>
          </a:p>
          <a:p>
            <a:pPr eaLnBrk="1" hangingPunct="1">
              <a:buFontTx/>
              <a:buNone/>
            </a:pPr>
            <a:r>
              <a:rPr lang="en-US" altLang="zh-CN" sz="2400" b="1" dirty="0" smtClean="0">
                <a:solidFill>
                  <a:srgbClr val="0000FF"/>
                </a:solidFill>
                <a:latin typeface="Times New Roman" pitchFamily="18" charset="0"/>
              </a:rPr>
              <a:t>condensation</a:t>
            </a:r>
          </a:p>
          <a:p>
            <a:pPr eaLnBrk="1" hangingPunct="1">
              <a:buFontTx/>
              <a:buNone/>
            </a:pPr>
            <a:r>
              <a:rPr lang="en-US" altLang="zh-CN" sz="2400" b="1" dirty="0" smtClean="0">
                <a:solidFill>
                  <a:srgbClr val="0000FF"/>
                </a:solidFill>
                <a:latin typeface="Times New Roman" pitchFamily="18" charset="0"/>
              </a:rPr>
              <a:t>reduction</a:t>
            </a:r>
          </a:p>
          <a:p>
            <a:pPr eaLnBrk="1" hangingPunct="1">
              <a:buFontTx/>
              <a:buNone/>
            </a:pPr>
            <a:r>
              <a:rPr lang="en-US" altLang="zh-CN" sz="2400" b="1" dirty="0" smtClean="0">
                <a:solidFill>
                  <a:srgbClr val="0000FF"/>
                </a:solidFill>
                <a:latin typeface="Times New Roman" pitchFamily="18" charset="0"/>
              </a:rPr>
              <a:t>dehydration</a:t>
            </a:r>
          </a:p>
          <a:p>
            <a:pPr eaLnBrk="1" hangingPunct="1">
              <a:buFontTx/>
              <a:buNone/>
            </a:pPr>
            <a:r>
              <a:rPr lang="en-US" altLang="zh-CN" sz="2400" b="1" dirty="0" smtClean="0">
                <a:solidFill>
                  <a:srgbClr val="0000FF"/>
                </a:solidFill>
                <a:latin typeface="Times New Roman" pitchFamily="18" charset="0"/>
              </a:rPr>
              <a:t>reduction</a:t>
            </a:r>
          </a:p>
          <a:p>
            <a:pPr eaLnBrk="1" hangingPunct="1">
              <a:buFontTx/>
              <a:buNone/>
            </a:pPr>
            <a:r>
              <a:rPr lang="en-US" altLang="zh-CN" sz="2400" b="1" dirty="0" smtClean="0">
                <a:solidFill>
                  <a:srgbClr val="0000FF"/>
                </a:solidFill>
                <a:latin typeface="Times New Roman" pitchFamily="18" charset="0"/>
              </a:rPr>
              <a:t>NADPH</a:t>
            </a:r>
          </a:p>
          <a:p>
            <a:pPr eaLnBrk="1" hangingPunct="1">
              <a:buFontTx/>
              <a:buNone/>
            </a:pPr>
            <a:r>
              <a:rPr lang="en-US" altLang="zh-CN" sz="2400" b="1" dirty="0" smtClean="0">
                <a:solidFill>
                  <a:srgbClr val="0000FF"/>
                </a:solidFill>
                <a:latin typeface="Times New Roman" pitchFamily="18" charset="0"/>
              </a:rPr>
              <a:t>ACP</a:t>
            </a:r>
          </a:p>
          <a:p>
            <a:pPr eaLnBrk="1" hangingPunct="1">
              <a:buFontTx/>
              <a:buNone/>
            </a:pPr>
            <a:r>
              <a:rPr lang="en-US" altLang="zh-CN" sz="2400" b="1" dirty="0" smtClean="0">
                <a:solidFill>
                  <a:srgbClr val="0000FF"/>
                </a:solidFill>
                <a:latin typeface="Times New Roman" pitchFamily="18" charset="0"/>
              </a:rPr>
              <a:t>Cytosol</a:t>
            </a:r>
          </a:p>
          <a:p>
            <a:pPr eaLnBrk="1" hangingPunct="1">
              <a:buFontTx/>
              <a:buNone/>
            </a:pPr>
            <a:r>
              <a:rPr lang="en-US" altLang="zh-CN" sz="2400" b="1" dirty="0" smtClean="0">
                <a:solidFill>
                  <a:srgbClr val="0000FF"/>
                </a:solidFill>
                <a:latin typeface="Times New Roman" pitchFamily="18" charset="0"/>
              </a:rPr>
              <a:t>Addition of two-carbon units</a:t>
            </a:r>
          </a:p>
          <a:p>
            <a:pPr eaLnBrk="1" hangingPunct="1">
              <a:buFontTx/>
              <a:buNone/>
            </a:pPr>
            <a:r>
              <a:rPr lang="en-US" altLang="zh-CN" sz="2400" b="1" dirty="0" smtClean="0">
                <a:solidFill>
                  <a:srgbClr val="0000FF"/>
                </a:solidFill>
                <a:latin typeface="Times New Roman" pitchFamily="18" charset="0"/>
              </a:rPr>
              <a:t>donated from malonyl-CoA </a:t>
            </a:r>
          </a:p>
          <a:p>
            <a:pPr eaLnBrk="1" hangingPunct="1"/>
            <a:endParaRPr lang="en-US" altLang="zh-CN" sz="2400" dirty="0" smtClean="0">
              <a:solidFill>
                <a:srgbClr val="0000FF"/>
              </a:solidFill>
            </a:endParaRPr>
          </a:p>
        </p:txBody>
      </p:sp>
      <p:sp>
        <p:nvSpPr>
          <p:cNvPr id="25605" name="Rectangle 5"/>
          <p:cNvSpPr>
            <a:spLocks noChangeArrowheads="1"/>
          </p:cNvSpPr>
          <p:nvPr/>
        </p:nvSpPr>
        <p:spPr bwMode="auto">
          <a:xfrm>
            <a:off x="468313" y="2276475"/>
            <a:ext cx="2519362" cy="1584325"/>
          </a:xfrm>
          <a:prstGeom prst="rect">
            <a:avLst/>
          </a:prstGeom>
          <a:noFill/>
          <a:ln w="28575">
            <a:solidFill>
              <a:srgbClr val="FF0000"/>
            </a:solidFill>
            <a:miter lim="800000"/>
            <a:headEnd/>
            <a:tailEnd/>
          </a:ln>
        </p:spPr>
        <p:txBody>
          <a:bodyPr wrap="none" anchor="ctr"/>
          <a:lstStyle/>
          <a:p>
            <a:endParaRPr lang="zh-CN" altLang="en-US"/>
          </a:p>
        </p:txBody>
      </p:sp>
      <p:sp>
        <p:nvSpPr>
          <p:cNvPr id="25606" name="Rectangle 6"/>
          <p:cNvSpPr>
            <a:spLocks noChangeArrowheads="1"/>
          </p:cNvSpPr>
          <p:nvPr/>
        </p:nvSpPr>
        <p:spPr bwMode="auto">
          <a:xfrm>
            <a:off x="4643438" y="2276475"/>
            <a:ext cx="2160587" cy="1584325"/>
          </a:xfrm>
          <a:prstGeom prst="rect">
            <a:avLst/>
          </a:prstGeom>
          <a:noFill/>
          <a:ln w="28575">
            <a:solidFill>
              <a:srgbClr val="0000FF"/>
            </a:solidFill>
            <a:miter lim="800000"/>
            <a:headEnd/>
            <a:tailEnd/>
          </a:ln>
        </p:spPr>
        <p:txBody>
          <a:bodyPr wrap="none" anchor="ctr"/>
          <a:lstStyle/>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549275"/>
            <a:ext cx="9144000" cy="1323975"/>
          </a:xfrm>
        </p:spPr>
        <p:txBody>
          <a:bodyPr/>
          <a:lstStyle/>
          <a:p>
            <a:pPr eaLnBrk="1" hangingPunct="1"/>
            <a:r>
              <a:rPr lang="en-US" altLang="zh-CN" b="1" dirty="0" smtClean="0">
                <a:solidFill>
                  <a:srgbClr val="0000FF"/>
                </a:solidFill>
                <a:latin typeface="Times New Roman" pitchFamily="18" charset="0"/>
              </a:rPr>
              <a:t>5. The seven activities of fatty acid synthase from different organisms have different level of integration</a:t>
            </a:r>
          </a:p>
        </p:txBody>
      </p:sp>
      <p:sp>
        <p:nvSpPr>
          <p:cNvPr id="26627" name="Rectangle 3"/>
          <p:cNvSpPr>
            <a:spLocks noGrp="1" noChangeArrowheads="1"/>
          </p:cNvSpPr>
          <p:nvPr>
            <p:ph type="body" idx="1"/>
          </p:nvPr>
        </p:nvSpPr>
        <p:spPr>
          <a:xfrm>
            <a:off x="107504" y="2420888"/>
            <a:ext cx="9144000" cy="4797425"/>
          </a:xfrm>
        </p:spPr>
        <p:txBody>
          <a:bodyPr/>
          <a:lstStyle/>
          <a:p>
            <a:pPr eaLnBrk="1" hangingPunct="1">
              <a:lnSpc>
                <a:spcPct val="90000"/>
              </a:lnSpc>
            </a:pPr>
            <a:r>
              <a:rPr lang="en-US" altLang="zh-CN" b="1" dirty="0" smtClean="0">
                <a:latin typeface="Times New Roman" pitchFamily="18" charset="0"/>
              </a:rPr>
              <a:t>Each activity resides in a separate polypeptide chain in bacteria and higher plants---FAS II</a:t>
            </a:r>
          </a:p>
          <a:p>
            <a:pPr eaLnBrk="1" hangingPunct="1">
              <a:lnSpc>
                <a:spcPct val="90000"/>
              </a:lnSpc>
            </a:pPr>
            <a:r>
              <a:rPr lang="en-US" altLang="zh-CN" b="1" dirty="0" smtClean="0">
                <a:latin typeface="Times New Roman" pitchFamily="18" charset="0"/>
              </a:rPr>
              <a:t>The seven activities reside in two separate polypeptide chains in yeast---FAS I</a:t>
            </a:r>
          </a:p>
          <a:p>
            <a:pPr eaLnBrk="1" hangingPunct="1">
              <a:lnSpc>
                <a:spcPct val="90000"/>
              </a:lnSpc>
            </a:pPr>
            <a:r>
              <a:rPr lang="en-US" altLang="zh-CN" b="1" dirty="0" smtClean="0">
                <a:latin typeface="Times New Roman" pitchFamily="18" charset="0"/>
              </a:rPr>
              <a:t>The seven activities reside in one large polypeptide chain in vertebrates, with the synthase present as dimers---FAS I</a:t>
            </a:r>
          </a:p>
          <a:p>
            <a:pPr eaLnBrk="1" hangingPunct="1">
              <a:lnSpc>
                <a:spcPct val="90000"/>
              </a:lnSpc>
            </a:pPr>
            <a:endParaRPr lang="en-US" altLang="zh-CN" b="1" dirty="0" smtClean="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Text Box 4"/>
          <p:cNvSpPr txBox="1">
            <a:spLocks noChangeArrowheads="1"/>
          </p:cNvSpPr>
          <p:nvPr/>
        </p:nvSpPr>
        <p:spPr bwMode="auto">
          <a:xfrm>
            <a:off x="5657850" y="981075"/>
            <a:ext cx="3397250" cy="2654300"/>
          </a:xfrm>
          <a:prstGeom prst="rect">
            <a:avLst/>
          </a:prstGeom>
          <a:solidFill>
            <a:schemeClr val="bg1"/>
          </a:solidFill>
          <a:ln w="9525">
            <a:solidFill>
              <a:schemeClr val="bg1"/>
            </a:solidFill>
            <a:miter lim="800000"/>
            <a:headEnd/>
            <a:tailEnd/>
          </a:ln>
          <a:effectLst/>
        </p:spPr>
        <p:txBody>
          <a:bodyPr wrap="none">
            <a:spAutoFit/>
          </a:bodyPr>
          <a:lstStyle/>
          <a:p>
            <a:pPr>
              <a:defRPr/>
            </a:pPr>
            <a:r>
              <a:rPr kumimoji="1" lang="en-US" altLang="zh-CN" sz="2800" b="1" dirty="0">
                <a:solidFill>
                  <a:srgbClr val="0000FF"/>
                </a:solidFill>
              </a:rPr>
              <a:t>The seven activities</a:t>
            </a:r>
          </a:p>
          <a:p>
            <a:pPr>
              <a:defRPr/>
            </a:pPr>
            <a:r>
              <a:rPr kumimoji="1" lang="en-US" altLang="zh-CN" sz="2800" b="1" dirty="0">
                <a:solidFill>
                  <a:srgbClr val="0000FF"/>
                </a:solidFill>
              </a:rPr>
              <a:t>of fatty acid synthase</a:t>
            </a:r>
          </a:p>
          <a:p>
            <a:pPr>
              <a:defRPr/>
            </a:pPr>
            <a:r>
              <a:rPr kumimoji="1" lang="en-US" altLang="zh-CN" sz="2800" b="1" dirty="0">
                <a:solidFill>
                  <a:srgbClr val="0000FF"/>
                </a:solidFill>
              </a:rPr>
              <a:t>are integrated to</a:t>
            </a:r>
          </a:p>
          <a:p>
            <a:pPr>
              <a:defRPr/>
            </a:pPr>
            <a:r>
              <a:rPr kumimoji="1" lang="en-US" altLang="zh-CN" sz="2800" b="1" dirty="0">
                <a:solidFill>
                  <a:srgbClr val="0000FF"/>
                </a:solidFill>
              </a:rPr>
              <a:t>different levels in</a:t>
            </a:r>
          </a:p>
          <a:p>
            <a:pPr>
              <a:defRPr/>
            </a:pPr>
            <a:r>
              <a:rPr kumimoji="1" lang="en-US" altLang="zh-CN" sz="2800" b="1" dirty="0">
                <a:solidFill>
                  <a:srgbClr val="0000FF"/>
                </a:solidFill>
              </a:rPr>
              <a:t>different organisms.</a:t>
            </a:r>
          </a:p>
          <a:p>
            <a:pPr>
              <a:defRPr/>
            </a:pPr>
            <a:endParaRPr lang="en-US" altLang="zh-CN" sz="2800" b="1" dirty="0">
              <a:solidFill>
                <a:srgbClr val="0000FF"/>
              </a:solidFill>
            </a:endParaRPr>
          </a:p>
        </p:txBody>
      </p:sp>
      <p:pic>
        <p:nvPicPr>
          <p:cNvPr id="27651" name="Picture 5"/>
          <p:cNvPicPr>
            <a:picLocks noChangeAspect="1" noChangeArrowheads="1"/>
          </p:cNvPicPr>
          <p:nvPr/>
        </p:nvPicPr>
        <p:blipFill>
          <a:blip r:embed="rId3"/>
          <a:srcRect/>
          <a:stretch>
            <a:fillRect/>
          </a:stretch>
        </p:blipFill>
        <p:spPr bwMode="auto">
          <a:xfrm>
            <a:off x="468313" y="333375"/>
            <a:ext cx="5121275" cy="60975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gure 21-03"/>
          <p:cNvPicPr>
            <a:picLocks noChangeAspect="1" noChangeArrowheads="1"/>
          </p:cNvPicPr>
          <p:nvPr/>
        </p:nvPicPr>
        <p:blipFill>
          <a:blip r:embed="rId3"/>
          <a:srcRect/>
          <a:stretch>
            <a:fillRect/>
          </a:stretch>
        </p:blipFill>
        <p:spPr bwMode="auto">
          <a:xfrm>
            <a:off x="304800" y="1447800"/>
            <a:ext cx="8531225" cy="3960813"/>
          </a:xfrm>
          <a:prstGeom prst="rect">
            <a:avLst/>
          </a:prstGeom>
          <a:noFill/>
          <a:ln w="9525">
            <a:noFill/>
            <a:miter lim="800000"/>
            <a:headEnd/>
            <a:tailEnd/>
          </a:ln>
        </p:spPr>
      </p:pic>
      <p:sp>
        <p:nvSpPr>
          <p:cNvPr id="28675" name="Text Box 3"/>
          <p:cNvSpPr txBox="1">
            <a:spLocks noChangeArrowheads="1"/>
          </p:cNvSpPr>
          <p:nvPr/>
        </p:nvSpPr>
        <p:spPr bwMode="auto">
          <a:xfrm>
            <a:off x="477837" y="5851525"/>
            <a:ext cx="7756525" cy="457200"/>
          </a:xfrm>
          <a:prstGeom prst="rect">
            <a:avLst/>
          </a:prstGeom>
          <a:noFill/>
          <a:ln w="9525">
            <a:noFill/>
            <a:miter lim="800000"/>
            <a:headEnd/>
            <a:tailEnd/>
          </a:ln>
        </p:spPr>
        <p:txBody>
          <a:bodyPr wrap="none">
            <a:spAutoFit/>
          </a:bodyPr>
          <a:lstStyle/>
          <a:p>
            <a:r>
              <a:rPr lang="en-US" altLang="zh-CN" sz="2400" b="1" dirty="0">
                <a:solidFill>
                  <a:srgbClr val="0000FF"/>
                </a:solidFill>
              </a:rPr>
              <a:t>The structure of fatty acid synthase type I (FAS I) systems</a:t>
            </a:r>
          </a:p>
        </p:txBody>
      </p:sp>
      <p:sp>
        <p:nvSpPr>
          <p:cNvPr id="28676" name="Text Box 4"/>
          <p:cNvSpPr txBox="1">
            <a:spLocks noChangeArrowheads="1"/>
          </p:cNvSpPr>
          <p:nvPr/>
        </p:nvSpPr>
        <p:spPr bwMode="auto">
          <a:xfrm>
            <a:off x="1290741" y="676276"/>
            <a:ext cx="2012950" cy="366712"/>
          </a:xfrm>
          <a:prstGeom prst="rect">
            <a:avLst/>
          </a:prstGeom>
          <a:noFill/>
          <a:ln w="9525">
            <a:noFill/>
            <a:miter lim="800000"/>
            <a:headEnd/>
            <a:tailEnd/>
          </a:ln>
        </p:spPr>
        <p:txBody>
          <a:bodyPr wrap="none">
            <a:spAutoFit/>
          </a:bodyPr>
          <a:lstStyle/>
          <a:p>
            <a:r>
              <a:rPr lang="en-US" altLang="zh-CN" b="1" dirty="0">
                <a:solidFill>
                  <a:srgbClr val="0000FF"/>
                </a:solidFill>
              </a:rPr>
              <a:t>Mammalian FAS I</a:t>
            </a:r>
          </a:p>
        </p:txBody>
      </p:sp>
      <p:sp>
        <p:nvSpPr>
          <p:cNvPr id="28677" name="Text Box 5"/>
          <p:cNvSpPr txBox="1">
            <a:spLocks noChangeArrowheads="1"/>
          </p:cNvSpPr>
          <p:nvPr/>
        </p:nvSpPr>
        <p:spPr bwMode="auto">
          <a:xfrm>
            <a:off x="5795963" y="692150"/>
            <a:ext cx="1504950" cy="366713"/>
          </a:xfrm>
          <a:prstGeom prst="rect">
            <a:avLst/>
          </a:prstGeom>
          <a:noFill/>
          <a:ln w="9525">
            <a:noFill/>
            <a:miter lim="800000"/>
            <a:headEnd/>
            <a:tailEnd/>
          </a:ln>
        </p:spPr>
        <p:txBody>
          <a:bodyPr wrap="none">
            <a:spAutoFit/>
          </a:bodyPr>
          <a:lstStyle/>
          <a:p>
            <a:r>
              <a:rPr lang="en-US" altLang="zh-CN" b="1" dirty="0">
                <a:solidFill>
                  <a:srgbClr val="0000FF"/>
                </a:solidFill>
              </a:rPr>
              <a:t>Fungal FAS I</a:t>
            </a:r>
          </a:p>
        </p:txBody>
      </p:sp>
      <p:sp>
        <p:nvSpPr>
          <p:cNvPr id="28678" name="Text Box 6"/>
          <p:cNvSpPr txBox="1">
            <a:spLocks noChangeArrowheads="1"/>
          </p:cNvSpPr>
          <p:nvPr/>
        </p:nvSpPr>
        <p:spPr bwMode="auto">
          <a:xfrm>
            <a:off x="5003800" y="5229225"/>
            <a:ext cx="3848100" cy="366713"/>
          </a:xfrm>
          <a:prstGeom prst="rect">
            <a:avLst/>
          </a:prstGeom>
          <a:noFill/>
          <a:ln w="9525">
            <a:noFill/>
            <a:miter lim="800000"/>
            <a:headEnd/>
            <a:tailEnd/>
          </a:ln>
        </p:spPr>
        <p:txBody>
          <a:bodyPr wrap="none">
            <a:spAutoFit/>
          </a:bodyPr>
          <a:lstStyle/>
          <a:p>
            <a:r>
              <a:rPr lang="en-US" altLang="zh-CN" b="1" dirty="0"/>
              <a:t>Malonyl/acetyl-CoA-ACP transferase</a:t>
            </a:r>
          </a:p>
        </p:txBody>
      </p:sp>
      <p:sp>
        <p:nvSpPr>
          <p:cNvPr id="28679" name="Line 7"/>
          <p:cNvSpPr>
            <a:spLocks noChangeShapeType="1"/>
          </p:cNvSpPr>
          <p:nvPr/>
        </p:nvSpPr>
        <p:spPr bwMode="auto">
          <a:xfrm>
            <a:off x="4356100" y="4221163"/>
            <a:ext cx="1008063" cy="1008062"/>
          </a:xfrm>
          <a:prstGeom prst="line">
            <a:avLst/>
          </a:prstGeom>
          <a:noFill/>
          <a:ln w="57150">
            <a:solidFill>
              <a:schemeClr val="tx1"/>
            </a:solidFill>
            <a:round/>
            <a:headEnd/>
            <a:tailEnd type="triangle" w="med" len="med"/>
          </a:ln>
        </p:spPr>
        <p:txBody>
          <a:bodyPr wrap="none"/>
          <a:lstStyle/>
          <a:p>
            <a:endParaRPr lang="zh-CN" altLang="en-US"/>
          </a:p>
        </p:txBody>
      </p:sp>
      <p:sp>
        <p:nvSpPr>
          <p:cNvPr id="28680" name="Text Box 9"/>
          <p:cNvSpPr txBox="1">
            <a:spLocks noChangeArrowheads="1"/>
          </p:cNvSpPr>
          <p:nvPr/>
        </p:nvSpPr>
        <p:spPr bwMode="auto">
          <a:xfrm>
            <a:off x="3327400" y="5249863"/>
            <a:ext cx="1416050" cy="366712"/>
          </a:xfrm>
          <a:prstGeom prst="rect">
            <a:avLst/>
          </a:prstGeom>
          <a:noFill/>
          <a:ln w="9525">
            <a:noFill/>
            <a:miter lim="800000"/>
            <a:headEnd/>
            <a:tailEnd/>
          </a:ln>
        </p:spPr>
        <p:txBody>
          <a:bodyPr wrap="none">
            <a:spAutoFit/>
          </a:bodyPr>
          <a:lstStyle/>
          <a:p>
            <a:r>
              <a:rPr lang="en-US" altLang="zh-CN" b="1" dirty="0">
                <a:solidFill>
                  <a:srgbClr val="0000FF"/>
                </a:solidFill>
              </a:rPr>
              <a:t>Thioesterase</a:t>
            </a:r>
          </a:p>
        </p:txBody>
      </p:sp>
      <p:sp>
        <p:nvSpPr>
          <p:cNvPr id="28681" name="Line 10"/>
          <p:cNvSpPr>
            <a:spLocks noChangeShapeType="1"/>
          </p:cNvSpPr>
          <p:nvPr/>
        </p:nvSpPr>
        <p:spPr bwMode="auto">
          <a:xfrm flipH="1">
            <a:off x="3924300" y="5013325"/>
            <a:ext cx="360363" cy="287338"/>
          </a:xfrm>
          <a:prstGeom prst="line">
            <a:avLst/>
          </a:prstGeom>
          <a:noFill/>
          <a:ln w="57150">
            <a:solidFill>
              <a:srgbClr val="0000FF"/>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476250"/>
            <a:ext cx="9144000" cy="1143000"/>
          </a:xfrm>
        </p:spPr>
        <p:txBody>
          <a:bodyPr/>
          <a:lstStyle/>
          <a:p>
            <a:pPr eaLnBrk="1" hangingPunct="1"/>
            <a:r>
              <a:rPr lang="en-US" altLang="zh-CN" b="1" dirty="0" smtClean="0">
                <a:solidFill>
                  <a:srgbClr val="0000FF"/>
                </a:solidFill>
                <a:latin typeface="Times New Roman" pitchFamily="18" charset="0"/>
              </a:rPr>
              <a:t>6. Fatty acid synthesis occurs in cellular compartments having a high NADPH/NADP</a:t>
            </a:r>
            <a:r>
              <a:rPr lang="en-US" altLang="zh-CN" b="1" baseline="30000" dirty="0" smtClean="0">
                <a:solidFill>
                  <a:srgbClr val="0000FF"/>
                </a:solidFill>
                <a:latin typeface="Times New Roman" pitchFamily="18" charset="0"/>
              </a:rPr>
              <a:t>+</a:t>
            </a:r>
            <a:r>
              <a:rPr lang="en-US" altLang="zh-CN" b="1" dirty="0" smtClean="0">
                <a:solidFill>
                  <a:srgbClr val="0000FF"/>
                </a:solidFill>
                <a:latin typeface="Times New Roman" pitchFamily="18" charset="0"/>
              </a:rPr>
              <a:t> ratio</a:t>
            </a:r>
          </a:p>
        </p:txBody>
      </p:sp>
      <p:sp>
        <p:nvSpPr>
          <p:cNvPr id="29699" name="Rectangle 3"/>
          <p:cNvSpPr>
            <a:spLocks noGrp="1" noChangeArrowheads="1"/>
          </p:cNvSpPr>
          <p:nvPr>
            <p:ph type="body" idx="1"/>
          </p:nvPr>
        </p:nvSpPr>
        <p:spPr>
          <a:xfrm>
            <a:off x="0" y="2348880"/>
            <a:ext cx="9144000" cy="4868863"/>
          </a:xfrm>
        </p:spPr>
        <p:txBody>
          <a:bodyPr/>
          <a:lstStyle/>
          <a:p>
            <a:pPr eaLnBrk="1" hangingPunct="1">
              <a:lnSpc>
                <a:spcPct val="90000"/>
              </a:lnSpc>
            </a:pPr>
            <a:r>
              <a:rPr lang="en-US" altLang="zh-CN" b="1" dirty="0" smtClean="0">
                <a:solidFill>
                  <a:srgbClr val="FF0000"/>
                </a:solidFill>
                <a:latin typeface="Times New Roman" pitchFamily="18" charset="0"/>
              </a:rPr>
              <a:t>NAD</a:t>
            </a:r>
            <a:r>
              <a:rPr lang="en-US" altLang="zh-CN" b="1" dirty="0" smtClean="0">
                <a:latin typeface="Times New Roman" pitchFamily="18" charset="0"/>
              </a:rPr>
              <a:t> and </a:t>
            </a:r>
            <a:r>
              <a:rPr lang="en-US" altLang="zh-CN" b="1" dirty="0" smtClean="0">
                <a:solidFill>
                  <a:srgbClr val="0000FF"/>
                </a:solidFill>
                <a:latin typeface="Times New Roman" pitchFamily="18" charset="0"/>
              </a:rPr>
              <a:t>NADP</a:t>
            </a:r>
            <a:r>
              <a:rPr lang="en-US" altLang="zh-CN" b="1" dirty="0" smtClean="0">
                <a:latin typeface="Times New Roman" pitchFamily="18" charset="0"/>
              </a:rPr>
              <a:t> have been selected for functioning as electron carriers in </a:t>
            </a:r>
            <a:r>
              <a:rPr lang="en-US" altLang="zh-CN" b="1" dirty="0" smtClean="0">
                <a:solidFill>
                  <a:srgbClr val="FF0000"/>
                </a:solidFill>
                <a:latin typeface="Times New Roman" pitchFamily="18" charset="0"/>
              </a:rPr>
              <a:t>oxidative catabolism</a:t>
            </a:r>
            <a:r>
              <a:rPr lang="en-US" altLang="zh-CN" b="1" dirty="0" smtClean="0">
                <a:latin typeface="Times New Roman" pitchFamily="18" charset="0"/>
              </a:rPr>
              <a:t> and </a:t>
            </a:r>
            <a:r>
              <a:rPr lang="en-US" altLang="zh-CN" b="1" dirty="0" smtClean="0">
                <a:solidFill>
                  <a:srgbClr val="0000FF"/>
                </a:solidFill>
                <a:latin typeface="Times New Roman" pitchFamily="18" charset="0"/>
              </a:rPr>
              <a:t>reductive anabolism</a:t>
            </a:r>
            <a:r>
              <a:rPr lang="en-US" altLang="zh-CN" b="1" dirty="0" smtClean="0">
                <a:latin typeface="Times New Roman" pitchFamily="18" charset="0"/>
              </a:rPr>
              <a:t>, respectively.</a:t>
            </a:r>
          </a:p>
          <a:p>
            <a:pPr eaLnBrk="1" hangingPunct="1">
              <a:lnSpc>
                <a:spcPct val="90000"/>
              </a:lnSpc>
            </a:pPr>
            <a:r>
              <a:rPr lang="en-US" altLang="zh-CN" b="1" dirty="0" smtClean="0">
                <a:latin typeface="Times New Roman" pitchFamily="18" charset="0"/>
              </a:rPr>
              <a:t>In the hepatocytes and adipocytes, NADPH is mainly produced in the cytosol via the pentose phosphate pathway and by the malic enzyme.</a:t>
            </a:r>
          </a:p>
          <a:p>
            <a:pPr eaLnBrk="1" hangingPunct="1">
              <a:lnSpc>
                <a:spcPct val="90000"/>
              </a:lnSpc>
            </a:pPr>
            <a:r>
              <a:rPr lang="en-US" altLang="zh-CN" b="1" dirty="0" smtClean="0">
                <a:latin typeface="Times New Roman" pitchFamily="18" charset="0"/>
              </a:rPr>
              <a:t>In photosynthetic plants, fatty acid synthesis occur in the chloroplast stroma, using NADPH made from photosynthesis.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23528" y="5192713"/>
            <a:ext cx="8661400" cy="2062103"/>
          </a:xfrm>
          <a:prstGeom prst="rect">
            <a:avLst/>
          </a:prstGeom>
          <a:noFill/>
          <a:ln w="9525">
            <a:noFill/>
            <a:miter lim="800000"/>
            <a:headEnd/>
            <a:tailEnd/>
          </a:ln>
        </p:spPr>
        <p:txBody>
          <a:bodyPr>
            <a:spAutoFit/>
          </a:bodyPr>
          <a:lstStyle/>
          <a:p>
            <a:pPr algn="ctr"/>
            <a:r>
              <a:rPr kumimoji="1" lang="en-US" altLang="zh-CN" sz="3200" b="1" dirty="0">
                <a:solidFill>
                  <a:srgbClr val="0000FF"/>
                </a:solidFill>
              </a:rPr>
              <a:t>NADPH in the cytosol of animal cells is largely produced by the oxidative decarboxylation of </a:t>
            </a:r>
          </a:p>
          <a:p>
            <a:pPr algn="ctr"/>
            <a:r>
              <a:rPr kumimoji="1" lang="en-US" altLang="zh-CN" sz="3200" b="1" dirty="0">
                <a:solidFill>
                  <a:srgbClr val="0000FF"/>
                </a:solidFill>
              </a:rPr>
              <a:t>malate and the pentose phosphate pathway</a:t>
            </a:r>
          </a:p>
          <a:p>
            <a:endParaRPr lang="en-US" altLang="zh-CN" sz="3200" b="1" dirty="0">
              <a:solidFill>
                <a:srgbClr val="0000FF"/>
              </a:solidFill>
            </a:endParaRPr>
          </a:p>
        </p:txBody>
      </p:sp>
      <p:pic>
        <p:nvPicPr>
          <p:cNvPr id="30723" name="Picture 5"/>
          <p:cNvPicPr>
            <a:picLocks noChangeAspect="1" noChangeArrowheads="1"/>
          </p:cNvPicPr>
          <p:nvPr/>
        </p:nvPicPr>
        <p:blipFill>
          <a:blip r:embed="rId3"/>
          <a:srcRect/>
          <a:stretch>
            <a:fillRect/>
          </a:stretch>
        </p:blipFill>
        <p:spPr bwMode="auto">
          <a:xfrm>
            <a:off x="827088" y="0"/>
            <a:ext cx="7292975" cy="51927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04800" y="304800"/>
            <a:ext cx="8839200" cy="4114800"/>
          </a:xfrm>
        </p:spPr>
        <p:txBody>
          <a:bodyPr/>
          <a:lstStyle/>
          <a:p>
            <a:pPr eaLnBrk="1" hangingPunct="1"/>
            <a:r>
              <a:rPr lang="en-US" altLang="zh-CN" sz="3600" b="1" dirty="0" smtClean="0">
                <a:latin typeface="Times New Roman" pitchFamily="18" charset="0"/>
              </a:rPr>
              <a:t>The enzymes (fatty acid synthase) are associated as a multi-enzyme complex or even being in one polypeptide chain in higher organisms.</a:t>
            </a:r>
          </a:p>
          <a:p>
            <a:pPr eaLnBrk="1" hangingPunct="1"/>
            <a:r>
              <a:rPr lang="en-US" altLang="zh-CN" sz="3600" b="1" dirty="0" smtClean="0">
                <a:latin typeface="Times New Roman" pitchFamily="18" charset="0"/>
              </a:rPr>
              <a:t>Elongation by the fatty acid synthase complex stops upon formation of palmitate (</a:t>
            </a:r>
            <a:r>
              <a:rPr lang="en-US" altLang="zh-CN" sz="3600" b="1" i="1" dirty="0" smtClean="0">
                <a:latin typeface="Times New Roman" pitchFamily="18" charset="0"/>
              </a:rPr>
              <a:t>C</a:t>
            </a:r>
            <a:r>
              <a:rPr lang="en-US" altLang="zh-CN" sz="3600" b="1" i="1" baseline="-25000" dirty="0" smtClean="0">
                <a:latin typeface="Times New Roman" pitchFamily="18" charset="0"/>
              </a:rPr>
              <a:t>16</a:t>
            </a:r>
            <a:r>
              <a:rPr lang="en-US" altLang="zh-CN" sz="3600" b="1" dirty="0" smtClean="0">
                <a:latin typeface="Times New Roman" pitchFamily="18" charset="0"/>
              </a:rPr>
              <a:t>), further elongation and desaturation are carried out by other enzyme systems.</a:t>
            </a:r>
          </a:p>
          <a:p>
            <a:pPr eaLnBrk="1" hangingPunct="1"/>
            <a:endParaRPr lang="en-US" altLang="zh-CN" sz="3600" b="1" dirty="0" smtClean="0">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395288" y="3141663"/>
            <a:ext cx="8535987" cy="1266825"/>
          </a:xfrm>
          <a:prstGeom prst="rect">
            <a:avLst/>
          </a:prstGeom>
          <a:noFill/>
          <a:ln w="9525">
            <a:noFill/>
            <a:miter lim="800000"/>
            <a:headEnd/>
            <a:tailEnd/>
          </a:ln>
        </p:spPr>
      </p:pic>
      <p:sp>
        <p:nvSpPr>
          <p:cNvPr id="31747" name="Text Box 3"/>
          <p:cNvSpPr txBox="1">
            <a:spLocks noChangeArrowheads="1"/>
          </p:cNvSpPr>
          <p:nvPr/>
        </p:nvSpPr>
        <p:spPr bwMode="auto">
          <a:xfrm>
            <a:off x="535548" y="4869160"/>
            <a:ext cx="8255465" cy="646331"/>
          </a:xfrm>
          <a:prstGeom prst="rect">
            <a:avLst/>
          </a:prstGeom>
          <a:noFill/>
          <a:ln w="9525">
            <a:noFill/>
            <a:miter lim="800000"/>
            <a:headEnd/>
            <a:tailEnd/>
          </a:ln>
        </p:spPr>
        <p:txBody>
          <a:bodyPr wrap="none">
            <a:spAutoFit/>
          </a:bodyPr>
          <a:lstStyle/>
          <a:p>
            <a:r>
              <a:rPr lang="en-US" altLang="zh-CN" sz="3600" b="1" dirty="0">
                <a:solidFill>
                  <a:srgbClr val="0000FF"/>
                </a:solidFill>
              </a:rPr>
              <a:t>Production of NADPH by photosynthesis</a:t>
            </a:r>
          </a:p>
        </p:txBody>
      </p:sp>
      <p:sp>
        <p:nvSpPr>
          <p:cNvPr id="31748" name="Text Box 4"/>
          <p:cNvSpPr txBox="1">
            <a:spLocks noChangeArrowheads="1"/>
          </p:cNvSpPr>
          <p:nvPr/>
        </p:nvSpPr>
        <p:spPr bwMode="auto">
          <a:xfrm>
            <a:off x="468313" y="404813"/>
            <a:ext cx="7981950" cy="1554162"/>
          </a:xfrm>
          <a:prstGeom prst="rect">
            <a:avLst/>
          </a:prstGeom>
          <a:noFill/>
          <a:ln w="9525">
            <a:noFill/>
            <a:miter lim="800000"/>
            <a:headEnd/>
            <a:tailEnd/>
          </a:ln>
        </p:spPr>
        <p:txBody>
          <a:bodyPr wrap="none">
            <a:spAutoFit/>
          </a:bodyPr>
          <a:lstStyle/>
          <a:p>
            <a:pPr algn="ctr"/>
            <a:r>
              <a:rPr lang="en-US" altLang="zh-CN" sz="3200" b="1" dirty="0">
                <a:solidFill>
                  <a:srgbClr val="0000FF"/>
                </a:solidFill>
              </a:rPr>
              <a:t>In photosynthetic plants, fatty acid synthesis </a:t>
            </a:r>
          </a:p>
          <a:p>
            <a:pPr algn="ctr"/>
            <a:r>
              <a:rPr lang="en-US" altLang="zh-CN" sz="3200" b="1" dirty="0">
                <a:solidFill>
                  <a:srgbClr val="0000FF"/>
                </a:solidFill>
              </a:rPr>
              <a:t>occur in the chloroplast stroma, using </a:t>
            </a:r>
          </a:p>
          <a:p>
            <a:pPr algn="ctr"/>
            <a:r>
              <a:rPr lang="en-US" altLang="zh-CN" sz="3200" b="1" dirty="0">
                <a:solidFill>
                  <a:srgbClr val="0000FF"/>
                </a:solidFill>
              </a:rPr>
              <a:t>NADPH made from photosynthesis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figure_21_08"/>
          <p:cNvPicPr>
            <a:picLocks noChangeAspect="1" noChangeArrowheads="1"/>
          </p:cNvPicPr>
          <p:nvPr/>
        </p:nvPicPr>
        <p:blipFill>
          <a:blip r:embed="rId3" cstate="print"/>
          <a:srcRect/>
          <a:stretch>
            <a:fillRect/>
          </a:stretch>
        </p:blipFill>
        <p:spPr bwMode="auto">
          <a:xfrm>
            <a:off x="304800" y="1409700"/>
            <a:ext cx="8531225" cy="4052888"/>
          </a:xfrm>
          <a:prstGeom prst="rect">
            <a:avLst/>
          </a:prstGeom>
          <a:noFill/>
          <a:ln w="9525">
            <a:noFill/>
            <a:miter lim="800000"/>
            <a:headEnd/>
            <a:tailEnd/>
          </a:ln>
          <a:effectLst/>
        </p:spPr>
      </p:pic>
      <p:sp>
        <p:nvSpPr>
          <p:cNvPr id="3" name="TextBox 2"/>
          <p:cNvSpPr txBox="1"/>
          <p:nvPr/>
        </p:nvSpPr>
        <p:spPr>
          <a:xfrm>
            <a:off x="899592" y="5949280"/>
            <a:ext cx="7764241" cy="861774"/>
          </a:xfrm>
          <a:prstGeom prst="rect">
            <a:avLst/>
          </a:prstGeom>
          <a:noFill/>
        </p:spPr>
        <p:txBody>
          <a:bodyPr wrap="none" rtlCol="0">
            <a:spAutoFit/>
          </a:bodyPr>
          <a:lstStyle/>
          <a:p>
            <a:r>
              <a:rPr lang="en-US" altLang="zh-CN" sz="3200" b="1" dirty="0" smtClean="0">
                <a:solidFill>
                  <a:srgbClr val="0000FF"/>
                </a:solidFill>
              </a:rPr>
              <a:t>Subcellular localization of lipid metabolism</a:t>
            </a:r>
          </a:p>
          <a:p>
            <a:endParaRPr lang="zh-CN" altLang="en-US" dirty="0"/>
          </a:p>
        </p:txBody>
      </p:sp>
      <p:sp>
        <p:nvSpPr>
          <p:cNvPr id="4" name="Line 9"/>
          <p:cNvSpPr>
            <a:spLocks noChangeShapeType="1"/>
          </p:cNvSpPr>
          <p:nvPr/>
        </p:nvSpPr>
        <p:spPr bwMode="auto">
          <a:xfrm>
            <a:off x="899592" y="4941168"/>
            <a:ext cx="1727200" cy="0"/>
          </a:xfrm>
          <a:prstGeom prst="line">
            <a:avLst/>
          </a:prstGeom>
          <a:noFill/>
          <a:ln w="38100">
            <a:solidFill>
              <a:schemeClr val="tx1"/>
            </a:solidFill>
            <a:round/>
            <a:headEnd/>
            <a:tailEnd/>
          </a:ln>
        </p:spPr>
        <p:txBody>
          <a:bodyPr wrap="none"/>
          <a:lstStyle/>
          <a:p>
            <a:endParaRPr lang="zh-CN" altLang="en-US"/>
          </a:p>
        </p:txBody>
      </p:sp>
      <p:sp>
        <p:nvSpPr>
          <p:cNvPr id="5" name="Line 9"/>
          <p:cNvSpPr>
            <a:spLocks noChangeShapeType="1"/>
          </p:cNvSpPr>
          <p:nvPr/>
        </p:nvSpPr>
        <p:spPr bwMode="auto">
          <a:xfrm>
            <a:off x="5076056" y="4581128"/>
            <a:ext cx="1727200" cy="0"/>
          </a:xfrm>
          <a:prstGeom prst="line">
            <a:avLst/>
          </a:prstGeom>
          <a:noFill/>
          <a:ln w="38100">
            <a:solidFill>
              <a:schemeClr val="tx1"/>
            </a:solidFill>
            <a:round/>
            <a:headEnd/>
            <a:tailEnd/>
          </a:ln>
        </p:spPr>
        <p:txBody>
          <a:bodyPr wrap="none"/>
          <a:lstStyle/>
          <a:p>
            <a:endParaRPr lang="zh-CN" altLang="en-US"/>
          </a:p>
        </p:txBody>
      </p:sp>
      <p:sp>
        <p:nvSpPr>
          <p:cNvPr id="6" name="Line 10"/>
          <p:cNvSpPr>
            <a:spLocks noChangeShapeType="1"/>
          </p:cNvSpPr>
          <p:nvPr/>
        </p:nvSpPr>
        <p:spPr bwMode="auto">
          <a:xfrm>
            <a:off x="3203848" y="2636912"/>
            <a:ext cx="360363" cy="0"/>
          </a:xfrm>
          <a:prstGeom prst="line">
            <a:avLst/>
          </a:prstGeom>
          <a:noFill/>
          <a:ln w="38100">
            <a:solidFill>
              <a:srgbClr val="0000FF"/>
            </a:solidFill>
            <a:round/>
            <a:headEnd/>
            <a:tailEnd type="triangle" w="med" len="med"/>
          </a:ln>
        </p:spPr>
        <p:txBody>
          <a:bodyPr wrap="none"/>
          <a:lstStyle/>
          <a:p>
            <a:endParaRPr lang="zh-CN" altLang="en-US"/>
          </a:p>
        </p:txBody>
      </p:sp>
      <p:sp>
        <p:nvSpPr>
          <p:cNvPr id="7" name="Line 10"/>
          <p:cNvSpPr>
            <a:spLocks noChangeShapeType="1"/>
          </p:cNvSpPr>
          <p:nvPr/>
        </p:nvSpPr>
        <p:spPr bwMode="auto">
          <a:xfrm>
            <a:off x="3031450" y="3501008"/>
            <a:ext cx="360363" cy="0"/>
          </a:xfrm>
          <a:prstGeom prst="line">
            <a:avLst/>
          </a:prstGeom>
          <a:noFill/>
          <a:ln w="38100">
            <a:solidFill>
              <a:srgbClr val="0000FF"/>
            </a:solidFill>
            <a:round/>
            <a:headEnd/>
            <a:tailEnd type="triangle" w="med" len="med"/>
          </a:ln>
        </p:spPr>
        <p:txBody>
          <a:bodyPr wrap="none"/>
          <a:lstStyle/>
          <a:p>
            <a:endParaRPr lang="zh-CN" altLang="en-US"/>
          </a:p>
        </p:txBody>
      </p:sp>
      <p:sp>
        <p:nvSpPr>
          <p:cNvPr id="8" name="Line 10"/>
          <p:cNvSpPr>
            <a:spLocks noChangeShapeType="1"/>
          </p:cNvSpPr>
          <p:nvPr/>
        </p:nvSpPr>
        <p:spPr bwMode="auto">
          <a:xfrm>
            <a:off x="3023666" y="3717032"/>
            <a:ext cx="360363" cy="0"/>
          </a:xfrm>
          <a:prstGeom prst="line">
            <a:avLst/>
          </a:prstGeom>
          <a:noFill/>
          <a:ln w="38100">
            <a:solidFill>
              <a:srgbClr val="0000FF"/>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404813"/>
            <a:ext cx="9144000" cy="1143000"/>
          </a:xfrm>
        </p:spPr>
        <p:txBody>
          <a:bodyPr/>
          <a:lstStyle/>
          <a:p>
            <a:pPr eaLnBrk="1" hangingPunct="1"/>
            <a:r>
              <a:rPr lang="en-US" altLang="zh-CN" b="1" dirty="0" smtClean="0">
                <a:solidFill>
                  <a:srgbClr val="0000FF"/>
                </a:solidFill>
                <a:latin typeface="Times New Roman" pitchFamily="18" charset="0"/>
              </a:rPr>
              <a:t>7. The acetyl groups of the mitochondrion are transported into the cytosol in the form of citrate</a:t>
            </a:r>
          </a:p>
        </p:txBody>
      </p:sp>
      <p:sp>
        <p:nvSpPr>
          <p:cNvPr id="33795" name="Rectangle 3"/>
          <p:cNvSpPr>
            <a:spLocks noGrp="1" noChangeArrowheads="1"/>
          </p:cNvSpPr>
          <p:nvPr>
            <p:ph type="body" idx="1"/>
          </p:nvPr>
        </p:nvSpPr>
        <p:spPr>
          <a:xfrm>
            <a:off x="0" y="1916113"/>
            <a:ext cx="9144000" cy="4114800"/>
          </a:xfrm>
        </p:spPr>
        <p:txBody>
          <a:bodyPr/>
          <a:lstStyle/>
          <a:p>
            <a:pPr eaLnBrk="1" hangingPunct="1">
              <a:lnSpc>
                <a:spcPct val="90000"/>
              </a:lnSpc>
            </a:pPr>
            <a:r>
              <a:rPr lang="en-US" altLang="zh-CN" sz="3600" b="1" dirty="0" smtClean="0">
                <a:latin typeface="Times New Roman" pitchFamily="18" charset="0"/>
              </a:rPr>
              <a:t>The acetyl-CoA molecules are made from glucose and amino acids in mitochondria.</a:t>
            </a:r>
          </a:p>
          <a:p>
            <a:pPr eaLnBrk="1" hangingPunct="1">
              <a:lnSpc>
                <a:spcPct val="90000"/>
              </a:lnSpc>
            </a:pPr>
            <a:r>
              <a:rPr lang="en-US" altLang="zh-CN" sz="3600" b="1" dirty="0" smtClean="0">
                <a:latin typeface="Times New Roman" pitchFamily="18" charset="0"/>
              </a:rPr>
              <a:t>They are shuttled into the cytosol in the form of </a:t>
            </a:r>
            <a:r>
              <a:rPr lang="en-US" altLang="zh-CN" sz="3600" b="1" dirty="0" smtClean="0">
                <a:solidFill>
                  <a:srgbClr val="FF0000"/>
                </a:solidFill>
                <a:latin typeface="Times New Roman" pitchFamily="18" charset="0"/>
              </a:rPr>
              <a:t>citrate</a:t>
            </a:r>
            <a:r>
              <a:rPr lang="en-US" altLang="zh-CN" sz="3600" b="1" dirty="0" smtClean="0">
                <a:latin typeface="Times New Roman" pitchFamily="18" charset="0"/>
              </a:rPr>
              <a:t> via the citrate transporter of the inner membrane.</a:t>
            </a:r>
          </a:p>
          <a:p>
            <a:pPr eaLnBrk="1" hangingPunct="1">
              <a:lnSpc>
                <a:spcPct val="90000"/>
              </a:lnSpc>
            </a:pPr>
            <a:r>
              <a:rPr lang="en-US" altLang="zh-CN" sz="3600" b="1" dirty="0" smtClean="0">
                <a:latin typeface="Times New Roman" pitchFamily="18" charset="0"/>
              </a:rPr>
              <a:t>Acetyl-CoA is regenerated by the action of ATP-dependent </a:t>
            </a:r>
            <a:r>
              <a:rPr lang="en-US" altLang="zh-CN" sz="3600" b="1" dirty="0" smtClean="0">
                <a:solidFill>
                  <a:srgbClr val="FF0000"/>
                </a:solidFill>
                <a:latin typeface="Times New Roman" pitchFamily="18" charset="0"/>
              </a:rPr>
              <a:t>citrate lyase</a:t>
            </a:r>
            <a:r>
              <a:rPr lang="en-US" altLang="zh-CN" sz="3600" b="1" dirty="0" smtClean="0">
                <a:latin typeface="Times New Roman" pitchFamily="18" charset="0"/>
              </a:rPr>
              <a:t> in the cytosol.</a:t>
            </a:r>
          </a:p>
          <a:p>
            <a:pPr eaLnBrk="1" hangingPunct="1">
              <a:lnSpc>
                <a:spcPct val="90000"/>
              </a:lnSpc>
            </a:pPr>
            <a:r>
              <a:rPr lang="en-US" altLang="zh-CN" sz="3600" b="1" dirty="0" smtClean="0">
                <a:latin typeface="Times New Roman" pitchFamily="18" charset="0"/>
              </a:rPr>
              <a:t>Oxaloacetate is shuttled back into the mitochondria as malate or pyruvate.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323528" y="6151076"/>
            <a:ext cx="8508035" cy="430887"/>
          </a:xfrm>
          <a:prstGeom prst="rect">
            <a:avLst/>
          </a:prstGeom>
          <a:noFill/>
          <a:ln w="9525">
            <a:noFill/>
            <a:miter lim="800000"/>
            <a:headEnd/>
            <a:tailEnd/>
          </a:ln>
        </p:spPr>
        <p:txBody>
          <a:bodyPr wrap="none">
            <a:spAutoFit/>
          </a:bodyPr>
          <a:lstStyle/>
          <a:p>
            <a:r>
              <a:rPr lang="en-US" altLang="zh-CN" sz="2200" b="1" dirty="0">
                <a:solidFill>
                  <a:srgbClr val="0000FF"/>
                </a:solidFill>
              </a:rPr>
              <a:t>Shuttle for transfer of acetyl groups from mitochondria to the cytosol</a:t>
            </a:r>
          </a:p>
        </p:txBody>
      </p:sp>
      <p:pic>
        <p:nvPicPr>
          <p:cNvPr id="34819" name="Picture 7"/>
          <p:cNvPicPr>
            <a:picLocks noChangeAspect="1" noChangeArrowheads="1"/>
          </p:cNvPicPr>
          <p:nvPr/>
        </p:nvPicPr>
        <p:blipFill>
          <a:blip r:embed="rId3"/>
          <a:srcRect/>
          <a:stretch>
            <a:fillRect/>
          </a:stretch>
        </p:blipFill>
        <p:spPr bwMode="auto">
          <a:xfrm>
            <a:off x="827088" y="0"/>
            <a:ext cx="7566025" cy="6097588"/>
          </a:xfrm>
          <a:prstGeom prst="rect">
            <a:avLst/>
          </a:prstGeom>
          <a:noFill/>
          <a:ln w="9525">
            <a:noFill/>
            <a:miter lim="800000"/>
            <a:headEnd/>
            <a:tailEnd/>
          </a:ln>
        </p:spPr>
      </p:pic>
      <p:sp>
        <p:nvSpPr>
          <p:cNvPr id="34820" name="Rectangle 8"/>
          <p:cNvSpPr>
            <a:spLocks noChangeArrowheads="1"/>
          </p:cNvSpPr>
          <p:nvPr/>
        </p:nvSpPr>
        <p:spPr bwMode="auto">
          <a:xfrm>
            <a:off x="2051050" y="1916113"/>
            <a:ext cx="792163" cy="217487"/>
          </a:xfrm>
          <a:prstGeom prst="rect">
            <a:avLst/>
          </a:prstGeom>
          <a:noFill/>
          <a:ln w="38100">
            <a:solidFill>
              <a:srgbClr val="FF0000"/>
            </a:solidFill>
            <a:miter lim="800000"/>
            <a:headEnd/>
            <a:tailEnd/>
          </a:ln>
        </p:spPr>
        <p:txBody>
          <a:bodyPr wrap="none" anchor="ctr"/>
          <a:lstStyle/>
          <a:p>
            <a:endParaRPr lang="zh-CN" altLang="en-US"/>
          </a:p>
        </p:txBody>
      </p:sp>
      <p:sp>
        <p:nvSpPr>
          <p:cNvPr id="34821" name="Rectangle 9"/>
          <p:cNvSpPr>
            <a:spLocks noChangeArrowheads="1"/>
          </p:cNvSpPr>
          <p:nvPr/>
        </p:nvSpPr>
        <p:spPr bwMode="auto">
          <a:xfrm>
            <a:off x="7380288" y="1844675"/>
            <a:ext cx="792162" cy="217488"/>
          </a:xfrm>
          <a:prstGeom prst="rect">
            <a:avLst/>
          </a:prstGeom>
          <a:noFill/>
          <a:ln w="38100">
            <a:solidFill>
              <a:srgbClr val="FF0000"/>
            </a:solidFill>
            <a:miter lim="800000"/>
            <a:headEnd/>
            <a:tailEnd/>
          </a:ln>
        </p:spPr>
        <p:txBody>
          <a:bodyPr wrap="none" anchor="ctr"/>
          <a:lstStyle/>
          <a:p>
            <a:endParaRPr lang="zh-CN" altLang="en-US"/>
          </a:p>
        </p:txBody>
      </p:sp>
      <p:sp>
        <p:nvSpPr>
          <p:cNvPr id="34822" name="Line 10"/>
          <p:cNvSpPr>
            <a:spLocks noChangeShapeType="1"/>
          </p:cNvSpPr>
          <p:nvPr/>
        </p:nvSpPr>
        <p:spPr bwMode="auto">
          <a:xfrm flipH="1">
            <a:off x="7812088" y="4365625"/>
            <a:ext cx="792162" cy="0"/>
          </a:xfrm>
          <a:prstGeom prst="line">
            <a:avLst/>
          </a:prstGeom>
          <a:noFill/>
          <a:ln w="57150">
            <a:solidFill>
              <a:srgbClr val="FF0000"/>
            </a:solidFill>
            <a:round/>
            <a:headEnd/>
            <a:tailEnd type="triangle" w="med" len="med"/>
          </a:ln>
        </p:spPr>
        <p:txBody>
          <a:bodyPr wrap="none"/>
          <a:lstStyle/>
          <a:p>
            <a:endParaRPr lang="zh-CN" altLang="en-US"/>
          </a:p>
        </p:txBody>
      </p:sp>
      <p:sp>
        <p:nvSpPr>
          <p:cNvPr id="34823" name="Rectangle 11"/>
          <p:cNvSpPr>
            <a:spLocks noChangeArrowheads="1"/>
          </p:cNvSpPr>
          <p:nvPr/>
        </p:nvSpPr>
        <p:spPr bwMode="auto">
          <a:xfrm>
            <a:off x="2916238" y="620688"/>
            <a:ext cx="935037" cy="431825"/>
          </a:xfrm>
          <a:prstGeom prst="rect">
            <a:avLst/>
          </a:prstGeom>
          <a:noFill/>
          <a:ln w="38100">
            <a:solidFill>
              <a:srgbClr val="0000FF"/>
            </a:solidFill>
            <a:miter lim="800000"/>
            <a:headEnd/>
            <a:tailEnd/>
          </a:ln>
        </p:spPr>
        <p:txBody>
          <a:bodyPr wrap="none" anchor="ctr"/>
          <a:lstStyle/>
          <a:p>
            <a:endParaRPr lang="zh-CN" altLang="en-US"/>
          </a:p>
        </p:txBody>
      </p:sp>
      <p:sp>
        <p:nvSpPr>
          <p:cNvPr id="34824" name="Rectangle 12"/>
          <p:cNvSpPr>
            <a:spLocks noChangeArrowheads="1"/>
          </p:cNvSpPr>
          <p:nvPr/>
        </p:nvSpPr>
        <p:spPr bwMode="auto">
          <a:xfrm>
            <a:off x="3059113" y="5300663"/>
            <a:ext cx="935037" cy="360362"/>
          </a:xfrm>
          <a:prstGeom prst="rect">
            <a:avLst/>
          </a:prstGeom>
          <a:noFill/>
          <a:ln w="38100">
            <a:solidFill>
              <a:srgbClr val="0000FF"/>
            </a:solidFill>
            <a:miter lim="800000"/>
            <a:headEnd/>
            <a:tailEnd/>
          </a:ln>
        </p:spPr>
        <p:txBody>
          <a:bodyPr wrap="none" anchor="ctr"/>
          <a:lstStyle/>
          <a:p>
            <a:endParaRPr lang="zh-CN" altLang="en-US"/>
          </a:p>
        </p:txBody>
      </p:sp>
      <p:sp>
        <p:nvSpPr>
          <p:cNvPr id="34825" name="Line 13"/>
          <p:cNvSpPr>
            <a:spLocks noChangeShapeType="1"/>
          </p:cNvSpPr>
          <p:nvPr/>
        </p:nvSpPr>
        <p:spPr bwMode="auto">
          <a:xfrm flipH="1">
            <a:off x="6877050" y="1412875"/>
            <a:ext cx="431800" cy="0"/>
          </a:xfrm>
          <a:prstGeom prst="line">
            <a:avLst/>
          </a:prstGeom>
          <a:noFill/>
          <a:ln w="38100">
            <a:solidFill>
              <a:srgbClr val="0000FF"/>
            </a:solidFill>
            <a:round/>
            <a:headEnd/>
            <a:tailEnd type="triangle" w="med" len="med"/>
          </a:ln>
        </p:spPr>
        <p:txBody>
          <a:bodyPr wrap="none"/>
          <a:lstStyle/>
          <a:p>
            <a:endParaRPr lang="zh-CN" altLang="en-US"/>
          </a:p>
        </p:txBody>
      </p:sp>
      <p:sp>
        <p:nvSpPr>
          <p:cNvPr id="34826" name="Line 14"/>
          <p:cNvSpPr>
            <a:spLocks noChangeShapeType="1"/>
          </p:cNvSpPr>
          <p:nvPr/>
        </p:nvSpPr>
        <p:spPr bwMode="auto">
          <a:xfrm>
            <a:off x="1835150" y="4365625"/>
            <a:ext cx="433388" cy="0"/>
          </a:xfrm>
          <a:prstGeom prst="line">
            <a:avLst/>
          </a:prstGeom>
          <a:noFill/>
          <a:ln w="38100">
            <a:solidFill>
              <a:srgbClr val="0000FF"/>
            </a:solidFill>
            <a:round/>
            <a:headEnd/>
            <a:tailEnd type="triangle" w="med" len="med"/>
          </a:ln>
        </p:spPr>
        <p:txBody>
          <a:bodyPr wrap="none"/>
          <a:lstStyle/>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388" y="188913"/>
            <a:ext cx="8839200" cy="1143000"/>
          </a:xfrm>
        </p:spPr>
        <p:txBody>
          <a:bodyPr/>
          <a:lstStyle/>
          <a:p>
            <a:pPr eaLnBrk="1" hangingPunct="1"/>
            <a:r>
              <a:rPr lang="en-US" altLang="zh-CN" sz="4000" b="1" dirty="0" smtClean="0">
                <a:solidFill>
                  <a:srgbClr val="0000FF"/>
                </a:solidFill>
                <a:latin typeface="Times New Roman" pitchFamily="18" charset="0"/>
              </a:rPr>
              <a:t>8. The rate of fatty acid biosynthesis is controlled by acetyl-CoA carboxylase</a:t>
            </a:r>
          </a:p>
        </p:txBody>
      </p:sp>
      <p:sp>
        <p:nvSpPr>
          <p:cNvPr id="35843" name="Rectangle 3"/>
          <p:cNvSpPr>
            <a:spLocks noGrp="1" noChangeArrowheads="1"/>
          </p:cNvSpPr>
          <p:nvPr>
            <p:ph type="body" idx="1"/>
          </p:nvPr>
        </p:nvSpPr>
        <p:spPr>
          <a:xfrm>
            <a:off x="184397" y="1700808"/>
            <a:ext cx="9018588" cy="4114800"/>
          </a:xfrm>
        </p:spPr>
        <p:txBody>
          <a:bodyPr/>
          <a:lstStyle/>
          <a:p>
            <a:pPr eaLnBrk="1" hangingPunct="1">
              <a:lnSpc>
                <a:spcPct val="90000"/>
              </a:lnSpc>
            </a:pPr>
            <a:r>
              <a:rPr lang="en-US" altLang="zh-CN" b="1" dirty="0" smtClean="0">
                <a:latin typeface="Times New Roman" pitchFamily="18" charset="0"/>
              </a:rPr>
              <a:t>Excess fuel is generally converted to fatty acids/triacylglycerol for long term storage.</a:t>
            </a:r>
          </a:p>
          <a:p>
            <a:pPr eaLnBrk="1" hangingPunct="1">
              <a:lnSpc>
                <a:spcPct val="90000"/>
              </a:lnSpc>
            </a:pPr>
            <a:r>
              <a:rPr lang="en-US" altLang="zh-CN" b="1" dirty="0" smtClean="0">
                <a:solidFill>
                  <a:srgbClr val="FF0000"/>
                </a:solidFill>
                <a:latin typeface="Times New Roman" pitchFamily="18" charset="0"/>
              </a:rPr>
              <a:t>Acetyl-CoA carboxylase</a:t>
            </a:r>
            <a:r>
              <a:rPr lang="en-US" altLang="zh-CN" b="1" dirty="0" smtClean="0">
                <a:latin typeface="Times New Roman" pitchFamily="18" charset="0"/>
              </a:rPr>
              <a:t>, catalyzing the committing and rate-limiting step of fatty acid synthesis, is allosterically inhibited by palmitoyl-CoA and activated by citrate.</a:t>
            </a:r>
          </a:p>
          <a:p>
            <a:pPr eaLnBrk="1" hangingPunct="1">
              <a:lnSpc>
                <a:spcPct val="90000"/>
              </a:lnSpc>
            </a:pPr>
            <a:r>
              <a:rPr lang="en-US" altLang="zh-CN" b="1" dirty="0" smtClean="0">
                <a:latin typeface="Times New Roman" pitchFamily="18" charset="0"/>
              </a:rPr>
              <a:t>Glucagon and epinephrine triggers the phosphorylation and disassociation of the polymeric enzyme subunits, which inactivates the enzyme.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840288" y="3902075"/>
            <a:ext cx="3884612" cy="2227263"/>
          </a:xfrm>
          <a:prstGeom prst="rect">
            <a:avLst/>
          </a:prstGeom>
          <a:noFill/>
          <a:ln w="9525">
            <a:noFill/>
            <a:miter lim="800000"/>
            <a:headEnd/>
            <a:tailEnd/>
          </a:ln>
        </p:spPr>
        <p:txBody>
          <a:bodyPr wrap="none">
            <a:spAutoFit/>
          </a:bodyPr>
          <a:lstStyle/>
          <a:p>
            <a:r>
              <a:rPr kumimoji="1" lang="en-US" altLang="zh-CN" sz="2800" b="1" dirty="0">
                <a:solidFill>
                  <a:srgbClr val="0000FF"/>
                </a:solidFill>
              </a:rPr>
              <a:t>Acetyl-CoA carboxylase</a:t>
            </a:r>
          </a:p>
          <a:p>
            <a:r>
              <a:rPr kumimoji="1" lang="en-US" altLang="zh-CN" sz="2800" b="1" dirty="0">
                <a:solidFill>
                  <a:srgbClr val="0000FF"/>
                </a:solidFill>
              </a:rPr>
              <a:t>is regulated by allosteric</a:t>
            </a:r>
          </a:p>
          <a:p>
            <a:r>
              <a:rPr kumimoji="1" lang="en-US" altLang="zh-CN" sz="2800" b="1" dirty="0">
                <a:solidFill>
                  <a:srgbClr val="0000FF"/>
                </a:solidFill>
              </a:rPr>
              <a:t>effectors and reversible</a:t>
            </a:r>
          </a:p>
          <a:p>
            <a:r>
              <a:rPr kumimoji="1" lang="en-US" altLang="zh-CN" sz="2800" b="1" dirty="0">
                <a:solidFill>
                  <a:srgbClr val="0000FF"/>
                </a:solidFill>
              </a:rPr>
              <a:t>phosphorylation</a:t>
            </a:r>
          </a:p>
          <a:p>
            <a:endParaRPr lang="en-US" altLang="zh-CN" sz="2800" b="1" dirty="0">
              <a:solidFill>
                <a:srgbClr val="0000FF"/>
              </a:solidFill>
            </a:endParaRPr>
          </a:p>
        </p:txBody>
      </p:sp>
      <p:pic>
        <p:nvPicPr>
          <p:cNvPr id="36867" name="Picture 3"/>
          <p:cNvPicPr>
            <a:picLocks noChangeAspect="1" noChangeArrowheads="1"/>
          </p:cNvPicPr>
          <p:nvPr/>
        </p:nvPicPr>
        <p:blipFill>
          <a:blip r:embed="rId3"/>
          <a:srcRect/>
          <a:stretch>
            <a:fillRect/>
          </a:stretch>
        </p:blipFill>
        <p:spPr bwMode="auto">
          <a:xfrm>
            <a:off x="395288" y="0"/>
            <a:ext cx="8535987" cy="6072188"/>
          </a:xfrm>
          <a:prstGeom prst="rect">
            <a:avLst/>
          </a:prstGeom>
          <a:noFill/>
          <a:ln w="9525">
            <a:noFill/>
            <a:miter lim="800000"/>
            <a:headEnd/>
            <a:tailEnd/>
          </a:ln>
        </p:spPr>
      </p:pic>
      <p:sp>
        <p:nvSpPr>
          <p:cNvPr id="36868" name="Rectangle 4"/>
          <p:cNvSpPr>
            <a:spLocks noChangeArrowheads="1"/>
          </p:cNvSpPr>
          <p:nvPr/>
        </p:nvSpPr>
        <p:spPr bwMode="auto">
          <a:xfrm>
            <a:off x="611188" y="5949950"/>
            <a:ext cx="7812087" cy="1508125"/>
          </a:xfrm>
          <a:prstGeom prst="rect">
            <a:avLst/>
          </a:prstGeom>
          <a:noFill/>
          <a:ln w="9525">
            <a:noFill/>
            <a:miter lim="800000"/>
            <a:headEnd/>
            <a:tailEnd/>
          </a:ln>
        </p:spPr>
        <p:txBody>
          <a:bodyPr>
            <a:spAutoFit/>
          </a:bodyPr>
          <a:lstStyle/>
          <a:p>
            <a:pPr algn="ctr"/>
            <a:r>
              <a:rPr kumimoji="1" lang="en-US" altLang="zh-CN" sz="2800" b="1" dirty="0">
                <a:solidFill>
                  <a:srgbClr val="0000FF"/>
                </a:solidFill>
              </a:rPr>
              <a:t>Acetyl-CoA carboxylase is regulated by allosteric</a:t>
            </a:r>
          </a:p>
          <a:p>
            <a:pPr algn="ctr"/>
            <a:r>
              <a:rPr kumimoji="1" lang="en-US" altLang="zh-CN" sz="2800" b="1" dirty="0">
                <a:solidFill>
                  <a:srgbClr val="0000FF"/>
                </a:solidFill>
              </a:rPr>
              <a:t>effectors and reversible phosphorylation</a:t>
            </a:r>
          </a:p>
          <a:p>
            <a:pPr algn="ctr">
              <a:spcBef>
                <a:spcPct val="50000"/>
              </a:spcBef>
            </a:pPr>
            <a:endParaRPr lang="en-US" altLang="zh-CN" sz="2400" b="1" dirty="0">
              <a:solidFill>
                <a:srgbClr val="0000FF"/>
              </a:solidFill>
            </a:endParaRPr>
          </a:p>
        </p:txBody>
      </p:sp>
      <p:sp>
        <p:nvSpPr>
          <p:cNvPr id="36869" name="Rectangle 5"/>
          <p:cNvSpPr>
            <a:spLocks noChangeArrowheads="1"/>
          </p:cNvSpPr>
          <p:nvPr/>
        </p:nvSpPr>
        <p:spPr bwMode="auto">
          <a:xfrm>
            <a:off x="2124075" y="188913"/>
            <a:ext cx="1368425" cy="360362"/>
          </a:xfrm>
          <a:prstGeom prst="rect">
            <a:avLst/>
          </a:prstGeom>
          <a:noFill/>
          <a:ln w="38100">
            <a:solidFill>
              <a:srgbClr val="FF0000"/>
            </a:solidFill>
            <a:miter lim="800000"/>
            <a:headEnd/>
            <a:tailEnd/>
          </a:ln>
        </p:spPr>
        <p:txBody>
          <a:bodyPr wrap="none" anchor="ctr"/>
          <a:lstStyle/>
          <a:p>
            <a:pPr algn="ctr"/>
            <a:endParaRPr lang="zh-CN" altLang="zh-CN">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3492500" y="0"/>
            <a:ext cx="2017713" cy="6097588"/>
          </a:xfrm>
          <a:prstGeom prst="rect">
            <a:avLst/>
          </a:prstGeom>
          <a:noFill/>
          <a:ln w="9525">
            <a:noFill/>
            <a:miter lim="800000"/>
            <a:headEnd/>
            <a:tailEnd/>
          </a:ln>
        </p:spPr>
      </p:pic>
      <p:sp>
        <p:nvSpPr>
          <p:cNvPr id="37891" name="Text Box 3"/>
          <p:cNvSpPr txBox="1">
            <a:spLocks noChangeArrowheads="1"/>
          </p:cNvSpPr>
          <p:nvPr/>
        </p:nvSpPr>
        <p:spPr bwMode="auto">
          <a:xfrm>
            <a:off x="1403648" y="5911850"/>
            <a:ext cx="5832475" cy="946150"/>
          </a:xfrm>
          <a:prstGeom prst="rect">
            <a:avLst/>
          </a:prstGeom>
          <a:noFill/>
          <a:ln w="9525">
            <a:noFill/>
            <a:miter lim="800000"/>
            <a:headEnd/>
            <a:tailEnd/>
          </a:ln>
        </p:spPr>
        <p:txBody>
          <a:bodyPr wrap="none">
            <a:spAutoFit/>
          </a:bodyPr>
          <a:lstStyle/>
          <a:p>
            <a:r>
              <a:rPr lang="en-US" altLang="zh-CN" sz="2800" b="1" dirty="0">
                <a:solidFill>
                  <a:srgbClr val="0000FF"/>
                </a:solidFill>
              </a:rPr>
              <a:t>Filaments of acetyl-CoA carboxylase </a:t>
            </a:r>
          </a:p>
          <a:p>
            <a:r>
              <a:rPr lang="en-US" altLang="zh-CN" sz="2800" b="1" dirty="0">
                <a:solidFill>
                  <a:srgbClr val="0000FF"/>
                </a:solidFill>
              </a:rPr>
              <a:t>(the active, dephosphorylated form)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0" y="836613"/>
            <a:ext cx="9144000" cy="4114800"/>
          </a:xfrm>
        </p:spPr>
        <p:txBody>
          <a:bodyPr/>
          <a:lstStyle/>
          <a:p>
            <a:pPr eaLnBrk="1" hangingPunct="1">
              <a:lnSpc>
                <a:spcPct val="90000"/>
              </a:lnSpc>
            </a:pPr>
            <a:r>
              <a:rPr lang="en-US" altLang="zh-CN" sz="3400" b="1" dirty="0" smtClean="0">
                <a:latin typeface="Times New Roman" pitchFamily="18" charset="0"/>
              </a:rPr>
              <a:t>Citrate partially activates the phosphorylated acetyl-CoA carboxylase (similar to how AMP partially activates the dephosphorylated glycogen phosphorylase).</a:t>
            </a:r>
          </a:p>
          <a:p>
            <a:pPr eaLnBrk="1" hangingPunct="1">
              <a:lnSpc>
                <a:spcPct val="90000"/>
              </a:lnSpc>
            </a:pPr>
            <a:r>
              <a:rPr lang="en-US" altLang="zh-CN" sz="3400" b="1" dirty="0" smtClean="0">
                <a:latin typeface="Times New Roman" pitchFamily="18" charset="0"/>
              </a:rPr>
              <a:t>In plants, acetyl-CoA carboxylase is activated by a increase of Mg </a:t>
            </a:r>
            <a:r>
              <a:rPr lang="en-US" altLang="zh-CN" sz="3400" b="1" baseline="30000" dirty="0" smtClean="0">
                <a:latin typeface="Times New Roman" pitchFamily="18" charset="0"/>
              </a:rPr>
              <a:t>2+</a:t>
            </a:r>
            <a:r>
              <a:rPr lang="en-US" altLang="zh-CN" sz="3400" b="1" dirty="0" smtClean="0">
                <a:latin typeface="Times New Roman" pitchFamily="18" charset="0"/>
              </a:rPr>
              <a:t> concentration and a decrease of H</a:t>
            </a:r>
            <a:r>
              <a:rPr lang="en-US" altLang="zh-CN" sz="3400" b="1" baseline="30000" dirty="0" smtClean="0">
                <a:latin typeface="Times New Roman" pitchFamily="18" charset="0"/>
              </a:rPr>
              <a:t>+</a:t>
            </a:r>
            <a:r>
              <a:rPr lang="en-US" altLang="zh-CN" sz="3400" b="1" dirty="0" smtClean="0">
                <a:latin typeface="Times New Roman" pitchFamily="18" charset="0"/>
              </a:rPr>
              <a:t> concentration that accompany illumination.</a:t>
            </a:r>
          </a:p>
          <a:p>
            <a:pPr eaLnBrk="1" hangingPunct="1">
              <a:lnSpc>
                <a:spcPct val="90000"/>
              </a:lnSpc>
            </a:pPr>
            <a:r>
              <a:rPr lang="en-US" altLang="zh-CN" sz="3400" b="1" dirty="0" smtClean="0">
                <a:solidFill>
                  <a:srgbClr val="FF0000"/>
                </a:solidFill>
                <a:latin typeface="Times New Roman" pitchFamily="18" charset="0"/>
              </a:rPr>
              <a:t>Malonyl-CoA inhibits carnitine acyltransferase I, thus shutting down </a:t>
            </a:r>
            <a:r>
              <a:rPr lang="en-US" altLang="zh-CN" sz="3400" b="1" dirty="0" smtClean="0">
                <a:solidFill>
                  <a:srgbClr val="FF0000"/>
                </a:solidFill>
                <a:latin typeface="Symbol" pitchFamily="18" charset="2"/>
              </a:rPr>
              <a:t>b</a:t>
            </a:r>
            <a:r>
              <a:rPr lang="en-US" altLang="zh-CN" sz="3400" b="1" dirty="0" smtClean="0">
                <a:solidFill>
                  <a:srgbClr val="FF0000"/>
                </a:solidFill>
                <a:latin typeface="Times New Roman" pitchFamily="18" charset="0"/>
              </a:rPr>
              <a:t>-oxidation.</a:t>
            </a:r>
          </a:p>
          <a:p>
            <a:pPr eaLnBrk="1" hangingPunct="1">
              <a:lnSpc>
                <a:spcPct val="90000"/>
              </a:lnSpc>
            </a:pPr>
            <a:endParaRPr lang="en-US" altLang="zh-CN" sz="3400" b="1" dirty="0" smtClean="0">
              <a:solidFill>
                <a:srgbClr val="FF0000"/>
              </a:solidFill>
              <a:latin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303213" y="1489075"/>
            <a:ext cx="8535987" cy="3878263"/>
          </a:xfrm>
          <a:prstGeom prst="rect">
            <a:avLst/>
          </a:prstGeom>
          <a:noFill/>
          <a:ln w="9525">
            <a:noFill/>
            <a:miter lim="800000"/>
            <a:headEnd/>
            <a:tailEnd/>
          </a:ln>
        </p:spPr>
      </p:pic>
      <p:sp>
        <p:nvSpPr>
          <p:cNvPr id="39939" name="Text Box 3"/>
          <p:cNvSpPr txBox="1">
            <a:spLocks noChangeArrowheads="1"/>
          </p:cNvSpPr>
          <p:nvPr/>
        </p:nvSpPr>
        <p:spPr bwMode="auto">
          <a:xfrm>
            <a:off x="66675" y="5715000"/>
            <a:ext cx="9204325" cy="523875"/>
          </a:xfrm>
          <a:prstGeom prst="rect">
            <a:avLst/>
          </a:prstGeom>
          <a:noFill/>
          <a:ln w="9525">
            <a:noFill/>
            <a:miter lim="800000"/>
            <a:headEnd/>
            <a:tailEnd/>
          </a:ln>
        </p:spPr>
        <p:txBody>
          <a:bodyPr wrap="none">
            <a:spAutoFit/>
          </a:bodyPr>
          <a:lstStyle/>
          <a:p>
            <a:r>
              <a:rPr lang="en-US" altLang="zh-CN" sz="2400" b="1" dirty="0">
                <a:solidFill>
                  <a:srgbClr val="0000CC"/>
                </a:solidFill>
              </a:rPr>
              <a:t>Coordinated regulation of fatty acid synthesis and breakdown</a:t>
            </a:r>
            <a:r>
              <a:rPr lang="en-US" altLang="zh-CN" sz="2800" b="1" dirty="0">
                <a:solidFill>
                  <a:srgbClr val="FF0000"/>
                </a:solidFill>
              </a:rPr>
              <a:t>*****</a:t>
            </a:r>
          </a:p>
        </p:txBody>
      </p:sp>
      <p:sp>
        <p:nvSpPr>
          <p:cNvPr id="39940" name="Line 4"/>
          <p:cNvSpPr>
            <a:spLocks noChangeShapeType="1"/>
          </p:cNvSpPr>
          <p:nvPr/>
        </p:nvSpPr>
        <p:spPr bwMode="auto">
          <a:xfrm>
            <a:off x="3276600" y="3789363"/>
            <a:ext cx="1079500" cy="0"/>
          </a:xfrm>
          <a:prstGeom prst="line">
            <a:avLst/>
          </a:prstGeom>
          <a:noFill/>
          <a:ln w="38100">
            <a:solidFill>
              <a:srgbClr val="FF0000"/>
            </a:solidFill>
            <a:round/>
            <a:headEnd/>
            <a:tailEnd/>
          </a:ln>
        </p:spPr>
        <p:txBody>
          <a:bodyPr wrap="none"/>
          <a:lstStyle/>
          <a:p>
            <a:endParaRPr lang="zh-CN" altLang="en-US"/>
          </a:p>
        </p:txBody>
      </p:sp>
      <p:sp>
        <p:nvSpPr>
          <p:cNvPr id="39941" name="TextBox 4"/>
          <p:cNvSpPr txBox="1">
            <a:spLocks noChangeArrowheads="1"/>
          </p:cNvSpPr>
          <p:nvPr/>
        </p:nvSpPr>
        <p:spPr bwMode="auto">
          <a:xfrm>
            <a:off x="3857625" y="6143625"/>
            <a:ext cx="1584325" cy="369888"/>
          </a:xfrm>
          <a:prstGeom prst="rect">
            <a:avLst/>
          </a:prstGeom>
          <a:noFill/>
          <a:ln w="9525">
            <a:noFill/>
            <a:miter lim="800000"/>
            <a:headEnd/>
            <a:tailEnd/>
          </a:ln>
        </p:spPr>
        <p:txBody>
          <a:bodyPr wrap="none">
            <a:spAutoFit/>
          </a:bodyPr>
          <a:lstStyle/>
          <a:p>
            <a:r>
              <a:rPr lang="en-US" altLang="zh-CN" b="1" dirty="0"/>
              <a:t>(Figure 17-12)</a:t>
            </a:r>
            <a:endParaRPr lang="zh-CN" altLang="en-US"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3500" y="169315"/>
            <a:ext cx="9144000" cy="1341438"/>
          </a:xfrm>
        </p:spPr>
        <p:txBody>
          <a:bodyPr/>
          <a:lstStyle/>
          <a:p>
            <a:pPr eaLnBrk="1" hangingPunct="1"/>
            <a:r>
              <a:rPr lang="en-US" altLang="zh-CN" b="1" dirty="0" smtClean="0">
                <a:solidFill>
                  <a:srgbClr val="0000FF"/>
                </a:solidFill>
                <a:latin typeface="Times New Roman" pitchFamily="18" charset="0"/>
              </a:rPr>
              <a:t>9. Palmitate can be further elongated and desaturated in smooth ER</a:t>
            </a:r>
          </a:p>
        </p:txBody>
      </p:sp>
      <p:sp>
        <p:nvSpPr>
          <p:cNvPr id="40963" name="Rectangle 3"/>
          <p:cNvSpPr>
            <a:spLocks noGrp="1" noChangeArrowheads="1"/>
          </p:cNvSpPr>
          <p:nvPr>
            <p:ph type="body" idx="1"/>
          </p:nvPr>
        </p:nvSpPr>
        <p:spPr>
          <a:xfrm>
            <a:off x="0" y="1524000"/>
            <a:ext cx="9144000" cy="5334000"/>
          </a:xfrm>
        </p:spPr>
        <p:txBody>
          <a:bodyPr/>
          <a:lstStyle/>
          <a:p>
            <a:pPr eaLnBrk="1" hangingPunct="1"/>
            <a:r>
              <a:rPr lang="en-US" altLang="zh-CN" sz="3600" b="1" dirty="0" smtClean="0">
                <a:latin typeface="Times New Roman" pitchFamily="18" charset="0"/>
              </a:rPr>
              <a:t>Palmitoyl-CoA can be further elongated to Stearoyl-CoA by the </a:t>
            </a:r>
            <a:r>
              <a:rPr lang="en-US" altLang="zh-CN" sz="3600" b="1" dirty="0" smtClean="0">
                <a:solidFill>
                  <a:srgbClr val="FF0000"/>
                </a:solidFill>
                <a:latin typeface="Times New Roman" pitchFamily="18" charset="0"/>
              </a:rPr>
              <a:t>fatty acid elongation systems</a:t>
            </a:r>
            <a:r>
              <a:rPr lang="en-US" altLang="zh-CN" sz="3600" b="1" dirty="0" smtClean="0">
                <a:latin typeface="Times New Roman" pitchFamily="18" charset="0"/>
              </a:rPr>
              <a:t> present mainly in the smooth endoplasmic reticulum (</a:t>
            </a:r>
            <a:r>
              <a:rPr lang="en-US" altLang="zh-CN" sz="3600" b="1" dirty="0" smtClean="0">
                <a:solidFill>
                  <a:srgbClr val="FF0000"/>
                </a:solidFill>
                <a:latin typeface="Times New Roman" pitchFamily="18" charset="0"/>
              </a:rPr>
              <a:t>ER</a:t>
            </a:r>
            <a:r>
              <a:rPr lang="en-US" altLang="zh-CN" sz="3600" b="1" dirty="0" smtClean="0">
                <a:latin typeface="Times New Roman" pitchFamily="18" charset="0"/>
              </a:rPr>
              <a:t>), with two-carbon units also donated by malonyl-CoA.</a:t>
            </a:r>
          </a:p>
          <a:p>
            <a:pPr eaLnBrk="1" hangingPunct="1"/>
            <a:r>
              <a:rPr lang="en-US" altLang="zh-CN" sz="3600" b="1" dirty="0" smtClean="0">
                <a:latin typeface="Times New Roman" pitchFamily="18" charset="0"/>
              </a:rPr>
              <a:t>Palmitoyl-CoA and Stearoyl-CoA can be desaturated between C-9 and C-10 to produce palmitoleate, 16:1(</a:t>
            </a:r>
            <a:r>
              <a:rPr lang="en-US" altLang="zh-CN" sz="3600" b="1" dirty="0" smtClean="0">
                <a:latin typeface="Times New Roman" pitchFamily="18" charset="0"/>
                <a:sym typeface="Symbol" pitchFamily="18" charset="2"/>
              </a:rPr>
              <a:t></a:t>
            </a:r>
            <a:r>
              <a:rPr lang="en-US" altLang="zh-CN" sz="3600" b="1" baseline="30000" dirty="0" smtClean="0">
                <a:latin typeface="Times New Roman" pitchFamily="18" charset="0"/>
              </a:rPr>
              <a:t>9</a:t>
            </a:r>
            <a:r>
              <a:rPr lang="en-US" altLang="zh-CN" sz="3600" b="1" dirty="0" smtClean="0">
                <a:latin typeface="Times New Roman" pitchFamily="18" charset="0"/>
              </a:rPr>
              <a:t>), and oleate, 18:1(</a:t>
            </a:r>
            <a:r>
              <a:rPr lang="en-US" altLang="zh-CN" sz="3600" b="1" dirty="0" smtClean="0">
                <a:latin typeface="Times New Roman" pitchFamily="18" charset="0"/>
                <a:sym typeface="Symbol" pitchFamily="18" charset="2"/>
              </a:rPr>
              <a:t></a:t>
            </a:r>
            <a:r>
              <a:rPr lang="en-US" altLang="zh-CN" sz="3600" b="1" baseline="30000" dirty="0" smtClean="0">
                <a:latin typeface="Times New Roman" pitchFamily="18" charset="0"/>
              </a:rPr>
              <a:t>9</a:t>
            </a:r>
            <a:r>
              <a:rPr lang="en-US" altLang="zh-CN" sz="3600" b="1" dirty="0" smtClean="0">
                <a:latin typeface="Times New Roman" pitchFamily="18" charset="0"/>
              </a:rPr>
              <a:t>), respectively.</a:t>
            </a:r>
          </a:p>
          <a:p>
            <a:pPr eaLnBrk="1" hangingPunct="1"/>
            <a:endParaRPr lang="en-US" altLang="zh-CN" sz="3600" b="1" dirty="0" smtClean="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33375"/>
            <a:ext cx="9144000" cy="1143000"/>
          </a:xfrm>
        </p:spPr>
        <p:txBody>
          <a:bodyPr/>
          <a:lstStyle/>
          <a:p>
            <a:pPr eaLnBrk="1" hangingPunct="1"/>
            <a:r>
              <a:rPr lang="en-US" altLang="zh-CN" b="1" dirty="0" smtClean="0">
                <a:solidFill>
                  <a:srgbClr val="0000FF"/>
                </a:solidFill>
                <a:latin typeface="Times New Roman" pitchFamily="18" charset="0"/>
              </a:rPr>
              <a:t>2. Malonyl-CoA is formed from acetyl-CoA and bicarbonate</a:t>
            </a:r>
            <a:r>
              <a:rPr lang="en-US" altLang="zh-CN" dirty="0" smtClean="0"/>
              <a:t> </a:t>
            </a:r>
          </a:p>
        </p:txBody>
      </p:sp>
      <p:sp>
        <p:nvSpPr>
          <p:cNvPr id="5123" name="Rectangle 3"/>
          <p:cNvSpPr>
            <a:spLocks noGrp="1" noChangeArrowheads="1"/>
          </p:cNvSpPr>
          <p:nvPr>
            <p:ph type="body" idx="1"/>
          </p:nvPr>
        </p:nvSpPr>
        <p:spPr>
          <a:xfrm>
            <a:off x="0" y="1700213"/>
            <a:ext cx="9144000" cy="5729287"/>
          </a:xfrm>
        </p:spPr>
        <p:txBody>
          <a:bodyPr/>
          <a:lstStyle/>
          <a:p>
            <a:pPr eaLnBrk="1" hangingPunct="1"/>
            <a:r>
              <a:rPr lang="en-US" altLang="zh-CN" b="1" dirty="0" smtClean="0">
                <a:solidFill>
                  <a:srgbClr val="FF0000"/>
                </a:solidFill>
                <a:latin typeface="Times New Roman" pitchFamily="18" charset="0"/>
              </a:rPr>
              <a:t>Acetyl-CoA carboxylase</a:t>
            </a:r>
            <a:r>
              <a:rPr lang="en-US" altLang="zh-CN" b="1" dirty="0" smtClean="0">
                <a:latin typeface="Times New Roman" pitchFamily="18" charset="0"/>
              </a:rPr>
              <a:t> (being trimeric in bacteria, monomeric in animals and both in plants) catalyzes this carboxylation reaction.</a:t>
            </a:r>
          </a:p>
          <a:p>
            <a:pPr eaLnBrk="1" hangingPunct="1"/>
            <a:r>
              <a:rPr lang="en-US" altLang="zh-CN" b="1" dirty="0" smtClean="0">
                <a:latin typeface="Times New Roman" pitchFamily="18" charset="0"/>
              </a:rPr>
              <a:t>The enzyme has three functional parts: a biotin carrier protein; an ATP-dependent biotin carboxylase; and a transcarboxylase.</a:t>
            </a:r>
          </a:p>
          <a:p>
            <a:pPr eaLnBrk="1" hangingPunct="1"/>
            <a:r>
              <a:rPr lang="en-US" altLang="zh-CN" b="1" dirty="0" smtClean="0">
                <a:latin typeface="Times New Roman" pitchFamily="18" charset="0"/>
              </a:rPr>
              <a:t>This irreversible reaction commits acetyl-CoA to fatty acid synthesis.</a:t>
            </a:r>
          </a:p>
          <a:p>
            <a:pPr eaLnBrk="1" hangingPunct="1"/>
            <a:endParaRPr lang="en-US" altLang="zh-CN" b="1" dirty="0" smtClean="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79388" y="476250"/>
            <a:ext cx="3275384" cy="2062103"/>
          </a:xfrm>
          <a:prstGeom prst="rect">
            <a:avLst/>
          </a:prstGeom>
          <a:noFill/>
          <a:ln w="9525">
            <a:noFill/>
            <a:miter lim="800000"/>
            <a:headEnd/>
            <a:tailEnd/>
          </a:ln>
        </p:spPr>
        <p:txBody>
          <a:bodyPr wrap="none">
            <a:spAutoFit/>
          </a:bodyPr>
          <a:lstStyle/>
          <a:p>
            <a:r>
              <a:rPr kumimoji="1" lang="en-US" altLang="zh-CN" sz="3200" b="1" dirty="0">
                <a:solidFill>
                  <a:srgbClr val="0000FF"/>
                </a:solidFill>
              </a:rPr>
              <a:t>Palmitate is the </a:t>
            </a:r>
          </a:p>
          <a:p>
            <a:r>
              <a:rPr kumimoji="1" lang="en-US" altLang="zh-CN" sz="3200" b="1" dirty="0">
                <a:solidFill>
                  <a:srgbClr val="0000FF"/>
                </a:solidFill>
              </a:rPr>
              <a:t>precursor for the </a:t>
            </a:r>
          </a:p>
          <a:p>
            <a:r>
              <a:rPr kumimoji="1" lang="en-US" altLang="zh-CN" sz="3200" b="1" dirty="0">
                <a:solidFill>
                  <a:srgbClr val="0000FF"/>
                </a:solidFill>
              </a:rPr>
              <a:t>biosynthesis of</a:t>
            </a:r>
          </a:p>
          <a:p>
            <a:r>
              <a:rPr kumimoji="1" lang="en-US" altLang="zh-CN" sz="3200" b="1" dirty="0">
                <a:solidFill>
                  <a:srgbClr val="0000FF"/>
                </a:solidFill>
              </a:rPr>
              <a:t>other fatty acids</a:t>
            </a:r>
          </a:p>
        </p:txBody>
      </p:sp>
      <p:pic>
        <p:nvPicPr>
          <p:cNvPr id="41987" name="Picture 8"/>
          <p:cNvPicPr>
            <a:picLocks noChangeAspect="1" noChangeArrowheads="1"/>
          </p:cNvPicPr>
          <p:nvPr/>
        </p:nvPicPr>
        <p:blipFill>
          <a:blip r:embed="rId3"/>
          <a:srcRect/>
          <a:stretch>
            <a:fillRect/>
          </a:stretch>
        </p:blipFill>
        <p:spPr bwMode="auto">
          <a:xfrm>
            <a:off x="4356100" y="404813"/>
            <a:ext cx="3779838" cy="6072187"/>
          </a:xfrm>
          <a:prstGeom prst="rect">
            <a:avLst/>
          </a:prstGeom>
          <a:noFill/>
          <a:ln w="9525">
            <a:noFill/>
            <a:miter lim="800000"/>
            <a:headEnd/>
            <a:tailEnd/>
          </a:ln>
        </p:spPr>
      </p:pic>
      <p:sp>
        <p:nvSpPr>
          <p:cNvPr id="41988" name="Text Box 9"/>
          <p:cNvSpPr txBox="1">
            <a:spLocks noChangeArrowheads="1"/>
          </p:cNvSpPr>
          <p:nvPr/>
        </p:nvSpPr>
        <p:spPr bwMode="auto">
          <a:xfrm>
            <a:off x="1187450" y="3500438"/>
            <a:ext cx="2851150" cy="822325"/>
          </a:xfrm>
          <a:prstGeom prst="rect">
            <a:avLst/>
          </a:prstGeom>
          <a:noFill/>
          <a:ln w="9525">
            <a:noFill/>
            <a:miter lim="800000"/>
            <a:headEnd/>
            <a:tailEnd/>
          </a:ln>
        </p:spPr>
        <p:txBody>
          <a:bodyPr wrap="none">
            <a:spAutoFit/>
          </a:bodyPr>
          <a:lstStyle/>
          <a:p>
            <a:r>
              <a:rPr lang="en-US" altLang="zh-CN" sz="2400" b="1" dirty="0">
                <a:solidFill>
                  <a:srgbClr val="FF0000"/>
                </a:solidFill>
              </a:rPr>
              <a:t>Essential fatty acids </a:t>
            </a:r>
          </a:p>
          <a:p>
            <a:r>
              <a:rPr lang="en-US" altLang="zh-CN" sz="2400" b="1" dirty="0">
                <a:solidFill>
                  <a:srgbClr val="FF0000"/>
                </a:solidFill>
              </a:rPr>
              <a:t>for mammals</a:t>
            </a:r>
          </a:p>
        </p:txBody>
      </p:sp>
      <p:sp>
        <p:nvSpPr>
          <p:cNvPr id="41989" name="Line 10"/>
          <p:cNvSpPr>
            <a:spLocks noChangeShapeType="1"/>
          </p:cNvSpPr>
          <p:nvPr/>
        </p:nvSpPr>
        <p:spPr bwMode="auto">
          <a:xfrm>
            <a:off x="4067175" y="3716338"/>
            <a:ext cx="1512888" cy="73025"/>
          </a:xfrm>
          <a:prstGeom prst="line">
            <a:avLst/>
          </a:prstGeom>
          <a:noFill/>
          <a:ln w="38100">
            <a:solidFill>
              <a:srgbClr val="FF0000"/>
            </a:solidFill>
            <a:round/>
            <a:headEnd/>
            <a:tailEnd type="triangle" w="med" len="med"/>
          </a:ln>
        </p:spPr>
        <p:txBody>
          <a:bodyPr wrap="none"/>
          <a:lstStyle/>
          <a:p>
            <a:endParaRPr lang="zh-CN" altLang="en-US"/>
          </a:p>
        </p:txBody>
      </p:sp>
      <p:sp>
        <p:nvSpPr>
          <p:cNvPr id="41990" name="Line 11"/>
          <p:cNvSpPr>
            <a:spLocks noChangeShapeType="1"/>
          </p:cNvSpPr>
          <p:nvPr/>
        </p:nvSpPr>
        <p:spPr bwMode="auto">
          <a:xfrm>
            <a:off x="3059113" y="4221163"/>
            <a:ext cx="1800225" cy="792162"/>
          </a:xfrm>
          <a:prstGeom prst="line">
            <a:avLst/>
          </a:prstGeom>
          <a:noFill/>
          <a:ln w="38100">
            <a:solidFill>
              <a:srgbClr val="FF0000"/>
            </a:solidFill>
            <a:round/>
            <a:headEnd/>
            <a:tailEnd type="triangle" w="med" len="med"/>
          </a:ln>
        </p:spPr>
        <p:txBody>
          <a:bodyPr wrap="none"/>
          <a:lstStyle/>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88913"/>
            <a:ext cx="9144000" cy="1143000"/>
          </a:xfrm>
        </p:spPr>
        <p:txBody>
          <a:bodyPr/>
          <a:lstStyle/>
          <a:p>
            <a:pPr eaLnBrk="1" hangingPunct="1"/>
            <a:r>
              <a:rPr lang="en-US" altLang="zh-CN" sz="4000" b="1" dirty="0" smtClean="0">
                <a:solidFill>
                  <a:srgbClr val="0000FF"/>
                </a:solidFill>
                <a:latin typeface="Times New Roman" pitchFamily="18" charset="0"/>
              </a:rPr>
              <a:t>10. Newly synthesized fatty acids have mainly two alternative fates in cells</a:t>
            </a:r>
          </a:p>
        </p:txBody>
      </p:sp>
      <p:sp>
        <p:nvSpPr>
          <p:cNvPr id="44035" name="Rectangle 3"/>
          <p:cNvSpPr>
            <a:spLocks noGrp="1" noChangeArrowheads="1"/>
          </p:cNvSpPr>
          <p:nvPr>
            <p:ph type="body" idx="1"/>
          </p:nvPr>
        </p:nvSpPr>
        <p:spPr>
          <a:xfrm>
            <a:off x="107504" y="1628800"/>
            <a:ext cx="9144000" cy="5486400"/>
          </a:xfrm>
        </p:spPr>
        <p:txBody>
          <a:bodyPr/>
          <a:lstStyle/>
          <a:p>
            <a:pPr eaLnBrk="1" hangingPunct="1"/>
            <a:r>
              <a:rPr lang="en-US" altLang="zh-CN" sz="3600" b="1" dirty="0" smtClean="0">
                <a:latin typeface="Times New Roman" pitchFamily="18" charset="0"/>
              </a:rPr>
              <a:t>Fate I: To be incorporated into triacylglycerols as a storage form of metabolic energy in long terms</a:t>
            </a:r>
          </a:p>
          <a:p>
            <a:pPr eaLnBrk="1" hangingPunct="1"/>
            <a:endParaRPr lang="en-US" altLang="zh-CN" sz="3600" b="1" dirty="0" smtClean="0">
              <a:latin typeface="Times New Roman" pitchFamily="18" charset="0"/>
            </a:endParaRPr>
          </a:p>
          <a:p>
            <a:pPr eaLnBrk="1" hangingPunct="1"/>
            <a:r>
              <a:rPr lang="en-US" altLang="zh-CN" sz="3600" b="1" dirty="0" smtClean="0">
                <a:latin typeface="Times New Roman" pitchFamily="18" charset="0"/>
              </a:rPr>
              <a:t>Fate II: To be incorporated into membrane phospholipids (during rapid growth).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404664"/>
            <a:ext cx="9144000" cy="1143000"/>
          </a:xfrm>
        </p:spPr>
        <p:txBody>
          <a:bodyPr/>
          <a:lstStyle/>
          <a:p>
            <a:pPr eaLnBrk="1" hangingPunct="1"/>
            <a:r>
              <a:rPr lang="en-US" altLang="zh-CN" sz="3600" b="1" dirty="0" smtClean="0">
                <a:solidFill>
                  <a:srgbClr val="0000FF"/>
                </a:solidFill>
                <a:latin typeface="Times New Roman" pitchFamily="18" charset="0"/>
              </a:rPr>
              <a:t>11. Phosphatidic acid is the common precursor for the syntheses of both triacylglycerols and glycerophospholipids</a:t>
            </a:r>
          </a:p>
        </p:txBody>
      </p:sp>
      <p:sp>
        <p:nvSpPr>
          <p:cNvPr id="45059" name="Rectangle 3"/>
          <p:cNvSpPr>
            <a:spLocks noGrp="1" noChangeArrowheads="1"/>
          </p:cNvSpPr>
          <p:nvPr>
            <p:ph type="body" idx="1"/>
          </p:nvPr>
        </p:nvSpPr>
        <p:spPr>
          <a:xfrm>
            <a:off x="0" y="2060848"/>
            <a:ext cx="9144000" cy="4868862"/>
          </a:xfrm>
        </p:spPr>
        <p:txBody>
          <a:bodyPr/>
          <a:lstStyle/>
          <a:p>
            <a:pPr eaLnBrk="1" hangingPunct="1"/>
            <a:r>
              <a:rPr lang="en-US" altLang="zh-CN" b="1" dirty="0" smtClean="0">
                <a:solidFill>
                  <a:srgbClr val="FF0000"/>
                </a:solidFill>
                <a:latin typeface="Times New Roman" pitchFamily="18" charset="0"/>
              </a:rPr>
              <a:t>Phosphatidic acid</a:t>
            </a:r>
            <a:r>
              <a:rPr lang="en-US" altLang="zh-CN" b="1" dirty="0" smtClean="0">
                <a:latin typeface="Times New Roman" pitchFamily="18" charset="0"/>
              </a:rPr>
              <a:t> (or diacylglycerol 3-phosphate) is made by transferring two acyl groups from two acyl-CoAs to L-glycerol 3-phosphate, which is derived from either glycerol or dihydroxyacetone phosphate.</a:t>
            </a:r>
          </a:p>
          <a:p>
            <a:pPr eaLnBrk="1" hangingPunct="1"/>
            <a:r>
              <a:rPr lang="en-US" altLang="zh-CN" b="1" dirty="0" smtClean="0">
                <a:latin typeface="Times New Roman" pitchFamily="18" charset="0"/>
              </a:rPr>
              <a:t>A phosphatidic acid is converted to a triacylglycerol via a dephosphorylation reaction (catalyzed by phosphatidic acid phosphatase) and an acyl transferring reaction.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3"/>
          <a:srcRect/>
          <a:stretch>
            <a:fillRect/>
          </a:stretch>
        </p:blipFill>
        <p:spPr bwMode="auto">
          <a:xfrm>
            <a:off x="1908175" y="333375"/>
            <a:ext cx="2859088" cy="6097588"/>
          </a:xfrm>
          <a:prstGeom prst="rect">
            <a:avLst/>
          </a:prstGeom>
          <a:noFill/>
          <a:ln w="9525">
            <a:noFill/>
            <a:miter lim="800000"/>
            <a:headEnd/>
            <a:tailEnd/>
          </a:ln>
        </p:spPr>
      </p:pic>
      <p:sp>
        <p:nvSpPr>
          <p:cNvPr id="46083" name="Rectangle 4"/>
          <p:cNvSpPr>
            <a:spLocks noChangeArrowheads="1"/>
          </p:cNvSpPr>
          <p:nvPr/>
        </p:nvSpPr>
        <p:spPr bwMode="auto">
          <a:xfrm>
            <a:off x="5508625" y="2636838"/>
            <a:ext cx="3384550" cy="3200876"/>
          </a:xfrm>
          <a:prstGeom prst="rect">
            <a:avLst/>
          </a:prstGeom>
          <a:noFill/>
          <a:ln w="9525">
            <a:noFill/>
            <a:miter lim="800000"/>
            <a:headEnd/>
            <a:tailEnd/>
          </a:ln>
        </p:spPr>
        <p:txBody>
          <a:bodyPr>
            <a:spAutoFit/>
          </a:bodyPr>
          <a:lstStyle/>
          <a:p>
            <a:r>
              <a:rPr kumimoji="1" lang="en-US" altLang="zh-CN" sz="3200" b="1" dirty="0">
                <a:solidFill>
                  <a:srgbClr val="0000FF"/>
                </a:solidFill>
              </a:rPr>
              <a:t>Phosphatidic </a:t>
            </a:r>
          </a:p>
          <a:p>
            <a:r>
              <a:rPr kumimoji="1" lang="en-US" altLang="zh-CN" sz="3200" b="1" dirty="0">
                <a:solidFill>
                  <a:srgbClr val="0000FF"/>
                </a:solidFill>
              </a:rPr>
              <a:t>acid is derived</a:t>
            </a:r>
          </a:p>
          <a:p>
            <a:r>
              <a:rPr kumimoji="1" lang="en-US" altLang="zh-CN" sz="3200" b="1" dirty="0">
                <a:solidFill>
                  <a:srgbClr val="0000FF"/>
                </a:solidFill>
              </a:rPr>
              <a:t>from L-glycerol 3-</a:t>
            </a:r>
          </a:p>
          <a:p>
            <a:r>
              <a:rPr kumimoji="1" lang="en-US" altLang="zh-CN" sz="3200" b="1" dirty="0">
                <a:solidFill>
                  <a:srgbClr val="0000FF"/>
                </a:solidFill>
              </a:rPr>
              <a:t>phosphate and </a:t>
            </a:r>
            <a:r>
              <a:rPr kumimoji="1" lang="en-US" altLang="zh-CN" sz="3200" b="1" dirty="0" smtClean="0">
                <a:solidFill>
                  <a:srgbClr val="0000FF"/>
                </a:solidFill>
              </a:rPr>
              <a:t>two acyl-CoAs</a:t>
            </a:r>
            <a:endParaRPr kumimoji="1" lang="en-US" altLang="zh-CN" sz="3200" b="1" dirty="0">
              <a:solidFill>
                <a:srgbClr val="0000FF"/>
              </a:solidFill>
            </a:endParaRPr>
          </a:p>
          <a:p>
            <a:pPr>
              <a:spcBef>
                <a:spcPct val="50000"/>
              </a:spcBef>
            </a:pPr>
            <a:endParaRPr lang="en-US" altLang="zh-CN" sz="2800" b="1" dirty="0"/>
          </a:p>
        </p:txBody>
      </p:sp>
      <p:sp>
        <p:nvSpPr>
          <p:cNvPr id="46084" name="Line 5"/>
          <p:cNvSpPr>
            <a:spLocks noChangeShapeType="1"/>
          </p:cNvSpPr>
          <p:nvPr/>
        </p:nvSpPr>
        <p:spPr bwMode="auto">
          <a:xfrm>
            <a:off x="1763713" y="2852738"/>
            <a:ext cx="863600" cy="0"/>
          </a:xfrm>
          <a:prstGeom prst="line">
            <a:avLst/>
          </a:prstGeom>
          <a:noFill/>
          <a:ln w="38100">
            <a:solidFill>
              <a:srgbClr val="FF0000"/>
            </a:solidFill>
            <a:round/>
            <a:headEnd/>
            <a:tailEnd type="triangle" w="med" len="med"/>
          </a:ln>
        </p:spPr>
        <p:txBody>
          <a:bodyPr wrap="none"/>
          <a:lstStyle/>
          <a:p>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5559425" y="1958975"/>
            <a:ext cx="3405188" cy="2227263"/>
          </a:xfrm>
          <a:prstGeom prst="rect">
            <a:avLst/>
          </a:prstGeom>
          <a:noFill/>
          <a:ln w="9525">
            <a:noFill/>
            <a:miter lim="800000"/>
            <a:headEnd/>
            <a:tailEnd/>
          </a:ln>
        </p:spPr>
        <p:txBody>
          <a:bodyPr wrap="none">
            <a:spAutoFit/>
          </a:bodyPr>
          <a:lstStyle/>
          <a:p>
            <a:r>
              <a:rPr kumimoji="1" lang="en-US" altLang="zh-CN" sz="2800" b="1" dirty="0">
                <a:solidFill>
                  <a:srgbClr val="0000FF"/>
                </a:solidFill>
              </a:rPr>
              <a:t>Phosphatidic acid</a:t>
            </a:r>
          </a:p>
          <a:p>
            <a:r>
              <a:rPr kumimoji="1" lang="en-US" altLang="zh-CN" sz="2800" b="1" dirty="0">
                <a:solidFill>
                  <a:srgbClr val="0000FF"/>
                </a:solidFill>
              </a:rPr>
              <a:t>is the common</a:t>
            </a:r>
          </a:p>
          <a:p>
            <a:r>
              <a:rPr kumimoji="1" lang="en-US" altLang="zh-CN" sz="2800" b="1" dirty="0">
                <a:solidFill>
                  <a:srgbClr val="0000FF"/>
                </a:solidFill>
              </a:rPr>
              <a:t>precursor for both</a:t>
            </a:r>
          </a:p>
          <a:p>
            <a:r>
              <a:rPr kumimoji="1" lang="en-US" altLang="zh-CN" sz="2800" b="1" dirty="0">
                <a:solidFill>
                  <a:srgbClr val="0000FF"/>
                </a:solidFill>
              </a:rPr>
              <a:t>triacylglycerols and </a:t>
            </a:r>
          </a:p>
          <a:p>
            <a:r>
              <a:rPr kumimoji="1" lang="en-US" altLang="zh-CN" sz="2800" b="1" dirty="0">
                <a:solidFill>
                  <a:srgbClr val="0000FF"/>
                </a:solidFill>
              </a:rPr>
              <a:t>glycerophospholipids</a:t>
            </a:r>
          </a:p>
        </p:txBody>
      </p:sp>
      <p:pic>
        <p:nvPicPr>
          <p:cNvPr id="47107" name="Picture 4"/>
          <p:cNvPicPr>
            <a:picLocks noChangeAspect="1" noChangeArrowheads="1"/>
          </p:cNvPicPr>
          <p:nvPr/>
        </p:nvPicPr>
        <p:blipFill>
          <a:blip r:embed="rId3"/>
          <a:srcRect/>
          <a:stretch>
            <a:fillRect/>
          </a:stretch>
        </p:blipFill>
        <p:spPr bwMode="auto">
          <a:xfrm>
            <a:off x="1042988" y="333375"/>
            <a:ext cx="4078287" cy="609758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765175"/>
            <a:ext cx="9144000" cy="1143000"/>
          </a:xfrm>
        </p:spPr>
        <p:txBody>
          <a:bodyPr/>
          <a:lstStyle/>
          <a:p>
            <a:pPr eaLnBrk="1" hangingPunct="1"/>
            <a:r>
              <a:rPr lang="en-US" altLang="zh-CN" sz="4800" b="1" dirty="0" smtClean="0">
                <a:solidFill>
                  <a:srgbClr val="0000FF"/>
                </a:solidFill>
                <a:latin typeface="Times New Roman" pitchFamily="18" charset="0"/>
              </a:rPr>
              <a:t>12. Insulin stimulates conversion of dietary carbohydrates or proteins into fat</a:t>
            </a:r>
          </a:p>
        </p:txBody>
      </p:sp>
      <p:sp>
        <p:nvSpPr>
          <p:cNvPr id="48131" name="Rectangle 3"/>
          <p:cNvSpPr>
            <a:spLocks noGrp="1" noChangeArrowheads="1"/>
          </p:cNvSpPr>
          <p:nvPr>
            <p:ph type="body" idx="1"/>
          </p:nvPr>
        </p:nvSpPr>
        <p:spPr>
          <a:xfrm>
            <a:off x="0" y="2743200"/>
            <a:ext cx="9144000" cy="4114800"/>
          </a:xfrm>
        </p:spPr>
        <p:txBody>
          <a:bodyPr/>
          <a:lstStyle/>
          <a:p>
            <a:pPr eaLnBrk="1" hangingPunct="1"/>
            <a:r>
              <a:rPr lang="en-US" altLang="zh-CN" b="1" dirty="0" smtClean="0">
                <a:latin typeface="Times New Roman" pitchFamily="18" charset="0"/>
              </a:rPr>
              <a:t>Diabetes patients, due to lack of insulin, not only are unable to use glucose properly, but also fail to synthesize fatty acids from carbohydrates or amino acids.</a:t>
            </a:r>
          </a:p>
          <a:p>
            <a:pPr eaLnBrk="1" hangingPunct="1"/>
            <a:r>
              <a:rPr lang="en-US" altLang="zh-CN" b="1" dirty="0" smtClean="0">
                <a:latin typeface="Times New Roman" pitchFamily="18" charset="0"/>
              </a:rPr>
              <a:t>They show increased rates of fatty acid oxidation and ketone body formation, thus losing weight.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539552" y="6097588"/>
            <a:ext cx="8505790" cy="523220"/>
          </a:xfrm>
          <a:prstGeom prst="rect">
            <a:avLst/>
          </a:prstGeom>
          <a:noFill/>
          <a:ln w="9525">
            <a:noFill/>
            <a:miter lim="800000"/>
            <a:headEnd/>
            <a:tailEnd/>
          </a:ln>
        </p:spPr>
        <p:txBody>
          <a:bodyPr wrap="none">
            <a:spAutoFit/>
          </a:bodyPr>
          <a:lstStyle/>
          <a:p>
            <a:r>
              <a:rPr lang="en-US" altLang="zh-CN" sz="2800" b="1" dirty="0">
                <a:solidFill>
                  <a:srgbClr val="0000FF"/>
                </a:solidFill>
              </a:rPr>
              <a:t>Regulation of triacylglycerol synthesis by </a:t>
            </a:r>
            <a:r>
              <a:rPr lang="en-US" altLang="zh-CN" sz="2800" b="1" dirty="0" smtClean="0">
                <a:solidFill>
                  <a:srgbClr val="0000FF"/>
                </a:solidFill>
              </a:rPr>
              <a:t>insulin</a:t>
            </a:r>
            <a:r>
              <a:rPr lang="zh-CN" altLang="en-US" sz="2800" b="1" dirty="0" smtClean="0">
                <a:solidFill>
                  <a:srgbClr val="FF0000"/>
                </a:solidFill>
              </a:rPr>
              <a:t>*****</a:t>
            </a:r>
            <a:endParaRPr lang="en-US" altLang="zh-CN" sz="2800" b="1" dirty="0">
              <a:solidFill>
                <a:srgbClr val="FF0000"/>
              </a:solidFill>
            </a:endParaRPr>
          </a:p>
        </p:txBody>
      </p:sp>
      <p:pic>
        <p:nvPicPr>
          <p:cNvPr id="49155" name="Picture 4"/>
          <p:cNvPicPr>
            <a:picLocks noChangeAspect="1" noChangeArrowheads="1"/>
          </p:cNvPicPr>
          <p:nvPr/>
        </p:nvPicPr>
        <p:blipFill>
          <a:blip r:embed="rId3"/>
          <a:srcRect/>
          <a:stretch>
            <a:fillRect/>
          </a:stretch>
        </p:blipFill>
        <p:spPr bwMode="auto">
          <a:xfrm>
            <a:off x="1042988" y="0"/>
            <a:ext cx="7134225" cy="609758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409575" y="379413"/>
            <a:ext cx="8323263" cy="6097587"/>
          </a:xfrm>
          <a:prstGeom prst="rect">
            <a:avLst/>
          </a:prstGeom>
          <a:noFill/>
          <a:ln w="9525">
            <a:noFill/>
            <a:miter lim="800000"/>
            <a:headEnd/>
            <a:tailEnd/>
          </a:ln>
        </p:spPr>
      </p:pic>
      <p:sp>
        <p:nvSpPr>
          <p:cNvPr id="50179" name="Text Box 3"/>
          <p:cNvSpPr txBox="1">
            <a:spLocks noChangeArrowheads="1"/>
          </p:cNvSpPr>
          <p:nvPr/>
        </p:nvSpPr>
        <p:spPr bwMode="auto">
          <a:xfrm>
            <a:off x="5868144" y="188640"/>
            <a:ext cx="1327150" cy="641350"/>
          </a:xfrm>
          <a:prstGeom prst="rect">
            <a:avLst/>
          </a:prstGeom>
          <a:noFill/>
          <a:ln w="12700">
            <a:noFill/>
            <a:miter lim="800000"/>
            <a:headEnd type="none" w="sm" len="sm"/>
            <a:tailEnd type="none" w="sm" len="sm"/>
          </a:ln>
        </p:spPr>
        <p:txBody>
          <a:bodyPr wrap="none">
            <a:spAutoFit/>
          </a:bodyPr>
          <a:lstStyle/>
          <a:p>
            <a:r>
              <a:rPr lang="en-US" altLang="zh-CN" sz="3600" b="1" dirty="0">
                <a:solidFill>
                  <a:srgbClr val="FF0000"/>
                </a:solidFill>
              </a:rPr>
              <a:t>*****</a:t>
            </a:r>
          </a:p>
        </p:txBody>
      </p:sp>
      <p:cxnSp>
        <p:nvCxnSpPr>
          <p:cNvPr id="50180" name="直接箭头连接符 4"/>
          <p:cNvCxnSpPr>
            <a:cxnSpLocks noChangeShapeType="1"/>
          </p:cNvCxnSpPr>
          <p:nvPr/>
        </p:nvCxnSpPr>
        <p:spPr bwMode="auto">
          <a:xfrm>
            <a:off x="0" y="4076700"/>
            <a:ext cx="500063" cy="1588"/>
          </a:xfrm>
          <a:prstGeom prst="straightConnector1">
            <a:avLst/>
          </a:prstGeom>
          <a:noFill/>
          <a:ln w="38100" algn="ctr">
            <a:solidFill>
              <a:srgbClr val="00FF00"/>
            </a:solidFill>
            <a:round/>
            <a:headEnd type="none" w="sm" len="sm"/>
            <a:tailEnd type="arrow" w="med" len="med"/>
          </a:ln>
        </p:spPr>
      </p:cxnSp>
      <p:cxnSp>
        <p:nvCxnSpPr>
          <p:cNvPr id="50181" name="直接箭头连接符 5"/>
          <p:cNvCxnSpPr>
            <a:cxnSpLocks noChangeShapeType="1"/>
          </p:cNvCxnSpPr>
          <p:nvPr/>
        </p:nvCxnSpPr>
        <p:spPr bwMode="auto">
          <a:xfrm>
            <a:off x="0" y="3860800"/>
            <a:ext cx="500063" cy="1588"/>
          </a:xfrm>
          <a:prstGeom prst="straightConnector1">
            <a:avLst/>
          </a:prstGeom>
          <a:noFill/>
          <a:ln w="38100" algn="ctr">
            <a:solidFill>
              <a:srgbClr val="00FF00"/>
            </a:solidFill>
            <a:round/>
            <a:headEnd type="none" w="sm" len="sm"/>
            <a:tailEnd type="arrow" w="med" len="med"/>
          </a:ln>
        </p:spPr>
      </p:cxnSp>
      <p:cxnSp>
        <p:nvCxnSpPr>
          <p:cNvPr id="50182" name="直接箭头连接符 6"/>
          <p:cNvCxnSpPr>
            <a:cxnSpLocks noChangeShapeType="1"/>
          </p:cNvCxnSpPr>
          <p:nvPr/>
        </p:nvCxnSpPr>
        <p:spPr bwMode="auto">
          <a:xfrm>
            <a:off x="0" y="3573463"/>
            <a:ext cx="500063" cy="1587"/>
          </a:xfrm>
          <a:prstGeom prst="straightConnector1">
            <a:avLst/>
          </a:prstGeom>
          <a:noFill/>
          <a:ln w="38100" algn="ctr">
            <a:solidFill>
              <a:srgbClr val="00FF00"/>
            </a:solidFill>
            <a:round/>
            <a:headEnd type="none" w="sm" len="sm"/>
            <a:tailEnd type="arrow" w="med" len="med"/>
          </a:ln>
        </p:spPr>
      </p:cxnSp>
      <p:cxnSp>
        <p:nvCxnSpPr>
          <p:cNvPr id="50183" name="直接箭头连接符 9"/>
          <p:cNvCxnSpPr>
            <a:cxnSpLocks noChangeShapeType="1"/>
          </p:cNvCxnSpPr>
          <p:nvPr/>
        </p:nvCxnSpPr>
        <p:spPr bwMode="auto">
          <a:xfrm>
            <a:off x="0" y="4652963"/>
            <a:ext cx="500063" cy="1587"/>
          </a:xfrm>
          <a:prstGeom prst="straightConnector1">
            <a:avLst/>
          </a:prstGeom>
          <a:noFill/>
          <a:ln w="38100" algn="ctr">
            <a:solidFill>
              <a:srgbClr val="00FF00"/>
            </a:solidFill>
            <a:round/>
            <a:headEnd type="none" w="sm" len="sm"/>
            <a:tailEnd type="arrow" w="med" len="med"/>
          </a:ln>
        </p:spPr>
      </p:cxnSp>
      <p:cxnSp>
        <p:nvCxnSpPr>
          <p:cNvPr id="50184" name="直接箭头连接符 10"/>
          <p:cNvCxnSpPr>
            <a:cxnSpLocks noChangeShapeType="1"/>
          </p:cNvCxnSpPr>
          <p:nvPr/>
        </p:nvCxnSpPr>
        <p:spPr bwMode="auto">
          <a:xfrm>
            <a:off x="0" y="4365625"/>
            <a:ext cx="500063" cy="1588"/>
          </a:xfrm>
          <a:prstGeom prst="straightConnector1">
            <a:avLst/>
          </a:prstGeom>
          <a:noFill/>
          <a:ln w="38100" algn="ctr">
            <a:solidFill>
              <a:srgbClr val="00FF00"/>
            </a:solidFill>
            <a:round/>
            <a:headEnd type="none" w="sm" len="sm"/>
            <a:tailEnd type="arrow" w="med" len="med"/>
          </a:ln>
        </p:spPr>
      </p:cxnSp>
      <p:sp>
        <p:nvSpPr>
          <p:cNvPr id="2" name="矩形 1"/>
          <p:cNvSpPr/>
          <p:nvPr/>
        </p:nvSpPr>
        <p:spPr bwMode="auto">
          <a:xfrm>
            <a:off x="4932040" y="3429000"/>
            <a:ext cx="3960440" cy="1368152"/>
          </a:xfrm>
          <a:prstGeom prst="rect">
            <a:avLst/>
          </a:prstGeom>
          <a:noFill/>
          <a:ln w="38100" algn="ctr">
            <a:solidFill>
              <a:srgbClr val="00FF00"/>
            </a:solidFill>
            <a:round/>
            <a:headEnd type="none" w="sm" len="sm"/>
            <a:tailEnd type="arrow" w="med" len="med"/>
          </a:ln>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Times New Roman" pitchFamily="18" charset="0"/>
              <a:ea typeface="宋体"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323850" y="188913"/>
            <a:ext cx="8535988" cy="5853112"/>
          </a:xfrm>
          <a:prstGeom prst="rect">
            <a:avLst/>
          </a:prstGeom>
          <a:noFill/>
          <a:ln w="9525">
            <a:noFill/>
            <a:miter lim="800000"/>
            <a:headEnd/>
            <a:tailEnd/>
          </a:ln>
        </p:spPr>
      </p:pic>
      <p:sp>
        <p:nvSpPr>
          <p:cNvPr id="51203" name="Text Box 3"/>
          <p:cNvSpPr txBox="1">
            <a:spLocks noChangeArrowheads="1"/>
          </p:cNvSpPr>
          <p:nvPr/>
        </p:nvSpPr>
        <p:spPr bwMode="auto">
          <a:xfrm>
            <a:off x="1015069" y="6035675"/>
            <a:ext cx="7618689" cy="830997"/>
          </a:xfrm>
          <a:prstGeom prst="rect">
            <a:avLst/>
          </a:prstGeom>
          <a:noFill/>
          <a:ln w="9525">
            <a:noFill/>
            <a:miter lim="800000"/>
            <a:headEnd/>
            <a:tailEnd/>
          </a:ln>
        </p:spPr>
        <p:txBody>
          <a:bodyPr wrap="none">
            <a:spAutoFit/>
          </a:bodyPr>
          <a:lstStyle/>
          <a:p>
            <a:pPr algn="ctr"/>
            <a:r>
              <a:rPr lang="en-US" altLang="zh-CN" sz="2400" b="1" dirty="0">
                <a:solidFill>
                  <a:srgbClr val="0000FF"/>
                </a:solidFill>
              </a:rPr>
              <a:t>In mammals, triacylglycerol molecules are broken down </a:t>
            </a:r>
          </a:p>
          <a:p>
            <a:pPr algn="ctr"/>
            <a:r>
              <a:rPr lang="en-US" altLang="zh-CN" sz="2400" b="1" dirty="0">
                <a:solidFill>
                  <a:srgbClr val="0000FF"/>
                </a:solidFill>
              </a:rPr>
              <a:t>and resynthesized in a </a:t>
            </a:r>
            <a:r>
              <a:rPr lang="en-US" altLang="zh-CN" sz="2400" b="1" dirty="0">
                <a:solidFill>
                  <a:srgbClr val="FF0000"/>
                </a:solidFill>
              </a:rPr>
              <a:t>triacylglycerol cycle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2195513" y="333375"/>
            <a:ext cx="3584575" cy="6097588"/>
          </a:xfrm>
          <a:prstGeom prst="rect">
            <a:avLst/>
          </a:prstGeom>
          <a:noFill/>
          <a:ln w="9525">
            <a:noFill/>
            <a:miter lim="800000"/>
            <a:headEnd/>
            <a:tailEnd/>
          </a:ln>
        </p:spPr>
      </p:pic>
      <p:sp>
        <p:nvSpPr>
          <p:cNvPr id="52227" name="Line 5"/>
          <p:cNvSpPr>
            <a:spLocks noChangeShapeType="1"/>
          </p:cNvSpPr>
          <p:nvPr/>
        </p:nvSpPr>
        <p:spPr bwMode="auto">
          <a:xfrm>
            <a:off x="2555875" y="5589588"/>
            <a:ext cx="2303463" cy="0"/>
          </a:xfrm>
          <a:prstGeom prst="line">
            <a:avLst/>
          </a:prstGeom>
          <a:noFill/>
          <a:ln w="28575">
            <a:solidFill>
              <a:srgbClr val="FF0000"/>
            </a:solidFill>
            <a:round/>
            <a:headEnd/>
            <a:tailEnd/>
          </a:ln>
        </p:spPr>
        <p:txBody>
          <a:bodyPr wrap="none"/>
          <a:lstStyle/>
          <a:p>
            <a:endParaRPr lang="zh-CN" altLang="en-US"/>
          </a:p>
        </p:txBody>
      </p:sp>
      <p:sp>
        <p:nvSpPr>
          <p:cNvPr id="52228" name="Text Box 6"/>
          <p:cNvSpPr txBox="1">
            <a:spLocks noChangeArrowheads="1"/>
          </p:cNvSpPr>
          <p:nvPr/>
        </p:nvSpPr>
        <p:spPr bwMode="auto">
          <a:xfrm>
            <a:off x="5703888" y="641350"/>
            <a:ext cx="1924050" cy="366713"/>
          </a:xfrm>
          <a:prstGeom prst="rect">
            <a:avLst/>
          </a:prstGeom>
          <a:noFill/>
          <a:ln w="9525">
            <a:noFill/>
            <a:miter lim="800000"/>
            <a:headEnd/>
            <a:tailEnd/>
          </a:ln>
        </p:spPr>
        <p:txBody>
          <a:bodyPr wrap="none">
            <a:spAutoFit/>
          </a:bodyPr>
          <a:lstStyle/>
          <a:p>
            <a:r>
              <a:rPr lang="en-US" altLang="zh-CN" b="1" dirty="0"/>
              <a:t>(in adipose tissue)</a:t>
            </a:r>
          </a:p>
        </p:txBody>
      </p:sp>
      <p:sp>
        <p:nvSpPr>
          <p:cNvPr id="52229" name="Text Box 7"/>
          <p:cNvSpPr txBox="1">
            <a:spLocks noChangeArrowheads="1"/>
          </p:cNvSpPr>
          <p:nvPr/>
        </p:nvSpPr>
        <p:spPr bwMode="auto">
          <a:xfrm>
            <a:off x="5435600" y="1484313"/>
            <a:ext cx="1924050" cy="641350"/>
          </a:xfrm>
          <a:prstGeom prst="rect">
            <a:avLst/>
          </a:prstGeom>
          <a:noFill/>
          <a:ln w="9525">
            <a:noFill/>
            <a:miter lim="800000"/>
            <a:headEnd/>
            <a:tailEnd/>
          </a:ln>
        </p:spPr>
        <p:txBody>
          <a:bodyPr wrap="none">
            <a:spAutoFit/>
          </a:bodyPr>
          <a:lstStyle/>
          <a:p>
            <a:r>
              <a:rPr lang="en-US" altLang="zh-CN" b="1" dirty="0"/>
              <a:t>(in adipose tissue)</a:t>
            </a:r>
          </a:p>
          <a:p>
            <a:endParaRPr lang="en-US" altLang="zh-CN" dirty="0"/>
          </a:p>
        </p:txBody>
      </p:sp>
      <p:sp>
        <p:nvSpPr>
          <p:cNvPr id="52230" name="Text Box 8"/>
          <p:cNvSpPr txBox="1">
            <a:spLocks noChangeArrowheads="1"/>
          </p:cNvSpPr>
          <p:nvPr/>
        </p:nvSpPr>
        <p:spPr bwMode="auto">
          <a:xfrm>
            <a:off x="5219700" y="4437063"/>
            <a:ext cx="3594100" cy="2282825"/>
          </a:xfrm>
          <a:prstGeom prst="rect">
            <a:avLst/>
          </a:prstGeom>
          <a:noFill/>
          <a:ln w="9525">
            <a:noFill/>
            <a:miter lim="800000"/>
            <a:headEnd/>
            <a:tailEnd/>
          </a:ln>
        </p:spPr>
        <p:txBody>
          <a:bodyPr wrap="none">
            <a:spAutoFit/>
          </a:bodyPr>
          <a:lstStyle/>
          <a:p>
            <a:r>
              <a:rPr lang="en-US" altLang="zh-CN" sz="2400" b="1" dirty="0"/>
              <a:t>The dihydroxyacetone </a:t>
            </a:r>
          </a:p>
          <a:p>
            <a:r>
              <a:rPr lang="en-US" altLang="zh-CN" sz="2400" b="1" dirty="0"/>
              <a:t>phosphate precursor of</a:t>
            </a:r>
          </a:p>
          <a:p>
            <a:r>
              <a:rPr lang="en-US" altLang="zh-CN" sz="2400" b="1" dirty="0"/>
              <a:t>glycerol-3-phosphate is </a:t>
            </a:r>
          </a:p>
          <a:p>
            <a:r>
              <a:rPr lang="en-US" altLang="zh-CN" sz="2400" b="1" dirty="0"/>
              <a:t>derived from pyruvate via</a:t>
            </a:r>
          </a:p>
          <a:p>
            <a:r>
              <a:rPr lang="en-US" altLang="zh-CN" sz="2400" b="1" dirty="0">
                <a:solidFill>
                  <a:srgbClr val="FF0000"/>
                </a:solidFill>
              </a:rPr>
              <a:t>glyceroneogenesis</a:t>
            </a:r>
          </a:p>
          <a:p>
            <a:endParaRPr lang="en-US" altLang="zh-CN"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03213" y="1023938"/>
            <a:ext cx="8535987" cy="481012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228" y="404664"/>
            <a:ext cx="9144000" cy="1143000"/>
          </a:xfrm>
        </p:spPr>
        <p:txBody>
          <a:bodyPr/>
          <a:lstStyle/>
          <a:p>
            <a:pPr eaLnBrk="1" hangingPunct="1"/>
            <a:r>
              <a:rPr lang="en-US" altLang="zh-CN" sz="4000" b="1" dirty="0" smtClean="0">
                <a:solidFill>
                  <a:srgbClr val="0000FF"/>
                </a:solidFill>
                <a:latin typeface="Times New Roman" pitchFamily="18" charset="0"/>
              </a:rPr>
              <a:t>13. Radioisotope tracer experiments revealed that all of the 27 carbons of cholesterol are derived from acetyl-CoA</a:t>
            </a:r>
          </a:p>
        </p:txBody>
      </p:sp>
      <p:sp>
        <p:nvSpPr>
          <p:cNvPr id="53251" name="Rectangle 3"/>
          <p:cNvSpPr>
            <a:spLocks noGrp="1" noChangeArrowheads="1"/>
          </p:cNvSpPr>
          <p:nvPr>
            <p:ph type="body" idx="1"/>
          </p:nvPr>
        </p:nvSpPr>
        <p:spPr>
          <a:xfrm>
            <a:off x="0" y="1978025"/>
            <a:ext cx="9144000" cy="4114800"/>
          </a:xfrm>
        </p:spPr>
        <p:txBody>
          <a:bodyPr/>
          <a:lstStyle/>
          <a:p>
            <a:pPr eaLnBrk="1" hangingPunct="1">
              <a:lnSpc>
                <a:spcPct val="90000"/>
              </a:lnSpc>
            </a:pPr>
            <a:r>
              <a:rPr lang="en-US" altLang="zh-CN" b="1" dirty="0" smtClean="0">
                <a:latin typeface="Times New Roman" pitchFamily="18" charset="0"/>
              </a:rPr>
              <a:t>The origin of the carbon atoms of </a:t>
            </a:r>
            <a:r>
              <a:rPr lang="en-US" altLang="zh-CN" b="1" dirty="0" smtClean="0">
                <a:solidFill>
                  <a:srgbClr val="FF0000"/>
                </a:solidFill>
                <a:latin typeface="Times New Roman" pitchFamily="18" charset="0"/>
              </a:rPr>
              <a:t>cholesterol </a:t>
            </a:r>
          </a:p>
          <a:p>
            <a:pPr eaLnBrk="1" hangingPunct="1">
              <a:lnSpc>
                <a:spcPct val="90000"/>
              </a:lnSpc>
              <a:buFontTx/>
              <a:buNone/>
            </a:pPr>
            <a:r>
              <a:rPr lang="en-US" altLang="zh-CN" b="1" dirty="0" smtClean="0">
                <a:latin typeface="Times New Roman" pitchFamily="18" charset="0"/>
              </a:rPr>
              <a:t>   (</a:t>
            </a:r>
            <a:r>
              <a:rPr lang="zh-CN" altLang="en-US" b="1" dirty="0" smtClean="0">
                <a:solidFill>
                  <a:srgbClr val="FF0000"/>
                </a:solidFill>
                <a:latin typeface="楷体" panose="02010609060101010101" pitchFamily="49" charset="-122"/>
                <a:ea typeface="楷体" panose="02010609060101010101" pitchFamily="49" charset="-122"/>
              </a:rPr>
              <a:t>胆固醇</a:t>
            </a:r>
            <a:r>
              <a:rPr lang="en-US" altLang="zh-CN" b="1" dirty="0" smtClean="0">
                <a:latin typeface="Times New Roman" pitchFamily="18" charset="0"/>
              </a:rPr>
              <a:t>) was deduced from tracer experiments where either the methyl carbon or the carboxyl carbon in </a:t>
            </a:r>
            <a:r>
              <a:rPr lang="en-US" altLang="zh-CN" b="1" dirty="0" smtClean="0">
                <a:solidFill>
                  <a:srgbClr val="FF0000"/>
                </a:solidFill>
                <a:latin typeface="Times New Roman" pitchFamily="18" charset="0"/>
              </a:rPr>
              <a:t>acetate</a:t>
            </a:r>
            <a:r>
              <a:rPr lang="en-US" altLang="zh-CN" b="1" dirty="0" smtClean="0">
                <a:latin typeface="Times New Roman" pitchFamily="18" charset="0"/>
              </a:rPr>
              <a:t> is labeled with </a:t>
            </a:r>
            <a:r>
              <a:rPr lang="en-US" altLang="zh-CN" b="1" baseline="30000" dirty="0" smtClean="0">
                <a:latin typeface="Times New Roman" pitchFamily="18" charset="0"/>
              </a:rPr>
              <a:t>14</a:t>
            </a:r>
            <a:r>
              <a:rPr lang="en-US" altLang="zh-CN" b="1" dirty="0" smtClean="0">
                <a:latin typeface="Times New Roman" pitchFamily="18" charset="0"/>
              </a:rPr>
              <a:t>C (1940s).</a:t>
            </a:r>
          </a:p>
          <a:p>
            <a:pPr eaLnBrk="1" hangingPunct="1">
              <a:lnSpc>
                <a:spcPct val="90000"/>
              </a:lnSpc>
            </a:pPr>
            <a:r>
              <a:rPr lang="en-US" altLang="zh-CN" b="1" dirty="0" smtClean="0">
                <a:latin typeface="Times New Roman" pitchFamily="18" charset="0"/>
              </a:rPr>
              <a:t>The pattern of labeling provided the blueprint for revealing the detail enzymatic steps for cholesterol biosynthesis occurring in mammals.</a:t>
            </a:r>
          </a:p>
          <a:p>
            <a:pPr eaLnBrk="1" hangingPunct="1">
              <a:lnSpc>
                <a:spcPct val="90000"/>
              </a:lnSpc>
            </a:pPr>
            <a:r>
              <a:rPr lang="en-US" altLang="zh-CN" b="1" dirty="0" smtClean="0">
                <a:latin typeface="Times New Roman" pitchFamily="18" charset="0"/>
              </a:rPr>
              <a:t>The 30-carbon squalene (of six isoprene units) and mevalonate were found to be intermediates of cholesterol biosynthesis.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323850" y="5661248"/>
            <a:ext cx="8461375" cy="1066800"/>
          </a:xfrm>
          <a:prstGeom prst="rect">
            <a:avLst/>
          </a:prstGeom>
          <a:noFill/>
          <a:ln w="9525">
            <a:noFill/>
            <a:miter lim="800000"/>
            <a:headEnd/>
            <a:tailEnd/>
          </a:ln>
        </p:spPr>
        <p:txBody>
          <a:bodyPr wrap="none">
            <a:spAutoFit/>
          </a:bodyPr>
          <a:lstStyle/>
          <a:p>
            <a:pPr algn="ctr"/>
            <a:r>
              <a:rPr kumimoji="1" lang="en-US" altLang="zh-CN" sz="3200" b="1" dirty="0">
                <a:solidFill>
                  <a:srgbClr val="0000FF"/>
                </a:solidFill>
              </a:rPr>
              <a:t>The carbon origins of cholesterol as revealed by</a:t>
            </a:r>
          </a:p>
          <a:p>
            <a:pPr algn="ctr"/>
            <a:r>
              <a:rPr kumimoji="1" lang="en-US" altLang="zh-CN" sz="3200" b="1" dirty="0">
                <a:solidFill>
                  <a:srgbClr val="0000FF"/>
                </a:solidFill>
              </a:rPr>
              <a:t>radioisotope labeling studies</a:t>
            </a:r>
          </a:p>
        </p:txBody>
      </p:sp>
      <p:pic>
        <p:nvPicPr>
          <p:cNvPr id="54276" name="Picture 5"/>
          <p:cNvPicPr>
            <a:picLocks noChangeAspect="1" noChangeArrowheads="1"/>
          </p:cNvPicPr>
          <p:nvPr/>
        </p:nvPicPr>
        <p:blipFill>
          <a:blip r:embed="rId3"/>
          <a:srcRect/>
          <a:stretch>
            <a:fillRect/>
          </a:stretch>
        </p:blipFill>
        <p:spPr bwMode="auto">
          <a:xfrm>
            <a:off x="323850" y="404813"/>
            <a:ext cx="8535988" cy="49022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bloch"/>
          <p:cNvPicPr>
            <a:picLocks noChangeAspect="1" noChangeArrowheads="1"/>
          </p:cNvPicPr>
          <p:nvPr/>
        </p:nvPicPr>
        <p:blipFill>
          <a:blip r:embed="rId2"/>
          <a:srcRect/>
          <a:stretch>
            <a:fillRect/>
          </a:stretch>
        </p:blipFill>
        <p:spPr bwMode="auto">
          <a:xfrm>
            <a:off x="1524000" y="0"/>
            <a:ext cx="5572125" cy="6324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88913"/>
            <a:ext cx="9144000" cy="1143000"/>
          </a:xfrm>
        </p:spPr>
        <p:txBody>
          <a:bodyPr/>
          <a:lstStyle/>
          <a:p>
            <a:pPr eaLnBrk="1" hangingPunct="1"/>
            <a:r>
              <a:rPr lang="en-US" altLang="zh-CN" sz="4000" b="1" dirty="0" smtClean="0">
                <a:solidFill>
                  <a:srgbClr val="0000FF"/>
                </a:solidFill>
                <a:latin typeface="Times New Roman" pitchFamily="18" charset="0"/>
              </a:rPr>
              <a:t>14. The cholesterol biosynthesis pathway can be divided into four stages</a:t>
            </a:r>
          </a:p>
        </p:txBody>
      </p:sp>
      <p:sp>
        <p:nvSpPr>
          <p:cNvPr id="56323" name="Rectangle 3"/>
          <p:cNvSpPr>
            <a:spLocks noGrp="1" noChangeArrowheads="1"/>
          </p:cNvSpPr>
          <p:nvPr>
            <p:ph type="body" idx="1"/>
          </p:nvPr>
        </p:nvSpPr>
        <p:spPr>
          <a:xfrm>
            <a:off x="0" y="1628775"/>
            <a:ext cx="9144000" cy="4114800"/>
          </a:xfrm>
        </p:spPr>
        <p:txBody>
          <a:bodyPr/>
          <a:lstStyle/>
          <a:p>
            <a:pPr eaLnBrk="1" hangingPunct="1">
              <a:lnSpc>
                <a:spcPct val="90000"/>
              </a:lnSpc>
            </a:pPr>
            <a:r>
              <a:rPr lang="en-US" altLang="zh-CN" b="1" dirty="0" smtClean="0">
                <a:solidFill>
                  <a:srgbClr val="FF0000"/>
                </a:solidFill>
                <a:latin typeface="Times New Roman" pitchFamily="18" charset="0"/>
              </a:rPr>
              <a:t>Stage I</a:t>
            </a:r>
            <a:r>
              <a:rPr lang="en-US" altLang="zh-CN" b="1" dirty="0" smtClean="0">
                <a:latin typeface="Times New Roman" pitchFamily="18" charset="0"/>
              </a:rPr>
              <a:t>: three acetyl-CoA molecules condense to form the 6-carbon </a:t>
            </a:r>
            <a:r>
              <a:rPr lang="en-US" altLang="zh-CN" b="1" dirty="0" smtClean="0">
                <a:solidFill>
                  <a:srgbClr val="FF0000"/>
                </a:solidFill>
                <a:latin typeface="Times New Roman" pitchFamily="18" charset="0"/>
              </a:rPr>
              <a:t>mevalonate</a:t>
            </a:r>
            <a:r>
              <a:rPr lang="en-US" altLang="zh-CN" b="1" dirty="0" smtClean="0">
                <a:latin typeface="Times New Roman" pitchFamily="18" charset="0"/>
              </a:rPr>
              <a:t> (</a:t>
            </a:r>
            <a:r>
              <a:rPr lang="zh-CN" altLang="en-US" b="1" dirty="0" smtClean="0">
                <a:latin typeface="楷体" panose="02010609060101010101" pitchFamily="49" charset="-122"/>
                <a:ea typeface="楷体" panose="02010609060101010101" pitchFamily="49" charset="-122"/>
              </a:rPr>
              <a:t>甲羟戊酸</a:t>
            </a:r>
            <a:r>
              <a:rPr lang="en-US" altLang="zh-CN" b="1" dirty="0" smtClean="0">
                <a:latin typeface="Times New Roman" pitchFamily="18" charset="0"/>
              </a:rPr>
              <a:t>).</a:t>
            </a:r>
          </a:p>
          <a:p>
            <a:pPr eaLnBrk="1" hangingPunct="1">
              <a:lnSpc>
                <a:spcPct val="90000"/>
              </a:lnSpc>
            </a:pPr>
            <a:r>
              <a:rPr lang="en-US" altLang="zh-CN" b="1" dirty="0" smtClean="0">
                <a:solidFill>
                  <a:srgbClr val="FF0000"/>
                </a:solidFill>
                <a:latin typeface="Times New Roman" pitchFamily="18" charset="0"/>
              </a:rPr>
              <a:t>Stage II</a:t>
            </a:r>
            <a:r>
              <a:rPr lang="en-US" altLang="zh-CN" b="1" dirty="0" smtClean="0">
                <a:latin typeface="Times New Roman" pitchFamily="18" charset="0"/>
              </a:rPr>
              <a:t>: mevalonate is converted to activated 5-carbon isoprene (</a:t>
            </a:r>
            <a:r>
              <a:rPr lang="zh-CN" altLang="en-US" b="1" dirty="0" smtClean="0">
                <a:latin typeface="楷体" panose="02010609060101010101" pitchFamily="49" charset="-122"/>
                <a:ea typeface="楷体" panose="02010609060101010101" pitchFamily="49" charset="-122"/>
              </a:rPr>
              <a:t>异戊二烯</a:t>
            </a:r>
            <a:r>
              <a:rPr lang="en-US" altLang="zh-CN" b="1" dirty="0" smtClean="0">
                <a:latin typeface="Times New Roman" pitchFamily="18" charset="0"/>
              </a:rPr>
              <a:t>) unit.</a:t>
            </a:r>
          </a:p>
          <a:p>
            <a:pPr eaLnBrk="1" hangingPunct="1">
              <a:lnSpc>
                <a:spcPct val="90000"/>
              </a:lnSpc>
            </a:pPr>
            <a:r>
              <a:rPr lang="en-US" altLang="zh-CN" b="1" dirty="0" smtClean="0">
                <a:solidFill>
                  <a:srgbClr val="FF0000"/>
                </a:solidFill>
                <a:latin typeface="Times New Roman" pitchFamily="18" charset="0"/>
              </a:rPr>
              <a:t>Stage III</a:t>
            </a:r>
            <a:r>
              <a:rPr lang="en-US" altLang="zh-CN" b="1" dirty="0" smtClean="0">
                <a:latin typeface="Times New Roman" pitchFamily="18" charset="0"/>
              </a:rPr>
              <a:t>: Six isoprene units condense to form the linear 30-carbon squalene(</a:t>
            </a:r>
            <a:r>
              <a:rPr lang="zh-CN" altLang="en-US" b="1" dirty="0" smtClean="0">
                <a:latin typeface="楷体" panose="02010609060101010101" pitchFamily="49" charset="-122"/>
                <a:ea typeface="楷体" panose="02010609060101010101" pitchFamily="49" charset="-122"/>
              </a:rPr>
              <a:t>鲨烯</a:t>
            </a:r>
            <a:r>
              <a:rPr lang="en-US" altLang="zh-CN" b="1" dirty="0" smtClean="0">
                <a:latin typeface="Times New Roman" pitchFamily="18" charset="0"/>
              </a:rPr>
              <a:t>).</a:t>
            </a:r>
          </a:p>
          <a:p>
            <a:pPr eaLnBrk="1" hangingPunct="1">
              <a:lnSpc>
                <a:spcPct val="90000"/>
              </a:lnSpc>
            </a:pPr>
            <a:r>
              <a:rPr lang="en-US" altLang="zh-CN" b="1" dirty="0" smtClean="0">
                <a:solidFill>
                  <a:srgbClr val="FF0000"/>
                </a:solidFill>
                <a:latin typeface="Times New Roman" pitchFamily="18" charset="0"/>
              </a:rPr>
              <a:t>Stage IV</a:t>
            </a:r>
            <a:r>
              <a:rPr lang="en-US" altLang="zh-CN" b="1" dirty="0" smtClean="0">
                <a:latin typeface="Times New Roman" pitchFamily="18" charset="0"/>
              </a:rPr>
              <a:t>: The linear squalene is cyclized to form a four-ring structure, which is eventually converted to the 27-carbon cholesterol through a series of complicated reactions.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5003800" y="1268413"/>
            <a:ext cx="3732213" cy="2227262"/>
          </a:xfrm>
          <a:prstGeom prst="rect">
            <a:avLst/>
          </a:prstGeom>
          <a:noFill/>
          <a:ln w="9525">
            <a:noFill/>
            <a:miter lim="800000"/>
            <a:headEnd/>
            <a:tailEnd/>
          </a:ln>
        </p:spPr>
        <p:txBody>
          <a:bodyPr wrap="none">
            <a:spAutoFit/>
          </a:bodyPr>
          <a:lstStyle/>
          <a:p>
            <a:r>
              <a:rPr kumimoji="1" lang="en-US" altLang="zh-CN" sz="2800" b="1" dirty="0">
                <a:solidFill>
                  <a:srgbClr val="0000FF"/>
                </a:solidFill>
              </a:rPr>
              <a:t>Reactions assembling</a:t>
            </a:r>
          </a:p>
          <a:p>
            <a:r>
              <a:rPr kumimoji="1" lang="en-US" altLang="zh-CN" sz="2800" b="1" dirty="0">
                <a:solidFill>
                  <a:srgbClr val="0000FF"/>
                </a:solidFill>
              </a:rPr>
              <a:t>cholesterol from </a:t>
            </a:r>
          </a:p>
          <a:p>
            <a:r>
              <a:rPr kumimoji="1" lang="en-US" altLang="zh-CN" sz="2800" b="1" dirty="0">
                <a:solidFill>
                  <a:srgbClr val="0000FF"/>
                </a:solidFill>
              </a:rPr>
              <a:t>acetyl-CoA can be </a:t>
            </a:r>
          </a:p>
          <a:p>
            <a:r>
              <a:rPr kumimoji="1" lang="en-US" altLang="zh-CN" sz="2800" b="1" dirty="0">
                <a:solidFill>
                  <a:srgbClr val="0000FF"/>
                </a:solidFill>
              </a:rPr>
              <a:t>divided into four stages</a:t>
            </a:r>
          </a:p>
          <a:p>
            <a:endParaRPr lang="en-US" altLang="zh-CN" sz="2800" b="1" dirty="0"/>
          </a:p>
        </p:txBody>
      </p:sp>
      <p:pic>
        <p:nvPicPr>
          <p:cNvPr id="57347" name="Picture 4"/>
          <p:cNvPicPr>
            <a:picLocks noChangeAspect="1" noChangeArrowheads="1"/>
          </p:cNvPicPr>
          <p:nvPr/>
        </p:nvPicPr>
        <p:blipFill>
          <a:blip r:embed="rId3"/>
          <a:srcRect/>
          <a:stretch>
            <a:fillRect/>
          </a:stretch>
        </p:blipFill>
        <p:spPr bwMode="auto">
          <a:xfrm>
            <a:off x="1835150" y="404813"/>
            <a:ext cx="3041650" cy="6097587"/>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0" y="4365625"/>
            <a:ext cx="2274888" cy="1552575"/>
          </a:xfrm>
          <a:prstGeom prst="rect">
            <a:avLst/>
          </a:prstGeom>
          <a:noFill/>
          <a:ln w="9525">
            <a:noFill/>
            <a:miter lim="800000"/>
            <a:headEnd/>
            <a:tailEnd/>
          </a:ln>
        </p:spPr>
        <p:txBody>
          <a:bodyPr wrap="none">
            <a:spAutoFit/>
          </a:bodyPr>
          <a:lstStyle/>
          <a:p>
            <a:r>
              <a:rPr kumimoji="1" lang="en-US" altLang="zh-CN" sz="2400" b="1" dirty="0">
                <a:solidFill>
                  <a:srgbClr val="FF0000"/>
                </a:solidFill>
              </a:rPr>
              <a:t>The irreversible</a:t>
            </a:r>
          </a:p>
          <a:p>
            <a:r>
              <a:rPr kumimoji="1" lang="en-US" altLang="zh-CN" sz="2400" b="1" dirty="0">
                <a:solidFill>
                  <a:srgbClr val="FF0000"/>
                </a:solidFill>
              </a:rPr>
              <a:t>committing step</a:t>
            </a:r>
          </a:p>
          <a:p>
            <a:r>
              <a:rPr kumimoji="1" lang="en-US" altLang="zh-CN" sz="2400" b="1" dirty="0">
                <a:solidFill>
                  <a:srgbClr val="FF0000"/>
                </a:solidFill>
              </a:rPr>
              <a:t>for cholesterol</a:t>
            </a:r>
          </a:p>
          <a:p>
            <a:r>
              <a:rPr kumimoji="1" lang="en-US" altLang="zh-CN" sz="2400" b="1" dirty="0">
                <a:solidFill>
                  <a:srgbClr val="FF0000"/>
                </a:solidFill>
              </a:rPr>
              <a:t>biosynthesis</a:t>
            </a:r>
          </a:p>
        </p:txBody>
      </p:sp>
      <p:pic>
        <p:nvPicPr>
          <p:cNvPr id="58371" name="Picture 8"/>
          <p:cNvPicPr>
            <a:picLocks noChangeAspect="1" noChangeArrowheads="1"/>
          </p:cNvPicPr>
          <p:nvPr/>
        </p:nvPicPr>
        <p:blipFill>
          <a:blip r:embed="rId3"/>
          <a:srcRect/>
          <a:stretch>
            <a:fillRect/>
          </a:stretch>
        </p:blipFill>
        <p:spPr bwMode="auto">
          <a:xfrm>
            <a:off x="2754313" y="379413"/>
            <a:ext cx="3633787" cy="6097587"/>
          </a:xfrm>
          <a:prstGeom prst="rect">
            <a:avLst/>
          </a:prstGeom>
          <a:noFill/>
          <a:ln w="9525">
            <a:noFill/>
            <a:miter lim="800000"/>
            <a:headEnd/>
            <a:tailEnd/>
          </a:ln>
        </p:spPr>
      </p:pic>
      <p:sp>
        <p:nvSpPr>
          <p:cNvPr id="58372" name="Text Box 9"/>
          <p:cNvSpPr txBox="1">
            <a:spLocks noChangeArrowheads="1"/>
          </p:cNvSpPr>
          <p:nvPr/>
        </p:nvSpPr>
        <p:spPr bwMode="auto">
          <a:xfrm>
            <a:off x="5047827" y="4941168"/>
            <a:ext cx="4106862" cy="1373187"/>
          </a:xfrm>
          <a:prstGeom prst="rect">
            <a:avLst/>
          </a:prstGeom>
          <a:noFill/>
          <a:ln w="9525">
            <a:noFill/>
            <a:miter lim="800000"/>
            <a:headEnd/>
            <a:tailEnd/>
          </a:ln>
        </p:spPr>
        <p:txBody>
          <a:bodyPr wrap="none">
            <a:spAutoFit/>
          </a:bodyPr>
          <a:lstStyle/>
          <a:p>
            <a:r>
              <a:rPr lang="en-US" altLang="zh-CN" sz="2800" b="1" dirty="0">
                <a:solidFill>
                  <a:srgbClr val="0000FF"/>
                </a:solidFill>
              </a:rPr>
              <a:t>Formation of mevalonate </a:t>
            </a:r>
          </a:p>
          <a:p>
            <a:r>
              <a:rPr lang="en-US" altLang="zh-CN" sz="2800" b="1" dirty="0">
                <a:solidFill>
                  <a:srgbClr val="0000FF"/>
                </a:solidFill>
              </a:rPr>
              <a:t>from acetyl-CoA</a:t>
            </a:r>
          </a:p>
          <a:p>
            <a:endParaRPr lang="en-US" altLang="zh-CN" sz="2800" dirty="0"/>
          </a:p>
        </p:txBody>
      </p:sp>
      <p:sp>
        <p:nvSpPr>
          <p:cNvPr id="58373" name="Line 10"/>
          <p:cNvSpPr>
            <a:spLocks noChangeShapeType="1"/>
          </p:cNvSpPr>
          <p:nvPr/>
        </p:nvSpPr>
        <p:spPr bwMode="auto">
          <a:xfrm>
            <a:off x="2339975" y="4797425"/>
            <a:ext cx="503238" cy="0"/>
          </a:xfrm>
          <a:prstGeom prst="line">
            <a:avLst/>
          </a:prstGeom>
          <a:noFill/>
          <a:ln w="38100">
            <a:solidFill>
              <a:srgbClr val="FF0000"/>
            </a:solidFill>
            <a:round/>
            <a:headEnd/>
            <a:tailEnd type="triangle" w="med" len="med"/>
          </a:ln>
        </p:spPr>
        <p:txBody>
          <a:bodyPr wrap="none"/>
          <a:lstStyle/>
          <a:p>
            <a:endParaRPr lang="zh-CN" altLang="en-US"/>
          </a:p>
        </p:txBody>
      </p:sp>
      <p:cxnSp>
        <p:nvCxnSpPr>
          <p:cNvPr id="58374" name="直接箭头连接符 6"/>
          <p:cNvCxnSpPr>
            <a:cxnSpLocks noChangeShapeType="1"/>
          </p:cNvCxnSpPr>
          <p:nvPr/>
        </p:nvCxnSpPr>
        <p:spPr bwMode="auto">
          <a:xfrm rot="10800000">
            <a:off x="4857750" y="4357688"/>
            <a:ext cx="714375" cy="1587"/>
          </a:xfrm>
          <a:prstGeom prst="straightConnector1">
            <a:avLst/>
          </a:prstGeom>
          <a:noFill/>
          <a:ln w="38100" algn="ctr">
            <a:solidFill>
              <a:schemeClr val="tx1"/>
            </a:solidFill>
            <a:round/>
            <a:headEnd/>
            <a:tailEnd type="arrow"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107157"/>
            <a:ext cx="9144000" cy="1143000"/>
          </a:xfrm>
        </p:spPr>
        <p:txBody>
          <a:bodyPr/>
          <a:lstStyle/>
          <a:p>
            <a:pPr eaLnBrk="1" hangingPunct="1"/>
            <a:r>
              <a:rPr lang="en-US" altLang="zh-CN" sz="4200" b="1" dirty="0" smtClean="0">
                <a:solidFill>
                  <a:srgbClr val="0000FF"/>
                </a:solidFill>
                <a:latin typeface="Times New Roman" pitchFamily="18" charset="0"/>
              </a:rPr>
              <a:t>15. Mevalonate commits the acetyl groups for cholesterol synthesis</a:t>
            </a:r>
            <a:r>
              <a:rPr lang="en-US" altLang="zh-CN" sz="4200" dirty="0" smtClean="0"/>
              <a:t>  </a:t>
            </a:r>
          </a:p>
        </p:txBody>
      </p:sp>
      <p:sp>
        <p:nvSpPr>
          <p:cNvPr id="59395" name="Rectangle 3"/>
          <p:cNvSpPr>
            <a:spLocks noGrp="1" noChangeArrowheads="1"/>
          </p:cNvSpPr>
          <p:nvPr>
            <p:ph type="body" idx="1"/>
          </p:nvPr>
        </p:nvSpPr>
        <p:spPr>
          <a:xfrm>
            <a:off x="125760" y="1484784"/>
            <a:ext cx="8892480" cy="4114800"/>
          </a:xfrm>
        </p:spPr>
        <p:txBody>
          <a:bodyPr/>
          <a:lstStyle/>
          <a:p>
            <a:pPr eaLnBrk="1" hangingPunct="1">
              <a:lnSpc>
                <a:spcPct val="90000"/>
              </a:lnSpc>
            </a:pPr>
            <a:r>
              <a:rPr lang="en-US" altLang="zh-CN" b="1" dirty="0" smtClean="0">
                <a:latin typeface="Times New Roman" pitchFamily="18" charset="0"/>
              </a:rPr>
              <a:t>One molecule of </a:t>
            </a:r>
            <a:r>
              <a:rPr lang="en-US" altLang="zh-CN" b="1" dirty="0" smtClean="0">
                <a:solidFill>
                  <a:srgbClr val="FF0000"/>
                </a:solidFill>
                <a:latin typeface="Symbol" pitchFamily="18" charset="2"/>
              </a:rPr>
              <a:t>b</a:t>
            </a:r>
            <a:r>
              <a:rPr lang="en-US" altLang="zh-CN" b="1" dirty="0" smtClean="0">
                <a:solidFill>
                  <a:srgbClr val="FF0000"/>
                </a:solidFill>
                <a:latin typeface="Times New Roman" pitchFamily="18" charset="0"/>
              </a:rPr>
              <a:t>-hydroxy-</a:t>
            </a:r>
            <a:r>
              <a:rPr lang="en-US" altLang="zh-CN" b="1" dirty="0" smtClean="0">
                <a:solidFill>
                  <a:srgbClr val="FF0000"/>
                </a:solidFill>
                <a:latin typeface="Symbol" pitchFamily="18" charset="2"/>
              </a:rPr>
              <a:t>b</a:t>
            </a:r>
            <a:r>
              <a:rPr lang="en-US" altLang="zh-CN" b="1" dirty="0" smtClean="0">
                <a:solidFill>
                  <a:srgbClr val="FF0000"/>
                </a:solidFill>
                <a:latin typeface="Times New Roman" pitchFamily="18" charset="0"/>
              </a:rPr>
              <a:t>-methylglutaryl-CoA</a:t>
            </a:r>
            <a:r>
              <a:rPr lang="en-US" altLang="zh-CN" b="1" dirty="0" smtClean="0">
                <a:latin typeface="Times New Roman" pitchFamily="18" charset="0"/>
              </a:rPr>
              <a:t> (HMG-CoA) is formed from three acetyl-CoA molecules in the cytosol </a:t>
            </a:r>
            <a:r>
              <a:rPr lang="en-US" altLang="zh-CN" b="1" dirty="0" smtClean="0">
                <a:solidFill>
                  <a:srgbClr val="0000FF"/>
                </a:solidFill>
                <a:latin typeface="Times New Roman" pitchFamily="18" charset="0"/>
              </a:rPr>
              <a:t>via the same reactions as occurring in mitochondria for ketone body formation.</a:t>
            </a:r>
          </a:p>
          <a:p>
            <a:pPr eaLnBrk="1" hangingPunct="1">
              <a:lnSpc>
                <a:spcPct val="90000"/>
              </a:lnSpc>
            </a:pPr>
            <a:r>
              <a:rPr lang="en-US" altLang="zh-CN" b="1" dirty="0" smtClean="0">
                <a:solidFill>
                  <a:srgbClr val="FF0000"/>
                </a:solidFill>
                <a:latin typeface="Times New Roman" pitchFamily="18" charset="0"/>
              </a:rPr>
              <a:t>HMG-CoA reductase</a:t>
            </a:r>
            <a:r>
              <a:rPr lang="en-US" altLang="zh-CN" b="1" dirty="0" smtClean="0">
                <a:latin typeface="Times New Roman" pitchFamily="18" charset="0"/>
              </a:rPr>
              <a:t> (an integral membrane protein in the smooth ER) catalyzes the irreversible reduction of HMG-CoA (using two molecules of NADPH) to form mevalonate: committing the acetyl groups for cholesterol synthesis (thus being the major regulation step).</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0" y="476672"/>
            <a:ext cx="9144000" cy="1143000"/>
          </a:xfrm>
        </p:spPr>
        <p:txBody>
          <a:bodyPr/>
          <a:lstStyle/>
          <a:p>
            <a:pPr eaLnBrk="1" hangingPunct="1"/>
            <a:r>
              <a:rPr lang="en-US" altLang="zh-CN" sz="4000" b="1" dirty="0" smtClean="0">
                <a:solidFill>
                  <a:srgbClr val="0000FF"/>
                </a:solidFill>
                <a:latin typeface="Times New Roman" pitchFamily="18" charset="0"/>
              </a:rPr>
              <a:t>16. Cholesterols made in vertebrate livers can be converted to bile acids and cholesterol esters before exporting</a:t>
            </a:r>
          </a:p>
        </p:txBody>
      </p:sp>
      <p:sp>
        <p:nvSpPr>
          <p:cNvPr id="60419" name="Rectangle 1027"/>
          <p:cNvSpPr>
            <a:spLocks noGrp="1" noChangeArrowheads="1"/>
          </p:cNvSpPr>
          <p:nvPr>
            <p:ph type="body" idx="1"/>
          </p:nvPr>
        </p:nvSpPr>
        <p:spPr>
          <a:xfrm>
            <a:off x="228600" y="2132856"/>
            <a:ext cx="8915400" cy="4953000"/>
          </a:xfrm>
        </p:spPr>
        <p:txBody>
          <a:bodyPr/>
          <a:lstStyle/>
          <a:p>
            <a:pPr eaLnBrk="1" hangingPunct="1"/>
            <a:r>
              <a:rPr lang="en-US" altLang="zh-CN" b="1" dirty="0" smtClean="0">
                <a:latin typeface="Times New Roman" pitchFamily="18" charset="0"/>
              </a:rPr>
              <a:t>Cholesterol can be converted to bile acids and bile salts, which will be secreted to the intestine for emulsifying lipids.</a:t>
            </a:r>
          </a:p>
          <a:p>
            <a:pPr eaLnBrk="1" hangingPunct="1"/>
            <a:r>
              <a:rPr lang="en-US" altLang="zh-CN" b="1" dirty="0" smtClean="0">
                <a:latin typeface="Times New Roman" pitchFamily="18" charset="0"/>
              </a:rPr>
              <a:t>Cholesterol can also be converted to the more hydrophobic </a:t>
            </a:r>
            <a:r>
              <a:rPr lang="en-US" altLang="zh-CN" b="1" dirty="0" smtClean="0">
                <a:solidFill>
                  <a:srgbClr val="FF0000"/>
                </a:solidFill>
                <a:latin typeface="Times New Roman" pitchFamily="18" charset="0"/>
              </a:rPr>
              <a:t>cholesterol esters</a:t>
            </a:r>
            <a:r>
              <a:rPr lang="en-US" altLang="zh-CN" b="1" dirty="0" smtClean="0">
                <a:latin typeface="Times New Roman" pitchFamily="18" charset="0"/>
              </a:rPr>
              <a:t>, which will be stored in the liver or transported to other tissues after being incorporated into lipoprotein particles.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5559425" y="1773238"/>
            <a:ext cx="3584575" cy="3508375"/>
          </a:xfrm>
          <a:prstGeom prst="rect">
            <a:avLst/>
          </a:prstGeom>
          <a:noFill/>
          <a:ln w="9525">
            <a:noFill/>
            <a:miter lim="800000"/>
            <a:headEnd/>
            <a:tailEnd/>
          </a:ln>
        </p:spPr>
        <p:txBody>
          <a:bodyPr wrap="none">
            <a:spAutoFit/>
          </a:bodyPr>
          <a:lstStyle/>
          <a:p>
            <a:r>
              <a:rPr kumimoji="1" lang="en-US" altLang="zh-CN" sz="2800" b="1" dirty="0">
                <a:solidFill>
                  <a:srgbClr val="0000FF"/>
                </a:solidFill>
              </a:rPr>
              <a:t>Acyl-CoA-Cholesterol</a:t>
            </a:r>
          </a:p>
          <a:p>
            <a:r>
              <a:rPr kumimoji="1" lang="en-US" altLang="zh-CN" sz="2800" b="1" dirty="0">
                <a:solidFill>
                  <a:srgbClr val="0000FF"/>
                </a:solidFill>
              </a:rPr>
              <a:t>acyl transferase</a:t>
            </a:r>
          </a:p>
          <a:p>
            <a:r>
              <a:rPr kumimoji="1" lang="en-US" altLang="zh-CN" sz="2800" b="1" dirty="0">
                <a:solidFill>
                  <a:srgbClr val="0000FF"/>
                </a:solidFill>
              </a:rPr>
              <a:t>(ACAT) catalyzes the </a:t>
            </a:r>
          </a:p>
          <a:p>
            <a:r>
              <a:rPr kumimoji="1" lang="en-US" altLang="zh-CN" sz="2800" b="1" dirty="0">
                <a:solidFill>
                  <a:srgbClr val="0000FF"/>
                </a:solidFill>
              </a:rPr>
              <a:t>addition of an acyl </a:t>
            </a:r>
          </a:p>
          <a:p>
            <a:r>
              <a:rPr kumimoji="1" lang="en-US" altLang="zh-CN" sz="2800" b="1" dirty="0">
                <a:solidFill>
                  <a:srgbClr val="0000FF"/>
                </a:solidFill>
              </a:rPr>
              <a:t>group to the hydroxyl </a:t>
            </a:r>
          </a:p>
          <a:p>
            <a:r>
              <a:rPr kumimoji="1" lang="en-US" altLang="zh-CN" sz="2800" b="1" dirty="0">
                <a:solidFill>
                  <a:srgbClr val="0000FF"/>
                </a:solidFill>
              </a:rPr>
              <a:t>group of cholesterol</a:t>
            </a:r>
          </a:p>
          <a:p>
            <a:endParaRPr lang="en-US" altLang="zh-CN" sz="2800" b="1" dirty="0"/>
          </a:p>
          <a:p>
            <a:endParaRPr lang="en-US" altLang="zh-CN" sz="2800" b="1" dirty="0"/>
          </a:p>
        </p:txBody>
      </p:sp>
      <p:pic>
        <p:nvPicPr>
          <p:cNvPr id="61443" name="Picture 5"/>
          <p:cNvPicPr>
            <a:picLocks noChangeAspect="1" noChangeArrowheads="1"/>
          </p:cNvPicPr>
          <p:nvPr/>
        </p:nvPicPr>
        <p:blipFill>
          <a:blip r:embed="rId3"/>
          <a:srcRect/>
          <a:stretch>
            <a:fillRect/>
          </a:stretch>
        </p:blipFill>
        <p:spPr bwMode="auto">
          <a:xfrm>
            <a:off x="0" y="333375"/>
            <a:ext cx="5645150" cy="5832475"/>
          </a:xfrm>
          <a:prstGeom prst="rect">
            <a:avLst/>
          </a:prstGeom>
          <a:noFill/>
          <a:ln w="9525">
            <a:noFill/>
            <a:miter lim="800000"/>
            <a:headEnd/>
            <a:tailEnd/>
          </a:ln>
        </p:spPr>
      </p:pic>
      <p:sp>
        <p:nvSpPr>
          <p:cNvPr id="61444" name="Text Box 7"/>
          <p:cNvSpPr txBox="1">
            <a:spLocks noChangeArrowheads="1"/>
          </p:cNvSpPr>
          <p:nvPr/>
        </p:nvSpPr>
        <p:spPr bwMode="auto">
          <a:xfrm>
            <a:off x="3203575" y="6021388"/>
            <a:ext cx="3579813" cy="1187450"/>
          </a:xfrm>
          <a:prstGeom prst="rect">
            <a:avLst/>
          </a:prstGeom>
          <a:noFill/>
          <a:ln w="9525">
            <a:noFill/>
            <a:miter lim="800000"/>
            <a:headEnd/>
            <a:tailEnd/>
          </a:ln>
        </p:spPr>
        <p:txBody>
          <a:bodyPr wrap="none">
            <a:spAutoFit/>
          </a:bodyPr>
          <a:lstStyle/>
          <a:p>
            <a:r>
              <a:rPr lang="en-US" altLang="zh-CN" sz="2400" b="1" dirty="0">
                <a:solidFill>
                  <a:srgbClr val="FF0000"/>
                </a:solidFill>
              </a:rPr>
              <a:t>(more hydrophobic form </a:t>
            </a:r>
          </a:p>
          <a:p>
            <a:r>
              <a:rPr lang="en-US" altLang="zh-CN" sz="2400" b="1" dirty="0">
                <a:solidFill>
                  <a:srgbClr val="FF0000"/>
                </a:solidFill>
              </a:rPr>
              <a:t>for storage and transport)</a:t>
            </a:r>
          </a:p>
          <a:p>
            <a:endParaRPr lang="en-US" altLang="zh-CN" sz="24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a:xfrm>
            <a:off x="114300" y="476672"/>
            <a:ext cx="8915400" cy="1143000"/>
          </a:xfrm>
        </p:spPr>
        <p:txBody>
          <a:bodyPr/>
          <a:lstStyle/>
          <a:p>
            <a:pPr eaLnBrk="1" hangingPunct="1"/>
            <a:r>
              <a:rPr lang="en-US" altLang="zh-CN" sz="4000" b="1" dirty="0" smtClean="0">
                <a:solidFill>
                  <a:srgbClr val="0000FF"/>
                </a:solidFill>
                <a:latin typeface="Times New Roman" pitchFamily="18" charset="0"/>
              </a:rPr>
              <a:t>17. Lipids (including cholesterols) are transported in the vertebrate plasma as various lipoprotein particles</a:t>
            </a:r>
          </a:p>
        </p:txBody>
      </p:sp>
      <p:sp>
        <p:nvSpPr>
          <p:cNvPr id="62467" name="Rectangle 1027"/>
          <p:cNvSpPr>
            <a:spLocks noGrp="1" noChangeArrowheads="1"/>
          </p:cNvSpPr>
          <p:nvPr>
            <p:ph type="body" idx="1"/>
          </p:nvPr>
        </p:nvSpPr>
        <p:spPr>
          <a:xfrm>
            <a:off x="0" y="1989138"/>
            <a:ext cx="9144000" cy="5157787"/>
          </a:xfrm>
        </p:spPr>
        <p:txBody>
          <a:bodyPr/>
          <a:lstStyle/>
          <a:p>
            <a:pPr eaLnBrk="1" hangingPunct="1">
              <a:lnSpc>
                <a:spcPct val="90000"/>
              </a:lnSpc>
            </a:pPr>
            <a:r>
              <a:rPr lang="en-US" altLang="zh-CN" sz="2800" b="1" dirty="0" smtClean="0">
                <a:latin typeface="Times New Roman" pitchFamily="18" charset="0"/>
              </a:rPr>
              <a:t>The different lipoprotein particles, having different combinations of lipids and </a:t>
            </a:r>
            <a:r>
              <a:rPr lang="en-US" altLang="zh-CN" sz="2800" b="1" dirty="0" smtClean="0">
                <a:solidFill>
                  <a:srgbClr val="FF0000"/>
                </a:solidFill>
                <a:latin typeface="Times New Roman" pitchFamily="18" charset="0"/>
              </a:rPr>
              <a:t>apolipoproteins</a:t>
            </a:r>
            <a:r>
              <a:rPr lang="en-US" altLang="zh-CN" sz="2800" b="1" dirty="0" smtClean="0">
                <a:latin typeface="Times New Roman" pitchFamily="18" charset="0"/>
              </a:rPr>
              <a:t>, can be separated by ultracentrifugation due to different densities and sizes.</a:t>
            </a:r>
          </a:p>
          <a:p>
            <a:pPr eaLnBrk="1" hangingPunct="1">
              <a:lnSpc>
                <a:spcPct val="90000"/>
              </a:lnSpc>
            </a:pPr>
            <a:endParaRPr lang="en-US" altLang="zh-CN" sz="2800" b="1" dirty="0" smtClean="0">
              <a:latin typeface="Times New Roman" pitchFamily="18" charset="0"/>
            </a:endParaRPr>
          </a:p>
          <a:p>
            <a:pPr eaLnBrk="1" hangingPunct="1">
              <a:lnSpc>
                <a:spcPct val="90000"/>
              </a:lnSpc>
            </a:pPr>
            <a:r>
              <a:rPr lang="en-US" altLang="zh-CN" sz="2800" b="1" dirty="0" smtClean="0">
                <a:latin typeface="Times New Roman" pitchFamily="18" charset="0"/>
              </a:rPr>
              <a:t>The human plasma lipoproteins include </a:t>
            </a:r>
            <a:r>
              <a:rPr lang="en-US" altLang="zh-CN" sz="2800" b="1" dirty="0" smtClean="0">
                <a:solidFill>
                  <a:srgbClr val="FF0000"/>
                </a:solidFill>
                <a:latin typeface="Times New Roman" pitchFamily="18" charset="0"/>
              </a:rPr>
              <a:t>chylomicrons</a:t>
            </a:r>
            <a:r>
              <a:rPr lang="en-US" altLang="zh-CN" sz="2800" b="1" dirty="0" smtClean="0">
                <a:latin typeface="Times New Roman" pitchFamily="18" charset="0"/>
              </a:rPr>
              <a:t> (which transport exogenous lipids from intestine to various tissues), </a:t>
            </a:r>
            <a:r>
              <a:rPr lang="en-US" altLang="zh-CN" sz="2800" b="1" dirty="0" smtClean="0">
                <a:solidFill>
                  <a:srgbClr val="FF0000"/>
                </a:solidFill>
                <a:latin typeface="Times New Roman" pitchFamily="18" charset="0"/>
              </a:rPr>
              <a:t>VLDL</a:t>
            </a:r>
            <a:r>
              <a:rPr lang="en-US" altLang="zh-CN" sz="2800" b="1" dirty="0" smtClean="0">
                <a:latin typeface="Times New Roman" pitchFamily="18" charset="0"/>
              </a:rPr>
              <a:t> (very low-density lipoproteins which transport endogenous lipids synthesized in the liver), </a:t>
            </a:r>
            <a:r>
              <a:rPr lang="en-US" altLang="zh-CN" sz="2800" b="1" dirty="0" smtClean="0">
                <a:solidFill>
                  <a:srgbClr val="FF0000"/>
                </a:solidFill>
                <a:latin typeface="Times New Roman" pitchFamily="18" charset="0"/>
              </a:rPr>
              <a:t>LDL</a:t>
            </a:r>
            <a:r>
              <a:rPr lang="en-US" altLang="zh-CN" sz="2800" b="1" dirty="0" smtClean="0">
                <a:latin typeface="Times New Roman" pitchFamily="18" charset="0"/>
              </a:rPr>
              <a:t> (low-density lipoproteins) and </a:t>
            </a:r>
            <a:r>
              <a:rPr lang="en-US" altLang="zh-CN" sz="2800" b="1" dirty="0" smtClean="0">
                <a:solidFill>
                  <a:srgbClr val="FF0000"/>
                </a:solidFill>
                <a:latin typeface="Times New Roman" pitchFamily="18" charset="0"/>
              </a:rPr>
              <a:t>HDL</a:t>
            </a:r>
            <a:r>
              <a:rPr lang="en-US" altLang="zh-CN" sz="2800" b="1" dirty="0" smtClean="0">
                <a:latin typeface="Times New Roman" pitchFamily="18" charset="0"/>
              </a:rPr>
              <a:t> (high-density lipoproteins).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21-01"/>
          <p:cNvPicPr>
            <a:picLocks noChangeAspect="1" noChangeArrowheads="1"/>
          </p:cNvPicPr>
          <p:nvPr/>
        </p:nvPicPr>
        <p:blipFill>
          <a:blip r:embed="rId3"/>
          <a:srcRect/>
          <a:stretch>
            <a:fillRect/>
          </a:stretch>
        </p:blipFill>
        <p:spPr bwMode="auto">
          <a:xfrm>
            <a:off x="1692275" y="188913"/>
            <a:ext cx="2762250" cy="6535737"/>
          </a:xfrm>
          <a:prstGeom prst="rect">
            <a:avLst/>
          </a:prstGeom>
          <a:noFill/>
          <a:ln w="9525">
            <a:noFill/>
            <a:miter lim="800000"/>
            <a:headEnd/>
            <a:tailEnd/>
          </a:ln>
        </p:spPr>
      </p:pic>
      <p:sp>
        <p:nvSpPr>
          <p:cNvPr id="7171" name="Text Box 3"/>
          <p:cNvSpPr txBox="1">
            <a:spLocks noChangeArrowheads="1"/>
          </p:cNvSpPr>
          <p:nvPr/>
        </p:nvSpPr>
        <p:spPr bwMode="auto">
          <a:xfrm>
            <a:off x="4322763" y="5041900"/>
            <a:ext cx="4821237" cy="1816100"/>
          </a:xfrm>
          <a:prstGeom prst="rect">
            <a:avLst/>
          </a:prstGeom>
          <a:noFill/>
          <a:ln w="9525">
            <a:noFill/>
            <a:miter lim="800000"/>
            <a:headEnd/>
            <a:tailEnd/>
          </a:ln>
        </p:spPr>
        <p:txBody>
          <a:bodyPr wrap="none">
            <a:spAutoFit/>
          </a:bodyPr>
          <a:lstStyle/>
          <a:p>
            <a:pPr algn="ctr"/>
            <a:r>
              <a:rPr kumimoji="1" lang="en-US" altLang="zh-CN" sz="2800" b="1" dirty="0">
                <a:solidFill>
                  <a:srgbClr val="FF0000"/>
                </a:solidFill>
              </a:rPr>
              <a:t>Acetyl-CoA carboxylase</a:t>
            </a:r>
          </a:p>
          <a:p>
            <a:pPr algn="ctr"/>
            <a:r>
              <a:rPr kumimoji="1" lang="en-US" altLang="zh-CN" sz="2800" b="1" dirty="0"/>
              <a:t> catalyzes the two-step </a:t>
            </a:r>
          </a:p>
          <a:p>
            <a:pPr algn="ctr"/>
            <a:r>
              <a:rPr kumimoji="1" lang="en-US" altLang="zh-CN" sz="2800" b="1" dirty="0"/>
              <a:t>carboxylation reaction of </a:t>
            </a:r>
          </a:p>
          <a:p>
            <a:pPr algn="ctr"/>
            <a:r>
              <a:rPr kumimoji="1" lang="en-US" altLang="zh-CN" sz="2800" b="1" dirty="0"/>
              <a:t>acetyl-CoA on two active sites.</a:t>
            </a:r>
          </a:p>
        </p:txBody>
      </p:sp>
      <p:cxnSp>
        <p:nvCxnSpPr>
          <p:cNvPr id="7172" name="直接箭头连接符 4"/>
          <p:cNvCxnSpPr>
            <a:cxnSpLocks noChangeShapeType="1"/>
          </p:cNvCxnSpPr>
          <p:nvPr/>
        </p:nvCxnSpPr>
        <p:spPr bwMode="auto">
          <a:xfrm>
            <a:off x="3500438" y="1071563"/>
            <a:ext cx="914400" cy="914400"/>
          </a:xfrm>
          <a:prstGeom prst="straightConnector1">
            <a:avLst/>
          </a:prstGeom>
          <a:noFill/>
          <a:ln w="9525" algn="ctr">
            <a:solidFill>
              <a:schemeClr val="tx1"/>
            </a:solidFill>
            <a:round/>
            <a:headEnd/>
            <a:tailEnd type="arrow" w="med" len="med"/>
          </a:ln>
        </p:spPr>
      </p:cxnSp>
      <p:sp>
        <p:nvSpPr>
          <p:cNvPr id="7173" name="矩形 5"/>
          <p:cNvSpPr>
            <a:spLocks noChangeArrowheads="1"/>
          </p:cNvSpPr>
          <p:nvPr/>
        </p:nvSpPr>
        <p:spPr bwMode="auto">
          <a:xfrm>
            <a:off x="2500313" y="1000125"/>
            <a:ext cx="785812" cy="285750"/>
          </a:xfrm>
          <a:prstGeom prst="rect">
            <a:avLst/>
          </a:prstGeom>
          <a:noFill/>
          <a:ln w="28575" algn="ctr">
            <a:solidFill>
              <a:srgbClr val="FF0000"/>
            </a:solidFill>
            <a:round/>
            <a:headEnd/>
            <a:tailEnd/>
          </a:ln>
        </p:spPr>
        <p:txBody>
          <a:bodyPr wrap="none"/>
          <a:lstStyle/>
          <a:p>
            <a:endParaRPr lang="zh-CN" altLang="en-US"/>
          </a:p>
        </p:txBody>
      </p:sp>
      <p:cxnSp>
        <p:nvCxnSpPr>
          <p:cNvPr id="7174" name="直接箭头连接符 6"/>
          <p:cNvCxnSpPr>
            <a:cxnSpLocks noChangeShapeType="1"/>
          </p:cNvCxnSpPr>
          <p:nvPr/>
        </p:nvCxnSpPr>
        <p:spPr bwMode="auto">
          <a:xfrm rot="10800000">
            <a:off x="4071938" y="2786063"/>
            <a:ext cx="928687" cy="1587"/>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611560" y="6213475"/>
            <a:ext cx="7974812" cy="584775"/>
          </a:xfrm>
          <a:prstGeom prst="rect">
            <a:avLst/>
          </a:prstGeom>
          <a:noFill/>
          <a:ln w="9525">
            <a:noFill/>
            <a:miter lim="800000"/>
            <a:headEnd/>
            <a:tailEnd/>
          </a:ln>
        </p:spPr>
        <p:txBody>
          <a:bodyPr wrap="none">
            <a:spAutoFit/>
          </a:bodyPr>
          <a:lstStyle/>
          <a:p>
            <a:r>
              <a:rPr lang="en-US" altLang="zh-CN" sz="3200" b="1" dirty="0">
                <a:solidFill>
                  <a:srgbClr val="0000FF"/>
                </a:solidFill>
              </a:rPr>
              <a:t>Structure of a low-density lipoprotein (LDL)</a:t>
            </a:r>
          </a:p>
        </p:txBody>
      </p:sp>
      <p:pic>
        <p:nvPicPr>
          <p:cNvPr id="63491" name="Picture 5"/>
          <p:cNvPicPr>
            <a:picLocks noChangeAspect="1" noChangeArrowheads="1"/>
          </p:cNvPicPr>
          <p:nvPr/>
        </p:nvPicPr>
        <p:blipFill>
          <a:blip r:embed="rId3"/>
          <a:srcRect/>
          <a:stretch>
            <a:fillRect/>
          </a:stretch>
        </p:blipFill>
        <p:spPr bwMode="auto">
          <a:xfrm>
            <a:off x="1979613" y="115888"/>
            <a:ext cx="5140325" cy="6097587"/>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figure_21_39a"/>
          <p:cNvPicPr>
            <a:picLocks noChangeAspect="1" noChangeArrowheads="1"/>
          </p:cNvPicPr>
          <p:nvPr/>
        </p:nvPicPr>
        <p:blipFill>
          <a:blip r:embed="rId3" cstate="print"/>
          <a:srcRect/>
          <a:stretch>
            <a:fillRect/>
          </a:stretch>
        </p:blipFill>
        <p:spPr bwMode="auto">
          <a:xfrm>
            <a:off x="520701" y="152401"/>
            <a:ext cx="7867724" cy="6354168"/>
          </a:xfrm>
          <a:prstGeom prst="rect">
            <a:avLst/>
          </a:prstGeom>
          <a:noFill/>
          <a:ln w="9525">
            <a:noFill/>
            <a:miter lim="800000"/>
            <a:headEnd/>
            <a:tailEnd/>
          </a:ln>
          <a:effectLst/>
        </p:spPr>
      </p:pic>
      <p:sp>
        <p:nvSpPr>
          <p:cNvPr id="4" name="TextBox 3"/>
          <p:cNvSpPr txBox="1"/>
          <p:nvPr/>
        </p:nvSpPr>
        <p:spPr>
          <a:xfrm>
            <a:off x="3131840" y="6669360"/>
            <a:ext cx="72008" cy="369332"/>
          </a:xfrm>
          <a:prstGeom prst="rect">
            <a:avLst/>
          </a:prstGeom>
          <a:noFill/>
        </p:spPr>
        <p:txBody>
          <a:bodyPr wrap="square" rtlCol="0">
            <a:spAutoFit/>
          </a:bodyPr>
          <a:lstStyle/>
          <a:p>
            <a:endParaRPr lang="zh-CN" altLang="en-US" dirty="0"/>
          </a:p>
        </p:txBody>
      </p:sp>
      <p:sp>
        <p:nvSpPr>
          <p:cNvPr id="6" name="矩形 5"/>
          <p:cNvSpPr/>
          <p:nvPr/>
        </p:nvSpPr>
        <p:spPr>
          <a:xfrm>
            <a:off x="2843808" y="6396335"/>
            <a:ext cx="6029279" cy="461665"/>
          </a:xfrm>
          <a:prstGeom prst="rect">
            <a:avLst/>
          </a:prstGeom>
        </p:spPr>
        <p:txBody>
          <a:bodyPr wrap="none">
            <a:spAutoFit/>
          </a:bodyPr>
          <a:lstStyle/>
          <a:p>
            <a:r>
              <a:rPr lang="en-US" altLang="zh-CN" sz="2400" b="1" dirty="0" smtClean="0">
                <a:solidFill>
                  <a:srgbClr val="0000FF"/>
                </a:solidFill>
              </a:rPr>
              <a:t>Structure of a low-density lipoprotein (LDL)</a:t>
            </a:r>
            <a:endParaRPr lang="en-US" altLang="zh-CN" sz="2400" b="1" dirty="0">
              <a:solidFill>
                <a:srgbClr val="0000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447675" y="6315075"/>
            <a:ext cx="184150" cy="366713"/>
          </a:xfrm>
          <a:prstGeom prst="rect">
            <a:avLst/>
          </a:prstGeom>
          <a:noFill/>
          <a:ln w="9525">
            <a:noFill/>
            <a:miter lim="800000"/>
            <a:headEnd/>
            <a:tailEnd/>
          </a:ln>
        </p:spPr>
        <p:txBody>
          <a:bodyPr wrap="none">
            <a:spAutoFit/>
          </a:bodyPr>
          <a:lstStyle/>
          <a:p>
            <a:endParaRPr lang="zh-CN" altLang="zh-CN">
              <a:latin typeface="Arial" charset="0"/>
            </a:endParaRPr>
          </a:p>
        </p:txBody>
      </p:sp>
      <p:pic>
        <p:nvPicPr>
          <p:cNvPr id="64515" name="Picture 4"/>
          <p:cNvPicPr>
            <a:picLocks noChangeAspect="1" noChangeArrowheads="1"/>
          </p:cNvPicPr>
          <p:nvPr/>
        </p:nvPicPr>
        <p:blipFill>
          <a:blip r:embed="rId2"/>
          <a:srcRect/>
          <a:stretch>
            <a:fillRect/>
          </a:stretch>
        </p:blipFill>
        <p:spPr bwMode="auto">
          <a:xfrm>
            <a:off x="1084263" y="379413"/>
            <a:ext cx="6975475" cy="6097587"/>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able 21-01"/>
          <p:cNvPicPr>
            <a:picLocks noChangeAspect="1" noChangeArrowheads="1"/>
          </p:cNvPicPr>
          <p:nvPr/>
        </p:nvPicPr>
        <p:blipFill>
          <a:blip r:embed="rId3"/>
          <a:srcRect/>
          <a:stretch>
            <a:fillRect/>
          </a:stretch>
        </p:blipFill>
        <p:spPr bwMode="auto">
          <a:xfrm>
            <a:off x="304800" y="2044700"/>
            <a:ext cx="8531225" cy="2767013"/>
          </a:xfrm>
          <a:prstGeom prst="rect">
            <a:avLst/>
          </a:prstGeom>
          <a:noFill/>
          <a:ln w="9525">
            <a:noFill/>
            <a:miter lim="800000"/>
            <a:headEnd/>
            <a:tailEnd/>
          </a:ln>
        </p:spPr>
      </p:pic>
      <p:cxnSp>
        <p:nvCxnSpPr>
          <p:cNvPr id="65539" name="直接箭头连接符 3"/>
          <p:cNvCxnSpPr>
            <a:cxnSpLocks noChangeShapeType="1"/>
          </p:cNvCxnSpPr>
          <p:nvPr/>
        </p:nvCxnSpPr>
        <p:spPr bwMode="auto">
          <a:xfrm rot="10800000">
            <a:off x="8215313" y="3143250"/>
            <a:ext cx="500062" cy="1588"/>
          </a:xfrm>
          <a:prstGeom prst="straightConnector1">
            <a:avLst/>
          </a:prstGeom>
          <a:noFill/>
          <a:ln w="38100" algn="ctr">
            <a:solidFill>
              <a:srgbClr val="FF0000"/>
            </a:solidFill>
            <a:round/>
            <a:headEnd/>
            <a:tailEnd type="arrow" w="med" len="med"/>
          </a:ln>
        </p:spPr>
      </p:cxnSp>
      <p:cxnSp>
        <p:nvCxnSpPr>
          <p:cNvPr id="65540" name="直接箭头连接符 5"/>
          <p:cNvCxnSpPr>
            <a:cxnSpLocks noChangeShapeType="1"/>
          </p:cNvCxnSpPr>
          <p:nvPr/>
        </p:nvCxnSpPr>
        <p:spPr bwMode="auto">
          <a:xfrm rot="10800000">
            <a:off x="6929438" y="3643313"/>
            <a:ext cx="500062" cy="1587"/>
          </a:xfrm>
          <a:prstGeom prst="straightConnector1">
            <a:avLst/>
          </a:prstGeom>
          <a:noFill/>
          <a:ln w="38100" algn="ctr">
            <a:solidFill>
              <a:srgbClr val="FF0000"/>
            </a:solidFill>
            <a:round/>
            <a:headEnd/>
            <a:tailEnd type="arrow" w="med" len="med"/>
          </a:ln>
        </p:spPr>
      </p:cxnSp>
      <p:cxnSp>
        <p:nvCxnSpPr>
          <p:cNvPr id="65541" name="直接箭头连接符 6"/>
          <p:cNvCxnSpPr>
            <a:cxnSpLocks noChangeShapeType="1"/>
          </p:cNvCxnSpPr>
          <p:nvPr/>
        </p:nvCxnSpPr>
        <p:spPr bwMode="auto">
          <a:xfrm rot="10800000">
            <a:off x="8215313" y="3857625"/>
            <a:ext cx="500062" cy="1588"/>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260648"/>
            <a:ext cx="9144000" cy="4114800"/>
          </a:xfrm>
        </p:spPr>
        <p:txBody>
          <a:bodyPr/>
          <a:lstStyle/>
          <a:p>
            <a:pPr eaLnBrk="1" hangingPunct="1">
              <a:lnSpc>
                <a:spcPct val="90000"/>
              </a:lnSpc>
            </a:pPr>
            <a:r>
              <a:rPr lang="en-US" altLang="zh-CN" b="1" dirty="0" smtClean="0">
                <a:latin typeface="Times New Roman" pitchFamily="18" charset="0"/>
              </a:rPr>
              <a:t>At least ten apolipoproteins (named as ApoA, B, C, D, E) have been found in human, which act as signals to target lipoproteins to specific tissues or to activate enzymes that act on the lipoproteins.</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Dietary lipids are packaged into chylomicrons.</a:t>
            </a:r>
          </a:p>
          <a:p>
            <a:pPr eaLnBrk="1" hangingPunct="1">
              <a:lnSpc>
                <a:spcPct val="90000"/>
              </a:lnSpc>
            </a:pPr>
            <a:r>
              <a:rPr lang="en-US" altLang="zh-CN" b="1" dirty="0" smtClean="0">
                <a:latin typeface="Times New Roman" pitchFamily="18" charset="0"/>
              </a:rPr>
              <a:t>Endogenous lipids made in liver are transported to other tissues as </a:t>
            </a:r>
            <a:r>
              <a:rPr lang="en-US" altLang="zh-CN" b="1" dirty="0" smtClean="0">
                <a:solidFill>
                  <a:srgbClr val="FF0000"/>
                </a:solidFill>
                <a:latin typeface="Times New Roman" pitchFamily="18" charset="0"/>
              </a:rPr>
              <a:t>VLDL </a:t>
            </a:r>
            <a:r>
              <a:rPr lang="en-US" altLang="zh-CN" b="1" dirty="0" smtClean="0">
                <a:latin typeface="Times New Roman" pitchFamily="18" charset="0"/>
              </a:rPr>
              <a:t>particles (~ 87%  lipids and 12% proteins).</a:t>
            </a:r>
          </a:p>
          <a:p>
            <a:pPr eaLnBrk="1" hangingPunct="1">
              <a:lnSpc>
                <a:spcPct val="90000"/>
              </a:lnSpc>
            </a:pPr>
            <a:r>
              <a:rPr lang="en-US" altLang="zh-CN" b="1" dirty="0" smtClean="0">
                <a:latin typeface="Times New Roman" pitchFamily="18" charset="0"/>
              </a:rPr>
              <a:t>The </a:t>
            </a:r>
            <a:r>
              <a:rPr lang="en-US" altLang="zh-CN" b="1" dirty="0">
                <a:solidFill>
                  <a:srgbClr val="FF0000"/>
                </a:solidFill>
                <a:latin typeface="Times New Roman" pitchFamily="18" charset="0"/>
              </a:rPr>
              <a:t>A</a:t>
            </a:r>
            <a:r>
              <a:rPr lang="en-US" altLang="zh-CN" b="1" dirty="0" smtClean="0">
                <a:solidFill>
                  <a:srgbClr val="FF0000"/>
                </a:solidFill>
                <a:latin typeface="Times New Roman" pitchFamily="18" charset="0"/>
              </a:rPr>
              <a:t>poC-II </a:t>
            </a:r>
            <a:r>
              <a:rPr lang="en-US" altLang="zh-CN" b="1" dirty="0" smtClean="0">
                <a:latin typeface="Times New Roman" pitchFamily="18" charset="0"/>
              </a:rPr>
              <a:t>protein in VLDL activates the lipoprotein lipase in muscle and adipocyte tissues, thus releasing free fatty acids there.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table 21-02"/>
          <p:cNvPicPr>
            <a:picLocks noChangeAspect="1" noChangeArrowheads="1"/>
          </p:cNvPicPr>
          <p:nvPr/>
        </p:nvPicPr>
        <p:blipFill>
          <a:blip r:embed="rId3"/>
          <a:srcRect/>
          <a:stretch>
            <a:fillRect/>
          </a:stretch>
        </p:blipFill>
        <p:spPr bwMode="auto">
          <a:xfrm>
            <a:off x="304800" y="1193800"/>
            <a:ext cx="8531225" cy="4484688"/>
          </a:xfrm>
          <a:prstGeom prst="rect">
            <a:avLst/>
          </a:prstGeom>
          <a:noFill/>
          <a:ln w="9525">
            <a:noFill/>
            <a:miter lim="800000"/>
            <a:headEnd/>
            <a:tailEnd/>
          </a:ln>
        </p:spPr>
      </p:pic>
      <p:cxnSp>
        <p:nvCxnSpPr>
          <p:cNvPr id="67587" name="直接箭头连接符 3"/>
          <p:cNvCxnSpPr>
            <a:cxnSpLocks noChangeShapeType="1"/>
          </p:cNvCxnSpPr>
          <p:nvPr/>
        </p:nvCxnSpPr>
        <p:spPr bwMode="auto">
          <a:xfrm>
            <a:off x="5786438" y="3286125"/>
            <a:ext cx="571500" cy="1588"/>
          </a:xfrm>
          <a:prstGeom prst="straightConnector1">
            <a:avLst/>
          </a:prstGeom>
          <a:noFill/>
          <a:ln w="38100" algn="ctr">
            <a:solidFill>
              <a:srgbClr val="FF0000"/>
            </a:solidFill>
            <a:round/>
            <a:headEnd/>
            <a:tailEnd type="arrow" w="med" len="med"/>
          </a:ln>
        </p:spPr>
      </p:cxnSp>
      <p:cxnSp>
        <p:nvCxnSpPr>
          <p:cNvPr id="67588" name="直接箭头连接符 4"/>
          <p:cNvCxnSpPr>
            <a:cxnSpLocks noChangeShapeType="1"/>
          </p:cNvCxnSpPr>
          <p:nvPr/>
        </p:nvCxnSpPr>
        <p:spPr bwMode="auto">
          <a:xfrm>
            <a:off x="5857875" y="3786188"/>
            <a:ext cx="571500" cy="1587"/>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1187450" y="6165850"/>
            <a:ext cx="6686550" cy="579438"/>
          </a:xfrm>
          <a:prstGeom prst="rect">
            <a:avLst/>
          </a:prstGeom>
          <a:noFill/>
          <a:ln w="9525">
            <a:noFill/>
            <a:miter lim="800000"/>
            <a:headEnd/>
            <a:tailEnd/>
          </a:ln>
        </p:spPr>
        <p:txBody>
          <a:bodyPr wrap="none">
            <a:spAutoFit/>
          </a:bodyPr>
          <a:lstStyle/>
          <a:p>
            <a:r>
              <a:rPr lang="en-US" altLang="zh-CN" sz="3200" b="1" dirty="0">
                <a:solidFill>
                  <a:srgbClr val="0000FF"/>
                </a:solidFill>
              </a:rPr>
              <a:t>Molecular structure of a chylomicron</a:t>
            </a:r>
          </a:p>
        </p:txBody>
      </p:sp>
      <p:pic>
        <p:nvPicPr>
          <p:cNvPr id="68611" name="Picture 4"/>
          <p:cNvPicPr>
            <a:picLocks noChangeAspect="1" noChangeArrowheads="1"/>
          </p:cNvPicPr>
          <p:nvPr/>
        </p:nvPicPr>
        <p:blipFill>
          <a:blip r:embed="rId3"/>
          <a:srcRect/>
          <a:stretch>
            <a:fillRect/>
          </a:stretch>
        </p:blipFill>
        <p:spPr bwMode="auto">
          <a:xfrm>
            <a:off x="1619250" y="188913"/>
            <a:ext cx="5962650" cy="6097587"/>
          </a:xfrm>
          <a:prstGeom prst="rect">
            <a:avLst/>
          </a:prstGeom>
          <a:noFill/>
          <a:ln w="9525">
            <a:noFill/>
            <a:miter lim="800000"/>
            <a:headEnd/>
            <a:tailEnd/>
          </a:ln>
        </p:spPr>
      </p:pic>
      <p:sp>
        <p:nvSpPr>
          <p:cNvPr id="68612" name="Line 5"/>
          <p:cNvSpPr>
            <a:spLocks noChangeShapeType="1"/>
          </p:cNvSpPr>
          <p:nvPr/>
        </p:nvSpPr>
        <p:spPr bwMode="auto">
          <a:xfrm flipH="1">
            <a:off x="6156325" y="4292600"/>
            <a:ext cx="504825" cy="0"/>
          </a:xfrm>
          <a:prstGeom prst="line">
            <a:avLst/>
          </a:prstGeom>
          <a:noFill/>
          <a:ln w="57150">
            <a:solidFill>
              <a:srgbClr val="FF0000"/>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noChangeArrowheads="1"/>
          </p:cNvPicPr>
          <p:nvPr/>
        </p:nvPicPr>
        <p:blipFill>
          <a:blip r:embed="rId3"/>
          <a:srcRect/>
          <a:stretch>
            <a:fillRect/>
          </a:stretch>
        </p:blipFill>
        <p:spPr bwMode="auto">
          <a:xfrm>
            <a:off x="2428875" y="142875"/>
            <a:ext cx="4262438" cy="6097588"/>
          </a:xfrm>
          <a:prstGeom prst="rect">
            <a:avLst/>
          </a:prstGeom>
          <a:noFill/>
          <a:ln w="9525">
            <a:noFill/>
            <a:miter lim="800000"/>
            <a:headEnd/>
            <a:tailEnd/>
          </a:ln>
        </p:spPr>
      </p:pic>
      <p:sp>
        <p:nvSpPr>
          <p:cNvPr id="69635" name="Text Box 4"/>
          <p:cNvSpPr txBox="1">
            <a:spLocks noChangeArrowheads="1"/>
          </p:cNvSpPr>
          <p:nvPr/>
        </p:nvSpPr>
        <p:spPr bwMode="auto">
          <a:xfrm>
            <a:off x="6357938" y="5786438"/>
            <a:ext cx="1420812" cy="457200"/>
          </a:xfrm>
          <a:prstGeom prst="rect">
            <a:avLst/>
          </a:prstGeom>
          <a:noFill/>
          <a:ln w="9525">
            <a:noFill/>
            <a:miter lim="800000"/>
            <a:headEnd/>
            <a:tailEnd/>
          </a:ln>
        </p:spPr>
        <p:txBody>
          <a:bodyPr wrap="none">
            <a:spAutoFit/>
          </a:bodyPr>
          <a:lstStyle/>
          <a:p>
            <a:r>
              <a:rPr lang="en-US" altLang="zh-CN" sz="2400" b="1" dirty="0">
                <a:solidFill>
                  <a:srgbClr val="FF0000"/>
                </a:solidFill>
              </a:rPr>
              <a:t>(high-fat)</a:t>
            </a:r>
          </a:p>
        </p:txBody>
      </p:sp>
      <p:sp>
        <p:nvSpPr>
          <p:cNvPr id="69636" name="TextBox 3"/>
          <p:cNvSpPr txBox="1">
            <a:spLocks noChangeArrowheads="1"/>
          </p:cNvSpPr>
          <p:nvPr/>
        </p:nvSpPr>
        <p:spPr bwMode="auto">
          <a:xfrm>
            <a:off x="571500" y="6286500"/>
            <a:ext cx="8435975" cy="461963"/>
          </a:xfrm>
          <a:prstGeom prst="rect">
            <a:avLst/>
          </a:prstGeom>
          <a:noFill/>
          <a:ln w="9525">
            <a:noFill/>
            <a:miter lim="800000"/>
            <a:headEnd/>
            <a:tailEnd/>
          </a:ln>
        </p:spPr>
        <p:txBody>
          <a:bodyPr wrap="none">
            <a:spAutoFit/>
          </a:bodyPr>
          <a:lstStyle/>
          <a:p>
            <a:r>
              <a:rPr lang="en-US" altLang="zh-CN" sz="2400" b="1" dirty="0">
                <a:solidFill>
                  <a:srgbClr val="0000FF"/>
                </a:solidFill>
              </a:rPr>
              <a:t>Blood plasma samples collected after a fast and a high-fat meal</a:t>
            </a:r>
            <a:endParaRPr lang="zh-CN" altLang="en-US" sz="2400" b="1" dirty="0">
              <a:solidFill>
                <a:srgbClr val="0000FF"/>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igure_21_40"/>
          <p:cNvPicPr>
            <a:picLocks noChangeAspect="1" noChangeArrowheads="1"/>
          </p:cNvPicPr>
          <p:nvPr/>
        </p:nvPicPr>
        <p:blipFill>
          <a:blip r:embed="rId3" cstate="print"/>
          <a:srcRect/>
          <a:stretch>
            <a:fillRect/>
          </a:stretch>
        </p:blipFill>
        <p:spPr bwMode="auto">
          <a:xfrm>
            <a:off x="467544" y="0"/>
            <a:ext cx="6024563" cy="6557963"/>
          </a:xfrm>
          <a:prstGeom prst="rect">
            <a:avLst/>
          </a:prstGeom>
          <a:noFill/>
          <a:ln w="9525">
            <a:noFill/>
            <a:miter lim="800000"/>
            <a:headEnd/>
            <a:tailEnd/>
          </a:ln>
          <a:effectLst/>
        </p:spPr>
      </p:pic>
      <p:sp>
        <p:nvSpPr>
          <p:cNvPr id="3" name="TextBox 2"/>
          <p:cNvSpPr txBox="1"/>
          <p:nvPr/>
        </p:nvSpPr>
        <p:spPr>
          <a:xfrm>
            <a:off x="3280920" y="6237312"/>
            <a:ext cx="5863080" cy="523220"/>
          </a:xfrm>
          <a:prstGeom prst="rect">
            <a:avLst/>
          </a:prstGeom>
          <a:noFill/>
        </p:spPr>
        <p:txBody>
          <a:bodyPr wrap="square" rtlCol="0">
            <a:spAutoFit/>
          </a:bodyPr>
          <a:lstStyle/>
          <a:p>
            <a:r>
              <a:rPr lang="en-US" altLang="zh-CN" sz="2800" b="1" dirty="0" smtClean="0">
                <a:solidFill>
                  <a:srgbClr val="0000FF"/>
                </a:solidFill>
              </a:rPr>
              <a:t>Lipoproteins and lipid transport</a:t>
            </a:r>
            <a:endParaRPr lang="zh-CN" altLang="en-US" sz="2800" b="1" dirty="0">
              <a:solidFill>
                <a:srgbClr val="0000FF"/>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2131" y="260648"/>
            <a:ext cx="9144000" cy="6858000"/>
          </a:xfrm>
        </p:spPr>
        <p:txBody>
          <a:bodyPr/>
          <a:lstStyle/>
          <a:p>
            <a:pPr eaLnBrk="1" hangingPunct="1">
              <a:lnSpc>
                <a:spcPct val="90000"/>
              </a:lnSpc>
            </a:pPr>
            <a:r>
              <a:rPr lang="en-US" altLang="zh-CN" sz="3000" b="1" dirty="0" smtClean="0">
                <a:latin typeface="Times New Roman" pitchFamily="18" charset="0"/>
              </a:rPr>
              <a:t>Some VLDL remnants is then converted to </a:t>
            </a:r>
            <a:r>
              <a:rPr lang="en-US" altLang="zh-CN" sz="3000" b="1" dirty="0" smtClean="0">
                <a:solidFill>
                  <a:srgbClr val="FF0000"/>
                </a:solidFill>
                <a:latin typeface="Times New Roman" pitchFamily="18" charset="0"/>
              </a:rPr>
              <a:t>LDL</a:t>
            </a:r>
            <a:r>
              <a:rPr lang="en-US" altLang="zh-CN" sz="3000" b="1" dirty="0" smtClean="0">
                <a:latin typeface="Times New Roman" pitchFamily="18" charset="0"/>
              </a:rPr>
              <a:t> (with 23% proteins and 75% lipids) with the others being absorbed by the liver cells via receptor-mediated endocytosis.</a:t>
            </a:r>
          </a:p>
          <a:p>
            <a:pPr eaLnBrk="1" hangingPunct="1">
              <a:lnSpc>
                <a:spcPct val="90000"/>
              </a:lnSpc>
            </a:pPr>
            <a:r>
              <a:rPr lang="en-US" altLang="zh-CN" sz="3000" b="1" dirty="0" smtClean="0">
                <a:solidFill>
                  <a:srgbClr val="FF0000"/>
                </a:solidFill>
                <a:latin typeface="Times New Roman" pitchFamily="18" charset="0"/>
              </a:rPr>
              <a:t>LDL delivers cholesterols to extrahepatic tissues, where its ApoB-100 protein is recognized by specific LDL receptors and LDL is endocytosed.</a:t>
            </a:r>
            <a:r>
              <a:rPr lang="en-US" altLang="zh-CN" sz="3000" b="1" dirty="0" smtClean="0">
                <a:latin typeface="Times New Roman" pitchFamily="18" charset="0"/>
              </a:rPr>
              <a:t> </a:t>
            </a:r>
          </a:p>
          <a:p>
            <a:pPr eaLnBrk="1" hangingPunct="1">
              <a:lnSpc>
                <a:spcPct val="90000"/>
              </a:lnSpc>
            </a:pPr>
            <a:r>
              <a:rPr lang="en-US" altLang="zh-CN" sz="3000" b="1" dirty="0" smtClean="0">
                <a:latin typeface="Times New Roman" pitchFamily="18" charset="0"/>
              </a:rPr>
              <a:t>HDL, with its precursors formed in the liver or intestine cells, collects the cholesterols in the plasma and deliver them to the liver cells. </a:t>
            </a:r>
          </a:p>
          <a:p>
            <a:pPr eaLnBrk="1" hangingPunct="1">
              <a:lnSpc>
                <a:spcPct val="90000"/>
              </a:lnSpc>
            </a:pPr>
            <a:r>
              <a:rPr lang="en-US" altLang="zh-CN" sz="3000" b="1" dirty="0" smtClean="0">
                <a:latin typeface="Times New Roman" pitchFamily="18" charset="0"/>
              </a:rPr>
              <a:t>The liver is the only route for excretion of cholesterol (via bile salts lost in digestive processes)</a:t>
            </a:r>
          </a:p>
          <a:p>
            <a:pPr eaLnBrk="1" hangingPunct="1">
              <a:lnSpc>
                <a:spcPct val="90000"/>
              </a:lnSpc>
            </a:pPr>
            <a:r>
              <a:rPr lang="en-US" altLang="zh-CN" sz="3000" b="1" i="1" dirty="0" smtClean="0">
                <a:latin typeface="Times New Roman" pitchFamily="18" charset="0"/>
              </a:rPr>
              <a:t>A negative correlation between blood HDL level and arterial diseases has been observed</a:t>
            </a:r>
            <a:r>
              <a:rPr lang="en-US" altLang="zh-CN" sz="3000" b="1" dirty="0" smtClean="0">
                <a:latin typeface="Times New Roman" pitchFamily="18" charset="0"/>
              </a:rPr>
              <a:t>.</a:t>
            </a:r>
          </a:p>
          <a:p>
            <a:pPr eaLnBrk="1" hangingPunct="1">
              <a:lnSpc>
                <a:spcPct val="90000"/>
              </a:lnSpc>
            </a:pPr>
            <a:endParaRPr lang="en-US" altLang="zh-CN" sz="3000" b="1" dirty="0" smtClean="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239838" y="625475"/>
            <a:ext cx="184150" cy="366713"/>
          </a:xfrm>
          <a:prstGeom prst="rect">
            <a:avLst/>
          </a:prstGeom>
          <a:noFill/>
          <a:ln w="9525">
            <a:noFill/>
            <a:miter lim="800000"/>
            <a:headEnd/>
            <a:tailEnd/>
          </a:ln>
        </p:spPr>
        <p:txBody>
          <a:bodyPr wrap="none">
            <a:spAutoFit/>
          </a:bodyPr>
          <a:lstStyle/>
          <a:p>
            <a:endParaRPr lang="zh-CN" altLang="zh-CN">
              <a:latin typeface="Arial" charset="0"/>
            </a:endParaRPr>
          </a:p>
        </p:txBody>
      </p:sp>
      <p:pic>
        <p:nvPicPr>
          <p:cNvPr id="8195" name="Picture 6"/>
          <p:cNvPicPr>
            <a:picLocks noChangeAspect="1" noChangeArrowheads="1"/>
          </p:cNvPicPr>
          <p:nvPr/>
        </p:nvPicPr>
        <p:blipFill>
          <a:blip r:embed="rId3"/>
          <a:srcRect/>
          <a:stretch>
            <a:fillRect/>
          </a:stretch>
        </p:blipFill>
        <p:spPr bwMode="auto">
          <a:xfrm>
            <a:off x="323850" y="2636838"/>
            <a:ext cx="8535988" cy="2433637"/>
          </a:xfrm>
          <a:prstGeom prst="rect">
            <a:avLst/>
          </a:prstGeom>
          <a:noFill/>
          <a:ln w="9525">
            <a:noFill/>
            <a:miter lim="800000"/>
            <a:headEnd/>
            <a:tailEnd/>
          </a:ln>
        </p:spPr>
      </p:pic>
      <p:sp>
        <p:nvSpPr>
          <p:cNvPr id="8196" name="Text Box 7"/>
          <p:cNvSpPr txBox="1">
            <a:spLocks noChangeArrowheads="1"/>
          </p:cNvSpPr>
          <p:nvPr/>
        </p:nvSpPr>
        <p:spPr bwMode="auto">
          <a:xfrm>
            <a:off x="342660" y="31750"/>
            <a:ext cx="8643937" cy="2101850"/>
          </a:xfrm>
          <a:prstGeom prst="rect">
            <a:avLst/>
          </a:prstGeom>
          <a:noFill/>
          <a:ln w="9525">
            <a:noFill/>
            <a:miter lim="800000"/>
            <a:headEnd/>
            <a:tailEnd/>
          </a:ln>
        </p:spPr>
        <p:txBody>
          <a:bodyPr wrap="none">
            <a:spAutoFit/>
          </a:bodyPr>
          <a:lstStyle/>
          <a:p>
            <a:pPr algn="ctr"/>
            <a:r>
              <a:rPr lang="en-US" altLang="zh-CN" sz="4400" b="1" dirty="0">
                <a:solidFill>
                  <a:srgbClr val="0000FF"/>
                </a:solidFill>
              </a:rPr>
              <a:t>Fatty acid biosynthesis is catalyzed </a:t>
            </a:r>
          </a:p>
          <a:p>
            <a:pPr algn="ctr"/>
            <a:r>
              <a:rPr lang="en-US" altLang="zh-CN" sz="4400" b="1" dirty="0">
                <a:solidFill>
                  <a:srgbClr val="0000FF"/>
                </a:solidFill>
              </a:rPr>
              <a:t>by a multi-enzyme complex called </a:t>
            </a:r>
            <a:br>
              <a:rPr lang="en-US" altLang="zh-CN" sz="4400" b="1" dirty="0">
                <a:solidFill>
                  <a:srgbClr val="0000FF"/>
                </a:solidFill>
              </a:rPr>
            </a:br>
            <a:r>
              <a:rPr lang="en-US" altLang="zh-CN" sz="4400" b="1" dirty="0">
                <a:solidFill>
                  <a:srgbClr val="0000FF"/>
                </a:solidFill>
              </a:rPr>
              <a:t>fatty acid synthase</a:t>
            </a:r>
          </a:p>
        </p:txBody>
      </p:sp>
      <p:sp>
        <p:nvSpPr>
          <p:cNvPr id="8197" name="Text Box 9"/>
          <p:cNvSpPr txBox="1">
            <a:spLocks noChangeArrowheads="1"/>
          </p:cNvSpPr>
          <p:nvPr/>
        </p:nvSpPr>
        <p:spPr bwMode="auto">
          <a:xfrm>
            <a:off x="5508104" y="2564904"/>
            <a:ext cx="994696" cy="646331"/>
          </a:xfrm>
          <a:prstGeom prst="rect">
            <a:avLst/>
          </a:prstGeom>
          <a:noFill/>
          <a:ln w="9525">
            <a:noFill/>
            <a:miter lim="800000"/>
            <a:headEnd/>
            <a:tailEnd/>
          </a:ln>
        </p:spPr>
        <p:txBody>
          <a:bodyPr wrap="none">
            <a:spAutoFit/>
          </a:bodyPr>
          <a:lstStyle/>
          <a:p>
            <a:r>
              <a:rPr lang="en-US" altLang="zh-CN" b="1" dirty="0">
                <a:cs typeface="Times New Roman" panose="02020603050405020304" pitchFamily="18" charset="0"/>
              </a:rPr>
              <a:t>(</a:t>
            </a:r>
            <a:r>
              <a:rPr lang="en-US" altLang="zh-CN" b="1" dirty="0">
                <a:solidFill>
                  <a:srgbClr val="FF0000"/>
                </a:solidFill>
              </a:rPr>
              <a:t>FAS II</a:t>
            </a:r>
            <a:r>
              <a:rPr lang="en-US" altLang="zh-CN" b="1" dirty="0"/>
              <a:t>)</a:t>
            </a:r>
            <a:endParaRPr lang="zh-CN" altLang="en-US" b="1" dirty="0"/>
          </a:p>
          <a:p>
            <a:endParaRPr lang="zh-CN" altLang="en-US" b="1" dirty="0"/>
          </a:p>
        </p:txBody>
      </p:sp>
      <p:sp>
        <p:nvSpPr>
          <p:cNvPr id="8198" name="Line 10"/>
          <p:cNvSpPr>
            <a:spLocks noChangeShapeType="1"/>
          </p:cNvSpPr>
          <p:nvPr/>
        </p:nvSpPr>
        <p:spPr bwMode="auto">
          <a:xfrm>
            <a:off x="0" y="3500438"/>
            <a:ext cx="395288" cy="0"/>
          </a:xfrm>
          <a:prstGeom prst="line">
            <a:avLst/>
          </a:prstGeom>
          <a:noFill/>
          <a:ln w="38100">
            <a:solidFill>
              <a:srgbClr val="FF0000"/>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figure_21_41"/>
          <p:cNvPicPr>
            <a:picLocks noChangeAspect="1" noChangeArrowheads="1"/>
          </p:cNvPicPr>
          <p:nvPr/>
        </p:nvPicPr>
        <p:blipFill>
          <a:blip r:embed="rId3" cstate="print"/>
          <a:srcRect/>
          <a:stretch>
            <a:fillRect/>
          </a:stretch>
        </p:blipFill>
        <p:spPr bwMode="auto">
          <a:xfrm>
            <a:off x="683568" y="152401"/>
            <a:ext cx="7848872" cy="6244933"/>
          </a:xfrm>
          <a:prstGeom prst="rect">
            <a:avLst/>
          </a:prstGeom>
          <a:noFill/>
          <a:ln w="9525">
            <a:noFill/>
            <a:miter lim="800000"/>
            <a:headEnd/>
            <a:tailEnd/>
          </a:ln>
          <a:effectLst/>
        </p:spPr>
      </p:pic>
      <p:sp>
        <p:nvSpPr>
          <p:cNvPr id="3" name="矩形 2"/>
          <p:cNvSpPr/>
          <p:nvPr/>
        </p:nvSpPr>
        <p:spPr>
          <a:xfrm>
            <a:off x="395536" y="6334780"/>
            <a:ext cx="8748464" cy="523220"/>
          </a:xfrm>
          <a:prstGeom prst="rect">
            <a:avLst/>
          </a:prstGeom>
        </p:spPr>
        <p:txBody>
          <a:bodyPr wrap="square">
            <a:spAutoFit/>
          </a:bodyPr>
          <a:lstStyle/>
          <a:p>
            <a:r>
              <a:rPr lang="en-US" altLang="zh-CN" sz="2800" b="1" dirty="0" smtClean="0">
                <a:solidFill>
                  <a:srgbClr val="0000FF"/>
                </a:solidFill>
              </a:rPr>
              <a:t>Uptake of cholesterol by receptor-mediated endocytosis</a:t>
            </a:r>
            <a:endParaRPr lang="en-US" altLang="zh-CN" sz="2800" b="1" dirty="0">
              <a:solidFill>
                <a:srgbClr val="0000FF"/>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260648"/>
            <a:ext cx="8915400" cy="1143000"/>
          </a:xfrm>
        </p:spPr>
        <p:txBody>
          <a:bodyPr/>
          <a:lstStyle/>
          <a:p>
            <a:pPr eaLnBrk="1" hangingPunct="1"/>
            <a:r>
              <a:rPr lang="en-US" altLang="zh-CN" sz="3800" b="1" dirty="0" smtClean="0">
                <a:solidFill>
                  <a:srgbClr val="0000FF"/>
                </a:solidFill>
                <a:latin typeface="Times New Roman" pitchFamily="18" charset="0"/>
              </a:rPr>
              <a:t>18. The </a:t>
            </a:r>
            <a:r>
              <a:rPr lang="en-US" altLang="zh-CN" sz="3800" b="1" i="1" dirty="0" smtClean="0">
                <a:solidFill>
                  <a:srgbClr val="0000FF"/>
                </a:solidFill>
                <a:latin typeface="Times New Roman" pitchFamily="18" charset="0"/>
              </a:rPr>
              <a:t>de novo</a:t>
            </a:r>
            <a:r>
              <a:rPr lang="en-US" altLang="zh-CN" sz="3800" b="1" dirty="0" smtClean="0">
                <a:solidFill>
                  <a:srgbClr val="0000FF"/>
                </a:solidFill>
                <a:latin typeface="Times New Roman" pitchFamily="18" charset="0"/>
              </a:rPr>
              <a:t> synthesis of cholesterol is regulated to complement dietary intake</a:t>
            </a:r>
          </a:p>
        </p:txBody>
      </p:sp>
      <p:sp>
        <p:nvSpPr>
          <p:cNvPr id="73731" name="Rectangle 3"/>
          <p:cNvSpPr>
            <a:spLocks noGrp="1" noChangeArrowheads="1"/>
          </p:cNvSpPr>
          <p:nvPr>
            <p:ph type="body" idx="1"/>
          </p:nvPr>
        </p:nvSpPr>
        <p:spPr>
          <a:xfrm>
            <a:off x="0" y="1600200"/>
            <a:ext cx="9144000" cy="4114800"/>
          </a:xfrm>
        </p:spPr>
        <p:txBody>
          <a:bodyPr/>
          <a:lstStyle/>
          <a:p>
            <a:pPr eaLnBrk="1" hangingPunct="1">
              <a:lnSpc>
                <a:spcPct val="90000"/>
              </a:lnSpc>
            </a:pPr>
            <a:r>
              <a:rPr lang="en-US" altLang="zh-CN" b="1" dirty="0" smtClean="0">
                <a:solidFill>
                  <a:srgbClr val="FF0000"/>
                </a:solidFill>
                <a:latin typeface="Times New Roman" pitchFamily="18" charset="0"/>
              </a:rPr>
              <a:t>HMG-CoA reductase</a:t>
            </a:r>
            <a:r>
              <a:rPr lang="en-US" altLang="zh-CN" b="1" dirty="0" smtClean="0">
                <a:latin typeface="Times New Roman" pitchFamily="18" charset="0"/>
              </a:rPr>
              <a:t>, catalyzing the rate-limiting step of the </a:t>
            </a:r>
            <a:r>
              <a:rPr lang="en-US" altLang="zh-CN" b="1" i="1" dirty="0" smtClean="0">
                <a:latin typeface="Times New Roman" pitchFamily="18" charset="0"/>
              </a:rPr>
              <a:t>de novo</a:t>
            </a:r>
            <a:r>
              <a:rPr lang="en-US" altLang="zh-CN" b="1" dirty="0" smtClean="0">
                <a:latin typeface="Times New Roman" pitchFamily="18" charset="0"/>
              </a:rPr>
              <a:t> cholesterol synthesis,  has an activity variable over 100 fold!</a:t>
            </a:r>
          </a:p>
          <a:p>
            <a:pPr eaLnBrk="1" hangingPunct="1">
              <a:lnSpc>
                <a:spcPct val="90000"/>
              </a:lnSpc>
            </a:pPr>
            <a:r>
              <a:rPr lang="en-US" altLang="zh-CN" b="1" dirty="0" smtClean="0">
                <a:latin typeface="Times New Roman" pitchFamily="18" charset="0"/>
              </a:rPr>
              <a:t>The expression of genes encoding HMG-CoA reductase and other enzymes mediating the uptake and synthesis of cholesterol is regulated by a small family of proteins called sterol regulatory element-binding proteins (SREBPs).</a:t>
            </a:r>
          </a:p>
          <a:p>
            <a:pPr eaLnBrk="1" hangingPunct="1">
              <a:lnSpc>
                <a:spcPct val="90000"/>
              </a:lnSpc>
            </a:pPr>
            <a:r>
              <a:rPr lang="en-US" altLang="zh-CN" b="1" dirty="0" smtClean="0">
                <a:latin typeface="Times New Roman" pitchFamily="18" charset="0"/>
              </a:rPr>
              <a:t>Hormones (insulin and glucagon) regulate the activity of the HMG-CoA reductase via reversible phosphorylation.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figure_21_43"/>
          <p:cNvPicPr>
            <a:picLocks noChangeAspect="1" noChangeArrowheads="1"/>
          </p:cNvPicPr>
          <p:nvPr/>
        </p:nvPicPr>
        <p:blipFill>
          <a:blip r:embed="rId3" cstate="print"/>
          <a:srcRect/>
          <a:stretch>
            <a:fillRect/>
          </a:stretch>
        </p:blipFill>
        <p:spPr bwMode="auto">
          <a:xfrm>
            <a:off x="1259632" y="194219"/>
            <a:ext cx="5591076" cy="6115101"/>
          </a:xfrm>
          <a:prstGeom prst="rect">
            <a:avLst/>
          </a:prstGeom>
          <a:noFill/>
          <a:ln w="9525">
            <a:noFill/>
            <a:miter lim="800000"/>
            <a:headEnd/>
            <a:tailEnd/>
          </a:ln>
          <a:effectLst/>
        </p:spPr>
      </p:pic>
      <p:sp>
        <p:nvSpPr>
          <p:cNvPr id="3" name="TextBox 2"/>
          <p:cNvSpPr txBox="1"/>
          <p:nvPr/>
        </p:nvSpPr>
        <p:spPr>
          <a:xfrm>
            <a:off x="0" y="6309320"/>
            <a:ext cx="9189375" cy="369332"/>
          </a:xfrm>
          <a:prstGeom prst="rect">
            <a:avLst/>
          </a:prstGeom>
          <a:noFill/>
        </p:spPr>
        <p:txBody>
          <a:bodyPr wrap="none" rtlCol="0">
            <a:spAutoFit/>
          </a:bodyPr>
          <a:lstStyle/>
          <a:p>
            <a:r>
              <a:rPr lang="en-US" altLang="zh-CN" b="1" dirty="0" smtClean="0">
                <a:solidFill>
                  <a:srgbClr val="0000FF"/>
                </a:solidFill>
              </a:rPr>
              <a:t>Regulation of cholesterol formation balances synthesis with dietary uptake and energy state</a:t>
            </a:r>
            <a:endParaRPr lang="zh-CN" altLang="en-US" b="1" dirty="0">
              <a:solidFill>
                <a:srgbClr val="0000FF"/>
              </a:solidFill>
            </a:endParaRPr>
          </a:p>
        </p:txBody>
      </p:sp>
      <p:sp>
        <p:nvSpPr>
          <p:cNvPr id="2" name="矩形 1"/>
          <p:cNvSpPr/>
          <p:nvPr/>
        </p:nvSpPr>
        <p:spPr>
          <a:xfrm>
            <a:off x="5652120" y="4653136"/>
            <a:ext cx="4572000" cy="1569660"/>
          </a:xfrm>
          <a:prstGeom prst="rect">
            <a:avLst/>
          </a:prstGeom>
        </p:spPr>
        <p:txBody>
          <a:bodyPr>
            <a:spAutoFit/>
          </a:bodyPr>
          <a:lstStyle/>
          <a:p>
            <a:pPr>
              <a:defRPr/>
            </a:pPr>
            <a:r>
              <a:rPr kumimoji="1" lang="en-US" altLang="zh-CN" sz="2400" b="1" dirty="0">
                <a:solidFill>
                  <a:srgbClr val="0000FF"/>
                </a:solidFill>
              </a:rPr>
              <a:t>The </a:t>
            </a:r>
            <a:r>
              <a:rPr kumimoji="1" lang="en-US" altLang="zh-CN" sz="2400" b="1" i="1" dirty="0">
                <a:solidFill>
                  <a:srgbClr val="0000FF"/>
                </a:solidFill>
              </a:rPr>
              <a:t>de novo</a:t>
            </a:r>
            <a:r>
              <a:rPr kumimoji="1" lang="en-US" altLang="zh-CN" sz="2400" b="1" dirty="0">
                <a:solidFill>
                  <a:srgbClr val="0000FF"/>
                </a:solidFill>
              </a:rPr>
              <a:t> synthesis of </a:t>
            </a:r>
          </a:p>
          <a:p>
            <a:pPr>
              <a:defRPr/>
            </a:pPr>
            <a:r>
              <a:rPr kumimoji="1" lang="en-US" altLang="zh-CN" sz="2400" b="1" dirty="0">
                <a:solidFill>
                  <a:srgbClr val="0000FF"/>
                </a:solidFill>
              </a:rPr>
              <a:t>cholesterol is regulated</a:t>
            </a:r>
          </a:p>
          <a:p>
            <a:pPr>
              <a:defRPr/>
            </a:pPr>
            <a:r>
              <a:rPr kumimoji="1" lang="en-US" altLang="zh-CN" sz="2400" b="1" dirty="0">
                <a:solidFill>
                  <a:srgbClr val="0000FF"/>
                </a:solidFill>
              </a:rPr>
              <a:t>to complement the </a:t>
            </a:r>
          </a:p>
          <a:p>
            <a:pPr>
              <a:defRPr/>
            </a:pPr>
            <a:r>
              <a:rPr kumimoji="1" lang="en-US" altLang="zh-CN" sz="2400" b="1" dirty="0">
                <a:solidFill>
                  <a:srgbClr val="0000FF"/>
                </a:solidFill>
              </a:rPr>
              <a:t>dietary uptake</a:t>
            </a:r>
            <a:r>
              <a:rPr kumimoji="1" lang="en-US" altLang="zh-CN" sz="2400" b="1" dirty="0">
                <a:solidFill>
                  <a:srgbClr val="FF0000"/>
                </a:solidFill>
              </a:rPr>
              <a:t>*****</a:t>
            </a:r>
          </a:p>
        </p:txBody>
      </p:sp>
      <p:sp>
        <p:nvSpPr>
          <p:cNvPr id="5" name="矩形 3"/>
          <p:cNvSpPr>
            <a:spLocks noChangeArrowheads="1"/>
          </p:cNvSpPr>
          <p:nvPr/>
        </p:nvSpPr>
        <p:spPr bwMode="auto">
          <a:xfrm>
            <a:off x="3275856" y="2966020"/>
            <a:ext cx="1500187" cy="285750"/>
          </a:xfrm>
          <a:prstGeom prst="rect">
            <a:avLst/>
          </a:prstGeom>
          <a:noFill/>
          <a:ln w="38100" algn="ctr">
            <a:solidFill>
              <a:srgbClr val="FF0000"/>
            </a:solidFill>
            <a:round/>
            <a:headEnd/>
            <a:tailEnd/>
          </a:ln>
        </p:spPr>
        <p:txBody>
          <a:bodyPr wrap="none"/>
          <a:lstStyle/>
          <a:p>
            <a:endParaRPr lang="zh-CN"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8348" y="116632"/>
            <a:ext cx="9144000" cy="6858000"/>
          </a:xfrm>
        </p:spPr>
        <p:txBody>
          <a:bodyPr/>
          <a:lstStyle/>
          <a:p>
            <a:pPr eaLnBrk="1" hangingPunct="1">
              <a:lnSpc>
                <a:spcPct val="90000"/>
              </a:lnSpc>
            </a:pPr>
            <a:r>
              <a:rPr lang="en-US" altLang="zh-CN" b="1" dirty="0" smtClean="0">
                <a:latin typeface="Times New Roman" pitchFamily="18" charset="0"/>
              </a:rPr>
              <a:t>High intracellular cholesterol diminishes transcription of the gene encoding the LDL receptor, thus reducing the uptake of cholesterol from the blood.</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Genetic defect of the LDL receptor was found to cause the familial hypercholesterolemia and </a:t>
            </a:r>
            <a:r>
              <a:rPr lang="en-US" altLang="zh-CN" b="1" dirty="0" smtClean="0">
                <a:solidFill>
                  <a:srgbClr val="FF0000"/>
                </a:solidFill>
                <a:latin typeface="Times New Roman" pitchFamily="18" charset="0"/>
              </a:rPr>
              <a:t>atherosclerosis </a:t>
            </a:r>
            <a:r>
              <a:rPr lang="en-US" altLang="zh-CN" b="1" dirty="0" smtClean="0">
                <a:latin typeface="Times New Roman" pitchFamily="18" charset="0"/>
              </a:rPr>
              <a:t>(</a:t>
            </a:r>
            <a:r>
              <a:rPr lang="zh-CN" altLang="en-US" b="1" dirty="0" smtClean="0">
                <a:latin typeface="楷体" panose="02010609060101010101" pitchFamily="49" charset="-122"/>
                <a:ea typeface="楷体" panose="02010609060101010101" pitchFamily="49" charset="-122"/>
              </a:rPr>
              <a:t>动脉粥样硬化</a:t>
            </a:r>
            <a:r>
              <a:rPr lang="en-US" altLang="zh-CN" b="1" dirty="0" smtClean="0">
                <a:latin typeface="Times New Roman" pitchFamily="18" charset="0"/>
              </a:rPr>
              <a:t>), the LDL cholesterols can not enter the cells, while </a:t>
            </a:r>
            <a:r>
              <a:rPr lang="en-US" altLang="zh-CN" b="1" i="1" dirty="0" smtClean="0">
                <a:latin typeface="Times New Roman" pitchFamily="18" charset="0"/>
              </a:rPr>
              <a:t>de novo</a:t>
            </a:r>
            <a:r>
              <a:rPr lang="en-US" altLang="zh-CN" b="1" dirty="0" smtClean="0">
                <a:latin typeface="Times New Roman" pitchFamily="18" charset="0"/>
              </a:rPr>
              <a:t> synthesis continues despite the high cholesterol level in the blood.</a:t>
            </a:r>
          </a:p>
          <a:p>
            <a:pPr eaLnBrk="1" hangingPunct="1">
              <a:lnSpc>
                <a:spcPct val="90000"/>
              </a:lnSpc>
            </a:pPr>
            <a:r>
              <a:rPr lang="en-US" altLang="zh-CN" b="1" dirty="0" smtClean="0">
                <a:latin typeface="Times New Roman" pitchFamily="18" charset="0"/>
              </a:rPr>
              <a:t>Mevalonate analogs (e.g., compactin and lovastatin) can be used to treat patients with familial hypercholesterolemia.</a:t>
            </a:r>
          </a:p>
          <a:p>
            <a:pPr eaLnBrk="1" hangingPunct="1">
              <a:lnSpc>
                <a:spcPct val="90000"/>
              </a:lnSpc>
            </a:pPr>
            <a:endParaRPr lang="en-US" altLang="zh-CN"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srcRect/>
          <a:stretch>
            <a:fillRect/>
          </a:stretch>
        </p:blipFill>
        <p:spPr bwMode="auto">
          <a:xfrm>
            <a:off x="349250" y="379413"/>
            <a:ext cx="8445500" cy="6097587"/>
          </a:xfrm>
          <a:prstGeom prst="rect">
            <a:avLst/>
          </a:prstGeom>
          <a:noFill/>
          <a:ln w="9525">
            <a:noFill/>
            <a:miter lim="800000"/>
            <a:headEnd/>
            <a:tailEnd/>
          </a:ln>
        </p:spPr>
      </p:pic>
      <p:sp>
        <p:nvSpPr>
          <p:cNvPr id="390149" name="Text Box 5"/>
          <p:cNvSpPr txBox="1">
            <a:spLocks noChangeArrowheads="1"/>
          </p:cNvSpPr>
          <p:nvPr/>
        </p:nvSpPr>
        <p:spPr bwMode="auto">
          <a:xfrm>
            <a:off x="5487988" y="2801938"/>
            <a:ext cx="3347391" cy="1938992"/>
          </a:xfrm>
          <a:prstGeom prst="rect">
            <a:avLst/>
          </a:prstGeom>
          <a:noFill/>
          <a:ln w="9525">
            <a:noFill/>
            <a:miter lim="800000"/>
            <a:headEnd/>
            <a:tailEnd/>
          </a:ln>
          <a:effectLst/>
        </p:spPr>
        <p:txBody>
          <a:bodyPr wrap="none">
            <a:spAutoFit/>
          </a:bodyPr>
          <a:lstStyle/>
          <a:p>
            <a:pPr>
              <a:defRPr/>
            </a:pPr>
            <a:r>
              <a:rPr kumimoji="1" lang="en-US" altLang="zh-CN" sz="2400" b="1" dirty="0">
                <a:solidFill>
                  <a:srgbClr val="0000FF"/>
                </a:solidFill>
              </a:rPr>
              <a:t>The mevalonate analogs</a:t>
            </a:r>
          </a:p>
          <a:p>
            <a:pPr>
              <a:defRPr/>
            </a:pPr>
            <a:r>
              <a:rPr kumimoji="1" lang="en-US" altLang="zh-CN" sz="2400" b="1" dirty="0">
                <a:solidFill>
                  <a:srgbClr val="0000FF"/>
                </a:solidFill>
              </a:rPr>
              <a:t>are used to treat</a:t>
            </a:r>
          </a:p>
          <a:p>
            <a:pPr>
              <a:defRPr/>
            </a:pPr>
            <a:r>
              <a:rPr kumimoji="1" lang="en-US" altLang="zh-CN" sz="2400" b="1" dirty="0">
                <a:solidFill>
                  <a:srgbClr val="0000FF"/>
                </a:solidFill>
              </a:rPr>
              <a:t>hypercholesterolemia</a:t>
            </a:r>
          </a:p>
          <a:p>
            <a:pPr>
              <a:defRPr/>
            </a:pPr>
            <a:r>
              <a:rPr kumimoji="1" lang="en-US" altLang="zh-CN" sz="2400" b="1" dirty="0">
                <a:solidFill>
                  <a:srgbClr val="0000FF"/>
                </a:solidFill>
              </a:rPr>
              <a:t>patients</a:t>
            </a:r>
          </a:p>
          <a:p>
            <a:pPr>
              <a:defRPr/>
            </a:pPr>
            <a:endParaRPr lang="en-US" altLang="zh-CN" sz="2400" dirty="0"/>
          </a:p>
        </p:txBody>
      </p:sp>
      <p:sp>
        <p:nvSpPr>
          <p:cNvPr id="76804" name="TextBox 5"/>
          <p:cNvSpPr txBox="1">
            <a:spLocks noChangeArrowheads="1"/>
          </p:cNvSpPr>
          <p:nvPr/>
        </p:nvSpPr>
        <p:spPr bwMode="auto">
          <a:xfrm>
            <a:off x="4929188" y="6286500"/>
            <a:ext cx="1422400" cy="461963"/>
          </a:xfrm>
          <a:prstGeom prst="rect">
            <a:avLst/>
          </a:prstGeom>
          <a:noFill/>
          <a:ln w="9525">
            <a:noFill/>
            <a:miter lim="800000"/>
            <a:headEnd/>
            <a:tailEnd/>
          </a:ln>
        </p:spPr>
        <p:txBody>
          <a:bodyPr wrap="none">
            <a:spAutoFit/>
          </a:bodyPr>
          <a:lstStyle/>
          <a:p>
            <a:r>
              <a:rPr lang="zh-CN" altLang="en-US" sz="2400" b="1" dirty="0">
                <a:latin typeface="楷体" panose="02010609060101010101" pitchFamily="49" charset="-122"/>
                <a:ea typeface="楷体" panose="02010609060101010101" pitchFamily="49" charset="-122"/>
              </a:rPr>
              <a:t>洛伐他汀</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goldst"/>
          <p:cNvPicPr>
            <a:picLocks noChangeAspect="1" noChangeArrowheads="1"/>
          </p:cNvPicPr>
          <p:nvPr/>
        </p:nvPicPr>
        <p:blipFill>
          <a:blip r:embed="rId2"/>
          <a:srcRect/>
          <a:stretch>
            <a:fillRect/>
          </a:stretch>
        </p:blipFill>
        <p:spPr bwMode="auto">
          <a:xfrm>
            <a:off x="0" y="0"/>
            <a:ext cx="5710238" cy="6858000"/>
          </a:xfrm>
          <a:prstGeom prst="rect">
            <a:avLst/>
          </a:prstGeom>
          <a:noFill/>
          <a:ln w="9525">
            <a:noFill/>
            <a:miter lim="800000"/>
            <a:headEnd/>
            <a:tailEnd/>
          </a:ln>
        </p:spPr>
      </p:pic>
      <p:pic>
        <p:nvPicPr>
          <p:cNvPr id="77827" name="Picture 3" descr="brown"/>
          <p:cNvPicPr>
            <a:picLocks noChangeAspect="1" noChangeArrowheads="1"/>
          </p:cNvPicPr>
          <p:nvPr/>
        </p:nvPicPr>
        <p:blipFill>
          <a:blip r:embed="rId3"/>
          <a:srcRect/>
          <a:stretch>
            <a:fillRect/>
          </a:stretch>
        </p:blipFill>
        <p:spPr bwMode="auto">
          <a:xfrm>
            <a:off x="5867400" y="0"/>
            <a:ext cx="3276600" cy="3001963"/>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box 21-03 figure 2"/>
          <p:cNvPicPr>
            <a:picLocks noChangeAspect="1" noChangeArrowheads="1"/>
          </p:cNvPicPr>
          <p:nvPr/>
        </p:nvPicPr>
        <p:blipFill>
          <a:blip r:embed="rId3"/>
          <a:srcRect/>
          <a:stretch>
            <a:fillRect/>
          </a:stretch>
        </p:blipFill>
        <p:spPr bwMode="auto">
          <a:xfrm>
            <a:off x="304800" y="1206500"/>
            <a:ext cx="8531225" cy="444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26713" y="476672"/>
            <a:ext cx="9348682" cy="1143000"/>
          </a:xfrm>
        </p:spPr>
        <p:txBody>
          <a:bodyPr/>
          <a:lstStyle/>
          <a:p>
            <a:pPr eaLnBrk="1" hangingPunct="1"/>
            <a:r>
              <a:rPr lang="en-US" altLang="zh-CN" sz="3400" b="1" dirty="0" smtClean="0">
                <a:solidFill>
                  <a:srgbClr val="0000FF"/>
                </a:solidFill>
                <a:latin typeface="Times New Roman" pitchFamily="18" charset="0"/>
              </a:rPr>
              <a:t>19. Pregnenolone, the common precursor of all steroid hormones, is derived from cholesterol</a:t>
            </a:r>
          </a:p>
        </p:txBody>
      </p:sp>
      <p:sp>
        <p:nvSpPr>
          <p:cNvPr id="79875" name="Rectangle 3"/>
          <p:cNvSpPr>
            <a:spLocks noGrp="1" noChangeArrowheads="1"/>
          </p:cNvSpPr>
          <p:nvPr>
            <p:ph type="body" idx="1"/>
          </p:nvPr>
        </p:nvSpPr>
        <p:spPr>
          <a:xfrm>
            <a:off x="-24372" y="1772816"/>
            <a:ext cx="9144000" cy="5181600"/>
          </a:xfrm>
        </p:spPr>
        <p:txBody>
          <a:bodyPr/>
          <a:lstStyle/>
          <a:p>
            <a:pPr eaLnBrk="1" hangingPunct="1">
              <a:lnSpc>
                <a:spcPts val="3600"/>
              </a:lnSpc>
            </a:pPr>
            <a:r>
              <a:rPr lang="en-US" altLang="zh-CN" b="1" dirty="0" smtClean="0">
                <a:latin typeface="Times New Roman" pitchFamily="18" charset="0"/>
              </a:rPr>
              <a:t>The tail chain of cholesterol is first </a:t>
            </a:r>
            <a:r>
              <a:rPr lang="en-US" altLang="zh-CN" b="1" dirty="0" smtClean="0">
                <a:solidFill>
                  <a:srgbClr val="FF0000"/>
                </a:solidFill>
                <a:latin typeface="Times New Roman" pitchFamily="18" charset="0"/>
              </a:rPr>
              <a:t>hydroxylated</a:t>
            </a:r>
            <a:r>
              <a:rPr lang="en-US" altLang="zh-CN" b="1" dirty="0" smtClean="0">
                <a:latin typeface="Times New Roman" pitchFamily="18" charset="0"/>
              </a:rPr>
              <a:t> at C</a:t>
            </a:r>
            <a:r>
              <a:rPr lang="en-US" altLang="zh-CN" b="1" baseline="-25000" dirty="0" smtClean="0">
                <a:latin typeface="Times New Roman" pitchFamily="18" charset="0"/>
              </a:rPr>
              <a:t>20</a:t>
            </a:r>
            <a:r>
              <a:rPr lang="en-US" altLang="zh-CN" b="1" dirty="0" smtClean="0">
                <a:latin typeface="Times New Roman" pitchFamily="18" charset="0"/>
              </a:rPr>
              <a:t> and C</a:t>
            </a:r>
            <a:r>
              <a:rPr lang="en-US" altLang="zh-CN" b="1" baseline="-25000" dirty="0" smtClean="0">
                <a:latin typeface="Times New Roman" pitchFamily="18" charset="0"/>
              </a:rPr>
              <a:t>22</a:t>
            </a:r>
            <a:r>
              <a:rPr lang="en-US" altLang="zh-CN" b="1" dirty="0" smtClean="0">
                <a:latin typeface="Times New Roman" pitchFamily="18" charset="0"/>
              </a:rPr>
              <a:t>, and then </a:t>
            </a:r>
            <a:r>
              <a:rPr lang="en-US" altLang="zh-CN" b="1" dirty="0" smtClean="0">
                <a:solidFill>
                  <a:srgbClr val="FF0000"/>
                </a:solidFill>
                <a:latin typeface="Times New Roman" pitchFamily="18" charset="0"/>
              </a:rPr>
              <a:t>cleaved</a:t>
            </a:r>
            <a:r>
              <a:rPr lang="en-US" altLang="zh-CN" b="1" dirty="0" smtClean="0">
                <a:latin typeface="Times New Roman" pitchFamily="18" charset="0"/>
              </a:rPr>
              <a:t> between these two carbons to remove a 6-carbon unit, forming pregnenolone(</a:t>
            </a:r>
            <a:r>
              <a:rPr lang="zh-CN" altLang="en-US" b="1" dirty="0" smtClean="0">
                <a:latin typeface="楷体" panose="02010609060101010101" pitchFamily="49" charset="-122"/>
                <a:ea typeface="楷体" panose="02010609060101010101" pitchFamily="49" charset="-122"/>
              </a:rPr>
              <a:t>孕烯醇酮</a:t>
            </a:r>
            <a:r>
              <a:rPr lang="en-US" altLang="zh-CN" b="1" dirty="0" smtClean="0">
                <a:latin typeface="Times New Roman" pitchFamily="18" charset="0"/>
              </a:rPr>
              <a:t>).</a:t>
            </a:r>
          </a:p>
          <a:p>
            <a:pPr eaLnBrk="1" hangingPunct="1">
              <a:lnSpc>
                <a:spcPts val="3600"/>
              </a:lnSpc>
            </a:pPr>
            <a:r>
              <a:rPr lang="en-US" altLang="zh-CN" b="1" dirty="0" smtClean="0">
                <a:latin typeface="Times New Roman" pitchFamily="18" charset="0"/>
              </a:rPr>
              <a:t>The hydroxylation is catalyzed by </a:t>
            </a:r>
            <a:r>
              <a:rPr lang="en-US" altLang="zh-CN" b="1" dirty="0" smtClean="0">
                <a:solidFill>
                  <a:srgbClr val="FF0000"/>
                </a:solidFill>
                <a:latin typeface="Times New Roman" pitchFamily="18" charset="0"/>
              </a:rPr>
              <a:t>cytochrome   P-450 monooxygenases</a:t>
            </a:r>
            <a:r>
              <a:rPr lang="en-US" altLang="zh-CN" b="1" dirty="0" smtClean="0">
                <a:solidFill>
                  <a:srgbClr val="00FFFF"/>
                </a:solidFill>
                <a:latin typeface="Times New Roman" pitchFamily="18" charset="0"/>
              </a:rPr>
              <a:t> </a:t>
            </a:r>
            <a:r>
              <a:rPr lang="en-US" altLang="zh-CN" b="1" dirty="0" smtClean="0">
                <a:latin typeface="Times New Roman" pitchFamily="18" charset="0"/>
              </a:rPr>
              <a:t>(a mitochondrial enzyme) that utilize NADPH and O</a:t>
            </a:r>
            <a:r>
              <a:rPr lang="en-US" altLang="zh-CN" b="1" baseline="-25000" dirty="0" smtClean="0">
                <a:latin typeface="Times New Roman" pitchFamily="18" charset="0"/>
              </a:rPr>
              <a:t>2</a:t>
            </a:r>
            <a:r>
              <a:rPr lang="en-US" altLang="zh-CN" b="1" dirty="0" smtClean="0">
                <a:latin typeface="Times New Roman" pitchFamily="18" charset="0"/>
              </a:rPr>
              <a:t>.</a:t>
            </a:r>
          </a:p>
          <a:p>
            <a:pPr eaLnBrk="1" hangingPunct="1">
              <a:lnSpc>
                <a:spcPts val="3600"/>
              </a:lnSpc>
            </a:pPr>
            <a:r>
              <a:rPr lang="en-US" altLang="zh-CN" b="1" dirty="0" smtClean="0">
                <a:latin typeface="Times New Roman" pitchFamily="18" charset="0"/>
              </a:rPr>
              <a:t>Cytochrome P-450 is a large family of enzymes with different substrate specificity and hydroxylates many hydrocarbon chains. </a:t>
            </a:r>
          </a:p>
          <a:p>
            <a:pPr eaLnBrk="1" hangingPunct="1">
              <a:lnSpc>
                <a:spcPct val="90000"/>
              </a:lnSpc>
            </a:pPr>
            <a:endParaRPr lang="en-US" altLang="zh-CN" b="1" dirty="0" smtClean="0">
              <a:latin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5219700" y="1916113"/>
            <a:ext cx="3768725" cy="3046412"/>
          </a:xfrm>
          <a:prstGeom prst="rect">
            <a:avLst/>
          </a:prstGeom>
          <a:noFill/>
          <a:ln w="9525">
            <a:noFill/>
            <a:miter lim="800000"/>
            <a:headEnd/>
            <a:tailEnd/>
          </a:ln>
        </p:spPr>
        <p:txBody>
          <a:bodyPr wrap="none">
            <a:spAutoFit/>
          </a:bodyPr>
          <a:lstStyle/>
          <a:p>
            <a:r>
              <a:rPr kumimoji="1" lang="en-US" altLang="zh-CN" sz="3200" b="1" dirty="0">
                <a:solidFill>
                  <a:srgbClr val="0000FF"/>
                </a:solidFill>
              </a:rPr>
              <a:t>Prognenolone, the </a:t>
            </a:r>
          </a:p>
          <a:p>
            <a:r>
              <a:rPr kumimoji="1" lang="en-US" altLang="zh-CN" sz="3200" b="1" dirty="0">
                <a:solidFill>
                  <a:srgbClr val="0000FF"/>
                </a:solidFill>
              </a:rPr>
              <a:t>common precursor</a:t>
            </a:r>
          </a:p>
          <a:p>
            <a:r>
              <a:rPr kumimoji="1" lang="en-US" altLang="zh-CN" sz="3200" b="1" dirty="0">
                <a:solidFill>
                  <a:srgbClr val="0000FF"/>
                </a:solidFill>
              </a:rPr>
              <a:t>of steroid hormones,</a:t>
            </a:r>
          </a:p>
          <a:p>
            <a:r>
              <a:rPr kumimoji="1" lang="en-US" altLang="zh-CN" sz="3200" b="1" dirty="0">
                <a:solidFill>
                  <a:srgbClr val="0000FF"/>
                </a:solidFill>
              </a:rPr>
              <a:t>is synthesized from </a:t>
            </a:r>
          </a:p>
          <a:p>
            <a:r>
              <a:rPr kumimoji="1" lang="en-US" altLang="zh-CN" sz="3200" b="1" dirty="0">
                <a:solidFill>
                  <a:srgbClr val="0000FF"/>
                </a:solidFill>
              </a:rPr>
              <a:t>cholesterol</a:t>
            </a:r>
          </a:p>
          <a:p>
            <a:endParaRPr lang="en-US" altLang="zh-CN" sz="3200" b="1" dirty="0"/>
          </a:p>
        </p:txBody>
      </p:sp>
      <p:pic>
        <p:nvPicPr>
          <p:cNvPr id="80899" name="Picture 4"/>
          <p:cNvPicPr>
            <a:picLocks noChangeAspect="1" noChangeArrowheads="1"/>
          </p:cNvPicPr>
          <p:nvPr/>
        </p:nvPicPr>
        <p:blipFill>
          <a:blip r:embed="rId3"/>
          <a:srcRect/>
          <a:stretch>
            <a:fillRect/>
          </a:stretch>
        </p:blipFill>
        <p:spPr bwMode="auto">
          <a:xfrm>
            <a:off x="1476375" y="260350"/>
            <a:ext cx="3640138" cy="6097588"/>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255926" y="6266329"/>
            <a:ext cx="8888074" cy="584775"/>
          </a:xfrm>
          <a:prstGeom prst="rect">
            <a:avLst/>
          </a:prstGeom>
          <a:noFill/>
          <a:ln w="9525">
            <a:noFill/>
            <a:miter lim="800000"/>
            <a:headEnd/>
            <a:tailEnd/>
          </a:ln>
        </p:spPr>
        <p:txBody>
          <a:bodyPr wrap="none">
            <a:spAutoFit/>
          </a:bodyPr>
          <a:lstStyle/>
          <a:p>
            <a:r>
              <a:rPr lang="en-US" altLang="zh-CN" sz="3200" b="1" dirty="0">
                <a:solidFill>
                  <a:srgbClr val="0000FF"/>
                </a:solidFill>
              </a:rPr>
              <a:t>All steroid hormones are derived from cholesterol</a:t>
            </a:r>
          </a:p>
        </p:txBody>
      </p:sp>
      <p:pic>
        <p:nvPicPr>
          <p:cNvPr id="81923" name="Picture 4"/>
          <p:cNvPicPr>
            <a:picLocks noChangeAspect="1" noChangeArrowheads="1"/>
          </p:cNvPicPr>
          <p:nvPr/>
        </p:nvPicPr>
        <p:blipFill>
          <a:blip r:embed="rId3"/>
          <a:srcRect/>
          <a:stretch>
            <a:fillRect/>
          </a:stretch>
        </p:blipFill>
        <p:spPr bwMode="auto">
          <a:xfrm>
            <a:off x="1835150" y="188913"/>
            <a:ext cx="5608638" cy="6097587"/>
          </a:xfrm>
          <a:prstGeom prst="rect">
            <a:avLst/>
          </a:prstGeom>
          <a:noFill/>
          <a:ln w="9525">
            <a:noFill/>
            <a:miter lim="800000"/>
            <a:headEnd/>
            <a:tailEnd/>
          </a:ln>
        </p:spPr>
      </p:pic>
      <p:sp>
        <p:nvSpPr>
          <p:cNvPr id="81924" name="Text Box 5"/>
          <p:cNvSpPr txBox="1">
            <a:spLocks noChangeArrowheads="1"/>
          </p:cNvSpPr>
          <p:nvPr/>
        </p:nvSpPr>
        <p:spPr bwMode="auto">
          <a:xfrm>
            <a:off x="971550" y="2924175"/>
            <a:ext cx="1335088" cy="366713"/>
          </a:xfrm>
          <a:prstGeom prst="rect">
            <a:avLst/>
          </a:prstGeom>
          <a:noFill/>
          <a:ln w="9525">
            <a:noFill/>
            <a:miter lim="800000"/>
            <a:headEnd/>
            <a:tailEnd/>
          </a:ln>
        </p:spPr>
        <p:txBody>
          <a:bodyPr wrap="none">
            <a:spAutoFit/>
          </a:bodyPr>
          <a:lstStyle/>
          <a:p>
            <a:r>
              <a:rPr lang="zh-CN" altLang="en-US" b="1" dirty="0">
                <a:solidFill>
                  <a:srgbClr val="FF0000"/>
                </a:solidFill>
                <a:latin typeface="楷体" panose="02010609060101010101" pitchFamily="49" charset="-122"/>
                <a:ea typeface="楷体" panose="02010609060101010101" pitchFamily="49" charset="-122"/>
              </a:rPr>
              <a:t>糖皮质激素</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 21-05"/>
          <p:cNvPicPr>
            <a:picLocks noChangeAspect="1" noChangeArrowheads="1"/>
          </p:cNvPicPr>
          <p:nvPr/>
        </p:nvPicPr>
        <p:blipFill>
          <a:blip r:embed="rId3"/>
          <a:srcRect/>
          <a:stretch>
            <a:fillRect/>
          </a:stretch>
        </p:blipFill>
        <p:spPr bwMode="auto">
          <a:xfrm>
            <a:off x="1979613" y="188913"/>
            <a:ext cx="3990975" cy="6532562"/>
          </a:xfrm>
          <a:prstGeom prst="rect">
            <a:avLst/>
          </a:prstGeom>
          <a:noFill/>
          <a:ln w="9525">
            <a:noFill/>
            <a:miter lim="800000"/>
            <a:headEnd/>
            <a:tailEnd/>
          </a:ln>
        </p:spPr>
      </p:pic>
      <p:sp>
        <p:nvSpPr>
          <p:cNvPr id="9219" name="Text Box 3"/>
          <p:cNvSpPr txBox="1">
            <a:spLocks noChangeArrowheads="1"/>
          </p:cNvSpPr>
          <p:nvPr/>
        </p:nvSpPr>
        <p:spPr bwMode="auto">
          <a:xfrm>
            <a:off x="5076825" y="5805488"/>
            <a:ext cx="3694113" cy="457200"/>
          </a:xfrm>
          <a:prstGeom prst="rect">
            <a:avLst/>
          </a:prstGeom>
          <a:noFill/>
          <a:ln w="9525">
            <a:noFill/>
            <a:miter lim="800000"/>
            <a:headEnd/>
            <a:tailEnd/>
          </a:ln>
        </p:spPr>
        <p:txBody>
          <a:bodyPr wrap="none">
            <a:spAutoFit/>
          </a:bodyPr>
          <a:lstStyle/>
          <a:p>
            <a:r>
              <a:rPr lang="en-US" altLang="zh-CN" sz="2400" b="1" dirty="0">
                <a:solidFill>
                  <a:srgbClr val="FF0000"/>
                </a:solidFill>
              </a:rPr>
              <a:t>Acyl carrier protein (ACP)</a:t>
            </a:r>
          </a:p>
        </p:txBody>
      </p:sp>
      <p:sp>
        <p:nvSpPr>
          <p:cNvPr id="9220" name="矩形 3"/>
          <p:cNvSpPr>
            <a:spLocks noChangeArrowheads="1"/>
          </p:cNvSpPr>
          <p:nvPr/>
        </p:nvSpPr>
        <p:spPr bwMode="auto">
          <a:xfrm>
            <a:off x="1979612" y="5517232"/>
            <a:ext cx="1512267" cy="769268"/>
          </a:xfrm>
          <a:prstGeom prst="rect">
            <a:avLst/>
          </a:prstGeom>
          <a:noFill/>
          <a:ln w="57150" algn="ctr">
            <a:solidFill>
              <a:srgbClr val="0000FF"/>
            </a:solidFill>
            <a:round/>
            <a:headEnd/>
            <a:tailEnd/>
          </a:ln>
        </p:spPr>
        <p:txBody>
          <a:bodyPr wrap="none"/>
          <a:lstStyle/>
          <a:p>
            <a:endParaRPr lang="zh-CN"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5" descr="C:\Users\shannon.moloney\AppData\Local\Temp\wzce3e\ch21\figure_21_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85344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987305" y="5949280"/>
            <a:ext cx="7206845" cy="769441"/>
          </a:xfrm>
          <a:prstGeom prst="rect">
            <a:avLst/>
          </a:prstGeom>
          <a:noFill/>
        </p:spPr>
        <p:txBody>
          <a:bodyPr wrap="none" rtlCol="0">
            <a:spAutoFit/>
          </a:bodyPr>
          <a:lstStyle/>
          <a:p>
            <a:r>
              <a:rPr lang="en-US" altLang="zh-CN" sz="4400" b="1" dirty="0" smtClean="0">
                <a:solidFill>
                  <a:srgbClr val="0000FF"/>
                </a:solidFill>
              </a:rPr>
              <a:t>Metabolic fates of cholesterol</a:t>
            </a:r>
            <a:endParaRPr lang="zh-CN" altLang="en-US" sz="4400" b="1" dirty="0">
              <a:solidFill>
                <a:srgbClr val="0000FF"/>
              </a:solidFill>
            </a:endParaRPr>
          </a:p>
        </p:txBody>
      </p:sp>
    </p:spTree>
    <p:extLst>
      <p:ext uri="{BB962C8B-B14F-4D97-AF65-F5344CB8AC3E}">
        <p14:creationId xmlns:p14="http://schemas.microsoft.com/office/powerpoint/2010/main" val="25666480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2131" y="548680"/>
            <a:ext cx="9144000" cy="1143000"/>
          </a:xfrm>
        </p:spPr>
        <p:txBody>
          <a:bodyPr/>
          <a:lstStyle/>
          <a:p>
            <a:pPr eaLnBrk="1" hangingPunct="1"/>
            <a:r>
              <a:rPr lang="en-US" altLang="zh-CN" b="1" dirty="0" smtClean="0">
                <a:solidFill>
                  <a:srgbClr val="0000FF"/>
                </a:solidFill>
                <a:latin typeface="Times New Roman" pitchFamily="18" charset="0"/>
              </a:rPr>
              <a:t>20. A huge array of biomolecules,   all called isoprenoids, are synthesized using activated isoprenes</a:t>
            </a:r>
          </a:p>
        </p:txBody>
      </p:sp>
      <p:sp>
        <p:nvSpPr>
          <p:cNvPr id="82947" name="Rectangle 3"/>
          <p:cNvSpPr>
            <a:spLocks noGrp="1" noChangeArrowheads="1"/>
          </p:cNvSpPr>
          <p:nvPr>
            <p:ph type="body" idx="1"/>
          </p:nvPr>
        </p:nvSpPr>
        <p:spPr>
          <a:xfrm>
            <a:off x="0" y="2204864"/>
            <a:ext cx="9144000" cy="4114800"/>
          </a:xfrm>
        </p:spPr>
        <p:txBody>
          <a:bodyPr/>
          <a:lstStyle/>
          <a:p>
            <a:pPr eaLnBrk="1" hangingPunct="1"/>
            <a:r>
              <a:rPr lang="en-US" altLang="zh-CN" b="1" dirty="0" smtClean="0">
                <a:latin typeface="Times New Roman" pitchFamily="18" charset="0"/>
              </a:rPr>
              <a:t>These include many plant pigments (carotene and the phytol chain of chlorophyll), fragrant principles, vitamins (A, E, K), natural rubber, dolichols, quinones (ubiquinone, plastoquinone), and juvenile hormones of insects.</a:t>
            </a:r>
          </a:p>
          <a:p>
            <a:pPr eaLnBrk="1" hangingPunct="1"/>
            <a:r>
              <a:rPr lang="en-US" altLang="zh-CN" b="1" dirty="0" smtClean="0">
                <a:solidFill>
                  <a:srgbClr val="FF0000"/>
                </a:solidFill>
                <a:latin typeface="Times New Roman" pitchFamily="18" charset="0"/>
              </a:rPr>
              <a:t>Prenylation</a:t>
            </a:r>
            <a:r>
              <a:rPr lang="en-US" altLang="zh-CN" b="1" dirty="0" smtClean="0">
                <a:latin typeface="Times New Roman" pitchFamily="18" charset="0"/>
              </a:rPr>
              <a:t> of proteins (attaching of geranylgeranyl and farnesyl groups) leads to membrane association.</a:t>
            </a:r>
          </a:p>
          <a:p>
            <a:pPr eaLnBrk="1" hangingPunct="1"/>
            <a:endParaRPr lang="en-US" altLang="zh-CN" b="1" dirty="0" smtClean="0">
              <a:latin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
          <p:cNvSpPr txBox="1">
            <a:spLocks noChangeArrowheads="1"/>
          </p:cNvSpPr>
          <p:nvPr/>
        </p:nvSpPr>
        <p:spPr bwMode="auto">
          <a:xfrm>
            <a:off x="1043608" y="6097588"/>
            <a:ext cx="7268015" cy="646331"/>
          </a:xfrm>
          <a:prstGeom prst="rect">
            <a:avLst/>
          </a:prstGeom>
          <a:noFill/>
          <a:ln w="9525">
            <a:noFill/>
            <a:miter lim="800000"/>
            <a:headEnd/>
            <a:tailEnd/>
          </a:ln>
        </p:spPr>
        <p:txBody>
          <a:bodyPr wrap="none">
            <a:spAutoFit/>
          </a:bodyPr>
          <a:lstStyle/>
          <a:p>
            <a:r>
              <a:rPr lang="en-US" altLang="zh-CN" sz="3600" b="1" dirty="0">
                <a:solidFill>
                  <a:srgbClr val="0000FF"/>
                </a:solidFill>
              </a:rPr>
              <a:t>Overview of isoprenoid biosynthesis</a:t>
            </a:r>
          </a:p>
        </p:txBody>
      </p:sp>
      <p:pic>
        <p:nvPicPr>
          <p:cNvPr id="84995" name="Picture 4"/>
          <p:cNvPicPr>
            <a:picLocks noChangeAspect="1" noChangeArrowheads="1"/>
          </p:cNvPicPr>
          <p:nvPr/>
        </p:nvPicPr>
        <p:blipFill>
          <a:blip r:embed="rId3"/>
          <a:srcRect/>
          <a:stretch>
            <a:fillRect/>
          </a:stretch>
        </p:blipFill>
        <p:spPr bwMode="auto">
          <a:xfrm>
            <a:off x="1692275" y="0"/>
            <a:ext cx="5518150" cy="6097588"/>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42938" y="214313"/>
            <a:ext cx="7772400" cy="1143000"/>
          </a:xfrm>
        </p:spPr>
        <p:txBody>
          <a:bodyPr/>
          <a:lstStyle/>
          <a:p>
            <a:pPr eaLnBrk="1" hangingPunct="1"/>
            <a:r>
              <a:rPr lang="en-US" altLang="zh-CN" sz="6600" b="1" dirty="0" smtClean="0">
                <a:solidFill>
                  <a:srgbClr val="0000FF"/>
                </a:solidFill>
                <a:latin typeface="Times New Roman" pitchFamily="18" charset="0"/>
              </a:rPr>
              <a:t>Keywords</a:t>
            </a:r>
          </a:p>
        </p:txBody>
      </p:sp>
      <p:sp>
        <p:nvSpPr>
          <p:cNvPr id="86019" name="Rectangle 3"/>
          <p:cNvSpPr>
            <a:spLocks noGrp="1" noChangeArrowheads="1"/>
          </p:cNvSpPr>
          <p:nvPr>
            <p:ph type="body" idx="1"/>
          </p:nvPr>
        </p:nvSpPr>
        <p:spPr>
          <a:xfrm>
            <a:off x="0" y="1500188"/>
            <a:ext cx="9144000" cy="5543550"/>
          </a:xfrm>
        </p:spPr>
        <p:txBody>
          <a:bodyPr/>
          <a:lstStyle/>
          <a:p>
            <a:pPr eaLnBrk="1" hangingPunct="1">
              <a:lnSpc>
                <a:spcPct val="90000"/>
              </a:lnSpc>
            </a:pPr>
            <a:r>
              <a:rPr lang="en-US" altLang="zh-CN" b="1" dirty="0" smtClean="0">
                <a:latin typeface="Times New Roman" pitchFamily="18" charset="0"/>
              </a:rPr>
              <a:t>Fatty acid biosynthesis --- reaction, regulation    </a:t>
            </a:r>
          </a:p>
          <a:p>
            <a:pPr marL="0" indent="0" eaLnBrk="1" hangingPunct="1">
              <a:lnSpc>
                <a:spcPct val="90000"/>
              </a:lnSpc>
              <a:buNone/>
            </a:pPr>
            <a:r>
              <a:rPr lang="en-US" altLang="zh-CN" b="1" dirty="0">
                <a:latin typeface="Times New Roman" pitchFamily="18" charset="0"/>
              </a:rPr>
              <a:t> </a:t>
            </a:r>
            <a:r>
              <a:rPr lang="en-US" altLang="zh-CN" b="1" dirty="0" smtClean="0">
                <a:latin typeface="Times New Roman" pitchFamily="18" charset="0"/>
              </a:rPr>
              <a:t>   (</a:t>
            </a:r>
            <a:r>
              <a:rPr lang="en-US" altLang="zh-CN" b="1" dirty="0" smtClean="0">
                <a:solidFill>
                  <a:srgbClr val="FF0000"/>
                </a:solidFill>
                <a:latin typeface="Times New Roman" pitchFamily="18" charset="0"/>
              </a:rPr>
              <a:t>acetyl-CoA carboxylase</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Biosynthesis of cholesterol --- regulation</a:t>
            </a:r>
          </a:p>
          <a:p>
            <a:pPr marL="0" indent="0" eaLnBrk="1" hangingPunct="1">
              <a:lnSpc>
                <a:spcPct val="90000"/>
              </a:lnSpc>
              <a:buNone/>
            </a:pPr>
            <a:r>
              <a:rPr lang="en-US" altLang="zh-CN" b="1" dirty="0">
                <a:latin typeface="Times New Roman" pitchFamily="18" charset="0"/>
              </a:rPr>
              <a:t> </a:t>
            </a:r>
            <a:r>
              <a:rPr lang="en-US" altLang="zh-CN" b="1" dirty="0" smtClean="0">
                <a:latin typeface="Times New Roman" pitchFamily="18" charset="0"/>
              </a:rPr>
              <a:t>   (</a:t>
            </a:r>
            <a:r>
              <a:rPr lang="en-US" altLang="zh-CN" b="1" dirty="0" smtClean="0">
                <a:solidFill>
                  <a:srgbClr val="FF0000"/>
                </a:solidFill>
                <a:latin typeface="Times New Roman" pitchFamily="18" charset="0"/>
              </a:rPr>
              <a:t>HMG-CoA reductase</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Lipid transportation --- lipoprotein particles</a:t>
            </a:r>
          </a:p>
          <a:p>
            <a:pPr eaLnBrk="1" hangingPunct="1">
              <a:lnSpc>
                <a:spcPct val="90000"/>
              </a:lnSpc>
            </a:pPr>
            <a:endParaRPr lang="en-US" altLang="zh-CN" b="1" dirty="0" smtClean="0">
              <a:latin typeface="Times New Roman" pitchFamily="18" charset="0"/>
            </a:endParaRPr>
          </a:p>
          <a:p>
            <a:pPr eaLnBrk="1" hangingPunct="1">
              <a:lnSpc>
                <a:spcPct val="90000"/>
              </a:lnSpc>
            </a:pPr>
            <a:endParaRPr lang="en-US" altLang="zh-CN" b="1" dirty="0" smtClean="0">
              <a:latin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39750" y="188913"/>
            <a:ext cx="7772400" cy="1143000"/>
          </a:xfrm>
        </p:spPr>
        <p:txBody>
          <a:bodyPr/>
          <a:lstStyle/>
          <a:p>
            <a:pPr eaLnBrk="1" hangingPunct="1"/>
            <a:r>
              <a:rPr lang="en-US" altLang="zh-CN" sz="6600" b="1" dirty="0" smtClean="0">
                <a:solidFill>
                  <a:srgbClr val="0000FF"/>
                </a:solidFill>
                <a:latin typeface="Times New Roman" pitchFamily="18" charset="0"/>
              </a:rPr>
              <a:t>Words of the Week</a:t>
            </a:r>
          </a:p>
        </p:txBody>
      </p:sp>
      <p:sp>
        <p:nvSpPr>
          <p:cNvPr id="108547" name="Rectangle 3"/>
          <p:cNvSpPr>
            <a:spLocks noGrp="1" noChangeArrowheads="1"/>
          </p:cNvSpPr>
          <p:nvPr>
            <p:ph type="body" idx="1"/>
          </p:nvPr>
        </p:nvSpPr>
        <p:spPr>
          <a:xfrm>
            <a:off x="681633" y="1556792"/>
            <a:ext cx="7488634" cy="6021387"/>
          </a:xfrm>
        </p:spPr>
        <p:txBody>
          <a:bodyPr/>
          <a:lstStyle/>
          <a:p>
            <a:pPr eaLnBrk="1" hangingPunct="1">
              <a:lnSpc>
                <a:spcPct val="90000"/>
              </a:lnSpc>
            </a:pPr>
            <a:r>
              <a:rPr lang="en-US" altLang="zh-CN" sz="4800" b="1" i="1" dirty="0" smtClean="0">
                <a:latin typeface="Times New Roman" pitchFamily="18" charset="0"/>
              </a:rPr>
              <a:t>de novo</a:t>
            </a:r>
          </a:p>
          <a:p>
            <a:pPr eaLnBrk="1" hangingPunct="1">
              <a:lnSpc>
                <a:spcPct val="90000"/>
              </a:lnSpc>
            </a:pPr>
            <a:r>
              <a:rPr lang="en-US" altLang="zh-CN" sz="4800" b="1" i="1" dirty="0" smtClean="0">
                <a:latin typeface="Times New Roman" pitchFamily="18" charset="0"/>
              </a:rPr>
              <a:t>in vitro</a:t>
            </a:r>
          </a:p>
          <a:p>
            <a:pPr eaLnBrk="1" hangingPunct="1">
              <a:lnSpc>
                <a:spcPct val="90000"/>
              </a:lnSpc>
            </a:pPr>
            <a:r>
              <a:rPr lang="en-US" altLang="zh-CN" sz="4800" b="1" i="1" dirty="0" smtClean="0">
                <a:latin typeface="Times New Roman" pitchFamily="18" charset="0"/>
              </a:rPr>
              <a:t>in vivo</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34489" y="260648"/>
            <a:ext cx="8424936" cy="1143000"/>
          </a:xfrm>
        </p:spPr>
        <p:txBody>
          <a:bodyPr/>
          <a:lstStyle/>
          <a:p>
            <a:r>
              <a:rPr lang="en-US" altLang="zh-CN" sz="4800" b="1" dirty="0" smtClean="0">
                <a:solidFill>
                  <a:srgbClr val="3333FF"/>
                </a:solidFill>
                <a:latin typeface="Times New Roman" pitchFamily="18" charset="0"/>
                <a:ea typeface="宋体" charset="-122"/>
              </a:rPr>
              <a:t>Text-book reading of the week</a:t>
            </a:r>
          </a:p>
        </p:txBody>
      </p:sp>
      <p:sp>
        <p:nvSpPr>
          <p:cNvPr id="87043" name="Rectangle 3"/>
          <p:cNvSpPr>
            <a:spLocks noGrp="1" noChangeArrowheads="1"/>
          </p:cNvSpPr>
          <p:nvPr>
            <p:ph type="body" idx="4294967295"/>
          </p:nvPr>
        </p:nvSpPr>
        <p:spPr>
          <a:xfrm>
            <a:off x="323528" y="1268760"/>
            <a:ext cx="8535897" cy="5689600"/>
          </a:xfrm>
          <a:ln>
            <a:noFill/>
          </a:ln>
        </p:spPr>
        <p:txBody>
          <a:bodyPr/>
          <a:lstStyle/>
          <a:p>
            <a:r>
              <a:rPr lang="en-US" altLang="zh-CN" sz="2800" b="1" dirty="0" smtClean="0">
                <a:latin typeface="Times New Roman" pitchFamily="18" charset="0"/>
                <a:ea typeface="宋体" charset="-122"/>
                <a:cs typeface="Times New Roman" pitchFamily="18" charset="0"/>
              </a:rPr>
              <a:t>Summary 21.1 (p847)</a:t>
            </a:r>
          </a:p>
          <a:p>
            <a:r>
              <a:rPr lang="en-US" altLang="zh-CN" sz="2800" b="1" dirty="0">
                <a:latin typeface="Times New Roman" pitchFamily="18" charset="0"/>
                <a:ea typeface="宋体" charset="-122"/>
                <a:cs typeface="Times New Roman" pitchFamily="18" charset="0"/>
              </a:rPr>
              <a:t>Summary </a:t>
            </a:r>
            <a:r>
              <a:rPr lang="en-US" altLang="zh-CN" sz="2800" b="1" dirty="0" smtClean="0">
                <a:latin typeface="Times New Roman" pitchFamily="18" charset="0"/>
                <a:ea typeface="宋体" charset="-122"/>
                <a:cs typeface="Times New Roman" pitchFamily="18" charset="0"/>
              </a:rPr>
              <a:t>21.2 </a:t>
            </a:r>
            <a:r>
              <a:rPr lang="en-US" altLang="zh-CN" sz="2800" b="1" dirty="0">
                <a:latin typeface="Times New Roman" pitchFamily="18" charset="0"/>
                <a:ea typeface="宋体" charset="-122"/>
                <a:cs typeface="Times New Roman" pitchFamily="18" charset="0"/>
              </a:rPr>
              <a:t>(</a:t>
            </a:r>
            <a:r>
              <a:rPr lang="en-US" altLang="zh-CN" sz="2800" b="1" dirty="0" smtClean="0">
                <a:latin typeface="Times New Roman" pitchFamily="18" charset="0"/>
                <a:ea typeface="宋体" charset="-122"/>
                <a:cs typeface="Times New Roman" pitchFamily="18" charset="0"/>
              </a:rPr>
              <a:t>p852)</a:t>
            </a:r>
          </a:p>
          <a:p>
            <a:r>
              <a:rPr lang="en-US" altLang="zh-CN" sz="2800" b="1" dirty="0">
                <a:latin typeface="Times New Roman" pitchFamily="18" charset="0"/>
                <a:ea typeface="宋体" charset="-122"/>
                <a:cs typeface="Times New Roman" pitchFamily="18" charset="0"/>
              </a:rPr>
              <a:t>Summary </a:t>
            </a:r>
            <a:r>
              <a:rPr lang="en-US" altLang="zh-CN" sz="2800" b="1" dirty="0" smtClean="0">
                <a:latin typeface="Times New Roman" pitchFamily="18" charset="0"/>
                <a:ea typeface="宋体" charset="-122"/>
                <a:cs typeface="Times New Roman" pitchFamily="18" charset="0"/>
              </a:rPr>
              <a:t>21.4 </a:t>
            </a:r>
            <a:r>
              <a:rPr lang="en-US" altLang="zh-CN" sz="2800" b="1" dirty="0">
                <a:latin typeface="Times New Roman" pitchFamily="18" charset="0"/>
                <a:ea typeface="宋体" charset="-122"/>
                <a:cs typeface="Times New Roman" pitchFamily="18" charset="0"/>
              </a:rPr>
              <a:t>(</a:t>
            </a:r>
            <a:r>
              <a:rPr lang="en-US" altLang="zh-CN" sz="2800" b="1" dirty="0" smtClean="0">
                <a:latin typeface="Times New Roman" pitchFamily="18" charset="0"/>
                <a:ea typeface="宋体" charset="-122"/>
                <a:cs typeface="Times New Roman" pitchFamily="18" charset="0"/>
              </a:rPr>
              <a:t>p875)</a:t>
            </a:r>
          </a:p>
          <a:p>
            <a:r>
              <a:rPr lang="en-US" altLang="zh-CN" sz="2800" b="1" dirty="0">
                <a:latin typeface="Times New Roman" pitchFamily="18" charset="0"/>
                <a:ea typeface="宋体" charset="-122"/>
                <a:cs typeface="Times New Roman" pitchFamily="18" charset="0"/>
              </a:rPr>
              <a:t>p</a:t>
            </a:r>
            <a:r>
              <a:rPr lang="en-US" altLang="zh-CN" sz="2800" b="1" dirty="0" smtClean="0">
                <a:latin typeface="Times New Roman" pitchFamily="18" charset="0"/>
                <a:ea typeface="宋体" charset="-122"/>
                <a:cs typeface="Times New Roman" pitchFamily="18" charset="0"/>
              </a:rPr>
              <a:t>869 (HDL carries out reverse cholesterol transport</a:t>
            </a:r>
            <a:r>
              <a:rPr lang="en-US" altLang="zh-CN" sz="2800" b="1" dirty="0" smtClean="0">
                <a:latin typeface="Times New Roman" pitchFamily="18" charset="0"/>
              </a:rPr>
              <a:t>)</a:t>
            </a:r>
            <a:endParaRPr lang="en-US" altLang="zh-CN" sz="2800" b="1" dirty="0">
              <a:latin typeface="Times New Roman" pitchFamily="18" charset="0"/>
            </a:endParaRPr>
          </a:p>
          <a:p>
            <a:r>
              <a:rPr lang="en-US" altLang="zh-CN" sz="2800" b="1" dirty="0" smtClean="0">
                <a:latin typeface="Times New Roman" pitchFamily="18" charset="0"/>
                <a:ea typeface="宋体" charset="-122"/>
                <a:cs typeface="Times New Roman" pitchFamily="18" charset="0"/>
              </a:rPr>
              <a:t>p872-873 (</a:t>
            </a:r>
            <a:r>
              <a:rPr lang="en-US" altLang="zh-CN" sz="2800" b="1" dirty="0" smtClean="0">
                <a:latin typeface="Times New Roman" panose="02020603050405020304" pitchFamily="18" charset="0"/>
                <a:cs typeface="Times New Roman" panose="02020603050405020304" pitchFamily="18" charset="0"/>
              </a:rPr>
              <a:t>Box21-3 --- The</a:t>
            </a:r>
            <a:r>
              <a:rPr lang="en-US" altLang="zh-CN" sz="2800" b="1" dirty="0" smtClean="0">
                <a:latin typeface="Times New Roman" pitchFamily="18" charset="0"/>
              </a:rPr>
              <a:t> lipid hypothesis and the development of statins)</a:t>
            </a:r>
          </a:p>
          <a:p>
            <a:endParaRPr lang="en-US" altLang="zh-CN" sz="2800" b="1" dirty="0">
              <a:latin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smtClean="0">
              <a:latin typeface="Times New Roman" pitchFamily="18" charset="0"/>
              <a:ea typeface="宋体" charset="-122"/>
              <a:cs typeface="Times New Roman" pitchFamily="18" charset="0"/>
            </a:endParaRPr>
          </a:p>
          <a:p>
            <a:pPr>
              <a:buFontTx/>
              <a:buNone/>
            </a:pPr>
            <a:endParaRPr lang="zh-CN" altLang="en-US" b="1" dirty="0" smtClean="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13077864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11560" y="-4010"/>
            <a:ext cx="7772400" cy="1143000"/>
          </a:xfrm>
        </p:spPr>
        <p:txBody>
          <a:bodyPr/>
          <a:lstStyle/>
          <a:p>
            <a:pPr eaLnBrk="1" hangingPunct="1"/>
            <a:r>
              <a:rPr lang="en-US" altLang="zh-CN" sz="6600" b="1" dirty="0" smtClean="0">
                <a:solidFill>
                  <a:srgbClr val="0000FF"/>
                </a:solidFill>
                <a:latin typeface="Times New Roman" pitchFamily="18" charset="0"/>
              </a:rPr>
              <a:t>Summary</a:t>
            </a:r>
          </a:p>
        </p:txBody>
      </p:sp>
      <p:sp>
        <p:nvSpPr>
          <p:cNvPr id="87043" name="Rectangle 3"/>
          <p:cNvSpPr>
            <a:spLocks noGrp="1" noChangeArrowheads="1"/>
          </p:cNvSpPr>
          <p:nvPr>
            <p:ph type="body" idx="1"/>
          </p:nvPr>
        </p:nvSpPr>
        <p:spPr>
          <a:xfrm>
            <a:off x="0" y="1196752"/>
            <a:ext cx="9144000" cy="5543550"/>
          </a:xfrm>
        </p:spPr>
        <p:txBody>
          <a:bodyPr/>
          <a:lstStyle/>
          <a:p>
            <a:pPr eaLnBrk="1" hangingPunct="1">
              <a:lnSpc>
                <a:spcPct val="90000"/>
              </a:lnSpc>
            </a:pPr>
            <a:r>
              <a:rPr lang="en-US" altLang="zh-CN" b="1" dirty="0" smtClean="0">
                <a:latin typeface="Times New Roman" pitchFamily="18" charset="0"/>
              </a:rPr>
              <a:t>Fatty acid biosynthesis takes a different pathway from the reverse of its degradation and takes place in different cellular compartments.</a:t>
            </a:r>
          </a:p>
          <a:p>
            <a:pPr eaLnBrk="1" hangingPunct="1">
              <a:lnSpc>
                <a:spcPct val="90000"/>
              </a:lnSpc>
            </a:pPr>
            <a:r>
              <a:rPr lang="en-US" altLang="zh-CN" b="1" dirty="0" smtClean="0">
                <a:latin typeface="Times New Roman" pitchFamily="18" charset="0"/>
              </a:rPr>
              <a:t>The acetyl-CoA units are transported out of mitochondrial matrix as citrate.</a:t>
            </a:r>
          </a:p>
          <a:p>
            <a:pPr eaLnBrk="1" hangingPunct="1">
              <a:lnSpc>
                <a:spcPct val="90000"/>
              </a:lnSpc>
            </a:pPr>
            <a:r>
              <a:rPr lang="en-US" altLang="zh-CN" b="1" dirty="0" smtClean="0">
                <a:latin typeface="Times New Roman" pitchFamily="18" charset="0"/>
              </a:rPr>
              <a:t>Acetyl-CoA carboxylase catalyzes the rate-limiting step of fatty acid synthesis and is highly regulated by allosteric and covalent modifications.</a:t>
            </a:r>
          </a:p>
          <a:p>
            <a:pPr eaLnBrk="1" hangingPunct="1">
              <a:lnSpc>
                <a:spcPct val="90000"/>
              </a:lnSpc>
            </a:pPr>
            <a:r>
              <a:rPr lang="en-US" altLang="zh-CN" b="1" dirty="0" smtClean="0">
                <a:latin typeface="Times New Roman" pitchFamily="18" charset="0"/>
              </a:rPr>
              <a:t>Fatty acids are synthesized by a repeating four-step reaction sequence by a multi-enzyme complex called fatty acid synthase.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a:xfrm>
            <a:off x="0" y="332656"/>
            <a:ext cx="9252520" cy="6858000"/>
          </a:xfrm>
        </p:spPr>
        <p:txBody>
          <a:bodyPr/>
          <a:lstStyle/>
          <a:p>
            <a:pPr eaLnBrk="1" hangingPunct="1"/>
            <a:r>
              <a:rPr lang="en-US" altLang="zh-CN" sz="3600" b="1" dirty="0" smtClean="0">
                <a:latin typeface="Times New Roman" pitchFamily="18" charset="0"/>
              </a:rPr>
              <a:t>Palmitate, the usual final product of fatty acid synthesis, can be further elongated and desaturated in ER.</a:t>
            </a:r>
          </a:p>
          <a:p>
            <a:pPr eaLnBrk="1" hangingPunct="1"/>
            <a:r>
              <a:rPr lang="en-US" altLang="zh-CN" sz="3600" b="1" dirty="0" smtClean="0">
                <a:latin typeface="Times New Roman" pitchFamily="18" charset="0"/>
              </a:rPr>
              <a:t>Phosphatidic acid (diacylglycerol 3-phosphate) is the common precursor of both triacylglycerol and glycerophospholipids.</a:t>
            </a:r>
          </a:p>
          <a:p>
            <a:pPr eaLnBrk="1" hangingPunct="1"/>
            <a:r>
              <a:rPr lang="en-US" altLang="zh-CN" sz="3600" b="1" dirty="0" smtClean="0">
                <a:latin typeface="Times New Roman" pitchFamily="18" charset="0"/>
              </a:rPr>
              <a:t>Radioisotope tracer experiments revealed that all of the 27 carbons of cholesterol are from acetyl-CoA.</a:t>
            </a:r>
          </a:p>
          <a:p>
            <a:pPr eaLnBrk="1" hangingPunct="1"/>
            <a:endParaRPr lang="en-US" altLang="zh-CN" sz="3600" b="1" dirty="0" smtClean="0">
              <a:latin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0" y="188912"/>
            <a:ext cx="8964488" cy="6336431"/>
          </a:xfrm>
        </p:spPr>
        <p:txBody>
          <a:bodyPr/>
          <a:lstStyle/>
          <a:p>
            <a:pPr eaLnBrk="1" hangingPunct="1">
              <a:lnSpc>
                <a:spcPct val="90000"/>
              </a:lnSpc>
            </a:pPr>
            <a:r>
              <a:rPr lang="en-US" altLang="zh-CN" b="1" dirty="0" smtClean="0">
                <a:latin typeface="Times New Roman" pitchFamily="18" charset="0"/>
              </a:rPr>
              <a:t>The biosynthesis of cholesterol takes a long pathway, with the reaction catalyzed by HMG-CoA reductase being the rate-limiting step for </a:t>
            </a:r>
            <a:r>
              <a:rPr lang="en-US" altLang="zh-CN" b="1" i="1" dirty="0" smtClean="0">
                <a:latin typeface="Times New Roman" pitchFamily="18" charset="0"/>
              </a:rPr>
              <a:t>de novo</a:t>
            </a:r>
            <a:r>
              <a:rPr lang="en-US" altLang="zh-CN" b="1" dirty="0" smtClean="0">
                <a:latin typeface="Times New Roman" pitchFamily="18" charset="0"/>
              </a:rPr>
              <a:t> synthesis of cholesterol.</a:t>
            </a:r>
          </a:p>
          <a:p>
            <a:pPr eaLnBrk="1" hangingPunct="1">
              <a:lnSpc>
                <a:spcPct val="90000"/>
              </a:lnSpc>
            </a:pPr>
            <a:r>
              <a:rPr lang="en-US" altLang="zh-CN" b="1" dirty="0" smtClean="0">
                <a:latin typeface="Times New Roman" pitchFamily="18" charset="0"/>
              </a:rPr>
              <a:t>The lipids are transported as lipoprotein particles (including chylomicrons, VLDL, LDL, and HDL).</a:t>
            </a:r>
          </a:p>
          <a:p>
            <a:pPr eaLnBrk="1" hangingPunct="1">
              <a:lnSpc>
                <a:spcPct val="90000"/>
              </a:lnSpc>
            </a:pPr>
            <a:r>
              <a:rPr lang="en-US" altLang="zh-CN" b="1" dirty="0" smtClean="0">
                <a:latin typeface="Times New Roman" pitchFamily="18" charset="0"/>
              </a:rPr>
              <a:t>The </a:t>
            </a:r>
            <a:r>
              <a:rPr lang="en-US" altLang="zh-CN" b="1" i="1" dirty="0" smtClean="0">
                <a:latin typeface="Times New Roman" pitchFamily="18" charset="0"/>
              </a:rPr>
              <a:t>de novo</a:t>
            </a:r>
            <a:r>
              <a:rPr lang="en-US" altLang="zh-CN" b="1" dirty="0" smtClean="0">
                <a:latin typeface="Times New Roman" pitchFamily="18" charset="0"/>
              </a:rPr>
              <a:t> biosynthesis of cholesterol is regulated to complement the dietary uptake.</a:t>
            </a:r>
          </a:p>
          <a:p>
            <a:pPr eaLnBrk="1" hangingPunct="1">
              <a:lnSpc>
                <a:spcPct val="90000"/>
              </a:lnSpc>
            </a:pPr>
            <a:r>
              <a:rPr lang="en-US" altLang="zh-CN" b="1" dirty="0" smtClean="0">
                <a:latin typeface="Times New Roman" pitchFamily="18" charset="0"/>
              </a:rPr>
              <a:t>All  steroid hormones are derived from cholesterol.</a:t>
            </a:r>
          </a:p>
          <a:p>
            <a:pPr eaLnBrk="1" hangingPunct="1">
              <a:lnSpc>
                <a:spcPct val="90000"/>
              </a:lnSpc>
            </a:pPr>
            <a:r>
              <a:rPr lang="en-US" altLang="zh-CN" b="1" dirty="0" smtClean="0">
                <a:latin typeface="Times New Roman" pitchFamily="18" charset="0"/>
              </a:rPr>
              <a:t>A huge arrays of isoprenoids are made using activated isoprene units.</a:t>
            </a:r>
          </a:p>
          <a:p>
            <a:pPr eaLnBrk="1" hangingPunct="1">
              <a:lnSpc>
                <a:spcPct val="90000"/>
              </a:lnSpc>
            </a:pPr>
            <a:endParaRPr lang="en-US" altLang="zh-CN" b="1" dirty="0" smtClean="0">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39838" y="625475"/>
            <a:ext cx="184150" cy="366713"/>
          </a:xfrm>
          <a:prstGeom prst="rect">
            <a:avLst/>
          </a:prstGeom>
          <a:noFill/>
          <a:ln w="9525">
            <a:noFill/>
            <a:miter lim="800000"/>
            <a:headEnd/>
            <a:tailEnd/>
          </a:ln>
        </p:spPr>
        <p:txBody>
          <a:bodyPr wrap="none">
            <a:spAutoFit/>
          </a:bodyPr>
          <a:lstStyle/>
          <a:p>
            <a:endParaRPr lang="zh-CN" altLang="zh-CN">
              <a:latin typeface="Arial" charset="0"/>
            </a:endParaRPr>
          </a:p>
        </p:txBody>
      </p:sp>
      <p:pic>
        <p:nvPicPr>
          <p:cNvPr id="10243" name="Picture 3"/>
          <p:cNvPicPr>
            <a:picLocks noChangeAspect="1" noChangeArrowheads="1"/>
          </p:cNvPicPr>
          <p:nvPr/>
        </p:nvPicPr>
        <p:blipFill>
          <a:blip r:embed="rId3"/>
          <a:srcRect/>
          <a:stretch>
            <a:fillRect/>
          </a:stretch>
        </p:blipFill>
        <p:spPr bwMode="auto">
          <a:xfrm>
            <a:off x="323850" y="2636838"/>
            <a:ext cx="8535988" cy="2433637"/>
          </a:xfrm>
          <a:prstGeom prst="rect">
            <a:avLst/>
          </a:prstGeom>
          <a:noFill/>
          <a:ln w="9525">
            <a:noFill/>
            <a:miter lim="800000"/>
            <a:headEnd/>
            <a:tailEnd/>
          </a:ln>
        </p:spPr>
      </p:pic>
      <p:sp>
        <p:nvSpPr>
          <p:cNvPr id="10244" name="Text Box 4"/>
          <p:cNvSpPr txBox="1">
            <a:spLocks noChangeArrowheads="1"/>
          </p:cNvSpPr>
          <p:nvPr/>
        </p:nvSpPr>
        <p:spPr bwMode="auto">
          <a:xfrm>
            <a:off x="519113" y="34925"/>
            <a:ext cx="8643937" cy="2101850"/>
          </a:xfrm>
          <a:prstGeom prst="rect">
            <a:avLst/>
          </a:prstGeom>
          <a:noFill/>
          <a:ln w="9525">
            <a:noFill/>
            <a:miter lim="800000"/>
            <a:headEnd/>
            <a:tailEnd/>
          </a:ln>
        </p:spPr>
        <p:txBody>
          <a:bodyPr wrap="none">
            <a:spAutoFit/>
          </a:bodyPr>
          <a:lstStyle/>
          <a:p>
            <a:pPr algn="ctr"/>
            <a:r>
              <a:rPr lang="en-US" altLang="zh-CN" sz="4400" b="1" dirty="0">
                <a:solidFill>
                  <a:srgbClr val="0000FF"/>
                </a:solidFill>
              </a:rPr>
              <a:t>Fatty acid biosynthesis is catalyzed </a:t>
            </a:r>
          </a:p>
          <a:p>
            <a:pPr algn="ctr"/>
            <a:r>
              <a:rPr lang="en-US" altLang="zh-CN" sz="4400" b="1" dirty="0">
                <a:solidFill>
                  <a:srgbClr val="0000FF"/>
                </a:solidFill>
              </a:rPr>
              <a:t>by a multi-enzyme complex called </a:t>
            </a:r>
            <a:br>
              <a:rPr lang="en-US" altLang="zh-CN" sz="4400" b="1" dirty="0">
                <a:solidFill>
                  <a:srgbClr val="0000FF"/>
                </a:solidFill>
              </a:rPr>
            </a:br>
            <a:r>
              <a:rPr lang="en-US" altLang="zh-CN" sz="4400" b="1" dirty="0">
                <a:solidFill>
                  <a:srgbClr val="0000FF"/>
                </a:solidFill>
              </a:rPr>
              <a:t>fatty acid synthase</a:t>
            </a:r>
          </a:p>
        </p:txBody>
      </p:sp>
      <p:sp>
        <p:nvSpPr>
          <p:cNvPr id="10245" name="Line 6"/>
          <p:cNvSpPr>
            <a:spLocks noChangeShapeType="1"/>
          </p:cNvSpPr>
          <p:nvPr/>
        </p:nvSpPr>
        <p:spPr bwMode="auto">
          <a:xfrm>
            <a:off x="0" y="3716338"/>
            <a:ext cx="323850" cy="0"/>
          </a:xfrm>
          <a:prstGeom prst="line">
            <a:avLst/>
          </a:prstGeom>
          <a:noFill/>
          <a:ln w="38100">
            <a:solidFill>
              <a:srgbClr val="FF0000"/>
            </a:solidFill>
            <a:round/>
            <a:headEnd/>
            <a:tailEnd type="triangle" w="med" len="med"/>
          </a:ln>
        </p:spPr>
        <p:txBody>
          <a:bodyPr wrap="none"/>
          <a:lstStyle/>
          <a:p>
            <a:endParaRPr lang="zh-CN" altLang="en-US"/>
          </a:p>
        </p:txBody>
      </p:sp>
      <p:sp>
        <p:nvSpPr>
          <p:cNvPr id="10246" name="Line 7"/>
          <p:cNvSpPr>
            <a:spLocks noChangeShapeType="1"/>
          </p:cNvSpPr>
          <p:nvPr/>
        </p:nvSpPr>
        <p:spPr bwMode="auto">
          <a:xfrm>
            <a:off x="0" y="4149725"/>
            <a:ext cx="323850" cy="0"/>
          </a:xfrm>
          <a:prstGeom prst="line">
            <a:avLst/>
          </a:prstGeom>
          <a:noFill/>
          <a:ln w="38100">
            <a:solidFill>
              <a:srgbClr val="FF0000"/>
            </a:solidFill>
            <a:round/>
            <a:headEnd/>
            <a:tailEnd type="triangle" w="med" len="med"/>
          </a:ln>
        </p:spPr>
        <p:txBody>
          <a:bodyPr wrap="none"/>
          <a:lstStyle/>
          <a:p>
            <a:endParaRPr lang="zh-CN" altLang="en-US"/>
          </a:p>
        </p:txBody>
      </p:sp>
      <p:sp>
        <p:nvSpPr>
          <p:cNvPr id="10247" name="Text Box 8"/>
          <p:cNvSpPr txBox="1">
            <a:spLocks noChangeArrowheads="1"/>
          </p:cNvSpPr>
          <p:nvPr/>
        </p:nvSpPr>
        <p:spPr bwMode="auto">
          <a:xfrm>
            <a:off x="376238" y="5178425"/>
            <a:ext cx="5454650" cy="366713"/>
          </a:xfrm>
          <a:prstGeom prst="rect">
            <a:avLst/>
          </a:prstGeom>
          <a:noFill/>
          <a:ln w="9525">
            <a:noFill/>
            <a:miter lim="800000"/>
            <a:headEnd/>
            <a:tailEnd/>
          </a:ln>
        </p:spPr>
        <p:txBody>
          <a:bodyPr wrap="none">
            <a:spAutoFit/>
          </a:bodyPr>
          <a:lstStyle/>
          <a:p>
            <a:r>
              <a:rPr lang="en-US" altLang="zh-CN" b="1" dirty="0"/>
              <a:t>MAT</a:t>
            </a:r>
            <a:r>
              <a:rPr lang="zh-CN" altLang="en-US" b="1"/>
              <a:t>：</a:t>
            </a:r>
            <a:r>
              <a:rPr lang="en-US" altLang="zh-CN" b="1" dirty="0"/>
              <a:t>Malonyl/acetyl-CoA-ACP transferase ( FAS I)</a:t>
            </a:r>
          </a:p>
        </p:txBody>
      </p:sp>
      <p:sp>
        <p:nvSpPr>
          <p:cNvPr id="10248" name="Line 9"/>
          <p:cNvSpPr>
            <a:spLocks noChangeShapeType="1"/>
          </p:cNvSpPr>
          <p:nvPr/>
        </p:nvSpPr>
        <p:spPr bwMode="auto">
          <a:xfrm>
            <a:off x="2700338" y="4149725"/>
            <a:ext cx="358775" cy="1079500"/>
          </a:xfrm>
          <a:prstGeom prst="line">
            <a:avLst/>
          </a:prstGeom>
          <a:noFill/>
          <a:ln w="38100">
            <a:solidFill>
              <a:schemeClr val="tx1"/>
            </a:solidFill>
            <a:round/>
            <a:headEnd/>
            <a:tailEnd type="triangle" w="med" len="med"/>
          </a:ln>
        </p:spPr>
        <p:txBody>
          <a:bodyPr wrap="none"/>
          <a:lstStyle/>
          <a:p>
            <a:endParaRPr lang="zh-CN" altLang="en-US"/>
          </a:p>
        </p:txBody>
      </p:sp>
      <p:sp>
        <p:nvSpPr>
          <p:cNvPr id="10249" name="Line 10"/>
          <p:cNvSpPr>
            <a:spLocks noChangeShapeType="1"/>
          </p:cNvSpPr>
          <p:nvPr/>
        </p:nvSpPr>
        <p:spPr bwMode="auto">
          <a:xfrm>
            <a:off x="2700338" y="3789363"/>
            <a:ext cx="576262" cy="1368425"/>
          </a:xfrm>
          <a:prstGeom prst="line">
            <a:avLst/>
          </a:prstGeom>
          <a:noFill/>
          <a:ln w="38100">
            <a:solidFill>
              <a:schemeClr val="tx1"/>
            </a:solidFill>
            <a:round/>
            <a:headEnd/>
            <a:tailEnd type="triangle" w="med" len="med"/>
          </a:ln>
        </p:spPr>
        <p:txBody>
          <a:bodyPr wrap="none"/>
          <a:lstStyle/>
          <a:p>
            <a:endParaRPr lang="zh-CN" altLang="en-US"/>
          </a:p>
        </p:txBody>
      </p:sp>
      <p:sp>
        <p:nvSpPr>
          <p:cNvPr id="10250" name="Text Box 11"/>
          <p:cNvSpPr txBox="1">
            <a:spLocks noChangeArrowheads="1"/>
          </p:cNvSpPr>
          <p:nvPr/>
        </p:nvSpPr>
        <p:spPr bwMode="auto">
          <a:xfrm>
            <a:off x="5435600" y="2565400"/>
            <a:ext cx="1060450" cy="366713"/>
          </a:xfrm>
          <a:prstGeom prst="rect">
            <a:avLst/>
          </a:prstGeom>
          <a:noFill/>
          <a:ln w="9525">
            <a:noFill/>
            <a:miter lim="800000"/>
            <a:headEnd/>
            <a:tailEnd/>
          </a:ln>
        </p:spPr>
        <p:txBody>
          <a:bodyPr wrap="none">
            <a:spAutoFit/>
          </a:bodyPr>
          <a:lstStyle/>
          <a:p>
            <a:r>
              <a:rPr lang="en-US" altLang="zh-CN" dirty="0"/>
              <a:t> (</a:t>
            </a:r>
            <a:r>
              <a:rPr lang="en-US" altLang="zh-CN" b="1" dirty="0"/>
              <a:t>FAS II)</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12349</TotalTime>
  <Words>4885</Words>
  <Application>Microsoft Office PowerPoint</Application>
  <PresentationFormat>全屏显示(4:3)</PresentationFormat>
  <Paragraphs>366</Paragraphs>
  <Slides>88</Slides>
  <Notes>46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88</vt:i4>
      </vt:variant>
    </vt:vector>
  </HeadingPairs>
  <TitlesOfParts>
    <vt:vector size="96" baseType="lpstr">
      <vt:lpstr>MS PGothic</vt:lpstr>
      <vt:lpstr>ヒラギノ角ゴ Pro W3</vt:lpstr>
      <vt:lpstr>楷体</vt:lpstr>
      <vt:lpstr>宋体</vt:lpstr>
      <vt:lpstr>Arial</vt:lpstr>
      <vt:lpstr>Symbol</vt:lpstr>
      <vt:lpstr>Times New Roman</vt:lpstr>
      <vt:lpstr>Default Design</vt:lpstr>
      <vt:lpstr>Chapter 21   Lipid Biosynthesis</vt:lpstr>
      <vt:lpstr>Fatty acid synthesis takes  a different pathway from its degradation</vt:lpstr>
      <vt:lpstr>PowerPoint 演示文稿</vt:lpstr>
      <vt:lpstr>2. Malonyl-CoA is formed from acetyl-CoA and bicarbonate </vt:lpstr>
      <vt:lpstr>PowerPoint 演示文稿</vt:lpstr>
      <vt:lpstr>PowerPoint 演示文稿</vt:lpstr>
      <vt:lpstr>PowerPoint 演示文稿</vt:lpstr>
      <vt:lpstr>PowerPoint 演示文稿</vt:lpstr>
      <vt:lpstr>PowerPoint 演示文稿</vt:lpstr>
      <vt:lpstr>3. The acetyl and malonyl groups are first transferred to two -SH groups of the fatty acid synthase complex</vt:lpstr>
      <vt:lpstr>PowerPoint 演示文稿</vt:lpstr>
      <vt:lpstr>4. Fatty acids are synthesized by a repeating four-step reaction sequence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Comparison between degradation and biosynthesis of fatty acids*****</vt:lpstr>
      <vt:lpstr>5. The seven activities of fatty acid synthase from different organisms have different level of integration</vt:lpstr>
      <vt:lpstr>PowerPoint 演示文稿</vt:lpstr>
      <vt:lpstr>PowerPoint 演示文稿</vt:lpstr>
      <vt:lpstr>6. Fatty acid synthesis occurs in cellular compartments having a high NADPH/NADP+ ratio</vt:lpstr>
      <vt:lpstr>PowerPoint 演示文稿</vt:lpstr>
      <vt:lpstr>PowerPoint 演示文稿</vt:lpstr>
      <vt:lpstr>PowerPoint 演示文稿</vt:lpstr>
      <vt:lpstr>7. The acetyl groups of the mitochondrion are transported into the cytosol in the form of citrate</vt:lpstr>
      <vt:lpstr>PowerPoint 演示文稿</vt:lpstr>
      <vt:lpstr>8. The rate of fatty acid biosynthesis is controlled by acetyl-CoA carboxylase</vt:lpstr>
      <vt:lpstr>PowerPoint 演示文稿</vt:lpstr>
      <vt:lpstr>PowerPoint 演示文稿</vt:lpstr>
      <vt:lpstr>PowerPoint 演示文稿</vt:lpstr>
      <vt:lpstr>PowerPoint 演示文稿</vt:lpstr>
      <vt:lpstr>9. Palmitate can be further elongated and desaturated in smooth ER</vt:lpstr>
      <vt:lpstr>PowerPoint 演示文稿</vt:lpstr>
      <vt:lpstr>10. Newly synthesized fatty acids have mainly two alternative fates in cells</vt:lpstr>
      <vt:lpstr>11. Phosphatidic acid is the common precursor for the syntheses of both triacylglycerols and glycerophospholipids</vt:lpstr>
      <vt:lpstr>PowerPoint 演示文稿</vt:lpstr>
      <vt:lpstr>PowerPoint 演示文稿</vt:lpstr>
      <vt:lpstr>12. Insulin stimulates conversion of dietary carbohydrates or proteins into fat</vt:lpstr>
      <vt:lpstr>PowerPoint 演示文稿</vt:lpstr>
      <vt:lpstr>PowerPoint 演示文稿</vt:lpstr>
      <vt:lpstr>PowerPoint 演示文稿</vt:lpstr>
      <vt:lpstr>PowerPoint 演示文稿</vt:lpstr>
      <vt:lpstr>13. Radioisotope tracer experiments revealed that all of the 27 carbons of cholesterol are derived from acetyl-CoA</vt:lpstr>
      <vt:lpstr>PowerPoint 演示文稿</vt:lpstr>
      <vt:lpstr>PowerPoint 演示文稿</vt:lpstr>
      <vt:lpstr>14. The cholesterol biosynthesis pathway can be divided into four stages</vt:lpstr>
      <vt:lpstr>PowerPoint 演示文稿</vt:lpstr>
      <vt:lpstr>PowerPoint 演示文稿</vt:lpstr>
      <vt:lpstr>15. Mevalonate commits the acetyl groups for cholesterol synthesis  </vt:lpstr>
      <vt:lpstr>16. Cholesterols made in vertebrate livers can be converted to bile acids and cholesterol esters before exporting</vt:lpstr>
      <vt:lpstr>PowerPoint 演示文稿</vt:lpstr>
      <vt:lpstr>17. Lipids (including cholesterols) are transported in the vertebrate plasma as various lipoprotein particles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18. The de novo synthesis of cholesterol is regulated to complement dietary intake</vt:lpstr>
      <vt:lpstr>PowerPoint 演示文稿</vt:lpstr>
      <vt:lpstr>PowerPoint 演示文稿</vt:lpstr>
      <vt:lpstr>PowerPoint 演示文稿</vt:lpstr>
      <vt:lpstr>PowerPoint 演示文稿</vt:lpstr>
      <vt:lpstr>PowerPoint 演示文稿</vt:lpstr>
      <vt:lpstr>19. Pregnenolone, the common precursor of all steroid hormones, is derived from cholesterol</vt:lpstr>
      <vt:lpstr>PowerPoint 演示文稿</vt:lpstr>
      <vt:lpstr>PowerPoint 演示文稿</vt:lpstr>
      <vt:lpstr>PowerPoint 演示文稿</vt:lpstr>
      <vt:lpstr>20. A huge array of biomolecules,   all called isoprenoids, are synthesized using activated isoprenes</vt:lpstr>
      <vt:lpstr>PowerPoint 演示文稿</vt:lpstr>
      <vt:lpstr>Keywords</vt:lpstr>
      <vt:lpstr>Words of the Week</vt:lpstr>
      <vt:lpstr>Text-book reading of the week</vt:lpstr>
      <vt:lpstr>Summary</vt:lpstr>
      <vt:lpstr>PowerPoint 演示文稿</vt:lpstr>
      <vt:lpstr>PowerPoint 演示文稿</vt:lpstr>
    </vt:vector>
  </TitlesOfParts>
  <Company>Tsinghua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Lipid Biosynthesis</dc:title>
  <dc:creator>Zhen Li</dc:creator>
  <cp:lastModifiedBy>li zhen</cp:lastModifiedBy>
  <cp:revision>599</cp:revision>
  <dcterms:created xsi:type="dcterms:W3CDTF">2000-03-31T07:50:42Z</dcterms:created>
  <dcterms:modified xsi:type="dcterms:W3CDTF">2018-11-09T02:28:29Z</dcterms:modified>
</cp:coreProperties>
</file>