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98"/>
  </p:notesMasterIdLst>
  <p:sldIdLst>
    <p:sldId id="257" r:id="rId2"/>
    <p:sldId id="527" r:id="rId3"/>
    <p:sldId id="258" r:id="rId4"/>
    <p:sldId id="433" r:id="rId5"/>
    <p:sldId id="259" r:id="rId6"/>
    <p:sldId id="336" r:id="rId7"/>
    <p:sldId id="262" r:id="rId8"/>
    <p:sldId id="335" r:id="rId9"/>
    <p:sldId id="263" r:id="rId10"/>
    <p:sldId id="264" r:id="rId11"/>
    <p:sldId id="267" r:id="rId12"/>
    <p:sldId id="340" r:id="rId13"/>
    <p:sldId id="269" r:id="rId14"/>
    <p:sldId id="270" r:id="rId15"/>
    <p:sldId id="273" r:id="rId16"/>
    <p:sldId id="341" r:id="rId17"/>
    <p:sldId id="342" r:id="rId18"/>
    <p:sldId id="274" r:id="rId19"/>
    <p:sldId id="343" r:id="rId20"/>
    <p:sldId id="275" r:id="rId21"/>
    <p:sldId id="344" r:id="rId22"/>
    <p:sldId id="282" r:id="rId23"/>
    <p:sldId id="283" r:id="rId24"/>
    <p:sldId id="530" r:id="rId25"/>
    <p:sldId id="361" r:id="rId26"/>
    <p:sldId id="350" r:id="rId27"/>
    <p:sldId id="355" r:id="rId28"/>
    <p:sldId id="356" r:id="rId29"/>
    <p:sldId id="357" r:id="rId30"/>
    <p:sldId id="358" r:id="rId31"/>
    <p:sldId id="325" r:id="rId32"/>
    <p:sldId id="349" r:id="rId33"/>
    <p:sldId id="359" r:id="rId34"/>
    <p:sldId id="329" r:id="rId35"/>
    <p:sldId id="360" r:id="rId36"/>
    <p:sldId id="330" r:id="rId37"/>
    <p:sldId id="353" r:id="rId38"/>
    <p:sldId id="370" r:id="rId39"/>
    <p:sldId id="372" r:id="rId40"/>
    <p:sldId id="371" r:id="rId41"/>
    <p:sldId id="446" r:id="rId42"/>
    <p:sldId id="375" r:id="rId43"/>
    <p:sldId id="376" r:id="rId44"/>
    <p:sldId id="377" r:id="rId45"/>
    <p:sldId id="378" r:id="rId46"/>
    <p:sldId id="434" r:id="rId47"/>
    <p:sldId id="526" r:id="rId48"/>
    <p:sldId id="483" r:id="rId49"/>
    <p:sldId id="383" r:id="rId50"/>
    <p:sldId id="385" r:id="rId51"/>
    <p:sldId id="386" r:id="rId52"/>
    <p:sldId id="388" r:id="rId53"/>
    <p:sldId id="389" r:id="rId54"/>
    <p:sldId id="390" r:id="rId55"/>
    <p:sldId id="391" r:id="rId56"/>
    <p:sldId id="393" r:id="rId57"/>
    <p:sldId id="531" r:id="rId58"/>
    <p:sldId id="532" r:id="rId59"/>
    <p:sldId id="394" r:id="rId60"/>
    <p:sldId id="395" r:id="rId61"/>
    <p:sldId id="396" r:id="rId62"/>
    <p:sldId id="397" r:id="rId63"/>
    <p:sldId id="398" r:id="rId64"/>
    <p:sldId id="399" r:id="rId65"/>
    <p:sldId id="400" r:id="rId66"/>
    <p:sldId id="533" r:id="rId67"/>
    <p:sldId id="401" r:id="rId68"/>
    <p:sldId id="402" r:id="rId69"/>
    <p:sldId id="403" r:id="rId70"/>
    <p:sldId id="534" r:id="rId71"/>
    <p:sldId id="406" r:id="rId72"/>
    <p:sldId id="407" r:id="rId73"/>
    <p:sldId id="408" r:id="rId74"/>
    <p:sldId id="409" r:id="rId75"/>
    <p:sldId id="410" r:id="rId76"/>
    <p:sldId id="411" r:id="rId77"/>
    <p:sldId id="412" r:id="rId78"/>
    <p:sldId id="413" r:id="rId79"/>
    <p:sldId id="414" r:id="rId80"/>
    <p:sldId id="444" r:id="rId81"/>
    <p:sldId id="419" r:id="rId82"/>
    <p:sldId id="420" r:id="rId83"/>
    <p:sldId id="421" r:id="rId84"/>
    <p:sldId id="422" r:id="rId85"/>
    <p:sldId id="424" r:id="rId86"/>
    <p:sldId id="425" r:id="rId87"/>
    <p:sldId id="426" r:id="rId88"/>
    <p:sldId id="445" r:id="rId89"/>
    <p:sldId id="428" r:id="rId90"/>
    <p:sldId id="502" r:id="rId91"/>
    <p:sldId id="528" r:id="rId92"/>
    <p:sldId id="529" r:id="rId93"/>
    <p:sldId id="429" r:id="rId94"/>
    <p:sldId id="430" r:id="rId95"/>
    <p:sldId id="431" r:id="rId96"/>
    <p:sldId id="432" r:id="rId97"/>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charset="0"/>
        <a:ea typeface="宋体" charset="-122"/>
        <a:cs typeface="+mn-cs"/>
      </a:defRPr>
    </a:lvl1pPr>
    <a:lvl2pPr marL="457200" algn="ctr" rtl="0" fontAlgn="base">
      <a:spcBef>
        <a:spcPct val="0"/>
      </a:spcBef>
      <a:spcAft>
        <a:spcPct val="0"/>
      </a:spcAft>
      <a:defRPr kern="1200">
        <a:solidFill>
          <a:schemeClr val="tx1"/>
        </a:solidFill>
        <a:latin typeface="Arial" charset="0"/>
        <a:ea typeface="宋体" charset="-122"/>
        <a:cs typeface="+mn-cs"/>
      </a:defRPr>
    </a:lvl2pPr>
    <a:lvl3pPr marL="914400" algn="ctr" rtl="0" fontAlgn="base">
      <a:spcBef>
        <a:spcPct val="0"/>
      </a:spcBef>
      <a:spcAft>
        <a:spcPct val="0"/>
      </a:spcAft>
      <a:defRPr kern="1200">
        <a:solidFill>
          <a:schemeClr val="tx1"/>
        </a:solidFill>
        <a:latin typeface="Arial" charset="0"/>
        <a:ea typeface="宋体" charset="-122"/>
        <a:cs typeface="+mn-cs"/>
      </a:defRPr>
    </a:lvl3pPr>
    <a:lvl4pPr marL="1371600" algn="ctr" rtl="0" fontAlgn="base">
      <a:spcBef>
        <a:spcPct val="0"/>
      </a:spcBef>
      <a:spcAft>
        <a:spcPct val="0"/>
      </a:spcAft>
      <a:defRPr kern="1200">
        <a:solidFill>
          <a:schemeClr val="tx1"/>
        </a:solidFill>
        <a:latin typeface="Arial" charset="0"/>
        <a:ea typeface="宋体" charset="-122"/>
        <a:cs typeface="+mn-cs"/>
      </a:defRPr>
    </a:lvl4pPr>
    <a:lvl5pPr marL="1828800" algn="ctr"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CC66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21" autoAdjust="0"/>
  </p:normalViewPr>
  <p:slideViewPr>
    <p:cSldViewPr>
      <p:cViewPr varScale="1">
        <p:scale>
          <a:sx n="100" d="100"/>
          <a:sy n="100" d="100"/>
        </p:scale>
        <p:origin x="191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36.xml"/><Relationship Id="rId13" Type="http://schemas.openxmlformats.org/officeDocument/2006/relationships/slide" Target="slides/slide71.xml"/><Relationship Id="rId18" Type="http://schemas.openxmlformats.org/officeDocument/2006/relationships/slide" Target="slides/slide96.xml"/><Relationship Id="rId3" Type="http://schemas.openxmlformats.org/officeDocument/2006/relationships/slide" Target="slides/slide10.xml"/><Relationship Id="rId7" Type="http://schemas.openxmlformats.org/officeDocument/2006/relationships/slide" Target="slides/slide23.xml"/><Relationship Id="rId12" Type="http://schemas.openxmlformats.org/officeDocument/2006/relationships/slide" Target="slides/slide68.xml"/><Relationship Id="rId17" Type="http://schemas.openxmlformats.org/officeDocument/2006/relationships/slide" Target="slides/slide95.xml"/><Relationship Id="rId2" Type="http://schemas.openxmlformats.org/officeDocument/2006/relationships/slide" Target="slides/slide9.xml"/><Relationship Id="rId16" Type="http://schemas.openxmlformats.org/officeDocument/2006/relationships/slide" Target="slides/slide94.xml"/><Relationship Id="rId1" Type="http://schemas.openxmlformats.org/officeDocument/2006/relationships/slide" Target="slides/slide5.xml"/><Relationship Id="rId6" Type="http://schemas.openxmlformats.org/officeDocument/2006/relationships/slide" Target="slides/slide20.xml"/><Relationship Id="rId11" Type="http://schemas.openxmlformats.org/officeDocument/2006/relationships/slide" Target="slides/slide54.xml"/><Relationship Id="rId5" Type="http://schemas.openxmlformats.org/officeDocument/2006/relationships/slide" Target="slides/slide18.xml"/><Relationship Id="rId15" Type="http://schemas.openxmlformats.org/officeDocument/2006/relationships/slide" Target="slides/slide79.xml"/><Relationship Id="rId10" Type="http://schemas.openxmlformats.org/officeDocument/2006/relationships/slide" Target="slides/slide48.xml"/><Relationship Id="rId4" Type="http://schemas.openxmlformats.org/officeDocument/2006/relationships/slide" Target="slides/slide14.xml"/><Relationship Id="rId9" Type="http://schemas.openxmlformats.org/officeDocument/2006/relationships/slide" Target="slides/slide42.xml"/><Relationship Id="rId14"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1" sz="1200">
                <a:latin typeface="Times New Roman" pitchFamily="18" charset="0"/>
                <a:ea typeface="宋体" pitchFamily="2" charset="-122"/>
              </a:defRPr>
            </a:lvl1pPr>
          </a:lstStyle>
          <a:p>
            <a:pPr>
              <a:defRPr/>
            </a:pPr>
            <a:endParaRPr lang="en-US" altLang="zh-CN" dirty="0"/>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ea typeface="宋体" pitchFamily="2" charset="-122"/>
              </a:defRPr>
            </a:lvl1pPr>
          </a:lstStyle>
          <a:p>
            <a:pPr>
              <a:defRPr/>
            </a:pPr>
            <a:endParaRPr lang="en-US" altLang="zh-CN" dirty="0"/>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1" sz="1200">
                <a:latin typeface="Times New Roman" pitchFamily="18" charset="0"/>
                <a:ea typeface="宋体" pitchFamily="2" charset="-122"/>
              </a:defRPr>
            </a:lvl1pPr>
          </a:lstStyle>
          <a:p>
            <a:pPr>
              <a:defRPr/>
            </a:pPr>
            <a:endParaRPr lang="en-US" altLang="zh-CN" dirty="0"/>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宋体" pitchFamily="2" charset="-122"/>
              </a:defRPr>
            </a:lvl1pPr>
          </a:lstStyle>
          <a:p>
            <a:pPr>
              <a:defRPr/>
            </a:pPr>
            <a:fld id="{0EFF8D0A-A138-4E1E-B669-0DF318CBBB56}"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F8F7288B-A607-422D-B3C7-F117C00C9081}" type="slidenum">
              <a:rPr lang="en-US" altLang="zh-CN"/>
              <a:pPr/>
              <a:t>2</a:t>
            </a:fld>
            <a:endParaRPr lang="en-US" altLang="zh-CN"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8EA854DE-E63D-4552-B4D6-AE4AD2C1A159}" type="slidenum">
              <a:rPr lang="en-US" altLang="zh-CN" smtClean="0">
                <a:ea typeface="宋体" charset="-122"/>
              </a:rPr>
              <a:pPr/>
              <a:t>26</a:t>
            </a:fld>
            <a:endParaRPr lang="en-US" altLang="zh-CN" dirty="0" smtClean="0">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r>
              <a:rPr lang="en-US" altLang="en-US" sz="1600" dirty="0" smtClean="0">
                <a:ea typeface="宋体" charset="-122"/>
              </a:rPr>
              <a:t>Table 22-01</a:t>
            </a:r>
            <a:endParaRPr lang="en-US" altLang="en-US" dirty="0"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0DACE0D-58ED-4D53-BD96-62F1A64828C1}" type="slidenum">
              <a:rPr lang="en-US" altLang="zh-CN" smtClean="0">
                <a:ea typeface="宋体" charset="-122"/>
              </a:rPr>
              <a:pPr/>
              <a:t>35</a:t>
            </a:fld>
            <a:endParaRPr lang="en-US" altLang="zh-CN" dirty="0" smtClean="0">
              <a:ea typeface="宋体" charset="-122"/>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3B8002E-4B58-44E0-B0AA-5C20A0EB3368}" type="slidenum">
              <a:rPr lang="en-US" altLang="zh-CN" smtClean="0">
                <a:ea typeface="宋体" charset="-122"/>
              </a:rPr>
              <a:pPr/>
              <a:t>37</a:t>
            </a:fld>
            <a:endParaRPr lang="en-US" altLang="zh-CN" dirty="0" smtClean="0">
              <a:ea typeface="宋体" charset="-122"/>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344A51D-177C-4B64-B069-4FE964A0C9A4}" type="slidenum">
              <a:rPr lang="en-US" altLang="zh-CN" smtClean="0">
                <a:ea typeface="宋体" charset="-122"/>
              </a:rPr>
              <a:pPr/>
              <a:t>39</a:t>
            </a:fld>
            <a:endParaRPr lang="en-US" altLang="zh-CN" dirty="0" smtClean="0">
              <a:ea typeface="宋体" charset="-122"/>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0F981FA-0A22-4905-8B00-031BC5A789EC}" type="slidenum">
              <a:rPr lang="en-US" altLang="zh-CN" smtClean="0">
                <a:ea typeface="宋体" charset="-122"/>
              </a:rPr>
              <a:pPr/>
              <a:t>40</a:t>
            </a:fld>
            <a:endParaRPr lang="en-US" altLang="zh-CN" dirty="0" smtClean="0">
              <a:ea typeface="宋体" charset="-122"/>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43B86F6-503A-474A-9954-955BD844C792}" type="slidenum">
              <a:rPr lang="en-US" altLang="zh-CN" smtClean="0">
                <a:ea typeface="宋体" charset="-122"/>
              </a:rPr>
              <a:pPr/>
              <a:t>44</a:t>
            </a:fld>
            <a:endParaRPr lang="en-US" altLang="zh-CN" dirty="0" smtClean="0">
              <a:ea typeface="宋体" charset="-122"/>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6DFA45D-D3D0-4DEB-B992-2FADEBA0BA80}" type="slidenum">
              <a:rPr lang="zh-CN" altLang="en-US" smtClean="0">
                <a:ea typeface="宋体" charset="-122"/>
              </a:rPr>
              <a:pPr/>
              <a:t>47</a:t>
            </a:fld>
            <a:endParaRPr lang="en-US" altLang="zh-CN" dirty="0" smtClean="0">
              <a:ea typeface="宋体" charset="-122"/>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en-US" altLang="zh-CN" b="1" dirty="0" smtClean="0">
                <a:latin typeface="Arial" charset="0"/>
                <a:ea typeface="宋体" charset="-122"/>
              </a:rPr>
              <a:t>FIGURE 22-33 De novo synthesis of purine nucleotides: construction of the purine ring of inosinate (IMP).</a:t>
            </a:r>
            <a:r>
              <a:rPr lang="en-US" altLang="zh-CN" dirty="0" smtClean="0">
                <a:latin typeface="Arial" charset="0"/>
                <a:ea typeface="宋体" charset="-122"/>
              </a:rPr>
              <a:t> Each addition to the purine ring is shaded to match Figure 22-32. After step 2, R symbolizes the 5-phospho-D-ribosyl group on which the purine ring is built. Formation of 5-phosphoribosylamine (step 1) is the first committed step in purine synthesis. Note that the product of step 9, AICAR, is the remnant of ATP released during histidine biosynthesis (see Figure 22-20, step 5). Abbreviations are given for most intermediates to simplify the naming of the enzymes. Step 6a is the alternative path from AIR to CAIR occurring in higher eukaryotes.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6768EAF-ABAB-40A9-8266-44E8331C89C6}" type="slidenum">
              <a:rPr lang="en-US" altLang="zh-CN" smtClean="0">
                <a:ea typeface="宋体" charset="-122"/>
              </a:rPr>
              <a:pPr/>
              <a:t>49</a:t>
            </a:fld>
            <a:endParaRPr lang="en-US" altLang="zh-CN" dirty="0" smtClean="0">
              <a:ea typeface="宋体" charset="-122"/>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120D145-2711-4B1D-90C0-1837DD034766}" type="slidenum">
              <a:rPr lang="en-US" altLang="zh-CN" smtClean="0">
                <a:ea typeface="宋体" charset="-122"/>
              </a:rPr>
              <a:pPr/>
              <a:t>53</a:t>
            </a:fld>
            <a:endParaRPr lang="en-US" altLang="zh-CN" dirty="0" smtClean="0">
              <a:ea typeface="宋体" charset="-122"/>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EFF8D0A-A138-4E1E-B669-0DF318CBBB56}" type="slidenum">
              <a:rPr lang="en-US" altLang="zh-CN" smtClean="0"/>
              <a:pPr>
                <a:defRPr/>
              </a:pPr>
              <a:t>56</a:t>
            </a:fld>
            <a:endParaRPr lang="en-US" altLang="zh-CN" dirty="0"/>
          </a:p>
        </p:txBody>
      </p:sp>
    </p:spTree>
    <p:extLst>
      <p:ext uri="{BB962C8B-B14F-4D97-AF65-F5344CB8AC3E}">
        <p14:creationId xmlns:p14="http://schemas.microsoft.com/office/powerpoint/2010/main" val="53734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FD97912-2211-43B2-8BC2-67847457841F}" type="slidenum">
              <a:rPr lang="en-US" altLang="zh-CN" smtClean="0">
                <a:ea typeface="宋体" charset="-122"/>
              </a:rPr>
              <a:pPr/>
              <a:t>6</a:t>
            </a:fld>
            <a:endParaRPr lang="en-US" altLang="zh-CN" dirty="0" smtClean="0">
              <a:ea typeface="宋体" charset="-122"/>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50C34FF-62C8-4BCE-9C80-DB950D56828F}" type="slidenum">
              <a:rPr lang="en-US" altLang="zh-CN" smtClean="0"/>
              <a:pPr/>
              <a:t>57</a:t>
            </a:fld>
            <a:endParaRPr lang="en-US" altLang="zh-CN"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altLang="zh-CN" b="1" dirty="0" smtClean="0">
                <a:latin typeface="Arial" charset="0"/>
              </a:rPr>
              <a:t>FIGURE 6-32 Two views of the regulatory enzyme aspartate transcarbamoylase.</a:t>
            </a:r>
            <a:r>
              <a:rPr lang="en-US" altLang="zh-CN" dirty="0" smtClean="0">
                <a:latin typeface="Arial" charset="0"/>
              </a:rPr>
              <a:t> (Derived from PDB ID 2AT2.) This allosteric regulatory enzyme has two stacked catalytic clusters, each with three catalytic polypeptide chains (in shades of blue and purple), and three regulatory clusters, each with two regulatory polypeptide chains (in red and yellow). The regulatory clusters form the points of a triangle surrounding the catalytic subunits. Binding sites for allosteric modulators are on the regulatory subunits. Modulator binding produces large changes in enzyme conformation and activity. The role of this enzyme in nucleotide synthesis, and details of its regulation, are discussed in Chapter 22.</a:t>
            </a:r>
          </a:p>
        </p:txBody>
      </p:sp>
    </p:spTree>
    <p:extLst>
      <p:ext uri="{BB962C8B-B14F-4D97-AF65-F5344CB8AC3E}">
        <p14:creationId xmlns:p14="http://schemas.microsoft.com/office/powerpoint/2010/main" val="3870716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016034F6-ADFB-4CF6-9A3A-BA17445494E5}" type="slidenum">
              <a:rPr lang="en-US" altLang="zh-CN"/>
              <a:pPr/>
              <a:t>58</a:t>
            </a:fld>
            <a:endParaRPr lang="en-US" altLang="zh-CN" dirty="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zh-CN" altLang="zh-CN" smtClean="0"/>
          </a:p>
        </p:txBody>
      </p:sp>
    </p:spTree>
    <p:extLst>
      <p:ext uri="{BB962C8B-B14F-4D97-AF65-F5344CB8AC3E}">
        <p14:creationId xmlns:p14="http://schemas.microsoft.com/office/powerpoint/2010/main" val="1159582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83CA102-D363-4184-A74B-6140DB729A5A}" type="slidenum">
              <a:rPr lang="en-US" altLang="zh-CN" smtClean="0">
                <a:ea typeface="宋体" charset="-122"/>
              </a:rPr>
              <a:pPr/>
              <a:t>59</a:t>
            </a:fld>
            <a:endParaRPr lang="en-US" altLang="zh-CN" dirty="0" smtClean="0">
              <a:ea typeface="宋体" charset="-122"/>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D024399-EF44-46FA-95AD-A33C679DABF1}" type="slidenum">
              <a:rPr lang="en-US" altLang="zh-CN" smtClean="0">
                <a:ea typeface="宋体" charset="-122"/>
              </a:rPr>
              <a:pPr/>
              <a:t>62</a:t>
            </a:fld>
            <a:endParaRPr lang="en-US" altLang="zh-CN" dirty="0" smtClean="0">
              <a:ea typeface="宋体" charset="-122"/>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56E3CA3-06AD-4DA7-B051-FDB11380E779}" type="slidenum">
              <a:rPr lang="en-US" altLang="zh-CN" smtClean="0">
                <a:ea typeface="宋体" charset="-122"/>
              </a:rPr>
              <a:pPr/>
              <a:t>64</a:t>
            </a:fld>
            <a:endParaRPr lang="en-US" altLang="zh-CN" dirty="0" smtClean="0">
              <a:ea typeface="宋体" charset="-122"/>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F9EE7CD-0F22-4F2C-8384-645BA1B86A00}" type="slidenum">
              <a:rPr lang="en-US" altLang="zh-CN" smtClean="0">
                <a:ea typeface="宋体" charset="-122"/>
              </a:rPr>
              <a:pPr/>
              <a:t>65</a:t>
            </a:fld>
            <a:endParaRPr lang="en-US" altLang="zh-CN" dirty="0" smtClean="0">
              <a:ea typeface="宋体" charset="-122"/>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B6BBE81-2A0B-4664-830E-CF58A4D386B0}" type="slidenum">
              <a:rPr lang="en-US" altLang="zh-CN" sz="1200"/>
              <a:pPr/>
              <a:t>66</a:t>
            </a:fld>
            <a:endParaRPr lang="en-US" altLang="zh-CN" sz="1200" dirty="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endParaRPr lang="zh-CN" altLang="zh-CN" smtClean="0">
              <a:latin typeface="Times" panose="02020603050405020304" pitchFamily="18" charset="0"/>
            </a:endParaRPr>
          </a:p>
        </p:txBody>
      </p:sp>
    </p:spTree>
    <p:extLst>
      <p:ext uri="{BB962C8B-B14F-4D97-AF65-F5344CB8AC3E}">
        <p14:creationId xmlns:p14="http://schemas.microsoft.com/office/powerpoint/2010/main" val="1026960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792B769-F49D-45EA-884F-1FEA055C0071}" type="slidenum">
              <a:rPr lang="en-US" altLang="zh-CN" sz="1200"/>
              <a:pPr/>
              <a:t>70</a:t>
            </a:fld>
            <a:endParaRPr lang="en-US" altLang="zh-CN" sz="1200" dirty="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pPr eaLnBrk="1" hangingPunct="1"/>
            <a:endParaRPr lang="zh-CN" altLang="zh-CN" smtClean="0">
              <a:latin typeface="Times" panose="02020603050405020304" pitchFamily="18" charset="0"/>
            </a:endParaRPr>
          </a:p>
        </p:txBody>
      </p:sp>
    </p:spTree>
    <p:extLst>
      <p:ext uri="{BB962C8B-B14F-4D97-AF65-F5344CB8AC3E}">
        <p14:creationId xmlns:p14="http://schemas.microsoft.com/office/powerpoint/2010/main" val="4229667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1954038-D217-4F19-B846-65A789CE46AA}" type="slidenum">
              <a:rPr lang="en-US" altLang="zh-CN" smtClean="0">
                <a:ea typeface="宋体" charset="-122"/>
              </a:rPr>
              <a:pPr/>
              <a:t>72</a:t>
            </a:fld>
            <a:endParaRPr lang="en-US" altLang="zh-CN" dirty="0" smtClean="0">
              <a:ea typeface="宋体" charset="-122"/>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4382702-34F4-47B0-950D-DA41A043A9A0}" type="slidenum">
              <a:rPr lang="en-US" altLang="zh-CN" smtClean="0">
                <a:ea typeface="宋体" charset="-122"/>
              </a:rPr>
              <a:pPr/>
              <a:t>74</a:t>
            </a:fld>
            <a:endParaRPr lang="en-US" altLang="zh-CN" dirty="0" smtClean="0">
              <a:ea typeface="宋体" charset="-122"/>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20D1A1B-BD9F-4474-A140-577838B39E38}" type="slidenum">
              <a:rPr lang="en-US" altLang="zh-CN" smtClean="0">
                <a:ea typeface="宋体" charset="-122"/>
              </a:rPr>
              <a:pPr/>
              <a:t>8</a:t>
            </a:fld>
            <a:endParaRPr lang="en-US" altLang="zh-CN" dirty="0" smtClean="0">
              <a:ea typeface="宋体" charset="-122"/>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172790C-00E7-48FD-BB7A-3CB04BD5EEA3}" type="slidenum">
              <a:rPr lang="en-US" altLang="zh-CN" smtClean="0">
                <a:ea typeface="宋体" charset="-122"/>
              </a:rPr>
              <a:pPr/>
              <a:t>75</a:t>
            </a:fld>
            <a:endParaRPr lang="en-US" altLang="zh-CN" dirty="0" smtClean="0">
              <a:ea typeface="宋体" charset="-122"/>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4A5C32C-7F5C-4CF7-A082-EE048D9956AB}" type="slidenum">
              <a:rPr lang="en-US" altLang="zh-CN" smtClean="0">
                <a:ea typeface="宋体" charset="-122"/>
              </a:rPr>
              <a:pPr/>
              <a:t>78</a:t>
            </a:fld>
            <a:endParaRPr lang="en-US" altLang="zh-CN" dirty="0" smtClean="0">
              <a:ea typeface="宋体" charset="-122"/>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6E19745-37F1-4E2D-960C-30D00A8816D3}" type="slidenum">
              <a:rPr lang="en-US" altLang="zh-CN" smtClean="0">
                <a:ea typeface="宋体" charset="-122"/>
              </a:rPr>
              <a:pPr/>
              <a:t>81</a:t>
            </a:fld>
            <a:endParaRPr lang="en-US" altLang="zh-CN" dirty="0" smtClean="0">
              <a:ea typeface="宋体" charset="-122"/>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EE155E3-74E2-4D54-A3F6-BED49A8A3EA6}" type="slidenum">
              <a:rPr lang="en-US" altLang="zh-CN" smtClean="0">
                <a:ea typeface="宋体" charset="-122"/>
              </a:rPr>
              <a:pPr/>
              <a:t>84</a:t>
            </a:fld>
            <a:endParaRPr lang="en-US" altLang="zh-CN" dirty="0" smtClean="0">
              <a:ea typeface="宋体" charset="-122"/>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EFF8D0A-A138-4E1E-B669-0DF318CBBB56}" type="slidenum">
              <a:rPr lang="en-US" altLang="zh-CN" smtClean="0"/>
              <a:pPr>
                <a:defRPr/>
              </a:pPr>
              <a:t>86</a:t>
            </a:fld>
            <a:endParaRPr lang="en-US" altLang="zh-CN" dirty="0"/>
          </a:p>
        </p:txBody>
      </p:sp>
    </p:spTree>
    <p:extLst>
      <p:ext uri="{BB962C8B-B14F-4D97-AF65-F5344CB8AC3E}">
        <p14:creationId xmlns:p14="http://schemas.microsoft.com/office/powerpoint/2010/main" val="2294908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2DDA06CB-2206-4EA6-80B4-7B056AFF3A94}" type="slidenum">
              <a:rPr lang="en-US" altLang="zh-CN" smtClean="0">
                <a:ea typeface="宋体" charset="-122"/>
              </a:rPr>
              <a:pPr/>
              <a:t>87</a:t>
            </a:fld>
            <a:endParaRPr lang="en-US" altLang="zh-CN" dirty="0" smtClean="0">
              <a:ea typeface="宋体" charset="-122"/>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9171055-8EED-4A3D-A1E8-F94FAB278709}" type="slidenum">
              <a:rPr lang="en-US" altLang="zh-CN" smtClean="0">
                <a:ea typeface="宋体" charset="-122"/>
              </a:rPr>
              <a:pPr/>
              <a:t>89</a:t>
            </a:fld>
            <a:endParaRPr lang="en-US" altLang="zh-CN" dirty="0" smtClean="0">
              <a:ea typeface="宋体" charset="-122"/>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32404AC-673E-4C24-9FAB-57B31B47F428}" type="slidenum">
              <a:rPr lang="en-US" altLang="zh-CN" smtClean="0">
                <a:ea typeface="宋体" charset="-122"/>
              </a:rPr>
              <a:pPr/>
              <a:t>12</a:t>
            </a:fld>
            <a:endParaRPr lang="en-US" altLang="zh-CN" dirty="0" smtClean="0">
              <a:ea typeface="宋体" charset="-122"/>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0EFF8D0A-A138-4E1E-B669-0DF318CBBB56}" type="slidenum">
              <a:rPr lang="en-US" altLang="zh-CN" smtClean="0"/>
              <a:pPr>
                <a:defRPr/>
              </a:pPr>
              <a:t>13</a:t>
            </a:fld>
            <a:endParaRPr lang="en-US" altLang="zh-CN" dirty="0"/>
          </a:p>
        </p:txBody>
      </p:sp>
    </p:spTree>
    <p:extLst>
      <p:ext uri="{BB962C8B-B14F-4D97-AF65-F5344CB8AC3E}">
        <p14:creationId xmlns:p14="http://schemas.microsoft.com/office/powerpoint/2010/main" val="1597019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C2CD49F-8D35-4326-83BF-82CAE11ADD35}" type="slidenum">
              <a:rPr lang="en-US" altLang="zh-CN" smtClean="0">
                <a:ea typeface="宋体" charset="-122"/>
              </a:rPr>
              <a:pPr/>
              <a:t>16</a:t>
            </a:fld>
            <a:endParaRPr lang="en-US" altLang="zh-CN" dirty="0" smtClean="0">
              <a:ea typeface="宋体" charset="-122"/>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A81C51E-C188-48F6-98A1-BCBFC409DC63}" type="slidenum">
              <a:rPr lang="en-US" altLang="zh-CN" smtClean="0">
                <a:ea typeface="宋体" charset="-122"/>
              </a:rPr>
              <a:pPr/>
              <a:t>17</a:t>
            </a:fld>
            <a:endParaRPr lang="en-US" altLang="zh-CN" dirty="0" smtClean="0">
              <a:ea typeface="宋体" charset="-122"/>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141800C-DB5F-4613-A526-02279448EF22}" type="slidenum">
              <a:rPr lang="en-US" altLang="zh-CN" smtClean="0">
                <a:ea typeface="宋体" charset="-122"/>
              </a:rPr>
              <a:pPr/>
              <a:t>19</a:t>
            </a:fld>
            <a:endParaRPr lang="en-US" altLang="zh-CN" dirty="0" smtClean="0">
              <a:ea typeface="宋体" charset="-122"/>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7F72FA5-965C-41ED-A190-2EC3551D7ECC}" type="slidenum">
              <a:rPr lang="en-US" altLang="zh-CN" smtClean="0">
                <a:ea typeface="宋体" charset="-122"/>
              </a:rPr>
              <a:pPr/>
              <a:t>21</a:t>
            </a:fld>
            <a:endParaRPr lang="en-US" altLang="zh-CN" dirty="0" smtClean="0">
              <a:ea typeface="宋体" charset="-122"/>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altLang="en-US" dirty="0"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A44C6C1A-55EC-4327-A724-4A6B73304011}"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31AC1C42-0CF0-445F-B37B-EED0911F92AF}"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E1752D64-C492-4972-B03F-8D7EF85C9234}"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B31E8357-A9F8-4BFC-B1A2-342995D2255E}"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6A902F2C-A20A-4AA8-BE61-FAB01FB6DB22}"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3A42A785-9985-48BE-930F-60D497BD3F62}"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FFF60921-2AEA-40A5-9422-7D7AA35E15EA}"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C6DDF84B-AFCC-4E66-B2F1-C1C7447405F8}"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3A837B7A-D0C3-4FF0-A9B2-F8FDC203BC91}"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13F93B7E-307F-458A-BCE2-6206016F1254}"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AB626725-BDF9-42FF-A582-EB9B3853F6D2}"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宋体" pitchFamily="2" charset="-122"/>
              </a:defRPr>
            </a:lvl1pPr>
          </a:lstStyle>
          <a:p>
            <a:pPr>
              <a:defRPr/>
            </a:pPr>
            <a:endParaRPr lang="en-US" altLang="zh-CN" dirty="0"/>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a:defRPr/>
            </a:pPr>
            <a:endParaRPr lang="en-US" altLang="zh-CN" dirty="0"/>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a:defRPr/>
            </a:pPr>
            <a:fld id="{DE7A6421-0DB9-4DE9-B583-3BB257829CB8}"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219200"/>
            <a:ext cx="8915400" cy="1143000"/>
          </a:xfrm>
        </p:spPr>
        <p:txBody>
          <a:bodyPr/>
          <a:lstStyle/>
          <a:p>
            <a:pPr eaLnBrk="1" hangingPunct="1"/>
            <a:r>
              <a:rPr lang="en-US" altLang="zh-CN" sz="6000" b="1" dirty="0" smtClean="0">
                <a:solidFill>
                  <a:srgbClr val="0000CC"/>
                </a:solidFill>
                <a:latin typeface="Times New Roman" pitchFamily="18" charset="0"/>
              </a:rPr>
              <a:t>Chapter 22</a:t>
            </a:r>
            <a:r>
              <a:rPr lang="en-US" altLang="zh-CN" sz="6000" b="1" dirty="0" smtClean="0">
                <a:solidFill>
                  <a:srgbClr val="0000CC"/>
                </a:solidFill>
              </a:rPr>
              <a:t>  </a:t>
            </a:r>
            <a:br>
              <a:rPr lang="en-US" altLang="zh-CN" sz="6000" b="1" dirty="0" smtClean="0">
                <a:solidFill>
                  <a:srgbClr val="0000CC"/>
                </a:solidFill>
              </a:rPr>
            </a:br>
            <a:r>
              <a:rPr lang="en-US" altLang="zh-CN" sz="5400" b="1" dirty="0" smtClean="0">
                <a:solidFill>
                  <a:schemeClr val="tx1"/>
                </a:solidFill>
                <a:latin typeface="Times New Roman" pitchFamily="18" charset="0"/>
              </a:rPr>
              <a:t>Biosynthesis of Amino Acids,  Nucleotides, and Related Molecules</a:t>
            </a:r>
          </a:p>
        </p:txBody>
      </p:sp>
      <p:sp>
        <p:nvSpPr>
          <p:cNvPr id="2051" name="Rectangle 3"/>
          <p:cNvSpPr>
            <a:spLocks noGrp="1" noChangeArrowheads="1"/>
          </p:cNvSpPr>
          <p:nvPr>
            <p:ph type="subTitle" idx="1"/>
          </p:nvPr>
        </p:nvSpPr>
        <p:spPr>
          <a:xfrm>
            <a:off x="533400" y="3886200"/>
            <a:ext cx="8610600" cy="1752600"/>
          </a:xfrm>
        </p:spPr>
        <p:txBody>
          <a:bodyPr/>
          <a:lstStyle/>
          <a:p>
            <a:pPr algn="l" eaLnBrk="1" hangingPunct="1"/>
            <a:r>
              <a:rPr lang="en-US" altLang="zh-CN" sz="2600" b="1" dirty="0" smtClean="0">
                <a:solidFill>
                  <a:srgbClr val="FF0000"/>
                </a:solidFill>
                <a:latin typeface="Times New Roman" pitchFamily="18" charset="0"/>
              </a:rPr>
              <a:t>1. Reduction (fixation) of N</a:t>
            </a:r>
            <a:r>
              <a:rPr lang="en-US" altLang="zh-CN" sz="2600" b="1" baseline="-25000" dirty="0" smtClean="0">
                <a:solidFill>
                  <a:srgbClr val="FF0000"/>
                </a:solidFill>
                <a:latin typeface="Times New Roman" pitchFamily="18" charset="0"/>
              </a:rPr>
              <a:t>2</a:t>
            </a:r>
            <a:r>
              <a:rPr lang="en-US" altLang="zh-CN" sz="2600" b="1" dirty="0" smtClean="0">
                <a:solidFill>
                  <a:srgbClr val="FF0000"/>
                </a:solidFill>
                <a:latin typeface="Times New Roman" pitchFamily="18" charset="0"/>
              </a:rPr>
              <a:t>  into ammonia (NH</a:t>
            </a:r>
            <a:r>
              <a:rPr lang="en-US" altLang="zh-CN" sz="2600" b="1" baseline="-25000" dirty="0" smtClean="0">
                <a:solidFill>
                  <a:srgbClr val="FF0000"/>
                </a:solidFill>
                <a:latin typeface="Times New Roman" pitchFamily="18" charset="0"/>
              </a:rPr>
              <a:t>3</a:t>
            </a:r>
            <a:r>
              <a:rPr lang="en-US" altLang="zh-CN" sz="2600" b="1" dirty="0" smtClean="0">
                <a:solidFill>
                  <a:srgbClr val="FF0000"/>
                </a:solidFill>
                <a:latin typeface="Times New Roman" pitchFamily="18" charset="0"/>
              </a:rPr>
              <a:t> or NH</a:t>
            </a:r>
            <a:r>
              <a:rPr lang="en-US" altLang="zh-CN" sz="2600" b="1" baseline="-25000" dirty="0" smtClean="0">
                <a:solidFill>
                  <a:srgbClr val="FF0000"/>
                </a:solidFill>
                <a:latin typeface="Times New Roman" pitchFamily="18" charset="0"/>
              </a:rPr>
              <a:t>4</a:t>
            </a:r>
            <a:r>
              <a:rPr lang="en-US" altLang="zh-CN" sz="2600" b="1" baseline="30000" dirty="0" smtClean="0">
                <a:solidFill>
                  <a:srgbClr val="FF0000"/>
                </a:solidFill>
                <a:latin typeface="Times New Roman" pitchFamily="18" charset="0"/>
              </a:rPr>
              <a:t>+</a:t>
            </a:r>
            <a:r>
              <a:rPr lang="en-US" altLang="zh-CN" sz="2600" b="1" dirty="0" smtClean="0">
                <a:solidFill>
                  <a:srgbClr val="FF0000"/>
                </a:solidFill>
                <a:latin typeface="Times New Roman" pitchFamily="18" charset="0"/>
              </a:rPr>
              <a:t>)</a:t>
            </a:r>
          </a:p>
          <a:p>
            <a:pPr algn="l" eaLnBrk="1" hangingPunct="1"/>
            <a:r>
              <a:rPr lang="en-US" altLang="zh-CN" sz="2600" b="1" dirty="0" smtClean="0">
                <a:solidFill>
                  <a:srgbClr val="FF0000"/>
                </a:solidFill>
                <a:latin typeface="Times New Roman" pitchFamily="18" charset="0"/>
              </a:rPr>
              <a:t>2. Synthesis of the 20 amino acids</a:t>
            </a:r>
          </a:p>
          <a:p>
            <a:pPr algn="l" eaLnBrk="1" hangingPunct="1"/>
            <a:r>
              <a:rPr lang="en-US" altLang="zh-CN" sz="2600" b="1" dirty="0" smtClean="0">
                <a:latin typeface="Times New Roman" pitchFamily="18" charset="0"/>
              </a:rPr>
              <a:t>3. Synthesis of other biomolecules from amino acids</a:t>
            </a:r>
          </a:p>
          <a:p>
            <a:pPr algn="l" eaLnBrk="1" hangingPunct="1"/>
            <a:r>
              <a:rPr lang="en-US" altLang="zh-CN" sz="2600" b="1" dirty="0" smtClean="0">
                <a:solidFill>
                  <a:srgbClr val="FF0000"/>
                </a:solidFill>
                <a:latin typeface="Times New Roman" pitchFamily="18" charset="0"/>
              </a:rPr>
              <a:t>4. The </a:t>
            </a:r>
            <a:r>
              <a:rPr lang="en-US" altLang="zh-CN" sz="2600" b="1" i="1" dirty="0" smtClean="0">
                <a:solidFill>
                  <a:srgbClr val="FF0000"/>
                </a:solidFill>
                <a:latin typeface="Times New Roman" pitchFamily="18" charset="0"/>
              </a:rPr>
              <a:t>de novo</a:t>
            </a:r>
            <a:r>
              <a:rPr lang="en-US" altLang="zh-CN" sz="2600" b="1" dirty="0" smtClean="0">
                <a:solidFill>
                  <a:srgbClr val="FF0000"/>
                </a:solidFill>
                <a:latin typeface="Times New Roman" pitchFamily="18" charset="0"/>
              </a:rPr>
              <a:t> pathways for purine and pyrimidine biosynthesis</a:t>
            </a:r>
          </a:p>
          <a:p>
            <a:pPr algn="l" eaLnBrk="1" hangingPunct="1"/>
            <a:r>
              <a:rPr lang="en-US" altLang="zh-CN" sz="2600" b="1" dirty="0" smtClean="0">
                <a:solidFill>
                  <a:srgbClr val="FF0000"/>
                </a:solidFill>
                <a:latin typeface="Times New Roman" pitchFamily="18" charset="0"/>
              </a:rPr>
              <a:t>5. The salvage pathways for purine and pyrimidine reuse</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0" y="1773238"/>
            <a:ext cx="9144000" cy="4114800"/>
          </a:xfrm>
        </p:spPr>
        <p:txBody>
          <a:bodyPr/>
          <a:lstStyle/>
          <a:p>
            <a:pPr eaLnBrk="1" hangingPunct="1">
              <a:buFontTx/>
              <a:buNone/>
            </a:pPr>
            <a:r>
              <a:rPr lang="en-US" altLang="zh-CN" sz="3600" b="1" dirty="0" smtClean="0">
                <a:latin typeface="Times New Roman" pitchFamily="18" charset="0"/>
              </a:rPr>
              <a:t>    The overall nitrogen fixation reaction is:</a:t>
            </a:r>
          </a:p>
          <a:p>
            <a:pPr eaLnBrk="1" hangingPunct="1">
              <a:buFontTx/>
              <a:buNone/>
            </a:pPr>
            <a:r>
              <a:rPr lang="en-US" altLang="zh-CN" sz="3600" b="1" dirty="0" smtClean="0">
                <a:solidFill>
                  <a:srgbClr val="FF0000"/>
                </a:solidFill>
                <a:latin typeface="Times New Roman" pitchFamily="18" charset="0"/>
              </a:rPr>
              <a:t>      N</a:t>
            </a:r>
            <a:r>
              <a:rPr lang="en-US" altLang="zh-CN" sz="3600" b="1" baseline="-25000" dirty="0" smtClean="0">
                <a:solidFill>
                  <a:srgbClr val="FF0000"/>
                </a:solidFill>
                <a:latin typeface="Times New Roman" pitchFamily="18" charset="0"/>
              </a:rPr>
              <a:t>2</a:t>
            </a:r>
            <a:r>
              <a:rPr lang="en-US" altLang="zh-CN" sz="3600" b="1" dirty="0" smtClean="0">
                <a:solidFill>
                  <a:srgbClr val="FF0000"/>
                </a:solidFill>
                <a:latin typeface="Times New Roman" pitchFamily="18" charset="0"/>
              </a:rPr>
              <a:t> + 8H</a:t>
            </a:r>
            <a:r>
              <a:rPr lang="en-US" altLang="zh-CN" sz="3600" b="1" baseline="30000" dirty="0" smtClean="0">
                <a:solidFill>
                  <a:srgbClr val="FF0000"/>
                </a:solidFill>
                <a:latin typeface="Times New Roman" pitchFamily="18" charset="0"/>
              </a:rPr>
              <a:t>+</a:t>
            </a:r>
            <a:r>
              <a:rPr lang="en-US" altLang="zh-CN" sz="3600" b="1" dirty="0" smtClean="0">
                <a:solidFill>
                  <a:srgbClr val="FF0000"/>
                </a:solidFill>
                <a:latin typeface="Times New Roman" pitchFamily="18" charset="0"/>
              </a:rPr>
              <a:t> +8</a:t>
            </a:r>
            <a:r>
              <a:rPr lang="en-US" altLang="zh-CN" sz="3600" b="1" i="1" dirty="0" smtClean="0">
                <a:solidFill>
                  <a:srgbClr val="FF0000"/>
                </a:solidFill>
                <a:latin typeface="Times New Roman" pitchFamily="18" charset="0"/>
              </a:rPr>
              <a:t>e</a:t>
            </a:r>
            <a:r>
              <a:rPr lang="en-US" altLang="zh-CN" sz="3600" b="1" baseline="30000" dirty="0" smtClean="0">
                <a:solidFill>
                  <a:srgbClr val="FF0000"/>
                </a:solidFill>
                <a:latin typeface="Times New Roman" pitchFamily="18" charset="0"/>
              </a:rPr>
              <a:t>-</a:t>
            </a:r>
            <a:r>
              <a:rPr lang="en-US" altLang="zh-CN" sz="3600" b="1" dirty="0" smtClean="0">
                <a:solidFill>
                  <a:srgbClr val="FF0000"/>
                </a:solidFill>
                <a:latin typeface="Times New Roman" pitchFamily="18" charset="0"/>
              </a:rPr>
              <a:t> + 16ATP + 16H</a:t>
            </a:r>
            <a:r>
              <a:rPr lang="en-US" altLang="zh-CN" sz="3600" b="1" baseline="-25000" dirty="0" smtClean="0">
                <a:solidFill>
                  <a:srgbClr val="FF0000"/>
                </a:solidFill>
                <a:latin typeface="Times New Roman" pitchFamily="18" charset="0"/>
              </a:rPr>
              <a:t>2</a:t>
            </a:r>
            <a:r>
              <a:rPr lang="en-US" altLang="zh-CN" sz="3600" b="1" dirty="0" smtClean="0">
                <a:solidFill>
                  <a:srgbClr val="FF0000"/>
                </a:solidFill>
                <a:latin typeface="Times New Roman" pitchFamily="18" charset="0"/>
              </a:rPr>
              <a:t>O </a:t>
            </a:r>
            <a:r>
              <a:rPr lang="en-US" altLang="zh-CN" sz="3600" b="1" dirty="0" smtClean="0">
                <a:solidFill>
                  <a:srgbClr val="FF0000"/>
                </a:solidFill>
                <a:latin typeface="Times New Roman" pitchFamily="18" charset="0"/>
                <a:sym typeface="Symbol" pitchFamily="18" charset="2"/>
              </a:rPr>
              <a:t></a:t>
            </a:r>
            <a:r>
              <a:rPr lang="en-US" altLang="zh-CN" sz="3600" b="1" dirty="0" smtClean="0">
                <a:solidFill>
                  <a:srgbClr val="FF0000"/>
                </a:solidFill>
                <a:latin typeface="Times New Roman" pitchFamily="18" charset="0"/>
              </a:rPr>
              <a:t> </a:t>
            </a:r>
          </a:p>
          <a:p>
            <a:pPr eaLnBrk="1" hangingPunct="1">
              <a:buFontTx/>
              <a:buNone/>
            </a:pPr>
            <a:r>
              <a:rPr lang="en-US" altLang="zh-CN" sz="3600" b="1" dirty="0" smtClean="0">
                <a:solidFill>
                  <a:srgbClr val="FF0000"/>
                </a:solidFill>
                <a:latin typeface="Times New Roman" pitchFamily="18" charset="0"/>
              </a:rPr>
              <a:t>                         2NH</a:t>
            </a:r>
            <a:r>
              <a:rPr lang="en-US" altLang="zh-CN" sz="3600" b="1" baseline="-25000" dirty="0" smtClean="0">
                <a:solidFill>
                  <a:srgbClr val="FF0000"/>
                </a:solidFill>
                <a:latin typeface="Times New Roman" pitchFamily="18" charset="0"/>
              </a:rPr>
              <a:t>3</a:t>
            </a:r>
            <a:r>
              <a:rPr lang="en-US" altLang="zh-CN" sz="3600" b="1" dirty="0" smtClean="0">
                <a:solidFill>
                  <a:srgbClr val="FF0000"/>
                </a:solidFill>
                <a:latin typeface="Times New Roman" pitchFamily="18" charset="0"/>
              </a:rPr>
              <a:t> + H</a:t>
            </a:r>
            <a:r>
              <a:rPr lang="en-US" altLang="zh-CN" sz="3600" b="1" baseline="-25000" dirty="0" smtClean="0">
                <a:solidFill>
                  <a:srgbClr val="FF0000"/>
                </a:solidFill>
                <a:latin typeface="Times New Roman" pitchFamily="18" charset="0"/>
              </a:rPr>
              <a:t>2</a:t>
            </a:r>
            <a:r>
              <a:rPr lang="en-US" altLang="zh-CN" sz="3600" b="1" dirty="0" smtClean="0">
                <a:solidFill>
                  <a:srgbClr val="FF0000"/>
                </a:solidFill>
                <a:latin typeface="Times New Roman" pitchFamily="18" charset="0"/>
              </a:rPr>
              <a:t> + 16ADP + 16P</a:t>
            </a:r>
            <a:r>
              <a:rPr lang="en-US" altLang="zh-CN" sz="3600" b="1" baseline="-25000" dirty="0" smtClean="0">
                <a:solidFill>
                  <a:srgbClr val="FF0000"/>
                </a:solidFill>
                <a:latin typeface="Times New Roman" pitchFamily="18" charset="0"/>
              </a:rPr>
              <a:t>i</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620688"/>
            <a:ext cx="9144000" cy="1143000"/>
          </a:xfrm>
        </p:spPr>
        <p:txBody>
          <a:bodyPr/>
          <a:lstStyle/>
          <a:p>
            <a:pPr eaLnBrk="1" hangingPunct="1"/>
            <a:r>
              <a:rPr lang="en-US" altLang="zh-CN" b="1" dirty="0" smtClean="0">
                <a:solidFill>
                  <a:srgbClr val="0000CC"/>
                </a:solidFill>
                <a:latin typeface="Times New Roman" pitchFamily="18" charset="0"/>
              </a:rPr>
              <a:t>3. The nitrogenase complex is extremely labile to O</a:t>
            </a:r>
            <a:r>
              <a:rPr lang="en-US" altLang="zh-CN" b="1" baseline="-25000" dirty="0" smtClean="0">
                <a:solidFill>
                  <a:srgbClr val="0000CC"/>
                </a:solidFill>
                <a:latin typeface="Times New Roman" pitchFamily="18" charset="0"/>
              </a:rPr>
              <a:t>2 </a:t>
            </a:r>
            <a:r>
              <a:rPr lang="en-US" altLang="zh-CN" b="1" dirty="0" smtClean="0">
                <a:solidFill>
                  <a:srgbClr val="0000CC"/>
                </a:solidFill>
                <a:latin typeface="Times New Roman" pitchFamily="18" charset="0"/>
              </a:rPr>
              <a:t>and various protective mechanisms have evolved</a:t>
            </a:r>
          </a:p>
        </p:txBody>
      </p:sp>
      <p:sp>
        <p:nvSpPr>
          <p:cNvPr id="13315" name="Rectangle 3"/>
          <p:cNvSpPr>
            <a:spLocks noGrp="1" noChangeArrowheads="1"/>
          </p:cNvSpPr>
          <p:nvPr>
            <p:ph type="body" idx="1"/>
          </p:nvPr>
        </p:nvSpPr>
        <p:spPr>
          <a:xfrm>
            <a:off x="0" y="2348880"/>
            <a:ext cx="9144000" cy="4114800"/>
          </a:xfrm>
        </p:spPr>
        <p:txBody>
          <a:bodyPr/>
          <a:lstStyle/>
          <a:p>
            <a:pPr eaLnBrk="1" hangingPunct="1"/>
            <a:r>
              <a:rPr lang="en-US" altLang="zh-CN" sz="3600" b="1" dirty="0" smtClean="0">
                <a:latin typeface="Times New Roman" pitchFamily="18" charset="0"/>
              </a:rPr>
              <a:t>Some diazotrophs exist only anaerobically.</a:t>
            </a:r>
          </a:p>
          <a:p>
            <a:pPr eaLnBrk="1" hangingPunct="1"/>
            <a:r>
              <a:rPr lang="en-US" altLang="zh-CN" sz="3600" b="1" dirty="0" smtClean="0">
                <a:latin typeface="Times New Roman" pitchFamily="18" charset="0"/>
              </a:rPr>
              <a:t>Some cyanobacteria cells develop thick</a:t>
            </a:r>
            <a:r>
              <a:rPr lang="en-US" altLang="zh-CN" sz="3600" b="1" dirty="0" smtClean="0">
                <a:solidFill>
                  <a:srgbClr val="00FFFF"/>
                </a:solidFill>
                <a:latin typeface="Times New Roman" pitchFamily="18" charset="0"/>
              </a:rPr>
              <a:t> </a:t>
            </a:r>
            <a:r>
              <a:rPr lang="en-US" altLang="zh-CN" sz="3600" b="1" dirty="0" smtClean="0">
                <a:latin typeface="Times New Roman" pitchFamily="18" charset="0"/>
              </a:rPr>
              <a:t>walls to prevent O</a:t>
            </a:r>
            <a:r>
              <a:rPr lang="en-US" altLang="zh-CN" sz="3600" b="1" baseline="-25000" dirty="0" smtClean="0">
                <a:latin typeface="Times New Roman" pitchFamily="18" charset="0"/>
              </a:rPr>
              <a:t>2</a:t>
            </a:r>
            <a:r>
              <a:rPr lang="en-US" altLang="zh-CN" sz="3600" b="1" dirty="0" smtClean="0">
                <a:latin typeface="Times New Roman" pitchFamily="18" charset="0"/>
              </a:rPr>
              <a:t> from entering.</a:t>
            </a:r>
          </a:p>
          <a:p>
            <a:pPr eaLnBrk="1" hangingPunct="1"/>
            <a:r>
              <a:rPr lang="en-US" altLang="zh-CN" sz="3600" b="1" dirty="0" smtClean="0">
                <a:latin typeface="Times New Roman" pitchFamily="18" charset="0"/>
              </a:rPr>
              <a:t>The bacteria in root nodules are isolated from O</a:t>
            </a:r>
            <a:r>
              <a:rPr lang="en-US" altLang="zh-CN" sz="3600" b="1" baseline="-25000" dirty="0" smtClean="0">
                <a:latin typeface="Times New Roman" pitchFamily="18" charset="0"/>
              </a:rPr>
              <a:t>2</a:t>
            </a:r>
            <a:r>
              <a:rPr lang="en-US" altLang="zh-CN" sz="3600" b="1" dirty="0" smtClean="0">
                <a:latin typeface="Times New Roman" pitchFamily="18" charset="0"/>
              </a:rPr>
              <a:t> by being bathed in a solution of the oxygen-binding protein </a:t>
            </a:r>
            <a:r>
              <a:rPr lang="en-US" altLang="zh-CN" sz="3600" b="1" dirty="0" smtClean="0">
                <a:solidFill>
                  <a:srgbClr val="FF0000"/>
                </a:solidFill>
                <a:latin typeface="Times New Roman" pitchFamily="18" charset="0"/>
              </a:rPr>
              <a:t>leghemoglobin</a:t>
            </a:r>
            <a:r>
              <a:rPr lang="en-US" altLang="zh-CN" sz="3600" b="1" dirty="0" smtClean="0">
                <a:latin typeface="Times New Roman" pitchFamily="18" charset="0"/>
              </a:rPr>
              <a:t>.</a:t>
            </a:r>
          </a:p>
          <a:p>
            <a:pPr eaLnBrk="1" hangingPunct="1"/>
            <a:endParaRPr lang="en-US" altLang="zh-CN" sz="3600"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611188" y="0"/>
            <a:ext cx="7840662" cy="6097588"/>
          </a:xfrm>
          <a:prstGeom prst="rect">
            <a:avLst/>
          </a:prstGeom>
          <a:noFill/>
          <a:ln w="9525">
            <a:noFill/>
            <a:miter lim="800000"/>
            <a:headEnd/>
            <a:tailEnd/>
          </a:ln>
        </p:spPr>
      </p:pic>
      <p:sp>
        <p:nvSpPr>
          <p:cNvPr id="14339" name="Text Box 3"/>
          <p:cNvSpPr txBox="1">
            <a:spLocks noChangeArrowheads="1"/>
          </p:cNvSpPr>
          <p:nvPr/>
        </p:nvSpPr>
        <p:spPr bwMode="auto">
          <a:xfrm>
            <a:off x="170951" y="5929313"/>
            <a:ext cx="9013237" cy="1200329"/>
          </a:xfrm>
          <a:prstGeom prst="rect">
            <a:avLst/>
          </a:prstGeom>
          <a:noFill/>
          <a:ln w="9525">
            <a:noFill/>
            <a:miter lim="800000"/>
            <a:headEnd/>
            <a:tailEnd/>
          </a:ln>
        </p:spPr>
        <p:txBody>
          <a:bodyPr wrap="none">
            <a:spAutoFit/>
          </a:bodyPr>
          <a:lstStyle/>
          <a:p>
            <a:r>
              <a:rPr kumimoji="1" lang="en-US" altLang="zh-CN" sz="2400" b="1" dirty="0">
                <a:solidFill>
                  <a:srgbClr val="0000CC"/>
                </a:solidFill>
                <a:latin typeface="Times New Roman" pitchFamily="18" charset="0"/>
              </a:rPr>
              <a:t>Leghemoglobin, produced in leguminous plants, has a high affinity </a:t>
            </a:r>
          </a:p>
          <a:p>
            <a:r>
              <a:rPr kumimoji="1" lang="en-US" altLang="zh-CN" sz="2400" b="1" dirty="0">
                <a:solidFill>
                  <a:srgbClr val="0000CC"/>
                </a:solidFill>
                <a:latin typeface="Times New Roman" pitchFamily="18" charset="0"/>
              </a:rPr>
              <a:t>to O</a:t>
            </a:r>
            <a:r>
              <a:rPr kumimoji="1" lang="en-US" altLang="zh-CN" sz="2400" b="1" baseline="-25000" dirty="0">
                <a:solidFill>
                  <a:srgbClr val="0000CC"/>
                </a:solidFill>
                <a:latin typeface="Times New Roman" pitchFamily="18" charset="0"/>
              </a:rPr>
              <a:t>2</a:t>
            </a:r>
            <a:r>
              <a:rPr kumimoji="1" lang="en-US" altLang="zh-CN" sz="2400" b="1" dirty="0">
                <a:solidFill>
                  <a:srgbClr val="0000CC"/>
                </a:solidFill>
                <a:latin typeface="Times New Roman" pitchFamily="18" charset="0"/>
              </a:rPr>
              <a:t> and protects the nitrogenase complex in rhizobia.</a:t>
            </a:r>
          </a:p>
          <a:p>
            <a:endParaRPr lang="en-US" altLang="zh-CN" sz="2400" b="1" dirty="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404664"/>
            <a:ext cx="9144000" cy="1143000"/>
          </a:xfrm>
        </p:spPr>
        <p:txBody>
          <a:bodyPr/>
          <a:lstStyle/>
          <a:p>
            <a:pPr eaLnBrk="1" hangingPunct="1">
              <a:lnSpc>
                <a:spcPct val="80000"/>
              </a:lnSpc>
            </a:pPr>
            <a:r>
              <a:rPr lang="en-US" altLang="zh-CN" b="1" dirty="0" smtClean="0">
                <a:solidFill>
                  <a:srgbClr val="0000CC"/>
                </a:solidFill>
                <a:latin typeface="Times New Roman" pitchFamily="18" charset="0"/>
              </a:rPr>
              <a:t>4. Reduced nitrogen in the form of NH</a:t>
            </a:r>
            <a:r>
              <a:rPr lang="en-US" altLang="zh-CN" b="1" baseline="-25000" dirty="0" smtClean="0">
                <a:solidFill>
                  <a:srgbClr val="0000CC"/>
                </a:solidFill>
                <a:latin typeface="Times New Roman" pitchFamily="18" charset="0"/>
              </a:rPr>
              <a:t>4</a:t>
            </a:r>
            <a:r>
              <a:rPr lang="en-US" altLang="zh-CN" b="1" baseline="30000" dirty="0" smtClean="0">
                <a:solidFill>
                  <a:srgbClr val="0000CC"/>
                </a:solidFill>
                <a:latin typeface="Times New Roman" pitchFamily="18" charset="0"/>
              </a:rPr>
              <a:t>+</a:t>
            </a:r>
            <a:r>
              <a:rPr lang="en-US" altLang="zh-CN" b="1" dirty="0" smtClean="0">
                <a:solidFill>
                  <a:srgbClr val="0000CC"/>
                </a:solidFill>
                <a:latin typeface="Times New Roman" pitchFamily="18" charset="0"/>
              </a:rPr>
              <a:t> is assimilated into amino acids via a two-enzyme pathway</a:t>
            </a:r>
          </a:p>
        </p:txBody>
      </p:sp>
      <p:sp>
        <p:nvSpPr>
          <p:cNvPr id="15363" name="Rectangle 3"/>
          <p:cNvSpPr>
            <a:spLocks noGrp="1" noChangeArrowheads="1"/>
          </p:cNvSpPr>
          <p:nvPr>
            <p:ph type="body" idx="1"/>
          </p:nvPr>
        </p:nvSpPr>
        <p:spPr>
          <a:xfrm>
            <a:off x="0" y="1860699"/>
            <a:ext cx="9144000" cy="5013325"/>
          </a:xfrm>
        </p:spPr>
        <p:txBody>
          <a:bodyPr/>
          <a:lstStyle/>
          <a:p>
            <a:pPr eaLnBrk="1" hangingPunct="1">
              <a:lnSpc>
                <a:spcPct val="90000"/>
              </a:lnSpc>
            </a:pPr>
            <a:r>
              <a:rPr lang="en-US" altLang="zh-CN" sz="2800" b="1" dirty="0" smtClean="0">
                <a:latin typeface="Times New Roman" pitchFamily="18" charset="0"/>
              </a:rPr>
              <a:t>First NH</a:t>
            </a:r>
            <a:r>
              <a:rPr lang="en-US" altLang="zh-CN" sz="2800" b="1" baseline="-25000" dirty="0" smtClean="0">
                <a:latin typeface="Times New Roman" pitchFamily="18" charset="0"/>
              </a:rPr>
              <a:t>4</a:t>
            </a:r>
            <a:r>
              <a:rPr lang="en-US" altLang="zh-CN" sz="2800" b="1" baseline="30000" dirty="0" smtClean="0">
                <a:latin typeface="Times New Roman" pitchFamily="18" charset="0"/>
              </a:rPr>
              <a:t>+</a:t>
            </a:r>
            <a:r>
              <a:rPr lang="en-US" altLang="zh-CN" sz="2800" b="1" dirty="0" smtClean="0">
                <a:latin typeface="Times New Roman" pitchFamily="18" charset="0"/>
              </a:rPr>
              <a:t> is added to the side chain of glutamate to form glutamine in an ATP-dependent reaction catalyzed by </a:t>
            </a:r>
            <a:r>
              <a:rPr lang="en-US" altLang="zh-CN" sz="2800" b="1" dirty="0" smtClean="0">
                <a:solidFill>
                  <a:srgbClr val="0000CC"/>
                </a:solidFill>
                <a:latin typeface="Times New Roman" pitchFamily="18" charset="0"/>
              </a:rPr>
              <a:t>glutamine synthetase</a:t>
            </a:r>
            <a:r>
              <a:rPr lang="en-US" altLang="zh-CN" sz="2800" b="1" dirty="0" smtClean="0">
                <a:latin typeface="Times New Roman" pitchFamily="18" charset="0"/>
              </a:rPr>
              <a:t>.</a:t>
            </a:r>
          </a:p>
          <a:p>
            <a:pPr eaLnBrk="1" hangingPunct="1">
              <a:lnSpc>
                <a:spcPct val="90000"/>
              </a:lnSpc>
              <a:buFontTx/>
              <a:buNone/>
            </a:pPr>
            <a:r>
              <a:rPr lang="en-US" altLang="zh-CN" sz="2800" b="1" dirty="0" smtClean="0">
                <a:latin typeface="Times New Roman" pitchFamily="18" charset="0"/>
              </a:rPr>
              <a:t>        Glutamate + ATP + NH</a:t>
            </a:r>
            <a:r>
              <a:rPr lang="en-US" altLang="zh-CN" sz="2800" b="1" baseline="-25000" dirty="0" smtClean="0">
                <a:latin typeface="Times New Roman" pitchFamily="18" charset="0"/>
              </a:rPr>
              <a:t>4</a:t>
            </a:r>
            <a:r>
              <a:rPr lang="en-US" altLang="zh-CN" sz="2800" b="1" baseline="30000" dirty="0" smtClean="0">
                <a:latin typeface="Times New Roman" pitchFamily="18" charset="0"/>
              </a:rPr>
              <a:t>+</a:t>
            </a:r>
          </a:p>
          <a:p>
            <a:pPr eaLnBrk="1" hangingPunct="1">
              <a:lnSpc>
                <a:spcPct val="90000"/>
              </a:lnSpc>
              <a:buFontTx/>
              <a:buNone/>
            </a:pPr>
            <a:r>
              <a:rPr lang="en-US" altLang="zh-CN" sz="2800" b="1" dirty="0" smtClean="0">
                <a:latin typeface="Times New Roman" pitchFamily="18" charset="0"/>
              </a:rPr>
              <a:t>                                      glutamine + ADP + P</a:t>
            </a:r>
            <a:r>
              <a:rPr lang="en-US" altLang="zh-CN" sz="2800" b="1" baseline="-25000" dirty="0" smtClean="0">
                <a:latin typeface="Times New Roman" pitchFamily="18" charset="0"/>
              </a:rPr>
              <a:t>i</a:t>
            </a:r>
            <a:r>
              <a:rPr lang="en-US" altLang="zh-CN" sz="2800" b="1" dirty="0" smtClean="0">
                <a:latin typeface="Times New Roman" pitchFamily="18" charset="0"/>
              </a:rPr>
              <a:t> + H</a:t>
            </a:r>
            <a:r>
              <a:rPr lang="en-US" altLang="zh-CN" sz="2800" b="1" baseline="30000" dirty="0" smtClean="0">
                <a:latin typeface="Times New Roman" pitchFamily="18" charset="0"/>
              </a:rPr>
              <a:t>+</a:t>
            </a:r>
          </a:p>
          <a:p>
            <a:pPr eaLnBrk="1" hangingPunct="1">
              <a:lnSpc>
                <a:spcPct val="90000"/>
              </a:lnSpc>
            </a:pPr>
            <a:r>
              <a:rPr lang="en-US" altLang="zh-CN" sz="2800" b="1" dirty="0" smtClean="0">
                <a:latin typeface="Times New Roman" pitchFamily="18" charset="0"/>
              </a:rPr>
              <a:t>Then the side chain amino group of Gln is further transferred to </a:t>
            </a:r>
            <a:r>
              <a:rPr lang="en-US" altLang="zh-CN" sz="2800" b="1" dirty="0" smtClean="0">
                <a:latin typeface="Symbol" pitchFamily="18" charset="2"/>
              </a:rPr>
              <a:t>a</a:t>
            </a:r>
            <a:r>
              <a:rPr lang="en-US" altLang="zh-CN" sz="2800" b="1" dirty="0" smtClean="0">
                <a:latin typeface="Times New Roman" pitchFamily="18" charset="0"/>
              </a:rPr>
              <a:t>-ketoglutarate to form Glu in a reaction catalyzed by </a:t>
            </a:r>
            <a:r>
              <a:rPr lang="en-US" altLang="zh-CN" sz="2800" b="1" dirty="0" smtClean="0">
                <a:solidFill>
                  <a:srgbClr val="0000CC"/>
                </a:solidFill>
                <a:latin typeface="Times New Roman" pitchFamily="18" charset="0"/>
              </a:rPr>
              <a:t>glutamate synthase</a:t>
            </a:r>
            <a:r>
              <a:rPr lang="en-US" altLang="zh-CN" sz="2800" b="1" dirty="0" smtClean="0">
                <a:solidFill>
                  <a:srgbClr val="FF0000"/>
                </a:solidFill>
                <a:latin typeface="Times New Roman" pitchFamily="18" charset="0"/>
              </a:rPr>
              <a:t>,</a:t>
            </a:r>
            <a:r>
              <a:rPr lang="en-US" altLang="zh-CN" sz="2800" b="1" dirty="0" smtClean="0">
                <a:latin typeface="Times New Roman" pitchFamily="18" charset="0"/>
              </a:rPr>
              <a:t> </a:t>
            </a:r>
            <a:r>
              <a:rPr lang="en-US" altLang="zh-CN" sz="2800" b="1" dirty="0" smtClean="0">
                <a:solidFill>
                  <a:srgbClr val="FF0000"/>
                </a:solidFill>
                <a:latin typeface="Times New Roman" pitchFamily="18" charset="0"/>
              </a:rPr>
              <a:t>an enzyme only present in bacteria and plants, not in animals.</a:t>
            </a:r>
          </a:p>
          <a:p>
            <a:pPr eaLnBrk="1" hangingPunct="1">
              <a:lnSpc>
                <a:spcPct val="90000"/>
              </a:lnSpc>
              <a:buFontTx/>
              <a:buNone/>
            </a:pPr>
            <a:r>
              <a:rPr lang="en-US" altLang="zh-CN" sz="2800" b="1" dirty="0" smtClean="0">
                <a:latin typeface="Times New Roman" pitchFamily="18" charset="0"/>
              </a:rPr>
              <a:t>       </a:t>
            </a:r>
            <a:r>
              <a:rPr lang="en-US" altLang="zh-CN" sz="2800" b="1" dirty="0" smtClean="0">
                <a:latin typeface="Symbol" pitchFamily="18" charset="2"/>
              </a:rPr>
              <a:t>a</a:t>
            </a:r>
            <a:r>
              <a:rPr lang="en-US" altLang="zh-CN" sz="2800" b="1" dirty="0" smtClean="0">
                <a:latin typeface="Times New Roman" pitchFamily="18" charset="0"/>
              </a:rPr>
              <a:t>-ketoglutarate + glutamine + NAPDH + H</a:t>
            </a:r>
            <a:r>
              <a:rPr lang="en-US" altLang="zh-CN" sz="2800" b="1" baseline="30000" dirty="0" smtClean="0">
                <a:latin typeface="Times New Roman" pitchFamily="18" charset="0"/>
              </a:rPr>
              <a:t>+</a:t>
            </a:r>
          </a:p>
          <a:p>
            <a:pPr eaLnBrk="1" hangingPunct="1">
              <a:lnSpc>
                <a:spcPct val="90000"/>
              </a:lnSpc>
              <a:buFontTx/>
              <a:buNone/>
            </a:pPr>
            <a:r>
              <a:rPr lang="en-US" altLang="zh-CN" sz="2800" b="1" dirty="0" smtClean="0">
                <a:latin typeface="Times New Roman" pitchFamily="18" charset="0"/>
              </a:rPr>
              <a:t>                                      2 glutamate + NADP</a:t>
            </a:r>
            <a:r>
              <a:rPr lang="en-US" altLang="zh-CN" sz="2800" b="1" baseline="30000" dirty="0" smtClean="0">
                <a:latin typeface="Times New Roman" pitchFamily="18" charset="0"/>
              </a:rPr>
              <a:t>+</a:t>
            </a:r>
            <a:r>
              <a:rPr lang="en-US" altLang="zh-CN" sz="2800" b="1" dirty="0" smtClean="0">
                <a:latin typeface="Times New Roman" pitchFamily="18" charset="0"/>
              </a:rPr>
              <a:t> </a:t>
            </a:r>
          </a:p>
        </p:txBody>
      </p:sp>
      <p:sp>
        <p:nvSpPr>
          <p:cNvPr id="15364" name="Line 4"/>
          <p:cNvSpPr>
            <a:spLocks noChangeShapeType="1"/>
          </p:cNvSpPr>
          <p:nvPr/>
        </p:nvSpPr>
        <p:spPr bwMode="auto">
          <a:xfrm>
            <a:off x="2700338" y="3860800"/>
            <a:ext cx="647700" cy="0"/>
          </a:xfrm>
          <a:prstGeom prst="line">
            <a:avLst/>
          </a:prstGeom>
          <a:noFill/>
          <a:ln w="28575">
            <a:solidFill>
              <a:schemeClr val="tx1"/>
            </a:solidFill>
            <a:round/>
            <a:headEnd/>
            <a:tailEnd type="triangle" w="med" len="med"/>
          </a:ln>
        </p:spPr>
        <p:txBody>
          <a:bodyPr wrap="none"/>
          <a:lstStyle/>
          <a:p>
            <a:endParaRPr lang="zh-CN" altLang="en-US"/>
          </a:p>
        </p:txBody>
      </p:sp>
      <p:sp>
        <p:nvSpPr>
          <p:cNvPr id="15365" name="Line 5"/>
          <p:cNvSpPr>
            <a:spLocks noChangeShapeType="1"/>
          </p:cNvSpPr>
          <p:nvPr/>
        </p:nvSpPr>
        <p:spPr bwMode="auto">
          <a:xfrm>
            <a:off x="2771775" y="6381750"/>
            <a:ext cx="647700" cy="0"/>
          </a:xfrm>
          <a:prstGeom prst="line">
            <a:avLst/>
          </a:prstGeom>
          <a:noFill/>
          <a:ln w="28575">
            <a:solidFill>
              <a:schemeClr val="tx1"/>
            </a:solidFill>
            <a:round/>
            <a:headEnd/>
            <a:tailEnd type="triangle" w="med" len="med"/>
          </a:ln>
        </p:spPr>
        <p:txBody>
          <a:bodyPr wrap="none"/>
          <a:lstStyle/>
          <a:p>
            <a:endParaRPr lang="zh-CN" altLang="en-US"/>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0" y="260350"/>
            <a:ext cx="8839200" cy="4114800"/>
          </a:xfrm>
        </p:spPr>
        <p:txBody>
          <a:bodyPr/>
          <a:lstStyle/>
          <a:p>
            <a:pPr eaLnBrk="1" hangingPunct="1"/>
            <a:r>
              <a:rPr lang="en-US" altLang="zh-CN" sz="3600" b="1" dirty="0" smtClean="0">
                <a:latin typeface="Times New Roman" pitchFamily="18" charset="0"/>
              </a:rPr>
              <a:t>The amide group of Gln is a source of nitrogen in the synthesis of a variety of compounds, such as carbamoyl phosphate, Trp, His, glucosamine-6-phosphate, CTP, and AMP.</a:t>
            </a:r>
          </a:p>
          <a:p>
            <a:pPr eaLnBrk="1" hangingPunct="1"/>
            <a:r>
              <a:rPr lang="en-US" altLang="zh-CN" sz="3600" b="1" dirty="0" smtClean="0">
                <a:latin typeface="Times New Roman" pitchFamily="18" charset="0"/>
              </a:rPr>
              <a:t>The amino groups of most other amino acids are derived from glutamate via transamination.</a:t>
            </a:r>
          </a:p>
          <a:p>
            <a:pPr eaLnBrk="1" hangingPunct="1"/>
            <a:endParaRPr lang="en-US" altLang="zh-CN" sz="2800"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620688"/>
            <a:ext cx="9144000" cy="1143000"/>
          </a:xfrm>
        </p:spPr>
        <p:txBody>
          <a:bodyPr/>
          <a:lstStyle/>
          <a:p>
            <a:pPr eaLnBrk="1" hangingPunct="1"/>
            <a:r>
              <a:rPr lang="en-US" altLang="zh-CN" b="1" dirty="0" smtClean="0">
                <a:solidFill>
                  <a:srgbClr val="0000CC"/>
                </a:solidFill>
                <a:latin typeface="Times New Roman" pitchFamily="18" charset="0"/>
              </a:rPr>
              <a:t>5. The bacterial glutamine synthetase is a central control point in nitrogen metabolism</a:t>
            </a:r>
            <a:r>
              <a:rPr lang="en-US" altLang="zh-CN" dirty="0" smtClean="0"/>
              <a:t> </a:t>
            </a:r>
          </a:p>
        </p:txBody>
      </p:sp>
      <p:sp>
        <p:nvSpPr>
          <p:cNvPr id="17411" name="Rectangle 3"/>
          <p:cNvSpPr>
            <a:spLocks noGrp="1" noChangeArrowheads="1"/>
          </p:cNvSpPr>
          <p:nvPr>
            <p:ph type="body" idx="1"/>
          </p:nvPr>
        </p:nvSpPr>
        <p:spPr>
          <a:xfrm>
            <a:off x="0" y="2492896"/>
            <a:ext cx="8915400" cy="4114800"/>
          </a:xfrm>
        </p:spPr>
        <p:txBody>
          <a:bodyPr/>
          <a:lstStyle/>
          <a:p>
            <a:pPr eaLnBrk="1" hangingPunct="1">
              <a:lnSpc>
                <a:spcPct val="90000"/>
              </a:lnSpc>
            </a:pPr>
            <a:r>
              <a:rPr lang="en-US" altLang="zh-CN" sz="3600" b="1" dirty="0" smtClean="0">
                <a:latin typeface="Times New Roman" pitchFamily="18" charset="0"/>
              </a:rPr>
              <a:t>The bacterial glutamine synthetase has 12 identical subunits (each having an independent active site) arranged as two hexagonal rings.</a:t>
            </a:r>
          </a:p>
          <a:p>
            <a:pPr eaLnBrk="1" hangingPunct="1">
              <a:lnSpc>
                <a:spcPct val="90000"/>
              </a:lnSpc>
            </a:pPr>
            <a:r>
              <a:rPr lang="en-US" altLang="zh-CN" sz="3600" b="1" dirty="0" smtClean="0">
                <a:latin typeface="Times New Roman" pitchFamily="18" charset="0"/>
              </a:rPr>
              <a:t>Each subunit of the enzyme is </a:t>
            </a:r>
            <a:r>
              <a:rPr lang="en-US" altLang="zh-CN" sz="3600" b="1" dirty="0" smtClean="0">
                <a:solidFill>
                  <a:srgbClr val="FF0000"/>
                </a:solidFill>
                <a:latin typeface="Times New Roman" pitchFamily="18" charset="0"/>
              </a:rPr>
              <a:t>accumulatively inhibited</a:t>
            </a:r>
            <a:r>
              <a:rPr lang="en-US" altLang="zh-CN" sz="3600" b="1" dirty="0" smtClean="0">
                <a:latin typeface="Times New Roman" pitchFamily="18" charset="0"/>
              </a:rPr>
              <a:t> by at least eight allosteric effectors.</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303213" y="1233488"/>
            <a:ext cx="8535987" cy="4389437"/>
          </a:xfrm>
          <a:prstGeom prst="rect">
            <a:avLst/>
          </a:prstGeom>
          <a:noFill/>
          <a:ln w="9525">
            <a:noFill/>
            <a:miter lim="800000"/>
            <a:headEnd/>
            <a:tailEnd/>
          </a:ln>
        </p:spPr>
      </p:pic>
      <p:sp>
        <p:nvSpPr>
          <p:cNvPr id="18435" name="Text Box 3"/>
          <p:cNvSpPr txBox="1">
            <a:spLocks noChangeArrowheads="1"/>
          </p:cNvSpPr>
          <p:nvPr/>
        </p:nvSpPr>
        <p:spPr bwMode="auto">
          <a:xfrm>
            <a:off x="35496" y="5622925"/>
            <a:ext cx="9199954" cy="1508105"/>
          </a:xfrm>
          <a:prstGeom prst="rect">
            <a:avLst/>
          </a:prstGeom>
          <a:noFill/>
          <a:ln w="9525">
            <a:noFill/>
            <a:miter lim="800000"/>
            <a:headEnd/>
            <a:tailEnd/>
          </a:ln>
        </p:spPr>
        <p:txBody>
          <a:bodyPr wrap="none">
            <a:spAutoFit/>
          </a:bodyPr>
          <a:lstStyle/>
          <a:p>
            <a:r>
              <a:rPr kumimoji="1" lang="en-US" altLang="zh-CN" sz="3200" b="1" dirty="0">
                <a:solidFill>
                  <a:srgbClr val="0000CC"/>
                </a:solidFill>
                <a:latin typeface="Times New Roman" pitchFamily="18" charset="0"/>
              </a:rPr>
              <a:t>The bacterial glutamine synthetase has 12 subunits </a:t>
            </a:r>
          </a:p>
          <a:p>
            <a:r>
              <a:rPr kumimoji="1" lang="en-US" altLang="zh-CN" sz="3200" b="1" dirty="0">
                <a:solidFill>
                  <a:srgbClr val="0000CC"/>
                </a:solidFill>
                <a:latin typeface="Times New Roman" pitchFamily="18" charset="0"/>
              </a:rPr>
              <a:t>arranged as two rings of hexamers</a:t>
            </a:r>
          </a:p>
          <a:p>
            <a:endParaRPr lang="en-US" altLang="zh-CN" sz="2800" b="1" dirty="0">
              <a:solidFill>
                <a:srgbClr val="0000CC"/>
              </a:solidFill>
              <a:latin typeface="Times New Roman" pitchFamily="18" charset="0"/>
            </a:endParaRPr>
          </a:p>
        </p:txBody>
      </p:sp>
      <p:sp>
        <p:nvSpPr>
          <p:cNvPr id="18436" name="Text Box 4"/>
          <p:cNvSpPr txBox="1">
            <a:spLocks noChangeArrowheads="1"/>
          </p:cNvSpPr>
          <p:nvPr/>
        </p:nvSpPr>
        <p:spPr bwMode="auto">
          <a:xfrm>
            <a:off x="1403350" y="1052513"/>
            <a:ext cx="1616075" cy="519112"/>
          </a:xfrm>
          <a:prstGeom prst="rect">
            <a:avLst/>
          </a:prstGeom>
          <a:noFill/>
          <a:ln w="9525">
            <a:noFill/>
            <a:miter lim="800000"/>
            <a:headEnd/>
            <a:tailEnd/>
          </a:ln>
        </p:spPr>
        <p:txBody>
          <a:bodyPr wrap="none">
            <a:spAutoFit/>
          </a:bodyPr>
          <a:lstStyle/>
          <a:p>
            <a:pPr algn="l"/>
            <a:r>
              <a:rPr lang="en-US" altLang="zh-CN" sz="2800" b="1" dirty="0">
                <a:latin typeface="Times New Roman" pitchFamily="18" charset="0"/>
              </a:rPr>
              <a:t>Side view</a:t>
            </a:r>
          </a:p>
        </p:txBody>
      </p:sp>
      <p:sp>
        <p:nvSpPr>
          <p:cNvPr id="18437" name="Text Box 5"/>
          <p:cNvSpPr txBox="1">
            <a:spLocks noChangeArrowheads="1"/>
          </p:cNvSpPr>
          <p:nvPr/>
        </p:nvSpPr>
        <p:spPr bwMode="auto">
          <a:xfrm>
            <a:off x="5775325" y="735013"/>
            <a:ext cx="1576388" cy="519112"/>
          </a:xfrm>
          <a:prstGeom prst="rect">
            <a:avLst/>
          </a:prstGeom>
          <a:noFill/>
          <a:ln w="9525">
            <a:noFill/>
            <a:miter lim="800000"/>
            <a:headEnd/>
            <a:tailEnd/>
          </a:ln>
        </p:spPr>
        <p:txBody>
          <a:bodyPr wrap="none">
            <a:spAutoFit/>
          </a:bodyPr>
          <a:lstStyle/>
          <a:p>
            <a:pPr algn="l"/>
            <a:r>
              <a:rPr lang="en-US" altLang="zh-CN" sz="2800" b="1" dirty="0">
                <a:latin typeface="Times New Roman" pitchFamily="18" charset="0"/>
              </a:rPr>
              <a:t>Top view</a:t>
            </a:r>
          </a:p>
        </p:txBody>
      </p:sp>
      <p:sp>
        <p:nvSpPr>
          <p:cNvPr id="18438" name="Text Box 6"/>
          <p:cNvSpPr txBox="1">
            <a:spLocks noChangeArrowheads="1"/>
          </p:cNvSpPr>
          <p:nvPr/>
        </p:nvSpPr>
        <p:spPr bwMode="auto">
          <a:xfrm>
            <a:off x="3832225" y="4838700"/>
            <a:ext cx="1841500" cy="519113"/>
          </a:xfrm>
          <a:prstGeom prst="rect">
            <a:avLst/>
          </a:prstGeom>
          <a:noFill/>
          <a:ln w="9525">
            <a:noFill/>
            <a:miter lim="800000"/>
            <a:headEnd/>
            <a:tailEnd/>
          </a:ln>
        </p:spPr>
        <p:txBody>
          <a:bodyPr wrap="none">
            <a:spAutoFit/>
          </a:bodyPr>
          <a:lstStyle/>
          <a:p>
            <a:pPr algn="l"/>
            <a:r>
              <a:rPr lang="en-US" altLang="zh-CN" sz="2800" b="1" dirty="0">
                <a:latin typeface="Times New Roman" pitchFamily="18" charset="0"/>
              </a:rPr>
              <a:t>Active site </a:t>
            </a:r>
          </a:p>
        </p:txBody>
      </p:sp>
      <p:sp>
        <p:nvSpPr>
          <p:cNvPr id="18439" name="Line 8"/>
          <p:cNvSpPr>
            <a:spLocks noChangeShapeType="1"/>
          </p:cNvSpPr>
          <p:nvPr/>
        </p:nvSpPr>
        <p:spPr bwMode="auto">
          <a:xfrm flipV="1">
            <a:off x="4572000" y="3789363"/>
            <a:ext cx="863600" cy="1223962"/>
          </a:xfrm>
          <a:prstGeom prst="line">
            <a:avLst/>
          </a:prstGeom>
          <a:noFill/>
          <a:ln w="38100">
            <a:solidFill>
              <a:srgbClr val="00CC00"/>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659834" y="908720"/>
            <a:ext cx="3446462" cy="3935413"/>
          </a:xfrm>
          <a:prstGeom prst="rect">
            <a:avLst/>
          </a:prstGeom>
          <a:noFill/>
          <a:ln w="9525">
            <a:noFill/>
            <a:miter lim="800000"/>
            <a:headEnd/>
            <a:tailEnd/>
          </a:ln>
        </p:spPr>
        <p:txBody>
          <a:bodyPr wrap="none">
            <a:spAutoFit/>
          </a:bodyPr>
          <a:lstStyle/>
          <a:p>
            <a:pPr algn="l"/>
            <a:r>
              <a:rPr kumimoji="1" lang="en-US" altLang="zh-CN" sz="2800" b="1" dirty="0">
                <a:latin typeface="Times New Roman" pitchFamily="18" charset="0"/>
              </a:rPr>
              <a:t>The glutamine </a:t>
            </a:r>
          </a:p>
          <a:p>
            <a:pPr algn="l"/>
            <a:r>
              <a:rPr kumimoji="1" lang="en-US" altLang="zh-CN" sz="2800" b="1" dirty="0">
                <a:latin typeface="Times New Roman" pitchFamily="18" charset="0"/>
              </a:rPr>
              <a:t>synthetase is </a:t>
            </a:r>
          </a:p>
          <a:p>
            <a:pPr algn="l"/>
            <a:r>
              <a:rPr kumimoji="1" lang="en-US" altLang="zh-CN" sz="2800" b="1" i="1" dirty="0">
                <a:solidFill>
                  <a:srgbClr val="FF0000"/>
                </a:solidFill>
                <a:latin typeface="Times New Roman" pitchFamily="18" charset="0"/>
              </a:rPr>
              <a:t>accumulatively</a:t>
            </a:r>
          </a:p>
          <a:p>
            <a:pPr algn="l"/>
            <a:r>
              <a:rPr kumimoji="1" lang="en-US" altLang="zh-CN" sz="2800" b="1" dirty="0">
                <a:solidFill>
                  <a:srgbClr val="FF0000"/>
                </a:solidFill>
                <a:latin typeface="Times New Roman" pitchFamily="18" charset="0"/>
              </a:rPr>
              <a:t>inhibited</a:t>
            </a:r>
            <a:r>
              <a:rPr kumimoji="1" lang="en-US" altLang="zh-CN" sz="2800" b="1" dirty="0">
                <a:latin typeface="Times New Roman" pitchFamily="18" charset="0"/>
              </a:rPr>
              <a:t> by at least 8</a:t>
            </a:r>
          </a:p>
          <a:p>
            <a:pPr algn="l"/>
            <a:r>
              <a:rPr kumimoji="1" lang="en-US" altLang="zh-CN" sz="2800" b="1" dirty="0">
                <a:latin typeface="Times New Roman" pitchFamily="18" charset="0"/>
              </a:rPr>
              <a:t>allosteric effectors,</a:t>
            </a:r>
          </a:p>
          <a:p>
            <a:pPr algn="l"/>
            <a:r>
              <a:rPr kumimoji="1" lang="en-US" altLang="zh-CN" sz="2800" b="1" dirty="0">
                <a:latin typeface="Times New Roman" pitchFamily="18" charset="0"/>
              </a:rPr>
              <a:t>mostly end products</a:t>
            </a:r>
          </a:p>
          <a:p>
            <a:pPr algn="l"/>
            <a:r>
              <a:rPr kumimoji="1" lang="en-US" altLang="zh-CN" sz="2800" b="1" dirty="0">
                <a:latin typeface="Times New Roman" pitchFamily="18" charset="0"/>
              </a:rPr>
              <a:t>of glutamine</a:t>
            </a:r>
          </a:p>
          <a:p>
            <a:pPr algn="l"/>
            <a:r>
              <a:rPr kumimoji="1" lang="en-US" altLang="zh-CN" sz="2800" b="1" dirty="0">
                <a:latin typeface="Times New Roman" pitchFamily="18" charset="0"/>
              </a:rPr>
              <a:t>metabolism.</a:t>
            </a:r>
          </a:p>
          <a:p>
            <a:pPr algn="l"/>
            <a:endParaRPr lang="en-US" altLang="zh-CN" sz="2800" b="1" dirty="0">
              <a:latin typeface="Times New Roman" pitchFamily="18" charset="0"/>
            </a:endParaRPr>
          </a:p>
        </p:txBody>
      </p:sp>
      <p:pic>
        <p:nvPicPr>
          <p:cNvPr id="19459" name="Picture 4"/>
          <p:cNvPicPr>
            <a:picLocks noChangeAspect="1" noChangeArrowheads="1"/>
          </p:cNvPicPr>
          <p:nvPr/>
        </p:nvPicPr>
        <p:blipFill>
          <a:blip r:embed="rId3"/>
          <a:srcRect/>
          <a:stretch>
            <a:fillRect/>
          </a:stretch>
        </p:blipFill>
        <p:spPr bwMode="auto">
          <a:xfrm>
            <a:off x="179388" y="260350"/>
            <a:ext cx="5481637" cy="609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0" y="228600"/>
            <a:ext cx="8839200" cy="6629400"/>
          </a:xfrm>
        </p:spPr>
        <p:txBody>
          <a:bodyPr/>
          <a:lstStyle/>
          <a:p>
            <a:pPr eaLnBrk="1" hangingPunct="1">
              <a:lnSpc>
                <a:spcPct val="90000"/>
              </a:lnSpc>
            </a:pPr>
            <a:r>
              <a:rPr lang="en-US" altLang="zh-CN" sz="3600" b="1" dirty="0" smtClean="0">
                <a:latin typeface="Times New Roman" pitchFamily="18" charset="0"/>
              </a:rPr>
              <a:t>In addition, the enzyme is more susceptible to the allosteric inhibition by having Tyr</a:t>
            </a:r>
            <a:r>
              <a:rPr lang="en-US" altLang="zh-CN" sz="3600" b="1" baseline="30000" dirty="0" smtClean="0">
                <a:latin typeface="Times New Roman" pitchFamily="18" charset="0"/>
              </a:rPr>
              <a:t>397 </a:t>
            </a:r>
            <a:r>
              <a:rPr lang="en-US" altLang="zh-CN" sz="3600" b="1" dirty="0" smtClean="0">
                <a:latin typeface="Times New Roman" pitchFamily="18" charset="0"/>
              </a:rPr>
              <a:t>residue modified by </a:t>
            </a:r>
            <a:r>
              <a:rPr lang="en-US" altLang="zh-CN" sz="3600" b="1" dirty="0" smtClean="0">
                <a:solidFill>
                  <a:srgbClr val="FF0000"/>
                </a:solidFill>
                <a:latin typeface="Times New Roman" pitchFamily="18" charset="0"/>
              </a:rPr>
              <a:t>adenylylation</a:t>
            </a:r>
            <a:r>
              <a:rPr lang="en-US" altLang="zh-CN" sz="3600" b="1" dirty="0" smtClean="0">
                <a:latin typeface="Times New Roman" pitchFamily="18" charset="0"/>
              </a:rPr>
              <a:t>.</a:t>
            </a:r>
          </a:p>
          <a:p>
            <a:pPr eaLnBrk="1" hangingPunct="1">
              <a:lnSpc>
                <a:spcPct val="90000"/>
              </a:lnSpc>
            </a:pPr>
            <a:r>
              <a:rPr lang="en-US" altLang="zh-CN" sz="3600" b="1" dirty="0" smtClean="0">
                <a:latin typeface="Times New Roman" pitchFamily="18" charset="0"/>
              </a:rPr>
              <a:t>The addition and removal of the AMP group to the glutamine synthetase are catalyzed by two active sites of the same bifunctional </a:t>
            </a:r>
            <a:r>
              <a:rPr lang="en-US" altLang="zh-CN" sz="3600" b="1" dirty="0" smtClean="0">
                <a:solidFill>
                  <a:srgbClr val="FF0000"/>
                </a:solidFill>
                <a:latin typeface="Times New Roman" pitchFamily="18" charset="0"/>
              </a:rPr>
              <a:t>adenylyltransferase (AT)</a:t>
            </a:r>
            <a:r>
              <a:rPr lang="en-US" altLang="zh-CN" sz="3600" b="1" dirty="0" smtClean="0">
                <a:latin typeface="Times New Roman" pitchFamily="18" charset="0"/>
              </a:rPr>
              <a:t>.</a:t>
            </a:r>
            <a:endParaRPr lang="en-US" altLang="zh-CN" sz="3600" b="1" dirty="0" smtClean="0">
              <a:solidFill>
                <a:srgbClr val="FF0000"/>
              </a:solidFill>
              <a:latin typeface="Times New Roman" pitchFamily="18" charset="0"/>
            </a:endParaRPr>
          </a:p>
          <a:p>
            <a:pPr eaLnBrk="1" hangingPunct="1">
              <a:lnSpc>
                <a:spcPct val="90000"/>
              </a:lnSpc>
            </a:pPr>
            <a:r>
              <a:rPr lang="en-US" altLang="zh-CN" sz="3600" b="1" dirty="0" smtClean="0">
                <a:latin typeface="Times New Roman" pitchFamily="18" charset="0"/>
              </a:rPr>
              <a:t>The substrate specificity of AT was found to be controlled by a regulatory protein, P</a:t>
            </a:r>
            <a:r>
              <a:rPr lang="en-US" altLang="zh-CN" sz="3600" b="1" baseline="-25000" dirty="0" smtClean="0">
                <a:latin typeface="Times New Roman" pitchFamily="18" charset="0"/>
              </a:rPr>
              <a:t>II</a:t>
            </a:r>
            <a:r>
              <a:rPr lang="en-US" altLang="zh-CN" sz="3600" b="1" dirty="0" smtClean="0">
                <a:latin typeface="Times New Roman" pitchFamily="18" charset="0"/>
              </a:rPr>
              <a:t>.</a:t>
            </a: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566777" y="4962525"/>
            <a:ext cx="8008859" cy="1569660"/>
          </a:xfrm>
          <a:prstGeom prst="rect">
            <a:avLst/>
          </a:prstGeom>
          <a:noFill/>
          <a:ln w="9525">
            <a:noFill/>
            <a:miter lim="800000"/>
            <a:headEnd/>
            <a:tailEnd/>
          </a:ln>
        </p:spPr>
        <p:txBody>
          <a:bodyPr wrap="none">
            <a:spAutoFit/>
          </a:bodyPr>
          <a:lstStyle/>
          <a:p>
            <a:r>
              <a:rPr kumimoji="1" lang="en-US" altLang="zh-CN" sz="3200" b="1" dirty="0">
                <a:solidFill>
                  <a:srgbClr val="0000CC"/>
                </a:solidFill>
                <a:latin typeface="Times New Roman" pitchFamily="18" charset="0"/>
              </a:rPr>
              <a:t>A specific Tyr residue in bacterial glutamine </a:t>
            </a:r>
          </a:p>
          <a:p>
            <a:r>
              <a:rPr kumimoji="1" lang="en-US" altLang="zh-CN" sz="3200" b="1" dirty="0">
                <a:solidFill>
                  <a:srgbClr val="0000CC"/>
                </a:solidFill>
                <a:latin typeface="Times New Roman" pitchFamily="18" charset="0"/>
              </a:rPr>
              <a:t>synthetase can be reversibly </a:t>
            </a:r>
            <a:r>
              <a:rPr kumimoji="1" lang="en-US" altLang="zh-CN" sz="3200" b="1" dirty="0" smtClean="0">
                <a:solidFill>
                  <a:srgbClr val="0000CC"/>
                </a:solidFill>
                <a:latin typeface="Times New Roman" pitchFamily="18" charset="0"/>
              </a:rPr>
              <a:t>adenylylated</a:t>
            </a:r>
            <a:endParaRPr kumimoji="1" lang="en-US" altLang="zh-CN" sz="3200" b="1" dirty="0">
              <a:solidFill>
                <a:srgbClr val="0000CC"/>
              </a:solidFill>
              <a:latin typeface="Times New Roman" pitchFamily="18" charset="0"/>
            </a:endParaRPr>
          </a:p>
          <a:p>
            <a:endParaRPr lang="en-US" altLang="zh-CN" sz="3200" b="1" dirty="0">
              <a:solidFill>
                <a:srgbClr val="0000CC"/>
              </a:solidFill>
              <a:latin typeface="Times New Roman" pitchFamily="18" charset="0"/>
            </a:endParaRPr>
          </a:p>
        </p:txBody>
      </p:sp>
      <p:pic>
        <p:nvPicPr>
          <p:cNvPr id="21507" name="Picture 4"/>
          <p:cNvPicPr>
            <a:picLocks noChangeAspect="1" noChangeArrowheads="1"/>
          </p:cNvPicPr>
          <p:nvPr/>
        </p:nvPicPr>
        <p:blipFill>
          <a:blip r:embed="rId3"/>
          <a:srcRect/>
          <a:stretch>
            <a:fillRect/>
          </a:stretch>
        </p:blipFill>
        <p:spPr bwMode="auto">
          <a:xfrm>
            <a:off x="303213" y="1895475"/>
            <a:ext cx="8535987"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_22_01"/>
          <p:cNvPicPr>
            <a:picLocks noChangeAspect="1" noChangeArrowheads="1"/>
          </p:cNvPicPr>
          <p:nvPr/>
        </p:nvPicPr>
        <p:blipFill>
          <a:blip r:embed="rId3" cstate="print"/>
          <a:srcRect/>
          <a:stretch>
            <a:fillRect/>
          </a:stretch>
        </p:blipFill>
        <p:spPr bwMode="auto">
          <a:xfrm>
            <a:off x="304800" y="1714500"/>
            <a:ext cx="8531225" cy="3427413"/>
          </a:xfrm>
          <a:prstGeom prst="rect">
            <a:avLst/>
          </a:prstGeom>
          <a:noFill/>
          <a:ln w="9525">
            <a:noFill/>
            <a:miter lim="800000"/>
            <a:headEnd/>
            <a:tailEnd/>
          </a:ln>
          <a:effectLst/>
        </p:spPr>
      </p:pic>
      <p:sp>
        <p:nvSpPr>
          <p:cNvPr id="3" name="矩形 2"/>
          <p:cNvSpPr/>
          <p:nvPr/>
        </p:nvSpPr>
        <p:spPr>
          <a:xfrm>
            <a:off x="1907704" y="5517232"/>
            <a:ext cx="5635197" cy="923330"/>
          </a:xfrm>
          <a:prstGeom prst="rect">
            <a:avLst/>
          </a:prstGeom>
        </p:spPr>
        <p:txBody>
          <a:bodyPr wrap="none">
            <a:spAutoFit/>
          </a:bodyPr>
          <a:lstStyle/>
          <a:p>
            <a:r>
              <a:rPr lang="en-US" altLang="zh-CN" sz="5400" b="1" dirty="0" smtClean="0">
                <a:solidFill>
                  <a:srgbClr val="0000CC"/>
                </a:solidFill>
                <a:latin typeface="Times New Roman" pitchFamily="18" charset="0"/>
              </a:rPr>
              <a:t>The nitrogen cycle</a:t>
            </a:r>
            <a:endParaRPr lang="en-US" altLang="zh-CN" sz="5400" b="1" dirty="0">
              <a:solidFill>
                <a:srgbClr val="0000CC"/>
              </a:solidFill>
              <a:latin typeface="Times New Roman" pitchFamily="18" charset="0"/>
            </a:endParaRPr>
          </a:p>
        </p:txBody>
      </p:sp>
      <p:sp>
        <p:nvSpPr>
          <p:cNvPr id="4" name="Line 4"/>
          <p:cNvSpPr>
            <a:spLocks noChangeShapeType="1"/>
          </p:cNvSpPr>
          <p:nvPr/>
        </p:nvSpPr>
        <p:spPr bwMode="auto">
          <a:xfrm>
            <a:off x="3995936" y="1052736"/>
            <a:ext cx="0" cy="792163"/>
          </a:xfrm>
          <a:prstGeom prst="line">
            <a:avLst/>
          </a:prstGeom>
          <a:noFill/>
          <a:ln w="76200">
            <a:solidFill>
              <a:srgbClr val="FF0000"/>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0" y="228600"/>
            <a:ext cx="9144000" cy="4114800"/>
          </a:xfrm>
        </p:spPr>
        <p:txBody>
          <a:bodyPr/>
          <a:lstStyle/>
          <a:p>
            <a:pPr eaLnBrk="1" hangingPunct="1">
              <a:lnSpc>
                <a:spcPct val="90000"/>
              </a:lnSpc>
            </a:pPr>
            <a:r>
              <a:rPr lang="en-US" altLang="zh-CN" b="1" dirty="0" smtClean="0">
                <a:latin typeface="Times New Roman" pitchFamily="18" charset="0"/>
              </a:rPr>
              <a:t>The activity of P</a:t>
            </a:r>
            <a:r>
              <a:rPr lang="en-US" altLang="zh-CN" b="1" baseline="-25000" dirty="0" smtClean="0">
                <a:latin typeface="Times New Roman" pitchFamily="18" charset="0"/>
              </a:rPr>
              <a:t>II</a:t>
            </a:r>
            <a:r>
              <a:rPr lang="en-US" altLang="zh-CN" b="1" dirty="0" smtClean="0">
                <a:latin typeface="Times New Roman" pitchFamily="18" charset="0"/>
              </a:rPr>
              <a:t>, in turn, is regulated by the </a:t>
            </a:r>
            <a:r>
              <a:rPr lang="en-US" altLang="zh-CN" b="1" dirty="0" smtClean="0">
                <a:solidFill>
                  <a:srgbClr val="0000CC"/>
                </a:solidFill>
                <a:latin typeface="Times New Roman" pitchFamily="18" charset="0"/>
              </a:rPr>
              <a:t>uridylylation</a:t>
            </a:r>
            <a:r>
              <a:rPr lang="en-US" altLang="zh-CN" b="1" dirty="0" smtClean="0">
                <a:latin typeface="Times New Roman" pitchFamily="18" charset="0"/>
              </a:rPr>
              <a:t> of a specific Tyr residue: </a:t>
            </a:r>
            <a:r>
              <a:rPr lang="en-US" altLang="zh-CN" b="1" dirty="0" smtClean="0">
                <a:solidFill>
                  <a:srgbClr val="FF0000"/>
                </a:solidFill>
                <a:latin typeface="Times New Roman" pitchFamily="18" charset="0"/>
              </a:rPr>
              <a:t>P</a:t>
            </a:r>
            <a:r>
              <a:rPr lang="en-US" altLang="zh-CN" b="1" baseline="-25000" dirty="0" smtClean="0">
                <a:solidFill>
                  <a:srgbClr val="FF0000"/>
                </a:solidFill>
                <a:latin typeface="Times New Roman" pitchFamily="18" charset="0"/>
              </a:rPr>
              <a:t>II</a:t>
            </a:r>
            <a:r>
              <a:rPr lang="en-US" altLang="zh-CN" b="1" dirty="0" smtClean="0">
                <a:solidFill>
                  <a:srgbClr val="FF0000"/>
                </a:solidFill>
                <a:latin typeface="Times New Roman" pitchFamily="18" charset="0"/>
              </a:rPr>
              <a:t>-UMP stimulates the deadenylylation activity of AT, however, the unmodified P</a:t>
            </a:r>
            <a:r>
              <a:rPr lang="en-US" altLang="zh-CN" b="1" baseline="-25000" dirty="0" smtClean="0">
                <a:solidFill>
                  <a:srgbClr val="FF0000"/>
                </a:solidFill>
                <a:latin typeface="Times New Roman" pitchFamily="18" charset="0"/>
              </a:rPr>
              <a:t>II</a:t>
            </a:r>
            <a:r>
              <a:rPr lang="en-US" altLang="zh-CN" b="1" dirty="0" smtClean="0">
                <a:solidFill>
                  <a:srgbClr val="FF0000"/>
                </a:solidFill>
                <a:latin typeface="Times New Roman" pitchFamily="18" charset="0"/>
              </a:rPr>
              <a:t> stimulates the adenylylation activity of AT. </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The addition and removal of UMP to P</a:t>
            </a:r>
            <a:r>
              <a:rPr lang="en-US" altLang="zh-CN" b="1" baseline="-25000" dirty="0" smtClean="0">
                <a:latin typeface="Times New Roman" pitchFamily="18" charset="0"/>
              </a:rPr>
              <a:t>II</a:t>
            </a:r>
            <a:r>
              <a:rPr lang="en-US" altLang="zh-CN" b="1" dirty="0" smtClean="0">
                <a:latin typeface="Times New Roman" pitchFamily="18" charset="0"/>
              </a:rPr>
              <a:t>, in turn, are again catalyzed by two active sites of the same protein, </a:t>
            </a:r>
            <a:r>
              <a:rPr lang="en-US" altLang="zh-CN" b="1" dirty="0" smtClean="0">
                <a:solidFill>
                  <a:srgbClr val="0000CC"/>
                </a:solidFill>
                <a:latin typeface="Times New Roman" pitchFamily="18" charset="0"/>
              </a:rPr>
              <a:t>uridylyltransferase (UT)</a:t>
            </a:r>
            <a:r>
              <a:rPr lang="en-US" altLang="zh-CN" b="1" dirty="0" smtClean="0">
                <a:latin typeface="Times New Roman" pitchFamily="18" charset="0"/>
              </a:rPr>
              <a:t>: </a:t>
            </a:r>
            <a:r>
              <a:rPr lang="en-US" altLang="zh-CN" b="1" dirty="0" smtClean="0">
                <a:latin typeface="Symbol" pitchFamily="18" charset="2"/>
              </a:rPr>
              <a:t>a</a:t>
            </a:r>
            <a:r>
              <a:rPr lang="en-US" altLang="zh-CN" b="1" dirty="0" smtClean="0">
                <a:latin typeface="Times New Roman" pitchFamily="18" charset="0"/>
              </a:rPr>
              <a:t>-ketoglutarate and ATP stimulate the uridylylation, however, Gln and P</a:t>
            </a:r>
            <a:r>
              <a:rPr lang="en-US" altLang="zh-CN" b="1" baseline="-25000" dirty="0" smtClean="0">
                <a:latin typeface="Times New Roman" pitchFamily="18" charset="0"/>
              </a:rPr>
              <a:t>i </a:t>
            </a:r>
            <a:r>
              <a:rPr lang="en-US" altLang="zh-CN" b="1" dirty="0" smtClean="0">
                <a:latin typeface="Times New Roman" pitchFamily="18" charset="0"/>
              </a:rPr>
              <a:t>stimulate the deuridylylation (thus adenylylation </a:t>
            </a:r>
            <a:r>
              <a:rPr lang="en-US" altLang="zh-CN" b="1" dirty="0">
                <a:latin typeface="Times New Roman" pitchFamily="18" charset="0"/>
              </a:rPr>
              <a:t>activity</a:t>
            </a:r>
            <a:r>
              <a:rPr lang="en-US" altLang="zh-CN" b="1" dirty="0">
                <a:solidFill>
                  <a:srgbClr val="FF0000"/>
                </a:solidFill>
                <a:latin typeface="Times New Roman" pitchFamily="18" charset="0"/>
              </a:rPr>
              <a:t> </a:t>
            </a:r>
            <a:r>
              <a:rPr lang="en-US" altLang="zh-CN" b="1" dirty="0" smtClean="0">
                <a:latin typeface="Times New Roman" pitchFamily="18" charset="0"/>
              </a:rPr>
              <a:t>of AT, inactivating glutamine synthetase). </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539750" y="6202361"/>
            <a:ext cx="7812088" cy="579438"/>
          </a:xfrm>
          <a:prstGeom prst="rect">
            <a:avLst/>
          </a:prstGeom>
          <a:noFill/>
          <a:ln w="9525">
            <a:noFill/>
            <a:miter lim="800000"/>
            <a:headEnd/>
            <a:tailEnd/>
          </a:ln>
        </p:spPr>
        <p:txBody>
          <a:bodyPr wrap="none">
            <a:spAutoFit/>
          </a:bodyPr>
          <a:lstStyle/>
          <a:p>
            <a:r>
              <a:rPr lang="en-US" altLang="zh-CN" sz="3200" b="1" dirty="0">
                <a:solidFill>
                  <a:srgbClr val="0000CC"/>
                </a:solidFill>
                <a:latin typeface="Times New Roman" pitchFamily="18" charset="0"/>
              </a:rPr>
              <a:t>Covalent regulation of glutamine synthetase</a:t>
            </a:r>
          </a:p>
        </p:txBody>
      </p:sp>
      <p:pic>
        <p:nvPicPr>
          <p:cNvPr id="23555" name="Picture 4"/>
          <p:cNvPicPr>
            <a:picLocks noChangeAspect="1" noChangeArrowheads="1"/>
          </p:cNvPicPr>
          <p:nvPr/>
        </p:nvPicPr>
        <p:blipFill>
          <a:blip r:embed="rId3"/>
          <a:srcRect/>
          <a:stretch>
            <a:fillRect/>
          </a:stretch>
        </p:blipFill>
        <p:spPr bwMode="auto">
          <a:xfrm>
            <a:off x="323850" y="476250"/>
            <a:ext cx="8535988" cy="5730875"/>
          </a:xfrm>
          <a:prstGeom prst="rect">
            <a:avLst/>
          </a:prstGeom>
          <a:noFill/>
          <a:ln w="9525">
            <a:noFill/>
            <a:miter lim="800000"/>
            <a:headEnd/>
            <a:tailEnd/>
          </a:ln>
        </p:spPr>
      </p:pic>
      <p:sp>
        <p:nvSpPr>
          <p:cNvPr id="23556" name="Line 5"/>
          <p:cNvSpPr>
            <a:spLocks noChangeShapeType="1"/>
          </p:cNvSpPr>
          <p:nvPr/>
        </p:nvSpPr>
        <p:spPr bwMode="auto">
          <a:xfrm>
            <a:off x="468313" y="1052513"/>
            <a:ext cx="504825" cy="0"/>
          </a:xfrm>
          <a:prstGeom prst="line">
            <a:avLst/>
          </a:prstGeom>
          <a:noFill/>
          <a:ln w="38100">
            <a:solidFill>
              <a:srgbClr val="00CC00"/>
            </a:solidFill>
            <a:round/>
            <a:headEnd/>
            <a:tailEnd type="triangle" w="med" len="med"/>
          </a:ln>
        </p:spPr>
        <p:txBody>
          <a:bodyPr wrap="none"/>
          <a:lstStyle/>
          <a:p>
            <a:endParaRPr lang="zh-CN" altLang="en-US"/>
          </a:p>
        </p:txBody>
      </p:sp>
      <p:sp>
        <p:nvSpPr>
          <p:cNvPr id="23557" name="Line 6"/>
          <p:cNvSpPr>
            <a:spLocks noChangeShapeType="1"/>
          </p:cNvSpPr>
          <p:nvPr/>
        </p:nvSpPr>
        <p:spPr bwMode="auto">
          <a:xfrm>
            <a:off x="539750" y="2133600"/>
            <a:ext cx="503238" cy="0"/>
          </a:xfrm>
          <a:prstGeom prst="line">
            <a:avLst/>
          </a:prstGeom>
          <a:noFill/>
          <a:ln w="38100">
            <a:solidFill>
              <a:srgbClr val="00CC00"/>
            </a:solidFill>
            <a:round/>
            <a:headEnd/>
            <a:tailEnd type="triangle" w="med" len="med"/>
          </a:ln>
        </p:spPr>
        <p:txBody>
          <a:bodyPr wrap="none"/>
          <a:lstStyle/>
          <a:p>
            <a:endParaRPr lang="zh-CN" altLang="en-US"/>
          </a:p>
        </p:txBody>
      </p:sp>
      <p:sp>
        <p:nvSpPr>
          <p:cNvPr id="23558" name="Line 7"/>
          <p:cNvSpPr>
            <a:spLocks noChangeShapeType="1"/>
          </p:cNvSpPr>
          <p:nvPr/>
        </p:nvSpPr>
        <p:spPr bwMode="auto">
          <a:xfrm>
            <a:off x="611188" y="2420938"/>
            <a:ext cx="503237" cy="0"/>
          </a:xfrm>
          <a:prstGeom prst="line">
            <a:avLst/>
          </a:prstGeom>
          <a:noFill/>
          <a:ln w="38100">
            <a:solidFill>
              <a:srgbClr val="FF0000"/>
            </a:solidFill>
            <a:round/>
            <a:headEnd/>
            <a:tailEnd type="triangle" w="med" len="med"/>
          </a:ln>
        </p:spPr>
        <p:txBody>
          <a:bodyPr wrap="none"/>
          <a:lstStyle/>
          <a:p>
            <a:endParaRPr lang="zh-CN" altLang="en-US"/>
          </a:p>
        </p:txBody>
      </p:sp>
      <p:sp>
        <p:nvSpPr>
          <p:cNvPr id="23559" name="Line 8"/>
          <p:cNvSpPr>
            <a:spLocks noChangeShapeType="1"/>
          </p:cNvSpPr>
          <p:nvPr/>
        </p:nvSpPr>
        <p:spPr bwMode="auto">
          <a:xfrm>
            <a:off x="611188" y="4149725"/>
            <a:ext cx="503237" cy="0"/>
          </a:xfrm>
          <a:prstGeom prst="line">
            <a:avLst/>
          </a:prstGeom>
          <a:noFill/>
          <a:ln w="38100">
            <a:solidFill>
              <a:srgbClr val="FF0000"/>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980728"/>
            <a:ext cx="9144000" cy="1143000"/>
          </a:xfrm>
        </p:spPr>
        <p:txBody>
          <a:bodyPr/>
          <a:lstStyle/>
          <a:p>
            <a:pPr eaLnBrk="1" hangingPunct="1"/>
            <a:r>
              <a:rPr lang="en-US" altLang="zh-CN" b="1" dirty="0" smtClean="0">
                <a:solidFill>
                  <a:srgbClr val="0000CC"/>
                </a:solidFill>
                <a:latin typeface="Times New Roman" pitchFamily="18" charset="0"/>
              </a:rPr>
              <a:t>6. The 20 amino acids are synthesized from intermediates of glycolysis, the citric acid cycle, or pentose phosphate pathway</a:t>
            </a:r>
          </a:p>
        </p:txBody>
      </p:sp>
      <p:sp>
        <p:nvSpPr>
          <p:cNvPr id="24579" name="Rectangle 3"/>
          <p:cNvSpPr>
            <a:spLocks noGrp="1" noChangeArrowheads="1"/>
          </p:cNvSpPr>
          <p:nvPr>
            <p:ph type="body" idx="1"/>
          </p:nvPr>
        </p:nvSpPr>
        <p:spPr>
          <a:xfrm>
            <a:off x="-1910" y="3068960"/>
            <a:ext cx="9144000" cy="4114800"/>
          </a:xfrm>
        </p:spPr>
        <p:txBody>
          <a:bodyPr/>
          <a:lstStyle/>
          <a:p>
            <a:pPr eaLnBrk="1" hangingPunct="1"/>
            <a:r>
              <a:rPr lang="en-US" altLang="zh-CN" sz="3600" b="1" dirty="0" smtClean="0">
                <a:latin typeface="Times New Roman" pitchFamily="18" charset="0"/>
              </a:rPr>
              <a:t>The nitrogen is provided by Glu and Gln.</a:t>
            </a:r>
          </a:p>
          <a:p>
            <a:pPr eaLnBrk="1" hangingPunct="1"/>
            <a:r>
              <a:rPr lang="en-US" altLang="zh-CN" sz="3600" b="1" dirty="0" smtClean="0">
                <a:latin typeface="Times New Roman" pitchFamily="18" charset="0"/>
              </a:rPr>
              <a:t>As in amino acid degradation, some of the synthetic pathways (e.g., for Ala, Glu, and Asp) are very simple, but others (e.g., the aromatic ones) are very complex.</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179512" y="260648"/>
            <a:ext cx="8839200" cy="5864225"/>
          </a:xfrm>
        </p:spPr>
        <p:txBody>
          <a:bodyPr/>
          <a:lstStyle/>
          <a:p>
            <a:pPr eaLnBrk="1" hangingPunct="1"/>
            <a:r>
              <a:rPr lang="en-US" altLang="zh-CN" sz="3600" b="1" dirty="0" smtClean="0">
                <a:latin typeface="Times New Roman" pitchFamily="18" charset="0"/>
              </a:rPr>
              <a:t>Most bacteria and plants can synthesize all 20 amino acids, but mammals can only synthesize about 10 of them, with 10 being “essential”, needed in the diet.</a:t>
            </a:r>
          </a:p>
          <a:p>
            <a:pPr eaLnBrk="1" hangingPunct="1"/>
            <a:endParaRPr lang="en-US" altLang="zh-CN" sz="3600" b="1" dirty="0" smtClean="0">
              <a:latin typeface="Times New Roman" pitchFamily="18" charset="0"/>
            </a:endParaRPr>
          </a:p>
          <a:p>
            <a:pPr eaLnBrk="1" hangingPunct="1"/>
            <a:r>
              <a:rPr lang="en-US" altLang="zh-CN" sz="3600" b="1" dirty="0" smtClean="0">
                <a:latin typeface="Times New Roman" pitchFamily="18" charset="0"/>
              </a:rPr>
              <a:t>The pathways for the biosynthesis of the 20 amino acids can be categorized into </a:t>
            </a:r>
            <a:r>
              <a:rPr lang="en-US" altLang="zh-CN" sz="3600" b="1" dirty="0" smtClean="0">
                <a:solidFill>
                  <a:srgbClr val="FF0000"/>
                </a:solidFill>
                <a:latin typeface="Times New Roman" pitchFamily="18" charset="0"/>
              </a:rPr>
              <a:t>six</a:t>
            </a:r>
            <a:r>
              <a:rPr lang="en-US" altLang="zh-CN" sz="3600" b="1" dirty="0" smtClean="0">
                <a:latin typeface="Times New Roman" pitchFamily="18" charset="0"/>
              </a:rPr>
              <a:t> families according to the metabolic precursors used.</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a:srcRect/>
          <a:stretch>
            <a:fillRect/>
          </a:stretch>
        </p:blipFill>
        <p:spPr bwMode="auto">
          <a:xfrm>
            <a:off x="1098550" y="379413"/>
            <a:ext cx="6945313" cy="6097587"/>
          </a:xfrm>
          <a:prstGeom prst="rect">
            <a:avLst/>
          </a:prstGeom>
          <a:noFill/>
          <a:ln w="9525">
            <a:noFill/>
            <a:miter lim="800000"/>
            <a:headEnd/>
            <a:tailEnd/>
          </a:ln>
        </p:spPr>
      </p:pic>
    </p:spTree>
    <p:extLst>
      <p:ext uri="{BB962C8B-B14F-4D97-AF65-F5344CB8AC3E}">
        <p14:creationId xmlns:p14="http://schemas.microsoft.com/office/powerpoint/2010/main" val="3057403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076926" y="6165850"/>
            <a:ext cx="7721986" cy="646331"/>
          </a:xfrm>
          <a:prstGeom prst="rect">
            <a:avLst/>
          </a:prstGeom>
          <a:noFill/>
          <a:ln w="9525">
            <a:noFill/>
            <a:miter lim="800000"/>
            <a:headEnd/>
            <a:tailEnd/>
          </a:ln>
        </p:spPr>
        <p:txBody>
          <a:bodyPr wrap="none">
            <a:spAutoFit/>
          </a:bodyPr>
          <a:lstStyle/>
          <a:p>
            <a:r>
              <a:rPr lang="en-US" altLang="zh-CN" sz="3200" b="1" dirty="0">
                <a:solidFill>
                  <a:srgbClr val="0000CC"/>
                </a:solidFill>
                <a:latin typeface="Times New Roman" pitchFamily="18" charset="0"/>
              </a:rPr>
              <a:t>Overview of amino acid biosynthesis</a:t>
            </a:r>
            <a:r>
              <a:rPr lang="en-US" altLang="zh-CN" sz="3600" b="1" dirty="0">
                <a:solidFill>
                  <a:srgbClr val="FF0000"/>
                </a:solidFill>
                <a:latin typeface="Times New Roman" pitchFamily="18" charset="0"/>
              </a:rPr>
              <a:t>*****</a:t>
            </a:r>
          </a:p>
        </p:txBody>
      </p:sp>
      <p:pic>
        <p:nvPicPr>
          <p:cNvPr id="27651" name="Picture 4"/>
          <p:cNvPicPr>
            <a:picLocks noChangeAspect="1" noChangeArrowheads="1"/>
          </p:cNvPicPr>
          <p:nvPr/>
        </p:nvPicPr>
        <p:blipFill>
          <a:blip r:embed="rId2"/>
          <a:srcRect/>
          <a:stretch>
            <a:fillRect/>
          </a:stretch>
        </p:blipFill>
        <p:spPr bwMode="auto">
          <a:xfrm>
            <a:off x="2700338" y="0"/>
            <a:ext cx="2908300" cy="60975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4495800" y="592138"/>
            <a:ext cx="184150" cy="641350"/>
          </a:xfrm>
          <a:prstGeom prst="rect">
            <a:avLst/>
          </a:prstGeom>
          <a:noFill/>
          <a:ln w="9525">
            <a:noFill/>
            <a:miter lim="800000"/>
            <a:headEnd/>
            <a:tailEnd/>
          </a:ln>
        </p:spPr>
        <p:txBody>
          <a:bodyPr wrap="none">
            <a:spAutoFit/>
          </a:bodyPr>
          <a:lstStyle/>
          <a:p>
            <a:endParaRPr lang="zh-CN" altLang="zh-CN" sz="3600">
              <a:solidFill>
                <a:srgbClr val="FF0000"/>
              </a:solidFill>
              <a:latin typeface="Times New Roman" pitchFamily="18" charset="0"/>
            </a:endParaRPr>
          </a:p>
        </p:txBody>
      </p:sp>
      <p:pic>
        <p:nvPicPr>
          <p:cNvPr id="28675" name="Picture 5"/>
          <p:cNvPicPr>
            <a:picLocks noChangeAspect="1" noChangeArrowheads="1"/>
          </p:cNvPicPr>
          <p:nvPr/>
        </p:nvPicPr>
        <p:blipFill>
          <a:blip r:embed="rId3"/>
          <a:srcRect/>
          <a:stretch>
            <a:fillRect/>
          </a:stretch>
        </p:blipFill>
        <p:spPr bwMode="auto">
          <a:xfrm>
            <a:off x="1801813" y="379413"/>
            <a:ext cx="5538787" cy="6097587"/>
          </a:xfrm>
          <a:prstGeom prst="rect">
            <a:avLst/>
          </a:prstGeom>
          <a:noFill/>
          <a:ln w="9525">
            <a:noFill/>
            <a:miter lim="800000"/>
            <a:headEnd/>
            <a:tailEnd/>
          </a:ln>
        </p:spPr>
      </p:pic>
      <p:sp>
        <p:nvSpPr>
          <p:cNvPr id="28676" name="Text Box 6"/>
          <p:cNvSpPr txBox="1">
            <a:spLocks noChangeArrowheads="1"/>
          </p:cNvSpPr>
          <p:nvPr/>
        </p:nvSpPr>
        <p:spPr bwMode="auto">
          <a:xfrm>
            <a:off x="5148263" y="620713"/>
            <a:ext cx="1200150" cy="579437"/>
          </a:xfrm>
          <a:prstGeom prst="rect">
            <a:avLst/>
          </a:prstGeom>
          <a:noFill/>
          <a:ln w="9525">
            <a:noFill/>
            <a:miter lim="800000"/>
            <a:headEnd/>
            <a:tailEnd/>
          </a:ln>
        </p:spPr>
        <p:txBody>
          <a:bodyPr wrap="none">
            <a:spAutoFit/>
          </a:bodyPr>
          <a:lstStyle/>
          <a:p>
            <a:r>
              <a:rPr lang="en-US" altLang="zh-CN" sz="3200" b="1" dirty="0">
                <a:solidFill>
                  <a:srgbClr val="FF0000"/>
                </a:solidFill>
                <a:latin typeface="Times New Roman" pitchFamily="18" charset="0"/>
              </a:rPr>
              <a:t>*****</a:t>
            </a:r>
          </a:p>
        </p:txBody>
      </p:sp>
      <p:sp>
        <p:nvSpPr>
          <p:cNvPr id="28677" name="Line 6"/>
          <p:cNvSpPr>
            <a:spLocks noChangeShapeType="1"/>
          </p:cNvSpPr>
          <p:nvPr/>
        </p:nvSpPr>
        <p:spPr bwMode="auto">
          <a:xfrm flipH="1">
            <a:off x="5435600" y="4581525"/>
            <a:ext cx="792163" cy="0"/>
          </a:xfrm>
          <a:prstGeom prst="line">
            <a:avLst/>
          </a:prstGeom>
          <a:noFill/>
          <a:ln w="38100">
            <a:solidFill>
              <a:srgbClr val="FF0000"/>
            </a:solidFill>
            <a:round/>
            <a:headEnd/>
            <a:tailEnd type="triangle" w="med" len="med"/>
          </a:ln>
        </p:spPr>
        <p:txBody>
          <a:bodyPr wrap="none"/>
          <a:lstStyle/>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srcRect/>
          <a:stretch>
            <a:fillRect/>
          </a:stretch>
        </p:blipFill>
        <p:spPr bwMode="auto">
          <a:xfrm>
            <a:off x="303213" y="727075"/>
            <a:ext cx="8535987" cy="54022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a:srcRect/>
          <a:stretch>
            <a:fillRect/>
          </a:stretch>
        </p:blipFill>
        <p:spPr bwMode="auto">
          <a:xfrm>
            <a:off x="1590675" y="379413"/>
            <a:ext cx="5962650" cy="60975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srcRect/>
          <a:stretch>
            <a:fillRect/>
          </a:stretch>
        </p:blipFill>
        <p:spPr bwMode="auto">
          <a:xfrm>
            <a:off x="776288" y="379413"/>
            <a:ext cx="7591425" cy="60975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476250"/>
            <a:ext cx="9144000" cy="1143000"/>
          </a:xfrm>
        </p:spPr>
        <p:txBody>
          <a:bodyPr/>
          <a:lstStyle/>
          <a:p>
            <a:pPr eaLnBrk="1" hangingPunct="1"/>
            <a:r>
              <a:rPr lang="en-US" altLang="zh-CN" b="1" dirty="0" smtClean="0">
                <a:solidFill>
                  <a:srgbClr val="0000CC"/>
                </a:solidFill>
                <a:latin typeface="Times New Roman" pitchFamily="18" charset="0"/>
              </a:rPr>
              <a:t>1. The nitrogenase complex in certain bacteria (diazotrophs, </a:t>
            </a:r>
            <a:r>
              <a:rPr lang="zh-CN" altLang="en-US" b="1" dirty="0" smtClean="0">
                <a:solidFill>
                  <a:srgbClr val="0000CC"/>
                </a:solidFill>
                <a:latin typeface="楷体" panose="02010609060101010101" pitchFamily="49" charset="-122"/>
                <a:ea typeface="楷体" panose="02010609060101010101" pitchFamily="49" charset="-122"/>
              </a:rPr>
              <a:t>固氮生物</a:t>
            </a:r>
            <a:r>
              <a:rPr lang="en-US" altLang="zh-CN" b="1" dirty="0" smtClean="0">
                <a:solidFill>
                  <a:srgbClr val="0000CC"/>
                </a:solidFill>
                <a:latin typeface="Times New Roman" pitchFamily="18" charset="0"/>
              </a:rPr>
              <a:t>) catalyzes the conversion of N</a:t>
            </a:r>
            <a:r>
              <a:rPr lang="en-US" altLang="zh-CN" b="1" baseline="-25000" dirty="0" smtClean="0">
                <a:solidFill>
                  <a:srgbClr val="0000CC"/>
                </a:solidFill>
                <a:latin typeface="Times New Roman" pitchFamily="18" charset="0"/>
              </a:rPr>
              <a:t>2</a:t>
            </a:r>
            <a:r>
              <a:rPr lang="en-US" altLang="zh-CN" b="1" dirty="0" smtClean="0">
                <a:solidFill>
                  <a:srgbClr val="0000CC"/>
                </a:solidFill>
                <a:latin typeface="Times New Roman" pitchFamily="18" charset="0"/>
              </a:rPr>
              <a:t> to NH</a:t>
            </a:r>
            <a:r>
              <a:rPr lang="en-US" altLang="zh-CN" b="1" baseline="-25000" dirty="0" smtClean="0">
                <a:solidFill>
                  <a:srgbClr val="0000CC"/>
                </a:solidFill>
                <a:latin typeface="Times New Roman" pitchFamily="18" charset="0"/>
              </a:rPr>
              <a:t>3</a:t>
            </a:r>
            <a:r>
              <a:rPr lang="en-US" altLang="zh-CN" dirty="0" smtClean="0"/>
              <a:t> </a:t>
            </a:r>
          </a:p>
        </p:txBody>
      </p:sp>
      <p:sp>
        <p:nvSpPr>
          <p:cNvPr id="4099" name="Rectangle 3"/>
          <p:cNvSpPr>
            <a:spLocks noGrp="1" noChangeArrowheads="1"/>
          </p:cNvSpPr>
          <p:nvPr>
            <p:ph type="body" idx="1"/>
          </p:nvPr>
        </p:nvSpPr>
        <p:spPr>
          <a:xfrm>
            <a:off x="0" y="2060575"/>
            <a:ext cx="9144000" cy="4953000"/>
          </a:xfrm>
        </p:spPr>
        <p:txBody>
          <a:bodyPr/>
          <a:lstStyle/>
          <a:p>
            <a:pPr eaLnBrk="1" hangingPunct="1">
              <a:lnSpc>
                <a:spcPct val="90000"/>
              </a:lnSpc>
            </a:pPr>
            <a:r>
              <a:rPr lang="en-US" altLang="zh-CN" sz="2800" b="1" dirty="0" smtClean="0">
                <a:latin typeface="Times New Roman" pitchFamily="18" charset="0"/>
              </a:rPr>
              <a:t>The nitrogen in amino acids, purines, pyrimidines and other biomolecules ultimately comes from atmospheric nitrogen.</a:t>
            </a:r>
          </a:p>
          <a:p>
            <a:pPr eaLnBrk="1" hangingPunct="1">
              <a:lnSpc>
                <a:spcPct val="90000"/>
              </a:lnSpc>
            </a:pPr>
            <a:r>
              <a:rPr lang="en-US" altLang="zh-CN" sz="2800" b="1" dirty="0" smtClean="0">
                <a:latin typeface="Times New Roman" pitchFamily="18" charset="0"/>
              </a:rPr>
              <a:t>Cyanobacteria (</a:t>
            </a:r>
            <a:r>
              <a:rPr lang="zh-CN" altLang="en-US" sz="2800" b="1" dirty="0" smtClean="0">
                <a:latin typeface="楷体" panose="02010609060101010101" pitchFamily="49" charset="-122"/>
                <a:ea typeface="楷体" panose="02010609060101010101" pitchFamily="49" charset="-122"/>
              </a:rPr>
              <a:t>蓝藻细菌</a:t>
            </a:r>
            <a:r>
              <a:rPr lang="en-US" altLang="zh-CN" sz="2800" b="1" dirty="0" smtClean="0">
                <a:latin typeface="Times New Roman" pitchFamily="18" charset="0"/>
              </a:rPr>
              <a:t>, photosynthetic) and rhizobia (</a:t>
            </a:r>
            <a:r>
              <a:rPr lang="zh-CN" altLang="en-US" sz="2800" b="1" dirty="0" smtClean="0">
                <a:latin typeface="楷体" panose="02010609060101010101" pitchFamily="49" charset="-122"/>
                <a:ea typeface="楷体" panose="02010609060101010101" pitchFamily="49" charset="-122"/>
              </a:rPr>
              <a:t>根瘤菌</a:t>
            </a:r>
            <a:r>
              <a:rPr lang="en-US" altLang="zh-CN" sz="2800" b="1" dirty="0" smtClean="0">
                <a:latin typeface="Times New Roman" pitchFamily="18" charset="0"/>
              </a:rPr>
              <a:t>, symbiont) can fix N</a:t>
            </a:r>
            <a:r>
              <a:rPr lang="en-US" altLang="zh-CN" sz="2800" b="1" baseline="-25000" dirty="0" smtClean="0">
                <a:latin typeface="Times New Roman" pitchFamily="18" charset="0"/>
              </a:rPr>
              <a:t>2</a:t>
            </a:r>
            <a:r>
              <a:rPr lang="en-US" altLang="zh-CN" sz="2800" b="1" dirty="0" smtClean="0">
                <a:latin typeface="Times New Roman" pitchFamily="18" charset="0"/>
              </a:rPr>
              <a:t> into NH</a:t>
            </a:r>
            <a:r>
              <a:rPr lang="en-US" altLang="zh-CN" sz="2800" b="1" baseline="-25000" dirty="0" smtClean="0">
                <a:latin typeface="Times New Roman" pitchFamily="18" charset="0"/>
              </a:rPr>
              <a:t>3</a:t>
            </a:r>
            <a:r>
              <a:rPr lang="en-US" altLang="zh-CN" sz="2800" b="1" dirty="0" smtClean="0">
                <a:latin typeface="Times New Roman" pitchFamily="18" charset="0"/>
              </a:rPr>
              <a:t>.</a:t>
            </a:r>
          </a:p>
          <a:p>
            <a:pPr eaLnBrk="1" hangingPunct="1">
              <a:lnSpc>
                <a:spcPct val="90000"/>
              </a:lnSpc>
            </a:pPr>
            <a:r>
              <a:rPr lang="en-US" altLang="zh-CN" sz="2800" b="1" dirty="0" smtClean="0">
                <a:latin typeface="Times New Roman" pitchFamily="18" charset="0"/>
              </a:rPr>
              <a:t>The reduction of N</a:t>
            </a:r>
            <a:r>
              <a:rPr lang="en-US" altLang="zh-CN" sz="2800" b="1" baseline="-25000" dirty="0" smtClean="0">
                <a:latin typeface="Times New Roman" pitchFamily="18" charset="0"/>
              </a:rPr>
              <a:t>2</a:t>
            </a:r>
            <a:r>
              <a:rPr lang="en-US" altLang="zh-CN" sz="2800" b="1" dirty="0" smtClean="0">
                <a:latin typeface="Times New Roman" pitchFamily="18" charset="0"/>
              </a:rPr>
              <a:t> to NH</a:t>
            </a:r>
            <a:r>
              <a:rPr lang="en-US" altLang="zh-CN" sz="2800" b="1" baseline="-25000" dirty="0" smtClean="0">
                <a:latin typeface="Times New Roman" pitchFamily="18" charset="0"/>
              </a:rPr>
              <a:t>3</a:t>
            </a:r>
            <a:r>
              <a:rPr lang="en-US" altLang="zh-CN" sz="2800" b="1" dirty="0" smtClean="0">
                <a:latin typeface="Times New Roman" pitchFamily="18" charset="0"/>
              </a:rPr>
              <a:t> is thermodynamically favorable : </a:t>
            </a:r>
          </a:p>
          <a:p>
            <a:pPr eaLnBrk="1" hangingPunct="1">
              <a:lnSpc>
                <a:spcPct val="90000"/>
              </a:lnSpc>
              <a:buFontTx/>
              <a:buNone/>
            </a:pPr>
            <a:r>
              <a:rPr lang="en-US" altLang="zh-CN" sz="2800" b="1" dirty="0" smtClean="0">
                <a:latin typeface="Times New Roman" pitchFamily="18" charset="0"/>
              </a:rPr>
              <a:t>       N</a:t>
            </a:r>
            <a:r>
              <a:rPr lang="en-US" altLang="zh-CN" sz="2800" b="1" baseline="-25000" dirty="0" smtClean="0">
                <a:latin typeface="Times New Roman" pitchFamily="18" charset="0"/>
              </a:rPr>
              <a:t>2 </a:t>
            </a:r>
            <a:r>
              <a:rPr lang="en-US" altLang="zh-CN" sz="2800" b="1" dirty="0" smtClean="0">
                <a:latin typeface="Times New Roman" pitchFamily="18" charset="0"/>
              </a:rPr>
              <a:t>+ 3H</a:t>
            </a:r>
            <a:r>
              <a:rPr lang="en-US" altLang="zh-CN" sz="2800" b="1" baseline="-25000" dirty="0" smtClean="0">
                <a:latin typeface="Times New Roman" pitchFamily="18" charset="0"/>
              </a:rPr>
              <a:t>2</a:t>
            </a:r>
            <a:r>
              <a:rPr lang="en-US" altLang="zh-CN" sz="2800" b="1" dirty="0" smtClean="0">
                <a:latin typeface="Times New Roman" pitchFamily="18" charset="0"/>
              </a:rPr>
              <a:t>       2NH</a:t>
            </a:r>
            <a:r>
              <a:rPr lang="en-US" altLang="zh-CN" sz="2800" b="1" baseline="-25000" dirty="0" smtClean="0">
                <a:latin typeface="Times New Roman" pitchFamily="18" charset="0"/>
              </a:rPr>
              <a:t>3</a:t>
            </a:r>
            <a:r>
              <a:rPr lang="en-US" altLang="zh-CN" sz="2800" b="1" dirty="0" smtClean="0">
                <a:latin typeface="Times New Roman" pitchFamily="18" charset="0"/>
              </a:rPr>
              <a:t>   </a:t>
            </a:r>
            <a:r>
              <a:rPr lang="en-US" altLang="zh-CN" sz="2800" b="1" i="1" dirty="0" smtClean="0">
                <a:latin typeface="Times New Roman" pitchFamily="18" charset="0"/>
                <a:sym typeface="Symbol" pitchFamily="18" charset="2"/>
              </a:rPr>
              <a:t></a:t>
            </a:r>
            <a:r>
              <a:rPr lang="en-US" altLang="zh-CN" sz="2800" b="1" i="1" dirty="0" smtClean="0">
                <a:latin typeface="Times New Roman" pitchFamily="18" charset="0"/>
              </a:rPr>
              <a:t>G</a:t>
            </a:r>
            <a:r>
              <a:rPr lang="en-US" altLang="zh-CN" sz="2800" b="1" dirty="0" smtClean="0">
                <a:latin typeface="Times New Roman" pitchFamily="18" charset="0"/>
              </a:rPr>
              <a:t>’</a:t>
            </a:r>
            <a:r>
              <a:rPr lang="en-US" altLang="zh-CN" sz="2800" b="1" baseline="30000" dirty="0" smtClean="0">
                <a:latin typeface="Times New Roman" pitchFamily="18" charset="0"/>
              </a:rPr>
              <a:t>o </a:t>
            </a:r>
            <a:r>
              <a:rPr lang="en-US" altLang="zh-CN" sz="2800" b="1" dirty="0" smtClean="0">
                <a:latin typeface="Times New Roman" pitchFamily="18" charset="0"/>
              </a:rPr>
              <a:t>= -33.5 kJ/mol</a:t>
            </a:r>
          </a:p>
          <a:p>
            <a:pPr eaLnBrk="1" hangingPunct="1">
              <a:lnSpc>
                <a:spcPct val="90000"/>
              </a:lnSpc>
            </a:pPr>
            <a:r>
              <a:rPr lang="en-US" altLang="zh-CN" sz="2800" b="1" dirty="0" smtClean="0">
                <a:latin typeface="Times New Roman" pitchFamily="18" charset="0"/>
              </a:rPr>
              <a:t>But kinetically unfavorable: the bond energy for the triple bond in N</a:t>
            </a:r>
            <a:r>
              <a:rPr lang="en-US" altLang="zh-CN" sz="2800" b="1" baseline="-25000" dirty="0" smtClean="0">
                <a:latin typeface="Times New Roman" pitchFamily="18" charset="0"/>
              </a:rPr>
              <a:t>2</a:t>
            </a:r>
            <a:r>
              <a:rPr lang="en-US" altLang="zh-CN" sz="2800" b="1" dirty="0" smtClean="0">
                <a:latin typeface="Times New Roman" pitchFamily="18" charset="0"/>
              </a:rPr>
              <a:t> is 930 kJ/mol.</a:t>
            </a:r>
          </a:p>
        </p:txBody>
      </p:sp>
      <p:sp>
        <p:nvSpPr>
          <p:cNvPr id="4100" name="Line 5"/>
          <p:cNvSpPr>
            <a:spLocks noChangeShapeType="1"/>
          </p:cNvSpPr>
          <p:nvPr/>
        </p:nvSpPr>
        <p:spPr bwMode="auto">
          <a:xfrm>
            <a:off x="2051050" y="5229225"/>
            <a:ext cx="576263" cy="0"/>
          </a:xfrm>
          <a:prstGeom prst="line">
            <a:avLst/>
          </a:prstGeom>
          <a:noFill/>
          <a:ln w="28575">
            <a:solidFill>
              <a:schemeClr val="tx1"/>
            </a:solidFill>
            <a:round/>
            <a:headEnd/>
            <a:tailEnd type="triangle" w="med" len="med"/>
          </a:ln>
        </p:spPr>
        <p:txBody>
          <a:bodyPr wrap="none"/>
          <a:lstStyle/>
          <a:p>
            <a:endParaRPr lang="zh-CN" altLang="en-US"/>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03663" y="4887913"/>
            <a:ext cx="184150" cy="519112"/>
          </a:xfrm>
          <a:prstGeom prst="rect">
            <a:avLst/>
          </a:prstGeom>
          <a:noFill/>
          <a:ln w="9525">
            <a:noFill/>
            <a:miter lim="800000"/>
            <a:headEnd/>
            <a:tailEnd/>
          </a:ln>
        </p:spPr>
        <p:txBody>
          <a:bodyPr wrap="none">
            <a:spAutoFit/>
          </a:bodyPr>
          <a:lstStyle/>
          <a:p>
            <a:pPr algn="l"/>
            <a:endParaRPr lang="zh-CN" altLang="zh-CN" sz="2800" b="1">
              <a:latin typeface="Times New Roman" pitchFamily="18" charset="0"/>
            </a:endParaRPr>
          </a:p>
        </p:txBody>
      </p:sp>
      <p:pic>
        <p:nvPicPr>
          <p:cNvPr id="32771" name="Picture 4"/>
          <p:cNvPicPr>
            <a:picLocks noChangeAspect="1" noChangeArrowheads="1"/>
          </p:cNvPicPr>
          <p:nvPr/>
        </p:nvPicPr>
        <p:blipFill>
          <a:blip r:embed="rId2"/>
          <a:srcRect/>
          <a:stretch>
            <a:fillRect/>
          </a:stretch>
        </p:blipFill>
        <p:spPr bwMode="auto">
          <a:xfrm>
            <a:off x="303213" y="911225"/>
            <a:ext cx="8535987" cy="5035550"/>
          </a:xfrm>
          <a:prstGeom prst="rect">
            <a:avLst/>
          </a:prstGeom>
          <a:noFill/>
          <a:ln w="9525">
            <a:noFill/>
            <a:miter lim="800000"/>
            <a:headEnd/>
            <a:tailEnd/>
          </a:ln>
        </p:spPr>
      </p:pic>
      <p:sp>
        <p:nvSpPr>
          <p:cNvPr id="32772" name="Text Box 5"/>
          <p:cNvSpPr txBox="1">
            <a:spLocks noChangeArrowheads="1"/>
          </p:cNvSpPr>
          <p:nvPr/>
        </p:nvSpPr>
        <p:spPr bwMode="auto">
          <a:xfrm>
            <a:off x="3324225" y="4819650"/>
            <a:ext cx="5200650" cy="1800225"/>
          </a:xfrm>
          <a:prstGeom prst="rect">
            <a:avLst/>
          </a:prstGeom>
          <a:noFill/>
          <a:ln w="9525">
            <a:noFill/>
            <a:miter lim="800000"/>
            <a:headEnd/>
            <a:tailEnd/>
          </a:ln>
        </p:spPr>
        <p:txBody>
          <a:bodyPr wrap="none">
            <a:spAutoFit/>
          </a:bodyPr>
          <a:lstStyle/>
          <a:p>
            <a:r>
              <a:rPr kumimoji="1" lang="en-US" altLang="zh-CN" sz="2800" b="1" dirty="0">
                <a:solidFill>
                  <a:srgbClr val="0000CC"/>
                </a:solidFill>
                <a:latin typeface="Times New Roman" pitchFamily="18" charset="0"/>
              </a:rPr>
              <a:t>The biosynthesis of all aromatic </a:t>
            </a:r>
          </a:p>
          <a:p>
            <a:r>
              <a:rPr kumimoji="1" lang="en-US" altLang="zh-CN" sz="2800" b="1" dirty="0">
                <a:solidFill>
                  <a:srgbClr val="0000CC"/>
                </a:solidFill>
                <a:latin typeface="Times New Roman" pitchFamily="18" charset="0"/>
              </a:rPr>
              <a:t>amino acids share the first seven </a:t>
            </a:r>
          </a:p>
          <a:p>
            <a:r>
              <a:rPr kumimoji="1" lang="en-US" altLang="zh-CN" sz="2800" b="1" dirty="0">
                <a:solidFill>
                  <a:srgbClr val="0000CC"/>
                </a:solidFill>
                <a:latin typeface="Times New Roman" pitchFamily="18" charset="0"/>
              </a:rPr>
              <a:t>steps of reactions</a:t>
            </a:r>
          </a:p>
          <a:p>
            <a:endParaRPr lang="en-US" altLang="zh-CN" sz="2800" b="1" dirty="0">
              <a:solidFill>
                <a:srgbClr val="0000CC"/>
              </a:solidFill>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548680"/>
            <a:ext cx="9144000" cy="1143000"/>
          </a:xfrm>
        </p:spPr>
        <p:txBody>
          <a:bodyPr/>
          <a:lstStyle/>
          <a:p>
            <a:pPr eaLnBrk="1" hangingPunct="1"/>
            <a:r>
              <a:rPr lang="en-US" altLang="zh-CN" sz="4200" b="1" dirty="0" smtClean="0">
                <a:solidFill>
                  <a:srgbClr val="0000CC"/>
                </a:solidFill>
                <a:latin typeface="Times New Roman" pitchFamily="18" charset="0"/>
              </a:rPr>
              <a:t>7. Histidine is derived from three precursors: 5-phosphoribosyl-1-pyrophosphate (PRPP), ATP and Gln</a:t>
            </a:r>
          </a:p>
        </p:txBody>
      </p:sp>
      <p:sp>
        <p:nvSpPr>
          <p:cNvPr id="33795" name="Rectangle 3"/>
          <p:cNvSpPr>
            <a:spLocks noGrp="1" noChangeArrowheads="1"/>
          </p:cNvSpPr>
          <p:nvPr>
            <p:ph type="body" idx="1"/>
          </p:nvPr>
        </p:nvSpPr>
        <p:spPr>
          <a:xfrm>
            <a:off x="0" y="2209800"/>
            <a:ext cx="9144000" cy="4114800"/>
          </a:xfrm>
        </p:spPr>
        <p:txBody>
          <a:bodyPr/>
          <a:lstStyle/>
          <a:p>
            <a:pPr eaLnBrk="1" hangingPunct="1"/>
            <a:r>
              <a:rPr lang="en-US" altLang="zh-CN" b="1" dirty="0" smtClean="0">
                <a:latin typeface="Times New Roman" pitchFamily="18" charset="0"/>
              </a:rPr>
              <a:t>The synthesis begins with the condensation of ATP and </a:t>
            </a:r>
            <a:r>
              <a:rPr lang="en-US" altLang="zh-CN" b="1" dirty="0" smtClean="0">
                <a:solidFill>
                  <a:srgbClr val="FF0000"/>
                </a:solidFill>
                <a:latin typeface="Times New Roman" pitchFamily="18" charset="0"/>
              </a:rPr>
              <a:t>PRPP</a:t>
            </a:r>
            <a:r>
              <a:rPr lang="en-US" altLang="zh-CN" b="1" dirty="0" smtClean="0">
                <a:latin typeface="Times New Roman" pitchFamily="18" charset="0"/>
              </a:rPr>
              <a:t>: N-1 of the purine ring is linked to the C-1 of the ribose.</a:t>
            </a:r>
          </a:p>
          <a:p>
            <a:pPr eaLnBrk="1" hangingPunct="1"/>
            <a:r>
              <a:rPr lang="en-US" altLang="zh-CN" b="1" dirty="0" smtClean="0">
                <a:latin typeface="Times New Roman" pitchFamily="18" charset="0"/>
              </a:rPr>
              <a:t>For the final synthesis of Histidine, PRPP contributes five carbons, ATP contributes one nitrogen and one carbon (both from the purine ring), Gln contributes one nitrogen, and Glu contributes the 3</a:t>
            </a:r>
            <a:r>
              <a:rPr lang="en-US" altLang="zh-CN" b="1" baseline="30000" dirty="0" smtClean="0">
                <a:latin typeface="Times New Roman" pitchFamily="18" charset="0"/>
              </a:rPr>
              <a:t>rd</a:t>
            </a:r>
            <a:r>
              <a:rPr lang="en-US" altLang="zh-CN" b="1" dirty="0" smtClean="0">
                <a:latin typeface="Times New Roman" pitchFamily="18" charset="0"/>
              </a:rPr>
              <a:t> nitrogen (of the </a:t>
            </a:r>
            <a:r>
              <a:rPr lang="en-US" altLang="zh-CN" b="1" dirty="0" smtClean="0">
                <a:latin typeface="Symbol" pitchFamily="18" charset="2"/>
              </a:rPr>
              <a:t>a</a:t>
            </a:r>
            <a:r>
              <a:rPr lang="en-US" altLang="zh-CN" b="1" dirty="0" smtClean="0">
                <a:latin typeface="Times New Roman" pitchFamily="18" charset="0"/>
              </a:rPr>
              <a:t>-amino group).</a:t>
            </a:r>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303213" y="1147763"/>
            <a:ext cx="8535987" cy="456088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827088" y="5589588"/>
            <a:ext cx="7196137" cy="946150"/>
          </a:xfrm>
          <a:prstGeom prst="rect">
            <a:avLst/>
          </a:prstGeom>
          <a:noFill/>
          <a:ln w="9525">
            <a:noFill/>
            <a:miter lim="800000"/>
            <a:headEnd/>
            <a:tailEnd/>
          </a:ln>
        </p:spPr>
        <p:txBody>
          <a:bodyPr wrap="none">
            <a:spAutoFit/>
          </a:bodyPr>
          <a:lstStyle/>
          <a:p>
            <a:pPr algn="l"/>
            <a:r>
              <a:rPr lang="en-US" altLang="zh-CN" sz="2800" b="1" dirty="0">
                <a:latin typeface="Times New Roman" pitchFamily="18" charset="0"/>
              </a:rPr>
              <a:t>Ribose </a:t>
            </a:r>
            <a:r>
              <a:rPr lang="en-US" altLang="zh-CN" sz="2800" b="1" dirty="0" smtClean="0">
                <a:latin typeface="Times New Roman" pitchFamily="18" charset="0"/>
              </a:rPr>
              <a:t>5-phosphate  </a:t>
            </a:r>
            <a:r>
              <a:rPr lang="en-US" altLang="zh-CN" sz="2800" b="1" dirty="0">
                <a:latin typeface="Times New Roman" pitchFamily="18" charset="0"/>
              </a:rPr>
              <a:t>+ ATP        PRPP + AMP</a:t>
            </a:r>
            <a:r>
              <a:rPr lang="en-US" altLang="zh-CN" baseline="-25000" dirty="0"/>
              <a:t> </a:t>
            </a:r>
          </a:p>
          <a:p>
            <a:pPr algn="l"/>
            <a:r>
              <a:rPr lang="en-US" altLang="zh-CN" sz="2800" b="1" dirty="0">
                <a:solidFill>
                  <a:srgbClr val="FF0000"/>
                </a:solidFill>
                <a:latin typeface="Times New Roman" pitchFamily="18" charset="0"/>
              </a:rPr>
              <a:t>        (Ribose phosphate pyrophosphokinase)</a:t>
            </a:r>
          </a:p>
        </p:txBody>
      </p:sp>
      <p:sp>
        <p:nvSpPr>
          <p:cNvPr id="35843" name="Line 4"/>
          <p:cNvSpPr>
            <a:spLocks noChangeShapeType="1"/>
          </p:cNvSpPr>
          <p:nvPr/>
        </p:nvSpPr>
        <p:spPr bwMode="auto">
          <a:xfrm>
            <a:off x="5148263" y="5876925"/>
            <a:ext cx="576262" cy="0"/>
          </a:xfrm>
          <a:prstGeom prst="line">
            <a:avLst/>
          </a:prstGeom>
          <a:noFill/>
          <a:ln w="38100">
            <a:solidFill>
              <a:schemeClr val="tx1"/>
            </a:solidFill>
            <a:round/>
            <a:headEnd/>
            <a:tailEnd type="triangle" w="med" len="med"/>
          </a:ln>
        </p:spPr>
        <p:txBody>
          <a:bodyPr wrap="none"/>
          <a:lstStyle/>
          <a:p>
            <a:endParaRPr lang="zh-CN" altLang="en-US"/>
          </a:p>
        </p:txBody>
      </p:sp>
      <p:pic>
        <p:nvPicPr>
          <p:cNvPr id="35844" name="Picture 5"/>
          <p:cNvPicPr>
            <a:picLocks noChangeAspect="1" noChangeArrowheads="1"/>
          </p:cNvPicPr>
          <p:nvPr/>
        </p:nvPicPr>
        <p:blipFill>
          <a:blip r:embed="rId2"/>
          <a:srcRect/>
          <a:stretch>
            <a:fillRect/>
          </a:stretch>
        </p:blipFill>
        <p:spPr bwMode="auto">
          <a:xfrm>
            <a:off x="323850" y="0"/>
            <a:ext cx="8535988" cy="53959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92696"/>
            <a:ext cx="9144000" cy="1143000"/>
          </a:xfrm>
        </p:spPr>
        <p:txBody>
          <a:bodyPr/>
          <a:lstStyle/>
          <a:p>
            <a:pPr eaLnBrk="1" hangingPunct="1"/>
            <a:r>
              <a:rPr lang="en-US" altLang="zh-CN" b="1" dirty="0" smtClean="0">
                <a:solidFill>
                  <a:srgbClr val="0000CC"/>
                </a:solidFill>
                <a:latin typeface="Times New Roman" pitchFamily="18" charset="0"/>
              </a:rPr>
              <a:t>8. Several feedback inhibition mechanisms are found to work in regulating amino acid biosynthesis</a:t>
            </a:r>
            <a:endParaRPr lang="en-US" altLang="zh-CN" dirty="0" smtClean="0">
              <a:solidFill>
                <a:srgbClr val="0000CC"/>
              </a:solidFill>
              <a:latin typeface="Times New Roman" pitchFamily="18" charset="0"/>
            </a:endParaRPr>
          </a:p>
        </p:txBody>
      </p:sp>
      <p:sp>
        <p:nvSpPr>
          <p:cNvPr id="36867" name="Rectangle 3"/>
          <p:cNvSpPr>
            <a:spLocks noGrp="1" noChangeArrowheads="1"/>
          </p:cNvSpPr>
          <p:nvPr>
            <p:ph type="body" idx="1"/>
          </p:nvPr>
        </p:nvSpPr>
        <p:spPr>
          <a:xfrm>
            <a:off x="0" y="2420888"/>
            <a:ext cx="9144000" cy="4114800"/>
          </a:xfrm>
        </p:spPr>
        <p:txBody>
          <a:bodyPr/>
          <a:lstStyle/>
          <a:p>
            <a:pPr eaLnBrk="1" hangingPunct="1">
              <a:lnSpc>
                <a:spcPct val="90000"/>
              </a:lnSpc>
            </a:pPr>
            <a:r>
              <a:rPr lang="en-US" altLang="zh-CN" sz="3600" b="1" dirty="0" smtClean="0">
                <a:latin typeface="Times New Roman" pitchFamily="18" charset="0"/>
              </a:rPr>
              <a:t>The first case of allosteric feedback inhibition was discovered in studying Ile biosynthesis in </a:t>
            </a:r>
            <a:r>
              <a:rPr lang="en-US" altLang="zh-CN" sz="3600" b="1" i="1" dirty="0" smtClean="0">
                <a:latin typeface="Times New Roman" pitchFamily="18" charset="0"/>
              </a:rPr>
              <a:t>E. coli.</a:t>
            </a:r>
            <a:r>
              <a:rPr lang="en-US" altLang="zh-CN" sz="2800" b="1" dirty="0" smtClean="0">
                <a:latin typeface="Times New Roman" pitchFamily="18" charset="0"/>
              </a:rPr>
              <a:t> </a:t>
            </a:r>
          </a:p>
          <a:p>
            <a:pPr eaLnBrk="1" hangingPunct="1">
              <a:lnSpc>
                <a:spcPct val="90000"/>
              </a:lnSpc>
            </a:pPr>
            <a:r>
              <a:rPr lang="en-US" altLang="zh-CN" sz="3600" b="1" dirty="0" smtClean="0">
                <a:latin typeface="Times New Roman" pitchFamily="18" charset="0"/>
              </a:rPr>
              <a:t>The enzyme catalyzing the first reaction (threonine dehydratase) is inhibited by the end product (Ile) in a synthetic pathway.</a:t>
            </a:r>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468313" y="404813"/>
            <a:ext cx="5249862" cy="6097587"/>
          </a:xfrm>
          <a:prstGeom prst="rect">
            <a:avLst/>
          </a:prstGeom>
          <a:noFill/>
          <a:ln w="9525">
            <a:noFill/>
            <a:miter lim="800000"/>
            <a:headEnd/>
            <a:tailEnd/>
          </a:ln>
        </p:spPr>
      </p:pic>
      <p:sp>
        <p:nvSpPr>
          <p:cNvPr id="37891" name="Text Box 3"/>
          <p:cNvSpPr txBox="1">
            <a:spLocks noChangeArrowheads="1"/>
          </p:cNvSpPr>
          <p:nvPr/>
        </p:nvSpPr>
        <p:spPr bwMode="auto">
          <a:xfrm>
            <a:off x="5940152" y="3356992"/>
            <a:ext cx="3105150" cy="2654300"/>
          </a:xfrm>
          <a:prstGeom prst="rect">
            <a:avLst/>
          </a:prstGeom>
          <a:noFill/>
          <a:ln w="9525">
            <a:noFill/>
            <a:miter lim="800000"/>
            <a:headEnd/>
            <a:tailEnd/>
          </a:ln>
        </p:spPr>
        <p:txBody>
          <a:bodyPr wrap="none">
            <a:spAutoFit/>
          </a:bodyPr>
          <a:lstStyle/>
          <a:p>
            <a:pPr algn="l"/>
            <a:r>
              <a:rPr lang="en-US" altLang="zh-CN" sz="2800" b="1" dirty="0">
                <a:solidFill>
                  <a:srgbClr val="0000CC"/>
                </a:solidFill>
                <a:latin typeface="Times New Roman" pitchFamily="18" charset="0"/>
              </a:rPr>
              <a:t>The first case of </a:t>
            </a:r>
          </a:p>
          <a:p>
            <a:pPr algn="l"/>
            <a:r>
              <a:rPr lang="en-US" altLang="zh-CN" sz="2800" b="1" dirty="0">
                <a:solidFill>
                  <a:srgbClr val="0000CC"/>
                </a:solidFill>
                <a:latin typeface="Times New Roman" pitchFamily="18" charset="0"/>
              </a:rPr>
              <a:t>allosteric feedback </a:t>
            </a:r>
          </a:p>
          <a:p>
            <a:pPr algn="l"/>
            <a:r>
              <a:rPr lang="en-US" altLang="zh-CN" sz="2800" b="1" dirty="0">
                <a:solidFill>
                  <a:srgbClr val="0000CC"/>
                </a:solidFill>
                <a:latin typeface="Times New Roman" pitchFamily="18" charset="0"/>
              </a:rPr>
              <a:t>inhibition was </a:t>
            </a:r>
          </a:p>
          <a:p>
            <a:pPr algn="l"/>
            <a:r>
              <a:rPr lang="en-US" altLang="zh-CN" sz="2800" b="1" dirty="0">
                <a:solidFill>
                  <a:srgbClr val="0000CC"/>
                </a:solidFill>
                <a:latin typeface="Times New Roman" pitchFamily="18" charset="0"/>
              </a:rPr>
              <a:t>discovered in </a:t>
            </a:r>
            <a:br>
              <a:rPr lang="en-US" altLang="zh-CN" sz="2800" b="1" dirty="0">
                <a:solidFill>
                  <a:srgbClr val="0000CC"/>
                </a:solidFill>
                <a:latin typeface="Times New Roman" pitchFamily="18" charset="0"/>
              </a:rPr>
            </a:br>
            <a:r>
              <a:rPr lang="en-US" altLang="zh-CN" sz="2800" b="1" dirty="0">
                <a:solidFill>
                  <a:srgbClr val="0000CC"/>
                </a:solidFill>
                <a:latin typeface="Times New Roman" pitchFamily="18" charset="0"/>
              </a:rPr>
              <a:t>studying Ile  </a:t>
            </a:r>
            <a:br>
              <a:rPr lang="en-US" altLang="zh-CN" sz="2800" b="1" dirty="0">
                <a:solidFill>
                  <a:srgbClr val="0000CC"/>
                </a:solidFill>
                <a:latin typeface="Times New Roman" pitchFamily="18" charset="0"/>
              </a:rPr>
            </a:br>
            <a:r>
              <a:rPr lang="en-US" altLang="zh-CN" sz="2800" b="1" dirty="0">
                <a:solidFill>
                  <a:srgbClr val="0000CC"/>
                </a:solidFill>
                <a:latin typeface="Times New Roman" pitchFamily="18" charset="0"/>
              </a:rPr>
              <a:t>synthesis in </a:t>
            </a:r>
            <a:r>
              <a:rPr lang="en-US" altLang="zh-CN" sz="2800" b="1" i="1" dirty="0">
                <a:solidFill>
                  <a:srgbClr val="0000CC"/>
                </a:solidFill>
                <a:latin typeface="Times New Roman" pitchFamily="18" charset="0"/>
              </a:rPr>
              <a:t>E. coli.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0" y="0"/>
            <a:ext cx="9144000" cy="7100888"/>
          </a:xfrm>
        </p:spPr>
        <p:txBody>
          <a:bodyPr/>
          <a:lstStyle/>
          <a:p>
            <a:pPr eaLnBrk="1" hangingPunct="1">
              <a:lnSpc>
                <a:spcPct val="90000"/>
              </a:lnSpc>
            </a:pPr>
            <a:r>
              <a:rPr lang="en-US" altLang="zh-CN" b="1" dirty="0" smtClean="0">
                <a:latin typeface="Times New Roman" pitchFamily="18" charset="0"/>
              </a:rPr>
              <a:t>Several intricate feedback inhibition mechanisms have been found in branched pathways for amino acid biosynthesis.</a:t>
            </a:r>
          </a:p>
          <a:p>
            <a:pPr eaLnBrk="1" hangingPunct="1">
              <a:lnSpc>
                <a:spcPct val="90000"/>
              </a:lnSpc>
            </a:pPr>
            <a:r>
              <a:rPr lang="en-US" altLang="zh-CN" b="1" dirty="0" smtClean="0">
                <a:latin typeface="Times New Roman" pitchFamily="18" charset="0"/>
              </a:rPr>
              <a:t>In </a:t>
            </a:r>
            <a:r>
              <a:rPr lang="en-US" altLang="zh-CN" b="1" dirty="0" smtClean="0">
                <a:solidFill>
                  <a:srgbClr val="FF0000"/>
                </a:solidFill>
                <a:latin typeface="Times New Roman" pitchFamily="18" charset="0"/>
              </a:rPr>
              <a:t>enzyme multiplicity</a:t>
            </a:r>
            <a:r>
              <a:rPr lang="en-US" altLang="zh-CN" b="1" dirty="0" smtClean="0">
                <a:latin typeface="Times New Roman" pitchFamily="18" charset="0"/>
              </a:rPr>
              <a:t>, several isozymes are present to catalyze a common step of reaction: each isozyme responds to a different allosteric modulator, avoiding the inhibition of a common reaction by only one end product.</a:t>
            </a:r>
          </a:p>
          <a:p>
            <a:pPr eaLnBrk="1" hangingPunct="1">
              <a:lnSpc>
                <a:spcPct val="90000"/>
              </a:lnSpc>
            </a:pPr>
            <a:r>
              <a:rPr lang="en-US" altLang="zh-CN" b="1" dirty="0" smtClean="0">
                <a:latin typeface="Times New Roman" pitchFamily="18" charset="0"/>
              </a:rPr>
              <a:t>In </a:t>
            </a:r>
            <a:r>
              <a:rPr lang="en-US" altLang="zh-CN" b="1" dirty="0" smtClean="0">
                <a:solidFill>
                  <a:srgbClr val="FF0000"/>
                </a:solidFill>
                <a:latin typeface="Times New Roman" pitchFamily="18" charset="0"/>
              </a:rPr>
              <a:t>concerted inhibition</a:t>
            </a:r>
            <a:r>
              <a:rPr lang="en-US" altLang="zh-CN" b="1" dirty="0" smtClean="0">
                <a:latin typeface="Times New Roman" pitchFamily="18" charset="0"/>
              </a:rPr>
              <a:t>, one enzyme is inhibited by two or more than two modulators, with effect more than additive.</a:t>
            </a:r>
          </a:p>
          <a:p>
            <a:pPr eaLnBrk="1" hangingPunct="1">
              <a:lnSpc>
                <a:spcPct val="90000"/>
              </a:lnSpc>
            </a:pPr>
            <a:r>
              <a:rPr lang="en-US" altLang="zh-CN" b="1" dirty="0" smtClean="0">
                <a:latin typeface="Times New Roman" pitchFamily="18" charset="0"/>
              </a:rPr>
              <a:t>In </a:t>
            </a:r>
            <a:r>
              <a:rPr lang="en-US" altLang="zh-CN" b="1" dirty="0" smtClean="0">
                <a:solidFill>
                  <a:srgbClr val="FF0000"/>
                </a:solidFill>
                <a:latin typeface="Times New Roman" pitchFamily="18" charset="0"/>
              </a:rPr>
              <a:t>sequential feedback inhibition</a:t>
            </a:r>
            <a:r>
              <a:rPr lang="en-US" altLang="zh-CN" b="1" dirty="0" smtClean="0">
                <a:latin typeface="Times New Roman" pitchFamily="18" charset="0"/>
              </a:rPr>
              <a:t>, a metabolite inhibits its own formation at several different points in a pathway.</a:t>
            </a:r>
          </a:p>
          <a:p>
            <a:pPr eaLnBrk="1" hangingPunct="1">
              <a:lnSpc>
                <a:spcPct val="90000"/>
              </a:lnSpc>
            </a:pPr>
            <a:endParaRPr lang="en-US" altLang="zh-CN" b="1" dirty="0" smtClean="0">
              <a:latin typeface="Times New Roman" pitchFamily="18" charset="0"/>
            </a:endParaRP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3370263" y="1052513"/>
            <a:ext cx="5773737" cy="3508375"/>
          </a:xfrm>
          <a:prstGeom prst="rect">
            <a:avLst/>
          </a:prstGeom>
          <a:noFill/>
          <a:ln w="9525">
            <a:noFill/>
            <a:miter lim="800000"/>
            <a:headEnd/>
            <a:tailEnd/>
          </a:ln>
        </p:spPr>
        <p:txBody>
          <a:bodyPr wrap="none">
            <a:spAutoFit/>
          </a:bodyPr>
          <a:lstStyle/>
          <a:p>
            <a:pPr algn="l"/>
            <a:r>
              <a:rPr kumimoji="1" lang="en-US" altLang="zh-CN" sz="2800" b="1" dirty="0">
                <a:latin typeface="Times New Roman" pitchFamily="18" charset="0"/>
              </a:rPr>
              <a:t>In branching pathways leading to</a:t>
            </a:r>
          </a:p>
          <a:p>
            <a:pPr algn="l"/>
            <a:r>
              <a:rPr kumimoji="1" lang="en-US" altLang="zh-CN" sz="2800" b="1" dirty="0">
                <a:latin typeface="Times New Roman" pitchFamily="18" charset="0"/>
              </a:rPr>
              <a:t>the synthesis of multiple end </a:t>
            </a:r>
          </a:p>
          <a:p>
            <a:pPr algn="l"/>
            <a:r>
              <a:rPr kumimoji="1" lang="en-US" altLang="zh-CN" sz="2800" b="1" dirty="0">
                <a:latin typeface="Times New Roman" pitchFamily="18" charset="0"/>
              </a:rPr>
              <a:t>products from common precursors,</a:t>
            </a:r>
          </a:p>
          <a:p>
            <a:pPr algn="l"/>
            <a:r>
              <a:rPr kumimoji="1" lang="en-US" altLang="zh-CN" sz="2800" b="1" dirty="0">
                <a:latin typeface="Times New Roman" pitchFamily="18" charset="0"/>
              </a:rPr>
              <a:t>several forms of feedback inhibition</a:t>
            </a:r>
          </a:p>
          <a:p>
            <a:pPr algn="l"/>
            <a:r>
              <a:rPr kumimoji="1" lang="en-US" altLang="zh-CN" sz="2800" b="1" dirty="0">
                <a:latin typeface="Times New Roman" pitchFamily="18" charset="0"/>
              </a:rPr>
              <a:t>mechanisms are used to coordinately</a:t>
            </a:r>
          </a:p>
          <a:p>
            <a:pPr algn="l"/>
            <a:r>
              <a:rPr kumimoji="1" lang="en-US" altLang="zh-CN" sz="2800" b="1" dirty="0">
                <a:latin typeface="Times New Roman" pitchFamily="18" charset="0"/>
              </a:rPr>
              <a:t>regulate the synthesis of all the </a:t>
            </a:r>
          </a:p>
          <a:p>
            <a:pPr algn="l"/>
            <a:r>
              <a:rPr kumimoji="1" lang="en-US" altLang="zh-CN" sz="2800" b="1" dirty="0">
                <a:latin typeface="Times New Roman" pitchFamily="18" charset="0"/>
              </a:rPr>
              <a:t>amino acids.</a:t>
            </a:r>
            <a:r>
              <a:rPr kumimoji="1" lang="en-US" altLang="zh-CN" sz="2800" b="1" dirty="0">
                <a:solidFill>
                  <a:srgbClr val="00FFFF"/>
                </a:solidFill>
                <a:latin typeface="Times New Roman" pitchFamily="18" charset="0"/>
              </a:rPr>
              <a:t> </a:t>
            </a:r>
          </a:p>
          <a:p>
            <a:pPr algn="l"/>
            <a:endParaRPr lang="en-US" altLang="zh-CN" sz="2800" dirty="0">
              <a:latin typeface="Times New Roman" pitchFamily="18" charset="0"/>
            </a:endParaRPr>
          </a:p>
        </p:txBody>
      </p:sp>
      <p:pic>
        <p:nvPicPr>
          <p:cNvPr id="39939" name="Picture 4"/>
          <p:cNvPicPr>
            <a:picLocks noChangeAspect="1" noChangeArrowheads="1"/>
          </p:cNvPicPr>
          <p:nvPr/>
        </p:nvPicPr>
        <p:blipFill>
          <a:blip r:embed="rId3"/>
          <a:srcRect/>
          <a:stretch>
            <a:fillRect/>
          </a:stretch>
        </p:blipFill>
        <p:spPr bwMode="auto">
          <a:xfrm>
            <a:off x="179388" y="260350"/>
            <a:ext cx="3225800" cy="6097588"/>
          </a:xfrm>
          <a:prstGeom prst="rect">
            <a:avLst/>
          </a:prstGeom>
          <a:noFill/>
          <a:ln w="9525">
            <a:noFill/>
            <a:miter lim="800000"/>
            <a:headEnd/>
            <a:tailEnd/>
          </a:ln>
        </p:spPr>
      </p:pic>
      <p:sp>
        <p:nvSpPr>
          <p:cNvPr id="39940" name="Rectangle 5"/>
          <p:cNvSpPr>
            <a:spLocks noChangeArrowheads="1"/>
          </p:cNvSpPr>
          <p:nvPr/>
        </p:nvSpPr>
        <p:spPr bwMode="auto">
          <a:xfrm>
            <a:off x="755650" y="2924175"/>
            <a:ext cx="504825" cy="217488"/>
          </a:xfrm>
          <a:prstGeom prst="rect">
            <a:avLst/>
          </a:prstGeom>
          <a:noFill/>
          <a:ln w="38100">
            <a:solidFill>
              <a:srgbClr val="FF0000"/>
            </a:solidFill>
            <a:miter lim="800000"/>
            <a:headEnd/>
            <a:tailEnd/>
          </a:ln>
        </p:spPr>
        <p:txBody>
          <a:bodyPr wrap="none" anchor="ctr"/>
          <a:lstStyle/>
          <a:p>
            <a:endParaRPr lang="zh-CN" altLang="en-US"/>
          </a:p>
        </p:txBody>
      </p:sp>
      <p:sp>
        <p:nvSpPr>
          <p:cNvPr id="39941" name="Rectangle 6"/>
          <p:cNvSpPr>
            <a:spLocks noChangeArrowheads="1"/>
          </p:cNvSpPr>
          <p:nvPr/>
        </p:nvSpPr>
        <p:spPr bwMode="auto">
          <a:xfrm>
            <a:off x="971550" y="4149725"/>
            <a:ext cx="863600" cy="215900"/>
          </a:xfrm>
          <a:prstGeom prst="rect">
            <a:avLst/>
          </a:prstGeom>
          <a:noFill/>
          <a:ln w="38100">
            <a:solidFill>
              <a:srgbClr val="FF0000"/>
            </a:solidFill>
            <a:miter lim="800000"/>
            <a:headEnd/>
            <a:tailEnd/>
          </a:ln>
        </p:spPr>
        <p:txBody>
          <a:bodyPr wrap="none" anchor="ctr"/>
          <a:lstStyle/>
          <a:p>
            <a:endParaRPr lang="zh-CN" altLang="en-US"/>
          </a:p>
        </p:txBody>
      </p:sp>
      <p:sp>
        <p:nvSpPr>
          <p:cNvPr id="39942" name="Rectangle 7"/>
          <p:cNvSpPr>
            <a:spLocks noChangeArrowheads="1"/>
          </p:cNvSpPr>
          <p:nvPr/>
        </p:nvSpPr>
        <p:spPr bwMode="auto">
          <a:xfrm>
            <a:off x="1476375" y="6165850"/>
            <a:ext cx="792163" cy="215900"/>
          </a:xfrm>
          <a:prstGeom prst="rect">
            <a:avLst/>
          </a:prstGeom>
          <a:noFill/>
          <a:ln w="38100">
            <a:solidFill>
              <a:srgbClr val="FF0000"/>
            </a:solidFill>
            <a:miter lim="800000"/>
            <a:headEnd/>
            <a:tailEnd/>
          </a:ln>
        </p:spPr>
        <p:txBody>
          <a:bodyPr wrap="none" anchor="ctr"/>
          <a:lstStyle/>
          <a:p>
            <a:endParaRPr lang="zh-CN" altLang="en-US"/>
          </a:p>
        </p:txBody>
      </p:sp>
      <p:sp>
        <p:nvSpPr>
          <p:cNvPr id="39943" name="Rectangle 8"/>
          <p:cNvSpPr>
            <a:spLocks noChangeArrowheads="1"/>
          </p:cNvSpPr>
          <p:nvPr/>
        </p:nvSpPr>
        <p:spPr bwMode="auto">
          <a:xfrm>
            <a:off x="1403350" y="4365625"/>
            <a:ext cx="792163" cy="215900"/>
          </a:xfrm>
          <a:prstGeom prst="rect">
            <a:avLst/>
          </a:prstGeom>
          <a:noFill/>
          <a:ln w="38100">
            <a:solidFill>
              <a:srgbClr val="FF0000"/>
            </a:solidFill>
            <a:miter lim="800000"/>
            <a:headEnd/>
            <a:tailEnd/>
          </a:ln>
        </p:spPr>
        <p:txBody>
          <a:bodyPr wrap="none" anchor="ctr"/>
          <a:lstStyle/>
          <a:p>
            <a:endParaRPr lang="zh-CN" altLang="en-US"/>
          </a:p>
        </p:txBody>
      </p:sp>
      <p:sp>
        <p:nvSpPr>
          <p:cNvPr id="39944" name="Rectangle 9"/>
          <p:cNvSpPr>
            <a:spLocks noChangeArrowheads="1"/>
          </p:cNvSpPr>
          <p:nvPr/>
        </p:nvSpPr>
        <p:spPr bwMode="auto">
          <a:xfrm>
            <a:off x="1258888" y="260350"/>
            <a:ext cx="865187" cy="215900"/>
          </a:xfrm>
          <a:prstGeom prst="rect">
            <a:avLst/>
          </a:prstGeom>
          <a:noFill/>
          <a:ln w="38100">
            <a:solidFill>
              <a:srgbClr val="00CC00"/>
            </a:solidFill>
            <a:miter lim="800000"/>
            <a:headEnd/>
            <a:tailEnd/>
          </a:ln>
        </p:spPr>
        <p:txBody>
          <a:bodyPr wrap="none" anchor="ctr"/>
          <a:lstStyle/>
          <a:p>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20688"/>
            <a:ext cx="9144000" cy="1143000"/>
          </a:xfrm>
        </p:spPr>
        <p:txBody>
          <a:bodyPr/>
          <a:lstStyle/>
          <a:p>
            <a:pPr eaLnBrk="1" hangingPunct="1"/>
            <a:r>
              <a:rPr lang="en-US" altLang="zh-CN" b="1" dirty="0" smtClean="0">
                <a:solidFill>
                  <a:srgbClr val="0000CC"/>
                </a:solidFill>
                <a:latin typeface="Times New Roman" pitchFamily="18" charset="0"/>
              </a:rPr>
              <a:t>9. Nucleotides are synthesized via either the </a:t>
            </a:r>
            <a:r>
              <a:rPr lang="en-US" altLang="zh-CN" b="1" i="1" dirty="0" smtClean="0">
                <a:solidFill>
                  <a:srgbClr val="0000CC"/>
                </a:solidFill>
                <a:latin typeface="Times New Roman" pitchFamily="18" charset="0"/>
              </a:rPr>
              <a:t>de novo</a:t>
            </a:r>
            <a:r>
              <a:rPr lang="en-US" altLang="zh-CN" b="1" dirty="0" smtClean="0">
                <a:solidFill>
                  <a:srgbClr val="0000CC"/>
                </a:solidFill>
                <a:latin typeface="Times New Roman" pitchFamily="18" charset="0"/>
              </a:rPr>
              <a:t> pathways or the salvage pathways</a:t>
            </a:r>
          </a:p>
        </p:txBody>
      </p:sp>
      <p:sp>
        <p:nvSpPr>
          <p:cNvPr id="40963" name="Rectangle 3"/>
          <p:cNvSpPr>
            <a:spLocks noGrp="1" noChangeArrowheads="1"/>
          </p:cNvSpPr>
          <p:nvPr>
            <p:ph type="body" idx="1"/>
          </p:nvPr>
        </p:nvSpPr>
        <p:spPr>
          <a:xfrm>
            <a:off x="-10294" y="2276872"/>
            <a:ext cx="9144000" cy="4114800"/>
          </a:xfrm>
        </p:spPr>
        <p:txBody>
          <a:bodyPr/>
          <a:lstStyle/>
          <a:p>
            <a:pPr eaLnBrk="1" hangingPunct="1"/>
            <a:r>
              <a:rPr lang="en-US" altLang="zh-CN" sz="3600" b="1" dirty="0" smtClean="0">
                <a:latin typeface="Times New Roman" pitchFamily="18" charset="0"/>
              </a:rPr>
              <a:t>In the </a:t>
            </a:r>
            <a:r>
              <a:rPr lang="en-US" altLang="zh-CN" sz="3600" b="1" i="1" dirty="0" smtClean="0">
                <a:latin typeface="Times New Roman" pitchFamily="18" charset="0"/>
              </a:rPr>
              <a:t>de novo</a:t>
            </a:r>
            <a:r>
              <a:rPr lang="en-US" altLang="zh-CN" sz="3600" b="1" dirty="0" smtClean="0">
                <a:latin typeface="Times New Roman" pitchFamily="18" charset="0"/>
              </a:rPr>
              <a:t> pathway, simple precursors, including amino acids, PRPP, NH</a:t>
            </a:r>
            <a:r>
              <a:rPr lang="en-US" altLang="zh-CN" sz="3600" b="1" baseline="-25000" dirty="0" smtClean="0">
                <a:latin typeface="Times New Roman" pitchFamily="18" charset="0"/>
              </a:rPr>
              <a:t>4</a:t>
            </a:r>
            <a:r>
              <a:rPr lang="en-US" altLang="zh-CN" sz="3600" b="1" baseline="30000" dirty="0" smtClean="0">
                <a:latin typeface="Times New Roman" pitchFamily="18" charset="0"/>
              </a:rPr>
              <a:t>+</a:t>
            </a:r>
            <a:r>
              <a:rPr lang="en-US" altLang="zh-CN" sz="3600" b="1" dirty="0" smtClean="0">
                <a:latin typeface="Times New Roman" pitchFamily="18" charset="0"/>
              </a:rPr>
              <a:t>, CO</a:t>
            </a:r>
            <a:r>
              <a:rPr lang="en-US" altLang="zh-CN" sz="3600" b="1" baseline="-25000" dirty="0" smtClean="0">
                <a:latin typeface="Times New Roman" pitchFamily="18" charset="0"/>
              </a:rPr>
              <a:t>2</a:t>
            </a:r>
            <a:r>
              <a:rPr lang="en-US" altLang="zh-CN" sz="3600" b="1" dirty="0" smtClean="0">
                <a:latin typeface="Times New Roman" pitchFamily="18" charset="0"/>
              </a:rPr>
              <a:t>, and one-carbon units (carried on tetrahydrofolate) are used.</a:t>
            </a:r>
          </a:p>
          <a:p>
            <a:pPr eaLnBrk="1" hangingPunct="1"/>
            <a:r>
              <a:rPr lang="en-US" altLang="zh-CN" sz="3600" b="1" dirty="0" smtClean="0">
                <a:latin typeface="Times New Roman" pitchFamily="18" charset="0"/>
              </a:rPr>
              <a:t>In the salvage pathway, the free bases and nucleosides released from nucleic acid breakdown are used.</a:t>
            </a:r>
          </a:p>
          <a:p>
            <a:pPr eaLnBrk="1" hangingPunct="1"/>
            <a:endParaRPr lang="en-US" altLang="zh-CN" sz="3600"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1476375" y="188913"/>
            <a:ext cx="6097588" cy="6097587"/>
          </a:xfrm>
          <a:prstGeom prst="rect">
            <a:avLst/>
          </a:prstGeom>
          <a:noFill/>
          <a:ln w="9525">
            <a:noFill/>
            <a:miter lim="800000"/>
            <a:headEnd/>
            <a:tailEnd/>
          </a:ln>
        </p:spPr>
      </p:pic>
      <p:sp>
        <p:nvSpPr>
          <p:cNvPr id="41987" name="Text Box 3"/>
          <p:cNvSpPr txBox="1">
            <a:spLocks noChangeArrowheads="1"/>
          </p:cNvSpPr>
          <p:nvPr/>
        </p:nvSpPr>
        <p:spPr bwMode="auto">
          <a:xfrm>
            <a:off x="611188" y="6165850"/>
            <a:ext cx="7977187" cy="519113"/>
          </a:xfrm>
          <a:prstGeom prst="rect">
            <a:avLst/>
          </a:prstGeom>
          <a:noFill/>
          <a:ln w="9525">
            <a:noFill/>
            <a:miter lim="800000"/>
            <a:headEnd/>
            <a:tailEnd/>
          </a:ln>
        </p:spPr>
        <p:txBody>
          <a:bodyPr wrap="none">
            <a:spAutoFit/>
          </a:bodyPr>
          <a:lstStyle/>
          <a:p>
            <a:pPr algn="l"/>
            <a:r>
              <a:rPr lang="en-US" altLang="zh-CN" sz="2800" b="1" dirty="0">
                <a:solidFill>
                  <a:srgbClr val="0000CC"/>
                </a:solidFill>
                <a:latin typeface="Times New Roman" pitchFamily="18" charset="0"/>
              </a:rPr>
              <a:t>Major purine and pyrimidine bases of nucleic acids</a:t>
            </a:r>
          </a:p>
        </p:txBody>
      </p:sp>
      <p:sp>
        <p:nvSpPr>
          <p:cNvPr id="41988" name="Text Box 4"/>
          <p:cNvSpPr txBox="1">
            <a:spLocks noChangeArrowheads="1"/>
          </p:cNvSpPr>
          <p:nvPr/>
        </p:nvSpPr>
        <p:spPr bwMode="auto">
          <a:xfrm>
            <a:off x="5003800" y="2420938"/>
            <a:ext cx="968375" cy="461962"/>
          </a:xfrm>
          <a:prstGeom prst="rect">
            <a:avLst/>
          </a:prstGeom>
          <a:noFill/>
          <a:ln w="9525">
            <a:noFill/>
            <a:miter lim="800000"/>
            <a:headEnd/>
            <a:tailEnd/>
          </a:ln>
        </p:spPr>
        <p:txBody>
          <a:bodyPr>
            <a:spAutoFit/>
          </a:bodyPr>
          <a:lstStyle/>
          <a:p>
            <a:r>
              <a:rPr lang="zh-CN" altLang="en-US" sz="2400" b="1" dirty="0">
                <a:solidFill>
                  <a:srgbClr val="FF0000"/>
                </a:solidFill>
                <a:latin typeface="楷体" panose="02010609060101010101" pitchFamily="49" charset="-122"/>
                <a:ea typeface="楷体" panose="02010609060101010101" pitchFamily="49" charset="-122"/>
              </a:rPr>
              <a:t>嘌呤</a:t>
            </a:r>
          </a:p>
        </p:txBody>
      </p:sp>
      <p:sp>
        <p:nvSpPr>
          <p:cNvPr id="41989" name="Text Box 5"/>
          <p:cNvSpPr txBox="1">
            <a:spLocks noChangeArrowheads="1"/>
          </p:cNvSpPr>
          <p:nvPr/>
        </p:nvSpPr>
        <p:spPr bwMode="auto">
          <a:xfrm>
            <a:off x="5359325" y="5734050"/>
            <a:ext cx="803426" cy="461665"/>
          </a:xfrm>
          <a:prstGeom prst="rect">
            <a:avLst/>
          </a:prstGeom>
          <a:noFill/>
          <a:ln w="9525">
            <a:noFill/>
            <a:miter lim="800000"/>
            <a:headEnd/>
            <a:tailEnd/>
          </a:ln>
        </p:spPr>
        <p:txBody>
          <a:bodyPr wrap="none">
            <a:spAutoFit/>
          </a:bodyPr>
          <a:lstStyle/>
          <a:p>
            <a:r>
              <a:rPr lang="zh-CN" altLang="en-US" sz="2400" b="1" dirty="0">
                <a:solidFill>
                  <a:srgbClr val="FF0000"/>
                </a:solidFill>
                <a:latin typeface="楷体" panose="02010609060101010101" pitchFamily="49" charset="-122"/>
                <a:ea typeface="楷体" panose="02010609060101010101" pitchFamily="49" charset="-122"/>
              </a:rPr>
              <a:t>嘧啶</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850" y="188913"/>
            <a:ext cx="8534400" cy="822325"/>
          </a:xfrm>
        </p:spPr>
        <p:txBody>
          <a:bodyPr/>
          <a:lstStyle/>
          <a:p>
            <a:pPr eaLnBrk="1" hangingPunct="1"/>
            <a:r>
              <a:rPr lang="en-US" altLang="zh-CN" sz="4000" b="1" dirty="0" smtClean="0">
                <a:solidFill>
                  <a:schemeClr val="tx1"/>
                </a:solidFill>
                <a:latin typeface="Times New Roman" pitchFamily="18" charset="0"/>
              </a:rPr>
              <a:t>Cyanobacteria and Rhizobia can fix N</a:t>
            </a:r>
            <a:r>
              <a:rPr lang="en-US" altLang="zh-CN" sz="4000" b="1" baseline="-25000" dirty="0" smtClean="0">
                <a:solidFill>
                  <a:schemeClr val="tx1"/>
                </a:solidFill>
                <a:latin typeface="Times New Roman" pitchFamily="18" charset="0"/>
              </a:rPr>
              <a:t>2</a:t>
            </a:r>
            <a:r>
              <a:rPr lang="en-US" altLang="zh-CN" sz="4000" b="1" dirty="0" smtClean="0">
                <a:solidFill>
                  <a:schemeClr val="tx1"/>
                </a:solidFill>
                <a:latin typeface="Times New Roman" pitchFamily="18" charset="0"/>
              </a:rPr>
              <a:t> into ammonia</a:t>
            </a:r>
          </a:p>
        </p:txBody>
      </p:sp>
      <p:pic>
        <p:nvPicPr>
          <p:cNvPr id="5123" name="Picture 3" descr="cyanobac"/>
          <p:cNvPicPr>
            <a:picLocks noChangeAspect="1" noChangeArrowheads="1"/>
          </p:cNvPicPr>
          <p:nvPr/>
        </p:nvPicPr>
        <p:blipFill>
          <a:blip r:embed="rId2"/>
          <a:srcRect/>
          <a:stretch>
            <a:fillRect/>
          </a:stretch>
        </p:blipFill>
        <p:spPr bwMode="auto">
          <a:xfrm>
            <a:off x="0" y="1268413"/>
            <a:ext cx="5486400" cy="4429125"/>
          </a:xfrm>
          <a:prstGeom prst="rect">
            <a:avLst/>
          </a:prstGeom>
          <a:noFill/>
          <a:ln w="9525">
            <a:noFill/>
            <a:miter lim="800000"/>
            <a:headEnd/>
            <a:tailEnd/>
          </a:ln>
        </p:spPr>
      </p:pic>
      <p:pic>
        <p:nvPicPr>
          <p:cNvPr id="5124" name="Picture 4" descr="21-3a"/>
          <p:cNvPicPr>
            <a:picLocks noChangeAspect="1" noChangeArrowheads="1"/>
          </p:cNvPicPr>
          <p:nvPr/>
        </p:nvPicPr>
        <p:blipFill>
          <a:blip r:embed="rId3"/>
          <a:srcRect/>
          <a:stretch>
            <a:fillRect/>
          </a:stretch>
        </p:blipFill>
        <p:spPr bwMode="auto">
          <a:xfrm>
            <a:off x="5435600" y="1197770"/>
            <a:ext cx="3201988" cy="4176712"/>
          </a:xfrm>
          <a:prstGeom prst="rect">
            <a:avLst/>
          </a:prstGeom>
          <a:noFill/>
          <a:ln w="9525">
            <a:noFill/>
            <a:miter lim="800000"/>
            <a:headEnd/>
            <a:tailEnd/>
          </a:ln>
        </p:spPr>
      </p:pic>
      <p:sp>
        <p:nvSpPr>
          <p:cNvPr id="5125" name="Line 5"/>
          <p:cNvSpPr>
            <a:spLocks noChangeShapeType="1"/>
          </p:cNvSpPr>
          <p:nvPr/>
        </p:nvSpPr>
        <p:spPr bwMode="auto">
          <a:xfrm flipH="1">
            <a:off x="1524000" y="609600"/>
            <a:ext cx="457200" cy="1524000"/>
          </a:xfrm>
          <a:prstGeom prst="line">
            <a:avLst/>
          </a:prstGeom>
          <a:noFill/>
          <a:ln w="44450" cap="sq">
            <a:solidFill>
              <a:schemeClr val="tx2"/>
            </a:solidFill>
            <a:round/>
            <a:headEnd type="none" w="sm" len="sm"/>
            <a:tailEnd type="triangle" w="sm" len="sm"/>
          </a:ln>
        </p:spPr>
        <p:txBody>
          <a:bodyPr wrap="none"/>
          <a:lstStyle/>
          <a:p>
            <a:endParaRPr lang="zh-CN" altLang="en-US"/>
          </a:p>
        </p:txBody>
      </p:sp>
      <p:sp>
        <p:nvSpPr>
          <p:cNvPr id="5126" name="Line 6"/>
          <p:cNvSpPr>
            <a:spLocks noChangeShapeType="1"/>
          </p:cNvSpPr>
          <p:nvPr/>
        </p:nvSpPr>
        <p:spPr bwMode="auto">
          <a:xfrm>
            <a:off x="6444208" y="548680"/>
            <a:ext cx="1295400" cy="2209800"/>
          </a:xfrm>
          <a:prstGeom prst="line">
            <a:avLst/>
          </a:prstGeom>
          <a:noFill/>
          <a:ln w="34925" cap="sq">
            <a:solidFill>
              <a:schemeClr val="tx2"/>
            </a:solidFill>
            <a:round/>
            <a:headEnd type="none" w="sm" len="sm"/>
            <a:tailEnd type="triangle" w="sm" len="sm"/>
          </a:ln>
        </p:spPr>
        <p:txBody>
          <a:bodyPr wrap="none"/>
          <a:lstStyle/>
          <a:p>
            <a:endParaRPr lang="zh-CN" altLang="en-US"/>
          </a:p>
        </p:txBody>
      </p:sp>
      <p:sp>
        <p:nvSpPr>
          <p:cNvPr id="5127" name="Rectangle 7"/>
          <p:cNvSpPr>
            <a:spLocks noChangeArrowheads="1"/>
          </p:cNvSpPr>
          <p:nvPr/>
        </p:nvSpPr>
        <p:spPr bwMode="auto">
          <a:xfrm>
            <a:off x="5435600" y="5303838"/>
            <a:ext cx="3853940" cy="1569660"/>
          </a:xfrm>
          <a:prstGeom prst="rect">
            <a:avLst/>
          </a:prstGeom>
          <a:noFill/>
          <a:ln w="12700" cap="sq">
            <a:noFill/>
            <a:miter lim="800000"/>
            <a:headEnd type="none" w="sm" len="sm"/>
            <a:tailEnd type="none" w="sm" len="sm"/>
          </a:ln>
        </p:spPr>
        <p:txBody>
          <a:bodyPr wrap="none">
            <a:spAutoFit/>
          </a:bodyPr>
          <a:lstStyle/>
          <a:p>
            <a:pPr algn="l"/>
            <a:r>
              <a:rPr kumimoji="1" lang="en-US" altLang="zh-CN" sz="3200" b="1" dirty="0">
                <a:solidFill>
                  <a:srgbClr val="0000CC"/>
                </a:solidFill>
                <a:latin typeface="Times New Roman" pitchFamily="18" charset="0"/>
              </a:rPr>
              <a:t>Rhizobia exist in the </a:t>
            </a:r>
          </a:p>
          <a:p>
            <a:pPr algn="l"/>
            <a:r>
              <a:rPr kumimoji="1" lang="en-US" altLang="zh-CN" sz="3200" b="1" dirty="0">
                <a:solidFill>
                  <a:srgbClr val="0000CC"/>
                </a:solidFill>
                <a:latin typeface="Times New Roman" pitchFamily="18" charset="0"/>
              </a:rPr>
              <a:t>root nodules of</a:t>
            </a:r>
          </a:p>
          <a:p>
            <a:pPr algn="l"/>
            <a:r>
              <a:rPr kumimoji="1" lang="en-US" altLang="zh-CN" sz="3200" b="1" dirty="0">
                <a:solidFill>
                  <a:srgbClr val="0000CC"/>
                </a:solidFill>
                <a:latin typeface="Times New Roman" pitchFamily="18" charset="0"/>
              </a:rPr>
              <a:t>leguminous plants</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a:stretch>
            <a:fillRect/>
          </a:stretch>
        </p:blipFill>
        <p:spPr bwMode="auto">
          <a:xfrm>
            <a:off x="250825" y="404813"/>
            <a:ext cx="4826000" cy="2822575"/>
          </a:xfrm>
          <a:prstGeom prst="rect">
            <a:avLst/>
          </a:prstGeom>
          <a:noFill/>
          <a:ln w="9525">
            <a:noFill/>
            <a:miter lim="800000"/>
            <a:headEnd/>
            <a:tailEnd/>
          </a:ln>
        </p:spPr>
      </p:pic>
      <p:pic>
        <p:nvPicPr>
          <p:cNvPr id="43011" name="Picture 3"/>
          <p:cNvPicPr>
            <a:picLocks noChangeAspect="1" noChangeArrowheads="1"/>
          </p:cNvPicPr>
          <p:nvPr/>
        </p:nvPicPr>
        <p:blipFill>
          <a:blip r:embed="rId4"/>
          <a:srcRect/>
          <a:stretch>
            <a:fillRect/>
          </a:stretch>
        </p:blipFill>
        <p:spPr bwMode="auto">
          <a:xfrm>
            <a:off x="3995738" y="3127375"/>
            <a:ext cx="4843462" cy="2532063"/>
          </a:xfrm>
          <a:prstGeom prst="rect">
            <a:avLst/>
          </a:prstGeom>
          <a:noFill/>
          <a:ln w="9525">
            <a:noFill/>
            <a:miter lim="800000"/>
            <a:headEnd/>
            <a:tailEnd/>
          </a:ln>
        </p:spPr>
      </p:pic>
      <p:sp>
        <p:nvSpPr>
          <p:cNvPr id="43012" name="Text Box 4"/>
          <p:cNvSpPr txBox="1">
            <a:spLocks noChangeArrowheads="1"/>
          </p:cNvSpPr>
          <p:nvPr/>
        </p:nvSpPr>
        <p:spPr bwMode="auto">
          <a:xfrm>
            <a:off x="971600" y="5659438"/>
            <a:ext cx="7251024" cy="923330"/>
          </a:xfrm>
          <a:prstGeom prst="rect">
            <a:avLst/>
          </a:prstGeom>
          <a:noFill/>
          <a:ln w="9525">
            <a:noFill/>
            <a:miter lim="800000"/>
            <a:headEnd/>
            <a:tailEnd/>
          </a:ln>
        </p:spPr>
        <p:txBody>
          <a:bodyPr wrap="none">
            <a:spAutoFit/>
          </a:bodyPr>
          <a:lstStyle/>
          <a:p>
            <a:pPr algn="l"/>
            <a:r>
              <a:rPr lang="en-US" altLang="zh-CN" sz="5400" b="1" dirty="0">
                <a:solidFill>
                  <a:srgbClr val="0000CC"/>
                </a:solidFill>
                <a:latin typeface="Times New Roman" pitchFamily="18" charset="0"/>
              </a:rPr>
              <a:t>Structure of nucleotides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303213" y="1279525"/>
            <a:ext cx="8535987" cy="4298950"/>
          </a:xfrm>
          <a:prstGeom prst="rect">
            <a:avLst/>
          </a:prstGeom>
          <a:noFill/>
          <a:ln w="9525">
            <a:noFill/>
            <a:miter lim="800000"/>
            <a:headEnd/>
            <a:tailEnd/>
          </a:ln>
        </p:spPr>
      </p:pic>
      <p:sp>
        <p:nvSpPr>
          <p:cNvPr id="44035" name="Line 4"/>
          <p:cNvSpPr>
            <a:spLocks noChangeShapeType="1"/>
          </p:cNvSpPr>
          <p:nvPr/>
        </p:nvSpPr>
        <p:spPr bwMode="auto">
          <a:xfrm flipH="1">
            <a:off x="7885113" y="4652963"/>
            <a:ext cx="574675" cy="0"/>
          </a:xfrm>
          <a:prstGeom prst="line">
            <a:avLst/>
          </a:prstGeom>
          <a:noFill/>
          <a:ln w="38100">
            <a:solidFill>
              <a:srgbClr val="FF0000"/>
            </a:solidFill>
            <a:round/>
            <a:headEnd/>
            <a:tailEnd type="triangle" w="med" len="med"/>
          </a:ln>
        </p:spPr>
        <p:txBody>
          <a:bodyPr wrap="none"/>
          <a:lstStyle/>
          <a:p>
            <a:endParaRPr lang="zh-CN" altLang="en-US"/>
          </a:p>
        </p:txBody>
      </p:sp>
      <p:sp>
        <p:nvSpPr>
          <p:cNvPr id="44036" name="Line 5"/>
          <p:cNvSpPr>
            <a:spLocks noChangeShapeType="1"/>
          </p:cNvSpPr>
          <p:nvPr/>
        </p:nvSpPr>
        <p:spPr bwMode="auto">
          <a:xfrm flipH="1">
            <a:off x="7885113" y="4868863"/>
            <a:ext cx="574675" cy="0"/>
          </a:xfrm>
          <a:prstGeom prst="line">
            <a:avLst/>
          </a:prstGeom>
          <a:noFill/>
          <a:ln w="38100">
            <a:solidFill>
              <a:srgbClr val="FF0000"/>
            </a:solidFill>
            <a:round/>
            <a:headEnd/>
            <a:tailEnd type="triangle" w="med" len="med"/>
          </a:ln>
        </p:spPr>
        <p:txBody>
          <a:bodyPr wrap="none"/>
          <a:lstStyle/>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0" y="333375"/>
            <a:ext cx="9144000" cy="4114800"/>
          </a:xfrm>
        </p:spPr>
        <p:txBody>
          <a:bodyPr/>
          <a:lstStyle/>
          <a:p>
            <a:pPr eaLnBrk="1" hangingPunct="1">
              <a:lnSpc>
                <a:spcPct val="90000"/>
              </a:lnSpc>
            </a:pPr>
            <a:r>
              <a:rPr lang="en-US" altLang="zh-CN" sz="3600" b="1" dirty="0" smtClean="0">
                <a:latin typeface="Times New Roman" pitchFamily="18" charset="0"/>
              </a:rPr>
              <a:t>The free bases (A, G, C, U, T) are </a:t>
            </a:r>
            <a:r>
              <a:rPr lang="en-US" altLang="zh-CN" sz="3600" b="1" dirty="0" smtClean="0">
                <a:solidFill>
                  <a:srgbClr val="FF0000"/>
                </a:solidFill>
                <a:latin typeface="Times New Roman" pitchFamily="18" charset="0"/>
              </a:rPr>
              <a:t>not</a:t>
            </a:r>
            <a:r>
              <a:rPr lang="en-US" altLang="zh-CN" sz="3600" b="1" dirty="0" smtClean="0">
                <a:latin typeface="Times New Roman" pitchFamily="18" charset="0"/>
              </a:rPr>
              <a:t> intermediates during the </a:t>
            </a:r>
            <a:r>
              <a:rPr lang="en-US" altLang="zh-CN" sz="3600" b="1" i="1" dirty="0" smtClean="0">
                <a:latin typeface="Times New Roman" pitchFamily="18" charset="0"/>
              </a:rPr>
              <a:t>de novo</a:t>
            </a:r>
            <a:r>
              <a:rPr lang="en-US" altLang="zh-CN" sz="3600" b="1" dirty="0" smtClean="0">
                <a:latin typeface="Times New Roman" pitchFamily="18" charset="0"/>
              </a:rPr>
              <a:t> synthesis: the purine ring is assembled on ribose phosphate to make AMP and GMP; the pyrimidine ring is first synthesized as orotate, which is then attached to ribose phosphate before being converted to UTP and CTP (dTMP is made from dUMP).</a:t>
            </a:r>
          </a:p>
          <a:p>
            <a:pPr eaLnBrk="1" hangingPunct="1">
              <a:lnSpc>
                <a:spcPct val="90000"/>
              </a:lnSpc>
            </a:pPr>
            <a:endParaRPr lang="en-US" altLang="zh-CN" sz="3600" b="1" dirty="0" smtClean="0">
              <a:latin typeface="Times New Roman" pitchFamily="18" charset="0"/>
            </a:endParaRPr>
          </a:p>
          <a:p>
            <a:pPr eaLnBrk="1" hangingPunct="1">
              <a:lnSpc>
                <a:spcPct val="90000"/>
              </a:lnSpc>
            </a:pPr>
            <a:r>
              <a:rPr lang="en-US" altLang="zh-CN" sz="3600" b="1" dirty="0" smtClean="0">
                <a:latin typeface="Times New Roman" pitchFamily="18" charset="0"/>
              </a:rPr>
              <a:t>The deoxyribonucleotides (dNDPs) are synthesized by reduction of ribonucleotides (NDPs).</a:t>
            </a:r>
          </a:p>
          <a:p>
            <a:pPr eaLnBrk="1" hangingPunct="1">
              <a:lnSpc>
                <a:spcPct val="90000"/>
              </a:lnSpc>
            </a:pPr>
            <a:endParaRPr lang="en-US" altLang="zh-CN" sz="3600"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620713"/>
            <a:ext cx="9144000" cy="1143000"/>
          </a:xfrm>
        </p:spPr>
        <p:txBody>
          <a:bodyPr/>
          <a:lstStyle/>
          <a:p>
            <a:pPr eaLnBrk="1" hangingPunct="1"/>
            <a:r>
              <a:rPr lang="en-US" altLang="zh-CN" b="1" dirty="0" smtClean="0">
                <a:solidFill>
                  <a:srgbClr val="0000CC"/>
                </a:solidFill>
                <a:latin typeface="Times New Roman" pitchFamily="18" charset="0"/>
              </a:rPr>
              <a:t>10. Radioisotope tracer experiments revealed the origins of the atoms in the purine and pyrimidine rings</a:t>
            </a:r>
          </a:p>
        </p:txBody>
      </p:sp>
      <p:sp>
        <p:nvSpPr>
          <p:cNvPr id="46083" name="Rectangle 3"/>
          <p:cNvSpPr>
            <a:spLocks noGrp="1" noChangeArrowheads="1"/>
          </p:cNvSpPr>
          <p:nvPr>
            <p:ph type="body" idx="1"/>
          </p:nvPr>
        </p:nvSpPr>
        <p:spPr>
          <a:xfrm>
            <a:off x="0" y="2420938"/>
            <a:ext cx="9144000" cy="4114800"/>
          </a:xfrm>
        </p:spPr>
        <p:txBody>
          <a:bodyPr/>
          <a:lstStyle/>
          <a:p>
            <a:pPr eaLnBrk="1" hangingPunct="1"/>
            <a:r>
              <a:rPr lang="en-US" altLang="zh-CN" b="1" dirty="0" smtClean="0">
                <a:latin typeface="Times New Roman" pitchFamily="18" charset="0"/>
              </a:rPr>
              <a:t>Buchanan and Greenberg revealed this by feeding a variety of isotopically labeled compounds to pigeons (1940s).</a:t>
            </a:r>
          </a:p>
          <a:p>
            <a:pPr eaLnBrk="1" hangingPunct="1"/>
            <a:r>
              <a:rPr lang="en-US" altLang="zh-CN" b="1" dirty="0" smtClean="0">
                <a:solidFill>
                  <a:srgbClr val="FF0000"/>
                </a:solidFill>
                <a:latin typeface="Times New Roman" pitchFamily="18" charset="0"/>
              </a:rPr>
              <a:t>The atoms of the purine rings were found to be derived from formate, CO</a:t>
            </a:r>
            <a:r>
              <a:rPr lang="en-US" altLang="zh-CN" b="1" baseline="-25000" dirty="0" smtClean="0">
                <a:solidFill>
                  <a:srgbClr val="FF0000"/>
                </a:solidFill>
                <a:latin typeface="Times New Roman" pitchFamily="18" charset="0"/>
              </a:rPr>
              <a:t>2</a:t>
            </a:r>
            <a:r>
              <a:rPr lang="en-US" altLang="zh-CN" b="1" dirty="0" smtClean="0">
                <a:solidFill>
                  <a:srgbClr val="FF0000"/>
                </a:solidFill>
                <a:latin typeface="Times New Roman" pitchFamily="18" charset="0"/>
              </a:rPr>
              <a:t>, Gly, Asp, and Gln.</a:t>
            </a:r>
          </a:p>
          <a:p>
            <a:pPr eaLnBrk="1" hangingPunct="1"/>
            <a:r>
              <a:rPr lang="en-US" altLang="zh-CN" b="1" dirty="0" smtClean="0">
                <a:solidFill>
                  <a:srgbClr val="FF0000"/>
                </a:solidFill>
                <a:latin typeface="Times New Roman" pitchFamily="18" charset="0"/>
              </a:rPr>
              <a:t>The atoms of the pyrimidine rings were found to be derived from Asp, Gln and HCO</a:t>
            </a:r>
            <a:r>
              <a:rPr lang="en-US" altLang="zh-CN" b="1" baseline="-25000" dirty="0" smtClean="0">
                <a:solidFill>
                  <a:srgbClr val="FF0000"/>
                </a:solidFill>
                <a:latin typeface="Times New Roman" pitchFamily="18" charset="0"/>
              </a:rPr>
              <a:t>3</a:t>
            </a:r>
            <a:r>
              <a:rPr lang="en-US" altLang="zh-CN" b="1" baseline="30000" dirty="0" smtClean="0">
                <a:solidFill>
                  <a:srgbClr val="FF0000"/>
                </a:solidFill>
                <a:latin typeface="Times New Roman" pitchFamily="18" charset="0"/>
              </a:rPr>
              <a:t>-</a:t>
            </a:r>
            <a:r>
              <a:rPr lang="en-US" altLang="zh-CN" b="1" dirty="0" smtClean="0">
                <a:solidFill>
                  <a:srgbClr val="FF0000"/>
                </a:solidFill>
                <a:latin typeface="Times New Roman" pitchFamily="18" charset="0"/>
              </a:rPr>
              <a:t>.</a:t>
            </a:r>
            <a:endParaRPr lang="en-US" altLang="zh-CN" dirty="0" smtClean="0">
              <a:solidFill>
                <a:srgbClr val="FF0000"/>
              </a:solidFill>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592138" y="5799138"/>
            <a:ext cx="8207375" cy="1631950"/>
          </a:xfrm>
          <a:prstGeom prst="rect">
            <a:avLst/>
          </a:prstGeom>
          <a:noFill/>
          <a:ln w="9525">
            <a:noFill/>
            <a:miter lim="800000"/>
            <a:headEnd/>
            <a:tailEnd/>
          </a:ln>
        </p:spPr>
        <p:txBody>
          <a:bodyPr wrap="none">
            <a:spAutoFit/>
          </a:bodyPr>
          <a:lstStyle/>
          <a:p>
            <a:r>
              <a:rPr kumimoji="1" lang="en-US" altLang="zh-CN" sz="3200" b="1" dirty="0">
                <a:solidFill>
                  <a:srgbClr val="0000CC"/>
                </a:solidFill>
                <a:latin typeface="Times New Roman" pitchFamily="18" charset="0"/>
              </a:rPr>
              <a:t>Radioisotope tracer experiments revealed the </a:t>
            </a:r>
          </a:p>
          <a:p>
            <a:r>
              <a:rPr kumimoji="1" lang="en-US" altLang="zh-CN" sz="3200" b="1" dirty="0">
                <a:solidFill>
                  <a:srgbClr val="0000CC"/>
                </a:solidFill>
                <a:latin typeface="Times New Roman" pitchFamily="18" charset="0"/>
              </a:rPr>
              <a:t>origins of the atoms of the purine rings</a:t>
            </a:r>
            <a:r>
              <a:rPr kumimoji="1" lang="en-US" altLang="zh-CN" sz="3600" b="1" dirty="0">
                <a:solidFill>
                  <a:srgbClr val="FF0000"/>
                </a:solidFill>
                <a:latin typeface="Times New Roman" pitchFamily="18" charset="0"/>
              </a:rPr>
              <a:t>*****</a:t>
            </a:r>
          </a:p>
          <a:p>
            <a:endParaRPr lang="en-US" altLang="zh-CN" sz="3200" dirty="0">
              <a:solidFill>
                <a:srgbClr val="FF0000"/>
              </a:solidFill>
              <a:latin typeface="Times New Roman" pitchFamily="18" charset="0"/>
            </a:endParaRPr>
          </a:p>
        </p:txBody>
      </p:sp>
      <p:pic>
        <p:nvPicPr>
          <p:cNvPr id="47107" name="Picture 4"/>
          <p:cNvPicPr>
            <a:picLocks noChangeAspect="1" noChangeArrowheads="1"/>
          </p:cNvPicPr>
          <p:nvPr/>
        </p:nvPicPr>
        <p:blipFill>
          <a:blip r:embed="rId3"/>
          <a:srcRect/>
          <a:stretch>
            <a:fillRect/>
          </a:stretch>
        </p:blipFill>
        <p:spPr bwMode="auto">
          <a:xfrm>
            <a:off x="395288" y="0"/>
            <a:ext cx="8535987" cy="577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404664"/>
            <a:ext cx="9144000" cy="1143000"/>
          </a:xfrm>
        </p:spPr>
        <p:txBody>
          <a:bodyPr/>
          <a:lstStyle/>
          <a:p>
            <a:pPr eaLnBrk="1" hangingPunct="1"/>
            <a:r>
              <a:rPr lang="en-US" altLang="zh-CN" b="1" dirty="0" smtClean="0">
                <a:solidFill>
                  <a:srgbClr val="0000CC"/>
                </a:solidFill>
                <a:latin typeface="Times New Roman" pitchFamily="18" charset="0"/>
              </a:rPr>
              <a:t>11. </a:t>
            </a:r>
            <a:r>
              <a:rPr lang="en-US" altLang="zh-CN" b="1" i="1" dirty="0" smtClean="0">
                <a:solidFill>
                  <a:srgbClr val="0000CC"/>
                </a:solidFill>
                <a:latin typeface="Times New Roman" pitchFamily="18" charset="0"/>
              </a:rPr>
              <a:t>De novo</a:t>
            </a:r>
            <a:r>
              <a:rPr lang="en-US" altLang="zh-CN" b="1" dirty="0" smtClean="0">
                <a:solidFill>
                  <a:srgbClr val="0000CC"/>
                </a:solidFill>
                <a:latin typeface="Times New Roman" pitchFamily="18" charset="0"/>
              </a:rPr>
              <a:t> purine nucleotide synthesis begins with the transferring of an amino group from Gln to PRPP</a:t>
            </a:r>
          </a:p>
        </p:txBody>
      </p:sp>
      <p:sp>
        <p:nvSpPr>
          <p:cNvPr id="48131" name="Rectangle 3"/>
          <p:cNvSpPr>
            <a:spLocks noGrp="1" noChangeArrowheads="1"/>
          </p:cNvSpPr>
          <p:nvPr>
            <p:ph type="body" idx="1"/>
          </p:nvPr>
        </p:nvSpPr>
        <p:spPr>
          <a:xfrm>
            <a:off x="0" y="2060848"/>
            <a:ext cx="9144000" cy="4114800"/>
          </a:xfrm>
        </p:spPr>
        <p:txBody>
          <a:bodyPr/>
          <a:lstStyle/>
          <a:p>
            <a:pPr eaLnBrk="1" hangingPunct="1"/>
            <a:r>
              <a:rPr lang="en-US" altLang="zh-CN" b="1" dirty="0" smtClean="0">
                <a:latin typeface="Times New Roman" pitchFamily="18" charset="0"/>
              </a:rPr>
              <a:t>PRPP is synthesized from ribose 5-phosphate.</a:t>
            </a:r>
          </a:p>
          <a:p>
            <a:pPr eaLnBrk="1" hangingPunct="1"/>
            <a:r>
              <a:rPr lang="en-US" altLang="zh-CN" b="1" dirty="0" smtClean="0">
                <a:latin typeface="Times New Roman" pitchFamily="18" charset="0"/>
              </a:rPr>
              <a:t>In the first (committing) step of purine nucleotide synthesis, the PP</a:t>
            </a:r>
            <a:r>
              <a:rPr lang="en-US" altLang="zh-CN" b="1" baseline="-25000" dirty="0" smtClean="0">
                <a:latin typeface="Times New Roman" pitchFamily="18" charset="0"/>
              </a:rPr>
              <a:t>i</a:t>
            </a:r>
            <a:r>
              <a:rPr lang="en-US" altLang="zh-CN" b="1" dirty="0" smtClean="0">
                <a:latin typeface="Times New Roman" pitchFamily="18" charset="0"/>
              </a:rPr>
              <a:t> part on PRPP (at C-1) is replaced by the side chain amino group of Gln, forming 5-phosphoribosylamine.</a:t>
            </a:r>
          </a:p>
          <a:p>
            <a:pPr eaLnBrk="1" hangingPunct="1"/>
            <a:r>
              <a:rPr lang="en-US" altLang="zh-CN" b="1" dirty="0" smtClean="0">
                <a:latin typeface="Times New Roman" pitchFamily="18" charset="0"/>
              </a:rPr>
              <a:t>A glycine (2C +1N), a N</a:t>
            </a:r>
            <a:r>
              <a:rPr lang="en-US" altLang="zh-CN" b="1" baseline="30000" dirty="0" smtClean="0">
                <a:latin typeface="Times New Roman" pitchFamily="18" charset="0"/>
              </a:rPr>
              <a:t>10</a:t>
            </a:r>
            <a:r>
              <a:rPr lang="en-US" altLang="zh-CN" b="1" dirty="0" smtClean="0">
                <a:latin typeface="Times New Roman" pitchFamily="18" charset="0"/>
              </a:rPr>
              <a:t>-formyltetrahydrofolate (1C), a Gln (1N), a HCO</a:t>
            </a:r>
            <a:r>
              <a:rPr lang="en-US" altLang="zh-CN" b="1" baseline="-25000" dirty="0" smtClean="0">
                <a:latin typeface="Times New Roman" pitchFamily="18" charset="0"/>
              </a:rPr>
              <a:t>3</a:t>
            </a:r>
            <a:r>
              <a:rPr lang="en-US" altLang="zh-CN" b="1" baseline="30000" dirty="0" smtClean="0">
                <a:latin typeface="Times New Roman" pitchFamily="18" charset="0"/>
              </a:rPr>
              <a:t>-</a:t>
            </a:r>
            <a:r>
              <a:rPr lang="en-US" altLang="zh-CN" b="1" dirty="0" smtClean="0">
                <a:latin typeface="Times New Roman" pitchFamily="18" charset="0"/>
              </a:rPr>
              <a:t>(1C), Asp (1N),  and another N</a:t>
            </a:r>
            <a:r>
              <a:rPr lang="en-US" altLang="zh-CN" b="1" baseline="30000" dirty="0" smtClean="0">
                <a:latin typeface="Times New Roman" pitchFamily="18" charset="0"/>
              </a:rPr>
              <a:t>10</a:t>
            </a:r>
            <a:r>
              <a:rPr lang="en-US" altLang="zh-CN" b="1" dirty="0" smtClean="0">
                <a:latin typeface="Times New Roman" pitchFamily="18" charset="0"/>
              </a:rPr>
              <a:t>-formyltetrahydrofolate (1C) then bring the rest atoms for the purine ring.</a:t>
            </a: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323850" y="0"/>
            <a:ext cx="8535988" cy="5932488"/>
          </a:xfrm>
          <a:prstGeom prst="rect">
            <a:avLst/>
          </a:prstGeom>
          <a:noFill/>
          <a:ln w="9525">
            <a:noFill/>
            <a:miter lim="800000"/>
            <a:headEnd/>
            <a:tailEnd/>
          </a:ln>
        </p:spPr>
      </p:pic>
      <p:sp>
        <p:nvSpPr>
          <p:cNvPr id="49155" name="Text Box 3"/>
          <p:cNvSpPr txBox="1">
            <a:spLocks noChangeArrowheads="1"/>
          </p:cNvSpPr>
          <p:nvPr/>
        </p:nvSpPr>
        <p:spPr bwMode="auto">
          <a:xfrm>
            <a:off x="491715" y="5786438"/>
            <a:ext cx="8200258" cy="1508105"/>
          </a:xfrm>
          <a:prstGeom prst="rect">
            <a:avLst/>
          </a:prstGeom>
          <a:noFill/>
          <a:ln w="9525">
            <a:noFill/>
            <a:miter lim="800000"/>
            <a:headEnd/>
            <a:tailEnd/>
          </a:ln>
        </p:spPr>
        <p:txBody>
          <a:bodyPr wrap="none">
            <a:spAutoFit/>
          </a:bodyPr>
          <a:lstStyle/>
          <a:p>
            <a:r>
              <a:rPr kumimoji="1" lang="en-US" altLang="zh-CN" sz="3200" b="1" dirty="0">
                <a:solidFill>
                  <a:srgbClr val="0000CC"/>
                </a:solidFill>
                <a:latin typeface="Times New Roman" pitchFamily="18" charset="0"/>
              </a:rPr>
              <a:t>The purine ring is built up one or a few atoms</a:t>
            </a:r>
          </a:p>
          <a:p>
            <a:r>
              <a:rPr kumimoji="1" lang="en-US" altLang="zh-CN" sz="3200" b="1" dirty="0">
                <a:solidFill>
                  <a:srgbClr val="0000CC"/>
                </a:solidFill>
                <a:latin typeface="Times New Roman" pitchFamily="18" charset="0"/>
              </a:rPr>
              <a:t> at a time on</a:t>
            </a:r>
            <a:r>
              <a:rPr kumimoji="1" lang="en-US" altLang="zh-CN" sz="3200" b="1" dirty="0">
                <a:latin typeface="Times New Roman" pitchFamily="18" charset="0"/>
              </a:rPr>
              <a:t> </a:t>
            </a:r>
            <a:r>
              <a:rPr kumimoji="1" lang="en-US" altLang="zh-CN" sz="3200" b="1" dirty="0">
                <a:solidFill>
                  <a:srgbClr val="FF0000"/>
                </a:solidFill>
                <a:latin typeface="Times New Roman" pitchFamily="18" charset="0"/>
              </a:rPr>
              <a:t>ribose 5-phosphate</a:t>
            </a:r>
          </a:p>
          <a:p>
            <a:endParaRPr lang="en-US" altLang="zh-CN" sz="2800" b="1" dirty="0">
              <a:latin typeface="Times New Roman" pitchFamily="18" charset="0"/>
            </a:endParaRPr>
          </a:p>
        </p:txBody>
      </p:sp>
      <p:sp>
        <p:nvSpPr>
          <p:cNvPr id="49156" name="Line 4"/>
          <p:cNvSpPr>
            <a:spLocks noChangeShapeType="1"/>
          </p:cNvSpPr>
          <p:nvPr/>
        </p:nvSpPr>
        <p:spPr bwMode="auto">
          <a:xfrm>
            <a:off x="7812088" y="2133600"/>
            <a:ext cx="936625" cy="0"/>
          </a:xfrm>
          <a:prstGeom prst="line">
            <a:avLst/>
          </a:prstGeom>
          <a:noFill/>
          <a:ln w="38100">
            <a:solidFill>
              <a:srgbClr val="FF0000"/>
            </a:solidFill>
            <a:round/>
            <a:headEnd/>
            <a:tailEnd/>
          </a:ln>
        </p:spPr>
        <p:txBody>
          <a:bodyPr wrap="none"/>
          <a:lstStyle/>
          <a:p>
            <a:endParaRPr lang="zh-CN" altLang="en-US"/>
          </a:p>
        </p:txBody>
      </p:sp>
      <p:sp>
        <p:nvSpPr>
          <p:cNvPr id="49157" name="Text Box 5"/>
          <p:cNvSpPr txBox="1">
            <a:spLocks noChangeArrowheads="1"/>
          </p:cNvSpPr>
          <p:nvPr/>
        </p:nvSpPr>
        <p:spPr bwMode="auto">
          <a:xfrm>
            <a:off x="5376863" y="2565400"/>
            <a:ext cx="2589212" cy="457200"/>
          </a:xfrm>
          <a:prstGeom prst="rect">
            <a:avLst/>
          </a:prstGeom>
          <a:noFill/>
          <a:ln w="9525">
            <a:noFill/>
            <a:miter lim="800000"/>
            <a:headEnd/>
            <a:tailEnd/>
          </a:ln>
        </p:spPr>
        <p:txBody>
          <a:bodyPr wrap="none">
            <a:spAutoFit/>
          </a:bodyPr>
          <a:lstStyle/>
          <a:p>
            <a:r>
              <a:rPr lang="en-US" altLang="zh-CN" sz="2400" b="1" dirty="0">
                <a:solidFill>
                  <a:srgbClr val="FF0000"/>
                </a:solidFill>
                <a:latin typeface="Times New Roman" pitchFamily="18" charset="0"/>
              </a:rPr>
              <a:t>Commitment  step</a:t>
            </a:r>
          </a:p>
        </p:txBody>
      </p:sp>
      <p:sp>
        <p:nvSpPr>
          <p:cNvPr id="49158" name="矩形 5"/>
          <p:cNvSpPr>
            <a:spLocks noChangeArrowheads="1"/>
          </p:cNvSpPr>
          <p:nvPr/>
        </p:nvSpPr>
        <p:spPr bwMode="auto">
          <a:xfrm>
            <a:off x="428625" y="2428875"/>
            <a:ext cx="2714625" cy="928688"/>
          </a:xfrm>
          <a:prstGeom prst="rect">
            <a:avLst/>
          </a:prstGeom>
          <a:noFill/>
          <a:ln w="38100" algn="ctr">
            <a:solidFill>
              <a:srgbClr val="FF0000"/>
            </a:solidFill>
            <a:round/>
            <a:headEnd/>
            <a:tailEnd/>
          </a:ln>
        </p:spPr>
        <p:txBody>
          <a:bodyPr wrap="none"/>
          <a:lstStyle/>
          <a:p>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figure 22-33"/>
          <p:cNvPicPr>
            <a:picLocks noChangeAspect="1" noChangeArrowheads="1"/>
          </p:cNvPicPr>
          <p:nvPr/>
        </p:nvPicPr>
        <p:blipFill>
          <a:blip r:embed="rId3"/>
          <a:srcRect/>
          <a:stretch>
            <a:fillRect/>
          </a:stretch>
        </p:blipFill>
        <p:spPr bwMode="auto">
          <a:xfrm>
            <a:off x="1677988" y="160338"/>
            <a:ext cx="5786437" cy="6535737"/>
          </a:xfrm>
          <a:prstGeom prst="rect">
            <a:avLst/>
          </a:prstGeom>
          <a:noFill/>
          <a:ln w="9525">
            <a:noFill/>
            <a:miter lim="800000"/>
            <a:headEnd/>
            <a:tailEnd/>
          </a:ln>
        </p:spPr>
      </p:pic>
      <p:sp>
        <p:nvSpPr>
          <p:cNvPr id="50179" name="TextBox 2"/>
          <p:cNvSpPr txBox="1">
            <a:spLocks noChangeArrowheads="1"/>
          </p:cNvSpPr>
          <p:nvPr/>
        </p:nvSpPr>
        <p:spPr bwMode="auto">
          <a:xfrm>
            <a:off x="5472113" y="5857875"/>
            <a:ext cx="3671887" cy="1323975"/>
          </a:xfrm>
          <a:prstGeom prst="rect">
            <a:avLst/>
          </a:prstGeom>
          <a:noFill/>
          <a:ln w="9525">
            <a:noFill/>
            <a:miter lim="800000"/>
            <a:headEnd/>
            <a:tailEnd/>
          </a:ln>
        </p:spPr>
        <p:txBody>
          <a:bodyPr wrap="none">
            <a:spAutoFit/>
          </a:bodyPr>
          <a:lstStyle/>
          <a:p>
            <a:r>
              <a:rPr kumimoji="1" lang="en-US" altLang="zh-CN" sz="2000" b="1" dirty="0">
                <a:latin typeface="Times New Roman" pitchFamily="18" charset="0"/>
              </a:rPr>
              <a:t>The purine ring is built up </a:t>
            </a:r>
          </a:p>
          <a:p>
            <a:r>
              <a:rPr kumimoji="1" lang="en-US" altLang="zh-CN" sz="2000" b="1" dirty="0">
                <a:latin typeface="Times New Roman" pitchFamily="18" charset="0"/>
              </a:rPr>
              <a:t>one or a few atoms</a:t>
            </a:r>
          </a:p>
          <a:p>
            <a:r>
              <a:rPr kumimoji="1" lang="en-US" altLang="zh-CN" sz="2000" b="1" dirty="0">
                <a:latin typeface="Times New Roman" pitchFamily="18" charset="0"/>
              </a:rPr>
              <a:t> at a time on </a:t>
            </a:r>
            <a:r>
              <a:rPr kumimoji="1" lang="en-US" altLang="zh-CN" sz="2000" b="1" dirty="0">
                <a:solidFill>
                  <a:srgbClr val="FF0000"/>
                </a:solidFill>
                <a:latin typeface="Times New Roman" pitchFamily="18" charset="0"/>
              </a:rPr>
              <a:t>ribose 5-phosphate</a:t>
            </a:r>
          </a:p>
          <a:p>
            <a:endParaRPr lang="zh-CN" altLang="en-US" sz="2000"/>
          </a:p>
        </p:txBody>
      </p:sp>
      <p:sp>
        <p:nvSpPr>
          <p:cNvPr id="50180" name="矩形 5"/>
          <p:cNvSpPr>
            <a:spLocks noChangeArrowheads="1"/>
          </p:cNvSpPr>
          <p:nvPr/>
        </p:nvSpPr>
        <p:spPr bwMode="auto">
          <a:xfrm>
            <a:off x="2500313" y="928688"/>
            <a:ext cx="1214437" cy="357187"/>
          </a:xfrm>
          <a:prstGeom prst="rect">
            <a:avLst/>
          </a:prstGeom>
          <a:noFill/>
          <a:ln w="38100" algn="ctr">
            <a:solidFill>
              <a:srgbClr val="FF0000"/>
            </a:solidFill>
            <a:round/>
            <a:headEnd/>
            <a:tailEnd/>
          </a:ln>
        </p:spPr>
        <p:txBody>
          <a:bodyPr wrap="none"/>
          <a:lstStyle/>
          <a:p>
            <a:endParaRPr lang="zh-CN" altLang="en-US"/>
          </a:p>
        </p:txBody>
      </p:sp>
      <p:sp>
        <p:nvSpPr>
          <p:cNvPr id="50181" name="TextBox 4"/>
          <p:cNvSpPr txBox="1">
            <a:spLocks noChangeArrowheads="1"/>
          </p:cNvSpPr>
          <p:nvPr/>
        </p:nvSpPr>
        <p:spPr bwMode="auto">
          <a:xfrm>
            <a:off x="0" y="1214438"/>
            <a:ext cx="1598613" cy="584200"/>
          </a:xfrm>
          <a:prstGeom prst="rect">
            <a:avLst/>
          </a:prstGeom>
          <a:noFill/>
          <a:ln w="9525">
            <a:noFill/>
            <a:miter lim="800000"/>
            <a:headEnd/>
            <a:tailEnd/>
          </a:ln>
        </p:spPr>
        <p:txBody>
          <a:bodyPr wrap="none">
            <a:spAutoFit/>
          </a:bodyPr>
          <a:lstStyle/>
          <a:p>
            <a:r>
              <a:rPr lang="en-US" altLang="zh-CN" sz="1400" b="1" dirty="0">
                <a:solidFill>
                  <a:srgbClr val="FF0000"/>
                </a:solidFill>
                <a:latin typeface="Times New Roman" pitchFamily="18" charset="0"/>
              </a:rPr>
              <a:t>Commitment  step</a:t>
            </a:r>
          </a:p>
          <a:p>
            <a:endParaRPr lang="zh-CN" altLang="en-US"/>
          </a:p>
        </p:txBody>
      </p:sp>
      <p:cxnSp>
        <p:nvCxnSpPr>
          <p:cNvPr id="50182" name="直接箭头连接符 6"/>
          <p:cNvCxnSpPr>
            <a:cxnSpLocks noChangeShapeType="1"/>
          </p:cNvCxnSpPr>
          <p:nvPr/>
        </p:nvCxnSpPr>
        <p:spPr bwMode="auto">
          <a:xfrm>
            <a:off x="1643063" y="1357313"/>
            <a:ext cx="428625" cy="1587"/>
          </a:xfrm>
          <a:prstGeom prst="straightConnector1">
            <a:avLst/>
          </a:prstGeom>
          <a:noFill/>
          <a:ln w="38100" algn="ctr">
            <a:solidFill>
              <a:srgbClr val="FF0000"/>
            </a:solidFill>
            <a:round/>
            <a:headEnd/>
            <a:tailEnd type="arrow" w="med" len="med"/>
          </a:ln>
        </p:spPr>
      </p:cxnSp>
      <p:cxnSp>
        <p:nvCxnSpPr>
          <p:cNvPr id="50183" name="直接箭头连接符 8"/>
          <p:cNvCxnSpPr>
            <a:cxnSpLocks noChangeShapeType="1"/>
          </p:cNvCxnSpPr>
          <p:nvPr/>
        </p:nvCxnSpPr>
        <p:spPr bwMode="auto">
          <a:xfrm rot="10800000">
            <a:off x="5429250" y="5857875"/>
            <a:ext cx="357188" cy="1588"/>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0" y="393700"/>
            <a:ext cx="9144000" cy="4114800"/>
          </a:xfrm>
        </p:spPr>
        <p:txBody>
          <a:bodyPr/>
          <a:lstStyle/>
          <a:p>
            <a:pPr eaLnBrk="1" hangingPunct="1">
              <a:lnSpc>
                <a:spcPct val="90000"/>
              </a:lnSpc>
            </a:pPr>
            <a:r>
              <a:rPr lang="en-US" altLang="zh-CN" b="1" dirty="0" smtClean="0">
                <a:latin typeface="Times New Roman" pitchFamily="18" charset="0"/>
              </a:rPr>
              <a:t>The first intermediate having a complete purine ring is </a:t>
            </a:r>
            <a:r>
              <a:rPr lang="en-US" altLang="zh-CN" b="1" dirty="0" smtClean="0">
                <a:solidFill>
                  <a:srgbClr val="FF0000"/>
                </a:solidFill>
                <a:latin typeface="Times New Roman" pitchFamily="18" charset="0"/>
              </a:rPr>
              <a:t>IMP</a:t>
            </a:r>
            <a:r>
              <a:rPr lang="en-US" altLang="zh-CN" b="1" dirty="0" smtClean="0">
                <a:latin typeface="Times New Roman" pitchFamily="18" charset="0"/>
              </a:rPr>
              <a:t> (inosinate).</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latin typeface="Times New Roman" pitchFamily="18" charset="0"/>
              </a:rPr>
              <a:t>IMP is converted to AMP by accepting an amino group from Asp, and converted to GMP by a NAD</a:t>
            </a:r>
            <a:r>
              <a:rPr lang="en-US" altLang="zh-CN" b="1" baseline="30000" dirty="0" smtClean="0">
                <a:latin typeface="Times New Roman" pitchFamily="18" charset="0"/>
              </a:rPr>
              <a:t>+</a:t>
            </a:r>
            <a:r>
              <a:rPr lang="en-US" altLang="zh-CN" b="1" dirty="0" smtClean="0">
                <a:latin typeface="Times New Roman" pitchFamily="18" charset="0"/>
              </a:rPr>
              <a:t>-dependent dehydrogenation reaction (at C-2) and an amino group transfer from Gln (catalyzed by an amidotransferase).</a:t>
            </a:r>
          </a:p>
          <a:p>
            <a:pPr eaLnBrk="1" hangingPunct="1">
              <a:lnSpc>
                <a:spcPct val="90000"/>
              </a:lnSpc>
            </a:pPr>
            <a:endParaRPr lang="en-US" altLang="zh-CN" b="1" dirty="0" smtClean="0">
              <a:latin typeface="Times New Roman" pitchFamily="18" charset="0"/>
            </a:endParaRPr>
          </a:p>
          <a:p>
            <a:pPr eaLnBrk="1" hangingPunct="1">
              <a:lnSpc>
                <a:spcPct val="90000"/>
              </a:lnSpc>
            </a:pPr>
            <a:r>
              <a:rPr lang="en-US" altLang="zh-CN" b="1" dirty="0" smtClean="0">
                <a:solidFill>
                  <a:srgbClr val="FF0000"/>
                </a:solidFill>
                <a:latin typeface="Times New Roman" pitchFamily="18" charset="0"/>
              </a:rPr>
              <a:t>Production of AMP from IMP requires GTP, and production of GMP from IMP requires ATP.</a:t>
            </a:r>
          </a:p>
          <a:p>
            <a:pPr eaLnBrk="1" hangingPunct="1">
              <a:lnSpc>
                <a:spcPct val="90000"/>
              </a:lnSpc>
            </a:pPr>
            <a:endParaRPr lang="en-US" altLang="zh-CN"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468313" y="5013325"/>
            <a:ext cx="7704137" cy="2227263"/>
          </a:xfrm>
          <a:prstGeom prst="rect">
            <a:avLst/>
          </a:prstGeom>
          <a:noFill/>
          <a:ln w="9525">
            <a:noFill/>
            <a:miter lim="800000"/>
            <a:headEnd/>
            <a:tailEnd/>
          </a:ln>
        </p:spPr>
        <p:txBody>
          <a:bodyPr wrap="none">
            <a:spAutoFit/>
          </a:bodyPr>
          <a:lstStyle/>
          <a:p>
            <a:pPr algn="l"/>
            <a:r>
              <a:rPr kumimoji="1" lang="en-US" altLang="zh-CN" sz="2800" b="1" dirty="0">
                <a:solidFill>
                  <a:srgbClr val="0000CC"/>
                </a:solidFill>
                <a:latin typeface="Times New Roman" pitchFamily="18" charset="0"/>
              </a:rPr>
              <a:t>IMP is converted to AMP by accepting an amino </a:t>
            </a:r>
          </a:p>
          <a:p>
            <a:pPr algn="l"/>
            <a:r>
              <a:rPr kumimoji="1" lang="en-US" altLang="zh-CN" sz="2800" b="1" dirty="0">
                <a:solidFill>
                  <a:srgbClr val="0000CC"/>
                </a:solidFill>
                <a:latin typeface="Times New Roman" pitchFamily="18" charset="0"/>
              </a:rPr>
              <a:t>group from Asp (GTP is needed to activate Asp); </a:t>
            </a:r>
          </a:p>
          <a:p>
            <a:pPr algn="l"/>
            <a:r>
              <a:rPr kumimoji="1" lang="en-US" altLang="zh-CN" sz="2800" b="1" dirty="0">
                <a:solidFill>
                  <a:srgbClr val="0000CC"/>
                </a:solidFill>
                <a:latin typeface="Times New Roman" pitchFamily="18" charset="0"/>
              </a:rPr>
              <a:t>IMP is converted to GMP by accepting an amino </a:t>
            </a:r>
          </a:p>
          <a:p>
            <a:pPr algn="l"/>
            <a:r>
              <a:rPr kumimoji="1" lang="en-US" altLang="zh-CN" sz="2800" b="1" dirty="0">
                <a:solidFill>
                  <a:srgbClr val="0000CC"/>
                </a:solidFill>
                <a:latin typeface="Times New Roman" pitchFamily="18" charset="0"/>
              </a:rPr>
              <a:t>group from Gln (ATP is needed to activate XMP)</a:t>
            </a:r>
          </a:p>
          <a:p>
            <a:pPr algn="l"/>
            <a:endParaRPr lang="en-US" altLang="zh-CN" sz="2800" b="1" dirty="0">
              <a:latin typeface="Times New Roman" pitchFamily="18" charset="0"/>
            </a:endParaRPr>
          </a:p>
        </p:txBody>
      </p:sp>
      <p:pic>
        <p:nvPicPr>
          <p:cNvPr id="52227" name="Picture 8"/>
          <p:cNvPicPr>
            <a:picLocks noChangeAspect="1" noChangeArrowheads="1"/>
          </p:cNvPicPr>
          <p:nvPr/>
        </p:nvPicPr>
        <p:blipFill>
          <a:blip r:embed="rId3"/>
          <a:srcRect/>
          <a:stretch>
            <a:fillRect/>
          </a:stretch>
        </p:blipFill>
        <p:spPr bwMode="auto">
          <a:xfrm>
            <a:off x="250825" y="404813"/>
            <a:ext cx="8535988" cy="4584700"/>
          </a:xfrm>
          <a:prstGeom prst="rect">
            <a:avLst/>
          </a:prstGeom>
          <a:noFill/>
          <a:ln w="9525">
            <a:noFill/>
            <a:miter lim="800000"/>
            <a:headEnd/>
            <a:tailEnd/>
          </a:ln>
        </p:spPr>
      </p:pic>
      <p:sp>
        <p:nvSpPr>
          <p:cNvPr id="52228" name="Line 9"/>
          <p:cNvSpPr>
            <a:spLocks noChangeShapeType="1"/>
          </p:cNvSpPr>
          <p:nvPr/>
        </p:nvSpPr>
        <p:spPr bwMode="auto">
          <a:xfrm>
            <a:off x="1835150" y="404813"/>
            <a:ext cx="433388" cy="647700"/>
          </a:xfrm>
          <a:prstGeom prst="line">
            <a:avLst/>
          </a:prstGeom>
          <a:noFill/>
          <a:ln w="38100">
            <a:solidFill>
              <a:srgbClr val="FF0000"/>
            </a:solidFill>
            <a:round/>
            <a:headEnd/>
            <a:tailEnd type="triangle" w="med" len="med"/>
          </a:ln>
        </p:spPr>
        <p:txBody>
          <a:bodyPr wrap="none"/>
          <a:lstStyle/>
          <a:p>
            <a:endParaRPr lang="zh-CN" altLang="en-US"/>
          </a:p>
        </p:txBody>
      </p:sp>
      <p:sp>
        <p:nvSpPr>
          <p:cNvPr id="52229" name="Line 10"/>
          <p:cNvSpPr>
            <a:spLocks noChangeShapeType="1"/>
          </p:cNvSpPr>
          <p:nvPr/>
        </p:nvSpPr>
        <p:spPr bwMode="auto">
          <a:xfrm>
            <a:off x="5076825" y="2708275"/>
            <a:ext cx="790575" cy="576263"/>
          </a:xfrm>
          <a:prstGeom prst="line">
            <a:avLst/>
          </a:prstGeom>
          <a:noFill/>
          <a:ln w="38100">
            <a:solidFill>
              <a:srgbClr val="FF0000"/>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0" y="333375"/>
            <a:ext cx="9144000" cy="4114800"/>
          </a:xfrm>
        </p:spPr>
        <p:txBody>
          <a:bodyPr/>
          <a:lstStyle/>
          <a:p>
            <a:pPr eaLnBrk="1" hangingPunct="1">
              <a:lnSpc>
                <a:spcPct val="90000"/>
              </a:lnSpc>
            </a:pPr>
            <a:r>
              <a:rPr lang="en-US" altLang="zh-CN" b="1" dirty="0" smtClean="0">
                <a:latin typeface="Times New Roman" pitchFamily="18" charset="0"/>
              </a:rPr>
              <a:t>The </a:t>
            </a:r>
            <a:r>
              <a:rPr lang="en-US" altLang="zh-CN" b="1" dirty="0" smtClean="0">
                <a:solidFill>
                  <a:srgbClr val="FF0000"/>
                </a:solidFill>
                <a:latin typeface="Times New Roman" pitchFamily="18" charset="0"/>
              </a:rPr>
              <a:t>nitrogenase </a:t>
            </a:r>
            <a:r>
              <a:rPr lang="en-US" altLang="zh-CN" b="1" dirty="0" smtClean="0">
                <a:latin typeface="Times New Roman" pitchFamily="18" charset="0"/>
              </a:rPr>
              <a:t>(</a:t>
            </a:r>
            <a:r>
              <a:rPr lang="zh-CN" altLang="en-US" b="1" dirty="0" smtClean="0">
                <a:latin typeface="楷体" panose="02010609060101010101" pitchFamily="49" charset="-122"/>
                <a:ea typeface="楷体" panose="02010609060101010101" pitchFamily="49" charset="-122"/>
              </a:rPr>
              <a:t>固氮酶</a:t>
            </a:r>
            <a:r>
              <a:rPr lang="en-US" altLang="zh-CN" b="1" dirty="0" smtClean="0">
                <a:latin typeface="Times New Roman" pitchFamily="18" charset="0"/>
              </a:rPr>
              <a:t>) complex mainly consists of two types of enzymes: </a:t>
            </a:r>
            <a:r>
              <a:rPr lang="en-US" altLang="zh-CN" b="1" dirty="0" smtClean="0">
                <a:solidFill>
                  <a:srgbClr val="0000CC"/>
                </a:solidFill>
                <a:latin typeface="Times New Roman" pitchFamily="18" charset="0"/>
              </a:rPr>
              <a:t>the dinitrogenase and the dinitrogenase reductase</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The dinitrogenase (containing both iron and molybdenum </a:t>
            </a:r>
            <a:r>
              <a:rPr lang="zh-CN" altLang="en-US" b="1" dirty="0" smtClean="0">
                <a:latin typeface="楷体" panose="02010609060101010101" pitchFamily="49" charset="-122"/>
                <a:ea typeface="楷体" panose="02010609060101010101" pitchFamily="49" charset="-122"/>
              </a:rPr>
              <a:t>钼</a:t>
            </a:r>
            <a:r>
              <a:rPr lang="en-US" altLang="zh-CN" b="1" dirty="0" smtClean="0">
                <a:latin typeface="Times New Roman" pitchFamily="18" charset="0"/>
              </a:rPr>
              <a:t>, thus called the </a:t>
            </a:r>
            <a:r>
              <a:rPr lang="en-US" altLang="zh-CN" b="1" dirty="0" smtClean="0">
                <a:solidFill>
                  <a:srgbClr val="FF0000"/>
                </a:solidFill>
                <a:latin typeface="Times New Roman" pitchFamily="18" charset="0"/>
              </a:rPr>
              <a:t>MoFe protein</a:t>
            </a:r>
            <a:r>
              <a:rPr lang="en-US" altLang="zh-CN" b="1" dirty="0" smtClean="0">
                <a:latin typeface="Times New Roman" pitchFamily="18" charset="0"/>
              </a:rPr>
              <a:t>) is a tetramer of two different subunits, containing multiple 4Fe-4S centers and two Mo-Fe clusters.</a:t>
            </a:r>
          </a:p>
          <a:p>
            <a:pPr eaLnBrk="1" hangingPunct="1">
              <a:lnSpc>
                <a:spcPct val="90000"/>
              </a:lnSpc>
            </a:pPr>
            <a:r>
              <a:rPr lang="en-US" altLang="zh-CN" b="1" dirty="0" smtClean="0">
                <a:latin typeface="Times New Roman" pitchFamily="18" charset="0"/>
              </a:rPr>
              <a:t>The dinitrogenase reductase (also called the </a:t>
            </a:r>
            <a:r>
              <a:rPr lang="en-US" altLang="zh-CN" b="1" dirty="0" smtClean="0">
                <a:solidFill>
                  <a:srgbClr val="FF0000"/>
                </a:solidFill>
                <a:latin typeface="Times New Roman" pitchFamily="18" charset="0"/>
              </a:rPr>
              <a:t>Fe protein</a:t>
            </a:r>
            <a:r>
              <a:rPr lang="en-US" altLang="zh-CN" b="1" dirty="0" smtClean="0">
                <a:latin typeface="Times New Roman" pitchFamily="18" charset="0"/>
              </a:rPr>
              <a:t>) is a dimer of two identical subunits, containing a single 4Fe-4S redox center.</a:t>
            </a:r>
          </a:p>
          <a:p>
            <a:pPr eaLnBrk="1" hangingPunct="1">
              <a:lnSpc>
                <a:spcPct val="90000"/>
              </a:lnSpc>
            </a:pPr>
            <a:r>
              <a:rPr lang="en-US" altLang="zh-CN" b="1" dirty="0" smtClean="0">
                <a:latin typeface="Times New Roman" pitchFamily="18" charset="0"/>
              </a:rPr>
              <a:t>The nitrogenase complex is highly conserved among different diazotrophs.</a:t>
            </a: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548680"/>
            <a:ext cx="9144000" cy="1143000"/>
          </a:xfrm>
        </p:spPr>
        <p:txBody>
          <a:bodyPr/>
          <a:lstStyle/>
          <a:p>
            <a:pPr eaLnBrk="1" hangingPunct="1"/>
            <a:r>
              <a:rPr lang="en-US" altLang="zh-CN" b="1" dirty="0" smtClean="0">
                <a:solidFill>
                  <a:srgbClr val="0000CC"/>
                </a:solidFill>
                <a:latin typeface="Times New Roman" pitchFamily="18" charset="0"/>
              </a:rPr>
              <a:t>12. The biosynthesis of AMP and GMP is regulated by feedback inhibition</a:t>
            </a:r>
          </a:p>
        </p:txBody>
      </p:sp>
      <p:sp>
        <p:nvSpPr>
          <p:cNvPr id="53251" name="Rectangle 3"/>
          <p:cNvSpPr>
            <a:spLocks noGrp="1" noChangeArrowheads="1"/>
          </p:cNvSpPr>
          <p:nvPr>
            <p:ph type="body" idx="1"/>
          </p:nvPr>
        </p:nvSpPr>
        <p:spPr>
          <a:xfrm>
            <a:off x="0" y="2133600"/>
            <a:ext cx="9144000" cy="4724400"/>
          </a:xfrm>
        </p:spPr>
        <p:txBody>
          <a:bodyPr/>
          <a:lstStyle/>
          <a:p>
            <a:pPr eaLnBrk="1" hangingPunct="1"/>
            <a:r>
              <a:rPr lang="en-US" altLang="zh-CN" sz="2800" b="1" dirty="0" smtClean="0">
                <a:latin typeface="Times New Roman" pitchFamily="18" charset="0"/>
              </a:rPr>
              <a:t>Glutamine-PRPP amidotransferase is inhibited by the end products IMP, AMP and GMP (AMP and GMP act synergistically).</a:t>
            </a:r>
          </a:p>
          <a:p>
            <a:pPr eaLnBrk="1" hangingPunct="1"/>
            <a:endParaRPr lang="en-US" altLang="zh-CN" sz="2800" b="1" dirty="0" smtClean="0">
              <a:latin typeface="Times New Roman" pitchFamily="18" charset="0"/>
            </a:endParaRPr>
          </a:p>
          <a:p>
            <a:pPr eaLnBrk="1" hangingPunct="1"/>
            <a:r>
              <a:rPr lang="en-US" altLang="zh-CN" sz="2800" b="1" dirty="0" smtClean="0">
                <a:latin typeface="Times New Roman" pitchFamily="18" charset="0"/>
              </a:rPr>
              <a:t>AMP inhibits adenylosuccinate synthetase and GMP inhibits IMP dehydrogenase.</a:t>
            </a:r>
          </a:p>
          <a:p>
            <a:pPr eaLnBrk="1" hangingPunct="1"/>
            <a:endParaRPr lang="en-US" altLang="zh-CN" sz="2800" b="1" dirty="0" smtClean="0">
              <a:latin typeface="Times New Roman" pitchFamily="18" charset="0"/>
            </a:endParaRPr>
          </a:p>
          <a:p>
            <a:pPr eaLnBrk="1" hangingPunct="1"/>
            <a:r>
              <a:rPr lang="en-US" altLang="zh-CN" sz="2800" b="1" dirty="0" smtClean="0">
                <a:latin typeface="Times New Roman" pitchFamily="18" charset="0"/>
              </a:rPr>
              <a:t>AMP and GMP synthesis is </a:t>
            </a:r>
            <a:r>
              <a:rPr lang="en-US" altLang="zh-CN" sz="2800" b="1" dirty="0" smtClean="0">
                <a:solidFill>
                  <a:srgbClr val="FF0000"/>
                </a:solidFill>
                <a:latin typeface="Times New Roman" pitchFamily="18" charset="0"/>
              </a:rPr>
              <a:t>balanced</a:t>
            </a:r>
            <a:r>
              <a:rPr lang="en-US" altLang="zh-CN" sz="2800" b="1" dirty="0" smtClean="0">
                <a:latin typeface="Times New Roman" pitchFamily="18" charset="0"/>
              </a:rPr>
              <a:t> by the following mechanism: GTP is needed for AMP synthesis and ATP is needed for GMP synthesis.</a:t>
            </a:r>
          </a:p>
          <a:p>
            <a:pPr eaLnBrk="1" hangingPunct="1"/>
            <a:endParaRPr lang="en-US" altLang="zh-CN" sz="2800"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2124075" y="0"/>
            <a:ext cx="4292600" cy="6097588"/>
          </a:xfrm>
          <a:prstGeom prst="rect">
            <a:avLst/>
          </a:prstGeom>
          <a:noFill/>
          <a:ln w="9525">
            <a:noFill/>
            <a:miter lim="800000"/>
            <a:headEnd/>
            <a:tailEnd/>
          </a:ln>
        </p:spPr>
      </p:pic>
      <p:sp>
        <p:nvSpPr>
          <p:cNvPr id="54275" name="Text Box 3"/>
          <p:cNvSpPr txBox="1">
            <a:spLocks noChangeArrowheads="1"/>
          </p:cNvSpPr>
          <p:nvPr/>
        </p:nvSpPr>
        <p:spPr bwMode="auto">
          <a:xfrm>
            <a:off x="1979613" y="5911850"/>
            <a:ext cx="5270500" cy="946150"/>
          </a:xfrm>
          <a:prstGeom prst="rect">
            <a:avLst/>
          </a:prstGeom>
          <a:noFill/>
          <a:ln w="9525">
            <a:noFill/>
            <a:miter lim="800000"/>
            <a:headEnd/>
            <a:tailEnd/>
          </a:ln>
        </p:spPr>
        <p:txBody>
          <a:bodyPr wrap="none">
            <a:spAutoFit/>
          </a:bodyPr>
          <a:lstStyle/>
          <a:p>
            <a:pPr algn="l"/>
            <a:r>
              <a:rPr lang="en-US" altLang="zh-CN" sz="2800" b="1" dirty="0">
                <a:solidFill>
                  <a:srgbClr val="0000CC"/>
                </a:solidFill>
                <a:latin typeface="Times New Roman" pitchFamily="18" charset="0"/>
              </a:rPr>
              <a:t>Regulation of the biosynthesis </a:t>
            </a:r>
          </a:p>
          <a:p>
            <a:pPr algn="l"/>
            <a:r>
              <a:rPr lang="en-US" altLang="zh-CN" sz="2800" b="1" dirty="0">
                <a:solidFill>
                  <a:srgbClr val="0000CC"/>
                </a:solidFill>
                <a:latin typeface="Times New Roman" pitchFamily="18" charset="0"/>
              </a:rPr>
              <a:t>of AMP and GMP in </a:t>
            </a:r>
            <a:r>
              <a:rPr lang="en-US" altLang="zh-CN" sz="2800" b="1" i="1" dirty="0">
                <a:solidFill>
                  <a:srgbClr val="0000CC"/>
                </a:solidFill>
                <a:latin typeface="Times New Roman" pitchFamily="18" charset="0"/>
              </a:rPr>
              <a:t>E. coli</a:t>
            </a:r>
            <a:r>
              <a:rPr lang="en-US" altLang="zh-CN" sz="2800" b="1" dirty="0">
                <a:solidFill>
                  <a:srgbClr val="FF0000"/>
                </a:solidFill>
                <a:latin typeface="Times New Roman" pitchFamily="18" charset="0"/>
              </a:rPr>
              <a:t>*****</a:t>
            </a:r>
          </a:p>
        </p:txBody>
      </p:sp>
      <p:sp>
        <p:nvSpPr>
          <p:cNvPr id="54276" name="Rectangle 4"/>
          <p:cNvSpPr>
            <a:spLocks noChangeArrowheads="1"/>
          </p:cNvSpPr>
          <p:nvPr/>
        </p:nvSpPr>
        <p:spPr bwMode="auto">
          <a:xfrm>
            <a:off x="2555875" y="1341438"/>
            <a:ext cx="1439863" cy="431800"/>
          </a:xfrm>
          <a:prstGeom prst="rect">
            <a:avLst/>
          </a:prstGeom>
          <a:noFill/>
          <a:ln w="38100">
            <a:solidFill>
              <a:srgbClr val="FF00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2" y="548680"/>
            <a:ext cx="9144000" cy="1143000"/>
          </a:xfrm>
        </p:spPr>
        <p:txBody>
          <a:bodyPr/>
          <a:lstStyle/>
          <a:p>
            <a:pPr eaLnBrk="1" hangingPunct="1"/>
            <a:r>
              <a:rPr lang="en-US" altLang="zh-CN" b="1" dirty="0" smtClean="0">
                <a:solidFill>
                  <a:srgbClr val="0000CC"/>
                </a:solidFill>
                <a:latin typeface="Times New Roman" pitchFamily="18" charset="0"/>
              </a:rPr>
              <a:t>13. The </a:t>
            </a:r>
            <a:r>
              <a:rPr lang="en-US" altLang="zh-CN" b="1" i="1" dirty="0" smtClean="0">
                <a:solidFill>
                  <a:srgbClr val="0000CC"/>
                </a:solidFill>
                <a:latin typeface="Times New Roman" pitchFamily="18" charset="0"/>
              </a:rPr>
              <a:t>de novo</a:t>
            </a:r>
            <a:r>
              <a:rPr lang="en-US" altLang="zh-CN" b="1" dirty="0" smtClean="0">
                <a:solidFill>
                  <a:srgbClr val="0000CC"/>
                </a:solidFill>
                <a:latin typeface="Times New Roman" pitchFamily="18" charset="0"/>
              </a:rPr>
              <a:t> biosynthesis of pyrimidines begin with the formation of carbamoyl phosphate</a:t>
            </a:r>
          </a:p>
        </p:txBody>
      </p:sp>
      <p:sp>
        <p:nvSpPr>
          <p:cNvPr id="55299" name="Rectangle 3"/>
          <p:cNvSpPr>
            <a:spLocks noGrp="1" noChangeArrowheads="1"/>
          </p:cNvSpPr>
          <p:nvPr>
            <p:ph type="body" idx="1"/>
          </p:nvPr>
        </p:nvSpPr>
        <p:spPr>
          <a:xfrm>
            <a:off x="0" y="2348880"/>
            <a:ext cx="9144000" cy="4114800"/>
          </a:xfrm>
        </p:spPr>
        <p:txBody>
          <a:bodyPr/>
          <a:lstStyle/>
          <a:p>
            <a:pPr eaLnBrk="1" hangingPunct="1"/>
            <a:r>
              <a:rPr lang="en-US" altLang="zh-CN" b="1" dirty="0" smtClean="0">
                <a:latin typeface="Times New Roman" pitchFamily="18" charset="0"/>
              </a:rPr>
              <a:t>Carbamoyl phosphate is formed from Gln, HCO</a:t>
            </a:r>
            <a:r>
              <a:rPr lang="en-US" altLang="zh-CN" b="1" baseline="-25000" dirty="0" smtClean="0">
                <a:latin typeface="Times New Roman" pitchFamily="18" charset="0"/>
              </a:rPr>
              <a:t>3</a:t>
            </a:r>
            <a:r>
              <a:rPr lang="en-US" altLang="zh-CN" b="1" baseline="30000" dirty="0" smtClean="0">
                <a:latin typeface="Times New Roman" pitchFamily="18" charset="0"/>
              </a:rPr>
              <a:t>-</a:t>
            </a:r>
            <a:r>
              <a:rPr lang="en-US" altLang="zh-CN" b="1" dirty="0" smtClean="0">
                <a:latin typeface="Times New Roman" pitchFamily="18" charset="0"/>
              </a:rPr>
              <a:t>, and ATP in a reaction catalyzed by the </a:t>
            </a:r>
            <a:r>
              <a:rPr lang="en-US" altLang="zh-CN" b="1" dirty="0" smtClean="0">
                <a:solidFill>
                  <a:srgbClr val="FF0000"/>
                </a:solidFill>
                <a:latin typeface="Times New Roman" pitchFamily="18" charset="0"/>
              </a:rPr>
              <a:t>carbamoyl phosphate synthetase </a:t>
            </a:r>
            <a:r>
              <a:rPr lang="en-US" altLang="zh-CN" b="1" dirty="0" smtClean="0">
                <a:solidFill>
                  <a:srgbClr val="FF0000"/>
                </a:solidFill>
                <a:latin typeface="Times New Roman" pitchFamily="18" charset="0"/>
              </a:rPr>
              <a:t>II </a:t>
            </a:r>
            <a:r>
              <a:rPr lang="en-US" altLang="zh-CN" b="1" dirty="0">
                <a:latin typeface="Times New Roman" pitchFamily="18" charset="0"/>
              </a:rPr>
              <a:t>in the cytosol.</a:t>
            </a:r>
            <a:endParaRPr lang="en-US" altLang="zh-CN" b="1" dirty="0" smtClean="0">
              <a:latin typeface="Times New Roman" pitchFamily="18" charset="0"/>
            </a:endParaRPr>
          </a:p>
          <a:p>
            <a:pPr eaLnBrk="1" hangingPunct="1"/>
            <a:r>
              <a:rPr lang="en-US" altLang="zh-CN" b="1" dirty="0" smtClean="0">
                <a:latin typeface="Times New Roman" pitchFamily="18" charset="0"/>
              </a:rPr>
              <a:t>In the committing step of pyrimidine biosynthesis, carbamoyl phosphate condenses with Asp to form N-carbamoylaspartate in a reaction catalyzed by aspartate transcarbamoylase (ATCase).</a:t>
            </a: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811387" y="6331963"/>
            <a:ext cx="7810151" cy="584775"/>
          </a:xfrm>
          <a:prstGeom prst="rect">
            <a:avLst/>
          </a:prstGeom>
          <a:noFill/>
          <a:ln w="9525">
            <a:noFill/>
            <a:miter lim="800000"/>
            <a:headEnd/>
            <a:tailEnd/>
          </a:ln>
        </p:spPr>
        <p:txBody>
          <a:bodyPr wrap="none">
            <a:spAutoFit/>
          </a:bodyPr>
          <a:lstStyle/>
          <a:p>
            <a:pPr algn="l"/>
            <a:r>
              <a:rPr lang="en-US" altLang="zh-CN" sz="3200" b="1" i="1" dirty="0">
                <a:solidFill>
                  <a:srgbClr val="0000CC"/>
                </a:solidFill>
                <a:latin typeface="Times New Roman" pitchFamily="18" charset="0"/>
              </a:rPr>
              <a:t>De novo</a:t>
            </a:r>
            <a:r>
              <a:rPr lang="en-US" altLang="zh-CN" sz="3200" b="1" dirty="0">
                <a:solidFill>
                  <a:srgbClr val="0000CC"/>
                </a:solidFill>
                <a:latin typeface="Times New Roman" pitchFamily="18" charset="0"/>
              </a:rPr>
              <a:t> synthesis of pyrimidine nucleotides</a:t>
            </a:r>
          </a:p>
        </p:txBody>
      </p:sp>
      <p:sp>
        <p:nvSpPr>
          <p:cNvPr id="56323" name="Text Box 9"/>
          <p:cNvSpPr txBox="1">
            <a:spLocks noChangeArrowheads="1"/>
          </p:cNvSpPr>
          <p:nvPr/>
        </p:nvSpPr>
        <p:spPr bwMode="auto">
          <a:xfrm>
            <a:off x="468313" y="404813"/>
            <a:ext cx="2725737" cy="519112"/>
          </a:xfrm>
          <a:prstGeom prst="rect">
            <a:avLst/>
          </a:prstGeom>
          <a:noFill/>
          <a:ln w="9525">
            <a:noFill/>
            <a:miter lim="800000"/>
            <a:headEnd/>
            <a:tailEnd/>
          </a:ln>
        </p:spPr>
        <p:txBody>
          <a:bodyPr wrap="none">
            <a:spAutoFit/>
          </a:bodyPr>
          <a:lstStyle/>
          <a:p>
            <a:pPr algn="l"/>
            <a:r>
              <a:rPr lang="en-US" altLang="zh-CN" sz="2800" b="1" dirty="0">
                <a:latin typeface="Times New Roman" pitchFamily="18" charset="0"/>
              </a:rPr>
              <a:t>Committing step</a:t>
            </a:r>
          </a:p>
        </p:txBody>
      </p:sp>
      <p:sp>
        <p:nvSpPr>
          <p:cNvPr id="56324" name="Line 10"/>
          <p:cNvSpPr>
            <a:spLocks noChangeShapeType="1"/>
          </p:cNvSpPr>
          <p:nvPr/>
        </p:nvSpPr>
        <p:spPr bwMode="auto">
          <a:xfrm>
            <a:off x="3132138" y="765175"/>
            <a:ext cx="576262" cy="0"/>
          </a:xfrm>
          <a:prstGeom prst="line">
            <a:avLst/>
          </a:prstGeom>
          <a:noFill/>
          <a:ln w="38100">
            <a:solidFill>
              <a:srgbClr val="FF0000"/>
            </a:solidFill>
            <a:round/>
            <a:headEnd/>
            <a:tailEnd type="triangle" w="med" len="med"/>
          </a:ln>
        </p:spPr>
        <p:txBody>
          <a:bodyPr wrap="none"/>
          <a:lstStyle/>
          <a:p>
            <a:endParaRPr lang="zh-CN" altLang="en-US"/>
          </a:p>
        </p:txBody>
      </p:sp>
      <p:pic>
        <p:nvPicPr>
          <p:cNvPr id="56325" name="Picture 11"/>
          <p:cNvPicPr>
            <a:picLocks noChangeAspect="1" noChangeArrowheads="1"/>
          </p:cNvPicPr>
          <p:nvPr/>
        </p:nvPicPr>
        <p:blipFill>
          <a:blip r:embed="rId3"/>
          <a:srcRect/>
          <a:stretch>
            <a:fillRect/>
          </a:stretch>
        </p:blipFill>
        <p:spPr bwMode="auto">
          <a:xfrm>
            <a:off x="3708400" y="333375"/>
            <a:ext cx="2401888" cy="6097588"/>
          </a:xfrm>
          <a:prstGeom prst="rect">
            <a:avLst/>
          </a:prstGeom>
          <a:noFill/>
          <a:ln w="9525">
            <a:noFill/>
            <a:miter lim="800000"/>
            <a:headEnd/>
            <a:tailEnd/>
          </a:ln>
        </p:spPr>
      </p:pic>
      <p:sp>
        <p:nvSpPr>
          <p:cNvPr id="56326" name="Line 12"/>
          <p:cNvSpPr>
            <a:spLocks noChangeShapeType="1"/>
          </p:cNvSpPr>
          <p:nvPr/>
        </p:nvSpPr>
        <p:spPr bwMode="auto">
          <a:xfrm flipH="1">
            <a:off x="5795963" y="2420938"/>
            <a:ext cx="504825" cy="0"/>
          </a:xfrm>
          <a:prstGeom prst="line">
            <a:avLst/>
          </a:prstGeom>
          <a:noFill/>
          <a:ln w="38100">
            <a:solidFill>
              <a:srgbClr val="0000CC"/>
            </a:solidFill>
            <a:round/>
            <a:headEnd/>
            <a:tailEnd type="triangle" w="med" len="med"/>
          </a:ln>
        </p:spPr>
        <p:txBody>
          <a:bodyPr wrap="none"/>
          <a:lstStyle/>
          <a:p>
            <a:endParaRPr lang="zh-CN" altLang="en-US"/>
          </a:p>
        </p:txBody>
      </p:sp>
      <p:sp>
        <p:nvSpPr>
          <p:cNvPr id="56327" name="Line 15"/>
          <p:cNvSpPr>
            <a:spLocks noChangeShapeType="1"/>
          </p:cNvSpPr>
          <p:nvPr/>
        </p:nvSpPr>
        <p:spPr bwMode="auto">
          <a:xfrm>
            <a:off x="4211638" y="4076700"/>
            <a:ext cx="720725" cy="0"/>
          </a:xfrm>
          <a:prstGeom prst="line">
            <a:avLst/>
          </a:prstGeom>
          <a:noFill/>
          <a:ln w="38100">
            <a:solidFill>
              <a:srgbClr val="FF0000"/>
            </a:solidFill>
            <a:round/>
            <a:headEnd/>
            <a:tailEnd/>
          </a:ln>
        </p:spPr>
        <p:txBody>
          <a:bodyPr wrap="none"/>
          <a:lstStyle/>
          <a:p>
            <a:endParaRPr lang="zh-CN" altLang="en-US"/>
          </a:p>
        </p:txBody>
      </p:sp>
      <p:sp>
        <p:nvSpPr>
          <p:cNvPr id="56328" name="Line 16"/>
          <p:cNvSpPr>
            <a:spLocks noChangeShapeType="1"/>
          </p:cNvSpPr>
          <p:nvPr/>
        </p:nvSpPr>
        <p:spPr bwMode="auto">
          <a:xfrm>
            <a:off x="3924300" y="4797425"/>
            <a:ext cx="1368425" cy="0"/>
          </a:xfrm>
          <a:prstGeom prst="line">
            <a:avLst/>
          </a:prstGeom>
          <a:noFill/>
          <a:ln w="38100">
            <a:solidFill>
              <a:srgbClr val="FF0000"/>
            </a:solidFill>
            <a:round/>
            <a:headEnd/>
            <a:tailEnd/>
          </a:ln>
        </p:spPr>
        <p:txBody>
          <a:bodyPr wrap="none"/>
          <a:lstStyle/>
          <a:p>
            <a:endParaRPr lang="zh-CN" altLang="en-US"/>
          </a:p>
        </p:txBody>
      </p:sp>
      <p:sp>
        <p:nvSpPr>
          <p:cNvPr id="56329" name="Line 17"/>
          <p:cNvSpPr>
            <a:spLocks noChangeShapeType="1"/>
          </p:cNvSpPr>
          <p:nvPr/>
        </p:nvSpPr>
        <p:spPr bwMode="auto">
          <a:xfrm>
            <a:off x="3924300" y="6237288"/>
            <a:ext cx="1295400" cy="0"/>
          </a:xfrm>
          <a:prstGeom prst="line">
            <a:avLst/>
          </a:prstGeom>
          <a:noFill/>
          <a:ln w="38100">
            <a:solidFill>
              <a:srgbClr val="FF0000"/>
            </a:solidFill>
            <a:round/>
            <a:headEnd/>
            <a:tailEnd/>
          </a:ln>
        </p:spPr>
        <p:txBody>
          <a:bodyPr wrap="none"/>
          <a:lstStyle/>
          <a:p>
            <a:endParaRPr lang="zh-CN" altLang="en-US"/>
          </a:p>
        </p:txBody>
      </p:sp>
      <p:sp>
        <p:nvSpPr>
          <p:cNvPr id="56330" name="Rectangle 18"/>
          <p:cNvSpPr>
            <a:spLocks noChangeArrowheads="1"/>
          </p:cNvSpPr>
          <p:nvPr/>
        </p:nvSpPr>
        <p:spPr bwMode="auto">
          <a:xfrm>
            <a:off x="4716463" y="2565400"/>
            <a:ext cx="431800" cy="287338"/>
          </a:xfrm>
          <a:prstGeom prst="rect">
            <a:avLst/>
          </a:prstGeom>
          <a:noFill/>
          <a:ln w="38100">
            <a:solidFill>
              <a:schemeClr val="tx1"/>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0" y="357188"/>
            <a:ext cx="9144000" cy="4114800"/>
          </a:xfrm>
        </p:spPr>
        <p:txBody>
          <a:bodyPr/>
          <a:lstStyle/>
          <a:p>
            <a:pPr eaLnBrk="1" hangingPunct="1">
              <a:lnSpc>
                <a:spcPct val="90000"/>
              </a:lnSpc>
            </a:pPr>
            <a:r>
              <a:rPr lang="en-US" altLang="zh-CN" sz="3100" b="1" dirty="0" smtClean="0">
                <a:latin typeface="Times New Roman" pitchFamily="18" charset="0"/>
              </a:rPr>
              <a:t>A ring closing reaction generates L-dihydroorotate, which is then oxidized to form </a:t>
            </a:r>
            <a:r>
              <a:rPr lang="en-US" altLang="zh-CN" sz="3100" b="1" dirty="0" smtClean="0">
                <a:solidFill>
                  <a:srgbClr val="FF0000"/>
                </a:solidFill>
                <a:latin typeface="Times New Roman" pitchFamily="18" charset="0"/>
              </a:rPr>
              <a:t>orotate</a:t>
            </a:r>
            <a:r>
              <a:rPr lang="en-US" altLang="zh-CN" sz="3100" b="1" dirty="0" smtClean="0">
                <a:latin typeface="Times New Roman" pitchFamily="18" charset="0"/>
              </a:rPr>
              <a:t> </a:t>
            </a:r>
            <a:r>
              <a:rPr lang="en-US" altLang="zh-CN" b="1" dirty="0" smtClean="0">
                <a:latin typeface="Times New Roman" pitchFamily="18" charset="0"/>
              </a:rPr>
              <a:t>(</a:t>
            </a:r>
            <a:r>
              <a:rPr lang="zh-CN" altLang="zh-CN" b="1" smtClean="0">
                <a:latin typeface="Times New Roman" pitchFamily="18" charset="0"/>
              </a:rPr>
              <a:t>乳清酸)</a:t>
            </a:r>
            <a:r>
              <a:rPr lang="en-US" altLang="zh-CN" sz="3100" b="1" dirty="0" smtClean="0">
                <a:latin typeface="Times New Roman" pitchFamily="18" charset="0"/>
              </a:rPr>
              <a:t> in a reaction catalyzed by dihydroorotate dehydrogenase.</a:t>
            </a:r>
          </a:p>
          <a:p>
            <a:pPr eaLnBrk="1" hangingPunct="1">
              <a:lnSpc>
                <a:spcPct val="90000"/>
              </a:lnSpc>
            </a:pPr>
            <a:r>
              <a:rPr lang="en-US" altLang="zh-CN" sz="3100" b="1" dirty="0" smtClean="0">
                <a:latin typeface="Times New Roman" pitchFamily="18" charset="0"/>
              </a:rPr>
              <a:t>Orotate is then linked to </a:t>
            </a:r>
            <a:r>
              <a:rPr lang="en-US" altLang="zh-CN" sz="3100" b="1" dirty="0" smtClean="0">
                <a:solidFill>
                  <a:srgbClr val="FF0000"/>
                </a:solidFill>
                <a:latin typeface="Times New Roman" pitchFamily="18" charset="0"/>
              </a:rPr>
              <a:t>PRPP</a:t>
            </a:r>
            <a:r>
              <a:rPr lang="en-US" altLang="zh-CN" sz="3100" b="1" dirty="0" smtClean="0">
                <a:latin typeface="Times New Roman" pitchFamily="18" charset="0"/>
              </a:rPr>
              <a:t> to form orotidylate, which is then converted to UMP by a decarboxylation reaction.</a:t>
            </a:r>
          </a:p>
          <a:p>
            <a:pPr eaLnBrk="1" hangingPunct="1">
              <a:lnSpc>
                <a:spcPct val="90000"/>
              </a:lnSpc>
            </a:pPr>
            <a:r>
              <a:rPr lang="en-US" altLang="zh-CN" sz="3100" b="1" dirty="0" smtClean="0">
                <a:latin typeface="Times New Roman" pitchFamily="18" charset="0"/>
              </a:rPr>
              <a:t>CTP is derived from UTP by accepting an amino group from Gln or NH</a:t>
            </a:r>
            <a:r>
              <a:rPr lang="en-US" altLang="zh-CN" sz="3100" b="1" baseline="-25000" dirty="0" smtClean="0">
                <a:latin typeface="Times New Roman" pitchFamily="18" charset="0"/>
              </a:rPr>
              <a:t>4</a:t>
            </a:r>
            <a:r>
              <a:rPr lang="en-US" altLang="zh-CN" sz="3100" b="1" baseline="30000" dirty="0" smtClean="0">
                <a:latin typeface="Times New Roman" pitchFamily="18" charset="0"/>
              </a:rPr>
              <a:t>+</a:t>
            </a:r>
            <a:r>
              <a:rPr lang="en-US" altLang="zh-CN" sz="3100" b="1" dirty="0" smtClean="0">
                <a:latin typeface="Times New Roman" pitchFamily="18" charset="0"/>
              </a:rPr>
              <a:t>.</a:t>
            </a:r>
          </a:p>
          <a:p>
            <a:pPr eaLnBrk="1" hangingPunct="1">
              <a:lnSpc>
                <a:spcPct val="90000"/>
              </a:lnSpc>
            </a:pPr>
            <a:r>
              <a:rPr lang="en-US" altLang="zh-CN" sz="3100" b="1" dirty="0" smtClean="0">
                <a:solidFill>
                  <a:srgbClr val="FF0000"/>
                </a:solidFill>
                <a:latin typeface="Times New Roman" pitchFamily="18" charset="0"/>
              </a:rPr>
              <a:t>In eukaryotic cells, </a:t>
            </a:r>
            <a:r>
              <a:rPr lang="en-US" altLang="zh-CN" b="1" dirty="0" smtClean="0">
                <a:solidFill>
                  <a:srgbClr val="FF0000"/>
                </a:solidFill>
                <a:latin typeface="Times New Roman" pitchFamily="18" charset="0"/>
              </a:rPr>
              <a:t>carbamoyl phosphate synthetase II</a:t>
            </a:r>
            <a:r>
              <a:rPr lang="en-US" altLang="zh-CN" sz="3100" b="1" dirty="0" smtClean="0">
                <a:solidFill>
                  <a:srgbClr val="FF0000"/>
                </a:solidFill>
                <a:latin typeface="Times New Roman" pitchFamily="18" charset="0"/>
              </a:rPr>
              <a:t>, aspartate transcarbamoylase, and dihydroorotase are part of a trifunctional protein called CAD.</a:t>
            </a: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yrimid"/>
          <p:cNvPicPr>
            <a:picLocks noChangeAspect="1" noChangeArrowheads="1"/>
          </p:cNvPicPr>
          <p:nvPr/>
        </p:nvPicPr>
        <p:blipFill>
          <a:blip r:embed="rId2"/>
          <a:srcRect/>
          <a:stretch>
            <a:fillRect/>
          </a:stretch>
        </p:blipFill>
        <p:spPr bwMode="auto">
          <a:xfrm>
            <a:off x="0" y="0"/>
            <a:ext cx="9144000" cy="5526088"/>
          </a:xfrm>
          <a:prstGeom prst="rect">
            <a:avLst/>
          </a:prstGeom>
          <a:noFill/>
          <a:ln w="9525">
            <a:noFill/>
            <a:miter lim="800000"/>
            <a:headEnd/>
            <a:tailEnd/>
          </a:ln>
        </p:spPr>
      </p:pic>
      <p:sp>
        <p:nvSpPr>
          <p:cNvPr id="58371" name="Rectangle 3"/>
          <p:cNvSpPr>
            <a:spLocks noChangeArrowheads="1"/>
          </p:cNvSpPr>
          <p:nvPr/>
        </p:nvSpPr>
        <p:spPr bwMode="auto">
          <a:xfrm>
            <a:off x="3200400" y="1389063"/>
            <a:ext cx="1546225" cy="457200"/>
          </a:xfrm>
          <a:prstGeom prst="rect">
            <a:avLst/>
          </a:prstGeom>
          <a:noFill/>
          <a:ln w="12700" cap="sq">
            <a:noFill/>
            <a:miter lim="800000"/>
            <a:headEnd type="none" w="sm" len="sm"/>
            <a:tailEnd type="none" w="sm" len="sm"/>
          </a:ln>
        </p:spPr>
        <p:txBody>
          <a:bodyPr wrap="none">
            <a:spAutoFit/>
          </a:bodyPr>
          <a:lstStyle/>
          <a:p>
            <a:pPr algn="l"/>
            <a:r>
              <a:rPr kumimoji="1" lang="en-US" altLang="zh-CN" sz="2400" b="1" dirty="0">
                <a:solidFill>
                  <a:srgbClr val="00FFFF"/>
                </a:solidFill>
                <a:latin typeface="Times New Roman" pitchFamily="18" charset="0"/>
              </a:rPr>
              <a:t>Gln amide</a:t>
            </a:r>
          </a:p>
        </p:txBody>
      </p:sp>
      <p:sp>
        <p:nvSpPr>
          <p:cNvPr id="58372" name="Line 4"/>
          <p:cNvSpPr>
            <a:spLocks noChangeShapeType="1"/>
          </p:cNvSpPr>
          <p:nvPr/>
        </p:nvSpPr>
        <p:spPr bwMode="auto">
          <a:xfrm flipH="1">
            <a:off x="3657600" y="1905000"/>
            <a:ext cx="152400" cy="1066800"/>
          </a:xfrm>
          <a:prstGeom prst="line">
            <a:avLst/>
          </a:prstGeom>
          <a:noFill/>
          <a:ln w="12700" cap="sq">
            <a:solidFill>
              <a:srgbClr val="00FFFF"/>
            </a:solidFill>
            <a:round/>
            <a:headEnd type="none" w="sm" len="sm"/>
            <a:tailEnd type="triangle" w="sm" len="sm"/>
          </a:ln>
        </p:spPr>
        <p:txBody>
          <a:bodyPr wrap="none"/>
          <a:lstStyle/>
          <a:p>
            <a:endParaRPr lang="zh-CN" altLang="en-US"/>
          </a:p>
        </p:txBody>
      </p:sp>
      <p:sp>
        <p:nvSpPr>
          <p:cNvPr id="58373" name="Rectangle 5"/>
          <p:cNvSpPr>
            <a:spLocks noChangeArrowheads="1"/>
          </p:cNvSpPr>
          <p:nvPr/>
        </p:nvSpPr>
        <p:spPr bwMode="auto">
          <a:xfrm>
            <a:off x="1371600" y="4724400"/>
            <a:ext cx="1331913" cy="579438"/>
          </a:xfrm>
          <a:prstGeom prst="rect">
            <a:avLst/>
          </a:prstGeom>
          <a:noFill/>
          <a:ln w="12700" cap="sq">
            <a:noFill/>
            <a:miter lim="800000"/>
            <a:headEnd type="none" w="sm" len="sm"/>
            <a:tailEnd type="none" w="sm" len="sm"/>
          </a:ln>
        </p:spPr>
        <p:txBody>
          <a:bodyPr wrap="none">
            <a:spAutoFit/>
          </a:bodyPr>
          <a:lstStyle/>
          <a:p>
            <a:pPr algn="l"/>
            <a:r>
              <a:rPr kumimoji="1" lang="en-US" altLang="zh-CN" sz="3200" b="1" dirty="0">
                <a:solidFill>
                  <a:srgbClr val="FF0000"/>
                </a:solidFill>
                <a:latin typeface="Times New Roman" pitchFamily="18" charset="0"/>
              </a:rPr>
              <a:t>HCO</a:t>
            </a:r>
            <a:r>
              <a:rPr kumimoji="1" lang="en-US" altLang="zh-CN" sz="3200" b="1" baseline="-25000" dirty="0">
                <a:solidFill>
                  <a:srgbClr val="FF0000"/>
                </a:solidFill>
                <a:latin typeface="Times New Roman" pitchFamily="18" charset="0"/>
              </a:rPr>
              <a:t>3</a:t>
            </a:r>
            <a:r>
              <a:rPr kumimoji="1" lang="en-US" altLang="zh-CN" sz="3200" b="1" baseline="30000" dirty="0">
                <a:solidFill>
                  <a:srgbClr val="FF0000"/>
                </a:solidFill>
                <a:latin typeface="Times New Roman" pitchFamily="18" charset="0"/>
              </a:rPr>
              <a:t>-</a:t>
            </a:r>
          </a:p>
        </p:txBody>
      </p:sp>
      <p:sp>
        <p:nvSpPr>
          <p:cNvPr id="58374" name="Line 6"/>
          <p:cNvSpPr>
            <a:spLocks noChangeShapeType="1"/>
          </p:cNvSpPr>
          <p:nvPr/>
        </p:nvSpPr>
        <p:spPr bwMode="auto">
          <a:xfrm flipV="1">
            <a:off x="2057400" y="4572000"/>
            <a:ext cx="1143000" cy="228600"/>
          </a:xfrm>
          <a:prstGeom prst="line">
            <a:avLst/>
          </a:prstGeom>
          <a:noFill/>
          <a:ln w="12700" cap="sq">
            <a:solidFill>
              <a:srgbClr val="FF0000"/>
            </a:solidFill>
            <a:round/>
            <a:headEnd type="none" w="sm" len="sm"/>
            <a:tailEnd type="triangle" w="sm" len="sm"/>
          </a:ln>
        </p:spPr>
        <p:txBody>
          <a:bodyPr wrap="none"/>
          <a:lstStyle/>
          <a:p>
            <a:endParaRPr lang="zh-CN" altLang="en-US"/>
          </a:p>
        </p:txBody>
      </p:sp>
      <p:sp>
        <p:nvSpPr>
          <p:cNvPr id="58375" name="Rectangle 7"/>
          <p:cNvSpPr>
            <a:spLocks noChangeArrowheads="1"/>
          </p:cNvSpPr>
          <p:nvPr/>
        </p:nvSpPr>
        <p:spPr bwMode="auto">
          <a:xfrm>
            <a:off x="3200400" y="3962400"/>
            <a:ext cx="735013" cy="1006475"/>
          </a:xfrm>
          <a:prstGeom prst="rect">
            <a:avLst/>
          </a:prstGeom>
          <a:noFill/>
          <a:ln w="12700" cap="sq">
            <a:noFill/>
            <a:miter lim="800000"/>
            <a:headEnd type="none" w="sm" len="sm"/>
            <a:tailEnd type="none" w="sm" len="sm"/>
          </a:ln>
        </p:spPr>
        <p:txBody>
          <a:bodyPr wrap="none">
            <a:spAutoFit/>
          </a:bodyPr>
          <a:lstStyle/>
          <a:p>
            <a:pPr algn="l"/>
            <a:r>
              <a:rPr kumimoji="1" lang="en-US" altLang="zh-CN" sz="6000" b="1" dirty="0">
                <a:solidFill>
                  <a:srgbClr val="FF0000"/>
                </a:solidFill>
                <a:latin typeface="Times New Roman" pitchFamily="18" charset="0"/>
              </a:rPr>
              <a:t>C</a:t>
            </a:r>
          </a:p>
        </p:txBody>
      </p:sp>
      <p:sp>
        <p:nvSpPr>
          <p:cNvPr id="58376" name="Rectangle 8"/>
          <p:cNvSpPr>
            <a:spLocks noChangeArrowheads="1"/>
          </p:cNvSpPr>
          <p:nvPr/>
        </p:nvSpPr>
        <p:spPr bwMode="auto">
          <a:xfrm>
            <a:off x="0" y="5562600"/>
            <a:ext cx="8945563" cy="1138238"/>
          </a:xfrm>
          <a:prstGeom prst="rect">
            <a:avLst/>
          </a:prstGeom>
          <a:noFill/>
          <a:ln w="12700" cap="sq">
            <a:noFill/>
            <a:miter lim="800000"/>
            <a:headEnd type="none" w="sm" len="sm"/>
            <a:tailEnd type="none" w="sm" len="sm"/>
          </a:ln>
        </p:spPr>
        <p:txBody>
          <a:bodyPr wrap="none">
            <a:spAutoFit/>
          </a:bodyPr>
          <a:lstStyle/>
          <a:p>
            <a:r>
              <a:rPr kumimoji="1" lang="en-US" altLang="zh-CN" sz="3200" b="1" dirty="0">
                <a:latin typeface="Times New Roman" pitchFamily="18" charset="0"/>
              </a:rPr>
              <a:t>The atoms of the pyrimidine ring were revealed to</a:t>
            </a:r>
          </a:p>
          <a:p>
            <a:r>
              <a:rPr kumimoji="1" lang="en-US" altLang="zh-CN" sz="3200" b="1" dirty="0">
                <a:latin typeface="Times New Roman" pitchFamily="18" charset="0"/>
              </a:rPr>
              <a:t>be derived from HCO</a:t>
            </a:r>
            <a:r>
              <a:rPr kumimoji="1" lang="en-US" altLang="zh-CN" sz="3200" b="1" baseline="-25000" dirty="0">
                <a:latin typeface="Times New Roman" pitchFamily="18" charset="0"/>
              </a:rPr>
              <a:t>3</a:t>
            </a:r>
            <a:r>
              <a:rPr kumimoji="1" lang="en-US" altLang="zh-CN" sz="3200" b="1" baseline="30000" dirty="0">
                <a:latin typeface="Times New Roman" pitchFamily="18" charset="0"/>
              </a:rPr>
              <a:t>-</a:t>
            </a:r>
            <a:r>
              <a:rPr kumimoji="1" lang="en-US" altLang="zh-CN" sz="3200" b="1" dirty="0">
                <a:latin typeface="Times New Roman" pitchFamily="18" charset="0"/>
              </a:rPr>
              <a:t>, Gln and Asp.</a:t>
            </a:r>
            <a:r>
              <a:rPr kumimoji="1" lang="en-US" altLang="zh-CN" sz="3600" b="1" dirty="0">
                <a:solidFill>
                  <a:srgbClr val="FF0000"/>
                </a:solidFill>
                <a:latin typeface="Times New Roman" pitchFamily="18" charset="0"/>
              </a:rPr>
              <a:t>*****</a:t>
            </a:r>
            <a:endParaRPr kumimoji="1" lang="en-US" altLang="zh-CN" sz="3600" b="1" dirty="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627" y="548680"/>
            <a:ext cx="9144000" cy="1143000"/>
          </a:xfrm>
        </p:spPr>
        <p:txBody>
          <a:bodyPr/>
          <a:lstStyle/>
          <a:p>
            <a:pPr eaLnBrk="1" hangingPunct="1"/>
            <a:r>
              <a:rPr lang="en-US" altLang="zh-CN" sz="4300" b="1" dirty="0" smtClean="0">
                <a:solidFill>
                  <a:srgbClr val="0000CC"/>
                </a:solidFill>
                <a:latin typeface="Times New Roman" pitchFamily="18" charset="0"/>
              </a:rPr>
              <a:t>14. Pyrimidine nucleotide biosynthesis is regulated through the aspartate transcarbamoylase (ATCase)</a:t>
            </a:r>
          </a:p>
        </p:txBody>
      </p:sp>
      <p:sp>
        <p:nvSpPr>
          <p:cNvPr id="59395" name="Rectangle 3"/>
          <p:cNvSpPr>
            <a:spLocks noGrp="1" noChangeArrowheads="1"/>
          </p:cNvSpPr>
          <p:nvPr>
            <p:ph type="body" idx="1"/>
          </p:nvPr>
        </p:nvSpPr>
        <p:spPr>
          <a:xfrm>
            <a:off x="0" y="2348880"/>
            <a:ext cx="9144000" cy="4114800"/>
          </a:xfrm>
        </p:spPr>
        <p:txBody>
          <a:bodyPr/>
          <a:lstStyle/>
          <a:p>
            <a:pPr eaLnBrk="1" hangingPunct="1"/>
            <a:r>
              <a:rPr lang="en-US" altLang="zh-CN" b="1" dirty="0" smtClean="0">
                <a:latin typeface="Times New Roman" pitchFamily="18" charset="0"/>
              </a:rPr>
              <a:t>ATCase is inhibited by </a:t>
            </a:r>
            <a:r>
              <a:rPr lang="en-US" altLang="zh-CN" b="1" dirty="0" smtClean="0">
                <a:solidFill>
                  <a:srgbClr val="FF0000"/>
                </a:solidFill>
                <a:latin typeface="Times New Roman" pitchFamily="18" charset="0"/>
              </a:rPr>
              <a:t>CTP</a:t>
            </a:r>
            <a:r>
              <a:rPr lang="en-US" altLang="zh-CN" b="1" dirty="0" smtClean="0">
                <a:latin typeface="Times New Roman" pitchFamily="18" charset="0"/>
              </a:rPr>
              <a:t>, the end product of the </a:t>
            </a:r>
            <a:r>
              <a:rPr lang="en-US" altLang="zh-CN" b="1" i="1" dirty="0" smtClean="0">
                <a:latin typeface="Times New Roman" pitchFamily="18" charset="0"/>
              </a:rPr>
              <a:t>de novo</a:t>
            </a:r>
            <a:r>
              <a:rPr lang="en-US" altLang="zh-CN" b="1" dirty="0" smtClean="0">
                <a:latin typeface="Times New Roman" pitchFamily="18" charset="0"/>
              </a:rPr>
              <a:t> pyrimidine nucleotide biosynthesis pathway.</a:t>
            </a:r>
          </a:p>
          <a:p>
            <a:pPr eaLnBrk="1" hangingPunct="1"/>
            <a:r>
              <a:rPr lang="en-US" altLang="zh-CN" b="1" dirty="0" smtClean="0">
                <a:latin typeface="Times New Roman" pitchFamily="18" charset="0"/>
              </a:rPr>
              <a:t>CTP binds at the regulatory subunits, which changes the conformation of the catalytic subunits, inactivating them.</a:t>
            </a:r>
          </a:p>
          <a:p>
            <a:pPr eaLnBrk="1" hangingPunct="1"/>
            <a:r>
              <a:rPr lang="en-US" altLang="zh-CN" b="1" dirty="0" smtClean="0">
                <a:latin typeface="Times New Roman" pitchFamily="18" charset="0"/>
              </a:rPr>
              <a:t>ATP is able to prevent the changes induced by CTP.</a:t>
            </a: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figure 6-32"/>
          <p:cNvPicPr>
            <a:picLocks noChangeAspect="1" noChangeArrowheads="1"/>
          </p:cNvPicPr>
          <p:nvPr/>
        </p:nvPicPr>
        <p:blipFill>
          <a:blip r:embed="rId3"/>
          <a:srcRect/>
          <a:stretch>
            <a:fillRect/>
          </a:stretch>
        </p:blipFill>
        <p:spPr bwMode="auto">
          <a:xfrm>
            <a:off x="381000" y="228600"/>
            <a:ext cx="8531225" cy="4411663"/>
          </a:xfrm>
          <a:prstGeom prst="rect">
            <a:avLst/>
          </a:prstGeom>
          <a:noFill/>
          <a:ln w="9525">
            <a:noFill/>
            <a:miter lim="800000"/>
            <a:headEnd/>
            <a:tailEnd/>
          </a:ln>
        </p:spPr>
      </p:pic>
      <p:sp>
        <p:nvSpPr>
          <p:cNvPr id="93187" name="TextBox 2"/>
          <p:cNvSpPr txBox="1">
            <a:spLocks noChangeArrowheads="1"/>
          </p:cNvSpPr>
          <p:nvPr/>
        </p:nvSpPr>
        <p:spPr bwMode="auto">
          <a:xfrm>
            <a:off x="22225" y="4733925"/>
            <a:ext cx="9121775" cy="2124075"/>
          </a:xfrm>
          <a:prstGeom prst="rect">
            <a:avLst/>
          </a:prstGeom>
          <a:noFill/>
          <a:ln w="9525">
            <a:noFill/>
            <a:miter lim="800000"/>
            <a:headEnd/>
            <a:tailEnd/>
          </a:ln>
        </p:spPr>
        <p:txBody>
          <a:bodyPr wrap="none">
            <a:spAutoFit/>
          </a:bodyPr>
          <a:lstStyle/>
          <a:p>
            <a:pPr algn="ctr"/>
            <a:r>
              <a:rPr lang="en-US" altLang="zh-CN" b="1" dirty="0">
                <a:solidFill>
                  <a:srgbClr val="0000FF"/>
                </a:solidFill>
                <a:latin typeface="Times New Roman" charset="0"/>
                <a:cs typeface="Times New Roman" charset="0"/>
              </a:rPr>
              <a:t>Two views of the regulatory enzyme aspartate transcarbamoylase</a:t>
            </a:r>
          </a:p>
          <a:p>
            <a:pPr algn="ctr"/>
            <a:r>
              <a:rPr lang="en-US" altLang="zh-CN" sz="1800" b="1" dirty="0">
                <a:latin typeface="Times New Roman" charset="0"/>
                <a:cs typeface="Times New Roman" charset="0"/>
              </a:rPr>
              <a:t>This allosteric regulatory enzyme has </a:t>
            </a:r>
            <a:r>
              <a:rPr lang="en-US" altLang="zh-CN" sz="1800" b="1" dirty="0">
                <a:solidFill>
                  <a:srgbClr val="0000FF"/>
                </a:solidFill>
                <a:latin typeface="Times New Roman" charset="0"/>
                <a:cs typeface="Times New Roman" charset="0"/>
              </a:rPr>
              <a:t>two stacked catalytic clusters</a:t>
            </a:r>
            <a:r>
              <a:rPr lang="en-US" altLang="zh-CN" sz="1800" b="1" dirty="0">
                <a:latin typeface="Times New Roman" charset="0"/>
                <a:cs typeface="Times New Roman" charset="0"/>
              </a:rPr>
              <a:t>, each with three </a:t>
            </a:r>
          </a:p>
          <a:p>
            <a:pPr algn="ctr"/>
            <a:r>
              <a:rPr lang="en-US" altLang="zh-CN" sz="1800" b="1" dirty="0">
                <a:latin typeface="Times New Roman" charset="0"/>
                <a:cs typeface="Times New Roman" charset="0"/>
              </a:rPr>
              <a:t>catalytic polypeptide chains (in shades of </a:t>
            </a:r>
            <a:r>
              <a:rPr lang="en-US" altLang="zh-CN" sz="1800" b="1" dirty="0">
                <a:solidFill>
                  <a:srgbClr val="0000FF"/>
                </a:solidFill>
                <a:latin typeface="Times New Roman" charset="0"/>
                <a:cs typeface="Times New Roman" charset="0"/>
              </a:rPr>
              <a:t>blue and purple</a:t>
            </a:r>
            <a:r>
              <a:rPr lang="en-US" altLang="zh-CN" sz="1800" b="1" dirty="0">
                <a:latin typeface="Times New Roman" charset="0"/>
                <a:cs typeface="Times New Roman" charset="0"/>
              </a:rPr>
              <a:t>), and </a:t>
            </a:r>
            <a:r>
              <a:rPr lang="en-US" altLang="zh-CN" sz="1800" b="1" dirty="0">
                <a:solidFill>
                  <a:srgbClr val="FF0000"/>
                </a:solidFill>
                <a:latin typeface="Times New Roman" charset="0"/>
                <a:cs typeface="Times New Roman" charset="0"/>
              </a:rPr>
              <a:t>three regulatory clusters</a:t>
            </a:r>
            <a:r>
              <a:rPr lang="en-US" altLang="zh-CN" sz="1800" b="1" dirty="0">
                <a:latin typeface="Times New Roman" charset="0"/>
                <a:cs typeface="Times New Roman" charset="0"/>
              </a:rPr>
              <a:t>, </a:t>
            </a:r>
          </a:p>
          <a:p>
            <a:pPr algn="ctr"/>
            <a:r>
              <a:rPr lang="en-US" altLang="zh-CN" sz="1800" b="1" dirty="0">
                <a:latin typeface="Times New Roman" charset="0"/>
                <a:cs typeface="Times New Roman" charset="0"/>
              </a:rPr>
              <a:t>each with two regulatory polypeptide chains </a:t>
            </a:r>
            <a:r>
              <a:rPr lang="en-US" altLang="zh-CN" sz="1800" b="1" dirty="0">
                <a:solidFill>
                  <a:srgbClr val="FF0000"/>
                </a:solidFill>
                <a:latin typeface="Times New Roman" charset="0"/>
                <a:cs typeface="Times New Roman" charset="0"/>
              </a:rPr>
              <a:t>(in red and yellow</a:t>
            </a:r>
            <a:r>
              <a:rPr lang="en-US" altLang="zh-CN" sz="1800" b="1" dirty="0">
                <a:latin typeface="Times New Roman" charset="0"/>
                <a:cs typeface="Times New Roman" charset="0"/>
              </a:rPr>
              <a:t>). The regulatory clusters </a:t>
            </a:r>
          </a:p>
          <a:p>
            <a:pPr algn="ctr"/>
            <a:r>
              <a:rPr lang="en-US" altLang="zh-CN" sz="1800" b="1" dirty="0">
                <a:latin typeface="Times New Roman" charset="0"/>
                <a:cs typeface="Times New Roman" charset="0"/>
              </a:rPr>
              <a:t>form the points of a triangle surrounding the catalytic subunits. Binding sites for allosteric </a:t>
            </a:r>
          </a:p>
          <a:p>
            <a:pPr algn="ctr"/>
            <a:r>
              <a:rPr lang="en-US" altLang="zh-CN" sz="1800" b="1" dirty="0">
                <a:latin typeface="Times New Roman" charset="0"/>
                <a:cs typeface="Times New Roman" charset="0"/>
              </a:rPr>
              <a:t>modulators are on the regulatory subunits. Modulator binding produces large changes </a:t>
            </a:r>
          </a:p>
          <a:p>
            <a:pPr algn="ctr"/>
            <a:r>
              <a:rPr lang="en-US" altLang="zh-CN" sz="1800" b="1" dirty="0">
                <a:latin typeface="Times New Roman" charset="0"/>
                <a:cs typeface="Times New Roman" charset="0"/>
              </a:rPr>
              <a:t>in enzyme conformation and activity. </a:t>
            </a:r>
            <a:endParaRPr lang="zh-CN" altLang="en-US" sz="1800" b="1" dirty="0">
              <a:solidFill>
                <a:srgbClr val="0000FF"/>
              </a:solidFill>
              <a:latin typeface="Times New Roman" charset="0"/>
              <a:cs typeface="Times New Roman" charset="0"/>
            </a:endParaRPr>
          </a:p>
        </p:txBody>
      </p:sp>
    </p:spTree>
    <p:extLst>
      <p:ext uri="{BB962C8B-B14F-4D97-AF65-F5344CB8AC3E}">
        <p14:creationId xmlns:p14="http://schemas.microsoft.com/office/powerpoint/2010/main" val="25768559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figure_06_33"/>
          <p:cNvPicPr>
            <a:picLocks noChangeAspect="1" noChangeArrowheads="1"/>
          </p:cNvPicPr>
          <p:nvPr/>
        </p:nvPicPr>
        <p:blipFill>
          <a:blip r:embed="rId3"/>
          <a:srcRect/>
          <a:stretch>
            <a:fillRect/>
          </a:stretch>
        </p:blipFill>
        <p:spPr bwMode="auto">
          <a:xfrm>
            <a:off x="304800" y="1574800"/>
            <a:ext cx="8531225" cy="3705225"/>
          </a:xfrm>
          <a:prstGeom prst="rect">
            <a:avLst/>
          </a:prstGeom>
          <a:noFill/>
          <a:ln w="9525">
            <a:noFill/>
            <a:miter lim="800000"/>
            <a:headEnd/>
            <a:tailEnd/>
          </a:ln>
        </p:spPr>
      </p:pic>
      <p:sp>
        <p:nvSpPr>
          <p:cNvPr id="4" name="TextBox 3"/>
          <p:cNvSpPr txBox="1"/>
          <p:nvPr/>
        </p:nvSpPr>
        <p:spPr>
          <a:xfrm>
            <a:off x="228600" y="5410200"/>
            <a:ext cx="8763000" cy="1877437"/>
          </a:xfrm>
          <a:prstGeom prst="rect">
            <a:avLst/>
          </a:prstGeom>
          <a:noFill/>
        </p:spPr>
        <p:txBody>
          <a:bodyPr wrap="square" rtlCol="0">
            <a:spAutoFit/>
          </a:bodyPr>
          <a:lstStyle/>
          <a:p>
            <a:pPr algn="ctr"/>
            <a:r>
              <a:rPr lang="en-US" altLang="zh-CN" sz="4000" b="1" dirty="0" smtClean="0">
                <a:solidFill>
                  <a:srgbClr val="0000FF"/>
                </a:solidFill>
                <a:latin typeface="Times New Roman" charset="0"/>
              </a:rPr>
              <a:t>Allosteric regulation of aspartate </a:t>
            </a:r>
          </a:p>
          <a:p>
            <a:pPr algn="ctr"/>
            <a:r>
              <a:rPr lang="en-US" altLang="zh-CN" sz="4000" b="1" dirty="0" smtClean="0">
                <a:solidFill>
                  <a:srgbClr val="0000FF"/>
                </a:solidFill>
                <a:latin typeface="Times New Roman" charset="0"/>
              </a:rPr>
              <a:t>transcarbamoylase by CTP</a:t>
            </a:r>
          </a:p>
          <a:p>
            <a:endParaRPr lang="zh-CN" altLang="en-US" sz="3600" dirty="0"/>
          </a:p>
        </p:txBody>
      </p:sp>
    </p:spTree>
    <p:extLst>
      <p:ext uri="{BB962C8B-B14F-4D97-AF65-F5344CB8AC3E}">
        <p14:creationId xmlns:p14="http://schemas.microsoft.com/office/powerpoint/2010/main" val="4559544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1619672" y="5780782"/>
            <a:ext cx="6583469" cy="1077218"/>
          </a:xfrm>
          <a:prstGeom prst="rect">
            <a:avLst/>
          </a:prstGeom>
          <a:noFill/>
          <a:ln w="9525">
            <a:noFill/>
            <a:miter lim="800000"/>
            <a:headEnd/>
            <a:tailEnd/>
          </a:ln>
        </p:spPr>
        <p:txBody>
          <a:bodyPr wrap="none">
            <a:spAutoFit/>
          </a:bodyPr>
          <a:lstStyle/>
          <a:p>
            <a:r>
              <a:rPr lang="en-US" altLang="zh-CN" sz="3200" b="1" dirty="0">
                <a:solidFill>
                  <a:srgbClr val="0000CC"/>
                </a:solidFill>
                <a:latin typeface="Times New Roman" pitchFamily="18" charset="0"/>
              </a:rPr>
              <a:t>Allosteric regulation of aspartate </a:t>
            </a:r>
          </a:p>
          <a:p>
            <a:r>
              <a:rPr lang="en-US" altLang="zh-CN" sz="3200" b="1" dirty="0">
                <a:solidFill>
                  <a:srgbClr val="0000CC"/>
                </a:solidFill>
                <a:latin typeface="Times New Roman" pitchFamily="18" charset="0"/>
              </a:rPr>
              <a:t>transcarbamoylase by CTP and ATP</a:t>
            </a:r>
          </a:p>
        </p:txBody>
      </p:sp>
      <p:pic>
        <p:nvPicPr>
          <p:cNvPr id="60419" name="Picture 4"/>
          <p:cNvPicPr>
            <a:picLocks noChangeAspect="1" noChangeArrowheads="1"/>
          </p:cNvPicPr>
          <p:nvPr/>
        </p:nvPicPr>
        <p:blipFill>
          <a:blip r:embed="rId3"/>
          <a:srcRect/>
          <a:stretch>
            <a:fillRect/>
          </a:stretch>
        </p:blipFill>
        <p:spPr bwMode="auto">
          <a:xfrm>
            <a:off x="611188" y="0"/>
            <a:ext cx="7777236" cy="591414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250825" y="0"/>
            <a:ext cx="8535988" cy="4846638"/>
          </a:xfrm>
          <a:prstGeom prst="rect">
            <a:avLst/>
          </a:prstGeom>
          <a:noFill/>
          <a:ln w="9525">
            <a:noFill/>
            <a:miter lim="800000"/>
            <a:headEnd/>
            <a:tailEnd/>
          </a:ln>
        </p:spPr>
      </p:pic>
      <p:sp>
        <p:nvSpPr>
          <p:cNvPr id="7171" name="Text Box 3"/>
          <p:cNvSpPr txBox="1">
            <a:spLocks noChangeArrowheads="1"/>
          </p:cNvSpPr>
          <p:nvPr/>
        </p:nvSpPr>
        <p:spPr bwMode="auto">
          <a:xfrm>
            <a:off x="0" y="3557588"/>
            <a:ext cx="184150" cy="366712"/>
          </a:xfrm>
          <a:prstGeom prst="rect">
            <a:avLst/>
          </a:prstGeom>
          <a:noFill/>
          <a:ln w="9525">
            <a:noFill/>
            <a:miter lim="800000"/>
            <a:headEnd/>
            <a:tailEnd/>
          </a:ln>
        </p:spPr>
        <p:txBody>
          <a:bodyPr wrap="none">
            <a:spAutoFit/>
          </a:bodyPr>
          <a:lstStyle/>
          <a:p>
            <a:pPr algn="l"/>
            <a:endParaRPr lang="zh-CN" altLang="zh-CN"/>
          </a:p>
        </p:txBody>
      </p:sp>
      <p:sp>
        <p:nvSpPr>
          <p:cNvPr id="7172" name="Text Box 4"/>
          <p:cNvSpPr txBox="1">
            <a:spLocks noChangeArrowheads="1"/>
          </p:cNvSpPr>
          <p:nvPr/>
        </p:nvSpPr>
        <p:spPr bwMode="auto">
          <a:xfrm>
            <a:off x="0" y="236538"/>
            <a:ext cx="2136775" cy="1006475"/>
          </a:xfrm>
          <a:prstGeom prst="rect">
            <a:avLst/>
          </a:prstGeom>
          <a:noFill/>
          <a:ln w="9525">
            <a:noFill/>
            <a:miter lim="800000"/>
            <a:headEnd/>
            <a:tailEnd/>
          </a:ln>
        </p:spPr>
        <p:txBody>
          <a:bodyPr wrap="none">
            <a:spAutoFit/>
          </a:bodyPr>
          <a:lstStyle/>
          <a:p>
            <a:pPr algn="l"/>
            <a:r>
              <a:rPr kumimoji="1" lang="en-US" altLang="zh-CN" sz="2000" b="1" dirty="0">
                <a:latin typeface="Times New Roman" pitchFamily="18" charset="0"/>
              </a:rPr>
              <a:t>The dinitrogenase</a:t>
            </a:r>
          </a:p>
          <a:p>
            <a:pPr algn="l"/>
            <a:r>
              <a:rPr kumimoji="1" lang="en-US" altLang="zh-CN" sz="2000" b="1" dirty="0">
                <a:latin typeface="Times New Roman" pitchFamily="18" charset="0"/>
              </a:rPr>
              <a:t>reductase (dimer)</a:t>
            </a:r>
          </a:p>
          <a:p>
            <a:pPr algn="l"/>
            <a:endParaRPr lang="en-US" altLang="zh-CN" sz="2000" b="1" dirty="0">
              <a:latin typeface="Times New Roman" pitchFamily="18" charset="0"/>
            </a:endParaRPr>
          </a:p>
        </p:txBody>
      </p:sp>
      <p:sp>
        <p:nvSpPr>
          <p:cNvPr id="7173" name="Text Box 5"/>
          <p:cNvSpPr txBox="1">
            <a:spLocks noChangeArrowheads="1"/>
          </p:cNvSpPr>
          <p:nvPr/>
        </p:nvSpPr>
        <p:spPr bwMode="auto">
          <a:xfrm>
            <a:off x="6156325" y="596900"/>
            <a:ext cx="2136775" cy="1006475"/>
          </a:xfrm>
          <a:prstGeom prst="rect">
            <a:avLst/>
          </a:prstGeom>
          <a:noFill/>
          <a:ln w="9525">
            <a:noFill/>
            <a:miter lim="800000"/>
            <a:headEnd/>
            <a:tailEnd/>
          </a:ln>
        </p:spPr>
        <p:txBody>
          <a:bodyPr wrap="none">
            <a:spAutoFit/>
          </a:bodyPr>
          <a:lstStyle/>
          <a:p>
            <a:pPr algn="l"/>
            <a:r>
              <a:rPr kumimoji="1" lang="en-US" altLang="zh-CN" sz="2000" b="1" dirty="0">
                <a:latin typeface="Times New Roman" pitchFamily="18" charset="0"/>
              </a:rPr>
              <a:t>The dinitrogenase</a:t>
            </a:r>
          </a:p>
          <a:p>
            <a:pPr algn="l"/>
            <a:r>
              <a:rPr kumimoji="1" lang="en-US" altLang="zh-CN" sz="2000" b="1" dirty="0">
                <a:latin typeface="Times New Roman" pitchFamily="18" charset="0"/>
              </a:rPr>
              <a:t> (tetramer)</a:t>
            </a:r>
          </a:p>
          <a:p>
            <a:pPr algn="l"/>
            <a:endParaRPr lang="en-US" altLang="zh-CN" sz="2000" b="1" dirty="0">
              <a:latin typeface="Times New Roman" pitchFamily="18" charset="0"/>
            </a:endParaRPr>
          </a:p>
        </p:txBody>
      </p:sp>
      <p:pic>
        <p:nvPicPr>
          <p:cNvPr id="7174" name="Picture 6"/>
          <p:cNvPicPr>
            <a:picLocks noChangeAspect="1" noChangeArrowheads="1"/>
          </p:cNvPicPr>
          <p:nvPr/>
        </p:nvPicPr>
        <p:blipFill>
          <a:blip r:embed="rId4"/>
          <a:srcRect/>
          <a:stretch>
            <a:fillRect/>
          </a:stretch>
        </p:blipFill>
        <p:spPr bwMode="auto">
          <a:xfrm>
            <a:off x="900113" y="4076700"/>
            <a:ext cx="7272337" cy="2701925"/>
          </a:xfrm>
          <a:prstGeom prst="rect">
            <a:avLst/>
          </a:prstGeom>
          <a:noFill/>
          <a:ln w="9525">
            <a:noFill/>
            <a:miter lim="800000"/>
            <a:headEnd/>
            <a:tailEnd/>
          </a:ln>
        </p:spPr>
      </p:pic>
      <p:sp>
        <p:nvSpPr>
          <p:cNvPr id="7175" name="Text Box 7"/>
          <p:cNvSpPr txBox="1">
            <a:spLocks noChangeArrowheads="1"/>
          </p:cNvSpPr>
          <p:nvPr/>
        </p:nvSpPr>
        <p:spPr bwMode="auto">
          <a:xfrm>
            <a:off x="1023938" y="5899150"/>
            <a:ext cx="654050" cy="366713"/>
          </a:xfrm>
          <a:prstGeom prst="rect">
            <a:avLst/>
          </a:prstGeom>
          <a:noFill/>
          <a:ln w="9525">
            <a:noFill/>
            <a:miter lim="800000"/>
            <a:headEnd/>
            <a:tailEnd/>
          </a:ln>
        </p:spPr>
        <p:txBody>
          <a:bodyPr wrap="none">
            <a:spAutoFit/>
          </a:bodyPr>
          <a:lstStyle/>
          <a:p>
            <a:pPr algn="l"/>
            <a:r>
              <a:rPr lang="en-US" altLang="zh-CN" b="1" dirty="0">
                <a:latin typeface="Times New Roman" pitchFamily="18" charset="0"/>
              </a:rPr>
              <a:t>ADP</a:t>
            </a:r>
          </a:p>
        </p:txBody>
      </p:sp>
      <p:sp>
        <p:nvSpPr>
          <p:cNvPr id="7176" name="Text Box 8"/>
          <p:cNvSpPr txBox="1">
            <a:spLocks noChangeArrowheads="1"/>
          </p:cNvSpPr>
          <p:nvPr/>
        </p:nvSpPr>
        <p:spPr bwMode="auto">
          <a:xfrm>
            <a:off x="2895600" y="5249863"/>
            <a:ext cx="1606550" cy="641350"/>
          </a:xfrm>
          <a:prstGeom prst="rect">
            <a:avLst/>
          </a:prstGeom>
          <a:noFill/>
          <a:ln w="9525">
            <a:noFill/>
            <a:miter lim="800000"/>
            <a:headEnd/>
            <a:tailEnd/>
          </a:ln>
        </p:spPr>
        <p:txBody>
          <a:bodyPr wrap="none">
            <a:spAutoFit/>
          </a:bodyPr>
          <a:lstStyle/>
          <a:p>
            <a:pPr algn="l"/>
            <a:r>
              <a:rPr lang="en-US" altLang="zh-CN" b="1" dirty="0">
                <a:latin typeface="Times New Roman" pitchFamily="18" charset="0"/>
              </a:rPr>
              <a:t>4Fe-4S-4Fe-4S</a:t>
            </a:r>
          </a:p>
          <a:p>
            <a:pPr algn="l"/>
            <a:r>
              <a:rPr lang="en-US" altLang="zh-CN" b="1" dirty="0">
                <a:latin typeface="Times New Roman" pitchFamily="18" charset="0"/>
              </a:rPr>
              <a:t>(P clusters)</a:t>
            </a:r>
          </a:p>
        </p:txBody>
      </p:sp>
      <p:sp>
        <p:nvSpPr>
          <p:cNvPr id="7177" name="Text Box 9"/>
          <p:cNvSpPr txBox="1">
            <a:spLocks noChangeArrowheads="1"/>
          </p:cNvSpPr>
          <p:nvPr/>
        </p:nvSpPr>
        <p:spPr bwMode="auto">
          <a:xfrm>
            <a:off x="3543300" y="4241800"/>
            <a:ext cx="831850" cy="366713"/>
          </a:xfrm>
          <a:prstGeom prst="rect">
            <a:avLst/>
          </a:prstGeom>
          <a:noFill/>
          <a:ln w="9525">
            <a:noFill/>
            <a:miter lim="800000"/>
            <a:headEnd/>
            <a:tailEnd/>
          </a:ln>
        </p:spPr>
        <p:txBody>
          <a:bodyPr wrap="none">
            <a:spAutoFit/>
          </a:bodyPr>
          <a:lstStyle/>
          <a:p>
            <a:pPr algn="l"/>
            <a:r>
              <a:rPr lang="en-US" altLang="zh-CN" b="1" dirty="0">
                <a:latin typeface="Times New Roman" pitchFamily="18" charset="0"/>
              </a:rPr>
              <a:t>Fe-Mo</a:t>
            </a:r>
          </a:p>
        </p:txBody>
      </p:sp>
      <p:sp>
        <p:nvSpPr>
          <p:cNvPr id="7178" name="Text Box 10"/>
          <p:cNvSpPr txBox="1">
            <a:spLocks noChangeArrowheads="1"/>
          </p:cNvSpPr>
          <p:nvPr/>
        </p:nvSpPr>
        <p:spPr bwMode="auto">
          <a:xfrm>
            <a:off x="1958975" y="5322888"/>
            <a:ext cx="857250" cy="641350"/>
          </a:xfrm>
          <a:prstGeom prst="rect">
            <a:avLst/>
          </a:prstGeom>
          <a:noFill/>
          <a:ln w="9525">
            <a:noFill/>
            <a:miter lim="800000"/>
            <a:headEnd/>
            <a:tailEnd/>
          </a:ln>
        </p:spPr>
        <p:txBody>
          <a:bodyPr wrap="none">
            <a:spAutoFit/>
          </a:bodyPr>
          <a:lstStyle/>
          <a:p>
            <a:pPr algn="l"/>
            <a:r>
              <a:rPr lang="en-US" altLang="zh-CN" b="1" dirty="0">
                <a:latin typeface="Times New Roman" pitchFamily="18" charset="0"/>
              </a:rPr>
              <a:t>4Fe-4S</a:t>
            </a:r>
          </a:p>
          <a:p>
            <a:pPr algn="l"/>
            <a:endParaRPr lang="en-US" altLang="zh-CN" dirty="0">
              <a:latin typeface="Times New Roman" pitchFamily="18" charset="0"/>
            </a:endParaRPr>
          </a:p>
        </p:txBody>
      </p:sp>
      <p:sp>
        <p:nvSpPr>
          <p:cNvPr id="7179" name="Line 13"/>
          <p:cNvSpPr>
            <a:spLocks noChangeShapeType="1"/>
          </p:cNvSpPr>
          <p:nvPr/>
        </p:nvSpPr>
        <p:spPr bwMode="auto">
          <a:xfrm flipH="1">
            <a:off x="4787900" y="908050"/>
            <a:ext cx="1296988" cy="73025"/>
          </a:xfrm>
          <a:prstGeom prst="line">
            <a:avLst/>
          </a:prstGeom>
          <a:noFill/>
          <a:ln w="38100">
            <a:solidFill>
              <a:schemeClr val="bg2"/>
            </a:solidFill>
            <a:round/>
            <a:headEnd/>
            <a:tailEnd type="triangle" w="med" len="med"/>
          </a:ln>
        </p:spPr>
        <p:txBody>
          <a:bodyPr wrap="none"/>
          <a:lstStyle/>
          <a:p>
            <a:endParaRPr lang="zh-CN" altLang="en-US"/>
          </a:p>
        </p:txBody>
      </p:sp>
      <p:sp>
        <p:nvSpPr>
          <p:cNvPr id="7180" name="Line 14"/>
          <p:cNvSpPr>
            <a:spLocks noChangeShapeType="1"/>
          </p:cNvSpPr>
          <p:nvPr/>
        </p:nvSpPr>
        <p:spPr bwMode="auto">
          <a:xfrm>
            <a:off x="468313" y="908050"/>
            <a:ext cx="142875" cy="647700"/>
          </a:xfrm>
          <a:prstGeom prst="line">
            <a:avLst/>
          </a:prstGeom>
          <a:noFill/>
          <a:ln w="38100">
            <a:solidFill>
              <a:srgbClr val="0000CC"/>
            </a:solidFill>
            <a:round/>
            <a:headEnd/>
            <a:tailEnd type="triangle" w="med" len="med"/>
          </a:ln>
        </p:spPr>
        <p:txBody>
          <a:bodyPr wrap="none"/>
          <a:lstStyle/>
          <a:p>
            <a:endParaRPr lang="zh-CN" altLang="en-US"/>
          </a:p>
        </p:txBody>
      </p:sp>
      <p:sp>
        <p:nvSpPr>
          <p:cNvPr id="7181" name="Line 15"/>
          <p:cNvSpPr>
            <a:spLocks noChangeShapeType="1"/>
          </p:cNvSpPr>
          <p:nvPr/>
        </p:nvSpPr>
        <p:spPr bwMode="auto">
          <a:xfrm flipH="1">
            <a:off x="5580063" y="908050"/>
            <a:ext cx="504825" cy="360363"/>
          </a:xfrm>
          <a:prstGeom prst="line">
            <a:avLst/>
          </a:prstGeom>
          <a:noFill/>
          <a:ln w="38100">
            <a:solidFill>
              <a:srgbClr val="CC66FF"/>
            </a:solidFill>
            <a:round/>
            <a:headEnd/>
            <a:tailEnd type="triangle" w="med" len="med"/>
          </a:ln>
        </p:spPr>
        <p:txBody>
          <a:bodyPr wrap="none"/>
          <a:lstStyle/>
          <a:p>
            <a:endParaRPr lang="zh-CN" altLang="en-US"/>
          </a:p>
        </p:txBody>
      </p:sp>
      <p:sp>
        <p:nvSpPr>
          <p:cNvPr id="7182" name="Line 16"/>
          <p:cNvSpPr>
            <a:spLocks noChangeShapeType="1"/>
          </p:cNvSpPr>
          <p:nvPr/>
        </p:nvSpPr>
        <p:spPr bwMode="auto">
          <a:xfrm>
            <a:off x="468313" y="908050"/>
            <a:ext cx="790575" cy="936625"/>
          </a:xfrm>
          <a:prstGeom prst="line">
            <a:avLst/>
          </a:prstGeom>
          <a:noFill/>
          <a:ln w="38100">
            <a:solidFill>
              <a:srgbClr val="00CC00"/>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666" y="620688"/>
            <a:ext cx="9144000" cy="1143000"/>
          </a:xfrm>
        </p:spPr>
        <p:txBody>
          <a:bodyPr/>
          <a:lstStyle/>
          <a:p>
            <a:pPr eaLnBrk="1" hangingPunct="1"/>
            <a:r>
              <a:rPr lang="en-US" altLang="zh-CN" b="1" dirty="0" smtClean="0">
                <a:solidFill>
                  <a:srgbClr val="0000CC"/>
                </a:solidFill>
                <a:latin typeface="Times New Roman" pitchFamily="18" charset="0"/>
              </a:rPr>
              <a:t>15. Base specific NMP kinases together with a nonspecific NDP kinase convert NMPs to NTPs</a:t>
            </a:r>
          </a:p>
        </p:txBody>
      </p:sp>
      <p:sp>
        <p:nvSpPr>
          <p:cNvPr id="61443" name="Rectangle 3"/>
          <p:cNvSpPr>
            <a:spLocks noGrp="1" noChangeArrowheads="1"/>
          </p:cNvSpPr>
          <p:nvPr>
            <p:ph type="body" idx="1"/>
          </p:nvPr>
        </p:nvSpPr>
        <p:spPr>
          <a:xfrm>
            <a:off x="0" y="2420888"/>
            <a:ext cx="9144000" cy="4114800"/>
          </a:xfrm>
        </p:spPr>
        <p:txBody>
          <a:bodyPr/>
          <a:lstStyle/>
          <a:p>
            <a:pPr eaLnBrk="1" hangingPunct="1">
              <a:lnSpc>
                <a:spcPct val="90000"/>
              </a:lnSpc>
            </a:pPr>
            <a:r>
              <a:rPr lang="en-US" altLang="zh-CN" b="1" dirty="0" smtClean="0">
                <a:latin typeface="Times New Roman" pitchFamily="18" charset="0"/>
              </a:rPr>
              <a:t>Nucleotides participate in biosynthesis of RNA and DNA in the forms of NTPs.</a:t>
            </a:r>
          </a:p>
          <a:p>
            <a:pPr eaLnBrk="1" hangingPunct="1">
              <a:lnSpc>
                <a:spcPct val="90000"/>
              </a:lnSpc>
            </a:pPr>
            <a:r>
              <a:rPr lang="en-US" altLang="zh-CN" b="1" dirty="0" smtClean="0">
                <a:latin typeface="Times New Roman" pitchFamily="18" charset="0"/>
              </a:rPr>
              <a:t>Each </a:t>
            </a:r>
            <a:r>
              <a:rPr lang="en-US" altLang="zh-CN" b="1" dirty="0" smtClean="0">
                <a:solidFill>
                  <a:srgbClr val="FF0000"/>
                </a:solidFill>
                <a:latin typeface="Times New Roman" pitchFamily="18" charset="0"/>
              </a:rPr>
              <a:t>specific</a:t>
            </a:r>
            <a:r>
              <a:rPr lang="en-US" altLang="zh-CN" b="1" dirty="0" smtClean="0">
                <a:latin typeface="Times New Roman" pitchFamily="18" charset="0"/>
              </a:rPr>
              <a:t> nucleoside monophosphate (NMP) kinase converts the corresponding NMP/dNMPs to NDP/dNDPs using ATP.</a:t>
            </a:r>
          </a:p>
          <a:p>
            <a:pPr eaLnBrk="1" hangingPunct="1">
              <a:lnSpc>
                <a:spcPct val="90000"/>
              </a:lnSpc>
            </a:pPr>
            <a:r>
              <a:rPr lang="en-US" altLang="zh-CN" b="1" dirty="0" smtClean="0">
                <a:latin typeface="Times New Roman" pitchFamily="18" charset="0"/>
              </a:rPr>
              <a:t>The nonspecific nucleoside diphosphate (NDP) kinase converts all NDP/dNDPs to NTP/dNTPs using ATP or other NTPs.</a:t>
            </a:r>
          </a:p>
        </p:txBody>
      </p:sp>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692696"/>
            <a:ext cx="9144000" cy="1143000"/>
          </a:xfrm>
        </p:spPr>
        <p:txBody>
          <a:bodyPr/>
          <a:lstStyle/>
          <a:p>
            <a:pPr eaLnBrk="1" hangingPunct="1"/>
            <a:r>
              <a:rPr lang="en-US" altLang="zh-CN" sz="4800" b="1" dirty="0" smtClean="0">
                <a:solidFill>
                  <a:srgbClr val="0000CC"/>
                </a:solidFill>
                <a:latin typeface="Times New Roman" pitchFamily="18" charset="0"/>
              </a:rPr>
              <a:t>16. Deoxyribonucleotides are made from ribonucleotides at the NDP level</a:t>
            </a:r>
          </a:p>
        </p:txBody>
      </p:sp>
      <p:sp>
        <p:nvSpPr>
          <p:cNvPr id="62467" name="Rectangle 3"/>
          <p:cNvSpPr>
            <a:spLocks noGrp="1" noChangeArrowheads="1"/>
          </p:cNvSpPr>
          <p:nvPr>
            <p:ph type="body" idx="1"/>
          </p:nvPr>
        </p:nvSpPr>
        <p:spPr>
          <a:xfrm>
            <a:off x="0" y="2636912"/>
            <a:ext cx="9144000" cy="4114800"/>
          </a:xfrm>
        </p:spPr>
        <p:txBody>
          <a:bodyPr/>
          <a:lstStyle/>
          <a:p>
            <a:pPr eaLnBrk="1" hangingPunct="1"/>
            <a:r>
              <a:rPr lang="en-US" altLang="zh-CN" b="1" dirty="0" smtClean="0">
                <a:latin typeface="Times New Roman" pitchFamily="18" charset="0"/>
              </a:rPr>
              <a:t>This occurs by direct reduction at the 2’-carbon.</a:t>
            </a:r>
          </a:p>
          <a:p>
            <a:pPr eaLnBrk="1" hangingPunct="1"/>
            <a:r>
              <a:rPr lang="en-US" altLang="zh-CN" b="1" dirty="0" smtClean="0">
                <a:solidFill>
                  <a:srgbClr val="FF0000"/>
                </a:solidFill>
                <a:latin typeface="Times New Roman" pitchFamily="18" charset="0"/>
              </a:rPr>
              <a:t>Ribonucleotide reductase</a:t>
            </a:r>
            <a:r>
              <a:rPr lang="en-US" altLang="zh-CN" b="1" dirty="0" smtClean="0">
                <a:latin typeface="Times New Roman" pitchFamily="18" charset="0"/>
              </a:rPr>
              <a:t> catalyzes all such conversions.</a:t>
            </a:r>
          </a:p>
          <a:p>
            <a:pPr eaLnBrk="1" hangingPunct="1"/>
            <a:r>
              <a:rPr lang="en-US" altLang="zh-CN" b="1" dirty="0" smtClean="0">
                <a:latin typeface="Times New Roman" pitchFamily="18" charset="0"/>
              </a:rPr>
              <a:t>The electrons are provided by NADPH and are transferred to the ribonucleotide reductase via two possible paths (via either thioredoxin or glutaredoxin).</a:t>
            </a:r>
          </a:p>
          <a:p>
            <a:pPr eaLnBrk="1" hangingPunct="1"/>
            <a:endParaRPr lang="en-US" altLang="zh-CN" b="1" dirty="0" smtClean="0">
              <a:latin typeface="Times New Roman" pitchFamily="18" charset="0"/>
            </a:endParaRPr>
          </a:p>
        </p:txBody>
      </p:sp>
    </p:spTree>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659438" y="476250"/>
            <a:ext cx="3484562" cy="3508375"/>
          </a:xfrm>
          <a:prstGeom prst="rect">
            <a:avLst/>
          </a:prstGeom>
          <a:noFill/>
          <a:ln w="9525">
            <a:noFill/>
            <a:miter lim="800000"/>
            <a:headEnd/>
            <a:tailEnd/>
          </a:ln>
        </p:spPr>
        <p:txBody>
          <a:bodyPr wrap="none">
            <a:spAutoFit/>
          </a:bodyPr>
          <a:lstStyle/>
          <a:p>
            <a:pPr algn="l"/>
            <a:r>
              <a:rPr kumimoji="1" lang="en-US" altLang="zh-CN" sz="2800" b="1" dirty="0">
                <a:solidFill>
                  <a:srgbClr val="0000CC"/>
                </a:solidFill>
                <a:latin typeface="Times New Roman" pitchFamily="18" charset="0"/>
              </a:rPr>
              <a:t>NDPs are converted</a:t>
            </a:r>
          </a:p>
          <a:p>
            <a:pPr algn="l"/>
            <a:r>
              <a:rPr kumimoji="1" lang="en-US" altLang="zh-CN" sz="2800" b="1" dirty="0">
                <a:solidFill>
                  <a:srgbClr val="0000CC"/>
                </a:solidFill>
                <a:latin typeface="Times New Roman" pitchFamily="18" charset="0"/>
              </a:rPr>
              <a:t>to dNDPs with the</a:t>
            </a:r>
          </a:p>
          <a:p>
            <a:pPr algn="l"/>
            <a:r>
              <a:rPr kumimoji="1" lang="en-US" altLang="zh-CN" sz="2800" b="1" dirty="0">
                <a:solidFill>
                  <a:srgbClr val="0000CC"/>
                </a:solidFill>
                <a:latin typeface="Times New Roman" pitchFamily="18" charset="0"/>
              </a:rPr>
              <a:t>catalysis of</a:t>
            </a:r>
          </a:p>
          <a:p>
            <a:pPr algn="l"/>
            <a:r>
              <a:rPr kumimoji="1" lang="en-US" altLang="zh-CN" sz="2800" b="1" dirty="0">
                <a:solidFill>
                  <a:srgbClr val="0000CC"/>
                </a:solidFill>
                <a:latin typeface="Times New Roman" pitchFamily="18" charset="0"/>
              </a:rPr>
              <a:t>ribonucleotide</a:t>
            </a:r>
          </a:p>
          <a:p>
            <a:pPr algn="l"/>
            <a:r>
              <a:rPr kumimoji="1" lang="en-US" altLang="zh-CN" sz="2800" b="1" dirty="0">
                <a:solidFill>
                  <a:srgbClr val="0000CC"/>
                </a:solidFill>
                <a:latin typeface="Times New Roman" pitchFamily="18" charset="0"/>
              </a:rPr>
              <a:t>reductase, with </a:t>
            </a:r>
          </a:p>
          <a:p>
            <a:pPr algn="l"/>
            <a:r>
              <a:rPr kumimoji="1" lang="en-US" altLang="zh-CN" sz="2800" b="1" dirty="0">
                <a:solidFill>
                  <a:srgbClr val="0000CC"/>
                </a:solidFill>
                <a:latin typeface="Times New Roman" pitchFamily="18" charset="0"/>
              </a:rPr>
              <a:t>electrons ultimately</a:t>
            </a:r>
          </a:p>
          <a:p>
            <a:pPr algn="l"/>
            <a:r>
              <a:rPr kumimoji="1" lang="en-US" altLang="zh-CN" sz="2800" b="1" dirty="0">
                <a:solidFill>
                  <a:srgbClr val="0000CC"/>
                </a:solidFill>
                <a:latin typeface="Times New Roman" pitchFamily="18" charset="0"/>
              </a:rPr>
              <a:t>coming from NADPH</a:t>
            </a:r>
          </a:p>
          <a:p>
            <a:pPr algn="l"/>
            <a:endParaRPr lang="en-US" altLang="zh-CN" sz="2800" dirty="0">
              <a:solidFill>
                <a:schemeClr val="tx2"/>
              </a:solidFill>
              <a:latin typeface="Times New Roman" pitchFamily="18" charset="0"/>
            </a:endParaRPr>
          </a:p>
        </p:txBody>
      </p:sp>
      <p:pic>
        <p:nvPicPr>
          <p:cNvPr id="63491" name="Picture 4"/>
          <p:cNvPicPr>
            <a:picLocks noChangeAspect="1" noChangeArrowheads="1"/>
          </p:cNvPicPr>
          <p:nvPr/>
        </p:nvPicPr>
        <p:blipFill>
          <a:blip r:embed="rId3"/>
          <a:srcRect/>
          <a:stretch>
            <a:fillRect/>
          </a:stretch>
        </p:blipFill>
        <p:spPr bwMode="auto">
          <a:xfrm>
            <a:off x="0" y="188913"/>
            <a:ext cx="5683250" cy="6097587"/>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620688"/>
            <a:ext cx="9144000" cy="1143000"/>
          </a:xfrm>
        </p:spPr>
        <p:txBody>
          <a:bodyPr/>
          <a:lstStyle/>
          <a:p>
            <a:pPr eaLnBrk="1" hangingPunct="1"/>
            <a:r>
              <a:rPr lang="en-US" altLang="zh-CN" b="1" dirty="0" smtClean="0">
                <a:solidFill>
                  <a:srgbClr val="0000CC"/>
                </a:solidFill>
                <a:latin typeface="Times New Roman" pitchFamily="18" charset="0"/>
              </a:rPr>
              <a:t>17. Free radicals are involved in converting NDPs to dNDPs by the ribonucleotide reductase</a:t>
            </a:r>
          </a:p>
        </p:txBody>
      </p:sp>
      <p:sp>
        <p:nvSpPr>
          <p:cNvPr id="64515" name="Rectangle 3"/>
          <p:cNvSpPr>
            <a:spLocks noGrp="1" noChangeArrowheads="1"/>
          </p:cNvSpPr>
          <p:nvPr>
            <p:ph type="body" idx="1"/>
          </p:nvPr>
        </p:nvSpPr>
        <p:spPr>
          <a:xfrm>
            <a:off x="0" y="2348880"/>
            <a:ext cx="9144000" cy="4114800"/>
          </a:xfrm>
        </p:spPr>
        <p:txBody>
          <a:bodyPr/>
          <a:lstStyle/>
          <a:p>
            <a:pPr eaLnBrk="1" hangingPunct="1"/>
            <a:r>
              <a:rPr lang="en-US" altLang="zh-CN" b="1" dirty="0" smtClean="0">
                <a:latin typeface="Times New Roman" pitchFamily="18" charset="0"/>
              </a:rPr>
              <a:t>Ribonucleotide reductase exists as a tetramer, with two R</a:t>
            </a:r>
            <a:r>
              <a:rPr lang="en-US" altLang="zh-CN" b="1" baseline="-25000" dirty="0" smtClean="0">
                <a:latin typeface="Times New Roman" pitchFamily="18" charset="0"/>
              </a:rPr>
              <a:t>1</a:t>
            </a:r>
            <a:r>
              <a:rPr lang="en-US" altLang="zh-CN" b="1" dirty="0" smtClean="0">
                <a:latin typeface="Times New Roman" pitchFamily="18" charset="0"/>
              </a:rPr>
              <a:t> and two R</a:t>
            </a:r>
            <a:r>
              <a:rPr lang="en-US" altLang="zh-CN" b="1" baseline="-25000" dirty="0" smtClean="0">
                <a:latin typeface="Times New Roman" pitchFamily="18" charset="0"/>
              </a:rPr>
              <a:t>2</a:t>
            </a:r>
            <a:r>
              <a:rPr lang="en-US" altLang="zh-CN" b="1" dirty="0" smtClean="0">
                <a:latin typeface="Times New Roman" pitchFamily="18" charset="0"/>
              </a:rPr>
              <a:t> subunits.</a:t>
            </a:r>
          </a:p>
          <a:p>
            <a:pPr eaLnBrk="1" hangingPunct="1"/>
            <a:r>
              <a:rPr lang="en-US" altLang="zh-CN" b="1" dirty="0" smtClean="0">
                <a:latin typeface="Times New Roman" pitchFamily="18" charset="0"/>
              </a:rPr>
              <a:t>Each tetramer has two active sites formed at the interface of R</a:t>
            </a:r>
            <a:r>
              <a:rPr lang="en-US" altLang="zh-CN" b="1" baseline="-25000" dirty="0" smtClean="0">
                <a:latin typeface="Times New Roman" pitchFamily="18" charset="0"/>
              </a:rPr>
              <a:t>1</a:t>
            </a:r>
            <a:r>
              <a:rPr lang="en-US" altLang="zh-CN" b="1" dirty="0" smtClean="0">
                <a:latin typeface="Times New Roman" pitchFamily="18" charset="0"/>
              </a:rPr>
              <a:t> and R</a:t>
            </a:r>
            <a:r>
              <a:rPr lang="en-US" altLang="zh-CN" b="1" baseline="-25000" dirty="0" smtClean="0">
                <a:latin typeface="Times New Roman" pitchFamily="18" charset="0"/>
              </a:rPr>
              <a:t>2</a:t>
            </a:r>
            <a:r>
              <a:rPr lang="en-US" altLang="zh-CN" b="1" dirty="0" smtClean="0">
                <a:latin typeface="Times New Roman" pitchFamily="18" charset="0"/>
              </a:rPr>
              <a:t> subunits: R</a:t>
            </a:r>
            <a:r>
              <a:rPr lang="en-US" altLang="zh-CN" b="1" baseline="-25000" dirty="0" smtClean="0">
                <a:latin typeface="Times New Roman" pitchFamily="18" charset="0"/>
              </a:rPr>
              <a:t>1</a:t>
            </a:r>
            <a:r>
              <a:rPr lang="en-US" altLang="zh-CN" b="1" dirty="0" smtClean="0">
                <a:latin typeface="Times New Roman" pitchFamily="18" charset="0"/>
              </a:rPr>
              <a:t> contributes two -SH groups and R</a:t>
            </a:r>
            <a:r>
              <a:rPr lang="en-US" altLang="zh-CN" b="1" baseline="-25000" dirty="0" smtClean="0">
                <a:latin typeface="Times New Roman" pitchFamily="18" charset="0"/>
              </a:rPr>
              <a:t>2</a:t>
            </a:r>
            <a:r>
              <a:rPr lang="en-US" altLang="zh-CN" b="1" dirty="0" smtClean="0">
                <a:latin typeface="Times New Roman" pitchFamily="18" charset="0"/>
              </a:rPr>
              <a:t> contributes a radical (stabilized by a Tyr radical, which, in turn is stabilized by a Fe</a:t>
            </a:r>
            <a:r>
              <a:rPr lang="en-US" altLang="zh-CN" b="1" baseline="30000" dirty="0" smtClean="0">
                <a:latin typeface="Times New Roman" pitchFamily="18" charset="0"/>
              </a:rPr>
              <a:t>3+</a:t>
            </a:r>
            <a:r>
              <a:rPr lang="en-US" altLang="zh-CN" b="1" dirty="0" smtClean="0">
                <a:latin typeface="Times New Roman" pitchFamily="18" charset="0"/>
              </a:rPr>
              <a:t>-Fe</a:t>
            </a:r>
            <a:r>
              <a:rPr lang="en-US" altLang="zh-CN" b="1" baseline="30000" dirty="0" smtClean="0">
                <a:latin typeface="Times New Roman" pitchFamily="18" charset="0"/>
              </a:rPr>
              <a:t>3+</a:t>
            </a:r>
            <a:r>
              <a:rPr lang="en-US" altLang="zh-CN" b="1" dirty="0" smtClean="0">
                <a:latin typeface="Times New Roman" pitchFamily="18" charset="0"/>
              </a:rPr>
              <a:t> binuclear center in class I ribonucleotide reductase). </a:t>
            </a:r>
          </a:p>
        </p:txBody>
      </p:sp>
    </p:spTree>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a:srcRect/>
          <a:stretch>
            <a:fillRect/>
          </a:stretch>
        </p:blipFill>
        <p:spPr bwMode="auto">
          <a:xfrm>
            <a:off x="971550" y="0"/>
            <a:ext cx="7224713" cy="6097588"/>
          </a:xfrm>
          <a:prstGeom prst="rect">
            <a:avLst/>
          </a:prstGeom>
          <a:noFill/>
          <a:ln w="9525">
            <a:noFill/>
            <a:miter lim="800000"/>
            <a:headEnd/>
            <a:tailEnd/>
          </a:ln>
        </p:spPr>
      </p:pic>
      <p:sp>
        <p:nvSpPr>
          <p:cNvPr id="65539" name="Text Box 5"/>
          <p:cNvSpPr txBox="1">
            <a:spLocks noChangeArrowheads="1"/>
          </p:cNvSpPr>
          <p:nvPr/>
        </p:nvSpPr>
        <p:spPr bwMode="auto">
          <a:xfrm>
            <a:off x="971550" y="5957887"/>
            <a:ext cx="7077075" cy="1800225"/>
          </a:xfrm>
          <a:prstGeom prst="rect">
            <a:avLst/>
          </a:prstGeom>
          <a:noFill/>
          <a:ln w="9525">
            <a:noFill/>
            <a:miter lim="800000"/>
            <a:headEnd/>
            <a:tailEnd/>
          </a:ln>
        </p:spPr>
        <p:txBody>
          <a:bodyPr wrap="none">
            <a:spAutoFit/>
          </a:bodyPr>
          <a:lstStyle/>
          <a:p>
            <a:r>
              <a:rPr kumimoji="1" lang="en-US" altLang="zh-CN" sz="2800" b="1" dirty="0">
                <a:solidFill>
                  <a:srgbClr val="0000CC"/>
                </a:solidFill>
                <a:latin typeface="Times New Roman" pitchFamily="18" charset="0"/>
              </a:rPr>
              <a:t>Ribonucleotide reductase is a tetramer of two</a:t>
            </a:r>
          </a:p>
          <a:p>
            <a:r>
              <a:rPr kumimoji="1" lang="en-US" altLang="zh-CN" sz="2800" b="1" dirty="0">
                <a:solidFill>
                  <a:srgbClr val="0000CC"/>
                </a:solidFill>
                <a:latin typeface="Times New Roman" pitchFamily="18" charset="0"/>
              </a:rPr>
              <a:t> different subunits</a:t>
            </a:r>
          </a:p>
          <a:p>
            <a:endParaRPr lang="en-US" altLang="zh-CN" sz="2800" dirty="0">
              <a:solidFill>
                <a:schemeClr val="tx2"/>
              </a:solidFill>
              <a:latin typeface="Times New Roman" pitchFamily="18" charset="0"/>
            </a:endParaRPr>
          </a:p>
          <a:p>
            <a:endParaRPr lang="en-US" altLang="zh-CN" sz="2800" dirty="0">
              <a:latin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ChangeAspect="1" noChangeArrowheads="1"/>
          </p:cNvPicPr>
          <p:nvPr/>
        </p:nvPicPr>
        <p:blipFill>
          <a:blip r:embed="rId3"/>
          <a:srcRect/>
          <a:stretch>
            <a:fillRect/>
          </a:stretch>
        </p:blipFill>
        <p:spPr bwMode="auto">
          <a:xfrm>
            <a:off x="0" y="5168900"/>
            <a:ext cx="8243888" cy="1631950"/>
          </a:xfrm>
          <a:prstGeom prst="rect">
            <a:avLst/>
          </a:prstGeom>
          <a:noFill/>
          <a:ln w="9525">
            <a:noFill/>
            <a:miter lim="800000"/>
            <a:headEnd/>
            <a:tailEnd/>
          </a:ln>
        </p:spPr>
      </p:pic>
      <p:sp>
        <p:nvSpPr>
          <p:cNvPr id="66563" name="Text Box 7"/>
          <p:cNvSpPr txBox="1">
            <a:spLocks noChangeArrowheads="1"/>
          </p:cNvSpPr>
          <p:nvPr/>
        </p:nvSpPr>
        <p:spPr bwMode="auto">
          <a:xfrm>
            <a:off x="250825" y="6384925"/>
            <a:ext cx="1909763" cy="946150"/>
          </a:xfrm>
          <a:prstGeom prst="rect">
            <a:avLst/>
          </a:prstGeom>
          <a:noFill/>
          <a:ln w="9525">
            <a:noFill/>
            <a:miter lim="800000"/>
            <a:headEnd/>
            <a:tailEnd/>
          </a:ln>
        </p:spPr>
        <p:txBody>
          <a:bodyPr wrap="none">
            <a:spAutoFit/>
          </a:bodyPr>
          <a:lstStyle/>
          <a:p>
            <a:pPr algn="l"/>
            <a:r>
              <a:rPr kumimoji="1" lang="en-US" altLang="zh-CN" sz="2800" b="1" dirty="0">
                <a:latin typeface="Times New Roman" pitchFamily="18" charset="0"/>
              </a:rPr>
              <a:t>Tyr radical</a:t>
            </a:r>
          </a:p>
          <a:p>
            <a:pPr algn="l"/>
            <a:endParaRPr lang="en-US" altLang="zh-CN" sz="2800" dirty="0">
              <a:latin typeface="Times New Roman" pitchFamily="18" charset="0"/>
            </a:endParaRPr>
          </a:p>
        </p:txBody>
      </p:sp>
      <p:pic>
        <p:nvPicPr>
          <p:cNvPr id="66564" name="Picture 10"/>
          <p:cNvPicPr>
            <a:picLocks noChangeAspect="1" noChangeArrowheads="1"/>
          </p:cNvPicPr>
          <p:nvPr/>
        </p:nvPicPr>
        <p:blipFill>
          <a:blip r:embed="rId4"/>
          <a:srcRect/>
          <a:stretch>
            <a:fillRect/>
          </a:stretch>
        </p:blipFill>
        <p:spPr bwMode="auto">
          <a:xfrm>
            <a:off x="0" y="476250"/>
            <a:ext cx="5827713" cy="4411663"/>
          </a:xfrm>
          <a:prstGeom prst="rect">
            <a:avLst/>
          </a:prstGeom>
          <a:noFill/>
          <a:ln w="9525">
            <a:noFill/>
            <a:miter lim="800000"/>
            <a:headEnd/>
            <a:tailEnd/>
          </a:ln>
        </p:spPr>
      </p:pic>
      <p:sp>
        <p:nvSpPr>
          <p:cNvPr id="66565" name="Text Box 11"/>
          <p:cNvSpPr txBox="1">
            <a:spLocks noChangeArrowheads="1"/>
          </p:cNvSpPr>
          <p:nvPr/>
        </p:nvSpPr>
        <p:spPr bwMode="auto">
          <a:xfrm>
            <a:off x="5008563" y="3213100"/>
            <a:ext cx="4135437" cy="2530475"/>
          </a:xfrm>
          <a:prstGeom prst="rect">
            <a:avLst/>
          </a:prstGeom>
          <a:noFill/>
          <a:ln w="9525">
            <a:noFill/>
            <a:miter lim="800000"/>
            <a:headEnd/>
            <a:tailEnd/>
          </a:ln>
        </p:spPr>
        <p:txBody>
          <a:bodyPr wrap="none">
            <a:spAutoFit/>
          </a:bodyPr>
          <a:lstStyle/>
          <a:p>
            <a:pPr algn="l"/>
            <a:r>
              <a:rPr kumimoji="1" lang="en-US" altLang="zh-CN" sz="2800" b="1" dirty="0">
                <a:solidFill>
                  <a:srgbClr val="0000CC"/>
                </a:solidFill>
                <a:latin typeface="Times New Roman" pitchFamily="18" charset="0"/>
              </a:rPr>
              <a:t>The R2 dimer of </a:t>
            </a:r>
          </a:p>
          <a:p>
            <a:pPr algn="l"/>
            <a:r>
              <a:rPr kumimoji="1" lang="en-US" altLang="zh-CN" sz="2800" b="1" dirty="0">
                <a:solidFill>
                  <a:srgbClr val="0000CC"/>
                </a:solidFill>
                <a:latin typeface="Times New Roman" pitchFamily="18" charset="0"/>
              </a:rPr>
              <a:t>ribonucleotide reductase</a:t>
            </a:r>
          </a:p>
          <a:p>
            <a:pPr algn="l"/>
            <a:r>
              <a:rPr kumimoji="1" lang="en-US" altLang="zh-CN" sz="2800" b="1" dirty="0">
                <a:solidFill>
                  <a:srgbClr val="0000CC"/>
                </a:solidFill>
                <a:latin typeface="Times New Roman" pitchFamily="18" charset="0"/>
              </a:rPr>
              <a:t>with a Tyr radical and a </a:t>
            </a:r>
          </a:p>
          <a:p>
            <a:pPr algn="l"/>
            <a:r>
              <a:rPr kumimoji="1" lang="en-US" altLang="zh-CN" sz="2800" b="1" dirty="0">
                <a:solidFill>
                  <a:srgbClr val="0000CC"/>
                </a:solidFill>
                <a:latin typeface="Times New Roman" pitchFamily="18" charset="0"/>
              </a:rPr>
              <a:t>Fe</a:t>
            </a:r>
            <a:r>
              <a:rPr kumimoji="1" lang="en-US" altLang="zh-CN" sz="2800" b="1" baseline="30000" dirty="0">
                <a:solidFill>
                  <a:srgbClr val="0000CC"/>
                </a:solidFill>
                <a:latin typeface="Times New Roman" pitchFamily="18" charset="0"/>
              </a:rPr>
              <a:t>3+</a:t>
            </a:r>
            <a:r>
              <a:rPr kumimoji="1" lang="en-US" altLang="zh-CN" sz="2800" b="1" dirty="0">
                <a:solidFill>
                  <a:srgbClr val="0000CC"/>
                </a:solidFill>
                <a:latin typeface="Times New Roman" pitchFamily="18" charset="0"/>
              </a:rPr>
              <a:t>-Fe</a:t>
            </a:r>
            <a:r>
              <a:rPr kumimoji="1" lang="en-US" altLang="zh-CN" sz="2800" b="1" baseline="30000" dirty="0">
                <a:solidFill>
                  <a:srgbClr val="0000CC"/>
                </a:solidFill>
                <a:latin typeface="Times New Roman" pitchFamily="18" charset="0"/>
              </a:rPr>
              <a:t>3+</a:t>
            </a:r>
            <a:r>
              <a:rPr kumimoji="1" lang="en-US" altLang="zh-CN" sz="2800" b="1" dirty="0">
                <a:solidFill>
                  <a:srgbClr val="0000CC"/>
                </a:solidFill>
                <a:latin typeface="Times New Roman" pitchFamily="18" charset="0"/>
              </a:rPr>
              <a:t> binuclear center</a:t>
            </a:r>
          </a:p>
          <a:p>
            <a:pPr algn="l"/>
            <a:endParaRPr lang="en-US" altLang="zh-CN" sz="2400" b="1" dirty="0">
              <a:latin typeface="Times New Roman" pitchFamily="18" charset="0"/>
            </a:endParaRPr>
          </a:p>
          <a:p>
            <a:pPr algn="l"/>
            <a:endParaRPr lang="en-US" altLang="zh-CN" sz="2400" dirty="0">
              <a:latin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figure_22_42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35000"/>
            <a:ext cx="8531225"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979712" y="6021288"/>
            <a:ext cx="7288361" cy="892552"/>
          </a:xfrm>
          <a:prstGeom prst="rect">
            <a:avLst/>
          </a:prstGeom>
        </p:spPr>
        <p:txBody>
          <a:bodyPr wrap="square">
            <a:spAutoFit/>
          </a:bodyPr>
          <a:lstStyle/>
          <a:p>
            <a:r>
              <a:rPr kumimoji="1" lang="en-US" altLang="zh-CN" sz="2600" b="1" dirty="0">
                <a:solidFill>
                  <a:srgbClr val="0000CC"/>
                </a:solidFill>
                <a:latin typeface="Times New Roman" pitchFamily="18" charset="0"/>
              </a:rPr>
              <a:t>Ribonucleotide reductase is a tetramer of two</a:t>
            </a:r>
          </a:p>
          <a:p>
            <a:r>
              <a:rPr kumimoji="1" lang="en-US" altLang="zh-CN" sz="2600" b="1" dirty="0">
                <a:solidFill>
                  <a:srgbClr val="0000CC"/>
                </a:solidFill>
                <a:latin typeface="Times New Roman" pitchFamily="18" charset="0"/>
              </a:rPr>
              <a:t> different subunits</a:t>
            </a:r>
          </a:p>
        </p:txBody>
      </p:sp>
      <p:sp>
        <p:nvSpPr>
          <p:cNvPr id="3" name="矩形 2"/>
          <p:cNvSpPr/>
          <p:nvPr/>
        </p:nvSpPr>
        <p:spPr bwMode="auto">
          <a:xfrm>
            <a:off x="6804248" y="3861048"/>
            <a:ext cx="1008112" cy="36004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6" name="矩形 5"/>
          <p:cNvSpPr/>
          <p:nvPr/>
        </p:nvSpPr>
        <p:spPr bwMode="auto">
          <a:xfrm>
            <a:off x="7431869" y="1196752"/>
            <a:ext cx="1080120" cy="432048"/>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18617705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5940425" y="0"/>
            <a:ext cx="3648075" cy="7213600"/>
          </a:xfrm>
          <a:prstGeom prst="rect">
            <a:avLst/>
          </a:prstGeom>
          <a:noFill/>
          <a:ln w="9525">
            <a:noFill/>
            <a:miter lim="800000"/>
            <a:headEnd/>
            <a:tailEnd/>
          </a:ln>
        </p:spPr>
        <p:txBody>
          <a:bodyPr>
            <a:spAutoFit/>
          </a:bodyPr>
          <a:lstStyle/>
          <a:p>
            <a:pPr algn="l"/>
            <a:r>
              <a:rPr kumimoji="1" lang="en-US" altLang="zh-CN" sz="2800" b="1" dirty="0">
                <a:latin typeface="Times New Roman" pitchFamily="18" charset="0"/>
              </a:rPr>
              <a:t>A proposed</a:t>
            </a:r>
          </a:p>
          <a:p>
            <a:pPr algn="l"/>
            <a:r>
              <a:rPr kumimoji="1" lang="en-US" altLang="zh-CN" sz="2800" b="1" dirty="0">
                <a:latin typeface="Times New Roman" pitchFamily="18" charset="0"/>
              </a:rPr>
              <a:t>mechanism for</a:t>
            </a:r>
          </a:p>
          <a:p>
            <a:pPr algn="l"/>
            <a:r>
              <a:rPr kumimoji="1" lang="en-US" altLang="zh-CN" sz="2800" b="1" dirty="0">
                <a:latin typeface="Times New Roman" pitchFamily="18" charset="0"/>
              </a:rPr>
              <a:t>converting a </a:t>
            </a:r>
          </a:p>
          <a:p>
            <a:pPr algn="l"/>
            <a:r>
              <a:rPr kumimoji="1" lang="en-US" altLang="zh-CN" sz="2800" b="1" dirty="0">
                <a:latin typeface="Times New Roman" pitchFamily="18" charset="0"/>
              </a:rPr>
              <a:t>NDP to a dNDP</a:t>
            </a:r>
          </a:p>
          <a:p>
            <a:pPr algn="l"/>
            <a:r>
              <a:rPr kumimoji="1" lang="en-US" altLang="zh-CN" sz="2800" b="1" dirty="0">
                <a:latin typeface="Times New Roman" pitchFamily="18" charset="0"/>
              </a:rPr>
              <a:t>by ribonucleotide</a:t>
            </a:r>
          </a:p>
          <a:p>
            <a:pPr algn="l"/>
            <a:r>
              <a:rPr kumimoji="1" lang="en-US" altLang="zh-CN" sz="2800" b="1" dirty="0">
                <a:latin typeface="Times New Roman" pitchFamily="18" charset="0"/>
              </a:rPr>
              <a:t>reductase:</a:t>
            </a:r>
            <a:r>
              <a:rPr kumimoji="1" lang="en-US" altLang="zh-CN" sz="2800" b="1" dirty="0">
                <a:solidFill>
                  <a:srgbClr val="FFFF00"/>
                </a:solidFill>
                <a:latin typeface="Times New Roman" pitchFamily="18" charset="0"/>
              </a:rPr>
              <a:t> </a:t>
            </a:r>
            <a:r>
              <a:rPr kumimoji="1" lang="en-US" altLang="zh-CN" sz="2800" b="1" dirty="0">
                <a:solidFill>
                  <a:srgbClr val="FF0000"/>
                </a:solidFill>
                <a:latin typeface="Times New Roman" pitchFamily="18" charset="0"/>
              </a:rPr>
              <a:t>the</a:t>
            </a:r>
          </a:p>
          <a:p>
            <a:pPr algn="l"/>
            <a:r>
              <a:rPr kumimoji="1" lang="en-US" altLang="zh-CN" sz="2800" b="1" dirty="0">
                <a:solidFill>
                  <a:srgbClr val="FF0000"/>
                </a:solidFill>
                <a:latin typeface="Times New Roman" pitchFamily="18" charset="0"/>
              </a:rPr>
              <a:t>radical property</a:t>
            </a:r>
          </a:p>
          <a:p>
            <a:pPr algn="l"/>
            <a:r>
              <a:rPr kumimoji="1" lang="en-US" altLang="zh-CN" sz="2800" b="1" dirty="0">
                <a:solidFill>
                  <a:srgbClr val="FF0000"/>
                </a:solidFill>
                <a:latin typeface="Times New Roman" pitchFamily="18" charset="0"/>
              </a:rPr>
              <a:t>of the enzyme is</a:t>
            </a:r>
          </a:p>
          <a:p>
            <a:pPr algn="l"/>
            <a:r>
              <a:rPr kumimoji="1" lang="en-US" altLang="zh-CN" sz="2800" b="1" dirty="0">
                <a:solidFill>
                  <a:srgbClr val="FF0000"/>
                </a:solidFill>
                <a:latin typeface="Times New Roman" pitchFamily="18" charset="0"/>
              </a:rPr>
              <a:t>transiently </a:t>
            </a:r>
          </a:p>
          <a:p>
            <a:pPr algn="l"/>
            <a:r>
              <a:rPr kumimoji="1" lang="en-US" altLang="zh-CN" sz="2800" b="1" dirty="0">
                <a:solidFill>
                  <a:srgbClr val="FF0000"/>
                </a:solidFill>
                <a:latin typeface="Times New Roman" pitchFamily="18" charset="0"/>
              </a:rPr>
              <a:t>transferred to the </a:t>
            </a:r>
          </a:p>
          <a:p>
            <a:pPr algn="l"/>
            <a:r>
              <a:rPr kumimoji="1" lang="en-US" altLang="zh-CN" sz="2800" b="1" dirty="0">
                <a:solidFill>
                  <a:srgbClr val="FF0000"/>
                </a:solidFill>
                <a:latin typeface="Times New Roman" pitchFamily="18" charset="0"/>
              </a:rPr>
              <a:t>substrate; the </a:t>
            </a:r>
          </a:p>
          <a:p>
            <a:pPr algn="l"/>
            <a:r>
              <a:rPr kumimoji="1" lang="en-US" altLang="zh-CN" sz="2800" b="1" dirty="0">
                <a:solidFill>
                  <a:srgbClr val="FF0000"/>
                </a:solidFill>
                <a:latin typeface="Times New Roman" pitchFamily="18" charset="0"/>
              </a:rPr>
              <a:t>presence of the </a:t>
            </a:r>
          </a:p>
          <a:p>
            <a:pPr algn="l"/>
            <a:r>
              <a:rPr kumimoji="1" lang="en-US" altLang="zh-CN" sz="2800" b="1" dirty="0">
                <a:solidFill>
                  <a:srgbClr val="FF0000"/>
                </a:solidFill>
                <a:latin typeface="Times New Roman" pitchFamily="18" charset="0"/>
              </a:rPr>
              <a:t>radical at C-3 </a:t>
            </a:r>
          </a:p>
          <a:p>
            <a:pPr algn="l"/>
            <a:r>
              <a:rPr kumimoji="1" lang="en-US" altLang="zh-CN" sz="2800" b="1" dirty="0">
                <a:solidFill>
                  <a:srgbClr val="FF0000"/>
                </a:solidFill>
                <a:latin typeface="Times New Roman" pitchFamily="18" charset="0"/>
              </a:rPr>
              <a:t>stabilizes the </a:t>
            </a:r>
          </a:p>
          <a:p>
            <a:pPr algn="l"/>
            <a:r>
              <a:rPr kumimoji="1" lang="en-US" altLang="zh-CN" sz="2800" b="1" dirty="0">
                <a:solidFill>
                  <a:srgbClr val="FF0000"/>
                </a:solidFill>
                <a:latin typeface="Times New Roman" pitchFamily="18" charset="0"/>
              </a:rPr>
              <a:t>carbon cation</a:t>
            </a:r>
          </a:p>
          <a:p>
            <a:pPr algn="l"/>
            <a:r>
              <a:rPr kumimoji="1" lang="en-US" altLang="zh-CN" sz="2800" b="1" dirty="0">
                <a:solidFill>
                  <a:srgbClr val="FF0000"/>
                </a:solidFill>
                <a:latin typeface="Times New Roman" pitchFamily="18" charset="0"/>
              </a:rPr>
              <a:t>formed at C-2.</a:t>
            </a:r>
          </a:p>
          <a:p>
            <a:pPr algn="l"/>
            <a:endParaRPr kumimoji="1" lang="en-US" altLang="zh-CN" sz="2800" b="1" baseline="30000" dirty="0">
              <a:solidFill>
                <a:srgbClr val="FFFF00"/>
              </a:solidFill>
              <a:latin typeface="Times New Roman" pitchFamily="18" charset="0"/>
            </a:endParaRPr>
          </a:p>
        </p:txBody>
      </p:sp>
      <p:pic>
        <p:nvPicPr>
          <p:cNvPr id="67587" name="Picture 4"/>
          <p:cNvPicPr>
            <a:picLocks noChangeAspect="1" noChangeArrowheads="1"/>
          </p:cNvPicPr>
          <p:nvPr/>
        </p:nvPicPr>
        <p:blipFill>
          <a:blip r:embed="rId2"/>
          <a:srcRect/>
          <a:stretch>
            <a:fillRect/>
          </a:stretch>
        </p:blipFill>
        <p:spPr bwMode="auto">
          <a:xfrm>
            <a:off x="395288" y="333375"/>
            <a:ext cx="5048250" cy="60975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0" y="620713"/>
            <a:ext cx="9144000" cy="4114800"/>
          </a:xfrm>
        </p:spPr>
        <p:txBody>
          <a:bodyPr/>
          <a:lstStyle/>
          <a:p>
            <a:pPr eaLnBrk="1" hangingPunct="1"/>
            <a:r>
              <a:rPr lang="en-US" altLang="zh-CN" sz="3600" b="1" dirty="0" smtClean="0">
                <a:latin typeface="Times New Roman" pitchFamily="18" charset="0"/>
              </a:rPr>
              <a:t>The deoxygenation reaction is proposed to occur via a 3’-ribonucleotide radical, which helps to stabilize the 2’ carbon cation subsequently formed.</a:t>
            </a:r>
          </a:p>
          <a:p>
            <a:pPr eaLnBrk="1" hangingPunct="1"/>
            <a:endParaRPr lang="en-US" altLang="zh-CN"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84" y="620688"/>
            <a:ext cx="9144000" cy="1143000"/>
          </a:xfrm>
        </p:spPr>
        <p:txBody>
          <a:bodyPr/>
          <a:lstStyle/>
          <a:p>
            <a:pPr eaLnBrk="1" hangingPunct="1"/>
            <a:r>
              <a:rPr lang="en-US" altLang="zh-CN" b="1" dirty="0" smtClean="0">
                <a:solidFill>
                  <a:srgbClr val="0000CC"/>
                </a:solidFill>
                <a:latin typeface="Times New Roman" pitchFamily="18" charset="0"/>
              </a:rPr>
              <a:t>18. The </a:t>
            </a:r>
            <a:r>
              <a:rPr lang="en-US" altLang="zh-CN" b="1" i="1" dirty="0" smtClean="0">
                <a:solidFill>
                  <a:srgbClr val="0000CC"/>
                </a:solidFill>
                <a:latin typeface="Times New Roman" pitchFamily="18" charset="0"/>
              </a:rPr>
              <a:t>E. coli</a:t>
            </a:r>
            <a:r>
              <a:rPr lang="en-US" altLang="zh-CN" b="1" dirty="0" smtClean="0">
                <a:solidFill>
                  <a:srgbClr val="0000CC"/>
                </a:solidFill>
                <a:latin typeface="Times New Roman" pitchFamily="18" charset="0"/>
              </a:rPr>
              <a:t> ribonucleotide reductase is regulated for both its activity and substrate specificity</a:t>
            </a:r>
          </a:p>
        </p:txBody>
      </p:sp>
      <p:sp>
        <p:nvSpPr>
          <p:cNvPr id="69635" name="Rectangle 3"/>
          <p:cNvSpPr>
            <a:spLocks noGrp="1" noChangeArrowheads="1"/>
          </p:cNvSpPr>
          <p:nvPr>
            <p:ph type="body" idx="1"/>
          </p:nvPr>
        </p:nvSpPr>
        <p:spPr>
          <a:xfrm>
            <a:off x="0" y="2420888"/>
            <a:ext cx="9144000" cy="4114800"/>
          </a:xfrm>
        </p:spPr>
        <p:txBody>
          <a:bodyPr/>
          <a:lstStyle/>
          <a:p>
            <a:pPr eaLnBrk="1" hangingPunct="1"/>
            <a:r>
              <a:rPr lang="en-US" altLang="zh-CN" b="1" dirty="0" smtClean="0">
                <a:latin typeface="Times New Roman" pitchFamily="18" charset="0"/>
              </a:rPr>
              <a:t>Two types of regulatory sites are present on the R</a:t>
            </a:r>
            <a:r>
              <a:rPr lang="en-US" altLang="zh-CN" b="1" baseline="-25000" dirty="0" smtClean="0">
                <a:latin typeface="Times New Roman" pitchFamily="18" charset="0"/>
              </a:rPr>
              <a:t>1</a:t>
            </a:r>
            <a:r>
              <a:rPr lang="en-US" altLang="zh-CN" b="1" dirty="0" smtClean="0">
                <a:latin typeface="Times New Roman" pitchFamily="18" charset="0"/>
              </a:rPr>
              <a:t> subunits: one for substrate specificity and the other for the overall enzyme activity.</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At the overall enzymatic activity site: when ATP binds, the enzyme is activated; when dATP binds, the enzyme is inactivated.</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76672"/>
            <a:ext cx="9144000" cy="1143000"/>
          </a:xfrm>
        </p:spPr>
        <p:txBody>
          <a:bodyPr/>
          <a:lstStyle/>
          <a:p>
            <a:pPr eaLnBrk="1" hangingPunct="1">
              <a:lnSpc>
                <a:spcPct val="80000"/>
              </a:lnSpc>
            </a:pPr>
            <a:r>
              <a:rPr lang="en-US" altLang="zh-CN" b="1" dirty="0" smtClean="0">
                <a:solidFill>
                  <a:srgbClr val="0000CC"/>
                </a:solidFill>
                <a:latin typeface="Times New Roman" pitchFamily="18" charset="0"/>
              </a:rPr>
              <a:t>2. Electrons are transferred through a series of carriers to N</a:t>
            </a:r>
            <a:r>
              <a:rPr lang="en-US" altLang="zh-CN" b="1" baseline="-25000" dirty="0" smtClean="0">
                <a:solidFill>
                  <a:srgbClr val="0000CC"/>
                </a:solidFill>
                <a:latin typeface="Times New Roman" pitchFamily="18" charset="0"/>
              </a:rPr>
              <a:t>2</a:t>
            </a:r>
            <a:r>
              <a:rPr lang="en-US" altLang="zh-CN" b="1" dirty="0" smtClean="0">
                <a:solidFill>
                  <a:srgbClr val="0000CC"/>
                </a:solidFill>
                <a:latin typeface="Times New Roman" pitchFamily="18" charset="0"/>
              </a:rPr>
              <a:t> for its reduction on the nitrogenase complex</a:t>
            </a:r>
          </a:p>
        </p:txBody>
      </p:sp>
      <p:sp>
        <p:nvSpPr>
          <p:cNvPr id="8195" name="Rectangle 3"/>
          <p:cNvSpPr>
            <a:spLocks noGrp="1" noChangeArrowheads="1"/>
          </p:cNvSpPr>
          <p:nvPr>
            <p:ph type="body" idx="1"/>
          </p:nvPr>
        </p:nvSpPr>
        <p:spPr>
          <a:xfrm>
            <a:off x="29716" y="2060848"/>
            <a:ext cx="8915400" cy="4114800"/>
          </a:xfrm>
        </p:spPr>
        <p:txBody>
          <a:bodyPr/>
          <a:lstStyle/>
          <a:p>
            <a:pPr eaLnBrk="1" hangingPunct="1">
              <a:lnSpc>
                <a:spcPct val="90000"/>
              </a:lnSpc>
            </a:pPr>
            <a:r>
              <a:rPr lang="en-US" altLang="zh-CN" sz="3600" b="1" dirty="0" smtClean="0">
                <a:solidFill>
                  <a:srgbClr val="FF0000"/>
                </a:solidFill>
                <a:latin typeface="Times New Roman" pitchFamily="18" charset="0"/>
              </a:rPr>
              <a:t>Eight</a:t>
            </a:r>
            <a:r>
              <a:rPr lang="en-US" altLang="zh-CN" sz="3600" b="1" dirty="0" smtClean="0">
                <a:latin typeface="Times New Roman" pitchFamily="18" charset="0"/>
              </a:rPr>
              <a:t> electrons are believed to be needed for each round of fixation reaction: with six for reducing one N</a:t>
            </a:r>
            <a:r>
              <a:rPr lang="en-US" altLang="zh-CN" sz="3600" b="1" baseline="-25000" dirty="0" smtClean="0">
                <a:latin typeface="Times New Roman" pitchFamily="18" charset="0"/>
              </a:rPr>
              <a:t>2</a:t>
            </a:r>
            <a:r>
              <a:rPr lang="en-US" altLang="zh-CN" sz="3600" b="1" dirty="0" smtClean="0">
                <a:latin typeface="Times New Roman" pitchFamily="18" charset="0"/>
              </a:rPr>
              <a:t> and two for reducing 2H</a:t>
            </a:r>
            <a:r>
              <a:rPr lang="en-US" altLang="zh-CN" sz="3600" b="1" baseline="30000" dirty="0" smtClean="0">
                <a:latin typeface="Times New Roman" pitchFamily="18" charset="0"/>
              </a:rPr>
              <a:t>+</a:t>
            </a:r>
            <a:r>
              <a:rPr lang="en-US" altLang="zh-CN" sz="3600" b="1" dirty="0" smtClean="0">
                <a:latin typeface="Times New Roman" pitchFamily="18" charset="0"/>
              </a:rPr>
              <a:t> (to form H</a:t>
            </a:r>
            <a:r>
              <a:rPr lang="en-US" altLang="zh-CN" sz="3600" b="1" baseline="-25000" dirty="0" smtClean="0">
                <a:latin typeface="Times New Roman" pitchFamily="18" charset="0"/>
              </a:rPr>
              <a:t>2</a:t>
            </a:r>
            <a:r>
              <a:rPr lang="en-US" altLang="zh-CN" sz="3600" b="1" dirty="0" smtClean="0">
                <a:latin typeface="Times New Roman" pitchFamily="18" charset="0"/>
              </a:rPr>
              <a:t>).</a:t>
            </a:r>
          </a:p>
          <a:p>
            <a:pPr eaLnBrk="1" hangingPunct="1">
              <a:lnSpc>
                <a:spcPct val="90000"/>
              </a:lnSpc>
            </a:pPr>
            <a:r>
              <a:rPr lang="en-US" altLang="zh-CN" sz="3600" b="1" dirty="0" smtClean="0">
                <a:latin typeface="Times New Roman" pitchFamily="18" charset="0"/>
              </a:rPr>
              <a:t>The electrons mainly come from reduced ferredoxin (from photophosphorylation) or reduced flavodoxin (from oxidative phosphorylation) and are transferred to dinitrogenase via dinitrogenase reductase.</a:t>
            </a:r>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figure_22_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14500"/>
            <a:ext cx="8531225" cy="342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2"/>
          <p:cNvSpPr txBox="1"/>
          <p:nvPr/>
        </p:nvSpPr>
        <p:spPr>
          <a:xfrm>
            <a:off x="572875" y="5517232"/>
            <a:ext cx="7995074" cy="1077218"/>
          </a:xfrm>
          <a:prstGeom prst="rect">
            <a:avLst/>
          </a:prstGeom>
          <a:noFill/>
        </p:spPr>
        <p:txBody>
          <a:bodyPr wrap="none" rtlCol="0">
            <a:spAutoFit/>
          </a:bodyPr>
          <a:lstStyle/>
          <a:p>
            <a:r>
              <a:rPr lang="en-US" altLang="zh-CN" sz="3200" b="1" dirty="0" smtClean="0">
                <a:solidFill>
                  <a:srgbClr val="0000CC"/>
                </a:solidFill>
                <a:latin typeface="Times New Roman" panose="02020603050405020304" pitchFamily="18" charset="0"/>
                <a:cs typeface="Times New Roman" panose="02020603050405020304" pitchFamily="18" charset="0"/>
              </a:rPr>
              <a:t>Oligomerization of ribonucleotide reductase </a:t>
            </a:r>
          </a:p>
          <a:p>
            <a:r>
              <a:rPr lang="en-US" altLang="zh-CN" sz="3200" b="1" dirty="0" smtClean="0">
                <a:solidFill>
                  <a:srgbClr val="0000CC"/>
                </a:solidFill>
                <a:latin typeface="Times New Roman" panose="02020603050405020304" pitchFamily="18" charset="0"/>
                <a:cs typeface="Times New Roman" panose="02020603050405020304" pitchFamily="18" charset="0"/>
              </a:rPr>
              <a:t>induced by the allosteric inhibitor dATP</a:t>
            </a:r>
            <a:endParaRPr lang="zh-CN" altLang="en-US" sz="3200" b="1" dirty="0">
              <a:solidFill>
                <a:srgbClr val="0000CC"/>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6075317" y="4653136"/>
            <a:ext cx="2070374" cy="523220"/>
          </a:xfrm>
          <a:prstGeom prst="rect">
            <a:avLst/>
          </a:prstGeom>
          <a:noFill/>
        </p:spPr>
        <p:txBody>
          <a:bodyPr wrap="none" rtlCol="0">
            <a:spAutoFit/>
          </a:bodyPr>
          <a:lstStyle/>
          <a:p>
            <a:r>
              <a:rPr lang="en-US" altLang="zh-CN" sz="2800" b="1" dirty="0" smtClean="0">
                <a:latin typeface="Times New Roman" panose="02020603050405020304" pitchFamily="18" charset="0"/>
                <a:cs typeface="Times New Roman" panose="02020603050405020304" pitchFamily="18" charset="0"/>
              </a:rPr>
              <a:t>50</a:t>
            </a:r>
            <a:r>
              <a:rPr lang="en-US" altLang="zh-CN" sz="2800" b="1" dirty="0" smtClean="0">
                <a:latin typeface="Symbol" panose="05050102010706020507" pitchFamily="18" charset="2"/>
                <a:cs typeface="Times New Roman" panose="02020603050405020304" pitchFamily="18" charset="0"/>
              </a:rPr>
              <a:t>m</a:t>
            </a:r>
            <a:r>
              <a:rPr lang="en-US" altLang="zh-CN" sz="2800" b="1" dirty="0" smtClean="0">
                <a:latin typeface="Times New Roman" panose="02020603050405020304" pitchFamily="18" charset="0"/>
                <a:cs typeface="Times New Roman" panose="02020603050405020304" pitchFamily="18" charset="0"/>
              </a:rPr>
              <a:t>M dATP</a:t>
            </a:r>
            <a:endParaRPr lang="zh-CN"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7510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0" y="785813"/>
            <a:ext cx="9144000" cy="6524625"/>
          </a:xfrm>
        </p:spPr>
        <p:txBody>
          <a:bodyPr/>
          <a:lstStyle/>
          <a:p>
            <a:pPr eaLnBrk="1" hangingPunct="1">
              <a:buFontTx/>
              <a:buNone/>
            </a:pPr>
            <a:r>
              <a:rPr lang="en-US" altLang="zh-CN" sz="3600" b="1" dirty="0" smtClean="0">
                <a:latin typeface="Times New Roman" pitchFamily="18" charset="0"/>
              </a:rPr>
              <a:t>At the substrate specificity site:</a:t>
            </a:r>
            <a:r>
              <a:rPr lang="en-US" altLang="zh-CN" b="1" dirty="0" smtClean="0">
                <a:latin typeface="Times New Roman" pitchFamily="18" charset="0"/>
              </a:rPr>
              <a:t> </a:t>
            </a:r>
          </a:p>
          <a:p>
            <a:pPr eaLnBrk="1" hangingPunct="1"/>
            <a:r>
              <a:rPr lang="en-US" altLang="zh-CN" b="1" dirty="0" smtClean="0">
                <a:latin typeface="Times New Roman" pitchFamily="18" charset="0"/>
              </a:rPr>
              <a:t>when dATP or ATP binds, reduction of CDP and UDP is favored;</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when dTTP binds, reduction of GDP is favored (and the reduction of CDP and UDP is inhibited);</a:t>
            </a:r>
          </a:p>
          <a:p>
            <a:pPr eaLnBrk="1" hangingPunct="1"/>
            <a:endParaRPr lang="en-US" altLang="zh-CN" b="1" dirty="0" smtClean="0">
              <a:latin typeface="Times New Roman" pitchFamily="18" charset="0"/>
            </a:endParaRPr>
          </a:p>
          <a:p>
            <a:pPr eaLnBrk="1" hangingPunct="1"/>
            <a:r>
              <a:rPr lang="en-US" altLang="zh-CN" b="1" dirty="0" smtClean="0">
                <a:latin typeface="Times New Roman" pitchFamily="18" charset="0"/>
              </a:rPr>
              <a:t>when dGTP binds, reduction of ADP is favored.</a:t>
            </a:r>
          </a:p>
        </p:txBody>
      </p:sp>
    </p:spTree>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571500" y="5057775"/>
            <a:ext cx="8112125" cy="1800225"/>
          </a:xfrm>
          <a:prstGeom prst="rect">
            <a:avLst/>
          </a:prstGeom>
          <a:noFill/>
          <a:ln w="9525">
            <a:noFill/>
            <a:miter lim="800000"/>
            <a:headEnd/>
            <a:tailEnd/>
          </a:ln>
        </p:spPr>
        <p:txBody>
          <a:bodyPr>
            <a:spAutoFit/>
          </a:bodyPr>
          <a:lstStyle/>
          <a:p>
            <a:r>
              <a:rPr kumimoji="1" lang="en-US" altLang="zh-CN" sz="2800" b="1" dirty="0">
                <a:solidFill>
                  <a:srgbClr val="0000CC"/>
                </a:solidFill>
                <a:latin typeface="Times New Roman" pitchFamily="18" charset="0"/>
              </a:rPr>
              <a:t>Both substrate specificity and the overall enzymatic </a:t>
            </a:r>
          </a:p>
          <a:p>
            <a:r>
              <a:rPr kumimoji="1" lang="en-US" altLang="zh-CN" sz="2800" b="1" dirty="0">
                <a:solidFill>
                  <a:srgbClr val="0000CC"/>
                </a:solidFill>
                <a:latin typeface="Times New Roman" pitchFamily="18" charset="0"/>
              </a:rPr>
              <a:t>activity of ribonucleotide reductase are regulated to </a:t>
            </a:r>
          </a:p>
          <a:p>
            <a:r>
              <a:rPr kumimoji="1" lang="en-US" altLang="zh-CN" sz="2800" b="1" dirty="0">
                <a:solidFill>
                  <a:srgbClr val="FF0000"/>
                </a:solidFill>
                <a:latin typeface="Times New Roman" pitchFamily="18" charset="0"/>
              </a:rPr>
              <a:t>balance</a:t>
            </a:r>
            <a:r>
              <a:rPr kumimoji="1" lang="en-US" altLang="zh-CN" sz="2800" b="1" dirty="0">
                <a:latin typeface="Times New Roman" pitchFamily="18" charset="0"/>
              </a:rPr>
              <a:t> </a:t>
            </a:r>
            <a:r>
              <a:rPr kumimoji="1" lang="en-US" altLang="zh-CN" sz="2800" b="1" dirty="0">
                <a:solidFill>
                  <a:srgbClr val="0000CC"/>
                </a:solidFill>
                <a:latin typeface="Times New Roman" pitchFamily="18" charset="0"/>
              </a:rPr>
              <a:t>the biosynthesis of all nucleotides.</a:t>
            </a:r>
          </a:p>
          <a:p>
            <a:pPr algn="l"/>
            <a:endParaRPr lang="en-US" altLang="zh-CN" sz="2800" b="1" dirty="0">
              <a:solidFill>
                <a:srgbClr val="0000CC"/>
              </a:solidFill>
              <a:latin typeface="Times New Roman" pitchFamily="18" charset="0"/>
            </a:endParaRPr>
          </a:p>
        </p:txBody>
      </p:sp>
      <p:pic>
        <p:nvPicPr>
          <p:cNvPr id="71683" name="Picture 5"/>
          <p:cNvPicPr>
            <a:picLocks noChangeAspect="1" noChangeArrowheads="1"/>
          </p:cNvPicPr>
          <p:nvPr/>
        </p:nvPicPr>
        <p:blipFill>
          <a:blip r:embed="rId3"/>
          <a:srcRect/>
          <a:stretch>
            <a:fillRect/>
          </a:stretch>
        </p:blipFill>
        <p:spPr bwMode="auto">
          <a:xfrm>
            <a:off x="323850" y="765175"/>
            <a:ext cx="8535988" cy="4078288"/>
          </a:xfrm>
          <a:prstGeom prst="rect">
            <a:avLst/>
          </a:prstGeom>
          <a:noFill/>
          <a:ln w="9525">
            <a:noFill/>
            <a:miter lim="800000"/>
            <a:headEnd/>
            <a:tailEnd/>
          </a:ln>
        </p:spPr>
      </p:pic>
      <p:sp>
        <p:nvSpPr>
          <p:cNvPr id="71684" name="矩形 3"/>
          <p:cNvSpPr>
            <a:spLocks noChangeArrowheads="1"/>
          </p:cNvSpPr>
          <p:nvPr/>
        </p:nvSpPr>
        <p:spPr bwMode="auto">
          <a:xfrm>
            <a:off x="8286750" y="2428875"/>
            <a:ext cx="500063" cy="214313"/>
          </a:xfrm>
          <a:prstGeom prst="rect">
            <a:avLst/>
          </a:prstGeom>
          <a:noFill/>
          <a:ln w="28575" algn="ctr">
            <a:solidFill>
              <a:srgbClr val="FF0000"/>
            </a:solidFill>
            <a:round/>
            <a:headEnd/>
            <a:tailEnd/>
          </a:ln>
        </p:spPr>
        <p:txBody>
          <a:bodyPr wrap="none"/>
          <a:lstStyle/>
          <a:p>
            <a:endParaRPr lang="zh-CN" altLang="en-US"/>
          </a:p>
        </p:txBody>
      </p:sp>
      <p:sp>
        <p:nvSpPr>
          <p:cNvPr id="71685" name="矩形 5"/>
          <p:cNvSpPr>
            <a:spLocks noChangeArrowheads="1"/>
          </p:cNvSpPr>
          <p:nvPr/>
        </p:nvSpPr>
        <p:spPr bwMode="auto">
          <a:xfrm>
            <a:off x="8286750" y="3214688"/>
            <a:ext cx="500063" cy="214312"/>
          </a:xfrm>
          <a:prstGeom prst="rect">
            <a:avLst/>
          </a:prstGeom>
          <a:noFill/>
          <a:ln w="28575" algn="ctr">
            <a:solidFill>
              <a:srgbClr val="FF0000"/>
            </a:solidFill>
            <a:round/>
            <a:headEnd/>
            <a:tailEnd/>
          </a:ln>
        </p:spPr>
        <p:txBody>
          <a:bodyPr wrap="none"/>
          <a:lstStyle/>
          <a:p>
            <a:endParaRPr lang="zh-CN" altLang="en-US"/>
          </a:p>
        </p:txBody>
      </p:sp>
      <p:sp>
        <p:nvSpPr>
          <p:cNvPr id="71686" name="矩形 6"/>
          <p:cNvSpPr>
            <a:spLocks noChangeArrowheads="1"/>
          </p:cNvSpPr>
          <p:nvPr/>
        </p:nvSpPr>
        <p:spPr bwMode="auto">
          <a:xfrm>
            <a:off x="6215063" y="1357313"/>
            <a:ext cx="571500" cy="214312"/>
          </a:xfrm>
          <a:prstGeom prst="rect">
            <a:avLst/>
          </a:prstGeom>
          <a:noFill/>
          <a:ln w="28575" algn="ctr">
            <a:solidFill>
              <a:srgbClr val="00CC00"/>
            </a:solidFill>
            <a:round/>
            <a:headEnd/>
            <a:tailEnd/>
          </a:ln>
        </p:spPr>
        <p:txBody>
          <a:bodyPr wrap="none"/>
          <a:lstStyle/>
          <a:p>
            <a:endParaRPr lang="zh-CN" altLang="en-US">
              <a:solidFill>
                <a:srgbClr val="00CC00"/>
              </a:solidFill>
            </a:endParaRPr>
          </a:p>
        </p:txBody>
      </p:sp>
      <p:sp>
        <p:nvSpPr>
          <p:cNvPr id="71687" name="矩形 7"/>
          <p:cNvSpPr>
            <a:spLocks noChangeArrowheads="1"/>
          </p:cNvSpPr>
          <p:nvPr/>
        </p:nvSpPr>
        <p:spPr bwMode="auto">
          <a:xfrm>
            <a:off x="2357438" y="1357313"/>
            <a:ext cx="500062" cy="214312"/>
          </a:xfrm>
          <a:prstGeom prst="rect">
            <a:avLst/>
          </a:prstGeom>
          <a:noFill/>
          <a:ln w="28575" algn="ctr">
            <a:solidFill>
              <a:srgbClr val="00CC00"/>
            </a:solidFill>
            <a:round/>
            <a:headEnd/>
            <a:tailEnd/>
          </a:ln>
        </p:spPr>
        <p:txBody>
          <a:bodyPr wrap="none"/>
          <a:lstStyle/>
          <a:p>
            <a:endParaRPr lang="zh-CN" altLang="en-US"/>
          </a:p>
        </p:txBody>
      </p:sp>
      <p:sp>
        <p:nvSpPr>
          <p:cNvPr id="71688" name="矩形 8"/>
          <p:cNvSpPr>
            <a:spLocks noChangeArrowheads="1"/>
          </p:cNvSpPr>
          <p:nvPr/>
        </p:nvSpPr>
        <p:spPr bwMode="auto">
          <a:xfrm>
            <a:off x="428625" y="4000500"/>
            <a:ext cx="500063" cy="214313"/>
          </a:xfrm>
          <a:prstGeom prst="rect">
            <a:avLst/>
          </a:prstGeom>
          <a:noFill/>
          <a:ln w="28575" algn="ctr">
            <a:solidFill>
              <a:srgbClr val="FF0000"/>
            </a:solidFill>
            <a:round/>
            <a:headEnd/>
            <a:tailEnd/>
          </a:ln>
        </p:spPr>
        <p:txBody>
          <a:bodyPr wrap="none"/>
          <a:lstStyle/>
          <a:p>
            <a:endParaRPr lang="zh-CN" altLang="en-US"/>
          </a:p>
        </p:txBody>
      </p:sp>
      <p:sp>
        <p:nvSpPr>
          <p:cNvPr id="71689" name="矩形 6"/>
          <p:cNvSpPr>
            <a:spLocks noChangeArrowheads="1"/>
          </p:cNvSpPr>
          <p:nvPr/>
        </p:nvSpPr>
        <p:spPr bwMode="auto">
          <a:xfrm>
            <a:off x="8243888" y="2349500"/>
            <a:ext cx="647700" cy="358775"/>
          </a:xfrm>
          <a:prstGeom prst="rect">
            <a:avLst/>
          </a:prstGeom>
          <a:noFill/>
          <a:ln w="28575" algn="ctr">
            <a:solidFill>
              <a:srgbClr val="00CC00"/>
            </a:solidFill>
            <a:round/>
            <a:headEnd/>
            <a:tailEnd/>
          </a:ln>
        </p:spPr>
        <p:txBody>
          <a:bodyPr wrap="none"/>
          <a:lstStyle/>
          <a:p>
            <a:endParaRPr lang="zh-CN" altLang="en-US">
              <a:solidFill>
                <a:srgbClr val="00CC00"/>
              </a:solidFill>
            </a:endParaRPr>
          </a:p>
        </p:txBody>
      </p:sp>
      <p:sp>
        <p:nvSpPr>
          <p:cNvPr id="71690" name="矩形 6"/>
          <p:cNvSpPr>
            <a:spLocks noChangeArrowheads="1"/>
          </p:cNvSpPr>
          <p:nvPr/>
        </p:nvSpPr>
        <p:spPr bwMode="auto">
          <a:xfrm>
            <a:off x="8243888" y="3141663"/>
            <a:ext cx="647700" cy="358775"/>
          </a:xfrm>
          <a:prstGeom prst="rect">
            <a:avLst/>
          </a:prstGeom>
          <a:noFill/>
          <a:ln w="28575" algn="ctr">
            <a:solidFill>
              <a:srgbClr val="00CC00"/>
            </a:solidFill>
            <a:round/>
            <a:headEnd/>
            <a:tailEnd/>
          </a:ln>
        </p:spPr>
        <p:txBody>
          <a:bodyPr wrap="none"/>
          <a:lstStyle/>
          <a:p>
            <a:endParaRPr lang="zh-CN" altLang="en-US">
              <a:solidFill>
                <a:srgbClr val="00CC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260648"/>
            <a:ext cx="9144000" cy="1143000"/>
          </a:xfrm>
        </p:spPr>
        <p:txBody>
          <a:bodyPr/>
          <a:lstStyle/>
          <a:p>
            <a:pPr eaLnBrk="1" hangingPunct="1"/>
            <a:r>
              <a:rPr lang="en-US" altLang="zh-CN" b="1" dirty="0" smtClean="0">
                <a:solidFill>
                  <a:srgbClr val="0000CC"/>
                </a:solidFill>
                <a:latin typeface="Times New Roman" pitchFamily="18" charset="0"/>
              </a:rPr>
              <a:t>19. dTMP is synthesized by methylation of dUMP</a:t>
            </a:r>
          </a:p>
        </p:txBody>
      </p:sp>
      <p:sp>
        <p:nvSpPr>
          <p:cNvPr id="72707" name="Rectangle 3"/>
          <p:cNvSpPr>
            <a:spLocks noGrp="1" noChangeArrowheads="1"/>
          </p:cNvSpPr>
          <p:nvPr>
            <p:ph type="body" idx="1"/>
          </p:nvPr>
        </p:nvSpPr>
        <p:spPr>
          <a:xfrm>
            <a:off x="0" y="1844824"/>
            <a:ext cx="9144000" cy="4114800"/>
          </a:xfrm>
        </p:spPr>
        <p:txBody>
          <a:bodyPr/>
          <a:lstStyle/>
          <a:p>
            <a:pPr eaLnBrk="1" hangingPunct="1">
              <a:lnSpc>
                <a:spcPct val="90000"/>
              </a:lnSpc>
            </a:pPr>
            <a:r>
              <a:rPr lang="en-US" altLang="zh-CN" b="1" dirty="0" smtClean="0">
                <a:latin typeface="Times New Roman" pitchFamily="18" charset="0"/>
              </a:rPr>
              <a:t>dUTP is first formed from either dUDP (via phosphorylation) or dCTP (via deamination).</a:t>
            </a:r>
          </a:p>
          <a:p>
            <a:pPr eaLnBrk="1" hangingPunct="1">
              <a:lnSpc>
                <a:spcPct val="90000"/>
              </a:lnSpc>
            </a:pPr>
            <a:r>
              <a:rPr lang="en-US" altLang="zh-CN" b="1" dirty="0" smtClean="0">
                <a:latin typeface="Times New Roman" pitchFamily="18" charset="0"/>
              </a:rPr>
              <a:t>dUMP is then formed from dUTP in a reaction catalyzed by a dUTPase (keeping dUTP at a low level to prevent its incorporation into DNA).</a:t>
            </a:r>
          </a:p>
          <a:p>
            <a:pPr eaLnBrk="1" hangingPunct="1">
              <a:lnSpc>
                <a:spcPct val="90000"/>
              </a:lnSpc>
            </a:pPr>
            <a:r>
              <a:rPr lang="en-US" altLang="zh-CN" b="1" dirty="0" smtClean="0">
                <a:latin typeface="Times New Roman" pitchFamily="18" charset="0"/>
              </a:rPr>
              <a:t>dUMP is then converted to dTMP by the catalysis of </a:t>
            </a:r>
            <a:r>
              <a:rPr lang="en-US" altLang="zh-CN" b="1" dirty="0" smtClean="0">
                <a:solidFill>
                  <a:srgbClr val="FF0000"/>
                </a:solidFill>
                <a:latin typeface="Times New Roman" pitchFamily="18" charset="0"/>
              </a:rPr>
              <a:t>thymidylate synthase</a:t>
            </a:r>
            <a:r>
              <a:rPr lang="en-US" altLang="zh-CN" b="1" dirty="0" smtClean="0">
                <a:latin typeface="Times New Roman" pitchFamily="18" charset="0"/>
              </a:rPr>
              <a:t>, with a methylene group transferred from and reduced by N</a:t>
            </a:r>
            <a:r>
              <a:rPr lang="en-US" altLang="zh-CN" b="1" baseline="30000" dirty="0" smtClean="0">
                <a:latin typeface="Times New Roman" pitchFamily="18" charset="0"/>
              </a:rPr>
              <a:t>5</a:t>
            </a:r>
            <a:r>
              <a:rPr lang="en-US" altLang="zh-CN" b="1" dirty="0" smtClean="0">
                <a:latin typeface="Times New Roman" pitchFamily="18" charset="0"/>
              </a:rPr>
              <a:t>, </a:t>
            </a:r>
            <a:r>
              <a:rPr lang="en-US" altLang="zh-CN" b="1" dirty="0">
                <a:latin typeface="Times New Roman" pitchFamily="18" charset="0"/>
              </a:rPr>
              <a:t>methylenetetrahydrofolate </a:t>
            </a:r>
            <a:r>
              <a:rPr lang="en-US" altLang="zh-CN" b="1" dirty="0" smtClean="0">
                <a:latin typeface="Times New Roman" pitchFamily="18" charset="0"/>
              </a:rPr>
              <a:t>(being donors of both one-carbon unit and electrons!).</a:t>
            </a:r>
          </a:p>
        </p:txBody>
      </p:sp>
    </p:spTree>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519113" y="5268913"/>
            <a:ext cx="184150" cy="579437"/>
          </a:xfrm>
          <a:prstGeom prst="rect">
            <a:avLst/>
          </a:prstGeom>
          <a:noFill/>
          <a:ln w="9525">
            <a:noFill/>
            <a:miter lim="800000"/>
            <a:headEnd/>
            <a:tailEnd/>
          </a:ln>
        </p:spPr>
        <p:txBody>
          <a:bodyPr wrap="none">
            <a:spAutoFit/>
          </a:bodyPr>
          <a:lstStyle/>
          <a:p>
            <a:pPr algn="l"/>
            <a:endParaRPr lang="zh-CN" altLang="zh-CN" sz="3200" b="1">
              <a:solidFill>
                <a:schemeClr val="tx2"/>
              </a:solidFill>
              <a:latin typeface="Times New Roman" pitchFamily="18" charset="0"/>
            </a:endParaRPr>
          </a:p>
        </p:txBody>
      </p:sp>
      <p:sp>
        <p:nvSpPr>
          <p:cNvPr id="73731" name="Text Box 4"/>
          <p:cNvSpPr txBox="1">
            <a:spLocks noChangeArrowheads="1"/>
          </p:cNvSpPr>
          <p:nvPr/>
        </p:nvSpPr>
        <p:spPr bwMode="auto">
          <a:xfrm>
            <a:off x="808038" y="5295900"/>
            <a:ext cx="7791450" cy="708025"/>
          </a:xfrm>
          <a:prstGeom prst="rect">
            <a:avLst/>
          </a:prstGeom>
          <a:noFill/>
          <a:ln w="9525">
            <a:noFill/>
            <a:miter lim="800000"/>
            <a:headEnd/>
            <a:tailEnd/>
          </a:ln>
        </p:spPr>
        <p:txBody>
          <a:bodyPr wrap="none">
            <a:spAutoFit/>
          </a:bodyPr>
          <a:lstStyle/>
          <a:p>
            <a:pPr algn="l"/>
            <a:r>
              <a:rPr lang="en-US" altLang="zh-CN" sz="3200" b="1" dirty="0">
                <a:solidFill>
                  <a:srgbClr val="0000CC"/>
                </a:solidFill>
                <a:latin typeface="Times New Roman" pitchFamily="18" charset="0"/>
              </a:rPr>
              <a:t>Biosynthesis of thymidylate (dTMP)</a:t>
            </a:r>
            <a:r>
              <a:rPr lang="en-US" altLang="zh-CN" sz="4000" b="1" dirty="0">
                <a:solidFill>
                  <a:srgbClr val="FF0000"/>
                </a:solidFill>
                <a:latin typeface="Times New Roman" pitchFamily="18" charset="0"/>
              </a:rPr>
              <a:t>*****</a:t>
            </a:r>
          </a:p>
        </p:txBody>
      </p:sp>
      <p:pic>
        <p:nvPicPr>
          <p:cNvPr id="73732" name="Picture 6"/>
          <p:cNvPicPr>
            <a:picLocks noChangeAspect="1" noChangeArrowheads="1"/>
          </p:cNvPicPr>
          <p:nvPr/>
        </p:nvPicPr>
        <p:blipFill>
          <a:blip r:embed="rId3"/>
          <a:srcRect/>
          <a:stretch>
            <a:fillRect/>
          </a:stretch>
        </p:blipFill>
        <p:spPr bwMode="auto">
          <a:xfrm>
            <a:off x="303213" y="549275"/>
            <a:ext cx="8535987" cy="4548188"/>
          </a:xfrm>
          <a:prstGeom prst="rect">
            <a:avLst/>
          </a:prstGeom>
          <a:noFill/>
          <a:ln w="9525">
            <a:noFill/>
            <a:miter lim="800000"/>
            <a:headEnd/>
            <a:tailEnd/>
          </a:ln>
        </p:spPr>
      </p:pic>
      <p:sp>
        <p:nvSpPr>
          <p:cNvPr id="73733" name="Rectangle 7"/>
          <p:cNvSpPr>
            <a:spLocks noChangeArrowheads="1"/>
          </p:cNvSpPr>
          <p:nvPr/>
        </p:nvSpPr>
        <p:spPr bwMode="auto">
          <a:xfrm>
            <a:off x="7092950" y="3644900"/>
            <a:ext cx="1765300" cy="863600"/>
          </a:xfrm>
          <a:prstGeom prst="rect">
            <a:avLst/>
          </a:prstGeom>
          <a:noFill/>
          <a:ln w="38100">
            <a:solidFill>
              <a:srgbClr val="FF0000"/>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179512" y="5572126"/>
            <a:ext cx="8837997" cy="2123658"/>
          </a:xfrm>
          <a:prstGeom prst="rect">
            <a:avLst/>
          </a:prstGeom>
          <a:noFill/>
          <a:ln w="9525">
            <a:noFill/>
            <a:miter lim="800000"/>
            <a:headEnd/>
            <a:tailEnd/>
          </a:ln>
        </p:spPr>
        <p:txBody>
          <a:bodyPr wrap="none">
            <a:spAutoFit/>
          </a:bodyPr>
          <a:lstStyle/>
          <a:p>
            <a:r>
              <a:rPr kumimoji="1" lang="en-US" altLang="zh-CN" sz="2800" b="1" dirty="0">
                <a:solidFill>
                  <a:srgbClr val="0000CC"/>
                </a:solidFill>
                <a:latin typeface="Times New Roman" pitchFamily="18" charset="0"/>
              </a:rPr>
              <a:t>dTMP is derived from dUMP via a methylation reaction </a:t>
            </a:r>
          </a:p>
          <a:p>
            <a:r>
              <a:rPr kumimoji="1" lang="en-US" altLang="zh-CN" sz="2800" b="1" dirty="0">
                <a:solidFill>
                  <a:srgbClr val="0000CC"/>
                </a:solidFill>
                <a:latin typeface="Times New Roman" pitchFamily="18" charset="0"/>
              </a:rPr>
              <a:t>using </a:t>
            </a:r>
            <a:r>
              <a:rPr kumimoji="1" lang="en-US" altLang="zh-CN" sz="2800" b="1" dirty="0">
                <a:solidFill>
                  <a:srgbClr val="FF0000"/>
                </a:solidFill>
                <a:latin typeface="Times New Roman" pitchFamily="18" charset="0"/>
              </a:rPr>
              <a:t>N</a:t>
            </a:r>
            <a:r>
              <a:rPr kumimoji="1" lang="en-US" altLang="zh-CN" sz="2800" b="1" baseline="30000" dirty="0">
                <a:solidFill>
                  <a:srgbClr val="FF0000"/>
                </a:solidFill>
                <a:latin typeface="Times New Roman" pitchFamily="18" charset="0"/>
              </a:rPr>
              <a:t>5</a:t>
            </a:r>
            <a:r>
              <a:rPr kumimoji="1" lang="en-US" altLang="zh-CN" sz="2800" b="1" dirty="0">
                <a:solidFill>
                  <a:srgbClr val="FF0000"/>
                </a:solidFill>
                <a:latin typeface="Times New Roman" pitchFamily="18" charset="0"/>
              </a:rPr>
              <a:t>, N</a:t>
            </a:r>
            <a:r>
              <a:rPr kumimoji="1" lang="en-US" altLang="zh-CN" sz="2800" b="1" baseline="30000" dirty="0">
                <a:solidFill>
                  <a:srgbClr val="FF0000"/>
                </a:solidFill>
                <a:latin typeface="Times New Roman" pitchFamily="18" charset="0"/>
              </a:rPr>
              <a:t>10</a:t>
            </a:r>
            <a:r>
              <a:rPr kumimoji="1" lang="en-US" altLang="zh-CN" sz="2800" b="1" dirty="0">
                <a:solidFill>
                  <a:srgbClr val="FF0000"/>
                </a:solidFill>
                <a:latin typeface="Times New Roman" pitchFamily="18" charset="0"/>
              </a:rPr>
              <a:t>-methylenetetrahydrofolate </a:t>
            </a:r>
            <a:r>
              <a:rPr kumimoji="1" lang="en-US" altLang="zh-CN" sz="2800" b="1" dirty="0">
                <a:solidFill>
                  <a:srgbClr val="0000CC"/>
                </a:solidFill>
                <a:latin typeface="Times New Roman" pitchFamily="18" charset="0"/>
              </a:rPr>
              <a:t>as donors of </a:t>
            </a:r>
          </a:p>
          <a:p>
            <a:r>
              <a:rPr kumimoji="1" lang="en-US" altLang="zh-CN" sz="2800" b="1" dirty="0">
                <a:solidFill>
                  <a:srgbClr val="0000CC"/>
                </a:solidFill>
                <a:latin typeface="Times New Roman" pitchFamily="18" charset="0"/>
              </a:rPr>
              <a:t>both one-carbon unit and electrons.</a:t>
            </a:r>
          </a:p>
          <a:p>
            <a:endParaRPr lang="en-US" altLang="zh-CN" sz="2400" b="1" dirty="0">
              <a:solidFill>
                <a:schemeClr val="tx2"/>
              </a:solidFill>
              <a:latin typeface="Times New Roman" pitchFamily="18" charset="0"/>
            </a:endParaRPr>
          </a:p>
          <a:p>
            <a:endParaRPr lang="en-US" altLang="zh-CN" sz="2400" dirty="0">
              <a:latin typeface="Times New Roman" pitchFamily="18" charset="0"/>
            </a:endParaRPr>
          </a:p>
        </p:txBody>
      </p:sp>
      <p:pic>
        <p:nvPicPr>
          <p:cNvPr id="74755" name="Picture 6"/>
          <p:cNvPicPr>
            <a:picLocks noChangeAspect="1" noChangeArrowheads="1"/>
          </p:cNvPicPr>
          <p:nvPr/>
        </p:nvPicPr>
        <p:blipFill>
          <a:blip r:embed="rId3"/>
          <a:srcRect/>
          <a:stretch>
            <a:fillRect/>
          </a:stretch>
        </p:blipFill>
        <p:spPr bwMode="auto">
          <a:xfrm>
            <a:off x="2700338" y="215900"/>
            <a:ext cx="3281362" cy="5373688"/>
          </a:xfrm>
          <a:prstGeom prst="rect">
            <a:avLst/>
          </a:prstGeom>
          <a:noFill/>
          <a:ln w="9525">
            <a:noFill/>
            <a:miter lim="800000"/>
            <a:headEnd/>
            <a:tailEnd/>
          </a:ln>
        </p:spPr>
      </p:pic>
      <p:sp>
        <p:nvSpPr>
          <p:cNvPr id="74756" name="Rectangle 7"/>
          <p:cNvSpPr>
            <a:spLocks noChangeArrowheads="1"/>
          </p:cNvSpPr>
          <p:nvPr/>
        </p:nvSpPr>
        <p:spPr bwMode="auto">
          <a:xfrm>
            <a:off x="2916238" y="3573463"/>
            <a:ext cx="1295400" cy="360362"/>
          </a:xfrm>
          <a:prstGeom prst="rect">
            <a:avLst/>
          </a:prstGeom>
          <a:noFill/>
          <a:ln w="38100">
            <a:solidFill>
              <a:srgbClr val="FF0000"/>
            </a:solidFill>
            <a:miter lim="800000"/>
            <a:headEnd/>
            <a:tailEnd/>
          </a:ln>
        </p:spPr>
        <p:txBody>
          <a:bodyPr wrap="none" anchor="ctr"/>
          <a:lstStyle/>
          <a:p>
            <a:endParaRPr lang="zh-CN" altLang="en-US"/>
          </a:p>
        </p:txBody>
      </p:sp>
      <p:sp>
        <p:nvSpPr>
          <p:cNvPr id="74757" name="矩形 4"/>
          <p:cNvSpPr>
            <a:spLocks noChangeArrowheads="1"/>
          </p:cNvSpPr>
          <p:nvPr/>
        </p:nvSpPr>
        <p:spPr bwMode="auto">
          <a:xfrm>
            <a:off x="3786188" y="1785938"/>
            <a:ext cx="1143000" cy="428625"/>
          </a:xfrm>
          <a:prstGeom prst="rect">
            <a:avLst/>
          </a:prstGeom>
          <a:noFill/>
          <a:ln w="38100" algn="ctr">
            <a:solidFill>
              <a:schemeClr val="tx1"/>
            </a:solidFill>
            <a:round/>
            <a:headEnd/>
            <a:tailEnd/>
          </a:ln>
        </p:spPr>
        <p:txBody>
          <a:bodyPr wrap="none"/>
          <a:lstStyle/>
          <a:p>
            <a:endParaRPr lang="zh-C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0" y="549275"/>
            <a:ext cx="9144000" cy="4114800"/>
          </a:xfrm>
        </p:spPr>
        <p:txBody>
          <a:bodyPr/>
          <a:lstStyle/>
          <a:p>
            <a:pPr eaLnBrk="1" hangingPunct="1">
              <a:lnSpc>
                <a:spcPct val="90000"/>
              </a:lnSpc>
            </a:pPr>
            <a:r>
              <a:rPr lang="en-US" altLang="zh-CN" b="1" dirty="0" smtClean="0">
                <a:latin typeface="Times New Roman" pitchFamily="18" charset="0"/>
              </a:rPr>
              <a:t>The reactions catalyzed by </a:t>
            </a:r>
            <a:r>
              <a:rPr lang="en-US" altLang="zh-CN" b="1" dirty="0" smtClean="0">
                <a:solidFill>
                  <a:srgbClr val="FF0000"/>
                </a:solidFill>
                <a:latin typeface="Times New Roman" pitchFamily="18" charset="0"/>
              </a:rPr>
              <a:t>ribonucleotide reductase</a:t>
            </a:r>
            <a:r>
              <a:rPr lang="en-US" altLang="zh-CN" b="1" dirty="0" smtClean="0">
                <a:latin typeface="Times New Roman" pitchFamily="18" charset="0"/>
              </a:rPr>
              <a:t> and </a:t>
            </a:r>
            <a:r>
              <a:rPr lang="en-US" altLang="zh-CN" b="1" dirty="0" smtClean="0">
                <a:solidFill>
                  <a:srgbClr val="FF0000"/>
                </a:solidFill>
                <a:latin typeface="Times New Roman" pitchFamily="18" charset="0"/>
              </a:rPr>
              <a:t>thymidylate synthase</a:t>
            </a:r>
            <a:r>
              <a:rPr lang="en-US" altLang="zh-CN" b="1" dirty="0" smtClean="0">
                <a:latin typeface="Times New Roman" pitchFamily="18" charset="0"/>
              </a:rPr>
              <a:t> are probably key reactions for the transition from an RNA world to one in which DNA stores genetic information.</a:t>
            </a:r>
          </a:p>
        </p:txBody>
      </p:sp>
    </p:spTree>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548680"/>
            <a:ext cx="9144000" cy="1143000"/>
          </a:xfrm>
        </p:spPr>
        <p:txBody>
          <a:bodyPr/>
          <a:lstStyle/>
          <a:p>
            <a:pPr eaLnBrk="1" hangingPunct="1"/>
            <a:r>
              <a:rPr lang="en-US" altLang="zh-CN" b="1" dirty="0" smtClean="0">
                <a:solidFill>
                  <a:srgbClr val="0000CC"/>
                </a:solidFill>
                <a:latin typeface="Times New Roman" pitchFamily="18" charset="0"/>
              </a:rPr>
              <a:t>20. Uric acid is the excreted end product of purine catabolism in humans and many other animals</a:t>
            </a:r>
          </a:p>
        </p:txBody>
      </p:sp>
      <p:sp>
        <p:nvSpPr>
          <p:cNvPr id="76803" name="Rectangle 3"/>
          <p:cNvSpPr>
            <a:spLocks noGrp="1" noChangeArrowheads="1"/>
          </p:cNvSpPr>
          <p:nvPr>
            <p:ph type="body" idx="1"/>
          </p:nvPr>
        </p:nvSpPr>
        <p:spPr>
          <a:xfrm>
            <a:off x="0" y="2276872"/>
            <a:ext cx="9144000" cy="4114800"/>
          </a:xfrm>
        </p:spPr>
        <p:txBody>
          <a:bodyPr/>
          <a:lstStyle/>
          <a:p>
            <a:pPr eaLnBrk="1" hangingPunct="1">
              <a:lnSpc>
                <a:spcPct val="90000"/>
              </a:lnSpc>
            </a:pPr>
            <a:r>
              <a:rPr lang="en-US" altLang="zh-CN" b="1" dirty="0" smtClean="0">
                <a:latin typeface="Times New Roman" pitchFamily="18" charset="0"/>
              </a:rPr>
              <a:t>For adenosine, the amino group is hydrolyzed before the ribose group is removed.</a:t>
            </a:r>
          </a:p>
          <a:p>
            <a:pPr eaLnBrk="1" hangingPunct="1">
              <a:lnSpc>
                <a:spcPct val="90000"/>
              </a:lnSpc>
            </a:pPr>
            <a:r>
              <a:rPr lang="en-US" altLang="zh-CN" b="1" dirty="0" smtClean="0">
                <a:latin typeface="Times New Roman" pitchFamily="18" charset="0"/>
              </a:rPr>
              <a:t>For guanosine, the amino group is hydrolyzed after the ribose group is removed.</a:t>
            </a:r>
          </a:p>
          <a:p>
            <a:pPr eaLnBrk="1" hangingPunct="1">
              <a:lnSpc>
                <a:spcPct val="90000"/>
              </a:lnSpc>
            </a:pPr>
            <a:r>
              <a:rPr lang="en-US" altLang="zh-CN" b="1" dirty="0" smtClean="0">
                <a:solidFill>
                  <a:srgbClr val="FF0000"/>
                </a:solidFill>
                <a:latin typeface="Times New Roman" pitchFamily="18" charset="0"/>
              </a:rPr>
              <a:t>Xanthine</a:t>
            </a:r>
            <a:r>
              <a:rPr lang="en-US" altLang="zh-CN" b="1" dirty="0" smtClean="0">
                <a:latin typeface="Times New Roman" pitchFamily="18" charset="0"/>
              </a:rPr>
              <a:t> </a:t>
            </a:r>
            <a:r>
              <a:rPr lang="en-US" altLang="zh-CN" b="1" dirty="0" smtClean="0">
                <a:solidFill>
                  <a:srgbClr val="FF0000"/>
                </a:solidFill>
                <a:latin typeface="Times New Roman" pitchFamily="18" charset="0"/>
              </a:rPr>
              <a:t>oxidase</a:t>
            </a:r>
            <a:r>
              <a:rPr lang="en-US" altLang="zh-CN" b="1" dirty="0" smtClean="0">
                <a:latin typeface="Times New Roman" pitchFamily="18" charset="0"/>
              </a:rPr>
              <a:t>, having multiple cofactors (including an FAD, a Mo complex, four different Fe-S clusters), catalyzes the O</a:t>
            </a:r>
            <a:r>
              <a:rPr lang="en-US" altLang="zh-CN" b="1" baseline="-25000" dirty="0" smtClean="0">
                <a:latin typeface="Times New Roman" pitchFamily="18" charset="0"/>
              </a:rPr>
              <a:t>2</a:t>
            </a:r>
            <a:r>
              <a:rPr lang="en-US" altLang="zh-CN" b="1" dirty="0" smtClean="0">
                <a:latin typeface="Times New Roman" pitchFamily="18" charset="0"/>
              </a:rPr>
              <a:t>-dependent conversion of hypoxanthine to xanthine and xanthine to uric acid.</a:t>
            </a:r>
          </a:p>
        </p:txBody>
      </p:sp>
    </p:spTree>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1258888" y="6021388"/>
            <a:ext cx="6623050" cy="641350"/>
          </a:xfrm>
          <a:prstGeom prst="rect">
            <a:avLst/>
          </a:prstGeom>
          <a:noFill/>
          <a:ln w="9525">
            <a:noFill/>
            <a:miter lim="800000"/>
            <a:headEnd/>
            <a:tailEnd/>
          </a:ln>
        </p:spPr>
        <p:txBody>
          <a:bodyPr wrap="none">
            <a:spAutoFit/>
          </a:bodyPr>
          <a:lstStyle/>
          <a:p>
            <a:pPr algn="l"/>
            <a:r>
              <a:rPr lang="en-US" altLang="zh-CN" sz="3600" b="1" dirty="0">
                <a:solidFill>
                  <a:srgbClr val="0000CC"/>
                </a:solidFill>
                <a:latin typeface="Times New Roman" pitchFamily="18" charset="0"/>
              </a:rPr>
              <a:t>Catabolism of purine nucleotides</a:t>
            </a:r>
          </a:p>
        </p:txBody>
      </p:sp>
      <p:pic>
        <p:nvPicPr>
          <p:cNvPr id="77827" name="Picture 8"/>
          <p:cNvPicPr>
            <a:picLocks noChangeAspect="1" noChangeArrowheads="1"/>
          </p:cNvPicPr>
          <p:nvPr/>
        </p:nvPicPr>
        <p:blipFill>
          <a:blip r:embed="rId3"/>
          <a:srcRect/>
          <a:stretch>
            <a:fillRect/>
          </a:stretch>
        </p:blipFill>
        <p:spPr bwMode="auto">
          <a:xfrm>
            <a:off x="2411413" y="0"/>
            <a:ext cx="4249737" cy="6097588"/>
          </a:xfrm>
          <a:prstGeom prst="rect">
            <a:avLst/>
          </a:prstGeom>
          <a:noFill/>
          <a:ln w="9525">
            <a:noFill/>
            <a:miter lim="800000"/>
            <a:headEnd/>
            <a:tailEnd/>
          </a:ln>
        </p:spPr>
      </p:pic>
      <p:sp>
        <p:nvSpPr>
          <p:cNvPr id="77828" name="Rectangle 9"/>
          <p:cNvSpPr>
            <a:spLocks noChangeArrowheads="1"/>
          </p:cNvSpPr>
          <p:nvPr/>
        </p:nvSpPr>
        <p:spPr bwMode="auto">
          <a:xfrm>
            <a:off x="4500563" y="3213100"/>
            <a:ext cx="647700" cy="360363"/>
          </a:xfrm>
          <a:prstGeom prst="rect">
            <a:avLst/>
          </a:prstGeom>
          <a:noFill/>
          <a:ln w="28575">
            <a:solidFill>
              <a:srgbClr val="FF0000"/>
            </a:solidFill>
            <a:miter lim="800000"/>
            <a:headEnd/>
            <a:tailEnd/>
          </a:ln>
        </p:spPr>
        <p:txBody>
          <a:bodyPr wrap="none" anchor="ctr"/>
          <a:lstStyle/>
          <a:p>
            <a:endParaRPr lang="zh-CN" altLang="en-US"/>
          </a:p>
        </p:txBody>
      </p:sp>
      <p:sp>
        <p:nvSpPr>
          <p:cNvPr id="77829" name="Rectangle 10"/>
          <p:cNvSpPr>
            <a:spLocks noChangeArrowheads="1"/>
          </p:cNvSpPr>
          <p:nvPr/>
        </p:nvSpPr>
        <p:spPr bwMode="auto">
          <a:xfrm>
            <a:off x="4500563" y="4724400"/>
            <a:ext cx="647700" cy="360363"/>
          </a:xfrm>
          <a:prstGeom prst="rect">
            <a:avLst/>
          </a:prstGeom>
          <a:noFill/>
          <a:ln w="28575">
            <a:solidFill>
              <a:srgbClr val="FF0000"/>
            </a:solidFill>
            <a:miter lim="800000"/>
            <a:headEnd/>
            <a:tailEnd/>
          </a:ln>
        </p:spPr>
        <p:txBody>
          <a:bodyPr wrap="none" anchor="ctr"/>
          <a:lstStyle/>
          <a:p>
            <a:endParaRPr lang="zh-CN" altLang="en-US"/>
          </a:p>
        </p:txBody>
      </p:sp>
      <p:sp>
        <p:nvSpPr>
          <p:cNvPr id="77830" name="Text Box 12"/>
          <p:cNvSpPr txBox="1">
            <a:spLocks noChangeArrowheads="1"/>
          </p:cNvSpPr>
          <p:nvPr/>
        </p:nvSpPr>
        <p:spPr bwMode="auto">
          <a:xfrm>
            <a:off x="3851275" y="5734050"/>
            <a:ext cx="695325" cy="396875"/>
          </a:xfrm>
          <a:prstGeom prst="rect">
            <a:avLst/>
          </a:prstGeom>
          <a:noFill/>
          <a:ln w="9525">
            <a:noFill/>
            <a:miter lim="800000"/>
            <a:headEnd/>
            <a:tailEnd/>
          </a:ln>
        </p:spPr>
        <p:txBody>
          <a:bodyPr wrap="none">
            <a:spAutoFit/>
          </a:bodyPr>
          <a:lstStyle/>
          <a:p>
            <a:r>
              <a:rPr lang="zh-CN" altLang="en-US" sz="2000" b="1" dirty="0">
                <a:solidFill>
                  <a:srgbClr val="FF0000"/>
                </a:solidFill>
                <a:latin typeface="楷体" panose="02010609060101010101" pitchFamily="49" charset="-122"/>
                <a:ea typeface="楷体" panose="02010609060101010101" pitchFamily="49" charset="-122"/>
              </a:rPr>
              <a:t>尿酸</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0" y="981075"/>
            <a:ext cx="9144000" cy="4114800"/>
          </a:xfrm>
        </p:spPr>
        <p:txBody>
          <a:bodyPr/>
          <a:lstStyle/>
          <a:p>
            <a:pPr eaLnBrk="1" hangingPunct="1">
              <a:lnSpc>
                <a:spcPct val="90000"/>
              </a:lnSpc>
            </a:pPr>
            <a:r>
              <a:rPr lang="en-US" altLang="zh-CN" b="1" dirty="0" smtClean="0">
                <a:latin typeface="Times New Roman" pitchFamily="18" charset="0"/>
              </a:rPr>
              <a:t>Uric acid can be further converted to allantoin, allantoate, urea or NH4</a:t>
            </a:r>
            <a:r>
              <a:rPr lang="en-US" altLang="zh-CN" b="1" baseline="30000" dirty="0" smtClean="0">
                <a:latin typeface="Times New Roman" pitchFamily="18" charset="0"/>
              </a:rPr>
              <a:t>+</a:t>
            </a:r>
            <a:r>
              <a:rPr lang="en-US" altLang="zh-CN" b="1" dirty="0" smtClean="0">
                <a:latin typeface="Times New Roman" pitchFamily="18" charset="0"/>
              </a:rPr>
              <a:t> in various animals.</a:t>
            </a:r>
          </a:p>
          <a:p>
            <a:pPr eaLnBrk="1" hangingPunct="1">
              <a:lnSpc>
                <a:spcPct val="90000"/>
              </a:lnSpc>
            </a:pPr>
            <a:r>
              <a:rPr lang="en-US" altLang="zh-CN" b="1" dirty="0" smtClean="0">
                <a:latin typeface="Times New Roman" pitchFamily="18" charset="0"/>
              </a:rPr>
              <a:t>The deficiency of adenosine deaminase causes the  severe immunodeficiency disease in humans (the accumulated adenosine is converted to dATP, which inhibits the formation of all dNDPs by ribonucleotide reductase).</a:t>
            </a:r>
          </a:p>
          <a:p>
            <a:pPr eaLnBrk="1" hangingPunct="1">
              <a:lnSpc>
                <a:spcPct val="90000"/>
              </a:lnSpc>
            </a:pPr>
            <a:r>
              <a:rPr lang="en-US" altLang="zh-CN" b="1" dirty="0" smtClean="0">
                <a:latin typeface="Times New Roman" pitchFamily="18" charset="0"/>
              </a:rPr>
              <a:t>Overproduction of uric acid was revealed to cause gout (</a:t>
            </a:r>
            <a:r>
              <a:rPr lang="zh-CN" altLang="en-US" b="1" dirty="0" smtClean="0">
                <a:latin typeface="楷体" panose="02010609060101010101" pitchFamily="49" charset="-122"/>
                <a:ea typeface="楷体" panose="02010609060101010101" pitchFamily="49" charset="-122"/>
              </a:rPr>
              <a:t>痛风</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Allopurinol, an inhibitor of xanthine oxidase, is used to treat gout.</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4427538" y="981075"/>
            <a:ext cx="4451350" cy="3081338"/>
          </a:xfrm>
          <a:prstGeom prst="rect">
            <a:avLst/>
          </a:prstGeom>
          <a:noFill/>
          <a:ln w="9525">
            <a:noFill/>
            <a:miter lim="800000"/>
            <a:headEnd/>
            <a:tailEnd/>
          </a:ln>
        </p:spPr>
        <p:txBody>
          <a:bodyPr wrap="none">
            <a:spAutoFit/>
          </a:bodyPr>
          <a:lstStyle/>
          <a:p>
            <a:pPr algn="l"/>
            <a:r>
              <a:rPr kumimoji="1" lang="en-US" altLang="zh-CN" sz="2800" b="1" dirty="0">
                <a:solidFill>
                  <a:srgbClr val="0000CC"/>
                </a:solidFill>
                <a:latin typeface="Times New Roman" pitchFamily="18" charset="0"/>
              </a:rPr>
              <a:t>Electrons are transferred</a:t>
            </a:r>
          </a:p>
          <a:p>
            <a:pPr algn="l"/>
            <a:r>
              <a:rPr kumimoji="1" lang="en-US" altLang="zh-CN" sz="2800" b="1" dirty="0">
                <a:solidFill>
                  <a:srgbClr val="0000CC"/>
                </a:solidFill>
                <a:latin typeface="Times New Roman" pitchFamily="18" charset="0"/>
              </a:rPr>
              <a:t>to N</a:t>
            </a:r>
            <a:r>
              <a:rPr kumimoji="1" lang="en-US" altLang="zh-CN" sz="2800" b="1" baseline="-25000" dirty="0">
                <a:solidFill>
                  <a:srgbClr val="0000CC"/>
                </a:solidFill>
                <a:latin typeface="Times New Roman" pitchFamily="18" charset="0"/>
              </a:rPr>
              <a:t>2</a:t>
            </a:r>
            <a:r>
              <a:rPr kumimoji="1" lang="en-US" altLang="zh-CN" sz="2800" b="1" dirty="0">
                <a:solidFill>
                  <a:srgbClr val="0000CC"/>
                </a:solidFill>
                <a:latin typeface="Times New Roman" pitchFamily="18" charset="0"/>
              </a:rPr>
              <a:t> bound in the</a:t>
            </a:r>
          </a:p>
          <a:p>
            <a:pPr algn="l"/>
            <a:r>
              <a:rPr kumimoji="1" lang="en-US" altLang="zh-CN" sz="2800" b="1" dirty="0">
                <a:solidFill>
                  <a:srgbClr val="0000CC"/>
                </a:solidFill>
                <a:latin typeface="Times New Roman" pitchFamily="18" charset="0"/>
              </a:rPr>
              <a:t>active site of dinitrogenase</a:t>
            </a:r>
          </a:p>
          <a:p>
            <a:pPr algn="l"/>
            <a:r>
              <a:rPr kumimoji="1" lang="en-US" altLang="zh-CN" sz="2800" b="1" dirty="0">
                <a:solidFill>
                  <a:srgbClr val="0000CC"/>
                </a:solidFill>
                <a:latin typeface="Times New Roman" pitchFamily="18" charset="0"/>
              </a:rPr>
              <a:t>via ferredoxin/flavodoxin</a:t>
            </a:r>
          </a:p>
          <a:p>
            <a:pPr algn="l"/>
            <a:r>
              <a:rPr kumimoji="1" lang="en-US" altLang="zh-CN" sz="2800" b="1" dirty="0">
                <a:solidFill>
                  <a:srgbClr val="0000CC"/>
                </a:solidFill>
                <a:latin typeface="Times New Roman" pitchFamily="18" charset="0"/>
              </a:rPr>
              <a:t>and dinitrogenase reductase</a:t>
            </a:r>
          </a:p>
          <a:p>
            <a:pPr algn="l"/>
            <a:endParaRPr kumimoji="1" lang="en-US" altLang="zh-CN" sz="2800" b="1" dirty="0">
              <a:latin typeface="Times New Roman" pitchFamily="18" charset="0"/>
            </a:endParaRPr>
          </a:p>
          <a:p>
            <a:pPr algn="l"/>
            <a:endParaRPr lang="en-US" altLang="zh-CN" sz="2800" b="1" dirty="0">
              <a:latin typeface="Times New Roman" pitchFamily="18" charset="0"/>
            </a:endParaRPr>
          </a:p>
        </p:txBody>
      </p:sp>
      <p:sp>
        <p:nvSpPr>
          <p:cNvPr id="9219" name="Text Box 4"/>
          <p:cNvSpPr txBox="1">
            <a:spLocks noChangeArrowheads="1"/>
          </p:cNvSpPr>
          <p:nvPr/>
        </p:nvSpPr>
        <p:spPr bwMode="auto">
          <a:xfrm>
            <a:off x="6745288" y="5700713"/>
            <a:ext cx="184150" cy="579437"/>
          </a:xfrm>
          <a:prstGeom prst="rect">
            <a:avLst/>
          </a:prstGeom>
          <a:noFill/>
          <a:ln w="9525">
            <a:noFill/>
            <a:miter lim="800000"/>
            <a:headEnd/>
            <a:tailEnd/>
          </a:ln>
        </p:spPr>
        <p:txBody>
          <a:bodyPr wrap="none">
            <a:spAutoFit/>
          </a:bodyPr>
          <a:lstStyle/>
          <a:p>
            <a:endParaRPr lang="zh-CN" altLang="zh-CN" sz="3200" b="1">
              <a:solidFill>
                <a:srgbClr val="0000CC"/>
              </a:solidFill>
              <a:latin typeface="Times New Roman" pitchFamily="18" charset="0"/>
            </a:endParaRPr>
          </a:p>
        </p:txBody>
      </p:sp>
      <p:pic>
        <p:nvPicPr>
          <p:cNvPr id="9220" name="Picture 5"/>
          <p:cNvPicPr>
            <a:picLocks noChangeAspect="1" noChangeArrowheads="1"/>
          </p:cNvPicPr>
          <p:nvPr/>
        </p:nvPicPr>
        <p:blipFill>
          <a:blip r:embed="rId3"/>
          <a:srcRect/>
          <a:stretch>
            <a:fillRect/>
          </a:stretch>
        </p:blipFill>
        <p:spPr bwMode="auto">
          <a:xfrm>
            <a:off x="755650" y="404813"/>
            <a:ext cx="3267075" cy="6097587"/>
          </a:xfrm>
          <a:prstGeom prst="rect">
            <a:avLst/>
          </a:prstGeom>
          <a:noFill/>
          <a:ln w="9525">
            <a:noFill/>
            <a:miter lim="800000"/>
            <a:headEnd/>
            <a:tailEnd/>
          </a:ln>
        </p:spPr>
      </p:pic>
      <p:sp>
        <p:nvSpPr>
          <p:cNvPr id="9221" name="Line 6"/>
          <p:cNvSpPr>
            <a:spLocks noChangeShapeType="1"/>
          </p:cNvSpPr>
          <p:nvPr/>
        </p:nvSpPr>
        <p:spPr bwMode="auto">
          <a:xfrm>
            <a:off x="179388" y="3573463"/>
            <a:ext cx="576262" cy="0"/>
          </a:xfrm>
          <a:prstGeom prst="line">
            <a:avLst/>
          </a:prstGeom>
          <a:noFill/>
          <a:ln w="38100">
            <a:solidFill>
              <a:srgbClr val="FF0000"/>
            </a:solidFill>
            <a:round/>
            <a:headEnd/>
            <a:tailEnd type="triangle" w="med" len="med"/>
          </a:ln>
        </p:spPr>
        <p:txBody>
          <a:bodyPr wrap="none"/>
          <a:lstStyle/>
          <a:p>
            <a:endParaRPr lang="zh-CN" altLang="en-US"/>
          </a:p>
        </p:txBody>
      </p:sp>
      <p:sp>
        <p:nvSpPr>
          <p:cNvPr id="9222" name="Line 6"/>
          <p:cNvSpPr>
            <a:spLocks noChangeShapeType="1"/>
          </p:cNvSpPr>
          <p:nvPr/>
        </p:nvSpPr>
        <p:spPr bwMode="auto">
          <a:xfrm>
            <a:off x="857250" y="6357938"/>
            <a:ext cx="576263" cy="0"/>
          </a:xfrm>
          <a:prstGeom prst="line">
            <a:avLst/>
          </a:prstGeom>
          <a:noFill/>
          <a:ln w="57150">
            <a:solidFill>
              <a:schemeClr val="tx1"/>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2751138" y="379413"/>
            <a:ext cx="3640137" cy="6097587"/>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6229623" y="2996952"/>
            <a:ext cx="2916237" cy="3935413"/>
          </a:xfrm>
          <a:prstGeom prst="rect">
            <a:avLst/>
          </a:prstGeom>
          <a:noFill/>
          <a:ln w="9525">
            <a:noFill/>
            <a:miter lim="800000"/>
            <a:headEnd/>
            <a:tailEnd/>
          </a:ln>
        </p:spPr>
        <p:txBody>
          <a:bodyPr>
            <a:spAutoFit/>
          </a:bodyPr>
          <a:lstStyle/>
          <a:p>
            <a:pPr algn="l"/>
            <a:r>
              <a:rPr kumimoji="1" lang="en-US" altLang="zh-CN" sz="2800" b="1" dirty="0">
                <a:solidFill>
                  <a:srgbClr val="0000CC"/>
                </a:solidFill>
                <a:latin typeface="Times New Roman" pitchFamily="18" charset="0"/>
              </a:rPr>
              <a:t>Allopurinol was designed to be a competitive inhibitor of xanthine oxidase to treat gout by Elion and Hitchings.</a:t>
            </a:r>
          </a:p>
          <a:p>
            <a:pPr algn="l"/>
            <a:endParaRPr lang="en-US" altLang="zh-CN" sz="2800" b="1" dirty="0">
              <a:solidFill>
                <a:schemeClr val="tx2"/>
              </a:solidFill>
              <a:latin typeface="Times New Roman" pitchFamily="18" charset="0"/>
            </a:endParaRPr>
          </a:p>
        </p:txBody>
      </p:sp>
      <p:pic>
        <p:nvPicPr>
          <p:cNvPr id="82947" name="Picture 4"/>
          <p:cNvPicPr>
            <a:picLocks noChangeAspect="1" noChangeArrowheads="1"/>
          </p:cNvPicPr>
          <p:nvPr/>
        </p:nvPicPr>
        <p:blipFill>
          <a:blip r:embed="rId3"/>
          <a:srcRect/>
          <a:stretch>
            <a:fillRect/>
          </a:stretch>
        </p:blipFill>
        <p:spPr bwMode="auto">
          <a:xfrm>
            <a:off x="250825" y="333375"/>
            <a:ext cx="5932488" cy="6097588"/>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0" y="333375"/>
            <a:ext cx="4643438" cy="6097588"/>
          </a:xfrm>
          <a:prstGeom prst="rect">
            <a:avLst/>
          </a:prstGeom>
          <a:noFill/>
          <a:ln w="9525">
            <a:noFill/>
            <a:miter lim="800000"/>
            <a:headEnd/>
            <a:tailEnd/>
          </a:ln>
        </p:spPr>
      </p:pic>
      <p:sp>
        <p:nvSpPr>
          <p:cNvPr id="83971" name="Text Box 3"/>
          <p:cNvSpPr txBox="1">
            <a:spLocks noChangeArrowheads="1"/>
          </p:cNvSpPr>
          <p:nvPr/>
        </p:nvSpPr>
        <p:spPr bwMode="auto">
          <a:xfrm>
            <a:off x="4656138" y="1989138"/>
            <a:ext cx="4487862" cy="2654300"/>
          </a:xfrm>
          <a:prstGeom prst="rect">
            <a:avLst/>
          </a:prstGeom>
          <a:noFill/>
          <a:ln w="9525">
            <a:noFill/>
            <a:miter lim="800000"/>
            <a:headEnd/>
            <a:tailEnd/>
          </a:ln>
        </p:spPr>
        <p:txBody>
          <a:bodyPr wrap="none">
            <a:spAutoFit/>
          </a:bodyPr>
          <a:lstStyle/>
          <a:p>
            <a:pPr algn="l"/>
            <a:r>
              <a:rPr kumimoji="1" lang="en-US" altLang="zh-CN" sz="2800" b="1" dirty="0">
                <a:solidFill>
                  <a:srgbClr val="0000CC"/>
                </a:solidFill>
                <a:latin typeface="Times New Roman" pitchFamily="18" charset="0"/>
              </a:rPr>
              <a:t>They shared the Nobel Prize</a:t>
            </a:r>
          </a:p>
          <a:p>
            <a:pPr algn="l"/>
            <a:r>
              <a:rPr kumimoji="1" lang="en-US" altLang="zh-CN" sz="2800" b="1" dirty="0">
                <a:solidFill>
                  <a:srgbClr val="0000CC"/>
                </a:solidFill>
                <a:latin typeface="Times New Roman" pitchFamily="18" charset="0"/>
              </a:rPr>
              <a:t>in 1988 for their discoveries </a:t>
            </a:r>
          </a:p>
          <a:p>
            <a:pPr algn="l"/>
            <a:r>
              <a:rPr kumimoji="1" lang="en-US" altLang="zh-CN" sz="2800" b="1" dirty="0">
                <a:solidFill>
                  <a:srgbClr val="0000CC"/>
                </a:solidFill>
                <a:latin typeface="Times New Roman" pitchFamily="18" charset="0"/>
              </a:rPr>
              <a:t>of important principles for </a:t>
            </a:r>
          </a:p>
          <a:p>
            <a:pPr algn="l"/>
            <a:r>
              <a:rPr kumimoji="1" lang="en-US" altLang="zh-CN" sz="2800" b="1" dirty="0">
                <a:solidFill>
                  <a:srgbClr val="0000CC"/>
                </a:solidFill>
                <a:latin typeface="Times New Roman" pitchFamily="18" charset="0"/>
              </a:rPr>
              <a:t>drug treatment. </a:t>
            </a:r>
          </a:p>
          <a:p>
            <a:pPr algn="l"/>
            <a:endParaRPr lang="en-US" altLang="zh-CN" sz="2800" b="1" dirty="0">
              <a:solidFill>
                <a:schemeClr val="tx2"/>
              </a:solidFill>
              <a:latin typeface="Times New Roman" pitchFamily="18" charset="0"/>
            </a:endParaRPr>
          </a:p>
          <a:p>
            <a:pPr algn="l"/>
            <a:endParaRPr lang="en-US" altLang="zh-CN" sz="2800" dirty="0">
              <a:latin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260350"/>
            <a:ext cx="9144000" cy="1143000"/>
          </a:xfrm>
        </p:spPr>
        <p:txBody>
          <a:bodyPr/>
          <a:lstStyle/>
          <a:p>
            <a:pPr eaLnBrk="1" hangingPunct="1"/>
            <a:r>
              <a:rPr lang="en-US" altLang="zh-CN" sz="4800" b="1" dirty="0" smtClean="0">
                <a:solidFill>
                  <a:srgbClr val="0000CC"/>
                </a:solidFill>
                <a:latin typeface="Times New Roman" pitchFamily="18" charset="0"/>
              </a:rPr>
              <a:t>21. Pyrimidines are broken down via reduction</a:t>
            </a:r>
            <a:r>
              <a:rPr lang="en-US" altLang="zh-CN" dirty="0" smtClean="0"/>
              <a:t> </a:t>
            </a:r>
          </a:p>
        </p:txBody>
      </p:sp>
      <p:sp>
        <p:nvSpPr>
          <p:cNvPr id="84995" name="Rectangle 3"/>
          <p:cNvSpPr>
            <a:spLocks noGrp="1" noChangeArrowheads="1"/>
          </p:cNvSpPr>
          <p:nvPr>
            <p:ph type="body" idx="1"/>
          </p:nvPr>
        </p:nvSpPr>
        <p:spPr>
          <a:xfrm>
            <a:off x="0" y="1628775"/>
            <a:ext cx="9144000" cy="5229225"/>
          </a:xfrm>
        </p:spPr>
        <p:txBody>
          <a:bodyPr/>
          <a:lstStyle/>
          <a:p>
            <a:pPr eaLnBrk="1" hangingPunct="1">
              <a:lnSpc>
                <a:spcPct val="80000"/>
              </a:lnSpc>
            </a:pPr>
            <a:r>
              <a:rPr lang="en-US" altLang="zh-CN" b="1" dirty="0" smtClean="0">
                <a:latin typeface="Times New Roman" pitchFamily="18" charset="0"/>
              </a:rPr>
              <a:t>The degradation of thymine produces methylmalonyl-CoA, which can be converted to succinyl-CoA (a citric acid cycle intermediate) by the catalysis of a mutase.</a:t>
            </a:r>
          </a:p>
          <a:p>
            <a:pPr eaLnBrk="1" hangingPunct="1">
              <a:lnSpc>
                <a:spcPct val="80000"/>
              </a:lnSpc>
            </a:pPr>
            <a:r>
              <a:rPr lang="en-US" altLang="zh-CN" b="1" dirty="0" smtClean="0">
                <a:latin typeface="Times New Roman" pitchFamily="18" charset="0"/>
              </a:rPr>
              <a:t>The degradation of uracil and cytidine produces malonyl-CoA, which is the precursor for fatty acid biosynthesis.</a:t>
            </a:r>
          </a:p>
          <a:p>
            <a:pPr eaLnBrk="1" hangingPunct="1">
              <a:lnSpc>
                <a:spcPct val="80000"/>
              </a:lnSpc>
            </a:pPr>
            <a:r>
              <a:rPr lang="en-US" altLang="zh-CN" b="1" dirty="0" smtClean="0">
                <a:latin typeface="Times New Roman" pitchFamily="18" charset="0"/>
              </a:rPr>
              <a:t>To a limited extent, catabolism of pyrimidine nucleotides contributes to the energy metabolism of the cell.</a:t>
            </a:r>
          </a:p>
          <a:p>
            <a:pPr eaLnBrk="1" hangingPunct="1">
              <a:lnSpc>
                <a:spcPct val="80000"/>
              </a:lnSpc>
            </a:pPr>
            <a:r>
              <a:rPr lang="en-US" altLang="zh-CN" b="1" dirty="0" smtClean="0">
                <a:latin typeface="Times New Roman" pitchFamily="18" charset="0"/>
              </a:rPr>
              <a:t>The end product of pyrimidine degradation is urea.</a:t>
            </a:r>
          </a:p>
          <a:p>
            <a:pPr eaLnBrk="1" hangingPunct="1">
              <a:lnSpc>
                <a:spcPct val="80000"/>
              </a:lnSpc>
            </a:pPr>
            <a:endParaRPr lang="en-US" altLang="zh-CN" b="1" dirty="0" smtClean="0">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4840288" y="1093788"/>
            <a:ext cx="4065587" cy="1800225"/>
          </a:xfrm>
          <a:prstGeom prst="rect">
            <a:avLst/>
          </a:prstGeom>
          <a:noFill/>
          <a:ln w="9525">
            <a:noFill/>
            <a:miter lim="800000"/>
            <a:headEnd/>
            <a:tailEnd/>
          </a:ln>
        </p:spPr>
        <p:txBody>
          <a:bodyPr wrap="none">
            <a:spAutoFit/>
          </a:bodyPr>
          <a:lstStyle/>
          <a:p>
            <a:pPr algn="l"/>
            <a:r>
              <a:rPr kumimoji="1" lang="en-US" altLang="zh-CN" sz="2800" b="1" dirty="0">
                <a:solidFill>
                  <a:srgbClr val="0000CC"/>
                </a:solidFill>
                <a:latin typeface="Times New Roman" pitchFamily="18" charset="0"/>
              </a:rPr>
              <a:t>Degradation products of</a:t>
            </a:r>
          </a:p>
          <a:p>
            <a:pPr algn="l"/>
            <a:r>
              <a:rPr kumimoji="1" lang="en-US" altLang="zh-CN" sz="2800" b="1" dirty="0">
                <a:solidFill>
                  <a:srgbClr val="0000CC"/>
                </a:solidFill>
                <a:latin typeface="Times New Roman" pitchFamily="18" charset="0"/>
              </a:rPr>
              <a:t>pyrimidines can enter the</a:t>
            </a:r>
          </a:p>
          <a:p>
            <a:pPr algn="l"/>
            <a:r>
              <a:rPr kumimoji="1" lang="en-US" altLang="zh-CN" sz="2800" b="1" dirty="0">
                <a:solidFill>
                  <a:srgbClr val="0000CC"/>
                </a:solidFill>
                <a:latin typeface="Times New Roman" pitchFamily="18" charset="0"/>
              </a:rPr>
              <a:t>citric acid cycle</a:t>
            </a:r>
          </a:p>
          <a:p>
            <a:pPr algn="l"/>
            <a:endParaRPr lang="en-US" altLang="zh-CN" sz="2800" b="1" dirty="0">
              <a:latin typeface="Times New Roman" pitchFamily="18" charset="0"/>
            </a:endParaRPr>
          </a:p>
        </p:txBody>
      </p:sp>
      <p:sp>
        <p:nvSpPr>
          <p:cNvPr id="86019" name="Text Box 5"/>
          <p:cNvSpPr txBox="1">
            <a:spLocks noChangeArrowheads="1"/>
          </p:cNvSpPr>
          <p:nvPr/>
        </p:nvSpPr>
        <p:spPr bwMode="auto">
          <a:xfrm>
            <a:off x="4427538" y="5997575"/>
            <a:ext cx="1835150" cy="671513"/>
          </a:xfrm>
          <a:prstGeom prst="rect">
            <a:avLst/>
          </a:prstGeom>
          <a:noFill/>
          <a:ln w="9525">
            <a:noFill/>
            <a:miter lim="800000"/>
            <a:headEnd/>
            <a:tailEnd/>
          </a:ln>
        </p:spPr>
        <p:txBody>
          <a:bodyPr wrap="none">
            <a:spAutoFit/>
          </a:bodyPr>
          <a:lstStyle/>
          <a:p>
            <a:pPr algn="l"/>
            <a:r>
              <a:rPr kumimoji="1" lang="en-US" altLang="zh-CN" sz="2000" b="1" dirty="0">
                <a:solidFill>
                  <a:srgbClr val="0000CC"/>
                </a:solidFill>
                <a:latin typeface="Times New Roman" pitchFamily="18" charset="0"/>
              </a:rPr>
              <a:t>Propionyl-CoA</a:t>
            </a:r>
          </a:p>
          <a:p>
            <a:pPr algn="l"/>
            <a:endParaRPr lang="en-US" altLang="zh-CN" b="1" dirty="0">
              <a:solidFill>
                <a:srgbClr val="0000CC"/>
              </a:solidFill>
              <a:latin typeface="Times New Roman" pitchFamily="18" charset="0"/>
            </a:endParaRPr>
          </a:p>
        </p:txBody>
      </p:sp>
      <p:sp>
        <p:nvSpPr>
          <p:cNvPr id="86020" name="Line 6"/>
          <p:cNvSpPr>
            <a:spLocks noChangeShapeType="1"/>
          </p:cNvSpPr>
          <p:nvPr/>
        </p:nvSpPr>
        <p:spPr bwMode="auto">
          <a:xfrm>
            <a:off x="6300788" y="6213475"/>
            <a:ext cx="719137" cy="0"/>
          </a:xfrm>
          <a:prstGeom prst="line">
            <a:avLst/>
          </a:prstGeom>
          <a:noFill/>
          <a:ln w="38100">
            <a:solidFill>
              <a:schemeClr val="tx1"/>
            </a:solidFill>
            <a:round/>
            <a:headEnd/>
            <a:tailEnd type="triangle" w="med" len="med"/>
          </a:ln>
        </p:spPr>
        <p:txBody>
          <a:bodyPr wrap="none"/>
          <a:lstStyle/>
          <a:p>
            <a:endParaRPr lang="zh-CN" altLang="en-US"/>
          </a:p>
        </p:txBody>
      </p:sp>
      <p:sp>
        <p:nvSpPr>
          <p:cNvPr id="86021" name="Rectangle 7"/>
          <p:cNvSpPr>
            <a:spLocks noChangeArrowheads="1"/>
          </p:cNvSpPr>
          <p:nvPr/>
        </p:nvSpPr>
        <p:spPr bwMode="auto">
          <a:xfrm>
            <a:off x="7073900" y="5973763"/>
            <a:ext cx="1679575" cy="396875"/>
          </a:xfrm>
          <a:prstGeom prst="rect">
            <a:avLst/>
          </a:prstGeom>
          <a:noFill/>
          <a:ln w="9525">
            <a:noFill/>
            <a:miter lim="800000"/>
            <a:headEnd/>
            <a:tailEnd/>
          </a:ln>
        </p:spPr>
        <p:txBody>
          <a:bodyPr wrap="none">
            <a:spAutoFit/>
          </a:bodyPr>
          <a:lstStyle/>
          <a:p>
            <a:pPr algn="l"/>
            <a:r>
              <a:rPr kumimoji="1" lang="en-US" altLang="zh-CN" sz="2000" b="1" dirty="0">
                <a:solidFill>
                  <a:srgbClr val="0000CC"/>
                </a:solidFill>
                <a:latin typeface="Times New Roman" pitchFamily="18" charset="0"/>
              </a:rPr>
              <a:t>Succinyl-CoA</a:t>
            </a:r>
          </a:p>
        </p:txBody>
      </p:sp>
      <p:pic>
        <p:nvPicPr>
          <p:cNvPr id="86022" name="Picture 9"/>
          <p:cNvPicPr>
            <a:picLocks noChangeAspect="1" noChangeArrowheads="1"/>
          </p:cNvPicPr>
          <p:nvPr/>
        </p:nvPicPr>
        <p:blipFill>
          <a:blip r:embed="rId3"/>
          <a:srcRect/>
          <a:stretch>
            <a:fillRect/>
          </a:stretch>
        </p:blipFill>
        <p:spPr bwMode="auto">
          <a:xfrm>
            <a:off x="900113" y="404813"/>
            <a:ext cx="3352800" cy="6097587"/>
          </a:xfrm>
          <a:prstGeom prst="rect">
            <a:avLst/>
          </a:prstGeom>
          <a:noFill/>
          <a:ln w="9525">
            <a:noFill/>
            <a:miter lim="800000"/>
            <a:headEnd/>
            <a:tailEnd/>
          </a:ln>
        </p:spPr>
      </p:pic>
      <p:sp>
        <p:nvSpPr>
          <p:cNvPr id="86023" name="Line 10"/>
          <p:cNvSpPr>
            <a:spLocks noChangeShapeType="1"/>
          </p:cNvSpPr>
          <p:nvPr/>
        </p:nvSpPr>
        <p:spPr bwMode="auto">
          <a:xfrm>
            <a:off x="3602038" y="6213475"/>
            <a:ext cx="792162" cy="0"/>
          </a:xfrm>
          <a:prstGeom prst="line">
            <a:avLst/>
          </a:prstGeom>
          <a:noFill/>
          <a:ln w="38100">
            <a:solidFill>
              <a:schemeClr val="tx1"/>
            </a:solidFill>
            <a:round/>
            <a:headEnd/>
            <a:tailEnd type="triangle" w="med" len="med"/>
          </a:ln>
        </p:spPr>
        <p:txBody>
          <a:bodyPr wrap="none"/>
          <a:lstStyle/>
          <a:p>
            <a:endParaRPr lang="zh-CN"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666676"/>
            <a:ext cx="9144000" cy="1143000"/>
          </a:xfrm>
        </p:spPr>
        <p:txBody>
          <a:bodyPr/>
          <a:lstStyle/>
          <a:p>
            <a:pPr eaLnBrk="1" hangingPunct="1"/>
            <a:r>
              <a:rPr lang="en-US" altLang="zh-CN" sz="4800" b="1" dirty="0" smtClean="0">
                <a:solidFill>
                  <a:srgbClr val="0000CC"/>
                </a:solidFill>
                <a:latin typeface="Times New Roman" pitchFamily="18" charset="0"/>
              </a:rPr>
              <a:t>22. Purine and pyrimidine bases can be reconverted to nucleotides via the salvage pathway</a:t>
            </a:r>
          </a:p>
        </p:txBody>
      </p:sp>
      <p:sp>
        <p:nvSpPr>
          <p:cNvPr id="87043" name="Rectangle 3"/>
          <p:cNvSpPr>
            <a:spLocks noGrp="1" noChangeArrowheads="1"/>
          </p:cNvSpPr>
          <p:nvPr>
            <p:ph type="body" idx="1"/>
          </p:nvPr>
        </p:nvSpPr>
        <p:spPr>
          <a:xfrm>
            <a:off x="23242" y="2492896"/>
            <a:ext cx="9144000" cy="4114800"/>
          </a:xfrm>
        </p:spPr>
        <p:txBody>
          <a:bodyPr/>
          <a:lstStyle/>
          <a:p>
            <a:pPr eaLnBrk="1" hangingPunct="1">
              <a:lnSpc>
                <a:spcPct val="90000"/>
              </a:lnSpc>
            </a:pPr>
            <a:r>
              <a:rPr lang="en-US" altLang="zh-CN" sz="2800" b="1" dirty="0" smtClean="0">
                <a:latin typeface="Times New Roman" pitchFamily="18" charset="0"/>
              </a:rPr>
              <a:t>Adenine phosphoribosyltransferase catalyzes the synthesis of AMP from adenine and PRPP</a:t>
            </a:r>
            <a:r>
              <a:rPr lang="en-US" altLang="zh-CN" b="1" dirty="0" smtClean="0">
                <a:latin typeface="Times New Roman" pitchFamily="18" charset="0"/>
              </a:rPr>
              <a:t>.</a:t>
            </a:r>
          </a:p>
          <a:p>
            <a:pPr eaLnBrk="1" hangingPunct="1">
              <a:lnSpc>
                <a:spcPct val="90000"/>
              </a:lnSpc>
              <a:buFontTx/>
              <a:buNone/>
            </a:pPr>
            <a:r>
              <a:rPr lang="en-US" altLang="zh-CN" b="1" dirty="0" smtClean="0">
                <a:latin typeface="Times New Roman" pitchFamily="18" charset="0"/>
              </a:rPr>
              <a:t>    </a:t>
            </a:r>
            <a:r>
              <a:rPr lang="en-US" altLang="zh-CN" b="1" dirty="0" smtClean="0">
                <a:solidFill>
                  <a:srgbClr val="FF0000"/>
                </a:solidFill>
                <a:latin typeface="Times New Roman" pitchFamily="18" charset="0"/>
              </a:rPr>
              <a:t>Adenine  + PRPP        AMP + PP</a:t>
            </a:r>
            <a:r>
              <a:rPr lang="en-US" altLang="zh-CN" b="1" baseline="-25000" dirty="0" smtClean="0">
                <a:solidFill>
                  <a:srgbClr val="FF0000"/>
                </a:solidFill>
                <a:latin typeface="Times New Roman" pitchFamily="18" charset="0"/>
              </a:rPr>
              <a:t>i</a:t>
            </a:r>
          </a:p>
          <a:p>
            <a:pPr eaLnBrk="1" hangingPunct="1">
              <a:lnSpc>
                <a:spcPct val="90000"/>
              </a:lnSpc>
            </a:pPr>
            <a:r>
              <a:rPr lang="en-US" altLang="zh-CN" sz="2800" b="1" dirty="0" smtClean="0">
                <a:latin typeface="Times New Roman" pitchFamily="18" charset="0"/>
              </a:rPr>
              <a:t>Hypoxanthine-guanine phosphoribosyltransferase (HGPRT) catalyzes the synthesis of GMP and IMP.</a:t>
            </a:r>
          </a:p>
          <a:p>
            <a:pPr eaLnBrk="1" hangingPunct="1">
              <a:lnSpc>
                <a:spcPct val="90000"/>
              </a:lnSpc>
            </a:pPr>
            <a:r>
              <a:rPr lang="en-US" altLang="zh-CN" sz="2800" b="1" dirty="0" smtClean="0">
                <a:latin typeface="Times New Roman" pitchFamily="18" charset="0"/>
              </a:rPr>
              <a:t>The lack of HGPRT will cause Lesch-Nyhan syndrome.</a:t>
            </a:r>
          </a:p>
          <a:p>
            <a:pPr eaLnBrk="1" hangingPunct="1">
              <a:lnSpc>
                <a:spcPct val="90000"/>
              </a:lnSpc>
            </a:pPr>
            <a:r>
              <a:rPr lang="en-US" altLang="zh-CN" sz="2800" b="1" dirty="0" smtClean="0">
                <a:latin typeface="Times New Roman" pitchFamily="18" charset="0"/>
              </a:rPr>
              <a:t>Pyrimidine bases are recycled in a similar way in microorganisms, but pyrimidine bases does not seem to be salvaged in significant amounts in mammals.</a:t>
            </a:r>
          </a:p>
        </p:txBody>
      </p:sp>
      <p:sp>
        <p:nvSpPr>
          <p:cNvPr id="87044" name="Line 4"/>
          <p:cNvSpPr>
            <a:spLocks noChangeShapeType="1"/>
          </p:cNvSpPr>
          <p:nvPr/>
        </p:nvSpPr>
        <p:spPr bwMode="auto">
          <a:xfrm>
            <a:off x="3635896" y="3645024"/>
            <a:ext cx="647700" cy="0"/>
          </a:xfrm>
          <a:prstGeom prst="line">
            <a:avLst/>
          </a:prstGeom>
          <a:noFill/>
          <a:ln w="28575">
            <a:solidFill>
              <a:srgbClr val="FF0000"/>
            </a:solidFill>
            <a:round/>
            <a:headEnd/>
            <a:tailEnd type="triangle" w="med" len="med"/>
          </a:ln>
        </p:spPr>
        <p:txBody>
          <a:bodyPr wrap="none"/>
          <a:lstStyle/>
          <a:p>
            <a:endParaRPr lang="zh-CN" altLang="en-US"/>
          </a:p>
        </p:txBody>
      </p:sp>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620688"/>
            <a:ext cx="9144000" cy="1143000"/>
          </a:xfrm>
        </p:spPr>
        <p:txBody>
          <a:bodyPr/>
          <a:lstStyle/>
          <a:p>
            <a:pPr eaLnBrk="1" hangingPunct="1"/>
            <a:r>
              <a:rPr lang="en-US" altLang="zh-CN" b="1" dirty="0" smtClean="0">
                <a:solidFill>
                  <a:srgbClr val="0000CC"/>
                </a:solidFill>
                <a:latin typeface="Times New Roman" pitchFamily="18" charset="0"/>
              </a:rPr>
              <a:t>23. Many cancer chemotherapeutic drugs </a:t>
            </a:r>
            <a:r>
              <a:rPr lang="en-US" altLang="zh-CN" b="1" dirty="0" smtClean="0">
                <a:solidFill>
                  <a:srgbClr val="0000CC"/>
                </a:solidFill>
                <a:latin typeface="Times New Roman" pitchFamily="18" charset="0"/>
              </a:rPr>
              <a:t>target </a:t>
            </a:r>
            <a:r>
              <a:rPr lang="en-US" altLang="zh-CN" b="1" dirty="0" smtClean="0">
                <a:solidFill>
                  <a:srgbClr val="0000CC"/>
                </a:solidFill>
                <a:latin typeface="Times New Roman" pitchFamily="18" charset="0"/>
              </a:rPr>
              <a:t>enzymes in the nucleotide biosynthetic pathways</a:t>
            </a:r>
          </a:p>
        </p:txBody>
      </p:sp>
      <p:sp>
        <p:nvSpPr>
          <p:cNvPr id="88067" name="Rectangle 3"/>
          <p:cNvSpPr>
            <a:spLocks noGrp="1" noChangeArrowheads="1"/>
          </p:cNvSpPr>
          <p:nvPr>
            <p:ph type="body" idx="1"/>
          </p:nvPr>
        </p:nvSpPr>
        <p:spPr>
          <a:xfrm>
            <a:off x="0" y="2348880"/>
            <a:ext cx="9144000" cy="4114800"/>
          </a:xfrm>
        </p:spPr>
        <p:txBody>
          <a:bodyPr/>
          <a:lstStyle/>
          <a:p>
            <a:pPr eaLnBrk="1" hangingPunct="1">
              <a:lnSpc>
                <a:spcPct val="80000"/>
              </a:lnSpc>
            </a:pPr>
            <a:r>
              <a:rPr lang="en-US" altLang="zh-CN" sz="2800" b="1" dirty="0" smtClean="0">
                <a:latin typeface="Times New Roman" pitchFamily="18" charset="0"/>
              </a:rPr>
              <a:t>Analogs of Gln, like </a:t>
            </a:r>
            <a:r>
              <a:rPr lang="en-US" altLang="zh-CN" sz="2800" b="1" dirty="0" smtClean="0">
                <a:solidFill>
                  <a:srgbClr val="FF0000"/>
                </a:solidFill>
                <a:latin typeface="Times New Roman" pitchFamily="18" charset="0"/>
              </a:rPr>
              <a:t>azaserine </a:t>
            </a:r>
            <a:r>
              <a:rPr lang="en-US" altLang="zh-CN" sz="2800" b="1" dirty="0" smtClean="0">
                <a:latin typeface="Times New Roman" pitchFamily="18" charset="0"/>
              </a:rPr>
              <a:t>and</a:t>
            </a:r>
            <a:r>
              <a:rPr lang="en-US" altLang="zh-CN" sz="2800" b="1" dirty="0" smtClean="0">
                <a:solidFill>
                  <a:srgbClr val="FF0000"/>
                </a:solidFill>
                <a:latin typeface="Times New Roman" pitchFamily="18" charset="0"/>
              </a:rPr>
              <a:t> acivicin</a:t>
            </a:r>
            <a:r>
              <a:rPr lang="en-US" altLang="zh-CN" sz="2800" b="1" dirty="0" smtClean="0">
                <a:latin typeface="Times New Roman" pitchFamily="18" charset="0"/>
              </a:rPr>
              <a:t>, inhibits many amidotransferases used in nucleotide (and amino acid) biosynthesis.</a:t>
            </a:r>
          </a:p>
          <a:p>
            <a:pPr eaLnBrk="1" hangingPunct="1">
              <a:lnSpc>
                <a:spcPct val="80000"/>
              </a:lnSpc>
            </a:pPr>
            <a:endParaRPr lang="en-US" altLang="zh-CN" sz="2800" b="1" dirty="0" smtClean="0">
              <a:latin typeface="Times New Roman" pitchFamily="18" charset="0"/>
            </a:endParaRPr>
          </a:p>
          <a:p>
            <a:pPr eaLnBrk="1" hangingPunct="1">
              <a:lnSpc>
                <a:spcPct val="80000"/>
              </a:lnSpc>
            </a:pPr>
            <a:r>
              <a:rPr lang="en-US" altLang="zh-CN" sz="2800" b="1" dirty="0" smtClean="0">
                <a:solidFill>
                  <a:srgbClr val="FF0000"/>
                </a:solidFill>
                <a:latin typeface="Times New Roman" pitchFamily="18" charset="0"/>
              </a:rPr>
              <a:t>Fluorouracil</a:t>
            </a:r>
            <a:r>
              <a:rPr lang="en-US" altLang="zh-CN" sz="2800" b="1" dirty="0" smtClean="0">
                <a:latin typeface="Times New Roman" pitchFamily="18" charset="0"/>
              </a:rPr>
              <a:t>, after being converted to FdUMP by the salvage pathway, can inhibit the thymidylate synthase after two steps of conversion, thus inhibit dTMP synthesis.</a:t>
            </a:r>
          </a:p>
          <a:p>
            <a:pPr eaLnBrk="1" hangingPunct="1">
              <a:lnSpc>
                <a:spcPct val="80000"/>
              </a:lnSpc>
            </a:pPr>
            <a:r>
              <a:rPr lang="en-US" altLang="zh-CN" sz="2800" b="1" dirty="0" smtClean="0">
                <a:solidFill>
                  <a:srgbClr val="FF0000"/>
                </a:solidFill>
                <a:latin typeface="Times New Roman" pitchFamily="18" charset="0"/>
              </a:rPr>
              <a:t>Methotrexate</a:t>
            </a:r>
            <a:r>
              <a:rPr lang="en-US" altLang="zh-CN" sz="2800" b="1" dirty="0" smtClean="0">
                <a:latin typeface="Times New Roman" pitchFamily="18" charset="0"/>
              </a:rPr>
              <a:t>, a folate analog, inhibits the dihydrofolate reductase, thus dTMP synthesis.</a:t>
            </a:r>
          </a:p>
        </p:txBody>
      </p:sp>
    </p:spTree>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900113" y="4846638"/>
            <a:ext cx="184150" cy="946150"/>
          </a:xfrm>
          <a:prstGeom prst="rect">
            <a:avLst/>
          </a:prstGeom>
          <a:noFill/>
          <a:ln w="9525">
            <a:noFill/>
            <a:miter lim="800000"/>
            <a:headEnd/>
            <a:tailEnd/>
          </a:ln>
        </p:spPr>
        <p:txBody>
          <a:bodyPr wrap="none">
            <a:spAutoFit/>
          </a:bodyPr>
          <a:lstStyle/>
          <a:p>
            <a:pPr algn="l"/>
            <a:endParaRPr kumimoji="1" lang="en-US" altLang="zh-CN" sz="2800" b="1" dirty="0">
              <a:solidFill>
                <a:schemeClr val="tx2"/>
              </a:solidFill>
              <a:latin typeface="Times New Roman" pitchFamily="18" charset="0"/>
            </a:endParaRPr>
          </a:p>
          <a:p>
            <a:pPr algn="l"/>
            <a:endParaRPr lang="en-US" altLang="zh-CN" sz="2800" dirty="0">
              <a:solidFill>
                <a:schemeClr val="tx2"/>
              </a:solidFill>
              <a:latin typeface="Times New Roman" pitchFamily="18" charset="0"/>
            </a:endParaRPr>
          </a:p>
        </p:txBody>
      </p:sp>
      <p:pic>
        <p:nvPicPr>
          <p:cNvPr id="89091" name="Picture 5"/>
          <p:cNvPicPr>
            <a:picLocks noChangeAspect="1" noChangeArrowheads="1"/>
          </p:cNvPicPr>
          <p:nvPr/>
        </p:nvPicPr>
        <p:blipFill>
          <a:blip r:embed="rId3"/>
          <a:srcRect/>
          <a:stretch>
            <a:fillRect/>
          </a:stretch>
        </p:blipFill>
        <p:spPr bwMode="auto">
          <a:xfrm>
            <a:off x="608013" y="404813"/>
            <a:ext cx="8535987" cy="5876925"/>
          </a:xfrm>
          <a:prstGeom prst="rect">
            <a:avLst/>
          </a:prstGeom>
          <a:noFill/>
          <a:ln w="9525">
            <a:noFill/>
            <a:miter lim="800000"/>
            <a:headEnd/>
            <a:tailEnd/>
          </a:ln>
        </p:spPr>
      </p:pic>
      <p:sp>
        <p:nvSpPr>
          <p:cNvPr id="89092" name="Text Box 6"/>
          <p:cNvSpPr txBox="1">
            <a:spLocks noChangeArrowheads="1"/>
          </p:cNvSpPr>
          <p:nvPr/>
        </p:nvSpPr>
        <p:spPr bwMode="auto">
          <a:xfrm>
            <a:off x="250825" y="3933825"/>
            <a:ext cx="4284663" cy="2654300"/>
          </a:xfrm>
          <a:prstGeom prst="rect">
            <a:avLst/>
          </a:prstGeom>
          <a:noFill/>
          <a:ln w="9525">
            <a:noFill/>
            <a:miter lim="800000"/>
            <a:headEnd/>
            <a:tailEnd/>
          </a:ln>
        </p:spPr>
        <p:txBody>
          <a:bodyPr wrap="none">
            <a:spAutoFit/>
          </a:bodyPr>
          <a:lstStyle/>
          <a:p>
            <a:pPr algn="l"/>
            <a:r>
              <a:rPr kumimoji="1" lang="en-US" altLang="zh-CN" sz="2800" b="1" dirty="0">
                <a:solidFill>
                  <a:srgbClr val="0000CC"/>
                </a:solidFill>
                <a:latin typeface="Times New Roman" pitchFamily="18" charset="0"/>
              </a:rPr>
              <a:t>Azaserine or acivicin</a:t>
            </a:r>
          </a:p>
          <a:p>
            <a:pPr algn="l"/>
            <a:r>
              <a:rPr kumimoji="1" lang="en-US" altLang="zh-CN" sz="2800" b="1" dirty="0">
                <a:solidFill>
                  <a:srgbClr val="0000CC"/>
                </a:solidFill>
                <a:latin typeface="Times New Roman" pitchFamily="18" charset="0"/>
              </a:rPr>
              <a:t>inhibits glutamine</a:t>
            </a:r>
          </a:p>
          <a:p>
            <a:pPr algn="l"/>
            <a:r>
              <a:rPr kumimoji="1" lang="en-US" altLang="zh-CN" sz="2800" b="1" dirty="0">
                <a:solidFill>
                  <a:srgbClr val="0000CC"/>
                </a:solidFill>
                <a:latin typeface="Times New Roman" pitchFamily="18" charset="0"/>
              </a:rPr>
              <a:t>amidotransferases,</a:t>
            </a:r>
          </a:p>
          <a:p>
            <a:pPr algn="l"/>
            <a:r>
              <a:rPr kumimoji="1" lang="en-US" altLang="zh-CN" sz="2800" b="1" dirty="0">
                <a:solidFill>
                  <a:srgbClr val="0000CC"/>
                </a:solidFill>
                <a:latin typeface="Times New Roman" pitchFamily="18" charset="0"/>
              </a:rPr>
              <a:t>thus inhibiting the </a:t>
            </a:r>
          </a:p>
          <a:p>
            <a:pPr algn="l"/>
            <a:r>
              <a:rPr kumimoji="1" lang="en-US" altLang="zh-CN" sz="2800" b="1" dirty="0">
                <a:solidFill>
                  <a:srgbClr val="0000CC"/>
                </a:solidFill>
                <a:latin typeface="Times New Roman" pitchFamily="18" charset="0"/>
              </a:rPr>
              <a:t>biosynthesis of nucleotides </a:t>
            </a:r>
          </a:p>
          <a:p>
            <a:pPr algn="l"/>
            <a:r>
              <a:rPr kumimoji="1" lang="en-US" altLang="zh-CN" sz="2800" b="1" dirty="0">
                <a:solidFill>
                  <a:srgbClr val="0000CC"/>
                </a:solidFill>
                <a:latin typeface="Times New Roman" pitchFamily="18" charset="0"/>
              </a:rPr>
              <a:t>and amino acids.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srcRect/>
          <a:stretch>
            <a:fillRect/>
          </a:stretch>
        </p:blipFill>
        <p:spPr bwMode="auto">
          <a:xfrm>
            <a:off x="333375" y="379413"/>
            <a:ext cx="8475663" cy="6097587"/>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87313" y="4868863"/>
            <a:ext cx="184150" cy="822325"/>
          </a:xfrm>
          <a:prstGeom prst="rect">
            <a:avLst/>
          </a:prstGeom>
          <a:noFill/>
          <a:ln w="9525">
            <a:noFill/>
            <a:miter lim="800000"/>
            <a:headEnd/>
            <a:tailEnd/>
          </a:ln>
        </p:spPr>
        <p:txBody>
          <a:bodyPr wrap="none">
            <a:spAutoFit/>
          </a:bodyPr>
          <a:lstStyle/>
          <a:p>
            <a:pPr algn="l"/>
            <a:endParaRPr kumimoji="1" lang="en-US" altLang="zh-CN" sz="2400" b="1" dirty="0">
              <a:latin typeface="Times New Roman" pitchFamily="18" charset="0"/>
            </a:endParaRPr>
          </a:p>
          <a:p>
            <a:pPr algn="l"/>
            <a:endParaRPr lang="en-US" altLang="zh-CN" sz="2400" b="1" dirty="0">
              <a:latin typeface="Times New Roman" pitchFamily="18" charset="0"/>
            </a:endParaRPr>
          </a:p>
        </p:txBody>
      </p:sp>
      <p:pic>
        <p:nvPicPr>
          <p:cNvPr id="91139" name="Picture 5"/>
          <p:cNvPicPr>
            <a:picLocks noChangeAspect="1" noChangeArrowheads="1"/>
          </p:cNvPicPr>
          <p:nvPr/>
        </p:nvPicPr>
        <p:blipFill>
          <a:blip r:embed="rId3"/>
          <a:srcRect/>
          <a:stretch>
            <a:fillRect/>
          </a:stretch>
        </p:blipFill>
        <p:spPr bwMode="auto">
          <a:xfrm>
            <a:off x="827088" y="0"/>
            <a:ext cx="7488237" cy="5688013"/>
          </a:xfrm>
          <a:prstGeom prst="rect">
            <a:avLst/>
          </a:prstGeom>
          <a:noFill/>
          <a:ln w="9525">
            <a:noFill/>
            <a:miter lim="800000"/>
            <a:headEnd/>
            <a:tailEnd/>
          </a:ln>
        </p:spPr>
      </p:pic>
      <p:sp>
        <p:nvSpPr>
          <p:cNvPr id="91140" name="Text Box 6"/>
          <p:cNvSpPr txBox="1">
            <a:spLocks noChangeArrowheads="1"/>
          </p:cNvSpPr>
          <p:nvPr/>
        </p:nvSpPr>
        <p:spPr bwMode="auto">
          <a:xfrm>
            <a:off x="179388" y="5506119"/>
            <a:ext cx="8864600" cy="1373188"/>
          </a:xfrm>
          <a:prstGeom prst="rect">
            <a:avLst/>
          </a:prstGeom>
          <a:noFill/>
          <a:ln w="9525">
            <a:noFill/>
            <a:miter lim="800000"/>
            <a:headEnd/>
            <a:tailEnd/>
          </a:ln>
        </p:spPr>
        <p:txBody>
          <a:bodyPr>
            <a:spAutoFit/>
          </a:bodyPr>
          <a:lstStyle/>
          <a:p>
            <a:r>
              <a:rPr kumimoji="1" lang="en-US" altLang="zh-CN" sz="2800" b="1" dirty="0">
                <a:latin typeface="Times New Roman" pitchFamily="18" charset="0"/>
              </a:rPr>
              <a:t>FdUMP (from fluorouracil) and methotrexate inhibit </a:t>
            </a:r>
          </a:p>
          <a:p>
            <a:r>
              <a:rPr kumimoji="1" lang="en-US" altLang="zh-CN" sz="2800" b="1" dirty="0">
                <a:latin typeface="Times New Roman" pitchFamily="18" charset="0"/>
              </a:rPr>
              <a:t>thymidylate synthase and </a:t>
            </a:r>
            <a:r>
              <a:rPr lang="en-US" altLang="zh-CN" sz="2800" b="1" dirty="0">
                <a:latin typeface="Times New Roman" pitchFamily="18" charset="0"/>
              </a:rPr>
              <a:t>dihydrofolate </a:t>
            </a:r>
            <a:endParaRPr lang="en-US" altLang="zh-CN" sz="2800" b="1" dirty="0" smtClean="0">
              <a:latin typeface="Times New Roman" pitchFamily="18" charset="0"/>
            </a:endParaRPr>
          </a:p>
          <a:p>
            <a:r>
              <a:rPr lang="en-US" altLang="zh-CN" sz="2800" b="1" dirty="0" smtClean="0">
                <a:latin typeface="Times New Roman" pitchFamily="18" charset="0"/>
              </a:rPr>
              <a:t>reductase (</a:t>
            </a:r>
            <a:r>
              <a:rPr kumimoji="1" lang="en-US" altLang="zh-CN" sz="2800" b="1" dirty="0" smtClean="0">
                <a:latin typeface="Times New Roman" pitchFamily="18" charset="0"/>
              </a:rPr>
              <a:t>DHFR</a:t>
            </a:r>
            <a:r>
              <a:rPr kumimoji="1" lang="en-US" altLang="zh-CN" sz="2800" b="1" dirty="0">
                <a:latin typeface="Times New Roman" pitchFamily="18" charset="0"/>
              </a:rPr>
              <a:t>), respectively.</a:t>
            </a:r>
          </a:p>
        </p:txBody>
      </p:sp>
      <p:sp>
        <p:nvSpPr>
          <p:cNvPr id="91141" name="Rectangle 7"/>
          <p:cNvSpPr>
            <a:spLocks noChangeArrowheads="1"/>
          </p:cNvSpPr>
          <p:nvPr/>
        </p:nvSpPr>
        <p:spPr bwMode="auto">
          <a:xfrm>
            <a:off x="3779838" y="0"/>
            <a:ext cx="1008062" cy="288925"/>
          </a:xfrm>
          <a:prstGeom prst="rect">
            <a:avLst/>
          </a:prstGeom>
          <a:noFill/>
          <a:ln w="38100">
            <a:solidFill>
              <a:srgbClr val="FF0000"/>
            </a:solidFill>
            <a:miter lim="800000"/>
            <a:headEnd/>
            <a:tailEnd/>
          </a:ln>
        </p:spPr>
        <p:txBody>
          <a:bodyPr wrap="none" anchor="ctr"/>
          <a:lstStyle/>
          <a:p>
            <a:endParaRPr lang="zh-CN" altLang="en-US"/>
          </a:p>
        </p:txBody>
      </p:sp>
      <p:sp>
        <p:nvSpPr>
          <p:cNvPr id="91142" name="Rectangle 7"/>
          <p:cNvSpPr>
            <a:spLocks noChangeArrowheads="1"/>
          </p:cNvSpPr>
          <p:nvPr/>
        </p:nvSpPr>
        <p:spPr bwMode="auto">
          <a:xfrm>
            <a:off x="6659563" y="3860800"/>
            <a:ext cx="1928812" cy="1000125"/>
          </a:xfrm>
          <a:prstGeom prst="rect">
            <a:avLst/>
          </a:prstGeom>
          <a:noFill/>
          <a:ln w="38100">
            <a:solidFill>
              <a:srgbClr val="FF0000"/>
            </a:solidFill>
            <a:miter lim="800000"/>
            <a:headEnd/>
            <a:tailEnd/>
          </a:ln>
        </p:spPr>
        <p:txBody>
          <a:bodyPr wrap="none" anchor="ctr"/>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0" y="228600"/>
            <a:ext cx="9144000" cy="4114800"/>
          </a:xfrm>
        </p:spPr>
        <p:txBody>
          <a:bodyPr/>
          <a:lstStyle/>
          <a:p>
            <a:pPr eaLnBrk="1" hangingPunct="1">
              <a:lnSpc>
                <a:spcPct val="90000"/>
              </a:lnSpc>
            </a:pPr>
            <a:r>
              <a:rPr lang="en-US" altLang="zh-CN" sz="3600" b="1" dirty="0" smtClean="0">
                <a:latin typeface="Times New Roman" pitchFamily="18" charset="0"/>
              </a:rPr>
              <a:t>For </a:t>
            </a:r>
            <a:r>
              <a:rPr lang="en-US" altLang="zh-CN" sz="3600" b="1" dirty="0" smtClean="0">
                <a:solidFill>
                  <a:srgbClr val="FF0000"/>
                </a:solidFill>
                <a:latin typeface="Times New Roman" pitchFamily="18" charset="0"/>
              </a:rPr>
              <a:t>each electron </a:t>
            </a:r>
            <a:r>
              <a:rPr lang="en-US" altLang="zh-CN" sz="3600" b="1" dirty="0" smtClean="0">
                <a:latin typeface="Times New Roman" pitchFamily="18" charset="0"/>
              </a:rPr>
              <a:t>to be transferred from dinitrogenase reductase to dinitrogenase, </a:t>
            </a:r>
            <a:r>
              <a:rPr lang="en-US" altLang="zh-CN" sz="3600" b="1" dirty="0" smtClean="0">
                <a:solidFill>
                  <a:srgbClr val="FF0000"/>
                </a:solidFill>
                <a:latin typeface="Times New Roman" pitchFamily="18" charset="0"/>
              </a:rPr>
              <a:t>two ATPs </a:t>
            </a:r>
            <a:r>
              <a:rPr lang="en-US" altLang="zh-CN" sz="3600" b="1" dirty="0" smtClean="0">
                <a:latin typeface="Times New Roman" pitchFamily="18" charset="0"/>
              </a:rPr>
              <a:t>are hydrolyzed, causing a conformational change which reduces the electron affinity for the reductase (i.e., an increased reducing power). </a:t>
            </a:r>
          </a:p>
          <a:p>
            <a:pPr eaLnBrk="1" hangingPunct="1">
              <a:lnSpc>
                <a:spcPct val="90000"/>
              </a:lnSpc>
            </a:pPr>
            <a:r>
              <a:rPr lang="en-US" altLang="zh-CN" sz="3600" b="1" dirty="0" smtClean="0">
                <a:latin typeface="Times New Roman" pitchFamily="18" charset="0"/>
              </a:rPr>
              <a:t>The oxidized and reduced dinitrogenase reductase dissociates from and associates with the dinitrogenase, respectively.</a:t>
            </a:r>
          </a:p>
          <a:p>
            <a:pPr eaLnBrk="1" hangingPunct="1">
              <a:lnSpc>
                <a:spcPct val="90000"/>
              </a:lnSpc>
            </a:pPr>
            <a:r>
              <a:rPr lang="en-US" altLang="zh-CN" sz="3600" b="1" dirty="0" smtClean="0">
                <a:latin typeface="Times New Roman" pitchFamily="18" charset="0"/>
              </a:rPr>
              <a:t>The nitrogenase is an imperfect enzyme: H</a:t>
            </a:r>
            <a:r>
              <a:rPr lang="en-US" altLang="zh-CN" sz="3600" b="1" baseline="-25000" dirty="0" smtClean="0">
                <a:latin typeface="Times New Roman" pitchFamily="18" charset="0"/>
              </a:rPr>
              <a:t>2</a:t>
            </a:r>
            <a:r>
              <a:rPr lang="en-US" altLang="zh-CN" sz="3600" b="1" dirty="0" smtClean="0">
                <a:latin typeface="Times New Roman" pitchFamily="18" charset="0"/>
              </a:rPr>
              <a:t> is formed along with NH</a:t>
            </a:r>
            <a:r>
              <a:rPr lang="en-US" altLang="zh-CN" sz="3600" b="1" baseline="-25000" dirty="0" smtClean="0">
                <a:latin typeface="Times New Roman" pitchFamily="18" charset="0"/>
              </a:rPr>
              <a:t>3</a:t>
            </a:r>
            <a:r>
              <a:rPr lang="en-US" altLang="zh-CN" sz="3600" b="1" dirty="0" smtClean="0">
                <a:latin typeface="Times New Roman" pitchFamily="18" charset="0"/>
              </a:rPr>
              <a:t>.</a:t>
            </a:r>
          </a:p>
          <a:p>
            <a:pPr eaLnBrk="1" hangingPunct="1">
              <a:lnSpc>
                <a:spcPct val="90000"/>
              </a:lnSpc>
            </a:pPr>
            <a:endParaRPr lang="en-US" altLang="zh-CN" sz="3600" b="1" dirty="0" smtClean="0">
              <a:solidFill>
                <a:srgbClr val="FFFF00"/>
              </a:solidFill>
              <a:latin typeface="Times New Roman" pitchFamily="18" charset="0"/>
            </a:endParaRPr>
          </a:p>
          <a:p>
            <a:pPr eaLnBrk="1" hangingPunct="1">
              <a:lnSpc>
                <a:spcPct val="90000"/>
              </a:lnSpc>
            </a:pPr>
            <a:endParaRPr lang="en-US" altLang="zh-CN" sz="3600" b="1" dirty="0" smtClean="0">
              <a:solidFill>
                <a:srgbClr val="FFFF00"/>
              </a:solidFill>
              <a:latin typeface="Times New Roman" pitchFamily="18" charset="0"/>
            </a:endParaRPr>
          </a:p>
          <a:p>
            <a:pPr eaLnBrk="1" hangingPunct="1">
              <a:lnSpc>
                <a:spcPct val="90000"/>
              </a:lnSpc>
            </a:pPr>
            <a:endParaRPr lang="en-US" altLang="zh-CN" sz="2800" b="1" dirty="0" smtClean="0">
              <a:solidFill>
                <a:srgbClr val="FFFF00"/>
              </a:solidFill>
            </a:endParaRPr>
          </a:p>
        </p:txBody>
      </p:sp>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14375" y="142875"/>
            <a:ext cx="7772400" cy="1143000"/>
          </a:xfrm>
        </p:spPr>
        <p:txBody>
          <a:bodyPr/>
          <a:lstStyle/>
          <a:p>
            <a:pPr eaLnBrk="1" hangingPunct="1"/>
            <a:r>
              <a:rPr lang="en-US" altLang="zh-CN" sz="6600" b="1" dirty="0" smtClean="0">
                <a:solidFill>
                  <a:srgbClr val="0000CC"/>
                </a:solidFill>
                <a:latin typeface="Times New Roman" pitchFamily="18" charset="0"/>
              </a:rPr>
              <a:t>Keywords</a:t>
            </a:r>
          </a:p>
        </p:txBody>
      </p:sp>
      <p:sp>
        <p:nvSpPr>
          <p:cNvPr id="92163" name="Rectangle 3"/>
          <p:cNvSpPr>
            <a:spLocks noGrp="1" noChangeArrowheads="1"/>
          </p:cNvSpPr>
          <p:nvPr>
            <p:ph type="body" idx="1"/>
          </p:nvPr>
        </p:nvSpPr>
        <p:spPr>
          <a:xfrm>
            <a:off x="304800" y="1285875"/>
            <a:ext cx="8839200" cy="5178425"/>
          </a:xfrm>
        </p:spPr>
        <p:txBody>
          <a:bodyPr/>
          <a:lstStyle/>
          <a:p>
            <a:pPr eaLnBrk="1" hangingPunct="1">
              <a:lnSpc>
                <a:spcPct val="90000"/>
              </a:lnSpc>
            </a:pPr>
            <a:r>
              <a:rPr lang="en-US" altLang="zh-CN" b="1" dirty="0" smtClean="0">
                <a:latin typeface="Times New Roman" pitchFamily="18" charset="0"/>
              </a:rPr>
              <a:t>N</a:t>
            </a:r>
            <a:r>
              <a:rPr lang="en-US" altLang="zh-CN" b="1" baseline="-25000" dirty="0" smtClean="0">
                <a:latin typeface="Times New Roman" pitchFamily="18" charset="0"/>
              </a:rPr>
              <a:t>2</a:t>
            </a:r>
            <a:r>
              <a:rPr lang="en-US" altLang="zh-CN" b="1" dirty="0" smtClean="0">
                <a:latin typeface="Times New Roman" pitchFamily="18" charset="0"/>
              </a:rPr>
              <a:t> fixation</a:t>
            </a:r>
          </a:p>
          <a:p>
            <a:pPr eaLnBrk="1" hangingPunct="1">
              <a:lnSpc>
                <a:spcPct val="90000"/>
              </a:lnSpc>
            </a:pPr>
            <a:r>
              <a:rPr lang="en-US" altLang="zh-CN" b="1" dirty="0" smtClean="0">
                <a:latin typeface="Times New Roman" pitchFamily="18" charset="0"/>
              </a:rPr>
              <a:t>Amino acid biosynthesis --- feedback regulation</a:t>
            </a:r>
          </a:p>
          <a:p>
            <a:pPr eaLnBrk="1" hangingPunct="1">
              <a:lnSpc>
                <a:spcPct val="90000"/>
              </a:lnSpc>
            </a:pPr>
            <a:r>
              <a:rPr lang="en-US" altLang="zh-CN" b="1" i="1" dirty="0" smtClean="0">
                <a:latin typeface="Times New Roman" pitchFamily="18" charset="0"/>
              </a:rPr>
              <a:t>De novo</a:t>
            </a:r>
            <a:r>
              <a:rPr lang="en-US" altLang="zh-CN" b="1" dirty="0" smtClean="0">
                <a:latin typeface="Times New Roman" pitchFamily="18" charset="0"/>
              </a:rPr>
              <a:t> synthesis of nucleotides --- origin of atoms</a:t>
            </a:r>
          </a:p>
          <a:p>
            <a:pPr eaLnBrk="1" hangingPunct="1">
              <a:lnSpc>
                <a:spcPct val="90000"/>
              </a:lnSpc>
            </a:pPr>
            <a:r>
              <a:rPr lang="en-US" altLang="zh-CN" b="1" dirty="0" smtClean="0">
                <a:latin typeface="Times New Roman" pitchFamily="18" charset="0"/>
              </a:rPr>
              <a:t>Ribonucleotide reductase --- reaction and regulation</a:t>
            </a:r>
          </a:p>
          <a:p>
            <a:pPr eaLnBrk="1" hangingPunct="1">
              <a:lnSpc>
                <a:spcPct val="90000"/>
              </a:lnSpc>
            </a:pPr>
            <a:r>
              <a:rPr lang="en-US" altLang="zh-CN" b="1" dirty="0">
                <a:latin typeface="Times New Roman" pitchFamily="18" charset="0"/>
              </a:rPr>
              <a:t>Synthesis of dTMP --- reaction </a:t>
            </a:r>
            <a:endParaRPr lang="en-US" altLang="zh-CN" b="1" dirty="0" smtClean="0">
              <a:latin typeface="Times New Roman" pitchFamily="18" charset="0"/>
            </a:endParaRPr>
          </a:p>
        </p:txBody>
      </p:sp>
    </p:spTree>
  </p:cSld>
  <p:clrMapOvr>
    <a:masterClrMapping/>
  </p:clrMapOvr>
  <p:transition advClick="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539750" y="188913"/>
            <a:ext cx="7772400" cy="1143000"/>
          </a:xfrm>
        </p:spPr>
        <p:txBody>
          <a:bodyPr/>
          <a:lstStyle/>
          <a:p>
            <a:pPr eaLnBrk="1" hangingPunct="1"/>
            <a:r>
              <a:rPr lang="en-US" altLang="zh-CN" sz="6600" b="1" dirty="0" smtClean="0">
                <a:solidFill>
                  <a:srgbClr val="0000CC"/>
                </a:solidFill>
                <a:latin typeface="Times New Roman" pitchFamily="18" charset="0"/>
              </a:rPr>
              <a:t>Words of the Week</a:t>
            </a:r>
          </a:p>
        </p:txBody>
      </p:sp>
      <p:sp>
        <p:nvSpPr>
          <p:cNvPr id="136195" name="Rectangle 3"/>
          <p:cNvSpPr>
            <a:spLocks noGrp="1" noChangeArrowheads="1"/>
          </p:cNvSpPr>
          <p:nvPr>
            <p:ph type="body" idx="1"/>
          </p:nvPr>
        </p:nvSpPr>
        <p:spPr>
          <a:xfrm>
            <a:off x="539750" y="1484313"/>
            <a:ext cx="9144000" cy="6021387"/>
          </a:xfrm>
        </p:spPr>
        <p:txBody>
          <a:bodyPr/>
          <a:lstStyle/>
          <a:p>
            <a:pPr eaLnBrk="1" hangingPunct="1">
              <a:lnSpc>
                <a:spcPct val="90000"/>
              </a:lnSpc>
            </a:pPr>
            <a:r>
              <a:rPr lang="en-US" altLang="zh-CN" sz="4400" b="1" dirty="0" smtClean="0">
                <a:latin typeface="Times New Roman" pitchFamily="18" charset="0"/>
              </a:rPr>
              <a:t>glutamine synthetase</a:t>
            </a:r>
          </a:p>
          <a:p>
            <a:pPr eaLnBrk="1" hangingPunct="1">
              <a:lnSpc>
                <a:spcPct val="90000"/>
              </a:lnSpc>
            </a:pPr>
            <a:r>
              <a:rPr lang="en-US" altLang="zh-CN" sz="4400" b="1" dirty="0" smtClean="0">
                <a:latin typeface="Times New Roman" pitchFamily="18" charset="0"/>
              </a:rPr>
              <a:t>ribonucleotide reductase</a:t>
            </a:r>
          </a:p>
          <a:p>
            <a:pPr eaLnBrk="1" hangingPunct="1">
              <a:lnSpc>
                <a:spcPct val="90000"/>
              </a:lnSpc>
            </a:pPr>
            <a:r>
              <a:rPr lang="en-US" altLang="zh-CN" sz="4400" b="1" dirty="0" smtClean="0">
                <a:latin typeface="Times New Roman" pitchFamily="18" charset="0"/>
              </a:rPr>
              <a:t>thymidylate synthase</a:t>
            </a:r>
          </a:p>
          <a:p>
            <a:pPr eaLnBrk="1" hangingPunct="1">
              <a:lnSpc>
                <a:spcPct val="90000"/>
              </a:lnSpc>
            </a:pPr>
            <a:r>
              <a:rPr lang="en-US" altLang="zh-CN" sz="4400" b="1" dirty="0" smtClean="0">
                <a:latin typeface="Times New Roman" pitchFamily="18" charset="0"/>
              </a:rPr>
              <a:t>chemotherapy</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34489" y="260648"/>
            <a:ext cx="8424936" cy="1143000"/>
          </a:xfrm>
        </p:spPr>
        <p:txBody>
          <a:bodyPr/>
          <a:lstStyle/>
          <a:p>
            <a:r>
              <a:rPr lang="en-US" altLang="zh-CN" b="1" dirty="0">
                <a:solidFill>
                  <a:srgbClr val="0000CC"/>
                </a:solidFill>
                <a:latin typeface="Times New Roman" pitchFamily="18" charset="0"/>
              </a:rPr>
              <a:t>Text-book reading of the week</a:t>
            </a:r>
          </a:p>
        </p:txBody>
      </p:sp>
      <p:sp>
        <p:nvSpPr>
          <p:cNvPr id="87043" name="Rectangle 3"/>
          <p:cNvSpPr>
            <a:spLocks noGrp="1" noChangeArrowheads="1"/>
          </p:cNvSpPr>
          <p:nvPr>
            <p:ph type="body" idx="4294967295"/>
          </p:nvPr>
        </p:nvSpPr>
        <p:spPr>
          <a:xfrm>
            <a:off x="421913" y="1416646"/>
            <a:ext cx="8535897" cy="5689600"/>
          </a:xfrm>
          <a:ln>
            <a:noFill/>
          </a:ln>
        </p:spPr>
        <p:txBody>
          <a:bodyPr/>
          <a:lstStyle/>
          <a:p>
            <a:r>
              <a:rPr lang="en-US" altLang="zh-CN" b="1" dirty="0" smtClean="0">
                <a:latin typeface="Times New Roman" pitchFamily="18" charset="0"/>
                <a:ea typeface="宋体" charset="-122"/>
                <a:cs typeface="Times New Roman" pitchFamily="18" charset="0"/>
              </a:rPr>
              <a:t>Summary 22.1 (p891)</a:t>
            </a:r>
          </a:p>
          <a:p>
            <a:r>
              <a:rPr lang="en-US" altLang="zh-CN" b="1" dirty="0">
                <a:latin typeface="Times New Roman" pitchFamily="18" charset="0"/>
                <a:ea typeface="宋体" charset="-122"/>
                <a:cs typeface="Times New Roman" pitchFamily="18" charset="0"/>
              </a:rPr>
              <a:t>Summary </a:t>
            </a:r>
            <a:r>
              <a:rPr lang="en-US" altLang="zh-CN" b="1" dirty="0" smtClean="0">
                <a:latin typeface="Times New Roman" pitchFamily="18" charset="0"/>
                <a:ea typeface="宋体" charset="-122"/>
                <a:cs typeface="Times New Roman" pitchFamily="18" charset="0"/>
              </a:rPr>
              <a:t>22.2 </a:t>
            </a:r>
            <a:r>
              <a:rPr lang="en-US" altLang="zh-CN" b="1" dirty="0">
                <a:latin typeface="Times New Roman" pitchFamily="18" charset="0"/>
                <a:ea typeface="宋体" charset="-122"/>
                <a:cs typeface="Times New Roman" pitchFamily="18" charset="0"/>
              </a:rPr>
              <a:t>(</a:t>
            </a:r>
            <a:r>
              <a:rPr lang="en-US" altLang="zh-CN" b="1" dirty="0" smtClean="0">
                <a:latin typeface="Times New Roman" pitchFamily="18" charset="0"/>
                <a:ea typeface="宋体" charset="-122"/>
                <a:cs typeface="Times New Roman" pitchFamily="18" charset="0"/>
              </a:rPr>
              <a:t>p902)</a:t>
            </a:r>
          </a:p>
          <a:p>
            <a:r>
              <a:rPr lang="en-US" altLang="zh-CN" b="1" dirty="0">
                <a:latin typeface="Times New Roman" pitchFamily="18" charset="0"/>
                <a:ea typeface="宋体" charset="-122"/>
                <a:cs typeface="Times New Roman" pitchFamily="18" charset="0"/>
              </a:rPr>
              <a:t>Summary </a:t>
            </a:r>
            <a:r>
              <a:rPr lang="en-US" altLang="zh-CN" b="1" dirty="0" smtClean="0">
                <a:latin typeface="Times New Roman" pitchFamily="18" charset="0"/>
                <a:ea typeface="宋体" charset="-122"/>
                <a:cs typeface="Times New Roman" pitchFamily="18" charset="0"/>
              </a:rPr>
              <a:t>22.4 </a:t>
            </a:r>
            <a:r>
              <a:rPr lang="en-US" altLang="zh-CN" b="1" dirty="0">
                <a:latin typeface="Times New Roman" pitchFamily="18" charset="0"/>
                <a:ea typeface="宋体" charset="-122"/>
                <a:cs typeface="Times New Roman" pitchFamily="18" charset="0"/>
              </a:rPr>
              <a:t>(</a:t>
            </a:r>
            <a:r>
              <a:rPr lang="en-US" altLang="zh-CN" b="1" dirty="0" smtClean="0">
                <a:latin typeface="Times New Roman" pitchFamily="18" charset="0"/>
                <a:ea typeface="宋体" charset="-122"/>
                <a:cs typeface="Times New Roman" pitchFamily="18" charset="0"/>
              </a:rPr>
              <a:t>p925)</a:t>
            </a:r>
          </a:p>
          <a:p>
            <a:r>
              <a:rPr lang="en-US" altLang="zh-CN" b="1" dirty="0" smtClean="0">
                <a:latin typeface="Times New Roman" pitchFamily="18" charset="0"/>
                <a:ea typeface="宋体" charset="-122"/>
                <a:cs typeface="Times New Roman" pitchFamily="18" charset="0"/>
              </a:rPr>
              <a:t>p917-920 (ribonucleotide reductase</a:t>
            </a:r>
            <a:r>
              <a:rPr lang="en-US" altLang="zh-CN" b="1" dirty="0" smtClean="0">
                <a:latin typeface="Times New Roman" pitchFamily="18" charset="0"/>
              </a:rPr>
              <a:t>)</a:t>
            </a:r>
          </a:p>
          <a:p>
            <a:endParaRPr lang="en-US" altLang="zh-CN" sz="2800" b="1" dirty="0">
              <a:latin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smtClean="0">
              <a:latin typeface="Times New Roman" pitchFamily="18" charset="0"/>
              <a:ea typeface="宋体" charset="-122"/>
              <a:cs typeface="Times New Roman" pitchFamily="18" charset="0"/>
            </a:endParaRPr>
          </a:p>
          <a:p>
            <a:pPr>
              <a:buFontTx/>
              <a:buNone/>
            </a:pPr>
            <a:endParaRPr lang="zh-CN" altLang="en-US" b="1" dirty="0" smtClean="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37317273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14375" y="142875"/>
            <a:ext cx="7772400" cy="1143000"/>
          </a:xfrm>
        </p:spPr>
        <p:txBody>
          <a:bodyPr/>
          <a:lstStyle/>
          <a:p>
            <a:pPr eaLnBrk="1" hangingPunct="1"/>
            <a:r>
              <a:rPr lang="en-US" altLang="zh-CN" sz="6600" b="1" dirty="0" smtClean="0">
                <a:solidFill>
                  <a:srgbClr val="0000CC"/>
                </a:solidFill>
                <a:latin typeface="Times New Roman" pitchFamily="18" charset="0"/>
              </a:rPr>
              <a:t>Summary</a:t>
            </a:r>
          </a:p>
        </p:txBody>
      </p:sp>
      <p:sp>
        <p:nvSpPr>
          <p:cNvPr id="93187" name="Rectangle 3"/>
          <p:cNvSpPr>
            <a:spLocks noGrp="1" noChangeArrowheads="1"/>
          </p:cNvSpPr>
          <p:nvPr>
            <p:ph type="body" idx="1"/>
          </p:nvPr>
        </p:nvSpPr>
        <p:spPr>
          <a:xfrm>
            <a:off x="142875" y="1285875"/>
            <a:ext cx="8749605" cy="5178425"/>
          </a:xfrm>
        </p:spPr>
        <p:txBody>
          <a:bodyPr/>
          <a:lstStyle/>
          <a:p>
            <a:pPr eaLnBrk="1" hangingPunct="1">
              <a:lnSpc>
                <a:spcPct val="90000"/>
              </a:lnSpc>
            </a:pPr>
            <a:r>
              <a:rPr lang="en-US" altLang="zh-CN" b="1" dirty="0" smtClean="0">
                <a:latin typeface="Times New Roman" pitchFamily="18" charset="0"/>
              </a:rPr>
              <a:t>Atmospheric N</a:t>
            </a:r>
            <a:r>
              <a:rPr lang="en-US" altLang="zh-CN" b="1" baseline="-25000" dirty="0" smtClean="0">
                <a:latin typeface="Times New Roman" pitchFamily="18" charset="0"/>
              </a:rPr>
              <a:t>2</a:t>
            </a:r>
            <a:r>
              <a:rPr lang="en-US" altLang="zh-CN" b="1" dirty="0" smtClean="0">
                <a:latin typeface="Times New Roman" pitchFamily="18" charset="0"/>
              </a:rPr>
              <a:t> is reduced to ammonia by the dinitrogenase reductase and the dinitrogenase (containing a key Fe-Mo cofactor) of the nitrogenase complex present only in certain bacteria.</a:t>
            </a:r>
          </a:p>
          <a:p>
            <a:pPr eaLnBrk="1" hangingPunct="1">
              <a:lnSpc>
                <a:spcPct val="90000"/>
              </a:lnSpc>
            </a:pPr>
            <a:r>
              <a:rPr lang="en-US" altLang="zh-CN" b="1" dirty="0" smtClean="0">
                <a:latin typeface="Times New Roman" pitchFamily="18" charset="0"/>
              </a:rPr>
              <a:t>Ammonia enters organic molecules via Glu and Gln.</a:t>
            </a:r>
          </a:p>
          <a:p>
            <a:pPr eaLnBrk="1" hangingPunct="1">
              <a:lnSpc>
                <a:spcPct val="90000"/>
              </a:lnSpc>
            </a:pPr>
            <a:r>
              <a:rPr lang="en-US" altLang="zh-CN" b="1" dirty="0" smtClean="0">
                <a:latin typeface="Times New Roman" pitchFamily="18" charset="0"/>
              </a:rPr>
              <a:t>Glutamine amidotransferases catalyzes the transferring of the amide amino group to many acceptor molecules.</a:t>
            </a:r>
          </a:p>
          <a:p>
            <a:pPr eaLnBrk="1" hangingPunct="1">
              <a:lnSpc>
                <a:spcPct val="90000"/>
              </a:lnSpc>
              <a:buFontTx/>
              <a:buNone/>
            </a:pPr>
            <a:endParaRPr lang="en-US" altLang="zh-CN" b="1" dirty="0" smtClean="0">
              <a:latin typeface="Times New Roman" pitchFamily="18" charset="0"/>
            </a:endParaRPr>
          </a:p>
        </p:txBody>
      </p:sp>
    </p:spTree>
  </p:cSld>
  <p:clrMapOvr>
    <a:masterClrMapping/>
  </p:clrMapOvr>
  <p:transition advClick="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0" y="692150"/>
            <a:ext cx="9144000" cy="6524625"/>
          </a:xfrm>
        </p:spPr>
        <p:txBody>
          <a:bodyPr/>
          <a:lstStyle/>
          <a:p>
            <a:pPr eaLnBrk="1" hangingPunct="1"/>
            <a:r>
              <a:rPr lang="en-US" altLang="zh-CN" b="1" dirty="0" smtClean="0">
                <a:latin typeface="Times New Roman" pitchFamily="18" charset="0"/>
              </a:rPr>
              <a:t>Amino acids are mainly derived from intermediates of glycolysis, the citric acid cycle, and the pentose phosphate pathway. </a:t>
            </a:r>
          </a:p>
          <a:p>
            <a:pPr eaLnBrk="1" hangingPunct="1"/>
            <a:r>
              <a:rPr lang="en-US" altLang="zh-CN" b="1" dirty="0" smtClean="0">
                <a:latin typeface="Times New Roman" pitchFamily="18" charset="0"/>
              </a:rPr>
              <a:t>His is derived from one PRPP, one ATP, one Gln, and one Glu.</a:t>
            </a:r>
          </a:p>
          <a:p>
            <a:pPr eaLnBrk="1" hangingPunct="1"/>
            <a:r>
              <a:rPr lang="en-US" altLang="zh-CN" b="1" dirty="0" smtClean="0">
                <a:latin typeface="Times New Roman" pitchFamily="18" charset="0"/>
              </a:rPr>
              <a:t>Amino acid biosynthesis is regulated by various forms of feedback inhibition (including enzyme multiplicity, concerted inhibition and sequential feedback inhibition).</a:t>
            </a:r>
          </a:p>
          <a:p>
            <a:pPr eaLnBrk="1" hangingPunct="1"/>
            <a:endParaRPr lang="en-US" altLang="zh-CN" b="1" dirty="0" smtClean="0">
              <a:latin typeface="Times New Roman" pitchFamily="18" charset="0"/>
            </a:endParaRPr>
          </a:p>
        </p:txBody>
      </p:sp>
    </p:spTree>
  </p:cSld>
  <p:clrMapOvr>
    <a:masterClrMapping/>
  </p:clrMapOvr>
  <p:transition advClick="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0" y="116632"/>
            <a:ext cx="9144000" cy="6858000"/>
          </a:xfrm>
        </p:spPr>
        <p:txBody>
          <a:bodyPr/>
          <a:lstStyle/>
          <a:p>
            <a:pPr eaLnBrk="1" hangingPunct="1"/>
            <a:r>
              <a:rPr lang="en-US" altLang="zh-CN" b="1" dirty="0" smtClean="0">
                <a:latin typeface="Times New Roman" pitchFamily="18" charset="0"/>
              </a:rPr>
              <a:t>The atoms of the purine rings were found to be derived from formate, CO</a:t>
            </a:r>
            <a:r>
              <a:rPr lang="en-US" altLang="zh-CN" b="1" baseline="-25000" dirty="0" smtClean="0">
                <a:latin typeface="Times New Roman" pitchFamily="18" charset="0"/>
              </a:rPr>
              <a:t>2</a:t>
            </a:r>
            <a:r>
              <a:rPr lang="en-US" altLang="zh-CN" b="1" dirty="0" smtClean="0">
                <a:latin typeface="Times New Roman" pitchFamily="18" charset="0"/>
              </a:rPr>
              <a:t>, Gly, Asp, and Gln.</a:t>
            </a:r>
          </a:p>
          <a:p>
            <a:pPr eaLnBrk="1" hangingPunct="1"/>
            <a:r>
              <a:rPr lang="en-US" altLang="zh-CN" b="1" dirty="0" smtClean="0">
                <a:latin typeface="Times New Roman" pitchFamily="18" charset="0"/>
              </a:rPr>
              <a:t>Pyrimidine nucleotides are synthesized using HCO</a:t>
            </a:r>
            <a:r>
              <a:rPr lang="en-US" altLang="zh-CN" b="1" baseline="-25000" dirty="0" smtClean="0">
                <a:latin typeface="Times New Roman" pitchFamily="18" charset="0"/>
              </a:rPr>
              <a:t>3</a:t>
            </a:r>
            <a:r>
              <a:rPr lang="en-US" altLang="zh-CN" b="1" baseline="30000" dirty="0" smtClean="0">
                <a:latin typeface="Times New Roman" pitchFamily="18" charset="0"/>
              </a:rPr>
              <a:t>-</a:t>
            </a:r>
            <a:r>
              <a:rPr lang="en-US" altLang="zh-CN" b="1" dirty="0" smtClean="0">
                <a:latin typeface="Times New Roman" pitchFamily="18" charset="0"/>
              </a:rPr>
              <a:t>, Gln, Asp, and PRPP.</a:t>
            </a:r>
          </a:p>
          <a:p>
            <a:pPr eaLnBrk="1" hangingPunct="1"/>
            <a:r>
              <a:rPr lang="en-US" altLang="zh-CN" b="1" i="1" dirty="0" smtClean="0">
                <a:latin typeface="Times New Roman" pitchFamily="18" charset="0"/>
              </a:rPr>
              <a:t>De novo</a:t>
            </a:r>
            <a:r>
              <a:rPr lang="en-US" altLang="zh-CN" b="1" dirty="0" smtClean="0">
                <a:latin typeface="Times New Roman" pitchFamily="18" charset="0"/>
              </a:rPr>
              <a:t> synthesis of nucleotides are regulated via feedback inhibition.</a:t>
            </a:r>
          </a:p>
          <a:p>
            <a:pPr eaLnBrk="1" hangingPunct="1"/>
            <a:r>
              <a:rPr lang="en-US" altLang="zh-CN" b="1" dirty="0" smtClean="0">
                <a:latin typeface="Times New Roman" pitchFamily="18" charset="0"/>
              </a:rPr>
              <a:t>Deoxyribonucleotides are derived from ribonucleotides at the NDP level, with the catalysis of ribonucleotide reductase, which contains a chain of electron carriers, uses free radicals, and is regulated for both substrate specificity and overall enzymatic activities.</a:t>
            </a:r>
          </a:p>
        </p:txBody>
      </p:sp>
    </p:spTree>
  </p:cSld>
  <p:clrMapOvr>
    <a:masterClrMapping/>
  </p:clrMapOvr>
  <p:transition advClick="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0" y="116632"/>
            <a:ext cx="9144000" cy="4114800"/>
          </a:xfrm>
        </p:spPr>
        <p:txBody>
          <a:bodyPr/>
          <a:lstStyle/>
          <a:p>
            <a:pPr eaLnBrk="1" hangingPunct="1">
              <a:lnSpc>
                <a:spcPct val="90000"/>
              </a:lnSpc>
            </a:pPr>
            <a:r>
              <a:rPr lang="en-US" altLang="zh-CN" b="1" dirty="0" smtClean="0">
                <a:latin typeface="Times New Roman" pitchFamily="18" charset="0"/>
              </a:rPr>
              <a:t>The dTMP molecule is derived from dUMP by thymidylate synthase, an enzyme using N</a:t>
            </a:r>
            <a:r>
              <a:rPr lang="en-US" altLang="zh-CN" b="1" baseline="30000" dirty="0" smtClean="0">
                <a:latin typeface="Times New Roman" pitchFamily="18" charset="0"/>
              </a:rPr>
              <a:t>5</a:t>
            </a:r>
            <a:r>
              <a:rPr lang="en-US" altLang="zh-CN" b="1" dirty="0" smtClean="0">
                <a:latin typeface="Times New Roman" pitchFamily="18" charset="0"/>
              </a:rPr>
              <a:t>, N</a:t>
            </a:r>
            <a:r>
              <a:rPr lang="en-US" altLang="zh-CN" b="1" baseline="30000" dirty="0" smtClean="0">
                <a:latin typeface="Times New Roman" pitchFamily="18" charset="0"/>
              </a:rPr>
              <a:t>10</a:t>
            </a:r>
            <a:r>
              <a:rPr lang="en-US" altLang="zh-CN" b="1" dirty="0" smtClean="0">
                <a:latin typeface="Times New Roman" pitchFamily="18" charset="0"/>
              </a:rPr>
              <a:t>-methylenetetrahydrofolate as the donor of both one-carbon unit and electrons.</a:t>
            </a:r>
          </a:p>
          <a:p>
            <a:pPr eaLnBrk="1" hangingPunct="1">
              <a:lnSpc>
                <a:spcPct val="90000"/>
              </a:lnSpc>
            </a:pPr>
            <a:r>
              <a:rPr lang="en-US" altLang="zh-CN" b="1" dirty="0" smtClean="0">
                <a:latin typeface="Times New Roman" pitchFamily="18" charset="0"/>
              </a:rPr>
              <a:t>Degradation of purines and pyrimidines produces uric acid and citric acid cycle intermediate/fatty acid synthesis precursor, respectively.</a:t>
            </a:r>
          </a:p>
          <a:p>
            <a:pPr eaLnBrk="1" hangingPunct="1">
              <a:lnSpc>
                <a:spcPct val="90000"/>
              </a:lnSpc>
            </a:pPr>
            <a:r>
              <a:rPr lang="en-US" altLang="zh-CN" b="1" dirty="0" smtClean="0">
                <a:latin typeface="Times New Roman" pitchFamily="18" charset="0"/>
              </a:rPr>
              <a:t>Purine and pyrimidine bases can be reused via the salvage pathway.</a:t>
            </a:r>
          </a:p>
          <a:p>
            <a:pPr eaLnBrk="1" hangingPunct="1">
              <a:lnSpc>
                <a:spcPct val="90000"/>
              </a:lnSpc>
            </a:pPr>
            <a:r>
              <a:rPr lang="en-US" altLang="zh-CN" b="1" dirty="0" smtClean="0">
                <a:latin typeface="Times New Roman" pitchFamily="18" charset="0"/>
              </a:rPr>
              <a:t>Many cancer chemotherapeutic drugs (e.g., azaserine, acivicin, fluorouracil, and methotrexate) inhibit enzymes in the nucleotide biosynthetic pathways.</a:t>
            </a:r>
          </a:p>
          <a:p>
            <a:pPr eaLnBrk="1" hangingPunct="1">
              <a:lnSpc>
                <a:spcPct val="90000"/>
              </a:lnSpc>
            </a:pPr>
            <a:endParaRPr lang="en-US" altLang="zh-CN" b="1" dirty="0" smtClean="0">
              <a:latin typeface="Times New Roman" pitchFamily="18" charset="0"/>
            </a:endParaRPr>
          </a:p>
        </p:txBody>
      </p:sp>
    </p:spTree>
  </p:cSld>
  <p:clrMapOvr>
    <a:masterClrMapping/>
  </p:clrMapOvr>
  <p:transition advClick="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3744</TotalTime>
  <Words>4072</Words>
  <Application>Microsoft Office PowerPoint</Application>
  <PresentationFormat>全屏显示(4:3)</PresentationFormat>
  <Paragraphs>380</Paragraphs>
  <Slides>96</Slides>
  <Notes>36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96</vt:i4>
      </vt:variant>
    </vt:vector>
  </HeadingPairs>
  <TitlesOfParts>
    <vt:vector size="103" baseType="lpstr">
      <vt:lpstr>楷体</vt:lpstr>
      <vt:lpstr>宋体</vt:lpstr>
      <vt:lpstr>Arial</vt:lpstr>
      <vt:lpstr>Symbol</vt:lpstr>
      <vt:lpstr>Times</vt:lpstr>
      <vt:lpstr>Times New Roman</vt:lpstr>
      <vt:lpstr>Default Design</vt:lpstr>
      <vt:lpstr>Chapter 22   Biosynthesis of Amino Acids,  Nucleotides, and Related Molecules</vt:lpstr>
      <vt:lpstr>PowerPoint 演示文稿</vt:lpstr>
      <vt:lpstr>1. The nitrogenase complex in certain bacteria (diazotrophs, 固氮生物) catalyzes the conversion of N2 to NH3 </vt:lpstr>
      <vt:lpstr>Cyanobacteria and Rhizobia can fix N2 into ammonia</vt:lpstr>
      <vt:lpstr>PowerPoint 演示文稿</vt:lpstr>
      <vt:lpstr>PowerPoint 演示文稿</vt:lpstr>
      <vt:lpstr>2. Electrons are transferred through a series of carriers to N2 for its reduction on the nitrogenase complex</vt:lpstr>
      <vt:lpstr>PowerPoint 演示文稿</vt:lpstr>
      <vt:lpstr>PowerPoint 演示文稿</vt:lpstr>
      <vt:lpstr>PowerPoint 演示文稿</vt:lpstr>
      <vt:lpstr>3. The nitrogenase complex is extremely labile to O2 and various protective mechanisms have evolved</vt:lpstr>
      <vt:lpstr>PowerPoint 演示文稿</vt:lpstr>
      <vt:lpstr>4. Reduced nitrogen in the form of NH4+ is assimilated into amino acids via a two-enzyme pathway</vt:lpstr>
      <vt:lpstr>PowerPoint 演示文稿</vt:lpstr>
      <vt:lpstr>5. The bacterial glutamine synthetase is a central control point in nitrogen metabolism </vt:lpstr>
      <vt:lpstr>PowerPoint 演示文稿</vt:lpstr>
      <vt:lpstr>PowerPoint 演示文稿</vt:lpstr>
      <vt:lpstr>PowerPoint 演示文稿</vt:lpstr>
      <vt:lpstr>PowerPoint 演示文稿</vt:lpstr>
      <vt:lpstr>PowerPoint 演示文稿</vt:lpstr>
      <vt:lpstr>PowerPoint 演示文稿</vt:lpstr>
      <vt:lpstr>6. The 20 amino acids are synthesized from intermediates of glycolysis, the citric acid cycle, or pentose phosphate pathway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 Histidine is derived from three precursors: 5-phosphoribosyl-1-pyrophosphate (PRPP), ATP and Gln</vt:lpstr>
      <vt:lpstr>PowerPoint 演示文稿</vt:lpstr>
      <vt:lpstr>PowerPoint 演示文稿</vt:lpstr>
      <vt:lpstr>8. Several feedback inhibition mechanisms are found to work in regulating amino acid biosynthesis</vt:lpstr>
      <vt:lpstr>PowerPoint 演示文稿</vt:lpstr>
      <vt:lpstr>PowerPoint 演示文稿</vt:lpstr>
      <vt:lpstr>PowerPoint 演示文稿</vt:lpstr>
      <vt:lpstr>9. Nucleotides are synthesized via either the de novo pathways or the salvage pathways</vt:lpstr>
      <vt:lpstr>PowerPoint 演示文稿</vt:lpstr>
      <vt:lpstr>PowerPoint 演示文稿</vt:lpstr>
      <vt:lpstr>PowerPoint 演示文稿</vt:lpstr>
      <vt:lpstr>PowerPoint 演示文稿</vt:lpstr>
      <vt:lpstr>10. Radioisotope tracer experiments revealed the origins of the atoms in the purine and pyrimidine rings</vt:lpstr>
      <vt:lpstr>PowerPoint 演示文稿</vt:lpstr>
      <vt:lpstr>11. De novo purine nucleotide synthesis begins with the transferring of an amino group from Gln to PRPP</vt:lpstr>
      <vt:lpstr>PowerPoint 演示文稿</vt:lpstr>
      <vt:lpstr>PowerPoint 演示文稿</vt:lpstr>
      <vt:lpstr>PowerPoint 演示文稿</vt:lpstr>
      <vt:lpstr>PowerPoint 演示文稿</vt:lpstr>
      <vt:lpstr>12. The biosynthesis of AMP and GMP is regulated by feedback inhibition</vt:lpstr>
      <vt:lpstr>PowerPoint 演示文稿</vt:lpstr>
      <vt:lpstr>13. The de novo biosynthesis of pyrimidines begin with the formation of carbamoyl phosphate</vt:lpstr>
      <vt:lpstr>PowerPoint 演示文稿</vt:lpstr>
      <vt:lpstr>PowerPoint 演示文稿</vt:lpstr>
      <vt:lpstr>PowerPoint 演示文稿</vt:lpstr>
      <vt:lpstr>14. Pyrimidine nucleotide biosynthesis is regulated through the aspartate transcarbamoylase (ATCase)</vt:lpstr>
      <vt:lpstr>PowerPoint 演示文稿</vt:lpstr>
      <vt:lpstr>PowerPoint 演示文稿</vt:lpstr>
      <vt:lpstr>PowerPoint 演示文稿</vt:lpstr>
      <vt:lpstr>15. Base specific NMP kinases together with a nonspecific NDP kinase convert NMPs to NTPs</vt:lpstr>
      <vt:lpstr>16. Deoxyribonucleotides are made from ribonucleotides at the NDP level</vt:lpstr>
      <vt:lpstr>PowerPoint 演示文稿</vt:lpstr>
      <vt:lpstr>17. Free radicals are involved in converting NDPs to dNDPs by the ribonucleotide reductase</vt:lpstr>
      <vt:lpstr>PowerPoint 演示文稿</vt:lpstr>
      <vt:lpstr>PowerPoint 演示文稿</vt:lpstr>
      <vt:lpstr>PowerPoint 演示文稿</vt:lpstr>
      <vt:lpstr>PowerPoint 演示文稿</vt:lpstr>
      <vt:lpstr>PowerPoint 演示文稿</vt:lpstr>
      <vt:lpstr>18. The E. coli ribonucleotide reductase is regulated for both its activity and substrate specificity</vt:lpstr>
      <vt:lpstr>PowerPoint 演示文稿</vt:lpstr>
      <vt:lpstr>PowerPoint 演示文稿</vt:lpstr>
      <vt:lpstr>PowerPoint 演示文稿</vt:lpstr>
      <vt:lpstr>19. dTMP is synthesized by methylation of dUMP</vt:lpstr>
      <vt:lpstr>PowerPoint 演示文稿</vt:lpstr>
      <vt:lpstr>PowerPoint 演示文稿</vt:lpstr>
      <vt:lpstr>PowerPoint 演示文稿</vt:lpstr>
      <vt:lpstr>20. Uric acid is the excreted end product of purine catabolism in humans and many other animals</vt:lpstr>
      <vt:lpstr>PowerPoint 演示文稿</vt:lpstr>
      <vt:lpstr>PowerPoint 演示文稿</vt:lpstr>
      <vt:lpstr>PowerPoint 演示文稿</vt:lpstr>
      <vt:lpstr>PowerPoint 演示文稿</vt:lpstr>
      <vt:lpstr>PowerPoint 演示文稿</vt:lpstr>
      <vt:lpstr>21. Pyrimidines are broken down via reduction </vt:lpstr>
      <vt:lpstr>PowerPoint 演示文稿</vt:lpstr>
      <vt:lpstr>22. Purine and pyrimidine bases can be reconverted to nucleotides via the salvage pathway</vt:lpstr>
      <vt:lpstr>23. Many cancer chemotherapeutic drugs target enzymes in the nucleotide biosynthetic pathways</vt:lpstr>
      <vt:lpstr>PowerPoint 演示文稿</vt:lpstr>
      <vt:lpstr>PowerPoint 演示文稿</vt:lpstr>
      <vt:lpstr>PowerPoint 演示文稿</vt:lpstr>
      <vt:lpstr>Keywords</vt:lpstr>
      <vt:lpstr>Words of the Week</vt:lpstr>
      <vt:lpstr>Text-book reading of the week</vt:lpstr>
      <vt:lpstr>Summary</vt:lpstr>
      <vt:lpstr>PowerPoint 演示文稿</vt:lpstr>
      <vt:lpstr>PowerPoint 演示文稿</vt:lpstr>
      <vt:lpstr>PowerPoint 演示文稿</vt:lpstr>
    </vt:vector>
  </TitlesOfParts>
  <Company>Tsinghua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Biosynthesis of amino acids, nucleotides and related molecules</dc:title>
  <dc:creator>Zhen Li</dc:creator>
  <cp:lastModifiedBy>li zhen</cp:lastModifiedBy>
  <cp:revision>311</cp:revision>
  <dcterms:created xsi:type="dcterms:W3CDTF">2001-04-25T00:19:30Z</dcterms:created>
  <dcterms:modified xsi:type="dcterms:W3CDTF">2018-11-16T03:09:52Z</dcterms:modified>
</cp:coreProperties>
</file>