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7" r:id="rId2"/>
    <p:sldId id="494" r:id="rId3"/>
    <p:sldId id="259" r:id="rId4"/>
    <p:sldId id="258" r:id="rId5"/>
    <p:sldId id="485" r:id="rId6"/>
    <p:sldId id="486" r:id="rId7"/>
    <p:sldId id="487" r:id="rId8"/>
    <p:sldId id="489" r:id="rId9"/>
    <p:sldId id="266" r:id="rId10"/>
    <p:sldId id="490" r:id="rId11"/>
    <p:sldId id="316" r:id="rId12"/>
    <p:sldId id="346" r:id="rId13"/>
    <p:sldId id="374" r:id="rId14"/>
    <p:sldId id="375" r:id="rId15"/>
    <p:sldId id="376" r:id="rId16"/>
    <p:sldId id="377" r:id="rId17"/>
    <p:sldId id="378" r:id="rId18"/>
    <p:sldId id="379" r:id="rId19"/>
    <p:sldId id="401" r:id="rId20"/>
    <p:sldId id="381" r:id="rId21"/>
    <p:sldId id="505" r:id="rId22"/>
    <p:sldId id="516" r:id="rId23"/>
    <p:sldId id="436" r:id="rId24"/>
    <p:sldId id="352" r:id="rId25"/>
    <p:sldId id="353" r:id="rId26"/>
    <p:sldId id="513" r:id="rId27"/>
    <p:sldId id="267" r:id="rId28"/>
    <p:sldId id="268" r:id="rId29"/>
    <p:sldId id="269" r:id="rId30"/>
    <p:sldId id="340" r:id="rId31"/>
    <p:sldId id="496" r:id="rId32"/>
    <p:sldId id="271" r:id="rId33"/>
    <p:sldId id="272" r:id="rId34"/>
    <p:sldId id="495" r:id="rId35"/>
    <p:sldId id="501" r:id="rId36"/>
    <p:sldId id="274" r:id="rId37"/>
    <p:sldId id="275" r:id="rId38"/>
    <p:sldId id="276" r:id="rId39"/>
    <p:sldId id="295" r:id="rId40"/>
    <p:sldId id="298" r:id="rId41"/>
    <p:sldId id="502" r:id="rId42"/>
    <p:sldId id="411" r:id="rId43"/>
    <p:sldId id="301" r:id="rId44"/>
    <p:sldId id="320" r:id="rId45"/>
    <p:sldId id="369" r:id="rId46"/>
    <p:sldId id="319" r:id="rId47"/>
    <p:sldId id="300" r:id="rId48"/>
    <p:sldId id="324" r:id="rId49"/>
    <p:sldId id="325" r:id="rId50"/>
    <p:sldId id="344" r:id="rId51"/>
    <p:sldId id="322" r:id="rId52"/>
    <p:sldId id="515" r:id="rId53"/>
    <p:sldId id="514" r:id="rId54"/>
    <p:sldId id="500" r:id="rId55"/>
    <p:sldId id="281" r:id="rId56"/>
    <p:sldId id="283" r:id="rId57"/>
    <p:sldId id="492" r:id="rId58"/>
    <p:sldId id="493" r:id="rId59"/>
    <p:sldId id="392" r:id="rId60"/>
    <p:sldId id="390" r:id="rId61"/>
    <p:sldId id="504" r:id="rId62"/>
    <p:sldId id="330" r:id="rId63"/>
    <p:sldId id="314" r:id="rId64"/>
    <p:sldId id="507" r:id="rId65"/>
    <p:sldId id="508" r:id="rId66"/>
    <p:sldId id="343" r:id="rId67"/>
    <p:sldId id="286" r:id="rId68"/>
    <p:sldId id="397" r:id="rId69"/>
    <p:sldId id="394" r:id="rId70"/>
    <p:sldId id="398" r:id="rId71"/>
    <p:sldId id="399" r:id="rId72"/>
    <p:sldId id="333" r:id="rId73"/>
    <p:sldId id="509" r:id="rId74"/>
    <p:sldId id="350" r:id="rId75"/>
    <p:sldId id="287" r:id="rId76"/>
    <p:sldId id="313" r:id="rId77"/>
    <p:sldId id="289" r:id="rId78"/>
    <p:sldId id="306" r:id="rId79"/>
    <p:sldId id="291" r:id="rId80"/>
    <p:sldId id="307" r:id="rId81"/>
    <p:sldId id="309" r:id="rId82"/>
    <p:sldId id="293" r:id="rId83"/>
    <p:sldId id="308" r:id="rId84"/>
    <p:sldId id="294" r:id="rId85"/>
    <p:sldId id="456" r:id="rId86"/>
    <p:sldId id="479" r:id="rId87"/>
    <p:sldId id="457" r:id="rId88"/>
    <p:sldId id="475" r:id="rId89"/>
    <p:sldId id="476" r:id="rId90"/>
    <p:sldId id="478" r:id="rId91"/>
    <p:sldId id="481" r:id="rId92"/>
    <p:sldId id="482" r:id="rId93"/>
    <p:sldId id="483" r:id="rId94"/>
    <p:sldId id="484" r:id="rId95"/>
    <p:sldId id="373" r:id="rId96"/>
    <p:sldId id="477" r:id="rId97"/>
    <p:sldId id="498" r:id="rId98"/>
    <p:sldId id="499" r:id="rId99"/>
    <p:sldId id="480" r:id="rId100"/>
  </p:sldIdLst>
  <p:sldSz cx="9144000" cy="6858000" type="screen4x3"/>
  <p:notesSz cx="6797675" cy="9928225"/>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0000"/>
    <a:srgbClr val="F816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660"/>
  </p:normalViewPr>
  <p:slideViewPr>
    <p:cSldViewPr>
      <p:cViewPr varScale="1">
        <p:scale>
          <a:sx n="109" d="100"/>
          <a:sy n="109" d="100"/>
        </p:scale>
        <p:origin x="167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9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ea typeface="宋体" pitchFamily="2" charset="-122"/>
              </a:defRPr>
            </a:lvl1pPr>
          </a:lstStyle>
          <a:p>
            <a:pPr>
              <a:defRPr/>
            </a:pPr>
            <a:endParaRPr lang="en-US" altLang="zh-CN" dirty="0"/>
          </a:p>
        </p:txBody>
      </p:sp>
      <p:sp>
        <p:nvSpPr>
          <p:cNvPr id="6147" name="Rectangle 3"/>
          <p:cNvSpPr>
            <a:spLocks noGrp="1" noChangeArrowheads="1"/>
          </p:cNvSpPr>
          <p:nvPr>
            <p:ph type="dt"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ea typeface="宋体" pitchFamily="2" charset="-122"/>
              </a:defRPr>
            </a:lvl1pPr>
          </a:lstStyle>
          <a:p>
            <a:pPr>
              <a:defRPr/>
            </a:pPr>
            <a:endParaRPr lang="en-US" altLang="zh-CN" dirty="0"/>
          </a:p>
        </p:txBody>
      </p:sp>
      <p:sp>
        <p:nvSpPr>
          <p:cNvPr id="9216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6150" name="Rectangle 6"/>
          <p:cNvSpPr>
            <a:spLocks noGrp="1" noChangeArrowheads="1"/>
          </p:cNvSpPr>
          <p:nvPr>
            <p:ph type="ftr" sz="quarter" idx="4"/>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ea typeface="宋体" pitchFamily="2" charset="-122"/>
              </a:defRPr>
            </a:lvl1pPr>
          </a:lstStyle>
          <a:p>
            <a:pPr>
              <a:defRPr/>
            </a:pPr>
            <a:endParaRPr lang="en-US" altLang="zh-CN" dirty="0"/>
          </a:p>
        </p:txBody>
      </p:sp>
      <p:sp>
        <p:nvSpPr>
          <p:cNvPr id="6151" name="Rectangle 7"/>
          <p:cNvSpPr>
            <a:spLocks noGrp="1" noChangeArrowheads="1"/>
          </p:cNvSpPr>
          <p:nvPr>
            <p:ph type="sldNum" sz="quarter" idx="5"/>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ea typeface="宋体" pitchFamily="2" charset="-122"/>
              </a:defRPr>
            </a:lvl1pPr>
          </a:lstStyle>
          <a:p>
            <a:pPr>
              <a:defRPr/>
            </a:pPr>
            <a:fld id="{D17E355D-8A77-461B-B8D9-076D5C7FE195}" type="slidenum">
              <a:rPr lang="en-US" altLang="zh-CN"/>
              <a:pPr>
                <a:defRPr/>
              </a:pPr>
              <a:t>‹#›</a:t>
            </a:fld>
            <a:endParaRPr lang="en-US" altLang="zh-CN"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10EA6-87CD-4CE1-B4B4-983B0AD74BC1}" type="slidenum">
              <a:rPr lang="en-US" altLang="zh-CN"/>
              <a:pPr/>
              <a:t>2</a:t>
            </a:fld>
            <a:endParaRPr lang="en-US" altLang="zh-CN" dirty="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731286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850B9581-3070-4AC0-953C-F19770E21643}" type="slidenum">
              <a:rPr lang="zh-CN" altLang="en-US" smtClean="0">
                <a:latin typeface="Arial" pitchFamily="34" charset="0"/>
              </a:rPr>
              <a:pPr/>
              <a:t>23</a:t>
            </a:fld>
            <a:endParaRPr lang="en-US" altLang="zh-CN" dirty="0" smtClean="0">
              <a:latin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altLang="zh-CN" b="1" dirty="0" smtClean="0">
                <a:latin typeface="Arial" pitchFamily="34" charset="0"/>
              </a:rPr>
              <a:t>FIGURE 23-40 Formation of adiponectin and its actions through AMPK.</a:t>
            </a:r>
            <a:r>
              <a:rPr lang="en-US" altLang="zh-CN" dirty="0" smtClean="0">
                <a:latin typeface="Arial" pitchFamily="34" charset="0"/>
              </a:rPr>
              <a:t> Extended fasting or starvation results in decreased reserves of triacylglycerols in adipose tissue, which triggers adiponectin production and release from adipocytes. The rise in plasma adiponectin acts through its plasma membrane receptors in various cell types and organs to inhibit energy-consuming processes and stimulate energy-producing processes. Adiponectin acts through its receptors in the brain to stimulate feeding behavior and inhibit energy-consuming physical activity, and to inhibit thermogenesis in brown fat. This hormone exerts its metabolic effects by activating AMPK, which regulates (by phosphorylation) specific enzymes in key metabolic processes (see Figure 15-6). PFK-2, phosphofructokinase-2; GLUT1 and GLUT4, glucose transporters; FAS I, fatty acid synthase I; ACC, acetyl-CoA carboxylase; HSL, hormone-sensitive lipase; HMGR, HMG-CoA reductase; GPAT, acyl transferase; GS, glycogen synthase; eEF2, eukaryotic elongation factor 2 (required for protein synthesis; see Chapter 27); mTOR, mammalian target of rapamycin (a protein kinase that regulates protein synthesis on the basis of nutrient availability). Thiazolidinedione drugs activate the transcription factor PPAR</a:t>
            </a:r>
            <a:r>
              <a:rPr lang="en-US" altLang="zh-CN" i="1" dirty="0" smtClean="0">
                <a:latin typeface="Arial" pitchFamily="34" charset="0"/>
              </a:rPr>
              <a:t>γ</a:t>
            </a:r>
            <a:r>
              <a:rPr lang="en-US" altLang="zh-CN" dirty="0" smtClean="0">
                <a:latin typeface="Arial" pitchFamily="34" charset="0"/>
              </a:rPr>
              <a:t> (see Figure 23-41, 23</a:t>
            </a:r>
            <a:r>
              <a:rPr lang="zh-CN" altLang="en-US" smtClean="0">
                <a:latin typeface="Arial" pitchFamily="34" charset="0"/>
                <a:ea typeface="ヒラギノ角ゴ Pro W3" pitchFamily="48" charset="-128"/>
              </a:rPr>
              <a:t>-</a:t>
            </a:r>
            <a:r>
              <a:rPr lang="zh-CN" altLang="zh-CN" smtClean="0">
                <a:latin typeface="Arial" pitchFamily="34" charset="0"/>
              </a:rPr>
              <a:t>4</a:t>
            </a:r>
            <a:r>
              <a:rPr lang="en-US" altLang="zh-CN" dirty="0" smtClean="0">
                <a:latin typeface="Arial" pitchFamily="34" charset="0"/>
              </a:rPr>
              <a:t>2), which then turns on adiponectin synthesis, indirectly activating AMPK. Exercise, through conversion of ATP to ADP and AMP, also stimulates AMPK.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0DC2CB9-2B08-4766-BEC9-4E8909451C72}" type="slidenum">
              <a:rPr lang="en-US" altLang="zh-CN" smtClean="0">
                <a:latin typeface="Arial" pitchFamily="34" charset="0"/>
              </a:rPr>
              <a:pPr/>
              <a:t>25</a:t>
            </a:fld>
            <a:endParaRPr lang="en-US" altLang="zh-CN" dirty="0"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dirty="0" smtClean="0">
                <a:solidFill>
                  <a:srgbClr val="0071FF"/>
                </a:solidFill>
                <a:latin typeface="SolexBoldLining" charset="0"/>
              </a:rPr>
              <a:t>FIGURE 23–18 </a:t>
            </a:r>
            <a:r>
              <a:rPr lang="en-US" altLang="zh-CN" b="1" dirty="0" smtClean="0">
                <a:solidFill>
                  <a:srgbClr val="000000"/>
                </a:solidFill>
                <a:latin typeface="Whitney-Semibold" charset="0"/>
              </a:rPr>
              <a:t>Brown adipose tissue in infants and adults. </a:t>
            </a:r>
            <a:r>
              <a:rPr lang="en-US" altLang="zh-CN" dirty="0" smtClean="0">
                <a:solidFill>
                  <a:srgbClr val="000000"/>
                </a:solidFill>
                <a:latin typeface="Whitney-Semibold" charset="0"/>
              </a:rPr>
              <a:t>(a) </a:t>
            </a:r>
            <a:r>
              <a:rPr lang="en-US" altLang="zh-CN" dirty="0" smtClean="0">
                <a:solidFill>
                  <a:srgbClr val="000000"/>
                </a:solidFill>
                <a:latin typeface="Whitney-Light" charset="0"/>
              </a:rPr>
              <a:t>At birth, human infants have brown fat distributed as shown here, to protect the spine, major blood vessels, and the internal organs. </a:t>
            </a:r>
            <a:r>
              <a:rPr lang="en-US" altLang="zh-CN" dirty="0" smtClean="0">
                <a:solidFill>
                  <a:srgbClr val="000000"/>
                </a:solidFill>
                <a:latin typeface="Whitney-Semibold" charset="0"/>
              </a:rPr>
              <a:t>(b) </a:t>
            </a:r>
            <a:r>
              <a:rPr lang="en-US" altLang="zh-CN" dirty="0" smtClean="0">
                <a:latin typeface="Times New Roman" panose="02020603050405020304" pitchFamily="18" charset="0"/>
              </a:rPr>
              <a:t>Positron emission tomography (PET) scanning can show metabolic activity in a living person, in real time. PET scans allow visualization of isotopically labeled glucose in precisely localized regions of the body. A positron-emitting glucose analog, 2-[</a:t>
            </a:r>
            <a:r>
              <a:rPr lang="en-US" altLang="zh-CN" baseline="30000" dirty="0" smtClean="0">
                <a:latin typeface="Times New Roman" panose="02020603050405020304" pitchFamily="18" charset="0"/>
              </a:rPr>
              <a:t>18</a:t>
            </a:r>
            <a:r>
              <a:rPr lang="en-US" altLang="zh-CN" dirty="0" smtClean="0">
                <a:latin typeface="Times New Roman" panose="02020603050405020304" pitchFamily="18" charset="0"/>
              </a:rPr>
              <a:t>F]-fluoro-2-deoxy D-glucose (FDG), is injected into the bloodstream; a short time later, a PET scan shows how much of the glucose has been taken up by each part of the body—a measure of metabolic activity. On the left is a PET scan of a healthy 25-year-old man who fasted for 12 hours, then stayed for 1 hour in a cold (19 °C) room, with his legs on ice to thoroughly chill him. At the end of the hour, he was injected with [</a:t>
            </a:r>
            <a:r>
              <a:rPr lang="en-US" altLang="zh-CN" baseline="30000" dirty="0" smtClean="0">
                <a:latin typeface="Times New Roman" panose="02020603050405020304" pitchFamily="18" charset="0"/>
              </a:rPr>
              <a:t>18</a:t>
            </a:r>
            <a:r>
              <a:rPr lang="en-US" altLang="zh-CN" dirty="0" smtClean="0">
                <a:latin typeface="Times New Roman" panose="02020603050405020304" pitchFamily="18" charset="0"/>
              </a:rPr>
              <a:t>F]-FDG, then remained under cold conditions for another hour. Whole-body PET scans were then done at 24 °C. For the control scan, the same man underwent the same PET scan protocol two weeks later, but this time following 2 hours at 27 °C instead of chilling (right). Intense labeling of the brain and heart shows high rates of  glucose uptake; labeling of the kidneys and bladder indicates clearance of FDG. In the scan after chilling (left), [</a:t>
            </a:r>
            <a:r>
              <a:rPr lang="en-US" altLang="zh-CN" baseline="30000" dirty="0" smtClean="0">
                <a:latin typeface="Times New Roman" panose="02020603050405020304" pitchFamily="18" charset="0"/>
              </a:rPr>
              <a:t>18</a:t>
            </a:r>
            <a:r>
              <a:rPr lang="en-US" altLang="zh-CN" dirty="0" smtClean="0">
                <a:latin typeface="Times New Roman" panose="02020603050405020304" pitchFamily="18" charset="0"/>
              </a:rPr>
              <a:t>F]-FDG labels BAT in the region above the collarbone and along the vertebrae.</a:t>
            </a:r>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345C282-75DB-452D-A0BC-EED37979C461}" type="slidenum">
              <a:rPr lang="en-US" altLang="zh-CN" sz="1200"/>
              <a:pPr/>
              <a:t>26</a:t>
            </a:fld>
            <a:endParaRPr lang="en-US" altLang="zh-CN" sz="1200" dirty="0"/>
          </a:p>
        </p:txBody>
      </p:sp>
    </p:spTree>
    <p:extLst>
      <p:ext uri="{BB962C8B-B14F-4D97-AF65-F5344CB8AC3E}">
        <p14:creationId xmlns:p14="http://schemas.microsoft.com/office/powerpoint/2010/main" val="3584562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7F836AF-F934-474D-A28F-F02F8B6FEA9E}" type="slidenum">
              <a:rPr lang="en-US" altLang="zh-CN" smtClean="0">
                <a:latin typeface="Arial" pitchFamily="34" charset="0"/>
              </a:rPr>
              <a:pPr/>
              <a:t>27</a:t>
            </a:fld>
            <a:endParaRPr lang="en-US" altLang="zh-CN" dirty="0" smtClean="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53F70776-1631-476E-A606-27B2A9C9D048}" type="slidenum">
              <a:rPr lang="en-US" altLang="zh-CN" smtClean="0">
                <a:latin typeface="Arial" pitchFamily="34" charset="0"/>
              </a:rPr>
              <a:pPr/>
              <a:t>29</a:t>
            </a:fld>
            <a:endParaRPr lang="en-US" altLang="zh-CN" dirty="0" smtClean="0">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F6E945-C2D9-4BB0-ACBD-001E1D15A1A2}" type="slidenum">
              <a:rPr lang="en-US" altLang="zh-CN"/>
              <a:pPr/>
              <a:t>31</a:t>
            </a:fld>
            <a:endParaRPr lang="en-US" altLang="zh-CN" dirty="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14600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B2FC4CE-A373-49E9-B53F-65E00878CE74}" type="slidenum">
              <a:rPr lang="en-US" altLang="zh-CN" smtClean="0">
                <a:latin typeface="Arial" pitchFamily="34" charset="0"/>
              </a:rPr>
              <a:pPr/>
              <a:t>33</a:t>
            </a:fld>
            <a:endParaRPr lang="en-US" altLang="zh-CN" dirty="0" smtClean="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08D1F602-37CC-4AC9-8ED8-7DDAD9D8072C}" type="slidenum">
              <a:rPr lang="en-US" altLang="zh-CN" smtClean="0">
                <a:ea typeface="宋体" pitchFamily="2" charset="-122"/>
              </a:rPr>
              <a:pPr/>
              <a:t>34</a:t>
            </a:fld>
            <a:endParaRPr lang="en-US" altLang="zh-CN" dirty="0" smtClean="0">
              <a:ea typeface="宋体" pitchFamily="2" charset="-122"/>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tLang="en-US" dirty="0" smtClean="0">
              <a:ea typeface="宋体" pitchFamily="2" charset="-122"/>
            </a:endParaRPr>
          </a:p>
        </p:txBody>
      </p:sp>
    </p:spTree>
    <p:extLst>
      <p:ext uri="{BB962C8B-B14F-4D97-AF65-F5344CB8AC3E}">
        <p14:creationId xmlns:p14="http://schemas.microsoft.com/office/powerpoint/2010/main" val="2710123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5889C33A-F73A-4481-8307-E236E0D437D1}" type="slidenum">
              <a:rPr lang="en-US" altLang="zh-CN" smtClean="0">
                <a:latin typeface="Arial" pitchFamily="34" charset="0"/>
              </a:rPr>
              <a:pPr/>
              <a:t>36</a:t>
            </a:fld>
            <a:endParaRPr lang="en-US" altLang="zh-CN" dirty="0" smtClean="0">
              <a:latin typeface="Arial"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2615830D-F058-4426-A7F0-7BBF595E7119}" type="slidenum">
              <a:rPr lang="en-US" altLang="zh-CN" smtClean="0">
                <a:latin typeface="Arial" pitchFamily="34" charset="0"/>
              </a:rPr>
              <a:pPr/>
              <a:t>37</a:t>
            </a:fld>
            <a:endParaRPr lang="en-US" altLang="zh-CN" dirty="0" smtClean="0">
              <a:latin typeface="Arial"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323E984-54E7-451D-9DBD-180389E644D5}" type="slidenum">
              <a:rPr lang="en-US" altLang="zh-CN" smtClean="0">
                <a:latin typeface="Arial" pitchFamily="34" charset="0"/>
              </a:rPr>
              <a:pPr/>
              <a:t>3</a:t>
            </a:fld>
            <a:endParaRPr lang="en-US" altLang="zh-CN" dirty="0" smtClean="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A1C3E18-48ED-47CF-BAC8-248F3B4B45F8}" type="slidenum">
              <a:rPr lang="en-US" altLang="zh-CN" smtClean="0">
                <a:latin typeface="Arial" pitchFamily="34" charset="0"/>
              </a:rPr>
              <a:pPr/>
              <a:t>39</a:t>
            </a:fld>
            <a:endParaRPr lang="en-US" altLang="zh-CN" dirty="0" smtClean="0">
              <a:latin typeface="Arial"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dirty="0" smtClean="0">
                <a:solidFill>
                  <a:srgbClr val="0071FF"/>
                </a:solidFill>
                <a:latin typeface="SolexBoldLining" charset="0"/>
              </a:rPr>
              <a:t>FIGURE 23–4 </a:t>
            </a:r>
            <a:r>
              <a:rPr lang="en-US" altLang="zh-CN" b="1" dirty="0" smtClean="0">
                <a:solidFill>
                  <a:srgbClr val="000000"/>
                </a:solidFill>
                <a:latin typeface="Whitney-Semibold" charset="0"/>
              </a:rPr>
              <a:t>Insulin. </a:t>
            </a:r>
            <a:r>
              <a:rPr lang="en-US" altLang="zh-CN" dirty="0" smtClean="0">
                <a:solidFill>
                  <a:srgbClr val="000000"/>
                </a:solidFill>
                <a:latin typeface="Whitney-Light" charset="0"/>
              </a:rPr>
              <a:t>Mature insulin is formed from its larger precursor preproinsulin by proteolytic processing. Removal of a 23 amino acid segment (the signal sequence) at the amino terminus of preproinsulin and formation of three disulfide bonds produces proinsulin. Further proteolytic cuts remove the C peptide from proinsulin to produce mature insulin, composed of A and B chains. The amino acid sequence of bovine insulin is shown in Figure 3–24.</a:t>
            </a:r>
            <a:endParaRPr lang="en-US" altLang="zh-CN" dirty="0" smtClean="0">
              <a:latin typeface="Times New Roman" panose="02020603050405020304" pitchFamily="18"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3953C5C-7CAD-4835-8616-E9E926C9BAFE}" type="slidenum">
              <a:rPr lang="en-US" altLang="zh-CN" sz="1200"/>
              <a:pPr/>
              <a:t>41</a:t>
            </a:fld>
            <a:endParaRPr lang="en-US" altLang="zh-CN" sz="1200" dirty="0"/>
          </a:p>
        </p:txBody>
      </p:sp>
    </p:spTree>
    <p:extLst>
      <p:ext uri="{BB962C8B-B14F-4D97-AF65-F5344CB8AC3E}">
        <p14:creationId xmlns:p14="http://schemas.microsoft.com/office/powerpoint/2010/main" val="914107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4722A521-FB87-48B3-A846-13129B7000D2}" type="slidenum">
              <a:rPr lang="zh-CN" altLang="en-US" smtClean="0">
                <a:latin typeface="Arial" pitchFamily="34" charset="0"/>
              </a:rPr>
              <a:pPr/>
              <a:t>42</a:t>
            </a:fld>
            <a:endParaRPr lang="en-US" altLang="zh-CN" dirty="0" smtClean="0">
              <a:latin typeface="Arial"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r>
              <a:rPr lang="en-US" altLang="zh-CN" b="1" dirty="0" smtClean="0">
                <a:latin typeface="Arial" pitchFamily="34" charset="0"/>
              </a:rPr>
              <a:t>FIGURE 23-26 The well-fed state: the lipogenic liver.</a:t>
            </a:r>
            <a:r>
              <a:rPr lang="en-US" altLang="zh-CN" dirty="0" smtClean="0">
                <a:latin typeface="Arial" pitchFamily="34" charset="0"/>
              </a:rPr>
              <a:t> Immediately after a calorie-rich meal, glucose, fatty acids, and amino acids enter the liver. Insulin released in response to the high blood glucose concentration stimulates glucose uptake by the tissues. Some glucose is exported to the brain for its energy needs, and some to adipose and muscle tissue. In the liver, excess glucose is oxidized to acetyl-CoA, which is used to synthesize fatty acids for export as triacylglycerols in VLDLs to adipose and muscle tissue. The NADPH necessary for lipid synthesis is obtained by oxidation of glucose in the pentose phosphate pathway. Excess amino acids are converted to pyruvate and acetyl-CoA, which are also used for lipid synthesis. Dietary fats move via the lymphatic system, as chylomicrons, from the intestine to muscle and adipose tissues.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2A6221F8-FF59-4D91-B0EB-4986A83379D4}" type="slidenum">
              <a:rPr lang="en-US" altLang="zh-CN" smtClean="0">
                <a:latin typeface="Arial" pitchFamily="34" charset="0"/>
              </a:rPr>
              <a:pPr/>
              <a:t>45</a:t>
            </a:fld>
            <a:endParaRPr lang="en-US" altLang="zh-CN" dirty="0" smtClean="0">
              <a:latin typeface="Arial"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C26C113-D218-4C20-9FC6-793DA0E6D7E2}" type="slidenum">
              <a:rPr lang="en-US" altLang="zh-CN" smtClean="0">
                <a:latin typeface="Arial" pitchFamily="34" charset="0"/>
              </a:rPr>
              <a:pPr/>
              <a:t>48</a:t>
            </a:fld>
            <a:endParaRPr lang="en-US" altLang="zh-CN" dirty="0" smtClean="0">
              <a:latin typeface="Arial"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6310258-1FDD-458D-8887-519F908177A3}" type="slidenum">
              <a:rPr lang="en-US" altLang="zh-CN" smtClean="0">
                <a:latin typeface="Arial" pitchFamily="34" charset="0"/>
              </a:rPr>
              <a:pPr/>
              <a:t>51</a:t>
            </a:fld>
            <a:endParaRPr lang="en-US" altLang="zh-CN" dirty="0" smtClean="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48BB330F-984D-4D81-B44F-6CFCC00A77D5}" type="slidenum">
              <a:rPr lang="en-US" altLang="zh-CN" smtClean="0">
                <a:latin typeface="Arial" pitchFamily="34" charset="0"/>
              </a:rPr>
              <a:pPr/>
              <a:t>52</a:t>
            </a:fld>
            <a:endParaRPr lang="en-US" altLang="zh-CN" dirty="0" smtClean="0">
              <a:latin typeface="Arial"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914400" y="4343400"/>
            <a:ext cx="5029200" cy="4114800"/>
          </a:xfrm>
          <a:noFill/>
          <a:ln/>
        </p:spPr>
        <p:txBody>
          <a:bodyPr/>
          <a:lstStyle/>
          <a:p>
            <a:pPr eaLnBrk="1" hangingPunct="1"/>
            <a:r>
              <a:rPr lang="en-US" altLang="zh-CN" b="1" dirty="0" smtClean="0">
                <a:latin typeface="Arial" pitchFamily="34" charset="0"/>
              </a:rPr>
              <a:t>TABLE 23-4 Effects of Glucagon on Blood Glucose: Production and Release of Glucose by the Liver</a:t>
            </a:r>
          </a:p>
        </p:txBody>
      </p:sp>
    </p:spTree>
    <p:extLst>
      <p:ext uri="{BB962C8B-B14F-4D97-AF65-F5344CB8AC3E}">
        <p14:creationId xmlns:p14="http://schemas.microsoft.com/office/powerpoint/2010/main" val="3882179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6F77BAFA-4601-4CA6-878C-6768ABB3BA33}" type="slidenum">
              <a:rPr lang="en-US" altLang="zh-CN" smtClean="0">
                <a:latin typeface="Arial" pitchFamily="34" charset="0"/>
              </a:rPr>
              <a:pPr/>
              <a:t>56</a:t>
            </a:fld>
            <a:endParaRPr lang="en-US" altLang="zh-CN" dirty="0"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20BC9-6C01-4072-8F3D-E012C4446A9E}" type="slidenum">
              <a:rPr lang="en-US" altLang="zh-CN"/>
              <a:pPr/>
              <a:t>57</a:t>
            </a:fld>
            <a:endParaRPr lang="en-US" altLang="zh-CN" dirty="0"/>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D21A30-8939-4873-ACAA-8E31593DDAA0}" type="slidenum">
              <a:rPr lang="en-US" altLang="zh-CN"/>
              <a:pPr/>
              <a:t>58</a:t>
            </a:fld>
            <a:endParaRPr lang="en-US" altLang="zh-CN" dirty="0"/>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AABF51-1F85-49AD-ADF5-E0D8A3AA338B}" type="slidenum">
              <a:rPr lang="en-US" altLang="zh-CN"/>
              <a:pPr/>
              <a:t>5</a:t>
            </a:fld>
            <a:endParaRPr lang="en-US" altLang="zh-CN" dirty="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A88C5BF-2FA3-4B1D-AE2E-821BB2564804}" type="slidenum">
              <a:rPr lang="en-US" altLang="zh-CN" smtClean="0">
                <a:latin typeface="Arial" pitchFamily="34" charset="0"/>
              </a:rPr>
              <a:pPr/>
              <a:t>59</a:t>
            </a:fld>
            <a:endParaRPr lang="en-US" altLang="zh-CN" dirty="0" smtClean="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906357" y="4715907"/>
            <a:ext cx="4984962" cy="4467701"/>
          </a:xfrm>
          <a:noFill/>
          <a:ln/>
        </p:spPr>
        <p:txBody>
          <a:bodyPr/>
          <a:lstStyle/>
          <a:p>
            <a:endParaRPr lang="en-US" altLang="en-US" dirty="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dirty="0" smtClean="0">
                <a:solidFill>
                  <a:srgbClr val="0071FF"/>
                </a:solidFill>
                <a:latin typeface="SolexBoldLining" charset="0"/>
              </a:rPr>
              <a:t>FIGURE 23-47 </a:t>
            </a:r>
            <a:r>
              <a:rPr lang="en-US" altLang="zh-CN" b="1" dirty="0" smtClean="0">
                <a:solidFill>
                  <a:srgbClr val="000000"/>
                </a:solidFill>
                <a:latin typeface="Whitney-Semibold" charset="0"/>
              </a:rPr>
              <a:t>Overloading adipocytes with triacylglycerols triggers inflammation in fat tissue and ectopic lipid deposition and insulin resistance in muscle. </a:t>
            </a:r>
            <a:r>
              <a:rPr lang="en-US" altLang="zh-CN" dirty="0" smtClean="0">
                <a:solidFill>
                  <a:srgbClr val="000000"/>
                </a:solidFill>
                <a:latin typeface="Whitney-Light" charset="0"/>
              </a:rPr>
              <a:t>In an individual of healthy body mass, triacylglycerol (TAG) uptake in the diet equals TAG oxidation for energy. In overweight individuals, excess caloric intake results in enlarged adipocytes, engorged with TAG and unable to store more. Enlarged adipocytes secrete MCP-1 (monocyte chemotaxis protein-1), attracting macrophages. Macrophages infiltrate adipose tissue and produce TNF </a:t>
            </a:r>
            <a:r>
              <a:rPr lang="el-GR" altLang="zh-CN" dirty="0" smtClean="0">
                <a:solidFill>
                  <a:srgbClr val="000000"/>
                </a:solidFill>
                <a:latin typeface="Times New Roman" panose="02020603050405020304" pitchFamily="18" charset="0"/>
                <a:cs typeface="Times New Roman" panose="02020603050405020304" pitchFamily="18" charset="0"/>
              </a:rPr>
              <a:t>α</a:t>
            </a:r>
            <a:r>
              <a:rPr lang="en-US" altLang="zh-CN" i="1" dirty="0" smtClean="0">
                <a:solidFill>
                  <a:srgbClr val="000000"/>
                </a:solidFill>
                <a:latin typeface="MathPiOneItalic" charset="0"/>
              </a:rPr>
              <a:t> </a:t>
            </a:r>
            <a:r>
              <a:rPr lang="en-US" altLang="zh-CN" dirty="0" smtClean="0">
                <a:solidFill>
                  <a:srgbClr val="000000"/>
                </a:solidFill>
                <a:latin typeface="Whitney-Light" charset="0"/>
              </a:rPr>
              <a:t>(tumor necrosis factor </a:t>
            </a:r>
            <a:r>
              <a:rPr lang="el-GR" altLang="zh-CN" dirty="0" smtClean="0">
                <a:solidFill>
                  <a:srgbClr val="000000"/>
                </a:solidFill>
                <a:latin typeface="Times New Roman" panose="02020603050405020304" pitchFamily="18" charset="0"/>
                <a:cs typeface="Times New Roman" panose="02020603050405020304" pitchFamily="18" charset="0"/>
              </a:rPr>
              <a:t>α</a:t>
            </a:r>
            <a:r>
              <a:rPr lang="en-US" altLang="zh-CN" dirty="0" smtClean="0">
                <a:solidFill>
                  <a:srgbClr val="000000"/>
                </a:solidFill>
                <a:latin typeface="Whitney-Light" charset="0"/>
              </a:rPr>
              <a:t>), which triggers lipid breakdown and fatty acid release into the blood. The fatty acids released from adipose tissue enter muscle cells, where they accumulate in small lipid droplets. This ectopic storage of lipids somehow causes insulin resistance, perhaps by triggering lipid-activated protein kinases that inactivate some element in the insulin-signaling pathway. GLUT4 glucose transporters leave the muscle cell surface, preventing glucose entry into muscle; the myocyte has now become insulin-resistant. It cannot use blood glucose for its fuel, so fatty acids are mobilized from adipose tissue and become the primary fuel. The increased influx of fatty acids into muscle leads to further deposition of ectopic lipids. In some individuals, insulin resistance develops into type 2 diabetes. Other individuals are genetically less susceptible to the deleterious effects of ectopic lipid storage or are genetically better equipped to manage this storage and do not develop diabetes.</a:t>
            </a:r>
            <a:endParaRPr lang="en-US" altLang="zh-CN" dirty="0" smtClean="0">
              <a:latin typeface="Times New Roman" panose="02020603050405020304" pitchFamily="18" charset="0"/>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DEDF92B-86B2-4D46-8F2D-FEFCEACC9252}" type="slidenum">
              <a:rPr lang="en-US" altLang="zh-CN" sz="1200"/>
              <a:pPr/>
              <a:t>65</a:t>
            </a:fld>
            <a:endParaRPr lang="en-US" altLang="zh-CN" sz="1200" dirty="0"/>
          </a:p>
        </p:txBody>
      </p:sp>
    </p:spTree>
    <p:extLst>
      <p:ext uri="{BB962C8B-B14F-4D97-AF65-F5344CB8AC3E}">
        <p14:creationId xmlns:p14="http://schemas.microsoft.com/office/powerpoint/2010/main" val="2065036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007171B7-6858-46E1-B91D-46F0693404A7}" type="slidenum">
              <a:rPr lang="en-US" altLang="zh-CN" smtClean="0">
                <a:latin typeface="Arial" pitchFamily="34" charset="0"/>
              </a:rPr>
              <a:pPr/>
              <a:t>68</a:t>
            </a:fld>
            <a:endParaRPr lang="en-US" altLang="zh-CN" dirty="0"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906357" y="4715907"/>
            <a:ext cx="4984962" cy="4467701"/>
          </a:xfrm>
          <a:noFill/>
          <a:ln/>
        </p:spPr>
        <p:txBody>
          <a:bodyPr/>
          <a:lstStyle/>
          <a:p>
            <a:r>
              <a:rPr lang="en-US" altLang="zh-CN" b="1" dirty="0" smtClean="0">
                <a:latin typeface="Arial" pitchFamily="34" charset="0"/>
              </a:rPr>
              <a:t>BOX 7-1 FIGURE 1</a:t>
            </a:r>
            <a:r>
              <a:rPr lang="en-US" altLang="zh-CN" dirty="0" smtClean="0">
                <a:latin typeface="Arial" pitchFamily="34" charset="0"/>
              </a:rPr>
              <a:t> The glucose oxidase reaction, used in the measurement of blood glucose. A second enzyme, a peroxidase, catalyzes the reaction of the H</a:t>
            </a:r>
            <a:r>
              <a:rPr lang="en-US" altLang="zh-CN" baseline="-25000" dirty="0" smtClean="0">
                <a:latin typeface="Arial" pitchFamily="34" charset="0"/>
              </a:rPr>
              <a:t>2</a:t>
            </a:r>
            <a:r>
              <a:rPr lang="en-US" altLang="zh-CN" dirty="0" smtClean="0">
                <a:latin typeface="Arial" pitchFamily="34" charset="0"/>
              </a:rPr>
              <a:t>O</a:t>
            </a:r>
            <a:r>
              <a:rPr lang="en-US" altLang="zh-CN" baseline="-25000" dirty="0" smtClean="0">
                <a:latin typeface="Arial" pitchFamily="34" charset="0"/>
              </a:rPr>
              <a:t>2</a:t>
            </a:r>
            <a:r>
              <a:rPr lang="en-US" altLang="zh-CN" dirty="0" smtClean="0">
                <a:latin typeface="Arial" pitchFamily="34" charset="0"/>
              </a:rPr>
              <a:t> with a colorless compound to produce a colored product, which is measured spectrophotometrically.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C780C5F-EF0B-4548-805B-A40005DEE141}" type="slidenum">
              <a:rPr lang="en-US" altLang="zh-CN" smtClean="0">
                <a:latin typeface="Arial" pitchFamily="34" charset="0"/>
              </a:rPr>
              <a:pPr/>
              <a:t>71</a:t>
            </a:fld>
            <a:endParaRPr lang="en-US" altLang="zh-CN" dirty="0"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06357" y="4715907"/>
            <a:ext cx="4984962" cy="4467701"/>
          </a:xfrm>
          <a:noFill/>
          <a:ln/>
        </p:spPr>
        <p:txBody>
          <a:bodyPr/>
          <a:lstStyle/>
          <a:p>
            <a:r>
              <a:rPr lang="en-US" altLang="zh-CN" b="1" dirty="0" smtClean="0">
                <a:latin typeface="Arial" pitchFamily="34" charset="0"/>
              </a:rPr>
              <a:t>BOX 7-1 FIGURE 2</a:t>
            </a:r>
            <a:r>
              <a:rPr lang="en-US" altLang="zh-CN" dirty="0" smtClean="0">
                <a:latin typeface="Arial" pitchFamily="34" charset="0"/>
              </a:rPr>
              <a:t> The nonenzymatic reaction of glucose with a primary amino group in hemoglobin begins with (1) formation of a Schiff base, which (2) undergoes the Amadori rearrangement to generate a stable product; (3) this ketoamine can further cyclize to yield GHB. (4) Subsequent reactions generate advanced glycation end products (AGEs), such as </a:t>
            </a:r>
            <a:r>
              <a:rPr lang="en-US" altLang="zh-CN" dirty="0" smtClean="0">
                <a:latin typeface="Lucida Grande"/>
              </a:rPr>
              <a:t>ε</a:t>
            </a:r>
            <a:r>
              <a:rPr lang="en-US" altLang="zh-CN" dirty="0" smtClean="0">
                <a:latin typeface="Arial" pitchFamily="34" charset="0"/>
              </a:rPr>
              <a:t>-</a:t>
            </a:r>
            <a:r>
              <a:rPr lang="en-US" altLang="zh-CN" i="1" dirty="0" smtClean="0">
                <a:latin typeface="Arial" pitchFamily="34" charset="0"/>
              </a:rPr>
              <a:t>N</a:t>
            </a:r>
            <a:r>
              <a:rPr lang="en-US" altLang="zh-CN" dirty="0" smtClean="0">
                <a:latin typeface="Arial" pitchFamily="34" charset="0"/>
              </a:rPr>
              <a:t>-carboxymethyllysine and methylglyoxal, compounds that (5) can damage other proteins by cross-linking them, causing pathological changes.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F0AB8E61-6D7C-4255-8656-2726C2447282}" type="slidenum">
              <a:rPr lang="en-US" altLang="zh-CN" smtClean="0">
                <a:latin typeface="Arial" pitchFamily="34" charset="0"/>
              </a:rPr>
              <a:pPr/>
              <a:t>74</a:t>
            </a:fld>
            <a:endParaRPr lang="en-US" altLang="zh-CN" dirty="0" smtClean="0">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xfrm>
            <a:off x="906357" y="4715907"/>
            <a:ext cx="4984962" cy="4467701"/>
          </a:xfrm>
          <a:noFill/>
          <a:ln/>
        </p:spPr>
        <p:txBody>
          <a:bodyPr/>
          <a:lstStyle/>
          <a:p>
            <a:pPr eaLnBrk="1" hangingPunct="1"/>
            <a:r>
              <a:rPr lang="en-US" altLang="zh-CN" b="1" dirty="0" smtClean="0">
                <a:latin typeface="Arial" pitchFamily="34" charset="0"/>
              </a:rPr>
              <a:t>TABLE 23-7 Treatments for Type 2 Diabetes Mellitus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B0C1C018-0FEF-492E-B0D3-8C13F36D22FA}" type="slidenum">
              <a:rPr lang="en-US" altLang="zh-CN" smtClean="0">
                <a:latin typeface="Arial" pitchFamily="34" charset="0"/>
              </a:rPr>
              <a:pPr/>
              <a:t>76</a:t>
            </a:fld>
            <a:endParaRPr lang="en-US" altLang="zh-CN" dirty="0" smtClean="0">
              <a:latin typeface="Arial"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2C68BA40-8AC1-4B8B-A3AB-8073C9965685}" type="slidenum">
              <a:rPr lang="en-US" altLang="zh-CN" smtClean="0">
                <a:latin typeface="Arial" pitchFamily="34" charset="0"/>
              </a:rPr>
              <a:pPr/>
              <a:t>77</a:t>
            </a:fld>
            <a:endParaRPr lang="en-US" altLang="zh-CN" dirty="0" smtClean="0">
              <a:latin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28FDCE7-8043-4897-9748-7D9AB780313F}" type="slidenum">
              <a:rPr lang="en-US" altLang="zh-CN" smtClean="0">
                <a:latin typeface="Arial" pitchFamily="34" charset="0"/>
              </a:rPr>
              <a:pPr/>
              <a:t>82</a:t>
            </a:fld>
            <a:endParaRPr lang="en-US" altLang="zh-CN" dirty="0" smtClean="0">
              <a:latin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F295AA6A-8A42-4666-8E62-C8771BD3487F}" type="slidenum">
              <a:rPr lang="en-US" altLang="zh-CN" smtClean="0">
                <a:latin typeface="Arial" pitchFamily="34" charset="0"/>
              </a:rPr>
              <a:pPr/>
              <a:t>84</a:t>
            </a:fld>
            <a:endParaRPr lang="en-US" altLang="zh-CN" dirty="0" smtClean="0">
              <a:latin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465725-C886-4FBC-88C5-02EAE2378F60}" type="slidenum">
              <a:rPr lang="en-US" altLang="zh-CN"/>
              <a:pPr/>
              <a:t>6</a:t>
            </a:fld>
            <a:endParaRPr lang="en-US" altLang="zh-CN" dirty="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69A14-F1E1-48D1-B057-36960283936C}" type="slidenum">
              <a:rPr lang="en-US" altLang="zh-CN"/>
              <a:pPr/>
              <a:t>7</a:t>
            </a:fld>
            <a:endParaRPr lang="en-US" altLang="zh-CN" dirty="0"/>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CC888B-8ACB-4C86-B64E-461AABC94FFA}" type="slidenum">
              <a:rPr lang="en-US" altLang="zh-CN"/>
              <a:pPr/>
              <a:t>8</a:t>
            </a:fld>
            <a:endParaRPr lang="en-US" altLang="zh-CN" dirty="0"/>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EAC4C0-2036-4E62-BB8E-5BBF8DDCE8B2}" type="slidenum">
              <a:rPr lang="en-US" altLang="zh-CN"/>
              <a:pPr/>
              <a:t>10</a:t>
            </a:fld>
            <a:endParaRPr lang="en-US" altLang="zh-CN" dirty="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394A0157-5A18-4CB2-A932-90CDC8A7F4B9}" type="slidenum">
              <a:rPr lang="en-US" altLang="zh-CN" smtClean="0">
                <a:latin typeface="Arial" pitchFamily="34" charset="0"/>
              </a:rPr>
              <a:pPr/>
              <a:t>11</a:t>
            </a:fld>
            <a:endParaRPr lang="en-US" altLang="zh-CN" dirty="0"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06357" y="4715907"/>
            <a:ext cx="4984962" cy="4467701"/>
          </a:xfrm>
          <a:noFill/>
          <a:ln/>
        </p:spPr>
        <p:txBody>
          <a:bodyPr/>
          <a:lstStyle/>
          <a:p>
            <a:pPr eaLnBrk="1" hangingPunct="1"/>
            <a:endParaRPr lang="en-US" alt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dirty="0" smtClean="0">
                <a:latin typeface="Times New Roman" panose="02020603050405020304" pitchFamily="18" charset="0"/>
              </a:rPr>
              <a:t>FIGURE 2338 The role of AMP-activated protein kinase (AMPK) in maintaining energy homeostasis.</a:t>
            </a:r>
            <a:r>
              <a:rPr lang="en-US" altLang="zh-CN" dirty="0" smtClean="0">
                <a:latin typeface="Times New Roman" panose="02020603050405020304" pitchFamily="18" charset="0"/>
              </a:rPr>
              <a:t> ADP produced by synthetic reactions is converted to ATP and AMP by adenylate kinase. AMP activates AMPK, which reciprocally regulates ATP-consuming and ATP-generating pathways by phosphorylating key enzymes (see Fig. 23-39). Conditions or agents that inhibit ATP production by catabolic reactions (such as hypoxia, lack of glucose, metabolic poisons) raise [AMP], activate AMPK, and stimulate catabolism. Cellular or organismal activities that consume ATP (muscle contraction, growth) increase [AMP] and stimulate catabolic reactions to replenish ATP. When [ATP] is high, ATP prevents AMP binding to AMPK, thus lowering AMPK activity and slowing catabolism.</a:t>
            </a:r>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84D66B7-F2A7-4754-99C5-120F4B338699}" type="slidenum">
              <a:rPr lang="en-US" altLang="zh-CN" sz="1200"/>
              <a:pPr/>
              <a:t>21</a:t>
            </a:fld>
            <a:endParaRPr lang="en-US" altLang="zh-CN" sz="1200" dirty="0"/>
          </a:p>
        </p:txBody>
      </p:sp>
    </p:spTree>
    <p:extLst>
      <p:ext uri="{BB962C8B-B14F-4D97-AF65-F5344CB8AC3E}">
        <p14:creationId xmlns:p14="http://schemas.microsoft.com/office/powerpoint/2010/main" val="831730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48861B0A-A91A-4DBA-9F1E-AE5CC3ED0164}" type="slidenum">
              <a:rPr lang="en-US" altLang="zh-CN"/>
              <a:pPr>
                <a:defRPr/>
              </a:pPr>
              <a:t>‹#›</a:t>
            </a:fld>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7818B66B-4071-4D1E-AFAC-6BB54055332A}" type="slidenum">
              <a:rPr lang="en-US" altLang="zh-CN"/>
              <a:pPr>
                <a:defRPr/>
              </a:pPr>
              <a:t>‹#›</a:t>
            </a:fld>
            <a:endParaRPr lang="en-US" altLang="zh-C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1956DF88-B716-49D8-91E4-DEBDF366FF04}" type="slidenum">
              <a:rPr lang="en-US" altLang="zh-CN"/>
              <a:pPr>
                <a:defRPr/>
              </a:pPr>
              <a:t>‹#›</a:t>
            </a:fld>
            <a:endParaRPr lang="en-US" altLang="zh-C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70799E3E-A874-4059-B9E9-4E3BF77403FB}" type="slidenum">
              <a:rPr lang="en-US" altLang="zh-CN"/>
              <a:pPr>
                <a:defRPr/>
              </a:pPr>
              <a:t>‹#›</a:t>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6" name="Rectangle 6"/>
          <p:cNvSpPr>
            <a:spLocks noGrp="1" noChangeArrowheads="1"/>
          </p:cNvSpPr>
          <p:nvPr>
            <p:ph type="sldNum" sz="quarter" idx="12"/>
          </p:nvPr>
        </p:nvSpPr>
        <p:spPr>
          <a:ln/>
        </p:spPr>
        <p:txBody>
          <a:bodyPr/>
          <a:lstStyle>
            <a:lvl1pPr>
              <a:defRPr/>
            </a:lvl1pPr>
          </a:lstStyle>
          <a:p>
            <a:pPr>
              <a:defRPr/>
            </a:pPr>
            <a:fld id="{44318CAC-B679-43FB-9F49-11D99EA6D41F}" type="slidenum">
              <a:rPr lang="en-US" altLang="zh-CN"/>
              <a:pPr>
                <a:defRPr/>
              </a:pPr>
              <a:t>‹#›</a:t>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8BD61645-2D70-4CBE-BF2B-1CAE0F7E0248}" type="slidenum">
              <a:rPr lang="en-US" altLang="zh-CN"/>
              <a:pPr>
                <a:defRPr/>
              </a:pPr>
              <a:t>‹#›</a:t>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9" name="Rectangle 6"/>
          <p:cNvSpPr>
            <a:spLocks noGrp="1" noChangeArrowheads="1"/>
          </p:cNvSpPr>
          <p:nvPr>
            <p:ph type="sldNum" sz="quarter" idx="12"/>
          </p:nvPr>
        </p:nvSpPr>
        <p:spPr>
          <a:ln/>
        </p:spPr>
        <p:txBody>
          <a:bodyPr/>
          <a:lstStyle>
            <a:lvl1pPr>
              <a:defRPr/>
            </a:lvl1pPr>
          </a:lstStyle>
          <a:p>
            <a:pPr>
              <a:defRPr/>
            </a:pPr>
            <a:fld id="{B0419212-8680-46D0-92D5-0333A78C03D9}" type="slidenum">
              <a:rPr lang="en-US" altLang="zh-CN"/>
              <a:pPr>
                <a:defRPr/>
              </a:pPr>
              <a:t>‹#›</a:t>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5" name="Rectangle 6"/>
          <p:cNvSpPr>
            <a:spLocks noGrp="1" noChangeArrowheads="1"/>
          </p:cNvSpPr>
          <p:nvPr>
            <p:ph type="sldNum" sz="quarter" idx="12"/>
          </p:nvPr>
        </p:nvSpPr>
        <p:spPr>
          <a:ln/>
        </p:spPr>
        <p:txBody>
          <a:bodyPr/>
          <a:lstStyle>
            <a:lvl1pPr>
              <a:defRPr/>
            </a:lvl1pPr>
          </a:lstStyle>
          <a:p>
            <a:pPr>
              <a:defRPr/>
            </a:pPr>
            <a:fld id="{58E63998-5B40-47F7-B5C3-C9E20E20BB26}" type="slidenum">
              <a:rPr lang="en-US" altLang="zh-CN"/>
              <a:pPr>
                <a:defRPr/>
              </a:pPr>
              <a:t>‹#›</a:t>
            </a:fld>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4" name="Rectangle 6"/>
          <p:cNvSpPr>
            <a:spLocks noGrp="1" noChangeArrowheads="1"/>
          </p:cNvSpPr>
          <p:nvPr>
            <p:ph type="sldNum" sz="quarter" idx="12"/>
          </p:nvPr>
        </p:nvSpPr>
        <p:spPr>
          <a:ln/>
        </p:spPr>
        <p:txBody>
          <a:bodyPr/>
          <a:lstStyle>
            <a:lvl1pPr>
              <a:defRPr/>
            </a:lvl1pPr>
          </a:lstStyle>
          <a:p>
            <a:pPr>
              <a:defRPr/>
            </a:pPr>
            <a:fld id="{8B5B4E84-A7EB-457B-A21F-171797415104}" type="slidenum">
              <a:rPr lang="en-US" altLang="zh-CN"/>
              <a:pPr>
                <a:defRPr/>
              </a:pPr>
              <a:t>‹#›</a:t>
            </a:fld>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1919790A-6F1A-4F20-9457-1EA7A78F5286}" type="slidenum">
              <a:rPr lang="en-US" altLang="zh-CN"/>
              <a:pPr>
                <a:defRPr/>
              </a:pPr>
              <a:t>‹#›</a:t>
            </a:fld>
            <a:endParaRPr lang="en-US" altLang="zh-C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p>
        </p:txBody>
      </p:sp>
      <p:sp>
        <p:nvSpPr>
          <p:cNvPr id="7" name="Rectangle 6"/>
          <p:cNvSpPr>
            <a:spLocks noGrp="1" noChangeArrowheads="1"/>
          </p:cNvSpPr>
          <p:nvPr>
            <p:ph type="sldNum" sz="quarter" idx="12"/>
          </p:nvPr>
        </p:nvSpPr>
        <p:spPr>
          <a:ln/>
        </p:spPr>
        <p:txBody>
          <a:bodyPr/>
          <a:lstStyle>
            <a:lvl1pPr>
              <a:defRPr/>
            </a:lvl1pPr>
          </a:lstStyle>
          <a:p>
            <a:pPr>
              <a:defRPr/>
            </a:pPr>
            <a:fld id="{B11B90AA-9E18-4F76-AB05-DD521C0713F4}" type="slidenum">
              <a:rPr lang="en-US" altLang="zh-CN"/>
              <a:pPr>
                <a:defRPr/>
              </a:pPr>
              <a:t>‹#›</a:t>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宋体" pitchFamily="2"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宋体" pitchFamily="2" charset="-122"/>
              </a:defRPr>
            </a:lvl1pPr>
          </a:lstStyle>
          <a:p>
            <a:pPr>
              <a:defRPr/>
            </a:pPr>
            <a:endParaRPr lang="en-US" altLang="zh-CN"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ea typeface="宋体" pitchFamily="2" charset="-122"/>
              </a:defRPr>
            </a:lvl1pPr>
          </a:lstStyle>
          <a:p>
            <a:pPr>
              <a:defRPr/>
            </a:pPr>
            <a:fld id="{D8F3DF6C-3286-464E-A3B0-4EAD501F32C7}" type="slidenum">
              <a:rPr lang="en-US" altLang="zh-CN"/>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genome.jp/kegg/pathway/map/map01100.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989138"/>
            <a:ext cx="8915400" cy="1143000"/>
          </a:xfrm>
        </p:spPr>
        <p:txBody>
          <a:bodyPr/>
          <a:lstStyle/>
          <a:p>
            <a:pPr eaLnBrk="1" hangingPunct="1"/>
            <a:r>
              <a:rPr lang="en-US" altLang="zh-CN" sz="7200" b="1" dirty="0" smtClean="0">
                <a:solidFill>
                  <a:srgbClr val="3333FF"/>
                </a:solidFill>
                <a:latin typeface="Times New Roman" pitchFamily="18" charset="0"/>
              </a:rPr>
              <a:t>Chapter 23</a:t>
            </a:r>
            <a:r>
              <a:rPr lang="en-US" altLang="zh-CN" sz="7200" b="1" dirty="0" smtClean="0">
                <a:solidFill>
                  <a:srgbClr val="0000CC"/>
                </a:solidFill>
              </a:rPr>
              <a:t>  </a:t>
            </a:r>
            <a:br>
              <a:rPr lang="en-US" altLang="zh-CN" sz="7200" b="1" dirty="0" smtClean="0">
                <a:solidFill>
                  <a:srgbClr val="0000CC"/>
                </a:solidFill>
              </a:rPr>
            </a:br>
            <a:endParaRPr lang="en-US" altLang="zh-CN" sz="7200" b="1" dirty="0" smtClean="0">
              <a:solidFill>
                <a:schemeClr val="tx1"/>
              </a:solidFill>
              <a:latin typeface="Times New Roman" pitchFamily="18" charset="0"/>
            </a:endParaRPr>
          </a:p>
        </p:txBody>
      </p:sp>
      <p:sp>
        <p:nvSpPr>
          <p:cNvPr id="2051" name="Rectangle 3"/>
          <p:cNvSpPr>
            <a:spLocks noGrp="1" noChangeArrowheads="1"/>
          </p:cNvSpPr>
          <p:nvPr>
            <p:ph type="subTitle" idx="1"/>
          </p:nvPr>
        </p:nvSpPr>
        <p:spPr>
          <a:xfrm>
            <a:off x="179388" y="2565400"/>
            <a:ext cx="8610600" cy="1752600"/>
          </a:xfrm>
        </p:spPr>
        <p:txBody>
          <a:bodyPr/>
          <a:lstStyle/>
          <a:p>
            <a:pPr eaLnBrk="1" hangingPunct="1"/>
            <a:r>
              <a:rPr lang="en-US" altLang="zh-CN" sz="5400" b="1" dirty="0" smtClean="0">
                <a:latin typeface="Times New Roman" pitchFamily="18" charset="0"/>
              </a:rPr>
              <a:t>Hormonal Regulation and Integration of Mammalian Metabolism</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figure_23_15"/>
          <p:cNvPicPr>
            <a:picLocks noChangeAspect="1" noChangeArrowheads="1"/>
          </p:cNvPicPr>
          <p:nvPr/>
        </p:nvPicPr>
        <p:blipFill>
          <a:blip r:embed="rId3"/>
          <a:srcRect/>
          <a:stretch>
            <a:fillRect/>
          </a:stretch>
        </p:blipFill>
        <p:spPr bwMode="auto">
          <a:xfrm>
            <a:off x="1835696" y="0"/>
            <a:ext cx="5596384" cy="6368673"/>
          </a:xfrm>
          <a:prstGeom prst="rect">
            <a:avLst/>
          </a:prstGeom>
          <a:noFill/>
          <a:ln w="9525">
            <a:noFill/>
            <a:miter lim="800000"/>
            <a:headEnd/>
            <a:tailEnd/>
          </a:ln>
          <a:effectLst/>
        </p:spPr>
      </p:pic>
      <p:sp>
        <p:nvSpPr>
          <p:cNvPr id="3" name="矩形 2"/>
          <p:cNvSpPr/>
          <p:nvPr/>
        </p:nvSpPr>
        <p:spPr>
          <a:xfrm>
            <a:off x="683568" y="6273225"/>
            <a:ext cx="7972632" cy="584775"/>
          </a:xfrm>
          <a:prstGeom prst="rect">
            <a:avLst/>
          </a:prstGeom>
        </p:spPr>
        <p:txBody>
          <a:bodyPr wrap="none">
            <a:spAutoFit/>
          </a:bodyPr>
          <a:lstStyle/>
          <a:p>
            <a:r>
              <a:rPr lang="en-US" altLang="zh-CN" sz="3200" b="1" dirty="0" smtClean="0">
                <a:solidFill>
                  <a:srgbClr val="3333FF"/>
                </a:solidFill>
                <a:latin typeface="Times New Roman" pitchFamily="18" charset="0"/>
              </a:rPr>
              <a:t>Adipocyte of white and brown adipose tissue</a:t>
            </a:r>
            <a:endParaRPr lang="en-US" altLang="zh-CN" sz="3200" b="1" dirty="0">
              <a:solidFill>
                <a:srgbClr val="3333FF"/>
              </a:solidFill>
              <a:latin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79512" y="387595"/>
            <a:ext cx="3243773" cy="2062103"/>
          </a:xfrm>
          <a:prstGeom prst="rect">
            <a:avLst/>
          </a:prstGeom>
          <a:noFill/>
          <a:ln w="9525">
            <a:noFill/>
            <a:miter lim="800000"/>
            <a:headEnd/>
            <a:tailEnd/>
          </a:ln>
        </p:spPr>
        <p:txBody>
          <a:bodyPr wrap="none">
            <a:spAutoFit/>
          </a:bodyPr>
          <a:lstStyle/>
          <a:p>
            <a:r>
              <a:rPr lang="en-US" altLang="zh-CN" sz="3200" b="1" dirty="0">
                <a:solidFill>
                  <a:srgbClr val="3333FF"/>
                </a:solidFill>
                <a:latin typeface="Times New Roman" pitchFamily="18" charset="0"/>
              </a:rPr>
              <a:t>Mobilization of</a:t>
            </a:r>
          </a:p>
          <a:p>
            <a:r>
              <a:rPr lang="en-US" altLang="zh-CN" sz="3200" b="1" dirty="0">
                <a:solidFill>
                  <a:srgbClr val="3333FF"/>
                </a:solidFill>
                <a:latin typeface="Times New Roman" pitchFamily="18" charset="0"/>
              </a:rPr>
              <a:t>triacylglycerols </a:t>
            </a:r>
          </a:p>
          <a:p>
            <a:r>
              <a:rPr lang="en-US" altLang="zh-CN" sz="3200" b="1" dirty="0">
                <a:solidFill>
                  <a:srgbClr val="3333FF"/>
                </a:solidFill>
                <a:latin typeface="Times New Roman" pitchFamily="18" charset="0"/>
              </a:rPr>
              <a:t>stored in adipose </a:t>
            </a:r>
          </a:p>
          <a:p>
            <a:r>
              <a:rPr lang="en-US" altLang="zh-CN" sz="3200" b="1" dirty="0">
                <a:solidFill>
                  <a:srgbClr val="3333FF"/>
                </a:solidFill>
                <a:latin typeface="Times New Roman" pitchFamily="18" charset="0"/>
              </a:rPr>
              <a:t>tissue</a:t>
            </a:r>
          </a:p>
        </p:txBody>
      </p:sp>
      <p:pic>
        <p:nvPicPr>
          <p:cNvPr id="12291" name="Picture 3"/>
          <p:cNvPicPr>
            <a:picLocks noChangeAspect="1" noChangeArrowheads="1"/>
          </p:cNvPicPr>
          <p:nvPr/>
        </p:nvPicPr>
        <p:blipFill>
          <a:blip r:embed="rId3"/>
          <a:srcRect/>
          <a:stretch>
            <a:fillRect/>
          </a:stretch>
        </p:blipFill>
        <p:spPr bwMode="auto">
          <a:xfrm>
            <a:off x="3635375" y="404813"/>
            <a:ext cx="5170488" cy="6097587"/>
          </a:xfrm>
          <a:prstGeom prst="rect">
            <a:avLst/>
          </a:prstGeom>
          <a:noFill/>
          <a:ln w="9525">
            <a:noFill/>
            <a:miter lim="800000"/>
            <a:headEnd/>
            <a:tailEnd/>
          </a:ln>
        </p:spPr>
      </p:pic>
      <p:sp>
        <p:nvSpPr>
          <p:cNvPr id="12292" name="Line 4"/>
          <p:cNvSpPr>
            <a:spLocks noChangeShapeType="1"/>
          </p:cNvSpPr>
          <p:nvPr/>
        </p:nvSpPr>
        <p:spPr bwMode="auto">
          <a:xfrm>
            <a:off x="3708400" y="4149725"/>
            <a:ext cx="719138" cy="0"/>
          </a:xfrm>
          <a:prstGeom prst="line">
            <a:avLst/>
          </a:prstGeom>
          <a:noFill/>
          <a:ln w="28575">
            <a:solidFill>
              <a:srgbClr val="FF0000"/>
            </a:solidFill>
            <a:round/>
            <a:headEnd/>
            <a:tailEnd/>
          </a:ln>
        </p:spPr>
        <p:txBody>
          <a:bodyPr wrap="none"/>
          <a:lstStyle/>
          <a:p>
            <a:endParaRPr lang="zh-CN" altLang="en-US"/>
          </a:p>
        </p:txBody>
      </p:sp>
      <p:sp>
        <p:nvSpPr>
          <p:cNvPr id="12293" name="Rectangle 5"/>
          <p:cNvSpPr>
            <a:spLocks noChangeArrowheads="1"/>
          </p:cNvSpPr>
          <p:nvPr/>
        </p:nvSpPr>
        <p:spPr bwMode="auto">
          <a:xfrm>
            <a:off x="7380288" y="5157788"/>
            <a:ext cx="792162" cy="431800"/>
          </a:xfrm>
          <a:prstGeom prst="rect">
            <a:avLst/>
          </a:prstGeom>
          <a:noFill/>
          <a:ln w="28575">
            <a:solidFill>
              <a:srgbClr val="FF0000"/>
            </a:solidFill>
            <a:miter lim="800000"/>
            <a:headEnd/>
            <a:tailEnd/>
          </a:ln>
        </p:spPr>
        <p:txBody>
          <a:bodyPr wrap="none" anchor="ctr"/>
          <a:lstStyle/>
          <a:p>
            <a:endParaRPr lang="zh-CN" altLang="en-US" b="1"/>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04800"/>
            <a:ext cx="9144000" cy="1143000"/>
          </a:xfrm>
        </p:spPr>
        <p:txBody>
          <a:bodyPr/>
          <a:lstStyle/>
          <a:p>
            <a:pPr eaLnBrk="1" hangingPunct="1"/>
            <a:r>
              <a:rPr lang="en-US" altLang="zh-CN" sz="4800" b="1" dirty="0" smtClean="0">
                <a:solidFill>
                  <a:srgbClr val="3333FF"/>
                </a:solidFill>
                <a:latin typeface="Times New Roman" pitchFamily="18" charset="0"/>
              </a:rPr>
              <a:t>Adipose tissue has important</a:t>
            </a:r>
            <a:br>
              <a:rPr lang="en-US" altLang="zh-CN" sz="4800" b="1" dirty="0" smtClean="0">
                <a:solidFill>
                  <a:srgbClr val="3333FF"/>
                </a:solidFill>
                <a:latin typeface="Times New Roman" pitchFamily="18" charset="0"/>
              </a:rPr>
            </a:br>
            <a:r>
              <a:rPr lang="en-US" altLang="zh-CN" sz="4800" b="1" dirty="0" smtClean="0">
                <a:solidFill>
                  <a:srgbClr val="3333FF"/>
                </a:solidFill>
                <a:latin typeface="Times New Roman" pitchFamily="18" charset="0"/>
              </a:rPr>
              <a:t>endocrine functions</a:t>
            </a:r>
            <a:endParaRPr lang="en-US" altLang="zh-CN" sz="4000" dirty="0" smtClean="0"/>
          </a:p>
        </p:txBody>
      </p:sp>
      <p:sp>
        <p:nvSpPr>
          <p:cNvPr id="13315" name="Rectangle 3"/>
          <p:cNvSpPr>
            <a:spLocks noGrp="1" noChangeArrowheads="1"/>
          </p:cNvSpPr>
          <p:nvPr>
            <p:ph type="body" idx="1"/>
          </p:nvPr>
        </p:nvSpPr>
        <p:spPr>
          <a:xfrm>
            <a:off x="0" y="1628775"/>
            <a:ext cx="9144000" cy="4953000"/>
          </a:xfrm>
        </p:spPr>
        <p:txBody>
          <a:bodyPr/>
          <a:lstStyle/>
          <a:p>
            <a:pPr eaLnBrk="1" hangingPunct="1"/>
            <a:r>
              <a:rPr lang="en-US" altLang="zh-CN" sz="3600" b="1" dirty="0" smtClean="0">
                <a:latin typeface="Times New Roman" pitchFamily="18" charset="0"/>
              </a:rPr>
              <a:t>Highly specialized to play important roles in energy storage, fatty acid metabolism and glucose homeostasis</a:t>
            </a:r>
          </a:p>
          <a:p>
            <a:pPr eaLnBrk="1" hangingPunct="1"/>
            <a:r>
              <a:rPr lang="en-US" altLang="zh-CN" sz="3600" b="1" dirty="0" smtClean="0">
                <a:latin typeface="Times New Roman" pitchFamily="18" charset="0"/>
              </a:rPr>
              <a:t>An endocrine (</a:t>
            </a:r>
            <a:r>
              <a:rPr lang="zh-CN" altLang="en-US" sz="3600" b="1" dirty="0" smtClean="0">
                <a:latin typeface="楷体" panose="02010609060101010101" pitchFamily="49" charset="-122"/>
                <a:ea typeface="楷体" panose="02010609060101010101" pitchFamily="49" charset="-122"/>
              </a:rPr>
              <a:t>内分泌</a:t>
            </a:r>
            <a:r>
              <a:rPr lang="en-US" altLang="zh-CN" sz="3600" b="1" dirty="0" smtClean="0">
                <a:latin typeface="Times New Roman" pitchFamily="18" charset="0"/>
              </a:rPr>
              <a:t>) organ that produces and secrets many hormones ---- </a:t>
            </a:r>
            <a:r>
              <a:rPr lang="en-US" altLang="zh-CN" sz="3600" b="1" dirty="0" smtClean="0">
                <a:solidFill>
                  <a:srgbClr val="FF0000"/>
                </a:solidFill>
                <a:latin typeface="Times New Roman" pitchFamily="18" charset="0"/>
              </a:rPr>
              <a:t>adipokines</a:t>
            </a:r>
            <a:r>
              <a:rPr lang="en-US" altLang="zh-CN" sz="3600" b="1" dirty="0" smtClean="0">
                <a:latin typeface="Times New Roman" pitchFamily="18" charset="0"/>
              </a:rPr>
              <a:t>,  which significantly affect the metabolism of lipids and carbohydrates as well as numerous other processes in human body</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304800"/>
            <a:ext cx="9144000" cy="1143000"/>
          </a:xfrm>
        </p:spPr>
        <p:txBody>
          <a:bodyPr/>
          <a:lstStyle/>
          <a:p>
            <a:r>
              <a:rPr lang="en-US" altLang="zh-CN" sz="5400" b="1" dirty="0" smtClean="0">
                <a:solidFill>
                  <a:srgbClr val="3333FF"/>
                </a:solidFill>
                <a:latin typeface="Times New Roman" pitchFamily="18" charset="0"/>
              </a:rPr>
              <a:t>Adipokines</a:t>
            </a:r>
            <a:endParaRPr lang="en-US" altLang="zh-CN" dirty="0" smtClean="0"/>
          </a:p>
        </p:txBody>
      </p:sp>
      <p:sp>
        <p:nvSpPr>
          <p:cNvPr id="14339" name="Rectangle 3"/>
          <p:cNvSpPr>
            <a:spLocks noGrp="1" noChangeArrowheads="1"/>
          </p:cNvSpPr>
          <p:nvPr>
            <p:ph type="body" idx="1"/>
          </p:nvPr>
        </p:nvSpPr>
        <p:spPr>
          <a:xfrm>
            <a:off x="0" y="1628775"/>
            <a:ext cx="9144000" cy="4953000"/>
          </a:xfrm>
        </p:spPr>
        <p:txBody>
          <a:bodyPr/>
          <a:lstStyle/>
          <a:p>
            <a:r>
              <a:rPr lang="en-US" altLang="zh-CN" sz="3600" b="1" dirty="0" smtClean="0">
                <a:latin typeface="Times New Roman" pitchFamily="18" charset="0"/>
              </a:rPr>
              <a:t>Produced by adipocytes: </a:t>
            </a:r>
            <a:r>
              <a:rPr lang="en-US" altLang="zh-CN" sz="3600" b="1" dirty="0" smtClean="0">
                <a:solidFill>
                  <a:srgbClr val="FF0000"/>
                </a:solidFill>
                <a:latin typeface="Times New Roman" pitchFamily="18" charset="0"/>
              </a:rPr>
              <a:t>leptin</a:t>
            </a:r>
            <a:r>
              <a:rPr lang="en-US" altLang="zh-CN" sz="3600" b="1" dirty="0" smtClean="0">
                <a:latin typeface="Times New Roman" pitchFamily="18" charset="0"/>
              </a:rPr>
              <a:t>,  </a:t>
            </a:r>
            <a:r>
              <a:rPr lang="en-US" altLang="zh-CN" sz="3600" b="1" dirty="0" smtClean="0">
                <a:solidFill>
                  <a:srgbClr val="FF0000"/>
                </a:solidFill>
                <a:latin typeface="Times New Roman" pitchFamily="18" charset="0"/>
              </a:rPr>
              <a:t>adiponectin</a:t>
            </a:r>
            <a:r>
              <a:rPr lang="en-US" altLang="zh-CN" sz="3600" b="1" dirty="0" smtClean="0">
                <a:latin typeface="Times New Roman" pitchFamily="18" charset="0"/>
              </a:rPr>
              <a:t>, resistin, visfatin, apelin,  omentin, chemerin   </a:t>
            </a:r>
          </a:p>
          <a:p>
            <a:r>
              <a:rPr lang="en-US" altLang="zh-CN" sz="3600" b="1" dirty="0" smtClean="0">
                <a:latin typeface="Times New Roman" pitchFamily="18" charset="0"/>
              </a:rPr>
              <a:t>Shared with other systems:  interleukin-6 (IL-6), monocyte chemoattractant protein 1  (MCP-1), plasminogen activator inhibitor (PAI-1), tumor necrosis factor </a:t>
            </a:r>
            <a:r>
              <a:rPr lang="en-US" altLang="zh-CN" sz="3600" b="1" dirty="0" smtClean="0">
                <a:latin typeface="Symbol" pitchFamily="18" charset="2"/>
              </a:rPr>
              <a:t>a</a:t>
            </a:r>
            <a:r>
              <a:rPr lang="en-US" altLang="zh-CN" sz="3600" b="1" dirty="0" smtClean="0">
                <a:latin typeface="Times New Roman" pitchFamily="18" charset="0"/>
              </a:rPr>
              <a:t> (TNF- </a:t>
            </a:r>
            <a:r>
              <a:rPr lang="en-US" altLang="zh-CN" sz="3600" b="1" dirty="0" smtClean="0">
                <a:latin typeface="Symbol" pitchFamily="18" charset="2"/>
              </a:rPr>
              <a:t>a</a:t>
            </a:r>
            <a:r>
              <a:rPr lang="en-US" altLang="zh-CN" sz="3600" b="1" dirty="0" smtClean="0">
                <a:latin typeface="Times New Roman" pitchFamily="18" charset="0"/>
              </a:rPr>
              <a:t>)</a:t>
            </a: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750" y="260350"/>
            <a:ext cx="8229600" cy="1143000"/>
          </a:xfrm>
        </p:spPr>
        <p:txBody>
          <a:bodyPr/>
          <a:lstStyle/>
          <a:p>
            <a:r>
              <a:rPr lang="en-US" altLang="zh-CN" sz="4800" b="1" dirty="0" smtClean="0">
                <a:solidFill>
                  <a:srgbClr val="3333FF"/>
                </a:solidFill>
                <a:latin typeface="Times New Roman" pitchFamily="18" charset="0"/>
              </a:rPr>
              <a:t>Adipose tissue and adipokines</a:t>
            </a:r>
            <a:endParaRPr lang="en-US" altLang="zh-CN" sz="4000" dirty="0" smtClean="0"/>
          </a:p>
        </p:txBody>
      </p:sp>
      <p:pic>
        <p:nvPicPr>
          <p:cNvPr id="15363" name="Picture 7"/>
          <p:cNvPicPr>
            <a:picLocks noGrp="1" noChangeAspect="1" noChangeArrowheads="1"/>
          </p:cNvPicPr>
          <p:nvPr>
            <p:ph idx="1"/>
          </p:nvPr>
        </p:nvPicPr>
        <p:blipFill>
          <a:blip r:embed="rId2"/>
          <a:srcRect/>
          <a:stretch>
            <a:fillRect/>
          </a:stretch>
        </p:blipFill>
        <p:spPr>
          <a:xfrm>
            <a:off x="1619250" y="1268413"/>
            <a:ext cx="6200775" cy="5395912"/>
          </a:xfrm>
          <a:noFill/>
        </p:spPr>
      </p:pic>
      <p:sp>
        <p:nvSpPr>
          <p:cNvPr id="15364" name="Line 8"/>
          <p:cNvSpPr>
            <a:spLocks noChangeShapeType="1"/>
          </p:cNvSpPr>
          <p:nvPr/>
        </p:nvSpPr>
        <p:spPr bwMode="auto">
          <a:xfrm>
            <a:off x="3492500" y="3429000"/>
            <a:ext cx="936625" cy="0"/>
          </a:xfrm>
          <a:prstGeom prst="line">
            <a:avLst/>
          </a:prstGeom>
          <a:noFill/>
          <a:ln w="38100">
            <a:solidFill>
              <a:srgbClr val="FF0000"/>
            </a:solidFill>
            <a:round/>
            <a:headEnd/>
            <a:tailEnd/>
          </a:ln>
        </p:spPr>
        <p:txBody>
          <a:bodyPr wrap="none"/>
          <a:lstStyle/>
          <a:p>
            <a:endParaRPr lang="zh-CN" altLang="en-US"/>
          </a:p>
        </p:txBody>
      </p:sp>
      <p:sp>
        <p:nvSpPr>
          <p:cNvPr id="15365" name="Line 10"/>
          <p:cNvSpPr>
            <a:spLocks noChangeShapeType="1"/>
          </p:cNvSpPr>
          <p:nvPr/>
        </p:nvSpPr>
        <p:spPr bwMode="auto">
          <a:xfrm>
            <a:off x="4859338" y="4581525"/>
            <a:ext cx="504825" cy="0"/>
          </a:xfrm>
          <a:prstGeom prst="line">
            <a:avLst/>
          </a:prstGeom>
          <a:noFill/>
          <a:ln w="38100">
            <a:solidFill>
              <a:srgbClr val="FF0000"/>
            </a:solidFill>
            <a:round/>
            <a:headEnd/>
            <a:tailEnd/>
          </a:ln>
        </p:spPr>
        <p:txBody>
          <a:bodyPr wrap="none"/>
          <a:lstStyle/>
          <a:p>
            <a:endParaRPr lang="zh-CN" altLang="en-US"/>
          </a:p>
        </p:txBody>
      </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304800"/>
            <a:ext cx="9144000" cy="1143000"/>
          </a:xfrm>
        </p:spPr>
        <p:txBody>
          <a:bodyPr/>
          <a:lstStyle/>
          <a:p>
            <a:r>
              <a:rPr lang="en-US" altLang="zh-CN" sz="5400" b="1" dirty="0" smtClean="0">
                <a:solidFill>
                  <a:srgbClr val="3333FF"/>
                </a:solidFill>
                <a:latin typeface="Times New Roman" pitchFamily="18" charset="0"/>
              </a:rPr>
              <a:t>Leptin  (</a:t>
            </a:r>
            <a:r>
              <a:rPr lang="zh-CN" altLang="en-US" sz="5400" b="1" dirty="0" smtClean="0">
                <a:solidFill>
                  <a:srgbClr val="3333FF"/>
                </a:solidFill>
                <a:latin typeface="楷体" panose="02010609060101010101" pitchFamily="49" charset="-122"/>
                <a:ea typeface="楷体" panose="02010609060101010101" pitchFamily="49" charset="-122"/>
              </a:rPr>
              <a:t>瘦素</a:t>
            </a:r>
            <a:r>
              <a:rPr lang="en-US" altLang="zh-CN" sz="5400" b="1" dirty="0" smtClean="0">
                <a:solidFill>
                  <a:srgbClr val="3333FF"/>
                </a:solidFill>
                <a:latin typeface="Times New Roman" pitchFamily="18" charset="0"/>
              </a:rPr>
              <a:t>)</a:t>
            </a:r>
            <a:endParaRPr lang="en-US" altLang="zh-CN" dirty="0" smtClean="0"/>
          </a:p>
        </p:txBody>
      </p:sp>
      <p:sp>
        <p:nvSpPr>
          <p:cNvPr id="16387" name="Rectangle 3"/>
          <p:cNvSpPr>
            <a:spLocks noGrp="1" noChangeArrowheads="1"/>
          </p:cNvSpPr>
          <p:nvPr>
            <p:ph type="body" idx="1"/>
          </p:nvPr>
        </p:nvSpPr>
        <p:spPr>
          <a:xfrm>
            <a:off x="0" y="1628775"/>
            <a:ext cx="9144000" cy="4953000"/>
          </a:xfrm>
        </p:spPr>
        <p:txBody>
          <a:bodyPr/>
          <a:lstStyle/>
          <a:p>
            <a:r>
              <a:rPr lang="en-US" altLang="zh-CN" b="1" dirty="0" smtClean="0">
                <a:latin typeface="Times New Roman" pitchFamily="18" charset="0"/>
              </a:rPr>
              <a:t>First adipokine discovered  (in 1994)</a:t>
            </a:r>
          </a:p>
          <a:p>
            <a:r>
              <a:rPr lang="en-US" altLang="zh-CN" b="1" dirty="0" smtClean="0">
                <a:latin typeface="Times New Roman" pitchFamily="18" charset="0"/>
              </a:rPr>
              <a:t>Encoded by a gene designated  OB (obese)</a:t>
            </a:r>
          </a:p>
          <a:p>
            <a:r>
              <a:rPr lang="en-US" altLang="zh-CN" b="1" dirty="0" smtClean="0">
                <a:latin typeface="Times New Roman" pitchFamily="18" charset="0"/>
              </a:rPr>
              <a:t>16 kDa peptide</a:t>
            </a:r>
          </a:p>
          <a:p>
            <a:r>
              <a:rPr lang="en-US" altLang="zh-CN" b="1" dirty="0" smtClean="0">
                <a:latin typeface="Times New Roman" pitchFamily="18" charset="0"/>
              </a:rPr>
              <a:t>ob/ob mice are obese, as well as insulin-resistant</a:t>
            </a:r>
          </a:p>
          <a:p>
            <a:r>
              <a:rPr lang="en-US" altLang="zh-CN" b="1" dirty="0" smtClean="0">
                <a:latin typeface="Times New Roman" pitchFamily="18" charset="0"/>
              </a:rPr>
              <a:t>Appetite </a:t>
            </a:r>
            <a:r>
              <a:rPr lang="en-US" altLang="zh-CN" b="1" dirty="0">
                <a:latin typeface="Times New Roman" pitchFamily="18" charset="0"/>
              </a:rPr>
              <a:t>Suppressant</a:t>
            </a:r>
          </a:p>
          <a:p>
            <a:r>
              <a:rPr lang="en-US" altLang="zh-CN" b="1" dirty="0" smtClean="0">
                <a:latin typeface="Times New Roman" pitchFamily="18" charset="0"/>
              </a:rPr>
              <a:t>Act at a hypothalamic central level as a regulatory factor that induces a decrease in food intake and an increase in energy consumption</a:t>
            </a:r>
          </a:p>
          <a:p>
            <a:endParaRPr lang="en-US" altLang="zh-CN" b="1" dirty="0" smtClean="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323850" y="260350"/>
            <a:ext cx="8535988" cy="5627688"/>
          </a:xfrm>
          <a:prstGeom prst="rect">
            <a:avLst/>
          </a:prstGeom>
          <a:noFill/>
          <a:ln w="9525">
            <a:noFill/>
            <a:miter lim="800000"/>
            <a:headEnd/>
            <a:tailEnd/>
          </a:ln>
        </p:spPr>
      </p:pic>
      <p:sp>
        <p:nvSpPr>
          <p:cNvPr id="17411" name="Text Box 3"/>
          <p:cNvSpPr txBox="1">
            <a:spLocks noChangeArrowheads="1"/>
          </p:cNvSpPr>
          <p:nvPr/>
        </p:nvSpPr>
        <p:spPr bwMode="auto">
          <a:xfrm>
            <a:off x="539750" y="6021388"/>
            <a:ext cx="8072438" cy="579437"/>
          </a:xfrm>
          <a:prstGeom prst="rect">
            <a:avLst/>
          </a:prstGeom>
          <a:noFill/>
          <a:ln w="9525">
            <a:noFill/>
            <a:miter lim="800000"/>
            <a:headEnd/>
            <a:tailEnd/>
          </a:ln>
        </p:spPr>
        <p:txBody>
          <a:bodyPr wrap="none">
            <a:spAutoFit/>
          </a:bodyPr>
          <a:lstStyle/>
          <a:p>
            <a:r>
              <a:rPr lang="en-US" altLang="zh-CN" sz="3200" b="1" dirty="0">
                <a:solidFill>
                  <a:srgbClr val="0000FF"/>
                </a:solidFill>
                <a:latin typeface="Times New Roman" pitchFamily="18" charset="0"/>
              </a:rPr>
              <a:t>Obesity caused by defective leptin production</a:t>
            </a:r>
          </a:p>
        </p:txBody>
      </p:sp>
      <p:sp>
        <p:nvSpPr>
          <p:cNvPr id="17412" name="Text Box 5"/>
          <p:cNvSpPr txBox="1">
            <a:spLocks noChangeArrowheads="1"/>
          </p:cNvSpPr>
          <p:nvPr/>
        </p:nvSpPr>
        <p:spPr bwMode="auto">
          <a:xfrm>
            <a:off x="2124075" y="5589588"/>
            <a:ext cx="912813" cy="457200"/>
          </a:xfrm>
          <a:prstGeom prst="rect">
            <a:avLst/>
          </a:prstGeom>
          <a:noFill/>
          <a:ln w="9525">
            <a:noFill/>
            <a:miter lim="800000"/>
            <a:headEnd/>
            <a:tailEnd/>
          </a:ln>
        </p:spPr>
        <p:txBody>
          <a:bodyPr wrap="none">
            <a:spAutoFit/>
          </a:bodyPr>
          <a:lstStyle/>
          <a:p>
            <a:r>
              <a:rPr lang="en-US" altLang="zh-CN" sz="2400" b="1" dirty="0">
                <a:latin typeface="Times New Roman" pitchFamily="18" charset="0"/>
              </a:rPr>
              <a:t>ob/ob</a:t>
            </a:r>
          </a:p>
        </p:txBody>
      </p:sp>
      <p:sp>
        <p:nvSpPr>
          <p:cNvPr id="17413" name="Text Box 6"/>
          <p:cNvSpPr txBox="1">
            <a:spLocks noChangeArrowheads="1"/>
          </p:cNvSpPr>
          <p:nvPr/>
        </p:nvSpPr>
        <p:spPr bwMode="auto">
          <a:xfrm>
            <a:off x="5003800" y="5300663"/>
            <a:ext cx="3813175" cy="830262"/>
          </a:xfrm>
          <a:prstGeom prst="rect">
            <a:avLst/>
          </a:prstGeom>
          <a:noFill/>
          <a:ln w="9525">
            <a:noFill/>
            <a:miter lim="800000"/>
            <a:headEnd/>
            <a:tailEnd/>
          </a:ln>
        </p:spPr>
        <p:txBody>
          <a:bodyPr wrap="none">
            <a:spAutoFit/>
          </a:bodyPr>
          <a:lstStyle/>
          <a:p>
            <a:pPr algn="ctr"/>
            <a:r>
              <a:rPr lang="en-US" altLang="zh-CN" sz="2400" b="1" dirty="0">
                <a:latin typeface="Times New Roman" pitchFamily="18" charset="0"/>
              </a:rPr>
              <a:t>ob/ob  provided with  leptin</a:t>
            </a:r>
          </a:p>
          <a:p>
            <a:pPr algn="ctr"/>
            <a:r>
              <a:rPr lang="en-US" altLang="zh-CN" sz="2400" b="1" dirty="0">
                <a:latin typeface="Times New Roman" pitchFamily="18" charset="0"/>
              </a:rPr>
              <a:t>by daily injection</a:t>
            </a:r>
            <a:r>
              <a:rPr lang="en-US" altLang="zh-CN" dirty="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539750" y="6165850"/>
            <a:ext cx="8115300" cy="519113"/>
          </a:xfrm>
          <a:prstGeom prst="rect">
            <a:avLst/>
          </a:prstGeom>
          <a:noFill/>
          <a:ln w="9525">
            <a:noFill/>
            <a:miter lim="800000"/>
            <a:headEnd/>
            <a:tailEnd/>
          </a:ln>
        </p:spPr>
        <p:txBody>
          <a:bodyPr wrap="none">
            <a:spAutoFit/>
          </a:bodyPr>
          <a:lstStyle/>
          <a:p>
            <a:r>
              <a:rPr lang="en-US" altLang="zh-CN" sz="2800" b="1" dirty="0">
                <a:solidFill>
                  <a:srgbClr val="0000FF"/>
                </a:solidFill>
                <a:latin typeface="Times New Roman" pitchFamily="18" charset="0"/>
              </a:rPr>
              <a:t>Set-point model for maintaining constant body mass</a:t>
            </a:r>
          </a:p>
        </p:txBody>
      </p:sp>
      <p:pic>
        <p:nvPicPr>
          <p:cNvPr id="18435" name="Picture 4" descr="figure 23-33"/>
          <p:cNvPicPr>
            <a:picLocks noChangeAspect="1" noChangeArrowheads="1"/>
          </p:cNvPicPr>
          <p:nvPr/>
        </p:nvPicPr>
        <p:blipFill>
          <a:blip r:embed="rId2"/>
          <a:srcRect/>
          <a:stretch>
            <a:fillRect/>
          </a:stretch>
        </p:blipFill>
        <p:spPr bwMode="auto">
          <a:xfrm>
            <a:off x="1879600" y="165100"/>
            <a:ext cx="5060950" cy="6143625"/>
          </a:xfrm>
          <a:prstGeom prst="rect">
            <a:avLst/>
          </a:prstGeom>
          <a:noFill/>
          <a:ln w="9525">
            <a:noFill/>
            <a:miter lim="800000"/>
            <a:headEnd/>
            <a:tailEnd/>
          </a:ln>
        </p:spPr>
      </p:pic>
      <p:sp>
        <p:nvSpPr>
          <p:cNvPr id="18436" name="Rectangle 5"/>
          <p:cNvSpPr>
            <a:spLocks noChangeArrowheads="1"/>
          </p:cNvSpPr>
          <p:nvPr/>
        </p:nvSpPr>
        <p:spPr bwMode="auto">
          <a:xfrm>
            <a:off x="5867400" y="2565400"/>
            <a:ext cx="1223963" cy="576263"/>
          </a:xfrm>
          <a:prstGeom prst="rect">
            <a:avLst/>
          </a:prstGeom>
          <a:noFill/>
          <a:ln w="38100">
            <a:solidFill>
              <a:srgbClr val="FF0000"/>
            </a:solidFill>
            <a:miter lim="800000"/>
            <a:headEnd/>
            <a:tailEnd/>
          </a:ln>
        </p:spPr>
        <p:txBody>
          <a:bodyPr wrap="none" anchor="ctr"/>
          <a:lstStyle/>
          <a:p>
            <a:endParaRPr lang="zh-CN" altLang="en-US"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115888"/>
            <a:ext cx="9144000" cy="1143000"/>
          </a:xfrm>
        </p:spPr>
        <p:txBody>
          <a:bodyPr/>
          <a:lstStyle/>
          <a:p>
            <a:r>
              <a:rPr lang="en-US" altLang="zh-CN" sz="5400" b="1" dirty="0" smtClean="0">
                <a:solidFill>
                  <a:srgbClr val="3333FF"/>
                </a:solidFill>
                <a:latin typeface="Times New Roman" pitchFamily="18" charset="0"/>
              </a:rPr>
              <a:t>Adiponectin (</a:t>
            </a:r>
            <a:r>
              <a:rPr lang="zh-CN" altLang="en-US" sz="5400" b="1" dirty="0" smtClean="0">
                <a:solidFill>
                  <a:srgbClr val="3333FF"/>
                </a:solidFill>
                <a:latin typeface="楷体" panose="02010609060101010101" pitchFamily="49" charset="-122"/>
                <a:ea typeface="楷体" panose="02010609060101010101" pitchFamily="49" charset="-122"/>
              </a:rPr>
              <a:t>脂联素</a:t>
            </a:r>
            <a:r>
              <a:rPr lang="en-US" altLang="zh-CN" sz="5400" b="1" dirty="0" smtClean="0">
                <a:solidFill>
                  <a:srgbClr val="3333FF"/>
                </a:solidFill>
                <a:latin typeface="Times New Roman" pitchFamily="18" charset="0"/>
              </a:rPr>
              <a:t>) </a:t>
            </a:r>
            <a:endParaRPr lang="en-US" altLang="zh-CN" dirty="0" smtClean="0"/>
          </a:p>
        </p:txBody>
      </p:sp>
      <p:sp>
        <p:nvSpPr>
          <p:cNvPr id="19459" name="Rectangle 3"/>
          <p:cNvSpPr>
            <a:spLocks noGrp="1" noChangeArrowheads="1"/>
          </p:cNvSpPr>
          <p:nvPr>
            <p:ph type="body" idx="1"/>
          </p:nvPr>
        </p:nvSpPr>
        <p:spPr>
          <a:xfrm>
            <a:off x="179388" y="692150"/>
            <a:ext cx="8642350" cy="6165850"/>
          </a:xfrm>
        </p:spPr>
        <p:txBody>
          <a:bodyPr/>
          <a:lstStyle/>
          <a:p>
            <a:pPr>
              <a:buFontTx/>
              <a:buNone/>
            </a:pPr>
            <a:endParaRPr lang="en-US" altLang="zh-CN" sz="3600" b="1" dirty="0" smtClean="0">
              <a:latin typeface="Times New Roman" pitchFamily="18" charset="0"/>
            </a:endParaRPr>
          </a:p>
          <a:p>
            <a:r>
              <a:rPr lang="en-US" altLang="zh-CN" sz="2800" b="1" dirty="0" smtClean="0">
                <a:latin typeface="Times New Roman" pitchFamily="18" charset="0"/>
              </a:rPr>
              <a:t>Secreted exclusively by adipocytes </a:t>
            </a:r>
          </a:p>
          <a:p>
            <a:r>
              <a:rPr lang="en-US" altLang="zh-CN" sz="2800" b="1" dirty="0" smtClean="0">
                <a:latin typeface="Times New Roman" pitchFamily="18" charset="0"/>
              </a:rPr>
              <a:t>5-30 </a:t>
            </a:r>
            <a:r>
              <a:rPr lang="en-US" altLang="zh-CN" sz="2800" b="1" dirty="0" smtClean="0">
                <a:latin typeface="Symbol" pitchFamily="18" charset="2"/>
              </a:rPr>
              <a:t>m</a:t>
            </a:r>
            <a:r>
              <a:rPr lang="en-US" altLang="zh-CN" sz="2800" b="1" dirty="0" smtClean="0">
                <a:latin typeface="Times New Roman" pitchFamily="18" charset="0"/>
              </a:rPr>
              <a:t>g/ml in plasma,  account  for  ~ 0.01% of total plasma protein </a:t>
            </a:r>
          </a:p>
          <a:p>
            <a:r>
              <a:rPr lang="en-US" altLang="zh-CN" sz="2800" b="1" dirty="0" smtClean="0">
                <a:latin typeface="Times New Roman" pitchFamily="18" charset="0"/>
              </a:rPr>
              <a:t>human adiponectin: 244 amino acids, 30kDa</a:t>
            </a:r>
          </a:p>
          <a:p>
            <a:r>
              <a:rPr lang="en-US" altLang="zh-CN" sz="2800" b="1" dirty="0" smtClean="0">
                <a:latin typeface="Times New Roman" pitchFamily="18" charset="0"/>
              </a:rPr>
              <a:t>Four domains:  </a:t>
            </a:r>
          </a:p>
          <a:p>
            <a:pPr>
              <a:buFontTx/>
              <a:buNone/>
            </a:pPr>
            <a:r>
              <a:rPr lang="en-US" altLang="zh-CN" sz="2800" b="1" dirty="0" smtClean="0">
                <a:latin typeface="Times New Roman" pitchFamily="18" charset="0"/>
              </a:rPr>
              <a:t>   N-terminal signal peptide  (18 aa)</a:t>
            </a:r>
          </a:p>
          <a:p>
            <a:pPr>
              <a:buFontTx/>
              <a:buNone/>
            </a:pPr>
            <a:r>
              <a:rPr lang="en-US" altLang="zh-CN" sz="2800" b="1" dirty="0" smtClean="0">
                <a:latin typeface="Times New Roman" pitchFamily="18" charset="0"/>
              </a:rPr>
              <a:t>   Short hypervariable region</a:t>
            </a:r>
          </a:p>
          <a:p>
            <a:pPr>
              <a:buFontTx/>
              <a:buNone/>
            </a:pPr>
            <a:r>
              <a:rPr lang="en-US" altLang="zh-CN" sz="2800" b="1" dirty="0" smtClean="0">
                <a:latin typeface="Times New Roman" pitchFamily="18" charset="0"/>
              </a:rPr>
              <a:t>   Collagenous domain (22 repeated Gly-X-Y motifs)</a:t>
            </a:r>
          </a:p>
          <a:p>
            <a:pPr>
              <a:buFontTx/>
              <a:buNone/>
            </a:pPr>
            <a:r>
              <a:rPr lang="en-US" altLang="zh-CN" sz="2800" b="1" dirty="0" smtClean="0">
                <a:latin typeface="Times New Roman" pitchFamily="18" charset="0"/>
              </a:rPr>
              <a:t>   C-terminal globular domain homologous to C1q          </a:t>
            </a: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0" y="115888"/>
            <a:ext cx="9144000" cy="1143000"/>
          </a:xfrm>
        </p:spPr>
        <p:txBody>
          <a:bodyPr/>
          <a:lstStyle/>
          <a:p>
            <a:pPr eaLnBrk="1" hangingPunct="1"/>
            <a:r>
              <a:rPr lang="en-US" altLang="zh-CN" sz="5400" b="1" dirty="0" smtClean="0">
                <a:solidFill>
                  <a:srgbClr val="3333FF"/>
                </a:solidFill>
                <a:latin typeface="Times New Roman" pitchFamily="18" charset="0"/>
              </a:rPr>
              <a:t>Function of adiponectin  </a:t>
            </a:r>
            <a:endParaRPr lang="en-US" altLang="zh-CN" dirty="0" smtClean="0"/>
          </a:p>
        </p:txBody>
      </p:sp>
      <p:pic>
        <p:nvPicPr>
          <p:cNvPr id="20483" name="Picture 4"/>
          <p:cNvPicPr>
            <a:picLocks noGrp="1" noChangeAspect="1" noChangeArrowheads="1"/>
          </p:cNvPicPr>
          <p:nvPr>
            <p:ph type="body" idx="4294967295"/>
          </p:nvPr>
        </p:nvPicPr>
        <p:blipFill>
          <a:blip r:embed="rId2"/>
          <a:srcRect/>
          <a:stretch>
            <a:fillRect/>
          </a:stretch>
        </p:blipFill>
        <p:spPr>
          <a:xfrm>
            <a:off x="1403350" y="1052513"/>
            <a:ext cx="5903913" cy="5541962"/>
          </a:xfrm>
          <a:noFill/>
        </p:spPr>
      </p:pic>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3" descr="figure 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88640"/>
            <a:ext cx="4824536" cy="634016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5388223" y="2708920"/>
            <a:ext cx="3726533" cy="830997"/>
          </a:xfrm>
          <a:prstGeom prst="rect">
            <a:avLst/>
          </a:prstGeom>
          <a:noFill/>
        </p:spPr>
        <p:txBody>
          <a:bodyPr wrap="none" rtlCol="0">
            <a:spAutoFit/>
          </a:bodyPr>
          <a:lstStyle/>
          <a:p>
            <a:pPr algn="ctr"/>
            <a:r>
              <a:rPr lang="en-US" altLang="zh-CN" sz="2400" b="1" dirty="0" smtClean="0">
                <a:solidFill>
                  <a:srgbClr val="3333FF"/>
                </a:solidFill>
                <a:latin typeface="Times New Roman" panose="02020603050405020304" pitchFamily="18" charset="0"/>
                <a:cs typeface="Times New Roman" panose="02020603050405020304" pitchFamily="18" charset="0"/>
              </a:rPr>
              <a:t>Metabolism as a </a:t>
            </a:r>
          </a:p>
          <a:p>
            <a:pPr algn="ctr"/>
            <a:r>
              <a:rPr lang="en-US" altLang="zh-CN" sz="2400" b="1" dirty="0" smtClean="0">
                <a:solidFill>
                  <a:srgbClr val="3333FF"/>
                </a:solidFill>
                <a:latin typeface="Times New Roman" panose="02020603050405020304" pitchFamily="18" charset="0"/>
                <a:cs typeface="Times New Roman" panose="02020603050405020304" pitchFamily="18" charset="0"/>
              </a:rPr>
              <a:t>three-dimensional network</a:t>
            </a:r>
            <a:endParaRPr lang="zh-CN" altLang="en-US" sz="2400" b="1" dirty="0">
              <a:solidFill>
                <a:srgbClr val="3333FF"/>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3131840" y="6165304"/>
            <a:ext cx="5885073" cy="646331"/>
          </a:xfrm>
          <a:prstGeom prst="rect">
            <a:avLst/>
          </a:prstGeom>
          <a:noFill/>
        </p:spPr>
        <p:txBody>
          <a:bodyPr wrap="none" rtlCol="0">
            <a:spAutoFit/>
          </a:bodyPr>
          <a:lstStyle/>
          <a:p>
            <a:r>
              <a:rPr lang="en-US" altLang="zh-CN" b="1" dirty="0" smtClean="0">
                <a:latin typeface="Times New Roman" panose="02020603050405020304" pitchFamily="18" charset="0"/>
                <a:cs typeface="Times New Roman" panose="02020603050405020304" pitchFamily="18" charset="0"/>
              </a:rPr>
              <a:t>KEGG</a:t>
            </a:r>
            <a:r>
              <a:rPr lang="zh-CN" altLang="en-US" b="1" dirty="0">
                <a:latin typeface="Times New Roman" panose="02020603050405020304" pitchFamily="18" charset="0"/>
                <a:cs typeface="Times New Roman" panose="02020603050405020304" pitchFamily="18" charset="0"/>
              </a:rPr>
              <a:t> </a:t>
            </a:r>
            <a:r>
              <a:rPr lang="en-US" altLang="zh-CN" b="1" dirty="0" smtClean="0">
                <a:latin typeface="Times New Roman" panose="02020603050405020304" pitchFamily="18" charset="0"/>
                <a:cs typeface="Times New Roman" panose="02020603050405020304" pitchFamily="18" charset="0"/>
              </a:rPr>
              <a:t>PATHWAY database:</a:t>
            </a:r>
          </a:p>
          <a:p>
            <a:r>
              <a:rPr lang="en-US" altLang="zh-CN" b="1" dirty="0" smtClean="0">
                <a:latin typeface="Times New Roman" panose="02020603050405020304" pitchFamily="18" charset="0"/>
                <a:cs typeface="Times New Roman" panose="02020603050405020304" pitchFamily="18" charset="0"/>
                <a:hlinkClick r:id="rId4"/>
              </a:rPr>
              <a:t>http://www.genome.jp/kegg/pathway/map/map01100.html</a:t>
            </a:r>
            <a:endParaRPr lang="en-US" altLang="zh-CN"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4783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15888"/>
            <a:ext cx="9144000" cy="1143000"/>
          </a:xfrm>
        </p:spPr>
        <p:txBody>
          <a:bodyPr/>
          <a:lstStyle/>
          <a:p>
            <a:r>
              <a:rPr lang="en-US" altLang="zh-CN" b="1" dirty="0" smtClean="0">
                <a:solidFill>
                  <a:srgbClr val="3333FF"/>
                </a:solidFill>
                <a:latin typeface="Times New Roman" pitchFamily="18" charset="0"/>
              </a:rPr>
              <a:t>Adiponectin and insulin sensitivity </a:t>
            </a:r>
            <a:endParaRPr lang="en-US" altLang="zh-CN" dirty="0" smtClean="0"/>
          </a:p>
        </p:txBody>
      </p:sp>
      <p:sp>
        <p:nvSpPr>
          <p:cNvPr id="21507" name="Rectangle 3"/>
          <p:cNvSpPr>
            <a:spLocks noGrp="1" noChangeArrowheads="1"/>
          </p:cNvSpPr>
          <p:nvPr>
            <p:ph type="body" idx="1"/>
          </p:nvPr>
        </p:nvSpPr>
        <p:spPr>
          <a:xfrm>
            <a:off x="179388" y="765175"/>
            <a:ext cx="8642350" cy="5805488"/>
          </a:xfrm>
        </p:spPr>
        <p:txBody>
          <a:bodyPr/>
          <a:lstStyle/>
          <a:p>
            <a:pPr>
              <a:lnSpc>
                <a:spcPct val="90000"/>
              </a:lnSpc>
              <a:buFontTx/>
              <a:buNone/>
            </a:pPr>
            <a:endParaRPr lang="en-US" altLang="zh-CN" b="1" dirty="0" smtClean="0">
              <a:latin typeface="Times New Roman" pitchFamily="18" charset="0"/>
            </a:endParaRPr>
          </a:p>
          <a:p>
            <a:pPr>
              <a:lnSpc>
                <a:spcPct val="90000"/>
              </a:lnSpc>
            </a:pPr>
            <a:r>
              <a:rPr lang="en-US" altLang="zh-CN" b="1" dirty="0" smtClean="0">
                <a:latin typeface="Times New Roman" pitchFamily="18" charset="0"/>
              </a:rPr>
              <a:t>Anti-diabetic, anti-inflammatory, anti-atherogenic, anti-atherosclerotic, and </a:t>
            </a:r>
            <a:r>
              <a:rPr lang="en-US" altLang="zh-CN" b="1" dirty="0" smtClean="0">
                <a:solidFill>
                  <a:srgbClr val="FF0000"/>
                </a:solidFill>
                <a:latin typeface="Times New Roman" pitchFamily="18" charset="0"/>
              </a:rPr>
              <a:t>insulin-sensitizing </a:t>
            </a:r>
            <a:r>
              <a:rPr lang="en-US" altLang="zh-CN" b="1" dirty="0" smtClean="0">
                <a:latin typeface="Times New Roman" pitchFamily="18" charset="0"/>
              </a:rPr>
              <a:t>effects </a:t>
            </a:r>
          </a:p>
          <a:p>
            <a:pPr>
              <a:lnSpc>
                <a:spcPct val="90000"/>
              </a:lnSpc>
            </a:pPr>
            <a:r>
              <a:rPr lang="en-US" altLang="zh-CN" b="1" dirty="0" smtClean="0">
                <a:latin typeface="Times New Roman" pitchFamily="18" charset="0"/>
              </a:rPr>
              <a:t>Decrease in patients with type 2 diabetes,  obese, metabolic syndrome, hypertension as well as coronary artery disease</a:t>
            </a:r>
          </a:p>
          <a:p>
            <a:pPr>
              <a:lnSpc>
                <a:spcPct val="90000"/>
              </a:lnSpc>
            </a:pPr>
            <a:r>
              <a:rPr lang="en-US" altLang="zh-CN" b="1" dirty="0" smtClean="0">
                <a:latin typeface="Times New Roman" pitchFamily="18" charset="0"/>
              </a:rPr>
              <a:t>Present in inverse proportion to the degree of  insulin resistance  </a:t>
            </a:r>
          </a:p>
          <a:p>
            <a:pPr>
              <a:lnSpc>
                <a:spcPct val="90000"/>
              </a:lnSpc>
            </a:pPr>
            <a:r>
              <a:rPr lang="en-US" altLang="zh-CN" b="1" dirty="0" smtClean="0">
                <a:latin typeface="Times New Roman" pitchFamily="18" charset="0"/>
              </a:rPr>
              <a:t>Increases with weight loss, caloric restriction    or treatment with thiazolidinediones (TZD),  which are  PPAR</a:t>
            </a:r>
            <a:r>
              <a:rPr lang="en-US" altLang="zh-CN" b="1" dirty="0" smtClean="0">
                <a:latin typeface="Symbol" pitchFamily="18" charset="2"/>
              </a:rPr>
              <a:t>g</a:t>
            </a:r>
            <a:r>
              <a:rPr lang="en-US" altLang="zh-CN" b="1" dirty="0" smtClean="0">
                <a:latin typeface="Times New Roman" pitchFamily="18" charset="0"/>
              </a:rPr>
              <a:t> agonists.</a:t>
            </a: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92124" y="5589240"/>
            <a:ext cx="9468544" cy="1143000"/>
          </a:xfrm>
        </p:spPr>
        <p:txBody>
          <a:bodyPr/>
          <a:lstStyle/>
          <a:p>
            <a:r>
              <a:rPr lang="en-US" altLang="zh-CN" sz="3200" b="1" dirty="0" smtClean="0">
                <a:solidFill>
                  <a:srgbClr val="3333FF"/>
                </a:solidFill>
                <a:latin typeface="Times New Roman" panose="02020603050405020304" pitchFamily="18" charset="0"/>
                <a:ea typeface="楷体" panose="02010609060101010101" pitchFamily="49" charset="-122"/>
                <a:cs typeface="Times New Roman" panose="02020603050405020304" pitchFamily="18" charset="0"/>
              </a:rPr>
              <a:t>The role of AMPK in regulating ATP metabolism</a:t>
            </a:r>
          </a:p>
        </p:txBody>
      </p:sp>
      <p:pic>
        <p:nvPicPr>
          <p:cNvPr id="103428" name="Picture 5" descr="C:\Users\shannon.moloney\AppData\Local\Temp\wzf03e\ch23\figure_23_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764704"/>
            <a:ext cx="64770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6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1042988" y="115888"/>
            <a:ext cx="7115175" cy="6097587"/>
          </a:xfrm>
          <a:prstGeom prst="rect">
            <a:avLst/>
          </a:prstGeom>
          <a:noFill/>
          <a:ln w="9525">
            <a:noFill/>
            <a:miter lim="800000"/>
            <a:headEnd/>
            <a:tailEnd/>
          </a:ln>
        </p:spPr>
      </p:pic>
      <p:sp>
        <p:nvSpPr>
          <p:cNvPr id="29699" name="Text Box 3"/>
          <p:cNvSpPr txBox="1">
            <a:spLocks noChangeArrowheads="1"/>
          </p:cNvSpPr>
          <p:nvPr/>
        </p:nvSpPr>
        <p:spPr bwMode="auto">
          <a:xfrm>
            <a:off x="395288" y="6216650"/>
            <a:ext cx="8337550" cy="641350"/>
          </a:xfrm>
          <a:prstGeom prst="rect">
            <a:avLst/>
          </a:prstGeom>
          <a:noFill/>
          <a:ln w="9525">
            <a:noFill/>
            <a:miter lim="800000"/>
            <a:headEnd/>
            <a:tailEnd/>
          </a:ln>
        </p:spPr>
        <p:txBody>
          <a:bodyPr wrap="none">
            <a:spAutoFit/>
          </a:bodyPr>
          <a:lstStyle/>
          <a:p>
            <a:r>
              <a:rPr lang="en-US" altLang="zh-CN" sz="3600" b="1" dirty="0">
                <a:solidFill>
                  <a:srgbClr val="0000FF"/>
                </a:solidFill>
                <a:latin typeface="Times New Roman" pitchFamily="18" charset="0"/>
              </a:rPr>
              <a:t>Effects of adiponectin on muscle and liver</a:t>
            </a:r>
          </a:p>
        </p:txBody>
      </p:sp>
      <p:sp>
        <p:nvSpPr>
          <p:cNvPr id="29700" name="TextBox 3"/>
          <p:cNvSpPr txBox="1">
            <a:spLocks noChangeArrowheads="1"/>
          </p:cNvSpPr>
          <p:nvPr/>
        </p:nvSpPr>
        <p:spPr bwMode="auto">
          <a:xfrm>
            <a:off x="2555875" y="3284538"/>
            <a:ext cx="1803400" cy="800100"/>
          </a:xfrm>
          <a:prstGeom prst="rect">
            <a:avLst/>
          </a:prstGeom>
          <a:noFill/>
          <a:ln w="9525">
            <a:noFill/>
            <a:miter lim="800000"/>
            <a:headEnd/>
            <a:tailEnd/>
          </a:ln>
        </p:spPr>
        <p:txBody>
          <a:bodyPr wrap="none">
            <a:spAutoFit/>
          </a:bodyPr>
          <a:lstStyle/>
          <a:p>
            <a:r>
              <a:rPr lang="en-US" altLang="zh-CN" sz="2800" b="1" dirty="0">
                <a:solidFill>
                  <a:srgbClr val="FF0000"/>
                </a:solidFill>
                <a:latin typeface="Times New Roman" pitchFamily="18" charset="0"/>
                <a:cs typeface="Times New Roman" pitchFamily="18" charset="0"/>
              </a:rPr>
              <a:t>(AdipoR1)</a:t>
            </a:r>
            <a:endParaRPr lang="zh-CN" altLang="en-US" sz="2800" b="1">
              <a:solidFill>
                <a:srgbClr val="FF0000"/>
              </a:solidFill>
              <a:latin typeface="Times New Roman" pitchFamily="18" charset="0"/>
              <a:cs typeface="Times New Roman" pitchFamily="18" charset="0"/>
            </a:endParaRPr>
          </a:p>
          <a:p>
            <a:endParaRPr lang="zh-CN" altLang="en-US"/>
          </a:p>
        </p:txBody>
      </p:sp>
      <p:sp>
        <p:nvSpPr>
          <p:cNvPr id="29701" name="TextBox 4"/>
          <p:cNvSpPr txBox="1">
            <a:spLocks noChangeArrowheads="1"/>
          </p:cNvSpPr>
          <p:nvPr/>
        </p:nvSpPr>
        <p:spPr bwMode="auto">
          <a:xfrm>
            <a:off x="5651500" y="3284538"/>
            <a:ext cx="1804988" cy="800100"/>
          </a:xfrm>
          <a:prstGeom prst="rect">
            <a:avLst/>
          </a:prstGeom>
          <a:noFill/>
          <a:ln w="9525">
            <a:noFill/>
            <a:miter lim="800000"/>
            <a:headEnd/>
            <a:tailEnd/>
          </a:ln>
        </p:spPr>
        <p:txBody>
          <a:bodyPr wrap="none">
            <a:spAutoFit/>
          </a:bodyPr>
          <a:lstStyle/>
          <a:p>
            <a:r>
              <a:rPr lang="en-US" altLang="zh-CN" sz="2800" b="1" dirty="0">
                <a:solidFill>
                  <a:srgbClr val="FF0000"/>
                </a:solidFill>
                <a:latin typeface="Times New Roman" pitchFamily="18" charset="0"/>
                <a:cs typeface="Times New Roman" pitchFamily="18" charset="0"/>
              </a:rPr>
              <a:t>(AdipoR2)</a:t>
            </a:r>
            <a:endParaRPr lang="zh-CN" altLang="en-US" sz="2800" b="1">
              <a:solidFill>
                <a:srgbClr val="FF0000"/>
              </a:solidFill>
              <a:latin typeface="Times New Roman" pitchFamily="18" charset="0"/>
              <a:cs typeface="Times New Roman" pitchFamily="18" charset="0"/>
            </a:endParaRPr>
          </a:p>
          <a:p>
            <a:endParaRPr lang="zh-CN" altLang="en-US"/>
          </a:p>
        </p:txBody>
      </p:sp>
    </p:spTree>
    <p:extLst>
      <p:ext uri="{BB962C8B-B14F-4D97-AF65-F5344CB8AC3E}">
        <p14:creationId xmlns:p14="http://schemas.microsoft.com/office/powerpoint/2010/main" val="2399032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igure 23-40"/>
          <p:cNvPicPr>
            <a:picLocks noChangeAspect="1" noChangeArrowheads="1"/>
          </p:cNvPicPr>
          <p:nvPr/>
        </p:nvPicPr>
        <p:blipFill>
          <a:blip r:embed="rId3"/>
          <a:srcRect/>
          <a:stretch>
            <a:fillRect/>
          </a:stretch>
        </p:blipFill>
        <p:spPr bwMode="auto">
          <a:xfrm>
            <a:off x="304800" y="723900"/>
            <a:ext cx="8531225" cy="5418138"/>
          </a:xfrm>
          <a:prstGeom prst="rect">
            <a:avLst/>
          </a:prstGeom>
          <a:noFill/>
          <a:ln w="9525">
            <a:noFill/>
            <a:miter lim="800000"/>
            <a:headEnd/>
            <a:tailEnd/>
          </a:ln>
        </p:spPr>
      </p:pic>
      <p:sp>
        <p:nvSpPr>
          <p:cNvPr id="24579" name="TextBox 2"/>
          <p:cNvSpPr txBox="1">
            <a:spLocks noChangeArrowheads="1"/>
          </p:cNvSpPr>
          <p:nvPr/>
        </p:nvSpPr>
        <p:spPr bwMode="auto">
          <a:xfrm>
            <a:off x="271699" y="6334780"/>
            <a:ext cx="8872301" cy="523220"/>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cs typeface="Times New Roman" pitchFamily="18" charset="0"/>
              </a:rPr>
              <a:t>Formation of adiponectin and its actions through AMPK</a:t>
            </a:r>
            <a:endParaRPr lang="zh-CN" altLang="en-US" sz="2800" b="1" dirty="0">
              <a:solidFill>
                <a:srgbClr val="3333FF"/>
              </a:solidFill>
              <a:latin typeface="Times New Roman" pitchFamily="18" charset="0"/>
              <a:cs typeface="Times New Roman" pitchFamily="18" charset="0"/>
            </a:endParaRPr>
          </a:p>
        </p:txBody>
      </p:sp>
      <p:cxnSp>
        <p:nvCxnSpPr>
          <p:cNvPr id="5" name="直接箭头连接符 4"/>
          <p:cNvCxnSpPr/>
          <p:nvPr/>
        </p:nvCxnSpPr>
        <p:spPr bwMode="auto">
          <a:xfrm>
            <a:off x="88776" y="2127593"/>
            <a:ext cx="432048" cy="1588"/>
          </a:xfrm>
          <a:prstGeom prst="straightConnector1">
            <a:avLst/>
          </a:prstGeom>
          <a:solidFill>
            <a:schemeClr val="accent1"/>
          </a:solidFill>
          <a:ln w="38100" cap="flat" cmpd="sng" algn="ctr">
            <a:solidFill>
              <a:srgbClr val="00B050"/>
            </a:solidFill>
            <a:prstDash val="solid"/>
            <a:round/>
            <a:headEnd type="none" w="med" len="med"/>
            <a:tailEnd type="arrow"/>
          </a:ln>
          <a:effectLst/>
        </p:spPr>
      </p:cxnSp>
      <p:cxnSp>
        <p:nvCxnSpPr>
          <p:cNvPr id="8" name="直接箭头连接符 7"/>
          <p:cNvCxnSpPr/>
          <p:nvPr/>
        </p:nvCxnSpPr>
        <p:spPr bwMode="auto">
          <a:xfrm>
            <a:off x="2555776" y="2204864"/>
            <a:ext cx="432048"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9" name="直接箭头连接符 8"/>
          <p:cNvCxnSpPr/>
          <p:nvPr/>
        </p:nvCxnSpPr>
        <p:spPr bwMode="auto">
          <a:xfrm>
            <a:off x="1115616" y="2132856"/>
            <a:ext cx="432048" cy="1588"/>
          </a:xfrm>
          <a:prstGeom prst="straightConnector1">
            <a:avLst/>
          </a:prstGeom>
          <a:solidFill>
            <a:schemeClr val="accent1"/>
          </a:solidFill>
          <a:ln w="38100" cap="flat" cmpd="sng" algn="ctr">
            <a:solidFill>
              <a:srgbClr val="00B050"/>
            </a:solidFill>
            <a:prstDash val="solid"/>
            <a:round/>
            <a:headEnd type="none" w="med" len="med"/>
            <a:tailEnd type="arrow"/>
          </a:ln>
          <a:effectLst/>
        </p:spPr>
      </p:cxnSp>
      <p:cxnSp>
        <p:nvCxnSpPr>
          <p:cNvPr id="7" name="直接箭头连接符 6"/>
          <p:cNvCxnSpPr/>
          <p:nvPr/>
        </p:nvCxnSpPr>
        <p:spPr bwMode="auto">
          <a:xfrm>
            <a:off x="3995936" y="2158127"/>
            <a:ext cx="432048"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直接箭头连接符 9"/>
          <p:cNvCxnSpPr/>
          <p:nvPr/>
        </p:nvCxnSpPr>
        <p:spPr bwMode="auto">
          <a:xfrm>
            <a:off x="6948264" y="2156539"/>
            <a:ext cx="432048" cy="158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304800"/>
            <a:ext cx="9144000" cy="1143000"/>
          </a:xfrm>
        </p:spPr>
        <p:txBody>
          <a:bodyPr/>
          <a:lstStyle/>
          <a:p>
            <a:pPr eaLnBrk="1" hangingPunct="1"/>
            <a:r>
              <a:rPr lang="en-US" altLang="zh-CN" sz="5400" b="1" dirty="0" smtClean="0">
                <a:solidFill>
                  <a:srgbClr val="3333FF"/>
                </a:solidFill>
                <a:latin typeface="Times New Roman" pitchFamily="18" charset="0"/>
              </a:rPr>
              <a:t>Brown adipose tissue (BAT)</a:t>
            </a:r>
            <a:br>
              <a:rPr lang="en-US" altLang="zh-CN" sz="5400" b="1" dirty="0" smtClean="0">
                <a:solidFill>
                  <a:srgbClr val="3333FF"/>
                </a:solidFill>
                <a:latin typeface="Times New Roman" pitchFamily="18" charset="0"/>
              </a:rPr>
            </a:br>
            <a:r>
              <a:rPr lang="en-US" altLang="zh-CN" sz="5400" b="1" dirty="0" smtClean="0">
                <a:solidFill>
                  <a:srgbClr val="3333FF"/>
                </a:solidFill>
                <a:latin typeface="Times New Roman" pitchFamily="18" charset="0"/>
              </a:rPr>
              <a:t> is thermogenic</a:t>
            </a:r>
            <a:r>
              <a:rPr lang="en-US" altLang="zh-CN" dirty="0" smtClean="0"/>
              <a:t> </a:t>
            </a:r>
          </a:p>
        </p:txBody>
      </p:sp>
      <p:sp>
        <p:nvSpPr>
          <p:cNvPr id="25603" name="Rectangle 3"/>
          <p:cNvSpPr>
            <a:spLocks noGrp="1" noChangeArrowheads="1"/>
          </p:cNvSpPr>
          <p:nvPr>
            <p:ph type="body" idx="1"/>
          </p:nvPr>
        </p:nvSpPr>
        <p:spPr>
          <a:xfrm>
            <a:off x="0" y="1905000"/>
            <a:ext cx="9144000" cy="4953000"/>
          </a:xfrm>
        </p:spPr>
        <p:txBody>
          <a:bodyPr/>
          <a:lstStyle/>
          <a:p>
            <a:pPr eaLnBrk="1" hangingPunct="1"/>
            <a:r>
              <a:rPr lang="en-US" altLang="zh-CN" sz="3600" b="1" dirty="0" smtClean="0">
                <a:latin typeface="Times New Roman" pitchFamily="18" charset="0"/>
              </a:rPr>
              <a:t>Small size</a:t>
            </a:r>
          </a:p>
          <a:p>
            <a:pPr eaLnBrk="1" hangingPunct="1"/>
            <a:r>
              <a:rPr lang="en-US" altLang="zh-CN" sz="3600" b="1" dirty="0" smtClean="0">
                <a:latin typeface="Times New Roman" pitchFamily="18" charset="0"/>
              </a:rPr>
              <a:t>Polygonal shape</a:t>
            </a:r>
          </a:p>
          <a:p>
            <a:pPr eaLnBrk="1" hangingPunct="1"/>
            <a:r>
              <a:rPr lang="en-US" altLang="zh-CN" sz="3600" b="1" dirty="0" smtClean="0">
                <a:latin typeface="Times New Roman" pitchFamily="18" charset="0"/>
              </a:rPr>
              <a:t>Store triacylglycerols in small lipid droplets</a:t>
            </a:r>
          </a:p>
          <a:p>
            <a:pPr eaLnBrk="1" hangingPunct="1"/>
            <a:r>
              <a:rPr lang="en-US" altLang="zh-CN" sz="3600" b="1" dirty="0" smtClean="0">
                <a:latin typeface="Times New Roman" pitchFamily="18" charset="0"/>
              </a:rPr>
              <a:t>Rich in mitochondria and capillaries</a:t>
            </a:r>
          </a:p>
          <a:p>
            <a:pPr eaLnBrk="1" hangingPunct="1"/>
            <a:r>
              <a:rPr lang="en-US" altLang="zh-CN" sz="3600" b="1" dirty="0" smtClean="0">
                <a:latin typeface="Times New Roman" pitchFamily="18" charset="0"/>
              </a:rPr>
              <a:t>Strong expression of </a:t>
            </a:r>
            <a:r>
              <a:rPr lang="en-US" altLang="zh-CN" sz="3600" b="1" i="1" dirty="0" smtClean="0">
                <a:latin typeface="Times New Roman" pitchFamily="18" charset="0"/>
              </a:rPr>
              <a:t>UNC1</a:t>
            </a:r>
            <a:r>
              <a:rPr lang="en-US" altLang="zh-CN" sz="3600" b="1" dirty="0" smtClean="0">
                <a:latin typeface="Times New Roman" pitchFamily="18" charset="0"/>
              </a:rPr>
              <a:t> encoding thermogenin, the uncoupling protein</a:t>
            </a:r>
          </a:p>
          <a:p>
            <a:pPr eaLnBrk="1" hangingPunct="1"/>
            <a:r>
              <a:rPr lang="en-US" altLang="zh-CN" sz="3600" b="1" dirty="0" smtClean="0">
                <a:latin typeface="Times New Roman" pitchFamily="18" charset="0"/>
              </a:rPr>
              <a:t>Principle function of </a:t>
            </a:r>
            <a:r>
              <a:rPr lang="en-US" altLang="zh-CN" sz="3600" b="1" dirty="0" smtClean="0">
                <a:latin typeface="Times New Roman" pitchFamily="18" charset="0"/>
              </a:rPr>
              <a:t>BAT---</a:t>
            </a:r>
            <a:r>
              <a:rPr lang="en-US" altLang="zh-CN" sz="3600" b="1" dirty="0" smtClean="0">
                <a:solidFill>
                  <a:srgbClr val="FF0000"/>
                </a:solidFill>
                <a:latin typeface="Times New Roman" pitchFamily="18" charset="0"/>
              </a:rPr>
              <a:t>thermogenesis</a:t>
            </a:r>
            <a:endParaRPr lang="en-US" altLang="zh-CN" sz="3600" b="1" dirty="0" smtClean="0">
              <a:solidFill>
                <a:srgbClr val="FF0000"/>
              </a:solidFill>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4932363" y="2276475"/>
            <a:ext cx="3846512" cy="2227263"/>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rPr>
              <a:t>Thermogenin of brown</a:t>
            </a:r>
          </a:p>
          <a:p>
            <a:r>
              <a:rPr lang="en-US" altLang="zh-CN" sz="2800" b="1" dirty="0">
                <a:solidFill>
                  <a:srgbClr val="3333FF"/>
                </a:solidFill>
                <a:latin typeface="Times New Roman" pitchFamily="18" charset="0"/>
              </a:rPr>
              <a:t>fat mitochondria causes</a:t>
            </a:r>
          </a:p>
          <a:p>
            <a:r>
              <a:rPr lang="en-US" altLang="zh-CN" sz="2800" b="1" dirty="0">
                <a:solidFill>
                  <a:srgbClr val="3333FF"/>
                </a:solidFill>
                <a:latin typeface="Times New Roman" pitchFamily="18" charset="0"/>
              </a:rPr>
              <a:t>the energy conserved by</a:t>
            </a:r>
          </a:p>
          <a:p>
            <a:r>
              <a:rPr lang="en-US" altLang="zh-CN" sz="2800" b="1" dirty="0">
                <a:solidFill>
                  <a:srgbClr val="3333FF"/>
                </a:solidFill>
                <a:latin typeface="Times New Roman" pitchFamily="18" charset="0"/>
              </a:rPr>
              <a:t>proton pumping to be </a:t>
            </a:r>
          </a:p>
          <a:p>
            <a:r>
              <a:rPr lang="en-US" altLang="zh-CN" sz="2800" b="1" dirty="0">
                <a:solidFill>
                  <a:srgbClr val="3333FF"/>
                </a:solidFill>
                <a:latin typeface="Times New Roman" pitchFamily="18" charset="0"/>
              </a:rPr>
              <a:t>dissipated as heat.</a:t>
            </a:r>
          </a:p>
        </p:txBody>
      </p:sp>
      <p:pic>
        <p:nvPicPr>
          <p:cNvPr id="26627" name="Picture 3"/>
          <p:cNvPicPr>
            <a:picLocks noChangeAspect="1" noChangeArrowheads="1"/>
          </p:cNvPicPr>
          <p:nvPr/>
        </p:nvPicPr>
        <p:blipFill>
          <a:blip r:embed="rId3"/>
          <a:srcRect/>
          <a:stretch>
            <a:fillRect/>
          </a:stretch>
        </p:blipFill>
        <p:spPr bwMode="auto">
          <a:xfrm>
            <a:off x="971550" y="404813"/>
            <a:ext cx="3687763" cy="6097587"/>
          </a:xfrm>
          <a:prstGeom prst="rect">
            <a:avLst/>
          </a:prstGeom>
          <a:noFill/>
          <a:ln w="9525">
            <a:noFill/>
            <a:miter lim="800000"/>
            <a:headEnd/>
            <a:tailEnd/>
          </a:ln>
        </p:spPr>
      </p:pic>
      <p:sp>
        <p:nvSpPr>
          <p:cNvPr id="26628" name="Line 4"/>
          <p:cNvSpPr>
            <a:spLocks noChangeShapeType="1"/>
          </p:cNvSpPr>
          <p:nvPr/>
        </p:nvSpPr>
        <p:spPr bwMode="auto">
          <a:xfrm>
            <a:off x="539750" y="6092825"/>
            <a:ext cx="863600" cy="0"/>
          </a:xfrm>
          <a:prstGeom prst="line">
            <a:avLst/>
          </a:prstGeom>
          <a:noFill/>
          <a:ln w="76200">
            <a:solidFill>
              <a:srgbClr val="FF0000"/>
            </a:solidFill>
            <a:round/>
            <a:headEnd/>
            <a:tailEnd type="triangle" w="med" len="med"/>
          </a:ln>
        </p:spPr>
        <p:txBody>
          <a:bodyPr/>
          <a:lstStyle/>
          <a:p>
            <a:endParaRPr lang="zh-CN" alt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7" descr="C:\Users\shannon.moloney\AppData\Local\Temp\wz8490\ch23\figure_23_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82394"/>
            <a:ext cx="52673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298217" y="6211669"/>
            <a:ext cx="8486298" cy="646331"/>
          </a:xfrm>
          <a:prstGeom prst="rect">
            <a:avLst/>
          </a:prstGeom>
          <a:noFill/>
        </p:spPr>
        <p:txBody>
          <a:bodyPr wrap="none" rtlCol="0">
            <a:spAutoFit/>
          </a:bodyPr>
          <a:lstStyle/>
          <a:p>
            <a:r>
              <a:rPr lang="en-US" altLang="zh-CN" sz="3600" b="1" dirty="0" smtClean="0">
                <a:solidFill>
                  <a:srgbClr val="3333FF"/>
                </a:solidFill>
                <a:latin typeface="Times New Roman" panose="02020603050405020304" pitchFamily="18" charset="0"/>
                <a:cs typeface="Times New Roman" panose="02020603050405020304" pitchFamily="18" charset="0"/>
              </a:rPr>
              <a:t>Brown adipose tissue in infants and adults</a:t>
            </a:r>
            <a:endParaRPr lang="zh-CN" altLang="en-US" sz="3600" b="1" dirty="0">
              <a:solidFill>
                <a:srgbClr val="3333FF"/>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5915061" y="836712"/>
            <a:ext cx="3331361" cy="1846659"/>
          </a:xfrm>
          <a:prstGeom prst="rect">
            <a:avLst/>
          </a:prstGeom>
          <a:noFill/>
        </p:spPr>
        <p:txBody>
          <a:bodyPr wrap="none" rtlCol="0">
            <a:spAutoFit/>
          </a:bodyPr>
          <a:lstStyle/>
          <a:p>
            <a:r>
              <a:rPr lang="en-US" altLang="zh-CN" sz="2400" b="1" dirty="0">
                <a:solidFill>
                  <a:srgbClr val="FF0000"/>
                </a:solidFill>
                <a:latin typeface="Times New Roman" pitchFamily="18" charset="0"/>
              </a:rPr>
              <a:t>BAT protects the </a:t>
            </a:r>
          </a:p>
          <a:p>
            <a:r>
              <a:rPr lang="en-US" altLang="zh-CN" sz="2400" b="1" dirty="0">
                <a:solidFill>
                  <a:srgbClr val="FF0000"/>
                </a:solidFill>
                <a:latin typeface="Times New Roman" pitchFamily="18" charset="0"/>
              </a:rPr>
              <a:t>major blood vessels</a:t>
            </a:r>
          </a:p>
          <a:p>
            <a:r>
              <a:rPr lang="en-US" altLang="zh-CN" sz="2400" b="1" dirty="0">
                <a:solidFill>
                  <a:srgbClr val="FF0000"/>
                </a:solidFill>
                <a:latin typeface="Times New Roman" pitchFamily="18" charset="0"/>
              </a:rPr>
              <a:t>and the internal organs </a:t>
            </a:r>
            <a:endParaRPr lang="en-US" altLang="zh-CN" sz="2400" b="1" dirty="0" smtClean="0">
              <a:solidFill>
                <a:srgbClr val="FF0000"/>
              </a:solidFill>
              <a:latin typeface="Times New Roman" pitchFamily="18" charset="0"/>
            </a:endParaRPr>
          </a:p>
          <a:p>
            <a:r>
              <a:rPr lang="en-US" altLang="zh-CN" sz="2400" b="1" dirty="0" smtClean="0">
                <a:solidFill>
                  <a:srgbClr val="FF0000"/>
                </a:solidFill>
                <a:latin typeface="Times New Roman" pitchFamily="18" charset="0"/>
              </a:rPr>
              <a:t>of </a:t>
            </a:r>
            <a:r>
              <a:rPr lang="en-US" altLang="zh-CN" sz="2400" b="1" dirty="0">
                <a:solidFill>
                  <a:srgbClr val="FF0000"/>
                </a:solidFill>
                <a:latin typeface="Times New Roman" pitchFamily="18" charset="0"/>
              </a:rPr>
              <a:t>a newborn infant. </a:t>
            </a:r>
          </a:p>
          <a:p>
            <a:endParaRPr lang="zh-CN" altLang="en-US" dirty="0"/>
          </a:p>
        </p:txBody>
      </p:sp>
      <p:sp>
        <p:nvSpPr>
          <p:cNvPr id="4" name="矩形 3"/>
          <p:cNvSpPr/>
          <p:nvPr/>
        </p:nvSpPr>
        <p:spPr>
          <a:xfrm>
            <a:off x="5915061" y="3283341"/>
            <a:ext cx="3228939" cy="2308324"/>
          </a:xfrm>
          <a:prstGeom prst="rect">
            <a:avLst/>
          </a:prstGeom>
        </p:spPr>
        <p:txBody>
          <a:bodyPr wrap="square">
            <a:spAutoFit/>
          </a:bodyPr>
          <a:lstStyle/>
          <a:p>
            <a:r>
              <a:rPr lang="en-US" altLang="zh-CN" sz="2400" b="1" dirty="0">
                <a:solidFill>
                  <a:srgbClr val="3333FF"/>
                </a:solidFill>
                <a:latin typeface="Times New Roman" panose="02020603050405020304" pitchFamily="18" charset="0"/>
                <a:cs typeface="Times New Roman" panose="02020603050405020304" pitchFamily="18" charset="0"/>
              </a:rPr>
              <a:t>Adults have brown</a:t>
            </a:r>
          </a:p>
          <a:p>
            <a:r>
              <a:rPr lang="en-US" altLang="zh-CN" sz="2400" b="1" dirty="0">
                <a:solidFill>
                  <a:srgbClr val="3333FF"/>
                </a:solidFill>
                <a:latin typeface="Times New Roman" panose="02020603050405020304" pitchFamily="18" charset="0"/>
                <a:cs typeface="Times New Roman" panose="02020603050405020304" pitchFamily="18" charset="0"/>
              </a:rPr>
              <a:t>fat deposits, which</a:t>
            </a:r>
          </a:p>
          <a:p>
            <a:r>
              <a:rPr lang="en-US" altLang="zh-CN" sz="2400" b="1" dirty="0">
                <a:solidFill>
                  <a:srgbClr val="3333FF"/>
                </a:solidFill>
                <a:latin typeface="Times New Roman" panose="02020603050405020304" pitchFamily="18" charset="0"/>
                <a:cs typeface="Times New Roman" panose="02020603050405020304" pitchFamily="18" charset="0"/>
              </a:rPr>
              <a:t>are metabolically</a:t>
            </a:r>
          </a:p>
          <a:p>
            <a:r>
              <a:rPr lang="en-US" altLang="zh-CN" sz="2400" b="1" dirty="0">
                <a:solidFill>
                  <a:srgbClr val="3333FF"/>
                </a:solidFill>
                <a:latin typeface="Times New Roman" panose="02020603050405020304" pitchFamily="18" charset="0"/>
                <a:cs typeface="Times New Roman" panose="02020603050405020304" pitchFamily="18" charset="0"/>
              </a:rPr>
              <a:t>active only when </a:t>
            </a:r>
            <a:r>
              <a:rPr lang="en-US" altLang="zh-CN" sz="2400" b="1" dirty="0" smtClean="0">
                <a:solidFill>
                  <a:srgbClr val="3333FF"/>
                </a:solidFill>
                <a:latin typeface="Times New Roman" panose="02020603050405020304" pitchFamily="18" charset="0"/>
                <a:cs typeface="Times New Roman" panose="02020603050405020304" pitchFamily="18" charset="0"/>
              </a:rPr>
              <a:t>the </a:t>
            </a:r>
            <a:r>
              <a:rPr lang="en-US" altLang="zh-CN" sz="2400" b="1" dirty="0">
                <a:solidFill>
                  <a:srgbClr val="3333FF"/>
                </a:solidFill>
                <a:latin typeface="Times New Roman" panose="02020603050405020304" pitchFamily="18" charset="0"/>
                <a:cs typeface="Times New Roman" panose="02020603050405020304" pitchFamily="18" charset="0"/>
              </a:rPr>
              <a:t>core </a:t>
            </a:r>
            <a:r>
              <a:rPr lang="en-US" altLang="zh-CN" sz="2400" b="1" dirty="0" smtClean="0">
                <a:solidFill>
                  <a:srgbClr val="3333FF"/>
                </a:solidFill>
                <a:latin typeface="Times New Roman" panose="02020603050405020304" pitchFamily="18" charset="0"/>
                <a:cs typeface="Times New Roman" panose="02020603050405020304" pitchFamily="18" charset="0"/>
              </a:rPr>
              <a:t>body temperature </a:t>
            </a:r>
            <a:r>
              <a:rPr lang="en-US" altLang="zh-CN" sz="2400" b="1" dirty="0">
                <a:solidFill>
                  <a:srgbClr val="3333FF"/>
                </a:solidFill>
                <a:latin typeface="Times New Roman" panose="02020603050405020304" pitchFamily="18" charset="0"/>
                <a:cs typeface="Times New Roman" panose="02020603050405020304" pitchFamily="18" charset="0"/>
              </a:rPr>
              <a:t>is </a:t>
            </a:r>
            <a:r>
              <a:rPr lang="en-US" altLang="zh-CN" sz="2400" b="1" dirty="0" smtClean="0">
                <a:solidFill>
                  <a:srgbClr val="3333FF"/>
                </a:solidFill>
                <a:latin typeface="Times New Roman" panose="02020603050405020304" pitchFamily="18" charset="0"/>
                <a:cs typeface="Times New Roman" panose="02020603050405020304" pitchFamily="18" charset="0"/>
              </a:rPr>
              <a:t>relatively </a:t>
            </a:r>
            <a:r>
              <a:rPr lang="en-US" altLang="zh-CN" sz="2400" b="1" dirty="0">
                <a:solidFill>
                  <a:srgbClr val="3333FF"/>
                </a:solidFill>
                <a:latin typeface="Times New Roman" panose="02020603050405020304" pitchFamily="18" charset="0"/>
                <a:cs typeface="Times New Roman" panose="02020603050405020304" pitchFamily="18" charset="0"/>
              </a:rPr>
              <a:t>low.</a:t>
            </a:r>
            <a:endParaRPr lang="zh-CN" altLang="en-US" sz="2400" b="1" dirty="0">
              <a:solidFill>
                <a:srgbClr val="3333FF"/>
              </a:solidFill>
              <a:latin typeface="Times New Roman" panose="02020603050405020304" pitchFamily="18" charset="0"/>
              <a:cs typeface="Times New Roman" panose="02020603050405020304" pitchFamily="18" charset="0"/>
            </a:endParaRPr>
          </a:p>
        </p:txBody>
      </p:sp>
      <p:sp>
        <p:nvSpPr>
          <p:cNvPr id="5" name="矩形 4"/>
          <p:cNvSpPr/>
          <p:nvPr/>
        </p:nvSpPr>
        <p:spPr>
          <a:xfrm>
            <a:off x="2553634" y="5722681"/>
            <a:ext cx="3215624" cy="369332"/>
          </a:xfrm>
          <a:prstGeom prst="rect">
            <a:avLst/>
          </a:prstGeom>
        </p:spPr>
        <p:txBody>
          <a:bodyPr wrap="none">
            <a:spAutoFit/>
          </a:bodyPr>
          <a:lstStyle/>
          <a:p>
            <a:r>
              <a:rPr lang="en-US" altLang="zh-CN" b="1" dirty="0">
                <a:latin typeface="Times New Roman" pitchFamily="18" charset="0"/>
              </a:rPr>
              <a:t> (PET scan of a cancer patient)</a:t>
            </a:r>
            <a:endParaRPr lang="zh-CN" altLang="en-US" dirty="0"/>
          </a:p>
        </p:txBody>
      </p:sp>
    </p:spTree>
    <p:extLst>
      <p:ext uri="{BB962C8B-B14F-4D97-AF65-F5344CB8AC3E}">
        <p14:creationId xmlns:p14="http://schemas.microsoft.com/office/powerpoint/2010/main" val="383122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755576" y="6079272"/>
            <a:ext cx="7734169" cy="646331"/>
          </a:xfrm>
          <a:prstGeom prst="rect">
            <a:avLst/>
          </a:prstGeom>
          <a:noFill/>
          <a:ln w="9525">
            <a:noFill/>
            <a:miter lim="800000"/>
            <a:headEnd/>
            <a:tailEnd/>
          </a:ln>
        </p:spPr>
        <p:txBody>
          <a:bodyPr wrap="none">
            <a:spAutoFit/>
          </a:bodyPr>
          <a:lstStyle/>
          <a:p>
            <a:pPr eaLnBrk="0" hangingPunct="0"/>
            <a:r>
              <a:rPr lang="en-US" altLang="zh-CN" sz="3600" b="1" dirty="0">
                <a:solidFill>
                  <a:srgbClr val="3333FF"/>
                </a:solidFill>
                <a:latin typeface="Times New Roman" pitchFamily="18" charset="0"/>
              </a:rPr>
              <a:t>Energy sources for muscle contraction</a:t>
            </a:r>
          </a:p>
        </p:txBody>
      </p:sp>
      <p:sp>
        <p:nvSpPr>
          <p:cNvPr id="28675" name="Text Box 4"/>
          <p:cNvSpPr txBox="1">
            <a:spLocks noChangeArrowheads="1"/>
          </p:cNvSpPr>
          <p:nvPr/>
        </p:nvSpPr>
        <p:spPr bwMode="auto">
          <a:xfrm>
            <a:off x="3492500" y="2116138"/>
            <a:ext cx="184150" cy="396875"/>
          </a:xfrm>
          <a:prstGeom prst="rect">
            <a:avLst/>
          </a:prstGeom>
          <a:noFill/>
          <a:ln w="9525">
            <a:noFill/>
            <a:miter lim="800000"/>
            <a:headEnd/>
            <a:tailEnd/>
          </a:ln>
        </p:spPr>
        <p:txBody>
          <a:bodyPr wrap="none">
            <a:spAutoFit/>
          </a:bodyPr>
          <a:lstStyle/>
          <a:p>
            <a:pPr eaLnBrk="0" hangingPunct="0"/>
            <a:endParaRPr lang="zh-CN" altLang="zh-CN" sz="2000" b="1">
              <a:latin typeface="Times"/>
            </a:endParaRPr>
          </a:p>
        </p:txBody>
      </p:sp>
      <p:pic>
        <p:nvPicPr>
          <p:cNvPr id="6" name="Picture 7" descr="C:\Users\shannon.moloney\AppData\Local\Temp\wz8877\ch23\figure_23_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908720"/>
            <a:ext cx="6142038"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5384385" y="188640"/>
            <a:ext cx="3746538" cy="1231106"/>
          </a:xfrm>
          <a:prstGeom prst="rect">
            <a:avLst/>
          </a:prstGeom>
          <a:noFill/>
        </p:spPr>
        <p:txBody>
          <a:bodyPr wrap="none" rtlCol="0">
            <a:spAutoFit/>
          </a:bodyPr>
          <a:lstStyle/>
          <a:p>
            <a:r>
              <a:rPr lang="en-US" altLang="zh-CN" sz="2800" b="1" dirty="0">
                <a:solidFill>
                  <a:srgbClr val="FF0000"/>
                </a:solidFill>
                <a:latin typeface="Times New Roman" pitchFamily="18" charset="0"/>
              </a:rPr>
              <a:t>Epinephrine stimulates</a:t>
            </a:r>
          </a:p>
          <a:p>
            <a:r>
              <a:rPr lang="en-US" altLang="zh-CN" sz="2800" b="1" dirty="0">
                <a:solidFill>
                  <a:srgbClr val="FF0000"/>
                </a:solidFill>
                <a:latin typeface="Times New Roman" pitchFamily="18" charset="0"/>
              </a:rPr>
              <a:t>glycogen breakdown.</a:t>
            </a:r>
          </a:p>
          <a:p>
            <a:endParaRPr lang="zh-CN"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539552" y="5733256"/>
            <a:ext cx="8185150" cy="519112"/>
          </a:xfrm>
          <a:prstGeom prst="rect">
            <a:avLst/>
          </a:prstGeom>
          <a:noFill/>
          <a:ln w="9525">
            <a:noFill/>
            <a:miter lim="800000"/>
            <a:headEnd/>
            <a:tailEnd/>
          </a:ln>
        </p:spPr>
        <p:txBody>
          <a:bodyPr wrap="none">
            <a:spAutoFit/>
          </a:bodyPr>
          <a:lstStyle/>
          <a:p>
            <a:pPr eaLnBrk="0" hangingPunct="0"/>
            <a:r>
              <a:rPr lang="en-US" altLang="zh-CN" sz="2800" b="1" dirty="0">
                <a:solidFill>
                  <a:srgbClr val="3333FF"/>
                </a:solidFill>
                <a:latin typeface="Times New Roman" pitchFamily="18" charset="0"/>
              </a:rPr>
              <a:t>ATP can be generated rapidly from phosphocreatine</a:t>
            </a:r>
          </a:p>
        </p:txBody>
      </p:sp>
      <p:pic>
        <p:nvPicPr>
          <p:cNvPr id="29699" name="Picture 4"/>
          <p:cNvPicPr>
            <a:picLocks noChangeAspect="1" noChangeArrowheads="1"/>
          </p:cNvPicPr>
          <p:nvPr/>
        </p:nvPicPr>
        <p:blipFill>
          <a:blip r:embed="rId2"/>
          <a:srcRect/>
          <a:stretch>
            <a:fillRect/>
          </a:stretch>
        </p:blipFill>
        <p:spPr bwMode="auto">
          <a:xfrm>
            <a:off x="303213" y="765175"/>
            <a:ext cx="8535987" cy="465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179388" y="2565400"/>
            <a:ext cx="3886200" cy="1373188"/>
          </a:xfrm>
          <a:prstGeom prst="rect">
            <a:avLst/>
          </a:prstGeom>
          <a:noFill/>
          <a:ln w="9525">
            <a:noFill/>
            <a:miter lim="800000"/>
            <a:headEnd/>
            <a:tailEnd/>
          </a:ln>
        </p:spPr>
        <p:txBody>
          <a:bodyPr wrap="none">
            <a:spAutoFit/>
          </a:bodyPr>
          <a:lstStyle/>
          <a:p>
            <a:pPr eaLnBrk="0" hangingPunct="0"/>
            <a:r>
              <a:rPr lang="en-US" altLang="zh-CN" sz="2800" b="1" dirty="0">
                <a:solidFill>
                  <a:srgbClr val="3333FF"/>
                </a:solidFill>
                <a:latin typeface="Times New Roman" pitchFamily="18" charset="0"/>
                <a:cs typeface="Times New Roman" pitchFamily="18" charset="0"/>
              </a:rPr>
              <a:t>Metabolic cooperation</a:t>
            </a:r>
          </a:p>
          <a:p>
            <a:pPr eaLnBrk="0" hangingPunct="0"/>
            <a:r>
              <a:rPr lang="en-US" altLang="zh-CN" sz="2800" b="1" dirty="0">
                <a:solidFill>
                  <a:srgbClr val="3333FF"/>
                </a:solidFill>
                <a:latin typeface="Times New Roman" pitchFamily="18" charset="0"/>
                <a:cs typeface="Times New Roman" pitchFamily="18" charset="0"/>
              </a:rPr>
              <a:t>between skeletal muscle </a:t>
            </a:r>
          </a:p>
          <a:p>
            <a:pPr eaLnBrk="0" hangingPunct="0"/>
            <a:r>
              <a:rPr lang="en-US" altLang="zh-CN" sz="2800" b="1" dirty="0">
                <a:solidFill>
                  <a:srgbClr val="3333FF"/>
                </a:solidFill>
                <a:latin typeface="Times New Roman" pitchFamily="18" charset="0"/>
                <a:cs typeface="Times New Roman" pitchFamily="18" charset="0"/>
              </a:rPr>
              <a:t>and the liver </a:t>
            </a:r>
          </a:p>
        </p:txBody>
      </p:sp>
      <p:pic>
        <p:nvPicPr>
          <p:cNvPr id="30723" name="Picture 4"/>
          <p:cNvPicPr>
            <a:picLocks noChangeAspect="1" noChangeArrowheads="1"/>
          </p:cNvPicPr>
          <p:nvPr/>
        </p:nvPicPr>
        <p:blipFill>
          <a:blip r:embed="rId3"/>
          <a:srcRect/>
          <a:stretch>
            <a:fillRect/>
          </a:stretch>
        </p:blipFill>
        <p:spPr bwMode="auto">
          <a:xfrm>
            <a:off x="4356100" y="333375"/>
            <a:ext cx="3249613" cy="6097588"/>
          </a:xfrm>
          <a:prstGeom prst="rect">
            <a:avLst/>
          </a:prstGeom>
          <a:noFill/>
          <a:ln w="9525">
            <a:noFill/>
            <a:miter lim="800000"/>
            <a:headEnd/>
            <a:tailEnd/>
          </a:ln>
        </p:spPr>
      </p:pic>
      <p:sp>
        <p:nvSpPr>
          <p:cNvPr id="30724" name="TextBox 4"/>
          <p:cNvSpPr txBox="1">
            <a:spLocks noChangeArrowheads="1"/>
          </p:cNvSpPr>
          <p:nvPr/>
        </p:nvSpPr>
        <p:spPr bwMode="auto">
          <a:xfrm>
            <a:off x="6086475" y="5643563"/>
            <a:ext cx="3057525" cy="923925"/>
          </a:xfrm>
          <a:prstGeom prst="rect">
            <a:avLst/>
          </a:prstGeom>
          <a:noFill/>
          <a:ln w="9525">
            <a:noFill/>
            <a:miter lim="800000"/>
            <a:headEnd/>
            <a:tailEnd/>
          </a:ln>
        </p:spPr>
        <p:txBody>
          <a:bodyPr wrap="none">
            <a:spAutoFit/>
          </a:bodyPr>
          <a:lstStyle/>
          <a:p>
            <a:r>
              <a:rPr lang="en-US" altLang="zh-CN" sz="3600" b="1" dirty="0">
                <a:solidFill>
                  <a:srgbClr val="3333FF"/>
                </a:solidFill>
                <a:latin typeface="Times New Roman" pitchFamily="18" charset="0"/>
                <a:cs typeface="Times New Roman" pitchFamily="18" charset="0"/>
              </a:rPr>
              <a:t>The Cori cycle</a:t>
            </a:r>
          </a:p>
          <a:p>
            <a:endParaRPr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a:srcRect/>
          <a:stretch>
            <a:fillRect/>
          </a:stretch>
        </p:blipFill>
        <p:spPr bwMode="auto">
          <a:xfrm>
            <a:off x="798513" y="379413"/>
            <a:ext cx="7545387" cy="6097587"/>
          </a:xfrm>
          <a:prstGeom prst="rect">
            <a:avLst/>
          </a:prstGeom>
          <a:noFill/>
          <a:ln w="9525">
            <a:noFill/>
            <a:miter lim="800000"/>
            <a:headEnd/>
            <a:tailEnd/>
          </a:ln>
        </p:spPr>
      </p:pic>
      <p:sp>
        <p:nvSpPr>
          <p:cNvPr id="5123" name="Text Box 4"/>
          <p:cNvSpPr txBox="1">
            <a:spLocks noChangeArrowheads="1"/>
          </p:cNvSpPr>
          <p:nvPr/>
        </p:nvSpPr>
        <p:spPr bwMode="auto">
          <a:xfrm>
            <a:off x="7596188" y="188913"/>
            <a:ext cx="1200150" cy="579437"/>
          </a:xfrm>
          <a:prstGeom prst="rect">
            <a:avLst/>
          </a:prstGeom>
          <a:noFill/>
          <a:ln w="9525">
            <a:noFill/>
            <a:miter lim="800000"/>
            <a:headEnd/>
            <a:tailEnd/>
          </a:ln>
        </p:spPr>
        <p:txBody>
          <a:bodyPr wrap="none">
            <a:spAutoFit/>
          </a:bodyPr>
          <a:lstStyle/>
          <a:p>
            <a:r>
              <a:rPr lang="en-US" altLang="zh-CN" sz="3200" b="1" dirty="0">
                <a:solidFill>
                  <a:srgbClr val="FF0000"/>
                </a:solidFill>
                <a:latin typeface="Times New Roman" pitchFamily="18" charset="0"/>
              </a:rPr>
              <a:t>*****</a:t>
            </a:r>
          </a:p>
        </p:txBody>
      </p:sp>
      <p:sp>
        <p:nvSpPr>
          <p:cNvPr id="5124" name="Line 5"/>
          <p:cNvSpPr>
            <a:spLocks noChangeShapeType="1"/>
          </p:cNvSpPr>
          <p:nvPr/>
        </p:nvSpPr>
        <p:spPr bwMode="auto">
          <a:xfrm>
            <a:off x="395288" y="4581525"/>
            <a:ext cx="431800" cy="0"/>
          </a:xfrm>
          <a:prstGeom prst="line">
            <a:avLst/>
          </a:prstGeom>
          <a:noFill/>
          <a:ln w="38100">
            <a:solidFill>
              <a:srgbClr val="3333FF"/>
            </a:solidFill>
            <a:round/>
            <a:headEnd/>
            <a:tailEnd type="triangle" w="med" len="med"/>
          </a:ln>
        </p:spPr>
        <p:txBody>
          <a:bodyPr/>
          <a:lstStyle/>
          <a:p>
            <a:endParaRPr lang="zh-CN" altLang="en-US"/>
          </a:p>
        </p:txBody>
      </p:sp>
      <p:sp>
        <p:nvSpPr>
          <p:cNvPr id="5125" name="Line 7"/>
          <p:cNvSpPr>
            <a:spLocks noChangeShapeType="1"/>
          </p:cNvSpPr>
          <p:nvPr/>
        </p:nvSpPr>
        <p:spPr bwMode="auto">
          <a:xfrm>
            <a:off x="395288" y="6237288"/>
            <a:ext cx="431800" cy="0"/>
          </a:xfrm>
          <a:prstGeom prst="line">
            <a:avLst/>
          </a:prstGeom>
          <a:noFill/>
          <a:ln w="38100">
            <a:solidFill>
              <a:srgbClr val="3333FF"/>
            </a:solidFill>
            <a:round/>
            <a:headEnd/>
            <a:tailEnd type="triangle" w="med" len="med"/>
          </a:ln>
        </p:spPr>
        <p:txBody>
          <a:bodyPr/>
          <a:lstStyle/>
          <a:p>
            <a:endParaRPr lang="zh-CN"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04800"/>
            <a:ext cx="9144000" cy="1143000"/>
          </a:xfrm>
        </p:spPr>
        <p:txBody>
          <a:bodyPr/>
          <a:lstStyle/>
          <a:p>
            <a:pPr eaLnBrk="1" hangingPunct="1"/>
            <a:r>
              <a:rPr lang="en-US" altLang="zh-CN" sz="5400" b="1" dirty="0" smtClean="0">
                <a:solidFill>
                  <a:srgbClr val="3333FF"/>
                </a:solidFill>
                <a:latin typeface="Times New Roman" pitchFamily="18" charset="0"/>
              </a:rPr>
              <a:t>Heart</a:t>
            </a:r>
            <a:endParaRPr lang="en-US" altLang="zh-CN" dirty="0" smtClean="0"/>
          </a:p>
        </p:txBody>
      </p:sp>
      <p:sp>
        <p:nvSpPr>
          <p:cNvPr id="31747" name="Rectangle 3"/>
          <p:cNvSpPr>
            <a:spLocks noGrp="1" noChangeArrowheads="1"/>
          </p:cNvSpPr>
          <p:nvPr>
            <p:ph type="body" idx="1"/>
          </p:nvPr>
        </p:nvSpPr>
        <p:spPr>
          <a:xfrm>
            <a:off x="0" y="1341438"/>
            <a:ext cx="9144000" cy="4953000"/>
          </a:xfrm>
        </p:spPr>
        <p:txBody>
          <a:bodyPr/>
          <a:lstStyle/>
          <a:p>
            <a:pPr eaLnBrk="1" hangingPunct="1"/>
            <a:r>
              <a:rPr lang="en-US" altLang="zh-CN" b="1" dirty="0" smtClean="0">
                <a:latin typeface="Times New Roman" pitchFamily="18" charset="0"/>
              </a:rPr>
              <a:t>Continuously active in a regular rhythm of  contraction and relaxation</a:t>
            </a:r>
          </a:p>
          <a:p>
            <a:pPr eaLnBrk="1" hangingPunct="1"/>
            <a:r>
              <a:rPr lang="en-US" altLang="zh-CN" b="1" dirty="0" smtClean="0">
                <a:latin typeface="Times New Roman" pitchFamily="18" charset="0"/>
              </a:rPr>
              <a:t>Uses glucose, fatty acid and ketone bodies as fuels</a:t>
            </a:r>
          </a:p>
          <a:p>
            <a:pPr eaLnBrk="1" hangingPunct="1"/>
            <a:r>
              <a:rPr lang="en-US" altLang="zh-CN" b="1" dirty="0" smtClean="0">
                <a:solidFill>
                  <a:srgbClr val="FF0000"/>
                </a:solidFill>
                <a:latin typeface="Times New Roman" pitchFamily="18" charset="0"/>
              </a:rPr>
              <a:t>Aerobic metabolism</a:t>
            </a:r>
            <a:r>
              <a:rPr lang="en-US" altLang="zh-CN" b="1" dirty="0" smtClean="0">
                <a:latin typeface="Times New Roman" pitchFamily="18" charset="0"/>
              </a:rPr>
              <a:t>, obtain energy form oxidative phosphorylation  </a:t>
            </a:r>
          </a:p>
          <a:p>
            <a:pPr eaLnBrk="1" hangingPunct="1"/>
            <a:r>
              <a:rPr lang="en-US" altLang="zh-CN" b="1" dirty="0" smtClean="0">
                <a:latin typeface="Times New Roman" pitchFamily="18" charset="0"/>
              </a:rPr>
              <a:t>Heart attack happened when blood vessels are  blocked by lipid droplets (atherosclerosis, </a:t>
            </a:r>
            <a:r>
              <a:rPr lang="zh-CN" altLang="en-US" sz="2800" b="1" dirty="0" smtClean="0">
                <a:latin typeface="楷体" panose="02010609060101010101" pitchFamily="49" charset="-122"/>
                <a:ea typeface="楷体" panose="02010609060101010101" pitchFamily="49" charset="-122"/>
              </a:rPr>
              <a:t>动脉粥样硬化</a:t>
            </a:r>
            <a:r>
              <a:rPr lang="en-US" altLang="zh-CN" b="1" dirty="0" smtClean="0">
                <a:latin typeface="Times New Roman" pitchFamily="18" charset="0"/>
              </a:rPr>
              <a:t>) or blood clots (coronary thrombosis, </a:t>
            </a:r>
            <a:r>
              <a:rPr lang="zh-CN" altLang="en-US" sz="2800" b="1" dirty="0" smtClean="0">
                <a:latin typeface="楷体" panose="02010609060101010101" pitchFamily="49" charset="-122"/>
                <a:ea typeface="楷体" panose="02010609060101010101" pitchFamily="49" charset="-122"/>
              </a:rPr>
              <a:t>冠状动脉栓塞症</a:t>
            </a:r>
            <a:r>
              <a:rPr lang="en-US" altLang="zh-CN" sz="2800" b="1" dirty="0" smtClean="0">
                <a:latin typeface="Times New Roman" pitchFamily="18" charset="0"/>
              </a:rPr>
              <a:t>)</a:t>
            </a:r>
          </a:p>
        </p:txBody>
      </p:sp>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figure_23_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
            <a:ext cx="5746080" cy="582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72232" y="5780782"/>
            <a:ext cx="8784976" cy="1077218"/>
          </a:xfrm>
          <a:prstGeom prst="rect">
            <a:avLst/>
          </a:prstGeom>
        </p:spPr>
        <p:txBody>
          <a:bodyPr wrap="square">
            <a:spAutoFit/>
          </a:bodyPr>
          <a:lstStyle/>
          <a:p>
            <a:pPr algn="ctr" eaLnBrk="0" hangingPunct="0"/>
            <a:r>
              <a:rPr lang="en-US" altLang="zh-CN" sz="3200" b="1" dirty="0">
                <a:latin typeface="Times New Roman" pitchFamily="18" charset="0"/>
                <a:cs typeface="Times New Roman" pitchFamily="18" charset="0"/>
              </a:rPr>
              <a:t>The heart uses glucose, fatty acid and </a:t>
            </a:r>
            <a:r>
              <a:rPr lang="en-US" altLang="zh-CN" sz="3200" b="1" dirty="0" smtClean="0">
                <a:latin typeface="Times New Roman" pitchFamily="18" charset="0"/>
                <a:cs typeface="Times New Roman" pitchFamily="18" charset="0"/>
              </a:rPr>
              <a:t>ketone </a:t>
            </a:r>
            <a:r>
              <a:rPr lang="en-US" altLang="zh-CN" sz="3200" b="1" dirty="0">
                <a:latin typeface="Times New Roman" pitchFamily="18" charset="0"/>
                <a:cs typeface="Times New Roman" pitchFamily="18" charset="0"/>
              </a:rPr>
              <a:t>bodies as </a:t>
            </a:r>
            <a:r>
              <a:rPr lang="en-US" altLang="zh-CN" sz="3200" b="1" dirty="0" smtClean="0">
                <a:latin typeface="Times New Roman" pitchFamily="18" charset="0"/>
                <a:cs typeface="Times New Roman" pitchFamily="18" charset="0"/>
              </a:rPr>
              <a:t>fuels --- </a:t>
            </a:r>
            <a:r>
              <a:rPr lang="en-US" altLang="zh-CN" sz="3200" b="1" dirty="0" smtClean="0">
                <a:solidFill>
                  <a:srgbClr val="FF0000"/>
                </a:solidFill>
                <a:latin typeface="Times New Roman" pitchFamily="18" charset="0"/>
                <a:cs typeface="Times New Roman" pitchFamily="18" charset="0"/>
              </a:rPr>
              <a:t>completely </a:t>
            </a:r>
            <a:r>
              <a:rPr lang="en-US" altLang="zh-CN" sz="3200" b="1" dirty="0">
                <a:solidFill>
                  <a:srgbClr val="FF0000"/>
                </a:solidFill>
                <a:latin typeface="Times New Roman" pitchFamily="18" charset="0"/>
                <a:cs typeface="Times New Roman" pitchFamily="18" charset="0"/>
              </a:rPr>
              <a:t>aerobic metabolism</a:t>
            </a:r>
          </a:p>
        </p:txBody>
      </p:sp>
    </p:spTree>
    <p:extLst>
      <p:ext uri="{BB962C8B-B14F-4D97-AF65-F5344CB8AC3E}">
        <p14:creationId xmlns:p14="http://schemas.microsoft.com/office/powerpoint/2010/main" val="25528972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404813"/>
            <a:ext cx="9144000" cy="1143000"/>
          </a:xfrm>
        </p:spPr>
        <p:txBody>
          <a:bodyPr/>
          <a:lstStyle/>
          <a:p>
            <a:pPr eaLnBrk="1" hangingPunct="1"/>
            <a:r>
              <a:rPr lang="en-US" altLang="zh-CN" sz="4800" b="1" dirty="0" smtClean="0">
                <a:solidFill>
                  <a:srgbClr val="3333FF"/>
                </a:solidFill>
                <a:latin typeface="Times New Roman" pitchFamily="18" charset="0"/>
              </a:rPr>
              <a:t>The brain uses energy for transmission of electrical impulses</a:t>
            </a:r>
          </a:p>
        </p:txBody>
      </p:sp>
      <p:sp>
        <p:nvSpPr>
          <p:cNvPr id="33795" name="Rectangle 3"/>
          <p:cNvSpPr>
            <a:spLocks noGrp="1" noChangeArrowheads="1"/>
          </p:cNvSpPr>
          <p:nvPr>
            <p:ph type="body" idx="1"/>
          </p:nvPr>
        </p:nvSpPr>
        <p:spPr>
          <a:xfrm>
            <a:off x="0" y="1905000"/>
            <a:ext cx="9144000" cy="4953000"/>
          </a:xfrm>
        </p:spPr>
        <p:txBody>
          <a:bodyPr/>
          <a:lstStyle/>
          <a:p>
            <a:pPr eaLnBrk="1" hangingPunct="1"/>
            <a:r>
              <a:rPr lang="en-US" altLang="zh-CN" sz="3600" b="1" dirty="0" smtClean="0">
                <a:solidFill>
                  <a:srgbClr val="FF0000"/>
                </a:solidFill>
                <a:latin typeface="Times New Roman" pitchFamily="18" charset="0"/>
              </a:rPr>
              <a:t>Uses only blood glucose as fuel normally</a:t>
            </a:r>
          </a:p>
          <a:p>
            <a:pPr eaLnBrk="1" hangingPunct="1"/>
            <a:r>
              <a:rPr lang="en-US" altLang="zh-CN" sz="3600" b="1" dirty="0" smtClean="0">
                <a:latin typeface="Times New Roman" pitchFamily="18" charset="0"/>
              </a:rPr>
              <a:t>Has a very active respiratory metabolism, consuming 20% of the total O</a:t>
            </a:r>
            <a:r>
              <a:rPr lang="en-US" altLang="zh-CN" sz="3600" b="1" baseline="-25000" dirty="0" smtClean="0">
                <a:latin typeface="Times New Roman" pitchFamily="18" charset="0"/>
              </a:rPr>
              <a:t>2 </a:t>
            </a:r>
            <a:r>
              <a:rPr lang="en-US" altLang="zh-CN" sz="3600" b="1" dirty="0" smtClean="0">
                <a:latin typeface="Times New Roman" pitchFamily="18" charset="0"/>
              </a:rPr>
              <a:t>consumed by the body at rest</a:t>
            </a:r>
            <a:endParaRPr lang="en-US" altLang="zh-CN" sz="3600" b="1" baseline="-25000" dirty="0" smtClean="0">
              <a:latin typeface="Times New Roman" pitchFamily="18" charset="0"/>
            </a:endParaRPr>
          </a:p>
          <a:p>
            <a:pPr eaLnBrk="1" hangingPunct="1"/>
            <a:r>
              <a:rPr lang="en-US" altLang="zh-CN" sz="3600" b="1" dirty="0" smtClean="0">
                <a:latin typeface="Times New Roman" pitchFamily="18" charset="0"/>
              </a:rPr>
              <a:t>The ketone body used is </a:t>
            </a:r>
            <a:r>
              <a:rPr lang="en-US" altLang="zh-CN" sz="3600" b="1" dirty="0" smtClean="0">
                <a:latin typeface="Symbol" pitchFamily="18" charset="2"/>
              </a:rPr>
              <a:t>b</a:t>
            </a:r>
            <a:r>
              <a:rPr lang="en-US" altLang="zh-CN" sz="3600" b="1" dirty="0" smtClean="0">
                <a:latin typeface="Times New Roman" pitchFamily="18" charset="0"/>
              </a:rPr>
              <a:t>-hydroxybutyrate</a:t>
            </a:r>
          </a:p>
          <a:p>
            <a:pPr eaLnBrk="1" hangingPunct="1"/>
            <a:r>
              <a:rPr lang="en-US" altLang="zh-CN" sz="3600" b="1" dirty="0" smtClean="0">
                <a:latin typeface="Times New Roman" pitchFamily="18" charset="0"/>
              </a:rPr>
              <a:t>Energy is used to create and maintain an electrical potential across the plasma membrane of the neurons.</a:t>
            </a:r>
          </a:p>
          <a:p>
            <a:pPr eaLnBrk="1" hangingPunct="1"/>
            <a:endParaRPr lang="en-US" altLang="zh-CN" sz="3600" b="1" dirty="0" smtClean="0">
              <a:latin typeface="Times New Roman" pitchFamily="18" charset="0"/>
            </a:endParaRPr>
          </a:p>
          <a:p>
            <a:pPr eaLnBrk="1" hangingPunct="1"/>
            <a:endParaRPr lang="en-US" altLang="zh-CN" sz="3600" b="1" baseline="-25000" dirty="0" smtClean="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663967" y="6272422"/>
            <a:ext cx="8442325" cy="519112"/>
          </a:xfrm>
          <a:prstGeom prst="rect">
            <a:avLst/>
          </a:prstGeom>
          <a:noFill/>
          <a:ln w="9525">
            <a:noFill/>
            <a:miter lim="800000"/>
            <a:headEnd/>
            <a:tailEnd/>
          </a:ln>
        </p:spPr>
        <p:txBody>
          <a:bodyPr wrap="none">
            <a:spAutoFit/>
          </a:bodyPr>
          <a:lstStyle/>
          <a:p>
            <a:pPr eaLnBrk="0" hangingPunct="0"/>
            <a:r>
              <a:rPr lang="en-US" altLang="zh-CN" sz="2800" b="1" dirty="0">
                <a:solidFill>
                  <a:srgbClr val="3333FF"/>
                </a:solidFill>
                <a:latin typeface="Times New Roman" pitchFamily="18" charset="0"/>
              </a:rPr>
              <a:t>Energy sources in the brain vary with nutritional state</a:t>
            </a:r>
          </a:p>
        </p:txBody>
      </p:sp>
      <p:sp>
        <p:nvSpPr>
          <p:cNvPr id="34823" name="Text Box 10"/>
          <p:cNvSpPr txBox="1">
            <a:spLocks noChangeArrowheads="1"/>
          </p:cNvSpPr>
          <p:nvPr/>
        </p:nvSpPr>
        <p:spPr bwMode="auto">
          <a:xfrm>
            <a:off x="115888" y="3429000"/>
            <a:ext cx="3232150" cy="1920875"/>
          </a:xfrm>
          <a:prstGeom prst="rect">
            <a:avLst/>
          </a:prstGeom>
          <a:noFill/>
          <a:ln w="9525">
            <a:noFill/>
            <a:miter lim="800000"/>
            <a:headEnd/>
            <a:tailEnd/>
          </a:ln>
        </p:spPr>
        <p:txBody>
          <a:bodyPr wrap="none">
            <a:spAutoFit/>
          </a:bodyPr>
          <a:lstStyle/>
          <a:p>
            <a:r>
              <a:rPr lang="en-US" altLang="zh-CN" sz="2000" b="1" dirty="0">
                <a:solidFill>
                  <a:srgbClr val="FF0000"/>
                </a:solidFill>
                <a:latin typeface="Times New Roman" pitchFamily="18" charset="0"/>
              </a:rPr>
              <a:t>Severe or sometimes</a:t>
            </a:r>
          </a:p>
          <a:p>
            <a:r>
              <a:rPr lang="en-US" altLang="zh-CN" sz="2000" b="1" dirty="0">
                <a:solidFill>
                  <a:srgbClr val="FF0000"/>
                </a:solidFill>
                <a:latin typeface="Times New Roman" pitchFamily="18" charset="0"/>
              </a:rPr>
              <a:t>irreversible changes </a:t>
            </a:r>
          </a:p>
          <a:p>
            <a:r>
              <a:rPr lang="en-US" altLang="zh-CN" sz="2000" b="1" dirty="0">
                <a:solidFill>
                  <a:srgbClr val="FF0000"/>
                </a:solidFill>
                <a:latin typeface="Times New Roman" pitchFamily="18" charset="0"/>
              </a:rPr>
              <a:t>in brain function may result</a:t>
            </a:r>
          </a:p>
          <a:p>
            <a:r>
              <a:rPr lang="en-US" altLang="zh-CN" sz="2000" b="1" dirty="0">
                <a:solidFill>
                  <a:srgbClr val="FF0000"/>
                </a:solidFill>
                <a:latin typeface="Times New Roman" pitchFamily="18" charset="0"/>
              </a:rPr>
              <a:t>when blood glucose</a:t>
            </a:r>
          </a:p>
          <a:p>
            <a:r>
              <a:rPr lang="en-US" altLang="zh-CN" sz="2000" b="1" dirty="0">
                <a:solidFill>
                  <a:srgbClr val="FF0000"/>
                </a:solidFill>
                <a:latin typeface="Times New Roman" pitchFamily="18" charset="0"/>
              </a:rPr>
              <a:t>level falls below a critical </a:t>
            </a:r>
          </a:p>
          <a:p>
            <a:r>
              <a:rPr lang="en-US" altLang="zh-CN" sz="2000" b="1" dirty="0">
                <a:solidFill>
                  <a:srgbClr val="FF0000"/>
                </a:solidFill>
                <a:latin typeface="Times New Roman" pitchFamily="18" charset="0"/>
              </a:rPr>
              <a:t>level even for a short time!!!</a:t>
            </a:r>
          </a:p>
        </p:txBody>
      </p:sp>
      <p:sp>
        <p:nvSpPr>
          <p:cNvPr id="34824" name="Rectangle 11"/>
          <p:cNvSpPr>
            <a:spLocks noChangeArrowheads="1"/>
          </p:cNvSpPr>
          <p:nvPr/>
        </p:nvSpPr>
        <p:spPr bwMode="auto">
          <a:xfrm>
            <a:off x="107950" y="3429000"/>
            <a:ext cx="3240088" cy="1871663"/>
          </a:xfrm>
          <a:prstGeom prst="rect">
            <a:avLst/>
          </a:prstGeom>
          <a:noFill/>
          <a:ln w="38100">
            <a:solidFill>
              <a:schemeClr val="tx1"/>
            </a:solidFill>
            <a:miter lim="800000"/>
            <a:headEnd/>
            <a:tailEnd/>
          </a:ln>
        </p:spPr>
        <p:txBody>
          <a:bodyPr wrap="none" anchor="ctr"/>
          <a:lstStyle/>
          <a:p>
            <a:endParaRPr lang="zh-CN" altLang="en-US" b="1"/>
          </a:p>
        </p:txBody>
      </p:sp>
      <p:cxnSp>
        <p:nvCxnSpPr>
          <p:cNvPr id="34825" name="直接箭头连接符 9"/>
          <p:cNvCxnSpPr>
            <a:cxnSpLocks noChangeShapeType="1"/>
          </p:cNvCxnSpPr>
          <p:nvPr/>
        </p:nvCxnSpPr>
        <p:spPr bwMode="auto">
          <a:xfrm>
            <a:off x="2277530" y="2348880"/>
            <a:ext cx="1214437" cy="1587"/>
          </a:xfrm>
          <a:prstGeom prst="straightConnector1">
            <a:avLst/>
          </a:prstGeom>
          <a:noFill/>
          <a:ln w="76200" algn="ctr">
            <a:solidFill>
              <a:srgbClr val="F81616"/>
            </a:solidFill>
            <a:round/>
            <a:headEnd/>
            <a:tailEnd type="arrow" w="med" len="med"/>
          </a:ln>
        </p:spPr>
      </p:cxnSp>
      <p:pic>
        <p:nvPicPr>
          <p:cNvPr id="10" name="Picture 7" descr="C:\Users\shannon.moloney\AppData\Local\Temp\wz8433\ch23\figure_23_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88" y="713718"/>
            <a:ext cx="5662612"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箭头连接符 2"/>
          <p:cNvCxnSpPr/>
          <p:nvPr/>
        </p:nvCxnSpPr>
        <p:spPr bwMode="auto">
          <a:xfrm flipH="1">
            <a:off x="5724128" y="1196752"/>
            <a:ext cx="743074" cy="0"/>
          </a:xfrm>
          <a:prstGeom prst="straightConnector1">
            <a:avLst/>
          </a:prstGeom>
          <a:solidFill>
            <a:schemeClr val="accent1"/>
          </a:solidFill>
          <a:ln w="38100" cap="flat" cmpd="sng" algn="ctr">
            <a:solidFill>
              <a:srgbClr val="F81616"/>
            </a:solidFill>
            <a:prstDash val="solid"/>
            <a:round/>
            <a:headEnd type="none" w="med" len="med"/>
            <a:tailEnd type="triangle"/>
          </a:ln>
          <a:effectLst/>
        </p:spPr>
      </p:cxnSp>
      <p:sp>
        <p:nvSpPr>
          <p:cNvPr id="5" name="文本框 4"/>
          <p:cNvSpPr txBox="1"/>
          <p:nvPr/>
        </p:nvSpPr>
        <p:spPr>
          <a:xfrm>
            <a:off x="6462756" y="976331"/>
            <a:ext cx="2673361" cy="830997"/>
          </a:xfrm>
          <a:prstGeom prst="rect">
            <a:avLst/>
          </a:prstGeom>
          <a:noFill/>
        </p:spPr>
        <p:txBody>
          <a:bodyPr wrap="none" rtlCol="0">
            <a:spAutoFit/>
          </a:bodyPr>
          <a:lstStyle/>
          <a:p>
            <a:r>
              <a:rPr lang="en-US" altLang="zh-CN" sz="2400" b="1" dirty="0">
                <a:solidFill>
                  <a:srgbClr val="FF0000"/>
                </a:solidFill>
                <a:latin typeface="Symbol" pitchFamily="18" charset="2"/>
              </a:rPr>
              <a:t>b</a:t>
            </a:r>
            <a:r>
              <a:rPr lang="en-US" altLang="zh-CN" sz="2400" b="1" dirty="0">
                <a:solidFill>
                  <a:srgbClr val="FF0000"/>
                </a:solidFill>
                <a:latin typeface="Times New Roman" pitchFamily="18" charset="0"/>
              </a:rPr>
              <a:t>-hydroxybutyrate</a:t>
            </a:r>
          </a:p>
          <a:p>
            <a:endParaRPr lang="zh-CN" alt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370136" y="6135688"/>
            <a:ext cx="8470900" cy="457200"/>
          </a:xfrm>
          <a:prstGeom prst="rect">
            <a:avLst/>
          </a:prstGeom>
          <a:noFill/>
          <a:ln w="9525">
            <a:noFill/>
            <a:miter lim="800000"/>
            <a:headEnd/>
            <a:tailEnd/>
          </a:ln>
        </p:spPr>
        <p:txBody>
          <a:bodyPr wrap="none">
            <a:spAutoFit/>
          </a:bodyPr>
          <a:lstStyle/>
          <a:p>
            <a:r>
              <a:rPr lang="en-US" altLang="zh-CN" sz="2400" b="1" dirty="0" smtClean="0">
                <a:solidFill>
                  <a:srgbClr val="0000CC"/>
                </a:solidFill>
                <a:latin typeface="Symbol" pitchFamily="18" charset="2"/>
              </a:rPr>
              <a:t>b</a:t>
            </a:r>
            <a:r>
              <a:rPr lang="en-US" altLang="zh-CN" sz="2400" b="1" dirty="0" smtClean="0">
                <a:solidFill>
                  <a:srgbClr val="0000CC"/>
                </a:solidFill>
                <a:latin typeface="Times New Roman" pitchFamily="18" charset="0"/>
              </a:rPr>
              <a:t>-hydroxybutyrate </a:t>
            </a:r>
            <a:r>
              <a:rPr lang="en-US" altLang="zh-CN" sz="2400" b="1" dirty="0">
                <a:solidFill>
                  <a:srgbClr val="0000CC"/>
                </a:solidFill>
                <a:latin typeface="Times New Roman" pitchFamily="18" charset="0"/>
              </a:rPr>
              <a:t>can be used as a fuel by extrahepatic tissues</a:t>
            </a:r>
          </a:p>
        </p:txBody>
      </p:sp>
      <p:pic>
        <p:nvPicPr>
          <p:cNvPr id="69635" name="Picture 5"/>
          <p:cNvPicPr>
            <a:picLocks noChangeAspect="1" noChangeArrowheads="1"/>
          </p:cNvPicPr>
          <p:nvPr/>
        </p:nvPicPr>
        <p:blipFill>
          <a:blip r:embed="rId3"/>
          <a:srcRect/>
          <a:stretch>
            <a:fillRect/>
          </a:stretch>
        </p:blipFill>
        <p:spPr bwMode="auto">
          <a:xfrm>
            <a:off x="1835150" y="0"/>
            <a:ext cx="5462588" cy="6097588"/>
          </a:xfrm>
          <a:prstGeom prst="rect">
            <a:avLst/>
          </a:prstGeom>
          <a:noFill/>
          <a:ln w="9525">
            <a:noFill/>
            <a:miter lim="800000"/>
            <a:headEnd/>
            <a:tailEnd/>
          </a:ln>
        </p:spPr>
      </p:pic>
      <p:cxnSp>
        <p:nvCxnSpPr>
          <p:cNvPr id="69636" name="直接箭头连接符 4"/>
          <p:cNvCxnSpPr>
            <a:cxnSpLocks noChangeShapeType="1"/>
          </p:cNvCxnSpPr>
          <p:nvPr/>
        </p:nvCxnSpPr>
        <p:spPr bwMode="auto">
          <a:xfrm rot="10800000">
            <a:off x="1763713" y="2924175"/>
            <a:ext cx="719137" cy="1588"/>
          </a:xfrm>
          <a:prstGeom prst="straightConnector1">
            <a:avLst/>
          </a:prstGeom>
          <a:noFill/>
          <a:ln w="38100" algn="ctr">
            <a:solidFill>
              <a:srgbClr val="FF0000"/>
            </a:solidFill>
            <a:round/>
            <a:headEnd/>
            <a:tailEnd type="arrow" w="med" len="med"/>
          </a:ln>
        </p:spPr>
      </p:cxnSp>
      <p:sp>
        <p:nvSpPr>
          <p:cNvPr id="69637" name="TextBox 5"/>
          <p:cNvSpPr txBox="1">
            <a:spLocks noChangeArrowheads="1"/>
          </p:cNvSpPr>
          <p:nvPr/>
        </p:nvSpPr>
        <p:spPr bwMode="auto">
          <a:xfrm>
            <a:off x="342106" y="2601118"/>
            <a:ext cx="1385887" cy="646113"/>
          </a:xfrm>
          <a:prstGeom prst="rect">
            <a:avLst/>
          </a:prstGeom>
          <a:noFill/>
          <a:ln w="38100">
            <a:solidFill>
              <a:srgbClr val="FF3300"/>
            </a:solidFill>
            <a:miter lim="800000"/>
            <a:headEnd/>
            <a:tailEnd/>
          </a:ln>
        </p:spPr>
        <p:txBody>
          <a:bodyPr wrap="none">
            <a:spAutoFit/>
          </a:bodyPr>
          <a:lstStyle/>
          <a:p>
            <a:pPr algn="ctr"/>
            <a:r>
              <a:rPr lang="en-US" altLang="zh-CN" b="1" dirty="0">
                <a:latin typeface="Times New Roman" pitchFamily="18" charset="0"/>
                <a:cs typeface="Times New Roman" pitchFamily="18" charset="0"/>
              </a:rPr>
              <a:t>Not present </a:t>
            </a:r>
          </a:p>
          <a:p>
            <a:pPr algn="ctr"/>
            <a:r>
              <a:rPr lang="en-US" altLang="zh-CN" b="1" dirty="0">
                <a:latin typeface="Times New Roman" pitchFamily="18" charset="0"/>
                <a:cs typeface="Times New Roman" pitchFamily="18" charset="0"/>
              </a:rPr>
              <a:t>in liver</a:t>
            </a:r>
            <a:endParaRPr lang="zh-CN" altLang="en-US" b="1">
              <a:latin typeface="Times New Roman" pitchFamily="18" charset="0"/>
              <a:cs typeface="Times New Roman" pitchFamily="18" charset="0"/>
            </a:endParaRPr>
          </a:p>
        </p:txBody>
      </p:sp>
      <p:sp>
        <p:nvSpPr>
          <p:cNvPr id="6" name="Rectangle 4"/>
          <p:cNvSpPr>
            <a:spLocks noChangeArrowheads="1"/>
          </p:cNvSpPr>
          <p:nvPr/>
        </p:nvSpPr>
        <p:spPr bwMode="auto">
          <a:xfrm>
            <a:off x="2987675" y="5805488"/>
            <a:ext cx="1512888" cy="288925"/>
          </a:xfrm>
          <a:prstGeom prst="rect">
            <a:avLst/>
          </a:prstGeom>
          <a:noFill/>
          <a:ln w="38100">
            <a:solidFill>
              <a:srgbClr val="FF0000"/>
            </a:solidFill>
            <a:miter lim="800000"/>
            <a:headEnd/>
            <a:tailEnd/>
          </a:ln>
        </p:spPr>
        <p:txBody>
          <a:bodyPr wrap="none" anchor="ctr"/>
          <a:lstStyle/>
          <a:p>
            <a:pPr algn="ctr"/>
            <a:endParaRPr lang="zh-CN" altLang="zh-CN" b="1">
              <a:solidFill>
                <a:srgbClr val="FF0000"/>
              </a:solidFill>
            </a:endParaRPr>
          </a:p>
        </p:txBody>
      </p:sp>
    </p:spTree>
    <p:extLst>
      <p:ext uri="{BB962C8B-B14F-4D97-AF65-F5344CB8AC3E}">
        <p14:creationId xmlns:p14="http://schemas.microsoft.com/office/powerpoint/2010/main" val="228440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304800"/>
            <a:ext cx="9144000" cy="1143000"/>
          </a:xfrm>
        </p:spPr>
        <p:txBody>
          <a:bodyPr/>
          <a:lstStyle/>
          <a:p>
            <a:pPr eaLnBrk="1" hangingPunct="1"/>
            <a:r>
              <a:rPr lang="en-US" altLang="zh-CN" sz="4800" b="1" dirty="0" smtClean="0">
                <a:solidFill>
                  <a:srgbClr val="3333FF"/>
                </a:solidFill>
                <a:latin typeface="Times New Roman" pitchFamily="18" charset="0"/>
              </a:rPr>
              <a:t>Blood mediates the metabolic interactions among all tissues</a:t>
            </a:r>
            <a:endParaRPr lang="en-US" altLang="zh-CN" sz="4800" b="1" dirty="0" smtClean="0">
              <a:solidFill>
                <a:srgbClr val="3333FF"/>
              </a:solidFill>
            </a:endParaRPr>
          </a:p>
        </p:txBody>
      </p:sp>
      <p:sp>
        <p:nvSpPr>
          <p:cNvPr id="55299" name="Rectangle 3"/>
          <p:cNvSpPr>
            <a:spLocks noGrp="1" noChangeArrowheads="1"/>
          </p:cNvSpPr>
          <p:nvPr>
            <p:ph type="body" idx="1"/>
          </p:nvPr>
        </p:nvSpPr>
        <p:spPr>
          <a:xfrm>
            <a:off x="179512" y="1896317"/>
            <a:ext cx="8604448" cy="4953000"/>
          </a:xfrm>
        </p:spPr>
        <p:txBody>
          <a:bodyPr/>
          <a:lstStyle/>
          <a:p>
            <a:pPr eaLnBrk="1" hangingPunct="1"/>
            <a:r>
              <a:rPr lang="en-US" altLang="zh-CN" sz="3600" b="1" dirty="0" smtClean="0">
                <a:latin typeface="Times New Roman" pitchFamily="18" charset="0"/>
              </a:rPr>
              <a:t>Transports nutrients</a:t>
            </a:r>
          </a:p>
          <a:p>
            <a:pPr eaLnBrk="1" hangingPunct="1"/>
            <a:r>
              <a:rPr lang="en-US" altLang="zh-CN" sz="3600" b="1" dirty="0" smtClean="0">
                <a:latin typeface="Times New Roman" pitchFamily="18" charset="0"/>
              </a:rPr>
              <a:t>Transports waste products to the kidney  for excretion</a:t>
            </a:r>
          </a:p>
          <a:p>
            <a:pPr eaLnBrk="1" hangingPunct="1"/>
            <a:r>
              <a:rPr lang="en-US" altLang="zh-CN" sz="3600" b="1" dirty="0" smtClean="0">
                <a:latin typeface="Times New Roman" pitchFamily="18" charset="0"/>
              </a:rPr>
              <a:t>Carries hormones</a:t>
            </a:r>
          </a:p>
          <a:p>
            <a:pPr eaLnBrk="1" hangingPunct="1"/>
            <a:r>
              <a:rPr lang="en-US" altLang="zh-CN" sz="3600" b="1" dirty="0" smtClean="0">
                <a:latin typeface="Times New Roman" pitchFamily="18" charset="0"/>
              </a:rPr>
              <a:t>Can be separated into blood plasma and cells by centrifugation</a:t>
            </a:r>
          </a:p>
        </p:txBody>
      </p:sp>
    </p:spTree>
    <p:extLst>
      <p:ext uri="{BB962C8B-B14F-4D97-AF65-F5344CB8AC3E}">
        <p14:creationId xmlns:p14="http://schemas.microsoft.com/office/powerpoint/2010/main" val="92120038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1000"/>
                                        <p:tgtEl>
                                          <p:spTgt spid="55299">
                                            <p:txEl>
                                              <p:pRg st="0" end="0"/>
                                            </p:txEl>
                                          </p:spTgt>
                                        </p:tgtEl>
                                      </p:cBhvr>
                                    </p:animEffect>
                                    <p:anim calcmode="lin" valueType="num">
                                      <p:cBhvr>
                                        <p:cTn id="8" dur="10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52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5299">
                                            <p:txEl>
                                              <p:pRg st="1" end="1"/>
                                            </p:txEl>
                                          </p:spTgt>
                                        </p:tgtEl>
                                        <p:attrNameLst>
                                          <p:attrName>style.visibility</p:attrName>
                                        </p:attrNameLst>
                                      </p:cBhvr>
                                      <p:to>
                                        <p:strVal val="visible"/>
                                      </p:to>
                                    </p:set>
                                    <p:animEffect transition="in" filter="fade">
                                      <p:cBhvr>
                                        <p:cTn id="14" dur="1000"/>
                                        <p:tgtEl>
                                          <p:spTgt spid="55299">
                                            <p:txEl>
                                              <p:pRg st="1" end="1"/>
                                            </p:txEl>
                                          </p:spTgt>
                                        </p:tgtEl>
                                      </p:cBhvr>
                                    </p:animEffect>
                                    <p:anim calcmode="lin" valueType="num">
                                      <p:cBhvr>
                                        <p:cTn id="15" dur="10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52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5299">
                                            <p:txEl>
                                              <p:pRg st="2" end="2"/>
                                            </p:txEl>
                                          </p:spTgt>
                                        </p:tgtEl>
                                        <p:attrNameLst>
                                          <p:attrName>style.visibility</p:attrName>
                                        </p:attrNameLst>
                                      </p:cBhvr>
                                      <p:to>
                                        <p:strVal val="visible"/>
                                      </p:to>
                                    </p:set>
                                    <p:animEffect transition="in" filter="fade">
                                      <p:cBhvr>
                                        <p:cTn id="21" dur="1000"/>
                                        <p:tgtEl>
                                          <p:spTgt spid="55299">
                                            <p:txEl>
                                              <p:pRg st="2" end="2"/>
                                            </p:txEl>
                                          </p:spTgt>
                                        </p:tgtEl>
                                      </p:cBhvr>
                                    </p:animEffect>
                                    <p:anim calcmode="lin" valueType="num">
                                      <p:cBhvr>
                                        <p:cTn id="22" dur="10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52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5299">
                                            <p:txEl>
                                              <p:pRg st="3" end="3"/>
                                            </p:txEl>
                                          </p:spTgt>
                                        </p:tgtEl>
                                        <p:attrNameLst>
                                          <p:attrName>style.visibility</p:attrName>
                                        </p:attrNameLst>
                                      </p:cBhvr>
                                      <p:to>
                                        <p:strVal val="visible"/>
                                      </p:to>
                                    </p:set>
                                    <p:animEffect transition="in" filter="fade">
                                      <p:cBhvr>
                                        <p:cTn id="28" dur="1000"/>
                                        <p:tgtEl>
                                          <p:spTgt spid="55299">
                                            <p:txEl>
                                              <p:pRg st="3" end="3"/>
                                            </p:txEl>
                                          </p:spTgt>
                                        </p:tgtEl>
                                      </p:cBhvr>
                                    </p:animEffect>
                                    <p:anim calcmode="lin" valueType="num">
                                      <p:cBhvr>
                                        <p:cTn id="29" dur="1000" fill="hold"/>
                                        <p:tgtEl>
                                          <p:spTgt spid="5529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529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1259632" y="6027003"/>
            <a:ext cx="6840334" cy="830997"/>
          </a:xfrm>
          <a:prstGeom prst="rect">
            <a:avLst/>
          </a:prstGeom>
          <a:noFill/>
          <a:ln w="9525">
            <a:noFill/>
            <a:miter lim="800000"/>
            <a:headEnd/>
            <a:tailEnd/>
          </a:ln>
        </p:spPr>
        <p:txBody>
          <a:bodyPr wrap="none">
            <a:spAutoFit/>
          </a:bodyPr>
          <a:lstStyle/>
          <a:p>
            <a:pPr eaLnBrk="0" hangingPunct="0"/>
            <a:r>
              <a:rPr lang="en-US" altLang="zh-CN" sz="4800" b="1" dirty="0">
                <a:solidFill>
                  <a:srgbClr val="3333FF"/>
                </a:solidFill>
                <a:latin typeface="Times New Roman" pitchFamily="18" charset="0"/>
              </a:rPr>
              <a:t>The composition of blood</a:t>
            </a:r>
          </a:p>
        </p:txBody>
      </p:sp>
      <p:sp>
        <p:nvSpPr>
          <p:cNvPr id="36867" name="Text Box 4"/>
          <p:cNvSpPr txBox="1">
            <a:spLocks noChangeArrowheads="1"/>
          </p:cNvSpPr>
          <p:nvPr/>
        </p:nvSpPr>
        <p:spPr bwMode="auto">
          <a:xfrm>
            <a:off x="8299450" y="2408238"/>
            <a:ext cx="184150" cy="336550"/>
          </a:xfrm>
          <a:prstGeom prst="rect">
            <a:avLst/>
          </a:prstGeom>
          <a:noFill/>
          <a:ln w="9525">
            <a:noFill/>
            <a:miter lim="800000"/>
            <a:headEnd/>
            <a:tailEnd/>
          </a:ln>
        </p:spPr>
        <p:txBody>
          <a:bodyPr wrap="none">
            <a:spAutoFit/>
          </a:bodyPr>
          <a:lstStyle/>
          <a:p>
            <a:pPr algn="ctr" eaLnBrk="0" hangingPunct="0"/>
            <a:endParaRPr lang="zh-CN" altLang="zh-CN" sz="1600" b="1">
              <a:solidFill>
                <a:srgbClr val="FF0000"/>
              </a:solidFill>
              <a:latin typeface="Times"/>
            </a:endParaRPr>
          </a:p>
        </p:txBody>
      </p:sp>
      <p:pic>
        <p:nvPicPr>
          <p:cNvPr id="36868" name="Picture 5"/>
          <p:cNvPicPr>
            <a:picLocks noChangeAspect="1" noChangeArrowheads="1"/>
          </p:cNvPicPr>
          <p:nvPr/>
        </p:nvPicPr>
        <p:blipFill>
          <a:blip r:embed="rId3"/>
          <a:srcRect/>
          <a:stretch>
            <a:fillRect/>
          </a:stretch>
        </p:blipFill>
        <p:spPr bwMode="auto">
          <a:xfrm>
            <a:off x="1854200" y="0"/>
            <a:ext cx="5310188" cy="6097588"/>
          </a:xfrm>
          <a:prstGeom prst="rect">
            <a:avLst/>
          </a:prstGeom>
          <a:noFill/>
          <a:ln w="9525">
            <a:noFill/>
            <a:miter lim="800000"/>
            <a:headEnd/>
            <a:tailEnd/>
          </a:ln>
        </p:spPr>
      </p:pic>
      <p:sp>
        <p:nvSpPr>
          <p:cNvPr id="36869" name="Text Box 6"/>
          <p:cNvSpPr txBox="1">
            <a:spLocks noChangeArrowheads="1"/>
          </p:cNvSpPr>
          <p:nvPr/>
        </p:nvSpPr>
        <p:spPr bwMode="auto">
          <a:xfrm>
            <a:off x="4614863" y="1341438"/>
            <a:ext cx="996950" cy="731837"/>
          </a:xfrm>
          <a:prstGeom prst="rect">
            <a:avLst/>
          </a:prstGeom>
          <a:noFill/>
          <a:ln w="9525">
            <a:noFill/>
            <a:miter lim="800000"/>
            <a:headEnd/>
            <a:tailEnd/>
          </a:ln>
        </p:spPr>
        <p:txBody>
          <a:bodyPr wrap="none">
            <a:spAutoFit/>
          </a:bodyPr>
          <a:lstStyle/>
          <a:p>
            <a:pPr algn="ctr" eaLnBrk="0" hangingPunct="0"/>
            <a:r>
              <a:rPr lang="en-US" altLang="zh-CN" sz="2400" b="1" dirty="0">
                <a:solidFill>
                  <a:srgbClr val="FF0000"/>
                </a:solidFill>
                <a:latin typeface="Times New Roman" pitchFamily="18" charset="0"/>
              </a:rPr>
              <a:t>(90%)</a:t>
            </a:r>
          </a:p>
          <a:p>
            <a:pPr algn="ctr"/>
            <a:endParaRPr lang="en-US" altLang="zh-CN" b="1" dirty="0"/>
          </a:p>
        </p:txBody>
      </p:sp>
      <p:sp>
        <p:nvSpPr>
          <p:cNvPr id="36870" name="Text Box 7"/>
          <p:cNvSpPr txBox="1">
            <a:spLocks noChangeArrowheads="1"/>
          </p:cNvSpPr>
          <p:nvPr/>
        </p:nvSpPr>
        <p:spPr bwMode="auto">
          <a:xfrm>
            <a:off x="4932363" y="3262313"/>
            <a:ext cx="4010025" cy="1311275"/>
          </a:xfrm>
          <a:prstGeom prst="rect">
            <a:avLst/>
          </a:prstGeom>
          <a:noFill/>
          <a:ln w="9525">
            <a:noFill/>
            <a:miter lim="800000"/>
            <a:headEnd/>
            <a:tailEnd/>
          </a:ln>
        </p:spPr>
        <p:txBody>
          <a:bodyPr wrap="none">
            <a:spAutoFit/>
          </a:bodyPr>
          <a:lstStyle/>
          <a:p>
            <a:r>
              <a:rPr lang="en-US" altLang="zh-CN" sz="2000" b="1" dirty="0">
                <a:solidFill>
                  <a:srgbClr val="FF0000"/>
                </a:solidFill>
                <a:latin typeface="Times New Roman" pitchFamily="18" charset="0"/>
              </a:rPr>
              <a:t>Measurements of the concentration</a:t>
            </a:r>
          </a:p>
          <a:p>
            <a:r>
              <a:rPr lang="en-US" altLang="zh-CN" sz="2000" b="1" dirty="0">
                <a:solidFill>
                  <a:srgbClr val="FF0000"/>
                </a:solidFill>
                <a:latin typeface="Times New Roman" pitchFamily="18" charset="0"/>
              </a:rPr>
              <a:t>of components in blood plasma</a:t>
            </a:r>
          </a:p>
          <a:p>
            <a:r>
              <a:rPr lang="en-US" altLang="zh-CN" sz="2000" b="1" dirty="0">
                <a:solidFill>
                  <a:srgbClr val="FF0000"/>
                </a:solidFill>
                <a:latin typeface="Times New Roman" pitchFamily="18" charset="0"/>
              </a:rPr>
              <a:t>are important in the diagnosis</a:t>
            </a:r>
          </a:p>
          <a:p>
            <a:r>
              <a:rPr lang="en-US" altLang="zh-CN" sz="2000" b="1" dirty="0">
                <a:solidFill>
                  <a:srgbClr val="FF0000"/>
                </a:solidFill>
                <a:latin typeface="Times New Roman" pitchFamily="18" charset="0"/>
              </a:rPr>
              <a:t>and treatment of many diseases</a:t>
            </a:r>
          </a:p>
        </p:txBody>
      </p:sp>
      <p:sp>
        <p:nvSpPr>
          <p:cNvPr id="36871" name="Text Box 8"/>
          <p:cNvSpPr txBox="1">
            <a:spLocks noChangeArrowheads="1"/>
          </p:cNvSpPr>
          <p:nvPr/>
        </p:nvSpPr>
        <p:spPr bwMode="auto">
          <a:xfrm>
            <a:off x="5487988" y="266700"/>
            <a:ext cx="644525" cy="366713"/>
          </a:xfrm>
          <a:prstGeom prst="rect">
            <a:avLst/>
          </a:prstGeom>
          <a:noFill/>
          <a:ln w="9525">
            <a:noFill/>
            <a:miter lim="800000"/>
            <a:headEnd/>
            <a:tailEnd/>
          </a:ln>
        </p:spPr>
        <p:txBody>
          <a:bodyPr wrap="none">
            <a:spAutoFit/>
          </a:bodyPr>
          <a:lstStyle/>
          <a:p>
            <a:r>
              <a:rPr lang="zh-CN" altLang="en-US" b="1" dirty="0">
                <a:solidFill>
                  <a:srgbClr val="FF0000"/>
                </a:solidFill>
                <a:latin typeface="楷体" panose="02010609060101010101" pitchFamily="49" charset="-122"/>
                <a:ea typeface="楷体" panose="02010609060101010101" pitchFamily="49" charset="-122"/>
              </a:rPr>
              <a:t>血浆</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468313" y="6338888"/>
            <a:ext cx="8058150" cy="519112"/>
          </a:xfrm>
          <a:prstGeom prst="rect">
            <a:avLst/>
          </a:prstGeom>
          <a:noFill/>
          <a:ln w="9525">
            <a:noFill/>
            <a:miter lim="800000"/>
            <a:headEnd/>
            <a:tailEnd/>
          </a:ln>
        </p:spPr>
        <p:txBody>
          <a:bodyPr wrap="none">
            <a:spAutoFit/>
          </a:bodyPr>
          <a:lstStyle/>
          <a:p>
            <a:pPr eaLnBrk="0" hangingPunct="0"/>
            <a:r>
              <a:rPr lang="en-US" altLang="zh-CN" sz="2800" b="1" dirty="0">
                <a:solidFill>
                  <a:srgbClr val="3333FF"/>
                </a:solidFill>
                <a:latin typeface="Times New Roman" pitchFamily="18" charset="0"/>
              </a:rPr>
              <a:t>Physiological effects of low blood glucose in humans</a:t>
            </a:r>
          </a:p>
        </p:txBody>
      </p:sp>
      <p:pic>
        <p:nvPicPr>
          <p:cNvPr id="37891" name="Picture 9"/>
          <p:cNvPicPr>
            <a:picLocks noChangeAspect="1" noChangeArrowheads="1"/>
          </p:cNvPicPr>
          <p:nvPr/>
        </p:nvPicPr>
        <p:blipFill>
          <a:blip r:embed="rId3"/>
          <a:srcRect/>
          <a:stretch>
            <a:fillRect/>
          </a:stretch>
        </p:blipFill>
        <p:spPr bwMode="auto">
          <a:xfrm>
            <a:off x="1619250" y="260350"/>
            <a:ext cx="5561013" cy="6097588"/>
          </a:xfrm>
          <a:prstGeom prst="rect">
            <a:avLst/>
          </a:prstGeom>
          <a:noFill/>
          <a:ln w="9525">
            <a:noFill/>
            <a:miter lim="800000"/>
            <a:headEnd/>
            <a:tailEnd/>
          </a:ln>
        </p:spPr>
      </p:pic>
      <p:sp>
        <p:nvSpPr>
          <p:cNvPr id="37892" name="Text Box 10"/>
          <p:cNvSpPr txBox="1">
            <a:spLocks noChangeArrowheads="1"/>
          </p:cNvSpPr>
          <p:nvPr/>
        </p:nvSpPr>
        <p:spPr bwMode="auto">
          <a:xfrm>
            <a:off x="3851275" y="2636838"/>
            <a:ext cx="1498600" cy="793750"/>
          </a:xfrm>
          <a:prstGeom prst="rect">
            <a:avLst/>
          </a:prstGeom>
          <a:noFill/>
          <a:ln w="9525">
            <a:noFill/>
            <a:miter lim="800000"/>
            <a:headEnd/>
            <a:tailEnd/>
          </a:ln>
        </p:spPr>
        <p:txBody>
          <a:bodyPr wrap="none">
            <a:spAutoFit/>
          </a:bodyPr>
          <a:lstStyle/>
          <a:p>
            <a:pPr algn="ctr"/>
            <a:r>
              <a:rPr lang="en-US" altLang="zh-CN" sz="2800" b="1" dirty="0">
                <a:solidFill>
                  <a:srgbClr val="FF0000"/>
                </a:solidFill>
                <a:latin typeface="Times New Roman" pitchFamily="18" charset="0"/>
              </a:rPr>
              <a:t>(4.5mM)</a:t>
            </a:r>
          </a:p>
          <a:p>
            <a:pPr algn="ctr"/>
            <a:endParaRPr lang="en-US" altLang="zh-CN" b="1" dirty="0"/>
          </a:p>
        </p:txBody>
      </p:sp>
      <p:sp>
        <p:nvSpPr>
          <p:cNvPr id="37893" name="Text Box 11"/>
          <p:cNvSpPr txBox="1">
            <a:spLocks noChangeArrowheads="1"/>
          </p:cNvSpPr>
          <p:nvPr/>
        </p:nvSpPr>
        <p:spPr bwMode="auto">
          <a:xfrm>
            <a:off x="4140200" y="427038"/>
            <a:ext cx="4186238" cy="2227262"/>
          </a:xfrm>
          <a:prstGeom prst="rect">
            <a:avLst/>
          </a:prstGeom>
          <a:noFill/>
          <a:ln w="9525">
            <a:noFill/>
            <a:miter lim="800000"/>
            <a:headEnd/>
            <a:tailEnd/>
          </a:ln>
        </p:spPr>
        <p:txBody>
          <a:bodyPr wrap="none">
            <a:spAutoFit/>
          </a:bodyPr>
          <a:lstStyle/>
          <a:p>
            <a:r>
              <a:rPr lang="en-US" altLang="zh-CN" sz="2800" b="1" dirty="0">
                <a:solidFill>
                  <a:srgbClr val="FF0000"/>
                </a:solidFill>
                <a:latin typeface="Times New Roman" pitchFamily="18" charset="0"/>
              </a:rPr>
              <a:t>Maintaining the normal </a:t>
            </a:r>
          </a:p>
          <a:p>
            <a:r>
              <a:rPr lang="en-US" altLang="zh-CN" sz="2800" b="1" dirty="0">
                <a:solidFill>
                  <a:srgbClr val="FF0000"/>
                </a:solidFill>
                <a:latin typeface="Times New Roman" pitchFamily="18" charset="0"/>
              </a:rPr>
              <a:t>concentration of glucose </a:t>
            </a:r>
          </a:p>
          <a:p>
            <a:r>
              <a:rPr lang="en-US" altLang="zh-CN" sz="2800" b="1" dirty="0">
                <a:solidFill>
                  <a:srgbClr val="FF0000"/>
                </a:solidFill>
                <a:latin typeface="Times New Roman" pitchFamily="18" charset="0"/>
              </a:rPr>
              <a:t>in the blood is a very high </a:t>
            </a:r>
          </a:p>
          <a:p>
            <a:r>
              <a:rPr lang="en-US" altLang="zh-CN" sz="2800" b="1" dirty="0">
                <a:solidFill>
                  <a:srgbClr val="FF0000"/>
                </a:solidFill>
                <a:latin typeface="Times New Roman" pitchFamily="18" charset="0"/>
              </a:rPr>
              <a:t>priority of the organism</a:t>
            </a:r>
          </a:p>
          <a:p>
            <a:endParaRPr lang="en-US" altLang="zh-CN" sz="2800" b="1" dirty="0">
              <a:latin typeface="Times New Roman" pitchFamily="18" charset="0"/>
            </a:endParaRPr>
          </a:p>
        </p:txBody>
      </p:sp>
      <p:sp>
        <p:nvSpPr>
          <p:cNvPr id="37894" name="Line 12"/>
          <p:cNvSpPr>
            <a:spLocks noChangeShapeType="1"/>
          </p:cNvSpPr>
          <p:nvPr/>
        </p:nvSpPr>
        <p:spPr bwMode="auto">
          <a:xfrm flipH="1">
            <a:off x="4211638" y="4652963"/>
            <a:ext cx="792162" cy="0"/>
          </a:xfrm>
          <a:prstGeom prst="line">
            <a:avLst/>
          </a:prstGeom>
          <a:noFill/>
          <a:ln w="38100">
            <a:solidFill>
              <a:srgbClr val="FF0000"/>
            </a:solidFill>
            <a:round/>
            <a:headEnd/>
            <a:tailEnd type="triangle" w="med" len="med"/>
          </a:ln>
        </p:spPr>
        <p:txBody>
          <a:bodyPr/>
          <a:lstStyle/>
          <a:p>
            <a:endParaRPr lang="zh-CN" altLang="en-US"/>
          </a:p>
        </p:txBody>
      </p:sp>
      <p:sp>
        <p:nvSpPr>
          <p:cNvPr id="37895" name="Text Box 13"/>
          <p:cNvSpPr txBox="1">
            <a:spLocks noChangeArrowheads="1"/>
          </p:cNvSpPr>
          <p:nvPr/>
        </p:nvSpPr>
        <p:spPr bwMode="auto">
          <a:xfrm>
            <a:off x="5003800" y="4365625"/>
            <a:ext cx="3040063" cy="457200"/>
          </a:xfrm>
          <a:prstGeom prst="rect">
            <a:avLst/>
          </a:prstGeom>
          <a:noFill/>
          <a:ln w="9525">
            <a:noFill/>
            <a:miter lim="800000"/>
            <a:headEnd/>
            <a:tailEnd/>
          </a:ln>
        </p:spPr>
        <p:txBody>
          <a:bodyPr wrap="none">
            <a:spAutoFit/>
          </a:bodyPr>
          <a:lstStyle/>
          <a:p>
            <a:r>
              <a:rPr lang="en-US" altLang="zh-CN" sz="2400" b="1" dirty="0">
                <a:latin typeface="Times New Roman" pitchFamily="18" charset="0"/>
              </a:rPr>
              <a:t>Hypoglycemia </a:t>
            </a:r>
            <a:r>
              <a:rPr lang="zh-CN" altLang="en-US" sz="2400" b="1" dirty="0">
                <a:latin typeface="楷体" panose="02010609060101010101" pitchFamily="49" charset="-122"/>
                <a:ea typeface="楷体" panose="02010609060101010101" pitchFamily="49" charset="-122"/>
              </a:rPr>
              <a:t>低血糖</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304800"/>
            <a:ext cx="9144000" cy="1143000"/>
          </a:xfrm>
        </p:spPr>
        <p:txBody>
          <a:bodyPr/>
          <a:lstStyle/>
          <a:p>
            <a:pPr eaLnBrk="1" hangingPunct="1"/>
            <a:r>
              <a:rPr lang="en-US" altLang="zh-CN" sz="6000" b="1" dirty="0" smtClean="0">
                <a:solidFill>
                  <a:srgbClr val="3333FF"/>
                </a:solidFill>
                <a:latin typeface="Times New Roman" pitchFamily="18" charset="0"/>
              </a:rPr>
              <a:t>Hormonal regulation of fuel metabolism</a:t>
            </a:r>
            <a:r>
              <a:rPr lang="en-US" altLang="zh-CN" dirty="0" smtClean="0"/>
              <a:t> </a:t>
            </a:r>
          </a:p>
        </p:txBody>
      </p:sp>
      <p:sp>
        <p:nvSpPr>
          <p:cNvPr id="38915" name="Rectangle 3"/>
          <p:cNvSpPr>
            <a:spLocks noGrp="1" noChangeArrowheads="1"/>
          </p:cNvSpPr>
          <p:nvPr>
            <p:ph type="body" idx="1"/>
          </p:nvPr>
        </p:nvSpPr>
        <p:spPr>
          <a:xfrm>
            <a:off x="0" y="1905000"/>
            <a:ext cx="9144000" cy="4953000"/>
          </a:xfrm>
        </p:spPr>
        <p:txBody>
          <a:bodyPr/>
          <a:lstStyle/>
          <a:p>
            <a:pPr eaLnBrk="1" hangingPunct="1">
              <a:lnSpc>
                <a:spcPct val="90000"/>
              </a:lnSpc>
              <a:buFontTx/>
              <a:buNone/>
            </a:pPr>
            <a:r>
              <a:rPr lang="en-US" altLang="zh-CN" sz="3600" b="1" dirty="0" smtClean="0">
                <a:latin typeface="Times New Roman" pitchFamily="18" charset="0"/>
              </a:rPr>
              <a:t>   </a:t>
            </a:r>
            <a:r>
              <a:rPr lang="en-US" altLang="zh-CN" sz="4000" b="1" dirty="0" smtClean="0">
                <a:solidFill>
                  <a:srgbClr val="FF0000"/>
                </a:solidFill>
                <a:latin typeface="Times New Roman" pitchFamily="18" charset="0"/>
              </a:rPr>
              <a:t>Hormones coordinate and integrate the metabolic activities of all the tissues to produce homeostasis in the animal.</a:t>
            </a:r>
          </a:p>
          <a:p>
            <a:pPr eaLnBrk="1" hangingPunct="1">
              <a:lnSpc>
                <a:spcPct val="90000"/>
              </a:lnSpc>
            </a:pPr>
            <a:r>
              <a:rPr lang="en-US" altLang="zh-CN" sz="3600" b="1" dirty="0" smtClean="0">
                <a:solidFill>
                  <a:srgbClr val="3333FF"/>
                </a:solidFill>
                <a:latin typeface="Times New Roman" pitchFamily="18" charset="0"/>
              </a:rPr>
              <a:t>Epinephrine</a:t>
            </a:r>
            <a:r>
              <a:rPr lang="en-US" altLang="zh-CN" sz="3600" b="1" dirty="0" smtClean="0">
                <a:latin typeface="Times New Roman" pitchFamily="18" charset="0"/>
              </a:rPr>
              <a:t> signals impending activity.</a:t>
            </a:r>
          </a:p>
          <a:p>
            <a:pPr eaLnBrk="1" hangingPunct="1">
              <a:lnSpc>
                <a:spcPct val="90000"/>
              </a:lnSpc>
            </a:pPr>
            <a:r>
              <a:rPr lang="en-US" altLang="zh-CN" sz="3600" b="1" dirty="0" smtClean="0">
                <a:solidFill>
                  <a:srgbClr val="3333FF"/>
                </a:solidFill>
                <a:latin typeface="Times New Roman" pitchFamily="18" charset="0"/>
              </a:rPr>
              <a:t>Glucagon</a:t>
            </a:r>
            <a:r>
              <a:rPr lang="en-US" altLang="zh-CN" sz="3600" b="1" dirty="0" smtClean="0">
                <a:latin typeface="Times New Roman" pitchFamily="18" charset="0"/>
              </a:rPr>
              <a:t> signals low blood glucose level.</a:t>
            </a:r>
          </a:p>
          <a:p>
            <a:pPr eaLnBrk="1" hangingPunct="1">
              <a:lnSpc>
                <a:spcPct val="90000"/>
              </a:lnSpc>
            </a:pPr>
            <a:r>
              <a:rPr lang="en-US" altLang="zh-CN" sz="3600" b="1" dirty="0" smtClean="0">
                <a:solidFill>
                  <a:srgbClr val="3333FF"/>
                </a:solidFill>
                <a:latin typeface="Times New Roman" pitchFamily="18" charset="0"/>
              </a:rPr>
              <a:t>Insulin</a:t>
            </a:r>
            <a:r>
              <a:rPr lang="en-US" altLang="zh-CN" sz="3600" b="1" dirty="0" smtClean="0">
                <a:latin typeface="Times New Roman" pitchFamily="18" charset="0"/>
              </a:rPr>
              <a:t> signals high blood glucose level.</a:t>
            </a:r>
          </a:p>
          <a:p>
            <a:pPr eaLnBrk="1" hangingPunct="1">
              <a:lnSpc>
                <a:spcPct val="90000"/>
              </a:lnSpc>
            </a:pPr>
            <a:r>
              <a:rPr lang="en-US" altLang="zh-CN" sz="3600" b="1" dirty="0" smtClean="0">
                <a:latin typeface="Times New Roman" pitchFamily="18" charset="0"/>
              </a:rPr>
              <a:t>Cortisol signals stress, including low blood glucose.</a:t>
            </a:r>
          </a:p>
        </p:txBody>
      </p:sp>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250825" y="0"/>
            <a:ext cx="5095875" cy="5445125"/>
          </a:xfrm>
          <a:prstGeom prst="rect">
            <a:avLst/>
          </a:prstGeom>
          <a:noFill/>
          <a:ln w="9525">
            <a:noFill/>
            <a:miter lim="800000"/>
            <a:headEnd/>
            <a:tailEnd/>
          </a:ln>
        </p:spPr>
      </p:pic>
      <p:sp>
        <p:nvSpPr>
          <p:cNvPr id="39939" name="Text Box 3"/>
          <p:cNvSpPr txBox="1">
            <a:spLocks noChangeArrowheads="1"/>
          </p:cNvSpPr>
          <p:nvPr/>
        </p:nvSpPr>
        <p:spPr bwMode="auto">
          <a:xfrm>
            <a:off x="0" y="5661025"/>
            <a:ext cx="5881688" cy="519113"/>
          </a:xfrm>
          <a:prstGeom prst="rect">
            <a:avLst/>
          </a:prstGeom>
          <a:noFill/>
          <a:ln w="9525">
            <a:noFill/>
            <a:miter lim="800000"/>
            <a:headEnd/>
            <a:tailEnd/>
          </a:ln>
        </p:spPr>
        <p:txBody>
          <a:bodyPr wrap="none">
            <a:spAutoFit/>
          </a:bodyPr>
          <a:lstStyle/>
          <a:p>
            <a:pPr eaLnBrk="0" hangingPunct="0"/>
            <a:r>
              <a:rPr lang="en-US" altLang="zh-CN" sz="2800" b="1" dirty="0">
                <a:solidFill>
                  <a:srgbClr val="3333FF"/>
                </a:solidFill>
                <a:latin typeface="Times New Roman" pitchFamily="18" charset="0"/>
              </a:rPr>
              <a:t>The endocrine system of the pancreas</a:t>
            </a:r>
          </a:p>
        </p:txBody>
      </p:sp>
      <p:sp>
        <p:nvSpPr>
          <p:cNvPr id="39940" name="Text Box 4"/>
          <p:cNvSpPr txBox="1">
            <a:spLocks noChangeArrowheads="1"/>
          </p:cNvSpPr>
          <p:nvPr/>
        </p:nvSpPr>
        <p:spPr bwMode="auto">
          <a:xfrm>
            <a:off x="5273675" y="2997200"/>
            <a:ext cx="3870325" cy="2227263"/>
          </a:xfrm>
          <a:prstGeom prst="rect">
            <a:avLst/>
          </a:prstGeom>
          <a:noFill/>
          <a:ln w="9525">
            <a:noFill/>
            <a:miter lim="800000"/>
            <a:headEnd/>
            <a:tailEnd/>
          </a:ln>
        </p:spPr>
        <p:txBody>
          <a:bodyPr wrap="none">
            <a:spAutoFit/>
          </a:bodyPr>
          <a:lstStyle/>
          <a:p>
            <a:pPr eaLnBrk="0" hangingPunct="0"/>
            <a:r>
              <a:rPr lang="en-US" altLang="zh-CN" sz="2800" b="1" dirty="0">
                <a:latin typeface="Times New Roman" pitchFamily="18" charset="0"/>
                <a:cs typeface="Times New Roman" pitchFamily="18" charset="0"/>
              </a:rPr>
              <a:t>Insulin released by the </a:t>
            </a:r>
          </a:p>
          <a:p>
            <a:pPr eaLnBrk="0" hangingPunct="0"/>
            <a:r>
              <a:rPr lang="en-US" altLang="zh-CN" sz="2800" b="1" dirty="0">
                <a:latin typeface="Times New Roman" pitchFamily="18" charset="0"/>
                <a:cs typeface="Times New Roman" pitchFamily="18" charset="0"/>
              </a:rPr>
              <a:t>pancreas is largely </a:t>
            </a:r>
          </a:p>
          <a:p>
            <a:pPr eaLnBrk="0" hangingPunct="0"/>
            <a:r>
              <a:rPr lang="en-US" altLang="zh-CN" sz="2800" b="1" dirty="0">
                <a:latin typeface="Times New Roman" pitchFamily="18" charset="0"/>
                <a:cs typeface="Times New Roman" pitchFamily="18" charset="0"/>
              </a:rPr>
              <a:t>regulated by the level </a:t>
            </a:r>
          </a:p>
          <a:p>
            <a:pPr eaLnBrk="0" hangingPunct="0"/>
            <a:r>
              <a:rPr lang="en-US" altLang="zh-CN" sz="2800" b="1" dirty="0">
                <a:latin typeface="Times New Roman" pitchFamily="18" charset="0"/>
                <a:cs typeface="Times New Roman" pitchFamily="18" charset="0"/>
              </a:rPr>
              <a:t>of glucose in the blood </a:t>
            </a:r>
          </a:p>
          <a:p>
            <a:pPr eaLnBrk="0" hangingPunct="0"/>
            <a:r>
              <a:rPr lang="en-US" altLang="zh-CN" sz="2800" b="1" dirty="0">
                <a:latin typeface="Times New Roman" pitchFamily="18" charset="0"/>
                <a:cs typeface="Times New Roman" pitchFamily="18" charset="0"/>
              </a:rPr>
              <a:t>supplied to the pancreas</a:t>
            </a:r>
          </a:p>
        </p:txBody>
      </p:sp>
      <p:sp>
        <p:nvSpPr>
          <p:cNvPr id="39941" name="Text Box 5"/>
          <p:cNvSpPr txBox="1">
            <a:spLocks noChangeArrowheads="1"/>
          </p:cNvSpPr>
          <p:nvPr/>
        </p:nvSpPr>
        <p:spPr bwMode="auto">
          <a:xfrm>
            <a:off x="4572000" y="2420938"/>
            <a:ext cx="3265488" cy="519112"/>
          </a:xfrm>
          <a:prstGeom prst="rect">
            <a:avLst/>
          </a:prstGeom>
          <a:noFill/>
          <a:ln w="9525">
            <a:noFill/>
            <a:miter lim="800000"/>
            <a:headEnd/>
            <a:tailEnd/>
          </a:ln>
        </p:spPr>
        <p:txBody>
          <a:bodyPr wrap="none">
            <a:spAutoFit/>
          </a:bodyPr>
          <a:lstStyle/>
          <a:p>
            <a:r>
              <a:rPr lang="en-US" altLang="zh-CN" sz="2800" b="1" dirty="0">
                <a:solidFill>
                  <a:srgbClr val="FF0000"/>
                </a:solidFill>
                <a:latin typeface="Times New Roman" pitchFamily="18" charset="0"/>
              </a:rPr>
              <a:t>Islets of Langerhans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304800"/>
            <a:ext cx="9144000" cy="1143000"/>
          </a:xfrm>
        </p:spPr>
        <p:txBody>
          <a:bodyPr/>
          <a:lstStyle/>
          <a:p>
            <a:pPr eaLnBrk="1" hangingPunct="1"/>
            <a:r>
              <a:rPr lang="en-US" altLang="zh-CN" sz="4800" b="1" dirty="0" smtClean="0">
                <a:solidFill>
                  <a:srgbClr val="3333FF"/>
                </a:solidFill>
                <a:latin typeface="Times New Roman" pitchFamily="18" charset="0"/>
              </a:rPr>
              <a:t>Each tissue of the human body has a specialized function</a:t>
            </a:r>
            <a:r>
              <a:rPr lang="en-US" altLang="zh-CN" dirty="0" smtClean="0"/>
              <a:t> </a:t>
            </a:r>
          </a:p>
        </p:txBody>
      </p:sp>
      <p:sp>
        <p:nvSpPr>
          <p:cNvPr id="3075" name="Rectangle 3"/>
          <p:cNvSpPr>
            <a:spLocks noGrp="1" noChangeArrowheads="1"/>
          </p:cNvSpPr>
          <p:nvPr>
            <p:ph type="body" idx="1"/>
          </p:nvPr>
        </p:nvSpPr>
        <p:spPr>
          <a:xfrm>
            <a:off x="0" y="1905000"/>
            <a:ext cx="9144000" cy="4953000"/>
          </a:xfrm>
        </p:spPr>
        <p:txBody>
          <a:bodyPr/>
          <a:lstStyle/>
          <a:p>
            <a:pPr eaLnBrk="1" hangingPunct="1">
              <a:lnSpc>
                <a:spcPct val="90000"/>
              </a:lnSpc>
            </a:pPr>
            <a:r>
              <a:rPr lang="en-US" altLang="zh-CN" sz="3600" b="1" dirty="0" smtClean="0">
                <a:latin typeface="Times New Roman" pitchFamily="18" charset="0"/>
              </a:rPr>
              <a:t>Liver: processes and distributes nutrients</a:t>
            </a:r>
          </a:p>
          <a:p>
            <a:pPr eaLnBrk="1" hangingPunct="1">
              <a:lnSpc>
                <a:spcPct val="90000"/>
              </a:lnSpc>
            </a:pPr>
            <a:r>
              <a:rPr lang="en-US" altLang="zh-CN" sz="3600" b="1" dirty="0" smtClean="0">
                <a:latin typeface="Times New Roman" pitchFamily="18" charset="0"/>
              </a:rPr>
              <a:t>Adipose tissues: store and supply fatty acids</a:t>
            </a:r>
          </a:p>
          <a:p>
            <a:pPr eaLnBrk="1" hangingPunct="1">
              <a:lnSpc>
                <a:spcPct val="90000"/>
              </a:lnSpc>
            </a:pPr>
            <a:r>
              <a:rPr lang="en-US" altLang="zh-CN" sz="3600" b="1" dirty="0" smtClean="0">
                <a:latin typeface="Times New Roman" pitchFamily="18" charset="0"/>
              </a:rPr>
              <a:t>Skeletal muscle: generates ATP for motion</a:t>
            </a:r>
          </a:p>
          <a:p>
            <a:pPr eaLnBrk="1" hangingPunct="1">
              <a:lnSpc>
                <a:spcPct val="90000"/>
              </a:lnSpc>
            </a:pPr>
            <a:r>
              <a:rPr lang="en-US" altLang="zh-CN" sz="3600" b="1" dirty="0" smtClean="0">
                <a:latin typeface="Times New Roman" pitchFamily="18" charset="0"/>
              </a:rPr>
              <a:t>Brain: uses energy to transfer electrical impulses</a:t>
            </a:r>
            <a:endParaRPr lang="en-US" altLang="zh-CN" sz="3600" b="1" dirty="0" smtClean="0">
              <a:solidFill>
                <a:srgbClr val="FF0000"/>
              </a:solidFill>
              <a:latin typeface="Times New Roman" pitchFamily="18" charset="0"/>
            </a:endParaRPr>
          </a:p>
          <a:p>
            <a:pPr eaLnBrk="1" hangingPunct="1">
              <a:lnSpc>
                <a:spcPct val="90000"/>
              </a:lnSpc>
            </a:pPr>
            <a:r>
              <a:rPr lang="en-US" altLang="zh-CN" sz="3600" b="1" dirty="0" smtClean="0">
                <a:latin typeface="Times New Roman" pitchFamily="18" charset="0"/>
              </a:rPr>
              <a:t>Blood: mediates metabolic interactions among all tissues</a:t>
            </a: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23813" y="6159500"/>
            <a:ext cx="9164638" cy="519113"/>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rPr>
              <a:t>Glucose regulation of insulin secretion by pancreatic </a:t>
            </a:r>
            <a:r>
              <a:rPr lang="en-US" altLang="zh-CN" sz="2800" b="1" dirty="0">
                <a:solidFill>
                  <a:srgbClr val="3333FF"/>
                </a:solidFill>
                <a:latin typeface="Symbol" pitchFamily="18" charset="2"/>
              </a:rPr>
              <a:t>b</a:t>
            </a:r>
            <a:r>
              <a:rPr lang="en-US" altLang="zh-CN" sz="2800" b="1" dirty="0">
                <a:solidFill>
                  <a:srgbClr val="3333FF"/>
                </a:solidFill>
                <a:latin typeface="Times New Roman" pitchFamily="18" charset="0"/>
              </a:rPr>
              <a:t> cells</a:t>
            </a:r>
          </a:p>
        </p:txBody>
      </p:sp>
      <p:pic>
        <p:nvPicPr>
          <p:cNvPr id="40963" name="Picture 4"/>
          <p:cNvPicPr>
            <a:picLocks noChangeAspect="1" noChangeArrowheads="1"/>
          </p:cNvPicPr>
          <p:nvPr/>
        </p:nvPicPr>
        <p:blipFill>
          <a:blip r:embed="rId2"/>
          <a:srcRect/>
          <a:stretch>
            <a:fillRect/>
          </a:stretch>
        </p:blipFill>
        <p:spPr bwMode="auto">
          <a:xfrm>
            <a:off x="1547813" y="188913"/>
            <a:ext cx="6230937" cy="6097587"/>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55576" y="6147048"/>
            <a:ext cx="7741096" cy="710952"/>
          </a:xfrm>
        </p:spPr>
        <p:txBody>
          <a:bodyPr/>
          <a:lstStyle/>
          <a:p>
            <a:r>
              <a:rPr lang="en-US" altLang="zh-CN" sz="3200" b="1" dirty="0">
                <a:solidFill>
                  <a:srgbClr val="3333FF"/>
                </a:solidFill>
                <a:latin typeface="Times New Roman" pitchFamily="18" charset="0"/>
                <a:cs typeface="Times New Roman" pitchFamily="18" charset="0"/>
              </a:rPr>
              <a:t>Insulin is formed from its large precursor </a:t>
            </a:r>
            <a:br>
              <a:rPr lang="en-US" altLang="zh-CN" sz="3200" b="1" dirty="0">
                <a:solidFill>
                  <a:srgbClr val="3333FF"/>
                </a:solidFill>
                <a:latin typeface="Times New Roman" pitchFamily="18" charset="0"/>
                <a:cs typeface="Times New Roman" pitchFamily="18" charset="0"/>
              </a:rPr>
            </a:br>
            <a:r>
              <a:rPr lang="en-US" altLang="zh-CN" sz="3200" b="1" dirty="0">
                <a:solidFill>
                  <a:srgbClr val="3333FF"/>
                </a:solidFill>
                <a:latin typeface="Times New Roman" pitchFamily="18" charset="0"/>
                <a:cs typeface="Times New Roman" pitchFamily="18" charset="0"/>
              </a:rPr>
              <a:t>preproinsulin by proteolytic processing</a:t>
            </a:r>
            <a:br>
              <a:rPr lang="en-US" altLang="zh-CN" sz="3200" b="1" dirty="0">
                <a:solidFill>
                  <a:srgbClr val="3333FF"/>
                </a:solidFill>
                <a:latin typeface="Times New Roman" pitchFamily="18" charset="0"/>
                <a:cs typeface="Times New Roman" pitchFamily="18" charset="0"/>
              </a:rPr>
            </a:br>
            <a:endParaRPr lang="en-US" altLang="zh-CN" sz="3200" b="1" dirty="0" smtClean="0">
              <a:solidFill>
                <a:srgbClr val="3333FF"/>
              </a:solidFill>
              <a:latin typeface="Times New Roman" panose="02020603050405020304" pitchFamily="18" charset="0"/>
              <a:cs typeface="Times New Roman" panose="02020603050405020304" pitchFamily="18" charset="0"/>
            </a:endParaRPr>
          </a:p>
        </p:txBody>
      </p:sp>
      <p:pic>
        <p:nvPicPr>
          <p:cNvPr id="15364" name="Picture 5" descr="C:\Users\shannon.moloney\AppData\Local\Temp\wz3f27\ch23\figure_23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16632"/>
            <a:ext cx="3312368" cy="56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164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gure 23-26"/>
          <p:cNvPicPr>
            <a:picLocks noChangeAspect="1" noChangeArrowheads="1"/>
          </p:cNvPicPr>
          <p:nvPr/>
        </p:nvPicPr>
        <p:blipFill>
          <a:blip r:embed="rId3"/>
          <a:srcRect/>
          <a:stretch>
            <a:fillRect/>
          </a:stretch>
        </p:blipFill>
        <p:spPr bwMode="auto">
          <a:xfrm>
            <a:off x="825500" y="165100"/>
            <a:ext cx="7507288" cy="6532563"/>
          </a:xfrm>
          <a:prstGeom prst="rect">
            <a:avLst/>
          </a:prstGeom>
          <a:noFill/>
          <a:ln w="9525">
            <a:noFill/>
            <a:miter lim="800000"/>
            <a:headEnd/>
            <a:tailEnd/>
          </a:ln>
        </p:spPr>
      </p:pic>
      <p:sp>
        <p:nvSpPr>
          <p:cNvPr id="43011" name="矩形 2"/>
          <p:cNvSpPr>
            <a:spLocks noChangeArrowheads="1"/>
          </p:cNvSpPr>
          <p:nvPr/>
        </p:nvSpPr>
        <p:spPr bwMode="auto">
          <a:xfrm>
            <a:off x="2357438" y="1714500"/>
            <a:ext cx="1428750" cy="500063"/>
          </a:xfrm>
          <a:prstGeom prst="rect">
            <a:avLst/>
          </a:prstGeom>
          <a:noFill/>
          <a:ln w="38100" algn="ctr">
            <a:solidFill>
              <a:srgbClr val="FF0000"/>
            </a:solidFill>
            <a:round/>
            <a:headEnd/>
            <a:tailEnd/>
          </a:ln>
        </p:spPr>
        <p:txBody>
          <a:bodyPr/>
          <a:lstStyle/>
          <a:p>
            <a:endParaRPr lang="zh-CN" altLang="en-US" b="1"/>
          </a:p>
        </p:txBody>
      </p:sp>
      <p:sp>
        <p:nvSpPr>
          <p:cNvPr id="43012" name="Line 7"/>
          <p:cNvSpPr>
            <a:spLocks noChangeShapeType="1"/>
          </p:cNvSpPr>
          <p:nvPr/>
        </p:nvSpPr>
        <p:spPr bwMode="auto">
          <a:xfrm>
            <a:off x="357188" y="2571750"/>
            <a:ext cx="503237" cy="0"/>
          </a:xfrm>
          <a:prstGeom prst="line">
            <a:avLst/>
          </a:prstGeom>
          <a:noFill/>
          <a:ln w="38100">
            <a:solidFill>
              <a:srgbClr val="3333FF"/>
            </a:solidFill>
            <a:round/>
            <a:headEnd/>
            <a:tailEnd type="triangle" w="med" len="med"/>
          </a:ln>
        </p:spPr>
        <p:txBody>
          <a:bodyPr/>
          <a:lstStyle/>
          <a:p>
            <a:endParaRPr lang="zh-CN" altLang="en-US"/>
          </a:p>
        </p:txBody>
      </p:sp>
      <p:sp>
        <p:nvSpPr>
          <p:cNvPr id="43013" name="Line 7"/>
          <p:cNvSpPr>
            <a:spLocks noChangeShapeType="1"/>
          </p:cNvSpPr>
          <p:nvPr/>
        </p:nvSpPr>
        <p:spPr bwMode="auto">
          <a:xfrm>
            <a:off x="428625" y="3357563"/>
            <a:ext cx="503238" cy="0"/>
          </a:xfrm>
          <a:prstGeom prst="line">
            <a:avLst/>
          </a:prstGeom>
          <a:noFill/>
          <a:ln w="38100">
            <a:solidFill>
              <a:schemeClr val="tx1"/>
            </a:solidFill>
            <a:round/>
            <a:headEnd/>
            <a:tailEnd type="triangle" w="med" len="med"/>
          </a:ln>
        </p:spPr>
        <p:txBody>
          <a:bodyPr/>
          <a:lstStyle/>
          <a:p>
            <a:endParaRPr lang="zh-CN" altLang="en-US"/>
          </a:p>
        </p:txBody>
      </p:sp>
      <p:sp>
        <p:nvSpPr>
          <p:cNvPr id="43014" name="Line 7"/>
          <p:cNvSpPr>
            <a:spLocks noChangeShapeType="1"/>
          </p:cNvSpPr>
          <p:nvPr/>
        </p:nvSpPr>
        <p:spPr bwMode="auto">
          <a:xfrm>
            <a:off x="428625" y="3857625"/>
            <a:ext cx="503238" cy="0"/>
          </a:xfrm>
          <a:prstGeom prst="line">
            <a:avLst/>
          </a:prstGeom>
          <a:noFill/>
          <a:ln w="38100">
            <a:solidFill>
              <a:srgbClr val="00B050"/>
            </a:solidFill>
            <a:round/>
            <a:headEnd/>
            <a:tailEnd type="triangle" w="med" len="med"/>
          </a:ln>
        </p:spPr>
        <p:txBody>
          <a:bodyPr/>
          <a:lstStyle/>
          <a:p>
            <a:endParaRPr lang="zh-CN" altLang="en-US"/>
          </a:p>
        </p:txBody>
      </p:sp>
      <p:sp>
        <p:nvSpPr>
          <p:cNvPr id="43015" name="Line 4"/>
          <p:cNvSpPr>
            <a:spLocks noChangeShapeType="1"/>
          </p:cNvSpPr>
          <p:nvPr/>
        </p:nvSpPr>
        <p:spPr bwMode="auto">
          <a:xfrm>
            <a:off x="5000625" y="2714625"/>
            <a:ext cx="790575" cy="0"/>
          </a:xfrm>
          <a:prstGeom prst="line">
            <a:avLst/>
          </a:prstGeom>
          <a:noFill/>
          <a:ln w="38100">
            <a:solidFill>
              <a:srgbClr val="3333FF"/>
            </a:solidFill>
            <a:round/>
            <a:headEnd/>
            <a:tailEnd/>
          </a:ln>
        </p:spPr>
        <p:txBody>
          <a:bodyPr/>
          <a:lstStyle/>
          <a:p>
            <a:endParaRPr lang="zh-CN" altLang="en-US"/>
          </a:p>
        </p:txBody>
      </p:sp>
      <p:cxnSp>
        <p:nvCxnSpPr>
          <p:cNvPr id="43016" name="直接连接符 8"/>
          <p:cNvCxnSpPr>
            <a:cxnSpLocks noChangeShapeType="1"/>
          </p:cNvCxnSpPr>
          <p:nvPr/>
        </p:nvCxnSpPr>
        <p:spPr bwMode="auto">
          <a:xfrm>
            <a:off x="4929188" y="3286125"/>
            <a:ext cx="428625" cy="1588"/>
          </a:xfrm>
          <a:prstGeom prst="line">
            <a:avLst/>
          </a:prstGeom>
          <a:noFill/>
          <a:ln w="38100" algn="ctr">
            <a:solidFill>
              <a:srgbClr val="3333FF"/>
            </a:solidFill>
            <a:round/>
            <a:headEnd/>
            <a:tailEnd/>
          </a:ln>
        </p:spPr>
      </p:cxnSp>
      <p:cxnSp>
        <p:nvCxnSpPr>
          <p:cNvPr id="43017" name="直接连接符 9"/>
          <p:cNvCxnSpPr>
            <a:cxnSpLocks noChangeShapeType="1"/>
          </p:cNvCxnSpPr>
          <p:nvPr/>
        </p:nvCxnSpPr>
        <p:spPr bwMode="auto">
          <a:xfrm>
            <a:off x="4286250" y="4071938"/>
            <a:ext cx="428625" cy="1587"/>
          </a:xfrm>
          <a:prstGeom prst="line">
            <a:avLst/>
          </a:prstGeom>
          <a:noFill/>
          <a:ln w="38100" algn="ctr">
            <a:solidFill>
              <a:srgbClr val="3333FF"/>
            </a:solidFill>
            <a:round/>
            <a:headEnd/>
            <a:tailEnd/>
          </a:ln>
        </p:spPr>
      </p:cxnSp>
      <p:sp>
        <p:nvSpPr>
          <p:cNvPr id="43018" name="Line 4"/>
          <p:cNvSpPr>
            <a:spLocks noChangeShapeType="1"/>
          </p:cNvSpPr>
          <p:nvPr/>
        </p:nvSpPr>
        <p:spPr bwMode="auto">
          <a:xfrm>
            <a:off x="2643188" y="4286250"/>
            <a:ext cx="790575" cy="0"/>
          </a:xfrm>
          <a:prstGeom prst="line">
            <a:avLst/>
          </a:prstGeom>
          <a:noFill/>
          <a:ln w="38100">
            <a:solidFill>
              <a:schemeClr val="tx1"/>
            </a:solidFill>
            <a:round/>
            <a:headEnd/>
            <a:tailEnd/>
          </a:ln>
        </p:spPr>
        <p:txBody>
          <a:bodyPr/>
          <a:lstStyle/>
          <a:p>
            <a:endParaRPr lang="zh-CN" altLang="en-US"/>
          </a:p>
        </p:txBody>
      </p:sp>
      <p:cxnSp>
        <p:nvCxnSpPr>
          <p:cNvPr id="43019" name="直接连接符 11"/>
          <p:cNvCxnSpPr>
            <a:cxnSpLocks noChangeShapeType="1"/>
          </p:cNvCxnSpPr>
          <p:nvPr/>
        </p:nvCxnSpPr>
        <p:spPr bwMode="auto">
          <a:xfrm>
            <a:off x="3929063" y="3714750"/>
            <a:ext cx="428625" cy="1588"/>
          </a:xfrm>
          <a:prstGeom prst="line">
            <a:avLst/>
          </a:prstGeom>
          <a:noFill/>
          <a:ln w="38100" algn="ctr">
            <a:solidFill>
              <a:schemeClr val="tx1"/>
            </a:solidFill>
            <a:round/>
            <a:headEnd/>
            <a:tailEnd/>
          </a:ln>
        </p:spPr>
      </p:cxnSp>
      <p:sp>
        <p:nvSpPr>
          <p:cNvPr id="43020" name="Line 4"/>
          <p:cNvSpPr>
            <a:spLocks noChangeShapeType="1"/>
          </p:cNvSpPr>
          <p:nvPr/>
        </p:nvSpPr>
        <p:spPr bwMode="auto">
          <a:xfrm>
            <a:off x="3071813" y="3929063"/>
            <a:ext cx="790575" cy="0"/>
          </a:xfrm>
          <a:prstGeom prst="line">
            <a:avLst/>
          </a:prstGeom>
          <a:noFill/>
          <a:ln w="38100">
            <a:solidFill>
              <a:schemeClr val="tx1"/>
            </a:solidFill>
            <a:round/>
            <a:headEnd/>
            <a:tailEnd/>
          </a:ln>
        </p:spPr>
        <p:txBody>
          <a:bodyPr/>
          <a:lstStyle/>
          <a:p>
            <a:endParaRPr lang="zh-CN" altLang="en-US"/>
          </a:p>
        </p:txBody>
      </p:sp>
      <p:cxnSp>
        <p:nvCxnSpPr>
          <p:cNvPr id="43021" name="直接连接符 13"/>
          <p:cNvCxnSpPr>
            <a:cxnSpLocks noChangeShapeType="1"/>
          </p:cNvCxnSpPr>
          <p:nvPr/>
        </p:nvCxnSpPr>
        <p:spPr bwMode="auto">
          <a:xfrm>
            <a:off x="6572250" y="4714875"/>
            <a:ext cx="428625" cy="1588"/>
          </a:xfrm>
          <a:prstGeom prst="line">
            <a:avLst/>
          </a:prstGeom>
          <a:noFill/>
          <a:ln w="38100" algn="ctr">
            <a:solidFill>
              <a:srgbClr val="00B050"/>
            </a:solidFill>
            <a:round/>
            <a:headEnd/>
            <a:tailEnd/>
          </a:ln>
        </p:spPr>
      </p:cxnSp>
      <p:cxnSp>
        <p:nvCxnSpPr>
          <p:cNvPr id="43022" name="直接连接符 14"/>
          <p:cNvCxnSpPr>
            <a:cxnSpLocks noChangeShapeType="1"/>
          </p:cNvCxnSpPr>
          <p:nvPr/>
        </p:nvCxnSpPr>
        <p:spPr bwMode="auto">
          <a:xfrm>
            <a:off x="3857625" y="5857875"/>
            <a:ext cx="428625" cy="1588"/>
          </a:xfrm>
          <a:prstGeom prst="line">
            <a:avLst/>
          </a:prstGeom>
          <a:noFill/>
          <a:ln w="38100" algn="ctr">
            <a:solidFill>
              <a:srgbClr val="00B050"/>
            </a:solidFill>
            <a:round/>
            <a:headEnd/>
            <a:tailEnd/>
          </a:ln>
        </p:spPr>
      </p:cxnSp>
      <p:sp>
        <p:nvSpPr>
          <p:cNvPr id="43023" name="Text Box 16"/>
          <p:cNvSpPr txBox="1">
            <a:spLocks noChangeArrowheads="1"/>
          </p:cNvSpPr>
          <p:nvPr/>
        </p:nvSpPr>
        <p:spPr bwMode="auto">
          <a:xfrm>
            <a:off x="3352870" y="6318251"/>
            <a:ext cx="5781675" cy="519112"/>
          </a:xfrm>
          <a:prstGeom prst="rect">
            <a:avLst/>
          </a:prstGeom>
          <a:noFill/>
          <a:ln w="9525">
            <a:noFill/>
            <a:miter lim="800000"/>
            <a:headEnd/>
            <a:tailEnd/>
          </a:ln>
        </p:spPr>
        <p:txBody>
          <a:bodyPr wrap="none">
            <a:spAutoFit/>
          </a:bodyPr>
          <a:lstStyle/>
          <a:p>
            <a:r>
              <a:rPr lang="en-US" altLang="zh-CN" sz="2800" b="1" dirty="0">
                <a:solidFill>
                  <a:srgbClr val="3333FF"/>
                </a:solidFill>
                <a:latin typeface="Times New Roman" pitchFamily="18" charset="0"/>
              </a:rPr>
              <a:t>The well-fed state: the lipogenic liver</a:t>
            </a:r>
            <a:endParaRPr lang="zh-CN" altLang="en-US" sz="2800" b="1" dirty="0">
              <a:solidFill>
                <a:srgbClr val="3333FF"/>
              </a:solidFill>
              <a:latin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303213" y="1489075"/>
            <a:ext cx="8535987" cy="3878263"/>
          </a:xfrm>
          <a:prstGeom prst="rect">
            <a:avLst/>
          </a:prstGeom>
          <a:noFill/>
          <a:ln w="9525">
            <a:noFill/>
            <a:miter lim="800000"/>
            <a:headEnd/>
            <a:tailEnd/>
          </a:ln>
        </p:spPr>
      </p:pic>
      <p:sp>
        <p:nvSpPr>
          <p:cNvPr id="44035" name="Text Box 3"/>
          <p:cNvSpPr txBox="1">
            <a:spLocks noChangeArrowheads="1"/>
          </p:cNvSpPr>
          <p:nvPr/>
        </p:nvSpPr>
        <p:spPr bwMode="auto">
          <a:xfrm>
            <a:off x="4355976" y="1772816"/>
            <a:ext cx="1200150" cy="579438"/>
          </a:xfrm>
          <a:prstGeom prst="rect">
            <a:avLst/>
          </a:prstGeom>
          <a:noFill/>
          <a:ln w="9525">
            <a:noFill/>
            <a:miter lim="800000"/>
            <a:headEnd/>
            <a:tailEnd/>
          </a:ln>
        </p:spPr>
        <p:txBody>
          <a:bodyPr wrap="none">
            <a:spAutoFit/>
          </a:bodyPr>
          <a:lstStyle/>
          <a:p>
            <a:r>
              <a:rPr lang="en-US" altLang="zh-CN" sz="3200" b="1" dirty="0">
                <a:solidFill>
                  <a:srgbClr val="FF0000"/>
                </a:solidFill>
                <a:latin typeface="Times New Roman" pitchFamily="18" charset="0"/>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2484438" y="0"/>
            <a:ext cx="4224337" cy="6097588"/>
          </a:xfrm>
          <a:prstGeom prst="rect">
            <a:avLst/>
          </a:prstGeom>
          <a:noFill/>
          <a:ln w="9525">
            <a:noFill/>
            <a:miter lim="800000"/>
            <a:headEnd/>
            <a:tailEnd/>
          </a:ln>
        </p:spPr>
      </p:pic>
      <p:sp>
        <p:nvSpPr>
          <p:cNvPr id="45059" name="Text Box 3"/>
          <p:cNvSpPr txBox="1">
            <a:spLocks noChangeArrowheads="1"/>
          </p:cNvSpPr>
          <p:nvPr/>
        </p:nvSpPr>
        <p:spPr bwMode="auto">
          <a:xfrm>
            <a:off x="146843" y="6237957"/>
            <a:ext cx="8899525" cy="519113"/>
          </a:xfrm>
          <a:prstGeom prst="rect">
            <a:avLst/>
          </a:prstGeom>
          <a:noFill/>
          <a:ln w="12700">
            <a:noFill/>
            <a:miter lim="800000"/>
            <a:headEnd type="none" w="sm" len="sm"/>
            <a:tailEnd type="none" w="sm" len="sm"/>
          </a:ln>
        </p:spPr>
        <p:txBody>
          <a:bodyPr wrap="none">
            <a:spAutoFit/>
          </a:bodyPr>
          <a:lstStyle/>
          <a:p>
            <a:r>
              <a:rPr lang="en-US" altLang="zh-CN" sz="2800" b="1" dirty="0">
                <a:solidFill>
                  <a:srgbClr val="3333FF"/>
                </a:solidFill>
                <a:latin typeface="Times New Roman" pitchFamily="18" charset="0"/>
              </a:rPr>
              <a:t>Regulation of carbohydrate metabolism in the hepatocyte</a:t>
            </a:r>
          </a:p>
        </p:txBody>
      </p:sp>
      <p:sp>
        <p:nvSpPr>
          <p:cNvPr id="45060" name="Text Box 4"/>
          <p:cNvSpPr txBox="1">
            <a:spLocks noChangeArrowheads="1"/>
          </p:cNvSpPr>
          <p:nvPr/>
        </p:nvSpPr>
        <p:spPr bwMode="auto">
          <a:xfrm>
            <a:off x="376238" y="877888"/>
            <a:ext cx="1693862" cy="946150"/>
          </a:xfrm>
          <a:prstGeom prst="rect">
            <a:avLst/>
          </a:prstGeom>
          <a:noFill/>
          <a:ln w="12700">
            <a:noFill/>
            <a:miter lim="800000"/>
            <a:headEnd type="none" w="sm" len="sm"/>
            <a:tailEnd type="none" w="sm" len="sm"/>
          </a:ln>
        </p:spPr>
        <p:txBody>
          <a:bodyPr wrap="none">
            <a:spAutoFit/>
          </a:bodyPr>
          <a:lstStyle/>
          <a:p>
            <a:r>
              <a:rPr lang="en-US" altLang="zh-CN" sz="2800" b="1" dirty="0">
                <a:solidFill>
                  <a:srgbClr val="FF66FF"/>
                </a:solidFill>
                <a:latin typeface="Times New Roman" pitchFamily="18" charset="0"/>
              </a:rPr>
              <a:t>Glycogen </a:t>
            </a:r>
          </a:p>
          <a:p>
            <a:r>
              <a:rPr lang="en-US" altLang="zh-CN" sz="2800" b="1" dirty="0">
                <a:solidFill>
                  <a:srgbClr val="FF66FF"/>
                </a:solidFill>
                <a:latin typeface="Times New Roman" pitchFamily="18" charset="0"/>
              </a:rPr>
              <a:t>synthesis</a:t>
            </a:r>
          </a:p>
        </p:txBody>
      </p:sp>
      <p:sp>
        <p:nvSpPr>
          <p:cNvPr id="45061" name="Text Box 5"/>
          <p:cNvSpPr txBox="1">
            <a:spLocks noChangeArrowheads="1"/>
          </p:cNvSpPr>
          <p:nvPr/>
        </p:nvSpPr>
        <p:spPr bwMode="auto">
          <a:xfrm>
            <a:off x="376238" y="3614738"/>
            <a:ext cx="1905000" cy="946150"/>
          </a:xfrm>
          <a:prstGeom prst="rect">
            <a:avLst/>
          </a:prstGeom>
          <a:noFill/>
          <a:ln w="12700">
            <a:noFill/>
            <a:miter lim="800000"/>
            <a:headEnd type="none" w="sm" len="sm"/>
            <a:tailEnd type="none" w="sm" len="sm"/>
          </a:ln>
        </p:spPr>
        <p:txBody>
          <a:bodyPr wrap="none">
            <a:spAutoFit/>
          </a:bodyPr>
          <a:lstStyle/>
          <a:p>
            <a:r>
              <a:rPr lang="en-US" altLang="zh-CN" sz="2800" b="1" dirty="0">
                <a:solidFill>
                  <a:srgbClr val="0000FF"/>
                </a:solidFill>
                <a:latin typeface="Times New Roman" pitchFamily="18" charset="0"/>
              </a:rPr>
              <a:t>Glycogen </a:t>
            </a:r>
          </a:p>
          <a:p>
            <a:r>
              <a:rPr lang="en-US" altLang="zh-CN" sz="2800" b="1" dirty="0">
                <a:solidFill>
                  <a:srgbClr val="0000FF"/>
                </a:solidFill>
                <a:latin typeface="Times New Roman" pitchFamily="18" charset="0"/>
              </a:rPr>
              <a:t>breakdown</a:t>
            </a:r>
          </a:p>
        </p:txBody>
      </p:sp>
      <p:sp>
        <p:nvSpPr>
          <p:cNvPr id="45062" name="AutoShape 6"/>
          <p:cNvSpPr>
            <a:spLocks noChangeArrowheads="1"/>
          </p:cNvSpPr>
          <p:nvPr/>
        </p:nvSpPr>
        <p:spPr bwMode="auto">
          <a:xfrm>
            <a:off x="1979613" y="1196975"/>
            <a:ext cx="976312" cy="215900"/>
          </a:xfrm>
          <a:prstGeom prst="rightArrow">
            <a:avLst>
              <a:gd name="adj1" fmla="val 50000"/>
              <a:gd name="adj2" fmla="val 113051"/>
            </a:avLst>
          </a:prstGeom>
          <a:solidFill>
            <a:srgbClr val="FF66FF"/>
          </a:solidFill>
          <a:ln w="12700">
            <a:solidFill>
              <a:schemeClr val="tx1"/>
            </a:solidFill>
            <a:miter lim="800000"/>
            <a:headEnd type="none" w="sm" len="sm"/>
            <a:tailEnd type="none" w="sm" len="sm"/>
          </a:ln>
        </p:spPr>
        <p:txBody>
          <a:bodyPr wrap="none" anchor="ctr"/>
          <a:lstStyle/>
          <a:p>
            <a:endParaRPr lang="zh-CN" altLang="en-US" b="1"/>
          </a:p>
        </p:txBody>
      </p:sp>
      <p:sp>
        <p:nvSpPr>
          <p:cNvPr id="45063" name="AutoShape 7"/>
          <p:cNvSpPr>
            <a:spLocks noChangeArrowheads="1"/>
          </p:cNvSpPr>
          <p:nvPr/>
        </p:nvSpPr>
        <p:spPr bwMode="auto">
          <a:xfrm>
            <a:off x="1979613" y="3933825"/>
            <a:ext cx="976312" cy="215900"/>
          </a:xfrm>
          <a:prstGeom prst="rightArrow">
            <a:avLst>
              <a:gd name="adj1" fmla="val 50000"/>
              <a:gd name="adj2" fmla="val 113051"/>
            </a:avLst>
          </a:prstGeom>
          <a:solidFill>
            <a:srgbClr val="0000FF"/>
          </a:solidFill>
          <a:ln w="12700">
            <a:solidFill>
              <a:schemeClr val="tx1"/>
            </a:solidFill>
            <a:miter lim="800000"/>
            <a:headEnd type="none" w="sm" len="sm"/>
            <a:tailEnd type="none" w="sm" len="sm"/>
          </a:ln>
        </p:spPr>
        <p:txBody>
          <a:bodyPr wrap="none" anchor="ctr"/>
          <a:lstStyle/>
          <a:p>
            <a:endParaRPr lang="zh-CN" altLang="en-US" b="1"/>
          </a:p>
        </p:txBody>
      </p:sp>
      <p:sp>
        <p:nvSpPr>
          <p:cNvPr id="45064" name="Rectangle 8"/>
          <p:cNvSpPr>
            <a:spLocks noChangeArrowheads="1"/>
          </p:cNvSpPr>
          <p:nvPr/>
        </p:nvSpPr>
        <p:spPr bwMode="auto">
          <a:xfrm>
            <a:off x="3708400" y="476250"/>
            <a:ext cx="719138" cy="215900"/>
          </a:xfrm>
          <a:prstGeom prst="rect">
            <a:avLst/>
          </a:prstGeom>
          <a:noFill/>
          <a:ln w="28575">
            <a:solidFill>
              <a:srgbClr val="FF0000"/>
            </a:solidFill>
            <a:miter lim="800000"/>
            <a:headEnd/>
            <a:tailEnd/>
          </a:ln>
        </p:spPr>
        <p:txBody>
          <a:bodyPr wrap="none" anchor="ctr"/>
          <a:lstStyle/>
          <a:p>
            <a:endParaRPr lang="zh-CN" altLang="en-US" b="1"/>
          </a:p>
        </p:txBody>
      </p:sp>
      <p:sp>
        <p:nvSpPr>
          <p:cNvPr id="9" name="Rectangle 8"/>
          <p:cNvSpPr>
            <a:spLocks noChangeArrowheads="1"/>
          </p:cNvSpPr>
          <p:nvPr/>
        </p:nvSpPr>
        <p:spPr bwMode="auto">
          <a:xfrm>
            <a:off x="4139952" y="5517232"/>
            <a:ext cx="761491" cy="287908"/>
          </a:xfrm>
          <a:prstGeom prst="rect">
            <a:avLst/>
          </a:prstGeom>
          <a:noFill/>
          <a:ln w="28575">
            <a:solidFill>
              <a:srgbClr val="FF0000"/>
            </a:solidFill>
            <a:miter lim="800000"/>
            <a:headEnd/>
            <a:tailEnd/>
          </a:ln>
        </p:spPr>
        <p:txBody>
          <a:bodyPr wrap="none" anchor="ctr"/>
          <a:lstStyle/>
          <a:p>
            <a:endParaRPr lang="zh-CN" altLang="en-US" b="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50825" y="6092825"/>
            <a:ext cx="8593138" cy="579438"/>
          </a:xfrm>
          <a:prstGeom prst="rect">
            <a:avLst/>
          </a:prstGeom>
          <a:noFill/>
          <a:ln w="9525">
            <a:noFill/>
            <a:miter lim="800000"/>
            <a:headEnd/>
            <a:tailEnd/>
          </a:ln>
        </p:spPr>
        <p:txBody>
          <a:bodyPr wrap="none">
            <a:spAutoFit/>
          </a:bodyPr>
          <a:lstStyle/>
          <a:p>
            <a:r>
              <a:rPr lang="en-US" altLang="zh-CN" sz="3200" b="1" dirty="0">
                <a:solidFill>
                  <a:srgbClr val="0000FF"/>
                </a:solidFill>
                <a:latin typeface="Times New Roman" pitchFamily="18" charset="0"/>
              </a:rPr>
              <a:t>Regulation of triacylglycerol synthesis by insulin</a:t>
            </a:r>
          </a:p>
        </p:txBody>
      </p:sp>
      <p:pic>
        <p:nvPicPr>
          <p:cNvPr id="46083" name="Picture 3"/>
          <p:cNvPicPr>
            <a:picLocks noChangeAspect="1" noChangeArrowheads="1"/>
          </p:cNvPicPr>
          <p:nvPr/>
        </p:nvPicPr>
        <p:blipFill>
          <a:blip r:embed="rId3"/>
          <a:srcRect/>
          <a:stretch>
            <a:fillRect/>
          </a:stretch>
        </p:blipFill>
        <p:spPr bwMode="auto">
          <a:xfrm>
            <a:off x="1042988" y="0"/>
            <a:ext cx="7134225" cy="6097588"/>
          </a:xfrm>
          <a:prstGeom prst="rect">
            <a:avLst/>
          </a:prstGeom>
          <a:noFill/>
          <a:ln w="9525">
            <a:noFill/>
            <a:miter lim="800000"/>
            <a:headEnd/>
            <a:tailEnd/>
          </a:ln>
        </p:spPr>
      </p:pic>
      <p:sp>
        <p:nvSpPr>
          <p:cNvPr id="4" name="Rectangle 8"/>
          <p:cNvSpPr>
            <a:spLocks noChangeArrowheads="1"/>
          </p:cNvSpPr>
          <p:nvPr/>
        </p:nvSpPr>
        <p:spPr bwMode="auto">
          <a:xfrm>
            <a:off x="1115616" y="2708920"/>
            <a:ext cx="936104" cy="339874"/>
          </a:xfrm>
          <a:prstGeom prst="rect">
            <a:avLst/>
          </a:prstGeom>
          <a:noFill/>
          <a:ln w="28575">
            <a:solidFill>
              <a:srgbClr val="FF0000"/>
            </a:solidFill>
            <a:miter lim="800000"/>
            <a:headEnd/>
            <a:tailEnd/>
          </a:ln>
        </p:spPr>
        <p:txBody>
          <a:bodyPr wrap="none" anchor="ctr"/>
          <a:lstStyle/>
          <a:p>
            <a:endParaRPr lang="zh-CN" altLang="en-US"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409575" y="379413"/>
            <a:ext cx="8323263" cy="6097587"/>
          </a:xfrm>
          <a:prstGeom prst="rect">
            <a:avLst/>
          </a:prstGeom>
          <a:noFill/>
          <a:ln w="9525">
            <a:noFill/>
            <a:miter lim="800000"/>
            <a:headEnd/>
            <a:tailEnd/>
          </a:ln>
        </p:spPr>
      </p:pic>
      <p:sp>
        <p:nvSpPr>
          <p:cNvPr id="47107" name="Text Box 3"/>
          <p:cNvSpPr txBox="1">
            <a:spLocks noChangeArrowheads="1"/>
          </p:cNvSpPr>
          <p:nvPr/>
        </p:nvSpPr>
        <p:spPr bwMode="auto">
          <a:xfrm>
            <a:off x="5940425" y="188913"/>
            <a:ext cx="1200150" cy="579437"/>
          </a:xfrm>
          <a:prstGeom prst="rect">
            <a:avLst/>
          </a:prstGeom>
          <a:noFill/>
          <a:ln w="9525">
            <a:noFill/>
            <a:miter lim="800000"/>
            <a:headEnd/>
            <a:tailEnd/>
          </a:ln>
        </p:spPr>
        <p:txBody>
          <a:bodyPr wrap="none">
            <a:spAutoFit/>
          </a:bodyPr>
          <a:lstStyle/>
          <a:p>
            <a:r>
              <a:rPr lang="en-US" altLang="zh-CN" sz="3200" b="1" dirty="0">
                <a:solidFill>
                  <a:srgbClr val="FF0000"/>
                </a:solidFill>
                <a:latin typeface="Times New Roman" pitchFamily="18" charset="0"/>
              </a:rPr>
              <a:t>*****</a:t>
            </a:r>
          </a:p>
        </p:txBody>
      </p:sp>
      <p:sp>
        <p:nvSpPr>
          <p:cNvPr id="47108" name="Rectangle 4"/>
          <p:cNvSpPr>
            <a:spLocks noChangeArrowheads="1"/>
          </p:cNvSpPr>
          <p:nvPr/>
        </p:nvSpPr>
        <p:spPr bwMode="auto">
          <a:xfrm>
            <a:off x="5076825" y="1557338"/>
            <a:ext cx="1081088" cy="1079500"/>
          </a:xfrm>
          <a:prstGeom prst="rect">
            <a:avLst/>
          </a:prstGeom>
          <a:noFill/>
          <a:ln w="38100">
            <a:solidFill>
              <a:srgbClr val="3333FF"/>
            </a:solidFill>
            <a:miter lim="800000"/>
            <a:headEnd/>
            <a:tailEnd/>
          </a:ln>
        </p:spPr>
        <p:txBody>
          <a:bodyPr wrap="none" anchor="ctr"/>
          <a:lstStyle/>
          <a:p>
            <a:endParaRPr lang="zh-CN" altLang="en-US" b="1"/>
          </a:p>
        </p:txBody>
      </p:sp>
      <p:sp>
        <p:nvSpPr>
          <p:cNvPr id="47109" name="Rectangle 5"/>
          <p:cNvSpPr>
            <a:spLocks noChangeArrowheads="1"/>
          </p:cNvSpPr>
          <p:nvPr/>
        </p:nvSpPr>
        <p:spPr bwMode="auto">
          <a:xfrm>
            <a:off x="5076825" y="3429000"/>
            <a:ext cx="3671888" cy="1295400"/>
          </a:xfrm>
          <a:prstGeom prst="rect">
            <a:avLst/>
          </a:prstGeom>
          <a:noFill/>
          <a:ln w="38100">
            <a:solidFill>
              <a:srgbClr val="3333FF"/>
            </a:solidFill>
            <a:miter lim="800000"/>
            <a:headEnd/>
            <a:tailEnd/>
          </a:ln>
        </p:spPr>
        <p:txBody>
          <a:bodyPr wrap="none" anchor="ctr"/>
          <a:lstStyle/>
          <a:p>
            <a:endParaRPr lang="zh-CN" altLang="en-US" b="1"/>
          </a:p>
        </p:txBody>
      </p:sp>
      <p:sp>
        <p:nvSpPr>
          <p:cNvPr id="47110" name="Line 6"/>
          <p:cNvSpPr>
            <a:spLocks noChangeShapeType="1"/>
          </p:cNvSpPr>
          <p:nvPr/>
        </p:nvSpPr>
        <p:spPr bwMode="auto">
          <a:xfrm>
            <a:off x="0" y="2781300"/>
            <a:ext cx="395288" cy="0"/>
          </a:xfrm>
          <a:prstGeom prst="line">
            <a:avLst/>
          </a:prstGeom>
          <a:noFill/>
          <a:ln w="38100">
            <a:solidFill>
              <a:srgbClr val="FF0000"/>
            </a:solidFill>
            <a:round/>
            <a:headEnd/>
            <a:tailEnd type="triangle" w="med" len="med"/>
          </a:ln>
        </p:spPr>
        <p:txBody>
          <a:bodyPr/>
          <a:lstStyle/>
          <a:p>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1692275" y="188913"/>
            <a:ext cx="5865813" cy="6097587"/>
          </a:xfrm>
          <a:prstGeom prst="rect">
            <a:avLst/>
          </a:prstGeom>
          <a:noFill/>
          <a:ln w="9525">
            <a:noFill/>
            <a:miter lim="800000"/>
            <a:headEnd/>
            <a:tailEnd/>
          </a:ln>
        </p:spPr>
      </p:pic>
      <p:sp>
        <p:nvSpPr>
          <p:cNvPr id="48131" name="Text Box 3"/>
          <p:cNvSpPr txBox="1">
            <a:spLocks noChangeArrowheads="1"/>
          </p:cNvSpPr>
          <p:nvPr/>
        </p:nvSpPr>
        <p:spPr bwMode="auto">
          <a:xfrm>
            <a:off x="1116013" y="6278563"/>
            <a:ext cx="6651625" cy="579437"/>
          </a:xfrm>
          <a:prstGeom prst="rect">
            <a:avLst/>
          </a:prstGeom>
          <a:noFill/>
          <a:ln w="9525">
            <a:noFill/>
            <a:miter lim="800000"/>
            <a:headEnd/>
            <a:tailEnd/>
          </a:ln>
        </p:spPr>
        <p:txBody>
          <a:bodyPr wrap="none">
            <a:spAutoFit/>
          </a:bodyPr>
          <a:lstStyle/>
          <a:p>
            <a:r>
              <a:rPr lang="en-US" altLang="zh-CN" sz="3200" b="1" dirty="0">
                <a:solidFill>
                  <a:srgbClr val="3333FF"/>
                </a:solidFill>
                <a:latin typeface="Times New Roman" pitchFamily="18" charset="0"/>
              </a:rPr>
              <a:t>The fasting state: the glucogenic liver</a:t>
            </a:r>
          </a:p>
        </p:txBody>
      </p:sp>
      <p:sp>
        <p:nvSpPr>
          <p:cNvPr id="48132" name="Line 4"/>
          <p:cNvSpPr>
            <a:spLocks noChangeShapeType="1"/>
          </p:cNvSpPr>
          <p:nvPr/>
        </p:nvSpPr>
        <p:spPr bwMode="auto">
          <a:xfrm>
            <a:off x="4500563" y="2492375"/>
            <a:ext cx="647700" cy="0"/>
          </a:xfrm>
          <a:prstGeom prst="line">
            <a:avLst/>
          </a:prstGeom>
          <a:noFill/>
          <a:ln w="38100">
            <a:solidFill>
              <a:srgbClr val="FF0000"/>
            </a:solidFill>
            <a:round/>
            <a:headEnd/>
            <a:tailEnd/>
          </a:ln>
        </p:spPr>
        <p:txBody>
          <a:bodyPr/>
          <a:lstStyle/>
          <a:p>
            <a:endParaRPr lang="zh-CN" altLang="en-US"/>
          </a:p>
        </p:txBody>
      </p:sp>
      <p:sp>
        <p:nvSpPr>
          <p:cNvPr id="48133" name="Line 5"/>
          <p:cNvSpPr>
            <a:spLocks noChangeShapeType="1"/>
          </p:cNvSpPr>
          <p:nvPr/>
        </p:nvSpPr>
        <p:spPr bwMode="auto">
          <a:xfrm>
            <a:off x="3419475" y="3357563"/>
            <a:ext cx="647700" cy="0"/>
          </a:xfrm>
          <a:prstGeom prst="line">
            <a:avLst/>
          </a:prstGeom>
          <a:noFill/>
          <a:ln w="38100">
            <a:solidFill>
              <a:srgbClr val="3333FF"/>
            </a:solidFill>
            <a:round/>
            <a:headEnd/>
            <a:tailEnd/>
          </a:ln>
        </p:spPr>
        <p:txBody>
          <a:bodyPr/>
          <a:lstStyle/>
          <a:p>
            <a:endParaRPr lang="zh-CN" altLang="en-US"/>
          </a:p>
        </p:txBody>
      </p:sp>
      <p:sp>
        <p:nvSpPr>
          <p:cNvPr id="48134" name="Rectangle 7"/>
          <p:cNvSpPr>
            <a:spLocks noChangeArrowheads="1"/>
          </p:cNvSpPr>
          <p:nvPr/>
        </p:nvSpPr>
        <p:spPr bwMode="auto">
          <a:xfrm>
            <a:off x="2268538" y="3860800"/>
            <a:ext cx="647700" cy="215900"/>
          </a:xfrm>
          <a:prstGeom prst="rect">
            <a:avLst/>
          </a:prstGeom>
          <a:noFill/>
          <a:ln w="38100">
            <a:solidFill>
              <a:srgbClr val="00B050"/>
            </a:solidFill>
            <a:miter lim="800000"/>
            <a:headEnd/>
            <a:tailEnd/>
          </a:ln>
        </p:spPr>
        <p:txBody>
          <a:bodyPr wrap="none" anchor="ctr"/>
          <a:lstStyle/>
          <a:p>
            <a:endParaRPr lang="zh-CN" altLang="en-US" b="1"/>
          </a:p>
        </p:txBody>
      </p:sp>
      <p:sp>
        <p:nvSpPr>
          <p:cNvPr id="48135" name="Rectangle 8"/>
          <p:cNvSpPr>
            <a:spLocks noChangeArrowheads="1"/>
          </p:cNvSpPr>
          <p:nvPr/>
        </p:nvSpPr>
        <p:spPr bwMode="auto">
          <a:xfrm>
            <a:off x="3419475" y="3573463"/>
            <a:ext cx="576263" cy="431800"/>
          </a:xfrm>
          <a:prstGeom prst="rect">
            <a:avLst/>
          </a:prstGeom>
          <a:noFill/>
          <a:ln w="38100">
            <a:solidFill>
              <a:srgbClr val="3333FF"/>
            </a:solidFill>
            <a:miter lim="800000"/>
            <a:headEnd/>
            <a:tailEnd/>
          </a:ln>
        </p:spPr>
        <p:txBody>
          <a:bodyPr wrap="none" anchor="ctr"/>
          <a:lstStyle/>
          <a:p>
            <a:endParaRPr lang="zh-CN" altLang="en-US" b="1"/>
          </a:p>
        </p:txBody>
      </p:sp>
      <p:sp>
        <p:nvSpPr>
          <p:cNvPr id="48136" name="Oval 9"/>
          <p:cNvSpPr>
            <a:spLocks noChangeArrowheads="1"/>
          </p:cNvSpPr>
          <p:nvPr/>
        </p:nvSpPr>
        <p:spPr bwMode="auto">
          <a:xfrm>
            <a:off x="2627313" y="5300663"/>
            <a:ext cx="792162" cy="431800"/>
          </a:xfrm>
          <a:prstGeom prst="ellipse">
            <a:avLst/>
          </a:prstGeom>
          <a:noFill/>
          <a:ln w="38100">
            <a:solidFill>
              <a:srgbClr val="3333FF"/>
            </a:solidFill>
            <a:round/>
            <a:headEnd/>
            <a:tailEnd/>
          </a:ln>
        </p:spPr>
        <p:txBody>
          <a:bodyPr wrap="none" anchor="ctr"/>
          <a:lstStyle/>
          <a:p>
            <a:pPr algn="ctr"/>
            <a:endParaRPr lang="zh-CN" altLang="zh-CN" b="1">
              <a:solidFill>
                <a:srgbClr val="FF0000"/>
              </a:solidFill>
            </a:endParaRPr>
          </a:p>
        </p:txBody>
      </p:sp>
      <p:sp>
        <p:nvSpPr>
          <p:cNvPr id="48137" name="Oval 10"/>
          <p:cNvSpPr>
            <a:spLocks noChangeArrowheads="1"/>
          </p:cNvSpPr>
          <p:nvPr/>
        </p:nvSpPr>
        <p:spPr bwMode="auto">
          <a:xfrm>
            <a:off x="6011863" y="2565400"/>
            <a:ext cx="719137" cy="504825"/>
          </a:xfrm>
          <a:prstGeom prst="ellipse">
            <a:avLst/>
          </a:prstGeom>
          <a:noFill/>
          <a:ln w="38100">
            <a:solidFill>
              <a:srgbClr val="3333FF"/>
            </a:solidFill>
            <a:round/>
            <a:headEnd/>
            <a:tailEnd/>
          </a:ln>
        </p:spPr>
        <p:txBody>
          <a:bodyPr wrap="none" anchor="ctr"/>
          <a:lstStyle/>
          <a:p>
            <a:pPr algn="ctr"/>
            <a:endParaRPr lang="zh-CN" altLang="zh-CN" b="1">
              <a:solidFill>
                <a:srgbClr val="FF0000"/>
              </a:solidFill>
            </a:endParaRPr>
          </a:p>
        </p:txBody>
      </p:sp>
      <p:sp>
        <p:nvSpPr>
          <p:cNvPr id="48138" name="Rectangle 11"/>
          <p:cNvSpPr>
            <a:spLocks noChangeArrowheads="1"/>
          </p:cNvSpPr>
          <p:nvPr/>
        </p:nvSpPr>
        <p:spPr bwMode="auto">
          <a:xfrm>
            <a:off x="1908175" y="1125538"/>
            <a:ext cx="1368425" cy="647700"/>
          </a:xfrm>
          <a:prstGeom prst="rect">
            <a:avLst/>
          </a:prstGeom>
          <a:noFill/>
          <a:ln w="76200">
            <a:solidFill>
              <a:srgbClr val="FF0000"/>
            </a:solidFill>
            <a:miter lim="800000"/>
            <a:headEnd/>
            <a:tailEnd/>
          </a:ln>
        </p:spPr>
        <p:txBody>
          <a:bodyPr wrap="none" anchor="ctr"/>
          <a:lstStyle/>
          <a:p>
            <a:endParaRPr lang="zh-CN" altLang="en-US" b="1"/>
          </a:p>
        </p:txBody>
      </p:sp>
      <p:sp>
        <p:nvSpPr>
          <p:cNvPr id="48139" name="Rectangle 12"/>
          <p:cNvSpPr>
            <a:spLocks noChangeArrowheads="1"/>
          </p:cNvSpPr>
          <p:nvPr/>
        </p:nvSpPr>
        <p:spPr bwMode="auto">
          <a:xfrm>
            <a:off x="6156325" y="4221163"/>
            <a:ext cx="431800" cy="431800"/>
          </a:xfrm>
          <a:prstGeom prst="rect">
            <a:avLst/>
          </a:prstGeom>
          <a:noFill/>
          <a:ln w="38100">
            <a:solidFill>
              <a:srgbClr val="3333FF"/>
            </a:solidFill>
            <a:miter lim="800000"/>
            <a:headEnd/>
            <a:tailEnd/>
          </a:ln>
        </p:spPr>
        <p:txBody>
          <a:bodyPr wrap="none" anchor="ctr"/>
          <a:lstStyle/>
          <a:p>
            <a:endParaRPr lang="zh-CN" altLang="en-US" b="1"/>
          </a:p>
        </p:txBody>
      </p:sp>
      <p:sp>
        <p:nvSpPr>
          <p:cNvPr id="48140" name="Rectangle 13"/>
          <p:cNvSpPr>
            <a:spLocks noChangeArrowheads="1"/>
          </p:cNvSpPr>
          <p:nvPr/>
        </p:nvSpPr>
        <p:spPr bwMode="auto">
          <a:xfrm>
            <a:off x="2786063" y="2286000"/>
            <a:ext cx="857250" cy="214313"/>
          </a:xfrm>
          <a:prstGeom prst="rect">
            <a:avLst/>
          </a:prstGeom>
          <a:noFill/>
          <a:ln w="38100">
            <a:solidFill>
              <a:srgbClr val="00B050"/>
            </a:solidFill>
            <a:miter lim="800000"/>
            <a:headEnd/>
            <a:tailEnd/>
          </a:ln>
        </p:spPr>
        <p:txBody>
          <a:bodyPr wrap="none" anchor="ctr"/>
          <a:lstStyle/>
          <a:p>
            <a:endParaRPr lang="zh-CN" altLang="en-US" b="1"/>
          </a:p>
        </p:txBody>
      </p:sp>
      <p:sp>
        <p:nvSpPr>
          <p:cNvPr id="48141" name="Rectangle 7"/>
          <p:cNvSpPr>
            <a:spLocks noChangeArrowheads="1"/>
          </p:cNvSpPr>
          <p:nvPr/>
        </p:nvSpPr>
        <p:spPr bwMode="auto">
          <a:xfrm>
            <a:off x="4714875" y="3571875"/>
            <a:ext cx="714375" cy="285750"/>
          </a:xfrm>
          <a:prstGeom prst="rect">
            <a:avLst/>
          </a:prstGeom>
          <a:noFill/>
          <a:ln w="38100">
            <a:solidFill>
              <a:srgbClr val="00B050"/>
            </a:solidFill>
            <a:miter lim="800000"/>
            <a:headEnd/>
            <a:tailEnd/>
          </a:ln>
        </p:spPr>
        <p:txBody>
          <a:bodyPr wrap="none" anchor="ctr"/>
          <a:lstStyle/>
          <a:p>
            <a:endParaRPr lang="zh-CN" altLang="en-US" b="1"/>
          </a:p>
        </p:txBody>
      </p:sp>
      <p:sp>
        <p:nvSpPr>
          <p:cNvPr id="48142" name="Line 5"/>
          <p:cNvSpPr>
            <a:spLocks noChangeShapeType="1"/>
          </p:cNvSpPr>
          <p:nvPr/>
        </p:nvSpPr>
        <p:spPr bwMode="auto">
          <a:xfrm>
            <a:off x="3071813" y="4357688"/>
            <a:ext cx="647700" cy="0"/>
          </a:xfrm>
          <a:prstGeom prst="line">
            <a:avLst/>
          </a:prstGeom>
          <a:noFill/>
          <a:ln w="38100">
            <a:solidFill>
              <a:srgbClr val="3333FF"/>
            </a:solidFill>
            <a:round/>
            <a:headEnd/>
            <a:tailEnd/>
          </a:ln>
        </p:spPr>
        <p:txBody>
          <a:bodyPr/>
          <a:lstStyle/>
          <a:p>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881063" y="6092825"/>
            <a:ext cx="7634287" cy="519113"/>
          </a:xfrm>
          <a:prstGeom prst="rect">
            <a:avLst/>
          </a:prstGeom>
          <a:noFill/>
          <a:ln w="12700" cap="sq" algn="ctr">
            <a:noFill/>
            <a:miter lim="800000"/>
            <a:headEnd/>
            <a:tailEnd/>
          </a:ln>
        </p:spPr>
        <p:txBody>
          <a:bodyPr wrap="none">
            <a:spAutoFit/>
          </a:bodyPr>
          <a:lstStyle/>
          <a:p>
            <a:pPr algn="ctr"/>
            <a:r>
              <a:rPr lang="en-US" altLang="zh-CN" sz="2800" b="1" dirty="0">
                <a:solidFill>
                  <a:srgbClr val="3333FF"/>
                </a:solidFill>
                <a:latin typeface="Times New Roman" pitchFamily="18" charset="0"/>
              </a:rPr>
              <a:t>Covalent modification of glycogen phosphorylase</a:t>
            </a:r>
          </a:p>
        </p:txBody>
      </p:sp>
      <p:pic>
        <p:nvPicPr>
          <p:cNvPr id="49155" name="Picture 3"/>
          <p:cNvPicPr>
            <a:picLocks noChangeAspect="1" noChangeArrowheads="1"/>
          </p:cNvPicPr>
          <p:nvPr/>
        </p:nvPicPr>
        <p:blipFill>
          <a:blip r:embed="rId3"/>
          <a:srcRect/>
          <a:stretch>
            <a:fillRect/>
          </a:stretch>
        </p:blipFill>
        <p:spPr bwMode="auto">
          <a:xfrm>
            <a:off x="1619250" y="0"/>
            <a:ext cx="6005513" cy="6097588"/>
          </a:xfrm>
          <a:prstGeom prst="rect">
            <a:avLst/>
          </a:prstGeom>
          <a:noFill/>
          <a:ln w="9525">
            <a:noFill/>
            <a:miter lim="800000"/>
            <a:headEnd/>
            <a:tailEnd/>
          </a:ln>
        </p:spPr>
      </p:pic>
      <p:sp>
        <p:nvSpPr>
          <p:cNvPr id="49156" name="Rectangle 5"/>
          <p:cNvSpPr>
            <a:spLocks noChangeArrowheads="1"/>
          </p:cNvSpPr>
          <p:nvPr/>
        </p:nvSpPr>
        <p:spPr bwMode="auto">
          <a:xfrm>
            <a:off x="6156325" y="1989138"/>
            <a:ext cx="1152525" cy="504825"/>
          </a:xfrm>
          <a:prstGeom prst="rect">
            <a:avLst/>
          </a:prstGeom>
          <a:noFill/>
          <a:ln w="38100">
            <a:solidFill>
              <a:srgbClr val="FF0000"/>
            </a:solidFill>
            <a:miter lim="800000"/>
            <a:headEnd/>
            <a:tailEnd/>
          </a:ln>
        </p:spPr>
        <p:txBody>
          <a:bodyPr wrap="none" anchor="ctr"/>
          <a:lstStyle/>
          <a:p>
            <a:endParaRPr lang="zh-CN" altLang="en-US"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1835150" y="0"/>
            <a:ext cx="5541963" cy="6097588"/>
          </a:xfrm>
          <a:prstGeom prst="rect">
            <a:avLst/>
          </a:prstGeom>
          <a:noFill/>
          <a:ln w="9525">
            <a:noFill/>
            <a:miter lim="800000"/>
            <a:headEnd/>
            <a:tailEnd/>
          </a:ln>
        </p:spPr>
      </p:pic>
      <p:sp>
        <p:nvSpPr>
          <p:cNvPr id="50179" name="Text Box 3"/>
          <p:cNvSpPr txBox="1">
            <a:spLocks noChangeArrowheads="1"/>
          </p:cNvSpPr>
          <p:nvPr/>
        </p:nvSpPr>
        <p:spPr bwMode="auto">
          <a:xfrm>
            <a:off x="468313" y="6092825"/>
            <a:ext cx="8107362" cy="579438"/>
          </a:xfrm>
          <a:prstGeom prst="rect">
            <a:avLst/>
          </a:prstGeom>
          <a:noFill/>
          <a:ln w="12700">
            <a:noFill/>
            <a:miter lim="800000"/>
            <a:headEnd type="none" w="sm" len="sm"/>
            <a:tailEnd type="none" w="sm" len="sm"/>
          </a:ln>
        </p:spPr>
        <p:txBody>
          <a:bodyPr wrap="none">
            <a:spAutoFit/>
          </a:bodyPr>
          <a:lstStyle/>
          <a:p>
            <a:r>
              <a:rPr lang="en-US" altLang="zh-CN" sz="3200" b="1" dirty="0">
                <a:solidFill>
                  <a:srgbClr val="3333FF"/>
                </a:solidFill>
                <a:latin typeface="Times New Roman" pitchFamily="18" charset="0"/>
              </a:rPr>
              <a:t>Effects of GSK3 on glycogen synthase activity</a:t>
            </a:r>
          </a:p>
        </p:txBody>
      </p:sp>
      <p:sp>
        <p:nvSpPr>
          <p:cNvPr id="50180" name="Rectangle 4"/>
          <p:cNvSpPr>
            <a:spLocks noChangeArrowheads="1"/>
          </p:cNvSpPr>
          <p:nvPr/>
        </p:nvSpPr>
        <p:spPr bwMode="auto">
          <a:xfrm>
            <a:off x="3059113" y="5445125"/>
            <a:ext cx="1441450" cy="576263"/>
          </a:xfrm>
          <a:prstGeom prst="rect">
            <a:avLst/>
          </a:prstGeom>
          <a:noFill/>
          <a:ln w="57150">
            <a:solidFill>
              <a:srgbClr val="FF0000"/>
            </a:solidFill>
            <a:miter lim="800000"/>
            <a:headEnd/>
            <a:tailEnd/>
          </a:ln>
        </p:spPr>
        <p:txBody>
          <a:bodyPr wrap="none" anchor="ctr"/>
          <a:lstStyle/>
          <a:p>
            <a:endParaRPr lang="zh-CN" altLang="en-US"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figure_23_11"/>
          <p:cNvPicPr>
            <a:picLocks noChangeAspect="1" noChangeArrowheads="1"/>
          </p:cNvPicPr>
          <p:nvPr/>
        </p:nvPicPr>
        <p:blipFill>
          <a:blip r:embed="rId3" cstate="print"/>
          <a:srcRect/>
          <a:stretch>
            <a:fillRect/>
          </a:stretch>
        </p:blipFill>
        <p:spPr bwMode="auto">
          <a:xfrm>
            <a:off x="611559" y="215900"/>
            <a:ext cx="7920881" cy="5963507"/>
          </a:xfrm>
          <a:prstGeom prst="rect">
            <a:avLst/>
          </a:prstGeom>
          <a:noFill/>
          <a:ln w="9525">
            <a:noFill/>
            <a:miter lim="800000"/>
            <a:headEnd/>
            <a:tailEnd/>
          </a:ln>
          <a:effectLst/>
        </p:spPr>
      </p:pic>
      <p:sp>
        <p:nvSpPr>
          <p:cNvPr id="3" name="矩形 2"/>
          <p:cNvSpPr/>
          <p:nvPr/>
        </p:nvSpPr>
        <p:spPr>
          <a:xfrm>
            <a:off x="395536" y="6211669"/>
            <a:ext cx="8748464" cy="523220"/>
          </a:xfrm>
          <a:prstGeom prst="rect">
            <a:avLst/>
          </a:prstGeom>
        </p:spPr>
        <p:txBody>
          <a:bodyPr wrap="square">
            <a:spAutoFit/>
          </a:bodyPr>
          <a:lstStyle/>
          <a:p>
            <a:r>
              <a:rPr lang="en-US" altLang="zh-CN" sz="2800" b="1" dirty="0" smtClean="0">
                <a:solidFill>
                  <a:srgbClr val="3333FF"/>
                </a:solidFill>
                <a:latin typeface="Times New Roman" pitchFamily="18" charset="0"/>
              </a:rPr>
              <a:t>Specialized metabolic functions of mammalian tissues</a:t>
            </a:r>
            <a:endParaRPr lang="en-US" altLang="zh-CN" sz="2800" b="1" dirty="0">
              <a:solidFill>
                <a:srgbClr val="3333FF"/>
              </a:solidFill>
              <a:latin typeface="Times New Roman" pitchFamily="18" charset="0"/>
            </a:endParaRPr>
          </a:p>
        </p:txBody>
      </p:sp>
      <p:sp>
        <p:nvSpPr>
          <p:cNvPr id="4" name="Rectangle 5"/>
          <p:cNvSpPr>
            <a:spLocks noChangeArrowheads="1"/>
          </p:cNvSpPr>
          <p:nvPr/>
        </p:nvSpPr>
        <p:spPr bwMode="auto">
          <a:xfrm>
            <a:off x="395288" y="1916113"/>
            <a:ext cx="3097212" cy="1728787"/>
          </a:xfrm>
          <a:prstGeom prst="rect">
            <a:avLst/>
          </a:prstGeom>
          <a:noFill/>
          <a:ln w="38100">
            <a:solidFill>
              <a:srgbClr val="FF0000"/>
            </a:solidFill>
            <a:miter lim="800000"/>
            <a:headEnd/>
            <a:tailEnd/>
          </a:ln>
        </p:spPr>
        <p:txBody>
          <a:bodyPr wrap="none" anchor="ctr"/>
          <a:lstStyle/>
          <a:p>
            <a:endParaRPr lang="zh-CN" altLang="en-US" b="1"/>
          </a:p>
        </p:txBody>
      </p:sp>
      <p:sp>
        <p:nvSpPr>
          <p:cNvPr id="5" name="Rectangle 5"/>
          <p:cNvSpPr>
            <a:spLocks noChangeArrowheads="1"/>
          </p:cNvSpPr>
          <p:nvPr/>
        </p:nvSpPr>
        <p:spPr bwMode="auto">
          <a:xfrm>
            <a:off x="5868144" y="3140968"/>
            <a:ext cx="2664296" cy="1584176"/>
          </a:xfrm>
          <a:prstGeom prst="rect">
            <a:avLst/>
          </a:prstGeom>
          <a:noFill/>
          <a:ln w="38100">
            <a:solidFill>
              <a:srgbClr val="FF0000"/>
            </a:solidFill>
            <a:miter lim="800000"/>
            <a:headEnd/>
            <a:tailEnd/>
          </a:ln>
        </p:spPr>
        <p:txBody>
          <a:bodyPr wrap="none" anchor="ctr"/>
          <a:lstStyle/>
          <a:p>
            <a:endParaRPr lang="zh-CN" altLang="en-US" b="1"/>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116013" y="5589588"/>
            <a:ext cx="6716712" cy="1066800"/>
          </a:xfrm>
          <a:prstGeom prst="rect">
            <a:avLst/>
          </a:prstGeom>
          <a:noFill/>
          <a:ln w="12700">
            <a:noFill/>
            <a:miter lim="800000"/>
            <a:headEnd type="none" w="sm" len="sm"/>
            <a:tailEnd type="none" w="sm" len="sm"/>
          </a:ln>
        </p:spPr>
        <p:txBody>
          <a:bodyPr wrap="none">
            <a:spAutoFit/>
          </a:bodyPr>
          <a:lstStyle/>
          <a:p>
            <a:pPr algn="ctr"/>
            <a:r>
              <a:rPr lang="en-US" altLang="zh-CN" sz="3200" b="1" dirty="0">
                <a:solidFill>
                  <a:srgbClr val="0000FF"/>
                </a:solidFill>
                <a:latin typeface="Times New Roman" pitchFamily="18" charset="0"/>
              </a:rPr>
              <a:t>Regulation of PFK-1 and FBPase-1 </a:t>
            </a:r>
          </a:p>
          <a:p>
            <a:pPr algn="ctr"/>
            <a:r>
              <a:rPr lang="en-US" altLang="zh-CN" sz="3200" b="1" dirty="0">
                <a:solidFill>
                  <a:srgbClr val="0000FF"/>
                </a:solidFill>
                <a:latin typeface="Times New Roman" pitchFamily="18" charset="0"/>
              </a:rPr>
              <a:t>by fructose-2,6-bisphosphate (F26BP)</a:t>
            </a:r>
          </a:p>
        </p:txBody>
      </p:sp>
      <p:pic>
        <p:nvPicPr>
          <p:cNvPr id="51203" name="Picture 3"/>
          <p:cNvPicPr>
            <a:picLocks noChangeAspect="1" noChangeArrowheads="1"/>
          </p:cNvPicPr>
          <p:nvPr/>
        </p:nvPicPr>
        <p:blipFill>
          <a:blip r:embed="rId2"/>
          <a:srcRect/>
          <a:stretch>
            <a:fillRect/>
          </a:stretch>
        </p:blipFill>
        <p:spPr bwMode="auto">
          <a:xfrm>
            <a:off x="323850" y="404813"/>
            <a:ext cx="8535988" cy="522446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539750" y="5589588"/>
            <a:ext cx="7915275" cy="1066800"/>
          </a:xfrm>
          <a:prstGeom prst="rect">
            <a:avLst/>
          </a:prstGeom>
          <a:noFill/>
          <a:ln w="12700">
            <a:noFill/>
            <a:miter lim="800000"/>
            <a:headEnd type="none" w="sm" len="sm"/>
            <a:tailEnd type="none" w="sm" len="sm"/>
          </a:ln>
        </p:spPr>
        <p:txBody>
          <a:bodyPr wrap="none">
            <a:spAutoFit/>
          </a:bodyPr>
          <a:lstStyle/>
          <a:p>
            <a:pPr algn="ctr"/>
            <a:r>
              <a:rPr lang="en-US" altLang="zh-CN" sz="3200" b="1" dirty="0">
                <a:solidFill>
                  <a:srgbClr val="3333FF"/>
                </a:solidFill>
                <a:latin typeface="Times New Roman" pitchFamily="18" charset="0"/>
              </a:rPr>
              <a:t>FPK-2 and FBPase-2 are regulated, </a:t>
            </a:r>
          </a:p>
          <a:p>
            <a:pPr algn="ctr"/>
            <a:r>
              <a:rPr lang="en-US" altLang="zh-CN" sz="3200" b="1" dirty="0">
                <a:solidFill>
                  <a:srgbClr val="3333FF"/>
                </a:solidFill>
                <a:latin typeface="Times New Roman" pitchFamily="18" charset="0"/>
              </a:rPr>
              <a:t>in a reciprocal way, by glucagon and insulin.</a:t>
            </a:r>
          </a:p>
        </p:txBody>
      </p:sp>
      <p:pic>
        <p:nvPicPr>
          <p:cNvPr id="52227" name="Picture 3"/>
          <p:cNvPicPr>
            <a:picLocks noChangeAspect="1" noChangeArrowheads="1"/>
          </p:cNvPicPr>
          <p:nvPr/>
        </p:nvPicPr>
        <p:blipFill>
          <a:blip r:embed="rId3"/>
          <a:srcRect/>
          <a:stretch>
            <a:fillRect/>
          </a:stretch>
        </p:blipFill>
        <p:spPr bwMode="auto">
          <a:xfrm>
            <a:off x="608013" y="188913"/>
            <a:ext cx="8535987" cy="5346700"/>
          </a:xfrm>
          <a:prstGeom prst="rect">
            <a:avLst/>
          </a:prstGeom>
          <a:noFill/>
          <a:ln w="9525">
            <a:noFill/>
            <a:miter lim="800000"/>
            <a:headEnd/>
            <a:tailEnd/>
          </a:ln>
        </p:spPr>
      </p:pic>
      <p:sp>
        <p:nvSpPr>
          <p:cNvPr id="52228" name="Rectangle 4"/>
          <p:cNvSpPr>
            <a:spLocks noChangeArrowheads="1"/>
          </p:cNvSpPr>
          <p:nvPr/>
        </p:nvSpPr>
        <p:spPr bwMode="auto">
          <a:xfrm>
            <a:off x="8027988" y="2492375"/>
            <a:ext cx="1042987" cy="649288"/>
          </a:xfrm>
          <a:prstGeom prst="rect">
            <a:avLst/>
          </a:prstGeom>
          <a:noFill/>
          <a:ln w="38100">
            <a:solidFill>
              <a:srgbClr val="FF0000"/>
            </a:solidFill>
            <a:miter lim="800000"/>
            <a:headEnd/>
            <a:tailEnd/>
          </a:ln>
        </p:spPr>
        <p:txBody>
          <a:bodyPr wrap="none" anchor="ctr"/>
          <a:lstStyle/>
          <a:p>
            <a:endParaRPr lang="zh-CN" altLang="en-US" b="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table 23-04"/>
          <p:cNvPicPr>
            <a:picLocks noChangeAspect="1" noChangeArrowheads="1"/>
          </p:cNvPicPr>
          <p:nvPr/>
        </p:nvPicPr>
        <p:blipFill>
          <a:blip r:embed="rId3"/>
          <a:srcRect/>
          <a:stretch>
            <a:fillRect/>
          </a:stretch>
        </p:blipFill>
        <p:spPr bwMode="auto">
          <a:xfrm>
            <a:off x="304800" y="1689100"/>
            <a:ext cx="8531225" cy="3479800"/>
          </a:xfrm>
          <a:prstGeom prst="rect">
            <a:avLst/>
          </a:prstGeom>
          <a:noFill/>
          <a:ln w="9525">
            <a:noFill/>
            <a:miter lim="800000"/>
            <a:headEnd/>
            <a:tailEnd/>
          </a:ln>
        </p:spPr>
      </p:pic>
      <p:sp>
        <p:nvSpPr>
          <p:cNvPr id="53251" name="Line 4"/>
          <p:cNvSpPr>
            <a:spLocks noChangeShapeType="1"/>
          </p:cNvSpPr>
          <p:nvPr/>
        </p:nvSpPr>
        <p:spPr bwMode="auto">
          <a:xfrm>
            <a:off x="0" y="4292600"/>
            <a:ext cx="468313" cy="0"/>
          </a:xfrm>
          <a:prstGeom prst="line">
            <a:avLst/>
          </a:prstGeom>
          <a:noFill/>
          <a:ln w="38100">
            <a:solidFill>
              <a:srgbClr val="FF0000"/>
            </a:solidFill>
            <a:round/>
            <a:headEnd/>
            <a:tailEnd type="triangle" w="med" len="med"/>
          </a:ln>
        </p:spPr>
        <p:txBody>
          <a:bodyPr/>
          <a:lstStyle/>
          <a:p>
            <a:endParaRPr lang="zh-CN" altLang="en-US"/>
          </a:p>
        </p:txBody>
      </p:sp>
      <p:sp>
        <p:nvSpPr>
          <p:cNvPr id="4" name="矩形 3"/>
          <p:cNvSpPr/>
          <p:nvPr/>
        </p:nvSpPr>
        <p:spPr>
          <a:xfrm>
            <a:off x="7452320" y="1484784"/>
            <a:ext cx="1082348" cy="523220"/>
          </a:xfrm>
          <a:prstGeom prst="rect">
            <a:avLst/>
          </a:prstGeom>
        </p:spPr>
        <p:txBody>
          <a:bodyPr wrap="none">
            <a:spAutoFit/>
          </a:bodyPr>
          <a:lstStyle/>
          <a:p>
            <a:r>
              <a:rPr lang="en-US" altLang="zh-CN" sz="2800" b="1" dirty="0" smtClean="0">
                <a:solidFill>
                  <a:srgbClr val="FF0000"/>
                </a:solidFill>
                <a:latin typeface="Times New Roman" pitchFamily="18" charset="0"/>
              </a:rPr>
              <a:t>*****</a:t>
            </a:r>
            <a:endParaRPr lang="en-US" altLang="zh-CN" sz="2800" b="1" dirty="0">
              <a:solidFill>
                <a:srgbClr val="FF0000"/>
              </a:solidFill>
              <a:latin typeface="Times New Roman" pitchFamily="18" charset="0"/>
            </a:endParaRPr>
          </a:p>
        </p:txBody>
      </p:sp>
    </p:spTree>
    <p:extLst>
      <p:ext uri="{BB962C8B-B14F-4D97-AF65-F5344CB8AC3E}">
        <p14:creationId xmlns:p14="http://schemas.microsoft.com/office/powerpoint/2010/main" val="306530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303213" y="1112838"/>
            <a:ext cx="8535987" cy="4630737"/>
          </a:xfrm>
          <a:prstGeom prst="rect">
            <a:avLst/>
          </a:prstGeom>
          <a:noFill/>
          <a:ln w="9525">
            <a:noFill/>
            <a:miter lim="800000"/>
            <a:headEnd/>
            <a:tailEnd/>
          </a:ln>
        </p:spPr>
      </p:pic>
      <p:sp>
        <p:nvSpPr>
          <p:cNvPr id="54275" name="Line 3"/>
          <p:cNvSpPr>
            <a:spLocks noChangeShapeType="1"/>
          </p:cNvSpPr>
          <p:nvPr/>
        </p:nvSpPr>
        <p:spPr bwMode="auto">
          <a:xfrm>
            <a:off x="395288" y="4581525"/>
            <a:ext cx="2016125" cy="0"/>
          </a:xfrm>
          <a:prstGeom prst="line">
            <a:avLst/>
          </a:prstGeom>
          <a:noFill/>
          <a:ln w="38100">
            <a:solidFill>
              <a:srgbClr val="FF0000"/>
            </a:solidFill>
            <a:round/>
            <a:headEnd/>
            <a:tailEnd/>
          </a:ln>
        </p:spPr>
        <p:txBody>
          <a:bodyPr/>
          <a:lstStyle/>
          <a:p>
            <a:endParaRPr lang="zh-CN" altLang="en-US"/>
          </a:p>
        </p:txBody>
      </p:sp>
      <p:sp>
        <p:nvSpPr>
          <p:cNvPr id="54276" name="Line 5"/>
          <p:cNvSpPr>
            <a:spLocks noChangeShapeType="1"/>
          </p:cNvSpPr>
          <p:nvPr/>
        </p:nvSpPr>
        <p:spPr bwMode="auto">
          <a:xfrm flipH="1">
            <a:off x="2339975" y="5013325"/>
            <a:ext cx="936625" cy="0"/>
          </a:xfrm>
          <a:prstGeom prst="line">
            <a:avLst/>
          </a:prstGeom>
          <a:noFill/>
          <a:ln w="38100">
            <a:solidFill>
              <a:srgbClr val="3333FF"/>
            </a:solidFill>
            <a:round/>
            <a:headEnd/>
            <a:tailEnd type="triangle" w="med" len="med"/>
          </a:ln>
        </p:spPr>
        <p:txBody>
          <a:bodyPr/>
          <a:lstStyle/>
          <a:p>
            <a:endParaRPr lang="zh-CN" altLang="en-US"/>
          </a:p>
        </p:txBody>
      </p:sp>
      <p:sp>
        <p:nvSpPr>
          <p:cNvPr id="54277" name="Line 6"/>
          <p:cNvSpPr>
            <a:spLocks noChangeShapeType="1"/>
          </p:cNvSpPr>
          <p:nvPr/>
        </p:nvSpPr>
        <p:spPr bwMode="auto">
          <a:xfrm flipH="1">
            <a:off x="2268538" y="5300663"/>
            <a:ext cx="936625" cy="0"/>
          </a:xfrm>
          <a:prstGeom prst="line">
            <a:avLst/>
          </a:prstGeom>
          <a:noFill/>
          <a:ln w="38100">
            <a:solidFill>
              <a:srgbClr val="3333FF"/>
            </a:solidFill>
            <a:round/>
            <a:headEnd/>
            <a:tailEnd type="triangle" w="med" len="med"/>
          </a:ln>
        </p:spPr>
        <p:txBody>
          <a:bodyPr/>
          <a:lstStyle/>
          <a:p>
            <a:endParaRPr lang="zh-CN" altLang="en-US"/>
          </a:p>
        </p:txBody>
      </p:sp>
      <p:sp>
        <p:nvSpPr>
          <p:cNvPr id="54278" name="Line 7"/>
          <p:cNvSpPr>
            <a:spLocks noChangeShapeType="1"/>
          </p:cNvSpPr>
          <p:nvPr/>
        </p:nvSpPr>
        <p:spPr bwMode="auto">
          <a:xfrm>
            <a:off x="0" y="2205038"/>
            <a:ext cx="395288" cy="0"/>
          </a:xfrm>
          <a:prstGeom prst="line">
            <a:avLst/>
          </a:prstGeom>
          <a:noFill/>
          <a:ln w="38100">
            <a:solidFill>
              <a:srgbClr val="FF0000"/>
            </a:solidFill>
            <a:round/>
            <a:headEnd/>
            <a:tailEnd type="triangle" w="med" len="med"/>
          </a:ln>
        </p:spPr>
        <p:txBody>
          <a:bodyPr/>
          <a:lstStyle/>
          <a:p>
            <a:endParaRPr lang="zh-CN" altLang="en-US"/>
          </a:p>
        </p:txBody>
      </p:sp>
      <p:sp>
        <p:nvSpPr>
          <p:cNvPr id="7" name="矩形 6"/>
          <p:cNvSpPr/>
          <p:nvPr/>
        </p:nvSpPr>
        <p:spPr>
          <a:xfrm>
            <a:off x="7740352" y="1412776"/>
            <a:ext cx="1082348" cy="523220"/>
          </a:xfrm>
          <a:prstGeom prst="rect">
            <a:avLst/>
          </a:prstGeom>
        </p:spPr>
        <p:txBody>
          <a:bodyPr wrap="none">
            <a:spAutoFit/>
          </a:bodyPr>
          <a:lstStyle/>
          <a:p>
            <a:r>
              <a:rPr lang="en-US" altLang="zh-CN" sz="2800" b="1" dirty="0" smtClean="0">
                <a:solidFill>
                  <a:srgbClr val="FF0000"/>
                </a:solidFill>
                <a:latin typeface="Times New Roman" pitchFamily="18" charset="0"/>
              </a:rPr>
              <a:t>*****</a:t>
            </a:r>
            <a:endParaRPr lang="en-US" altLang="zh-CN" sz="2800" b="1" dirty="0">
              <a:solidFill>
                <a:srgbClr val="FF0000"/>
              </a:solidFill>
              <a:latin typeface="Times New Roman" pitchFamily="18" charset="0"/>
            </a:endParaRPr>
          </a:p>
        </p:txBody>
      </p:sp>
    </p:spTree>
    <p:extLst>
      <p:ext uri="{BB962C8B-B14F-4D97-AF65-F5344CB8AC3E}">
        <p14:creationId xmlns:p14="http://schemas.microsoft.com/office/powerpoint/2010/main" val="646516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323850" y="0"/>
            <a:ext cx="8535988" cy="5657850"/>
          </a:xfrm>
          <a:prstGeom prst="rect">
            <a:avLst/>
          </a:prstGeom>
          <a:noFill/>
          <a:ln w="9525">
            <a:noFill/>
            <a:miter lim="800000"/>
            <a:headEnd/>
            <a:tailEnd/>
          </a:ln>
        </p:spPr>
      </p:pic>
      <p:sp>
        <p:nvSpPr>
          <p:cNvPr id="53251" name="Text Box 3"/>
          <p:cNvSpPr txBox="1">
            <a:spLocks noChangeArrowheads="1"/>
          </p:cNvSpPr>
          <p:nvPr/>
        </p:nvSpPr>
        <p:spPr bwMode="auto">
          <a:xfrm>
            <a:off x="586805" y="5780782"/>
            <a:ext cx="8010078" cy="1077218"/>
          </a:xfrm>
          <a:prstGeom prst="rect">
            <a:avLst/>
          </a:prstGeom>
          <a:noFill/>
          <a:ln w="12700">
            <a:noFill/>
            <a:miter lim="800000"/>
            <a:headEnd type="none" w="sm" len="sm"/>
            <a:tailEnd type="none" w="sm" len="sm"/>
          </a:ln>
        </p:spPr>
        <p:txBody>
          <a:bodyPr wrap="none">
            <a:spAutoFit/>
          </a:bodyPr>
          <a:lstStyle/>
          <a:p>
            <a:pPr algn="ctr"/>
            <a:r>
              <a:rPr lang="en-US" altLang="zh-CN" sz="3200" b="1" baseline="0" dirty="0">
                <a:solidFill>
                  <a:srgbClr val="0000FF"/>
                </a:solidFill>
                <a:latin typeface="Times New Roman" panose="02020603050405020304" pitchFamily="18" charset="0"/>
                <a:cs typeface="Times New Roman" panose="02020603050405020304" pitchFamily="18" charset="0"/>
              </a:rPr>
              <a:t>Difference in the regulation of carbohydrate </a:t>
            </a:r>
          </a:p>
          <a:p>
            <a:pPr algn="ctr"/>
            <a:r>
              <a:rPr lang="en-US" altLang="zh-CN" sz="3200" b="1" baseline="0" dirty="0">
                <a:solidFill>
                  <a:srgbClr val="0000FF"/>
                </a:solidFill>
                <a:latin typeface="Times New Roman" panose="02020603050405020304" pitchFamily="18" charset="0"/>
                <a:cs typeface="Times New Roman" panose="02020603050405020304" pitchFamily="18" charset="0"/>
              </a:rPr>
              <a:t>metabolism in liver and muscle</a:t>
            </a:r>
            <a:r>
              <a:rPr lang="en-US" altLang="zh-CN" sz="3200" b="1" baseline="0" dirty="0">
                <a:solidFill>
                  <a:srgbClr val="FF0000"/>
                </a:solidFill>
                <a:latin typeface="Times New Roman" panose="02020603050405020304" pitchFamily="18" charset="0"/>
                <a:cs typeface="Times New Roman" panose="02020603050405020304" pitchFamily="18" charset="0"/>
              </a:rPr>
              <a:t>*****</a:t>
            </a:r>
          </a:p>
        </p:txBody>
      </p:sp>
      <p:sp>
        <p:nvSpPr>
          <p:cNvPr id="53252" name="Rectangle 4"/>
          <p:cNvSpPr>
            <a:spLocks noChangeArrowheads="1"/>
          </p:cNvSpPr>
          <p:nvPr/>
        </p:nvSpPr>
        <p:spPr bwMode="auto">
          <a:xfrm>
            <a:off x="250825" y="3357563"/>
            <a:ext cx="1441450" cy="1008062"/>
          </a:xfrm>
          <a:prstGeom prst="rect">
            <a:avLst/>
          </a:prstGeom>
          <a:noFill/>
          <a:ln w="38100">
            <a:solidFill>
              <a:srgbClr val="FF0000"/>
            </a:solidFill>
            <a:miter lim="800000"/>
            <a:headEnd type="none" w="sm" len="sm"/>
            <a:tailEnd type="none" w="sm" len="sm"/>
          </a:ln>
        </p:spPr>
        <p:txBody>
          <a:bodyPr wrap="none" anchor="ctr"/>
          <a:lstStyle/>
          <a:p>
            <a:endParaRPr lang="zh-CN" altLang="en-US"/>
          </a:p>
        </p:txBody>
      </p:sp>
      <p:sp>
        <p:nvSpPr>
          <p:cNvPr id="53253" name="Rectangle 5"/>
          <p:cNvSpPr>
            <a:spLocks noChangeArrowheads="1"/>
          </p:cNvSpPr>
          <p:nvPr/>
        </p:nvSpPr>
        <p:spPr bwMode="auto">
          <a:xfrm>
            <a:off x="7092950" y="5084763"/>
            <a:ext cx="1727200" cy="576262"/>
          </a:xfrm>
          <a:prstGeom prst="rect">
            <a:avLst/>
          </a:prstGeom>
          <a:noFill/>
          <a:ln w="38100">
            <a:solidFill>
              <a:srgbClr val="FF0000"/>
            </a:solidFill>
            <a:miter lim="800000"/>
            <a:headEnd type="none" w="sm" len="sm"/>
            <a:tailEnd type="none" w="sm" len="sm"/>
          </a:ln>
        </p:spPr>
        <p:txBody>
          <a:bodyPr wrap="none" anchor="ctr"/>
          <a:lstStyle/>
          <a:p>
            <a:endParaRPr lang="zh-CN" altLang="en-US"/>
          </a:p>
        </p:txBody>
      </p:sp>
      <p:sp>
        <p:nvSpPr>
          <p:cNvPr id="53254" name="椭圆 5"/>
          <p:cNvSpPr>
            <a:spLocks noChangeArrowheads="1"/>
          </p:cNvSpPr>
          <p:nvPr/>
        </p:nvSpPr>
        <p:spPr bwMode="auto">
          <a:xfrm>
            <a:off x="4357688" y="4357688"/>
            <a:ext cx="2500312" cy="500062"/>
          </a:xfrm>
          <a:prstGeom prst="ellipse">
            <a:avLst/>
          </a:prstGeom>
          <a:noFill/>
          <a:ln w="38100" algn="ctr">
            <a:solidFill>
              <a:srgbClr val="0000FF"/>
            </a:solidFill>
            <a:round/>
            <a:headEnd type="none" w="sm" len="sm"/>
            <a:tailEnd type="none" w="sm" len="sm"/>
          </a:ln>
        </p:spPr>
        <p:txBody>
          <a:bodyPr wrap="none"/>
          <a:lstStyle/>
          <a:p>
            <a:endParaRPr lang="zh-CN" altLang="en-US"/>
          </a:p>
        </p:txBody>
      </p:sp>
    </p:spTree>
    <p:extLst>
      <p:ext uri="{BB962C8B-B14F-4D97-AF65-F5344CB8AC3E}">
        <p14:creationId xmlns:p14="http://schemas.microsoft.com/office/powerpoint/2010/main" val="847609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548680"/>
            <a:ext cx="9144000" cy="1143000"/>
          </a:xfrm>
        </p:spPr>
        <p:txBody>
          <a:bodyPr/>
          <a:lstStyle/>
          <a:p>
            <a:pPr eaLnBrk="1" hangingPunct="1"/>
            <a:r>
              <a:rPr lang="en-US" altLang="zh-CN" sz="5400" b="1" dirty="0" smtClean="0">
                <a:solidFill>
                  <a:srgbClr val="3333FF"/>
                </a:solidFill>
                <a:latin typeface="Times New Roman" pitchFamily="18" charset="0"/>
              </a:rPr>
              <a:t>Three types of fuel reserves </a:t>
            </a:r>
            <a:br>
              <a:rPr lang="en-US" altLang="zh-CN" sz="5400" b="1" dirty="0" smtClean="0">
                <a:solidFill>
                  <a:srgbClr val="3333FF"/>
                </a:solidFill>
                <a:latin typeface="Times New Roman" pitchFamily="18" charset="0"/>
              </a:rPr>
            </a:br>
            <a:r>
              <a:rPr lang="en-US" altLang="zh-CN" sz="5400" b="1" dirty="0" smtClean="0">
                <a:solidFill>
                  <a:srgbClr val="3333FF"/>
                </a:solidFill>
                <a:latin typeface="Times New Roman" pitchFamily="18" charset="0"/>
              </a:rPr>
              <a:t>of a normal human being</a:t>
            </a:r>
            <a:r>
              <a:rPr lang="en-US" altLang="zh-CN" dirty="0" smtClean="0"/>
              <a:t> </a:t>
            </a:r>
          </a:p>
        </p:txBody>
      </p:sp>
      <p:sp>
        <p:nvSpPr>
          <p:cNvPr id="56323" name="Rectangle 3"/>
          <p:cNvSpPr>
            <a:spLocks noGrp="1" noChangeArrowheads="1"/>
          </p:cNvSpPr>
          <p:nvPr>
            <p:ph type="body" idx="1"/>
          </p:nvPr>
        </p:nvSpPr>
        <p:spPr>
          <a:xfrm>
            <a:off x="357188" y="1571625"/>
            <a:ext cx="8604250" cy="3657600"/>
          </a:xfrm>
        </p:spPr>
        <p:txBody>
          <a:bodyPr/>
          <a:lstStyle/>
          <a:p>
            <a:pPr eaLnBrk="1" hangingPunct="1">
              <a:lnSpc>
                <a:spcPct val="90000"/>
              </a:lnSpc>
              <a:buFontTx/>
              <a:buNone/>
            </a:pPr>
            <a:endParaRPr lang="en-US" altLang="zh-CN" sz="3600" b="1" dirty="0" smtClean="0">
              <a:latin typeface="Times New Roman" pitchFamily="18" charset="0"/>
            </a:endParaRPr>
          </a:p>
          <a:p>
            <a:pPr eaLnBrk="1" hangingPunct="1">
              <a:lnSpc>
                <a:spcPct val="90000"/>
              </a:lnSpc>
            </a:pPr>
            <a:r>
              <a:rPr lang="en-US" altLang="zh-CN" sz="4000" b="1" dirty="0" smtClean="0">
                <a:latin typeface="Times New Roman" pitchFamily="18" charset="0"/>
              </a:rPr>
              <a:t>Glycogen stored in the liver and muscle</a:t>
            </a:r>
          </a:p>
          <a:p>
            <a:pPr eaLnBrk="1" hangingPunct="1">
              <a:lnSpc>
                <a:spcPct val="90000"/>
              </a:lnSpc>
            </a:pPr>
            <a:r>
              <a:rPr lang="en-US" altLang="zh-CN" sz="4000" b="1" dirty="0" smtClean="0">
                <a:latin typeface="Times New Roman" pitchFamily="18" charset="0"/>
              </a:rPr>
              <a:t>Triacylglycerols stored in adipose tissues</a:t>
            </a:r>
          </a:p>
          <a:p>
            <a:pPr eaLnBrk="1" hangingPunct="1">
              <a:lnSpc>
                <a:spcPct val="90000"/>
              </a:lnSpc>
            </a:pPr>
            <a:r>
              <a:rPr lang="en-US" altLang="zh-CN" sz="4000" b="1" dirty="0" smtClean="0">
                <a:latin typeface="Times New Roman" pitchFamily="18" charset="0"/>
              </a:rPr>
              <a:t>Tissue proteins</a:t>
            </a:r>
          </a:p>
          <a:p>
            <a:pPr eaLnBrk="1" hangingPunct="1">
              <a:lnSpc>
                <a:spcPct val="90000"/>
              </a:lnSpc>
            </a:pPr>
            <a:endParaRPr lang="en-US" altLang="zh-CN" sz="4400" b="1" dirty="0" smtClean="0">
              <a:latin typeface="Times New Roman" pitchFamily="18" charset="0"/>
            </a:endParaRPr>
          </a:p>
          <a:p>
            <a:pPr eaLnBrk="1" hangingPunct="1">
              <a:lnSpc>
                <a:spcPct val="90000"/>
              </a:lnSpc>
            </a:pPr>
            <a:endParaRPr lang="en-US" altLang="zh-CN" sz="4400" b="1" dirty="0" smtClean="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7"/>
          <p:cNvPicPr>
            <a:picLocks noChangeAspect="1" noChangeArrowheads="1"/>
          </p:cNvPicPr>
          <p:nvPr/>
        </p:nvPicPr>
        <p:blipFill>
          <a:blip r:embed="rId3"/>
          <a:srcRect/>
          <a:stretch>
            <a:fillRect/>
          </a:stretch>
        </p:blipFill>
        <p:spPr bwMode="auto">
          <a:xfrm>
            <a:off x="303213" y="1031875"/>
            <a:ext cx="8535987" cy="4792663"/>
          </a:xfrm>
          <a:prstGeom prst="rect">
            <a:avLst/>
          </a:prstGeom>
          <a:noFill/>
          <a:ln w="9525">
            <a:noFill/>
            <a:miter lim="800000"/>
            <a:headEnd/>
            <a:tailEnd/>
          </a:ln>
        </p:spPr>
      </p:pic>
      <p:sp>
        <p:nvSpPr>
          <p:cNvPr id="57347" name="Line 8"/>
          <p:cNvSpPr>
            <a:spLocks noChangeShapeType="1"/>
          </p:cNvSpPr>
          <p:nvPr/>
        </p:nvSpPr>
        <p:spPr bwMode="auto">
          <a:xfrm flipH="1">
            <a:off x="3995738" y="4221163"/>
            <a:ext cx="504825" cy="0"/>
          </a:xfrm>
          <a:prstGeom prst="line">
            <a:avLst/>
          </a:prstGeom>
          <a:noFill/>
          <a:ln w="38100">
            <a:solidFill>
              <a:srgbClr val="FF0000"/>
            </a:solidFill>
            <a:round/>
            <a:headEnd/>
            <a:tailEnd type="triangle" w="med" len="med"/>
          </a:ln>
        </p:spPr>
        <p:txBody>
          <a:bodyPr/>
          <a:lstStyle/>
          <a:p>
            <a:endParaRPr lang="zh-CN" altLang="en-US"/>
          </a:p>
        </p:txBody>
      </p:sp>
      <p:sp>
        <p:nvSpPr>
          <p:cNvPr id="57348" name="Line 9"/>
          <p:cNvSpPr>
            <a:spLocks noChangeShapeType="1"/>
          </p:cNvSpPr>
          <p:nvPr/>
        </p:nvSpPr>
        <p:spPr bwMode="auto">
          <a:xfrm flipH="1">
            <a:off x="4067175" y="2565400"/>
            <a:ext cx="504825" cy="0"/>
          </a:xfrm>
          <a:prstGeom prst="line">
            <a:avLst/>
          </a:prstGeom>
          <a:noFill/>
          <a:ln w="38100">
            <a:solidFill>
              <a:srgbClr val="FF0000"/>
            </a:solidFill>
            <a:round/>
            <a:headEnd/>
            <a:tailEnd type="triangle" w="med" len="med"/>
          </a:ln>
        </p:spPr>
        <p:txBody>
          <a:bodyPr/>
          <a:lstStyle/>
          <a:p>
            <a:endParaRPr lang="zh-CN" altLang="en-US"/>
          </a:p>
        </p:txBody>
      </p:sp>
      <p:sp>
        <p:nvSpPr>
          <p:cNvPr id="57349" name="Oval 10"/>
          <p:cNvSpPr>
            <a:spLocks noChangeArrowheads="1"/>
          </p:cNvSpPr>
          <p:nvPr/>
        </p:nvSpPr>
        <p:spPr bwMode="auto">
          <a:xfrm>
            <a:off x="8027988" y="5013325"/>
            <a:ext cx="288925" cy="360363"/>
          </a:xfrm>
          <a:prstGeom prst="ellipse">
            <a:avLst/>
          </a:prstGeom>
          <a:noFill/>
          <a:ln w="38100">
            <a:solidFill>
              <a:schemeClr val="tx1"/>
            </a:solidFill>
            <a:round/>
            <a:headEnd/>
            <a:tailEnd/>
          </a:ln>
        </p:spPr>
        <p:txBody>
          <a:bodyPr wrap="none" anchor="ctr"/>
          <a:lstStyle/>
          <a:p>
            <a:endParaRPr lang="zh-CN" altLang="en-US" b="1"/>
          </a:p>
        </p:txBody>
      </p:sp>
      <p:sp>
        <p:nvSpPr>
          <p:cNvPr id="57350" name="Oval 11"/>
          <p:cNvSpPr>
            <a:spLocks noChangeArrowheads="1"/>
          </p:cNvSpPr>
          <p:nvPr/>
        </p:nvSpPr>
        <p:spPr bwMode="auto">
          <a:xfrm>
            <a:off x="8027988" y="3573463"/>
            <a:ext cx="288925" cy="360362"/>
          </a:xfrm>
          <a:prstGeom prst="ellipse">
            <a:avLst/>
          </a:prstGeom>
          <a:noFill/>
          <a:ln w="38100">
            <a:solidFill>
              <a:schemeClr val="tx1"/>
            </a:solidFill>
            <a:round/>
            <a:headEnd/>
            <a:tailEnd/>
          </a:ln>
        </p:spPr>
        <p:txBody>
          <a:bodyPr wrap="none" anchor="ctr"/>
          <a:lstStyle/>
          <a:p>
            <a:endParaRPr lang="zh-CN" altLang="en-US" b="1"/>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figure_23_30"/>
          <p:cNvPicPr>
            <a:picLocks noChangeAspect="1" noChangeArrowheads="1"/>
          </p:cNvPicPr>
          <p:nvPr/>
        </p:nvPicPr>
        <p:blipFill>
          <a:blip r:embed="rId3" cstate="print"/>
          <a:srcRect/>
          <a:stretch>
            <a:fillRect/>
          </a:stretch>
        </p:blipFill>
        <p:spPr bwMode="auto">
          <a:xfrm>
            <a:off x="1691680" y="0"/>
            <a:ext cx="5403180" cy="6126966"/>
          </a:xfrm>
          <a:prstGeom prst="rect">
            <a:avLst/>
          </a:prstGeom>
          <a:noFill/>
          <a:ln w="9525">
            <a:noFill/>
            <a:miter lim="800000"/>
            <a:headEnd/>
            <a:tailEnd/>
          </a:ln>
          <a:effectLst/>
        </p:spPr>
      </p:pic>
      <p:sp>
        <p:nvSpPr>
          <p:cNvPr id="3" name="矩形 2"/>
          <p:cNvSpPr/>
          <p:nvPr/>
        </p:nvSpPr>
        <p:spPr>
          <a:xfrm>
            <a:off x="251520" y="6021288"/>
            <a:ext cx="8568952" cy="861774"/>
          </a:xfrm>
          <a:prstGeom prst="rect">
            <a:avLst/>
          </a:prstGeom>
        </p:spPr>
        <p:txBody>
          <a:bodyPr wrap="square">
            <a:spAutoFit/>
          </a:bodyPr>
          <a:lstStyle/>
          <a:p>
            <a:pPr algn="ctr" eaLnBrk="0" hangingPunct="0">
              <a:lnSpc>
                <a:spcPts val="3000"/>
              </a:lnSpc>
            </a:pPr>
            <a:r>
              <a:rPr lang="en-US" altLang="zh-CN" sz="2800" b="1" dirty="0" smtClean="0">
                <a:latin typeface="Times New Roman" pitchFamily="18" charset="0"/>
              </a:rPr>
              <a:t>Fuel metabolism in the liver during </a:t>
            </a:r>
            <a:r>
              <a:rPr lang="en-US" altLang="zh-CN" sz="2800" b="1" dirty="0" smtClean="0">
                <a:solidFill>
                  <a:srgbClr val="FF0000"/>
                </a:solidFill>
                <a:latin typeface="Times New Roman" pitchFamily="18" charset="0"/>
              </a:rPr>
              <a:t>prolonged fasting</a:t>
            </a:r>
          </a:p>
          <a:p>
            <a:pPr algn="ctr" eaLnBrk="0" hangingPunct="0">
              <a:lnSpc>
                <a:spcPts val="3000"/>
              </a:lnSpc>
            </a:pPr>
            <a:r>
              <a:rPr lang="en-US" altLang="zh-CN" sz="2800" b="1" dirty="0" smtClean="0">
                <a:latin typeface="Times New Roman" pitchFamily="18" charset="0"/>
              </a:rPr>
              <a:t>and in </a:t>
            </a:r>
            <a:r>
              <a:rPr lang="en-US" altLang="zh-CN" sz="2800" b="1" dirty="0" smtClean="0">
                <a:solidFill>
                  <a:srgbClr val="FF0000"/>
                </a:solidFill>
                <a:latin typeface="Times New Roman" pitchFamily="18" charset="0"/>
              </a:rPr>
              <a:t>uncontrolled</a:t>
            </a:r>
            <a:r>
              <a:rPr lang="en-US" altLang="zh-CN" sz="2800" b="1" dirty="0" smtClean="0">
                <a:latin typeface="Times New Roman" pitchFamily="18" charset="0"/>
              </a:rPr>
              <a:t> diabetes mellitus</a:t>
            </a:r>
            <a:endParaRPr lang="en-US" altLang="zh-CN" sz="2800" b="1" dirty="0">
              <a:latin typeface="Times New Roman" pitchFamily="18" charset="0"/>
            </a:endParaRPr>
          </a:p>
        </p:txBody>
      </p:sp>
      <p:cxnSp>
        <p:nvCxnSpPr>
          <p:cNvPr id="4" name="直接箭头连接符 3"/>
          <p:cNvCxnSpPr/>
          <p:nvPr/>
        </p:nvCxnSpPr>
        <p:spPr bwMode="auto">
          <a:xfrm>
            <a:off x="971600" y="764704"/>
            <a:ext cx="864096" cy="0"/>
          </a:xfrm>
          <a:prstGeom prst="straightConnector1">
            <a:avLst/>
          </a:prstGeom>
          <a:solidFill>
            <a:schemeClr val="accent1"/>
          </a:solidFill>
          <a:ln w="38100" cap="flat" cmpd="sng" algn="ctr">
            <a:solidFill>
              <a:srgbClr val="3333FF"/>
            </a:solidFill>
            <a:prstDash val="solid"/>
            <a:round/>
            <a:headEnd type="none" w="med" len="med"/>
            <a:tailEnd type="triangle"/>
          </a:ln>
          <a:effectLst/>
        </p:spPr>
      </p:cxnSp>
      <p:cxnSp>
        <p:nvCxnSpPr>
          <p:cNvPr id="6" name="直接箭头连接符 5"/>
          <p:cNvCxnSpPr/>
          <p:nvPr/>
        </p:nvCxnSpPr>
        <p:spPr bwMode="auto">
          <a:xfrm flipH="1">
            <a:off x="7020272" y="1916832"/>
            <a:ext cx="861516" cy="0"/>
          </a:xfrm>
          <a:prstGeom prst="straightConnector1">
            <a:avLst/>
          </a:prstGeom>
          <a:solidFill>
            <a:schemeClr val="accent1"/>
          </a:solidFill>
          <a:ln w="38100" cap="flat" cmpd="sng" algn="ctr">
            <a:solidFill>
              <a:srgbClr val="3333FF"/>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figure_23_31"/>
          <p:cNvPicPr>
            <a:picLocks noChangeAspect="1" noChangeArrowheads="1"/>
          </p:cNvPicPr>
          <p:nvPr/>
        </p:nvPicPr>
        <p:blipFill>
          <a:blip r:embed="rId3" cstate="print"/>
          <a:srcRect/>
          <a:stretch>
            <a:fillRect/>
          </a:stretch>
        </p:blipFill>
        <p:spPr bwMode="auto">
          <a:xfrm>
            <a:off x="1403648" y="0"/>
            <a:ext cx="6552728" cy="6050362"/>
          </a:xfrm>
          <a:prstGeom prst="rect">
            <a:avLst/>
          </a:prstGeom>
          <a:noFill/>
          <a:ln w="9525">
            <a:noFill/>
            <a:miter lim="800000"/>
            <a:headEnd/>
            <a:tailEnd/>
          </a:ln>
          <a:effectLst/>
        </p:spPr>
      </p:pic>
      <p:sp>
        <p:nvSpPr>
          <p:cNvPr id="3" name="矩形 2"/>
          <p:cNvSpPr/>
          <p:nvPr/>
        </p:nvSpPr>
        <p:spPr>
          <a:xfrm>
            <a:off x="611560" y="5903893"/>
            <a:ext cx="8064896" cy="954107"/>
          </a:xfrm>
          <a:prstGeom prst="rect">
            <a:avLst/>
          </a:prstGeom>
        </p:spPr>
        <p:txBody>
          <a:bodyPr wrap="square">
            <a:spAutoFit/>
          </a:bodyPr>
          <a:lstStyle/>
          <a:p>
            <a:pPr algn="ctr"/>
            <a:r>
              <a:rPr lang="en-US" altLang="zh-CN" sz="2800" b="1" dirty="0" smtClean="0">
                <a:solidFill>
                  <a:srgbClr val="3333FF"/>
                </a:solidFill>
                <a:latin typeface="Times New Roman" pitchFamily="18" charset="0"/>
              </a:rPr>
              <a:t>Plasma concentrations of fatty acids, glucose and ketone bodies during six weeks of starvation</a:t>
            </a:r>
            <a:endParaRPr lang="en-US" altLang="zh-CN" sz="2800" b="1" dirty="0">
              <a:solidFill>
                <a:srgbClr val="3333FF"/>
              </a:solidFill>
              <a:latin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srcRect/>
          <a:stretch>
            <a:fillRect/>
          </a:stretch>
        </p:blipFill>
        <p:spPr bwMode="auto">
          <a:xfrm>
            <a:off x="827088" y="620713"/>
            <a:ext cx="7426325" cy="4859337"/>
          </a:xfrm>
          <a:prstGeom prst="rect">
            <a:avLst/>
          </a:prstGeom>
          <a:noFill/>
          <a:ln w="9525">
            <a:noFill/>
            <a:miter lim="800000"/>
            <a:headEnd/>
            <a:tailEnd/>
          </a:ln>
        </p:spPr>
      </p:pic>
      <p:sp>
        <p:nvSpPr>
          <p:cNvPr id="60419" name="Text Box 3"/>
          <p:cNvSpPr txBox="1">
            <a:spLocks noChangeArrowheads="1"/>
          </p:cNvSpPr>
          <p:nvPr/>
        </p:nvSpPr>
        <p:spPr bwMode="auto">
          <a:xfrm>
            <a:off x="395288" y="5373688"/>
            <a:ext cx="7940675" cy="1373187"/>
          </a:xfrm>
          <a:prstGeom prst="rect">
            <a:avLst/>
          </a:prstGeom>
          <a:noFill/>
          <a:ln w="9525">
            <a:noFill/>
            <a:miter lim="800000"/>
            <a:headEnd/>
            <a:tailEnd/>
          </a:ln>
        </p:spPr>
        <p:txBody>
          <a:bodyPr>
            <a:spAutoFit/>
          </a:bodyPr>
          <a:lstStyle/>
          <a:p>
            <a:pPr algn="ctr"/>
            <a:r>
              <a:rPr lang="en-US" altLang="zh-CN" sz="2800" b="1" dirty="0">
                <a:latin typeface="Times New Roman" pitchFamily="18" charset="0"/>
                <a:cs typeface="Times New Roman" pitchFamily="18" charset="0"/>
              </a:rPr>
              <a:t>Overproduction of ketone bodies in uncontrolled diabetes or severely reduced calorie intake can</a:t>
            </a:r>
          </a:p>
          <a:p>
            <a:pPr algn="ctr"/>
            <a:r>
              <a:rPr lang="en-US" altLang="zh-CN" sz="2800" b="1" dirty="0">
                <a:latin typeface="Times New Roman" pitchFamily="18" charset="0"/>
                <a:cs typeface="Times New Roman" pitchFamily="18" charset="0"/>
              </a:rPr>
              <a:t>lead to </a:t>
            </a:r>
            <a:r>
              <a:rPr lang="en-US" altLang="zh-CN" sz="2800" b="1" dirty="0">
                <a:solidFill>
                  <a:srgbClr val="FF0000"/>
                </a:solidFill>
                <a:latin typeface="Times New Roman" pitchFamily="18" charset="0"/>
                <a:cs typeface="Times New Roman" pitchFamily="18" charset="0"/>
              </a:rPr>
              <a:t>acidosis </a:t>
            </a:r>
            <a:r>
              <a:rPr lang="en-US" altLang="zh-CN" sz="2800" b="1" dirty="0">
                <a:latin typeface="Times New Roman" pitchFamily="18" charset="0"/>
                <a:cs typeface="Times New Roman" pitchFamily="18" charset="0"/>
              </a:rPr>
              <a:t>and </a:t>
            </a:r>
            <a:r>
              <a:rPr lang="en-US" altLang="zh-CN" sz="2800" b="1" dirty="0">
                <a:solidFill>
                  <a:srgbClr val="FF0000"/>
                </a:solidFill>
                <a:latin typeface="Times New Roman" pitchFamily="18" charset="0"/>
                <a:cs typeface="Times New Roman" pitchFamily="18" charset="0"/>
              </a:rPr>
              <a:t>ketosis---ketoacidosis</a:t>
            </a:r>
            <a:r>
              <a:rPr lang="en-US" altLang="zh-CN" sz="2800" b="1" dirty="0">
                <a:latin typeface="Times New Roman" pitchFamily="18" charset="0"/>
                <a:cs typeface="Times New Roman"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igure_23_12"/>
          <p:cNvPicPr>
            <a:picLocks noChangeAspect="1" noChangeArrowheads="1"/>
          </p:cNvPicPr>
          <p:nvPr/>
        </p:nvPicPr>
        <p:blipFill>
          <a:blip r:embed="rId3" cstate="print"/>
          <a:srcRect/>
          <a:stretch>
            <a:fillRect/>
          </a:stretch>
        </p:blipFill>
        <p:spPr bwMode="auto">
          <a:xfrm>
            <a:off x="179513" y="188640"/>
            <a:ext cx="4896544" cy="6411291"/>
          </a:xfrm>
          <a:prstGeom prst="rect">
            <a:avLst/>
          </a:prstGeom>
          <a:noFill/>
          <a:ln w="9525">
            <a:noFill/>
            <a:miter lim="800000"/>
            <a:headEnd/>
            <a:tailEnd/>
          </a:ln>
          <a:effectLst/>
        </p:spPr>
      </p:pic>
      <p:sp>
        <p:nvSpPr>
          <p:cNvPr id="3" name="矩形 2"/>
          <p:cNvSpPr/>
          <p:nvPr/>
        </p:nvSpPr>
        <p:spPr>
          <a:xfrm>
            <a:off x="5220072" y="2852936"/>
            <a:ext cx="3816424" cy="1815882"/>
          </a:xfrm>
          <a:prstGeom prst="rect">
            <a:avLst/>
          </a:prstGeom>
        </p:spPr>
        <p:txBody>
          <a:bodyPr wrap="square">
            <a:spAutoFit/>
          </a:bodyPr>
          <a:lstStyle/>
          <a:p>
            <a:pPr eaLnBrk="0" hangingPunct="0"/>
            <a:r>
              <a:rPr lang="en-US" altLang="zh-CN" sz="2800" b="1" dirty="0" smtClean="0">
                <a:solidFill>
                  <a:srgbClr val="3333FF"/>
                </a:solidFill>
                <a:latin typeface="Times New Roman" pitchFamily="18" charset="0"/>
              </a:rPr>
              <a:t>Metabolic pathways </a:t>
            </a:r>
          </a:p>
          <a:p>
            <a:pPr eaLnBrk="0" hangingPunct="0"/>
            <a:r>
              <a:rPr lang="en-US" altLang="zh-CN" sz="2800" b="1" dirty="0" smtClean="0">
                <a:solidFill>
                  <a:srgbClr val="3333FF"/>
                </a:solidFill>
                <a:latin typeface="Times New Roman" pitchFamily="18" charset="0"/>
              </a:rPr>
              <a:t>for glucose 6-phosphate</a:t>
            </a:r>
          </a:p>
          <a:p>
            <a:pPr eaLnBrk="0" hangingPunct="0"/>
            <a:r>
              <a:rPr lang="en-US" altLang="zh-CN" sz="2800" b="1" dirty="0" smtClean="0">
                <a:solidFill>
                  <a:srgbClr val="3333FF"/>
                </a:solidFill>
                <a:latin typeface="Times New Roman" pitchFamily="18" charset="0"/>
              </a:rPr>
              <a:t>in the </a:t>
            </a:r>
            <a:r>
              <a:rPr lang="en-US" altLang="zh-CN" sz="2800" b="1" dirty="0" smtClean="0">
                <a:solidFill>
                  <a:srgbClr val="3333FF"/>
                </a:solidFill>
                <a:latin typeface="Times New Roman" pitchFamily="18" charset="0"/>
              </a:rPr>
              <a:t>liver---</a:t>
            </a:r>
            <a:r>
              <a:rPr lang="en-US" altLang="zh-CN" sz="2800" b="1" dirty="0" smtClean="0">
                <a:solidFill>
                  <a:srgbClr val="FF0000"/>
                </a:solidFill>
                <a:latin typeface="Times New Roman" pitchFamily="18" charset="0"/>
              </a:rPr>
              <a:t>5 different </a:t>
            </a:r>
          </a:p>
          <a:p>
            <a:pPr eaLnBrk="0" hangingPunct="0"/>
            <a:r>
              <a:rPr lang="en-US" altLang="zh-CN" sz="2800" b="1" dirty="0" smtClean="0">
                <a:solidFill>
                  <a:srgbClr val="FF0000"/>
                </a:solidFill>
                <a:latin typeface="Times New Roman" pitchFamily="18" charset="0"/>
              </a:rPr>
              <a:t>metabolic routes</a:t>
            </a:r>
            <a:endParaRPr lang="en-US" altLang="zh-CN" sz="2800" b="1" dirty="0">
              <a:solidFill>
                <a:srgbClr val="FF0000"/>
              </a:solidFill>
              <a:latin typeface="Times New Roman" pitchFamily="18" charset="0"/>
            </a:endParaRPr>
          </a:p>
        </p:txBody>
      </p:sp>
      <p:sp>
        <p:nvSpPr>
          <p:cNvPr id="2" name="矩形 1"/>
          <p:cNvSpPr/>
          <p:nvPr/>
        </p:nvSpPr>
        <p:spPr>
          <a:xfrm>
            <a:off x="180570" y="1268760"/>
            <a:ext cx="1210588" cy="369332"/>
          </a:xfrm>
          <a:prstGeom prst="rect">
            <a:avLst/>
          </a:prstGeom>
        </p:spPr>
        <p:txBody>
          <a:bodyPr wrap="none">
            <a:spAutoFit/>
          </a:bodyPr>
          <a:lstStyle/>
          <a:p>
            <a:r>
              <a:rPr lang="en-US" altLang="zh-CN" b="1" dirty="0">
                <a:solidFill>
                  <a:srgbClr val="FF0000"/>
                </a:solidFill>
                <a:latin typeface="Times New Roman" pitchFamily="18" charset="0"/>
              </a:rPr>
              <a:t>(exported)</a:t>
            </a:r>
            <a:endParaRPr lang="zh-CN" altLang="en-US" dirty="0"/>
          </a:p>
        </p:txBody>
      </p:sp>
      <p:sp>
        <p:nvSpPr>
          <p:cNvPr id="5" name="Rectangle 7"/>
          <p:cNvSpPr>
            <a:spLocks noChangeArrowheads="1"/>
          </p:cNvSpPr>
          <p:nvPr/>
        </p:nvSpPr>
        <p:spPr bwMode="auto">
          <a:xfrm>
            <a:off x="1730152" y="1021298"/>
            <a:ext cx="985384" cy="494924"/>
          </a:xfrm>
          <a:prstGeom prst="rect">
            <a:avLst/>
          </a:prstGeom>
          <a:noFill/>
          <a:ln w="38100">
            <a:solidFill>
              <a:srgbClr val="FF0000"/>
            </a:solidFill>
            <a:miter lim="800000"/>
            <a:headEnd/>
            <a:tailEnd/>
          </a:ln>
        </p:spPr>
        <p:txBody>
          <a:bodyPr wrap="none" anchor="ctr"/>
          <a:lstStyle/>
          <a:p>
            <a:endParaRPr lang="zh-CN" altLang="en-US" b="1"/>
          </a:p>
        </p:txBody>
      </p:sp>
      <p:sp>
        <p:nvSpPr>
          <p:cNvPr id="4" name="矩形 3"/>
          <p:cNvSpPr/>
          <p:nvPr/>
        </p:nvSpPr>
        <p:spPr>
          <a:xfrm>
            <a:off x="5076056" y="991761"/>
            <a:ext cx="4572000" cy="646331"/>
          </a:xfrm>
          <a:prstGeom prst="rect">
            <a:avLst/>
          </a:prstGeom>
        </p:spPr>
        <p:txBody>
          <a:bodyPr>
            <a:spAutoFit/>
          </a:bodyPr>
          <a:lstStyle/>
          <a:p>
            <a:r>
              <a:rPr lang="en-US" altLang="zh-CN" b="1" dirty="0">
                <a:latin typeface="Times New Roman" pitchFamily="18" charset="0"/>
              </a:rPr>
              <a:t>Exported to replenish</a:t>
            </a:r>
          </a:p>
          <a:p>
            <a:r>
              <a:rPr lang="en-US" altLang="zh-CN" b="1" dirty="0">
                <a:latin typeface="Times New Roman" pitchFamily="18" charset="0"/>
              </a:rPr>
              <a:t>blood glucose</a:t>
            </a:r>
          </a:p>
        </p:txBody>
      </p:sp>
      <p:sp>
        <p:nvSpPr>
          <p:cNvPr id="6" name="文本框 5"/>
          <p:cNvSpPr txBox="1"/>
          <p:nvPr/>
        </p:nvSpPr>
        <p:spPr>
          <a:xfrm>
            <a:off x="3003630" y="6093296"/>
            <a:ext cx="6660232" cy="830997"/>
          </a:xfrm>
          <a:prstGeom prst="rect">
            <a:avLst/>
          </a:prstGeom>
          <a:noFill/>
        </p:spPr>
        <p:txBody>
          <a:bodyPr wrap="square" rtlCol="0">
            <a:spAutoFit/>
          </a:bodyPr>
          <a:lstStyle/>
          <a:p>
            <a:r>
              <a:rPr lang="en-US" altLang="zh-CN" sz="2400" b="1" dirty="0">
                <a:solidFill>
                  <a:srgbClr val="3333FF"/>
                </a:solidFill>
                <a:latin typeface="Times New Roman" pitchFamily="18" charset="0"/>
              </a:rPr>
              <a:t>Glucose 6-phosphate is the </a:t>
            </a:r>
            <a:r>
              <a:rPr lang="en-US" altLang="zh-CN" sz="2400" b="1" dirty="0" smtClean="0">
                <a:solidFill>
                  <a:srgbClr val="3333FF"/>
                </a:solidFill>
                <a:latin typeface="Times New Roman" pitchFamily="18" charset="0"/>
              </a:rPr>
              <a:t>key intermediate </a:t>
            </a:r>
          </a:p>
          <a:p>
            <a:r>
              <a:rPr lang="en-US" altLang="zh-CN" sz="2400" b="1" dirty="0" smtClean="0">
                <a:solidFill>
                  <a:srgbClr val="3333FF"/>
                </a:solidFill>
                <a:latin typeface="Times New Roman" pitchFamily="18" charset="0"/>
              </a:rPr>
              <a:t>in </a:t>
            </a:r>
            <a:r>
              <a:rPr lang="en-US" altLang="zh-CN" sz="2400" b="1" dirty="0">
                <a:solidFill>
                  <a:srgbClr val="3333FF"/>
                </a:solidFill>
                <a:latin typeface="Times New Roman" pitchFamily="18" charset="0"/>
              </a:rPr>
              <a:t>carbohydrate </a:t>
            </a:r>
            <a:r>
              <a:rPr lang="en-US" altLang="zh-CN" sz="2400" b="1" dirty="0" smtClean="0">
                <a:solidFill>
                  <a:srgbClr val="3333FF"/>
                </a:solidFill>
                <a:latin typeface="Times New Roman" pitchFamily="18" charset="0"/>
              </a:rPr>
              <a:t>metabolism</a:t>
            </a:r>
            <a:endParaRPr lang="zh-CN" altLang="en-US" sz="2400" b="1" dirty="0">
              <a:solidFill>
                <a:srgbClr val="3333FF"/>
              </a:solidFill>
              <a:latin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468313" y="260350"/>
            <a:ext cx="8229600" cy="1143000"/>
          </a:xfrm>
        </p:spPr>
        <p:txBody>
          <a:bodyPr/>
          <a:lstStyle/>
          <a:p>
            <a:r>
              <a:rPr lang="en-US" altLang="zh-CN" sz="6600" b="1" dirty="0" smtClean="0">
                <a:solidFill>
                  <a:srgbClr val="3333FF"/>
                </a:solidFill>
                <a:latin typeface="Times New Roman" pitchFamily="18" charset="0"/>
              </a:rPr>
              <a:t>Ketosis</a:t>
            </a:r>
          </a:p>
        </p:txBody>
      </p:sp>
      <p:sp>
        <p:nvSpPr>
          <p:cNvPr id="61443" name="Rectangle 3"/>
          <p:cNvSpPr>
            <a:spLocks noGrp="1" noChangeArrowheads="1"/>
          </p:cNvSpPr>
          <p:nvPr>
            <p:ph type="body" idx="4294967295"/>
          </p:nvPr>
        </p:nvSpPr>
        <p:spPr>
          <a:xfrm>
            <a:off x="250825" y="952500"/>
            <a:ext cx="8640763" cy="5905500"/>
          </a:xfrm>
        </p:spPr>
        <p:txBody>
          <a:bodyPr/>
          <a:lstStyle/>
          <a:p>
            <a:pPr>
              <a:buFontTx/>
              <a:buNone/>
            </a:pPr>
            <a:endParaRPr lang="en-US" altLang="zh-CN" sz="2400" b="1" dirty="0" smtClean="0">
              <a:latin typeface="Times New Roman" pitchFamily="18" charset="0"/>
            </a:endParaRPr>
          </a:p>
          <a:p>
            <a:r>
              <a:rPr lang="en-US" altLang="zh-CN" sz="2800" b="1" dirty="0" smtClean="0">
                <a:latin typeface="Times New Roman" pitchFamily="18" charset="0"/>
              </a:rPr>
              <a:t>A medical condition characterized by elevated levels of ketone bodies in blood and urine</a:t>
            </a:r>
          </a:p>
          <a:p>
            <a:r>
              <a:rPr lang="en-US" altLang="zh-CN" sz="2800" b="1" dirty="0" smtClean="0">
                <a:latin typeface="Times New Roman" pitchFamily="18" charset="0"/>
              </a:rPr>
              <a:t>Can cause a lowering of blood pH---ketoacidosis (</a:t>
            </a:r>
            <a:r>
              <a:rPr lang="zh-CN" altLang="en-US" sz="2800" b="1" dirty="0" smtClean="0">
                <a:latin typeface="楷体" panose="02010609060101010101" pitchFamily="49" charset="-122"/>
                <a:ea typeface="楷体" panose="02010609060101010101" pitchFamily="49" charset="-122"/>
              </a:rPr>
              <a:t>糖尿病酮症酸中毒</a:t>
            </a:r>
            <a:r>
              <a:rPr lang="en-US" altLang="zh-CN" sz="2800" b="1" dirty="0" smtClean="0">
                <a:latin typeface="Times New Roman" pitchFamily="18" charset="0"/>
              </a:rPr>
              <a:t>)</a:t>
            </a:r>
          </a:p>
          <a:p>
            <a:r>
              <a:rPr lang="en-US" altLang="zh-CN" sz="2800" b="1" dirty="0" smtClean="0">
                <a:latin typeface="Times New Roman" pitchFamily="18" charset="0"/>
              </a:rPr>
              <a:t>Low-carbohydrate, low-fat diets lead to ketosis </a:t>
            </a:r>
          </a:p>
          <a:p>
            <a:r>
              <a:rPr lang="en-US" altLang="zh-CN" sz="2800" b="1" dirty="0" smtClean="0">
                <a:latin typeface="Times New Roman" pitchFamily="18" charset="0"/>
              </a:rPr>
              <a:t>Nutritionists recommend that individuals on low-carbohydrate diets should eat high levels of </a:t>
            </a:r>
            <a:r>
              <a:rPr lang="en-US" altLang="zh-CN" sz="2800" b="1" dirty="0" smtClean="0">
                <a:solidFill>
                  <a:srgbClr val="FF0000"/>
                </a:solidFill>
                <a:latin typeface="Times New Roman" pitchFamily="18" charset="0"/>
              </a:rPr>
              <a:t>protein</a:t>
            </a:r>
            <a:r>
              <a:rPr lang="en-US" altLang="zh-CN" sz="2800" b="1" dirty="0" smtClean="0">
                <a:latin typeface="Times New Roman" pitchFamily="18" charset="0"/>
              </a:rPr>
              <a:t>, low carbohydrate, and low fat; consumes large quantities of </a:t>
            </a:r>
            <a:r>
              <a:rPr lang="en-US" altLang="zh-CN" sz="2800" b="1" dirty="0" smtClean="0">
                <a:solidFill>
                  <a:srgbClr val="FF0000"/>
                </a:solidFill>
                <a:latin typeface="Times New Roman" pitchFamily="18" charset="0"/>
              </a:rPr>
              <a:t>water</a:t>
            </a:r>
            <a:r>
              <a:rPr lang="en-US" altLang="zh-CN" sz="2800" b="1" dirty="0" smtClean="0">
                <a:latin typeface="Times New Roman" pitchFamily="18" charset="0"/>
              </a:rPr>
              <a:t>, and supplement their diet with </a:t>
            </a:r>
            <a:r>
              <a:rPr lang="en-US" altLang="zh-CN" sz="2800" b="1" dirty="0" smtClean="0">
                <a:solidFill>
                  <a:srgbClr val="FF0000"/>
                </a:solidFill>
                <a:latin typeface="Times New Roman" pitchFamily="18" charset="0"/>
              </a:rPr>
              <a:t>vitamins</a:t>
            </a:r>
            <a:r>
              <a:rPr lang="en-US" altLang="zh-CN" sz="2800" b="1" dirty="0" smtClean="0">
                <a:latin typeface="Times New Roman" pitchFamily="18" charset="0"/>
              </a:rPr>
              <a:t> and </a:t>
            </a:r>
            <a:r>
              <a:rPr lang="en-US" altLang="zh-CN" sz="2800" b="1" dirty="0" smtClean="0">
                <a:solidFill>
                  <a:srgbClr val="FF0000"/>
                </a:solidFill>
                <a:latin typeface="Times New Roman" pitchFamily="18" charset="0"/>
              </a:rPr>
              <a:t>salt</a:t>
            </a:r>
            <a:r>
              <a:rPr lang="en-US" altLang="zh-CN" sz="2800" b="1" dirty="0" smtClean="0">
                <a:latin typeface="Times New Roman" pitchFamily="18" charset="0"/>
              </a:rPr>
              <a:t>.</a:t>
            </a:r>
            <a:r>
              <a:rPr lang="en-US" altLang="zh-CN" sz="2400" dirty="0" smtClean="0"/>
              <a:t/>
            </a:r>
            <a:br>
              <a:rPr lang="en-US" altLang="zh-CN" sz="2400" dirty="0" smtClean="0"/>
            </a:br>
            <a:endParaRPr lang="en-US" altLang="zh-CN" sz="2400" b="1" dirty="0" smtClean="0"/>
          </a:p>
          <a:p>
            <a:endParaRPr lang="en-US" altLang="zh-CN" sz="2400" b="1" dirty="0" smtClean="0">
              <a:latin typeface="Times New Roman" pitchFamily="18" charset="0"/>
            </a:endParaRPr>
          </a:p>
          <a:p>
            <a:pPr>
              <a:buFontTx/>
              <a:buNone/>
            </a:pPr>
            <a:endParaRPr lang="en-US" altLang="zh-CN" sz="2400" b="1" dirty="0" smtClean="0">
              <a:latin typeface="Times New Roman" pitchFamily="18" charset="0"/>
            </a:endParaRPr>
          </a:p>
          <a:p>
            <a:pPr>
              <a:buFontTx/>
              <a:buNone/>
            </a:pPr>
            <a:endParaRPr lang="en-US" altLang="zh-CN" sz="2000" b="1" dirty="0" smtClean="0">
              <a:latin typeface="Times New Roman" pitchFamily="18" charset="0"/>
            </a:endParaRPr>
          </a:p>
          <a:p>
            <a:pPr>
              <a:buFontTx/>
              <a:buNone/>
            </a:pPr>
            <a:endParaRPr lang="en-US" altLang="zh-CN" sz="2000" b="1" dirty="0" smtClean="0">
              <a:latin typeface="Times New Roman" pitchFamily="18" charset="0"/>
            </a:endParaRPr>
          </a:p>
          <a:p>
            <a:endParaRPr lang="en-US" altLang="zh-CN" sz="2000" b="1" dirty="0" smtClean="0">
              <a:latin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66564" y="476672"/>
            <a:ext cx="8134672" cy="609600"/>
          </a:xfrm>
        </p:spPr>
        <p:txBody>
          <a:bodyPr/>
          <a:lstStyle/>
          <a:p>
            <a:r>
              <a:rPr lang="en-US" altLang="zh-CN" sz="4800" b="1" dirty="0" smtClean="0">
                <a:solidFill>
                  <a:srgbClr val="3333FF"/>
                </a:solidFill>
                <a:latin typeface="Times New Roman" pitchFamily="18" charset="0"/>
              </a:rPr>
              <a:t>Two </a:t>
            </a:r>
            <a:r>
              <a:rPr lang="en-US" altLang="zh-CN" sz="4800" b="1" dirty="0">
                <a:solidFill>
                  <a:srgbClr val="3333FF"/>
                </a:solidFill>
                <a:latin typeface="Times New Roman" pitchFamily="18" charset="0"/>
              </a:rPr>
              <a:t>major clinical classes </a:t>
            </a:r>
            <a:r>
              <a:rPr lang="en-US" altLang="zh-CN" sz="4800" b="1" dirty="0">
                <a:solidFill>
                  <a:srgbClr val="3333FF"/>
                </a:solidFill>
                <a:latin typeface="Times New Roman" panose="02020603050405020304" pitchFamily="18" charset="0"/>
                <a:cs typeface="Times New Roman" panose="02020603050405020304" pitchFamily="18" charset="0"/>
              </a:rPr>
              <a:t/>
            </a:r>
            <a:br>
              <a:rPr lang="en-US" altLang="zh-CN" sz="4800" b="1" dirty="0">
                <a:solidFill>
                  <a:srgbClr val="3333FF"/>
                </a:solidFill>
                <a:latin typeface="Times New Roman" panose="02020603050405020304" pitchFamily="18" charset="0"/>
                <a:cs typeface="Times New Roman" panose="02020603050405020304" pitchFamily="18" charset="0"/>
              </a:rPr>
            </a:br>
            <a:r>
              <a:rPr lang="en-US" altLang="zh-CN" sz="4800" b="1" dirty="0" smtClean="0">
                <a:solidFill>
                  <a:srgbClr val="3333FF"/>
                </a:solidFill>
                <a:latin typeface="Times New Roman" panose="02020603050405020304" pitchFamily="18" charset="0"/>
                <a:cs typeface="Times New Roman" panose="02020603050405020304" pitchFamily="18" charset="0"/>
              </a:rPr>
              <a:t>of  </a:t>
            </a:r>
            <a:r>
              <a:rPr lang="en-US" altLang="zh-CN" sz="4800" b="1" dirty="0" smtClean="0">
                <a:solidFill>
                  <a:srgbClr val="3333FF"/>
                </a:solidFill>
                <a:latin typeface="Times New Roman" panose="02020603050405020304" pitchFamily="18" charset="0"/>
                <a:cs typeface="Times New Roman" panose="02020603050405020304" pitchFamily="18" charset="0"/>
              </a:rPr>
              <a:t>diabetes </a:t>
            </a:r>
            <a:r>
              <a:rPr lang="en-US" altLang="zh-CN" sz="4800" b="1" dirty="0">
                <a:solidFill>
                  <a:srgbClr val="3333FF"/>
                </a:solidFill>
                <a:latin typeface="Times New Roman" panose="02020603050405020304" pitchFamily="18" charset="0"/>
                <a:cs typeface="Times New Roman" panose="02020603050405020304" pitchFamily="18" charset="0"/>
              </a:rPr>
              <a:t>m</a:t>
            </a:r>
            <a:r>
              <a:rPr lang="en-US" altLang="zh-CN" sz="4800" b="1" dirty="0" smtClean="0">
                <a:solidFill>
                  <a:srgbClr val="3333FF"/>
                </a:solidFill>
                <a:latin typeface="Times New Roman" panose="02020603050405020304" pitchFamily="18" charset="0"/>
                <a:cs typeface="Times New Roman" panose="02020603050405020304" pitchFamily="18" charset="0"/>
              </a:rPr>
              <a:t>ellitus</a:t>
            </a:r>
            <a:endParaRPr lang="en-US" altLang="zh-CN" sz="4800" b="1" dirty="0" smtClean="0">
              <a:solidFill>
                <a:srgbClr val="3333FF"/>
              </a:solidFill>
              <a:latin typeface="Times New Roman" panose="02020603050405020304" pitchFamily="18" charset="0"/>
              <a:cs typeface="Times New Roman" panose="02020603050405020304" pitchFamily="18" charset="0"/>
            </a:endParaRPr>
          </a:p>
        </p:txBody>
      </p:sp>
      <p:sp>
        <p:nvSpPr>
          <p:cNvPr id="86019" name="Content Placeholder 2"/>
          <p:cNvSpPr>
            <a:spLocks noGrp="1"/>
          </p:cNvSpPr>
          <p:nvPr>
            <p:ph idx="1"/>
          </p:nvPr>
        </p:nvSpPr>
        <p:spPr>
          <a:xfrm>
            <a:off x="439742" y="1628800"/>
            <a:ext cx="8305800" cy="4114800"/>
          </a:xfrm>
        </p:spPr>
        <p:txBody>
          <a:bodyPr/>
          <a:lstStyle/>
          <a:p>
            <a:r>
              <a:rPr lang="en-US" altLang="zh-CN" b="1" dirty="0" smtClean="0">
                <a:latin typeface="Times New Roman" panose="02020603050405020304" pitchFamily="18" charset="0"/>
                <a:cs typeface="Times New Roman" panose="02020603050405020304" pitchFamily="18" charset="0"/>
              </a:rPr>
              <a:t>Type 1:  insufficient production of insulin</a:t>
            </a:r>
          </a:p>
          <a:p>
            <a:pPr lvl="1"/>
            <a:r>
              <a:rPr lang="en-US" altLang="zh-CN" b="1" dirty="0" smtClean="0">
                <a:latin typeface="Times New Roman" panose="02020603050405020304" pitchFamily="18" charset="0"/>
                <a:cs typeface="Times New Roman" panose="02020603050405020304" pitchFamily="18" charset="0"/>
              </a:rPr>
              <a:t>usually due to autoimmune destruction of </a:t>
            </a:r>
            <a:r>
              <a:rPr lang="en-US" altLang="zh-CN" b="1" dirty="0">
                <a:latin typeface="Symbol" pitchFamily="18" charset="2"/>
              </a:rPr>
              <a:t>b</a:t>
            </a:r>
            <a:r>
              <a:rPr lang="en-US" altLang="zh-CN" b="1" dirty="0" smtClean="0">
                <a:latin typeface="Times New Roman" panose="02020603050405020304" pitchFamily="18" charset="0"/>
                <a:cs typeface="Times New Roman" panose="02020603050405020304" pitchFamily="18" charset="0"/>
                <a:sym typeface="Symbol" panose="05050102010706020507" pitchFamily="18" charset="2"/>
              </a:rPr>
              <a:t> </a:t>
            </a:r>
            <a:r>
              <a:rPr lang="en-US" altLang="zh-CN" b="1" dirty="0" smtClean="0">
                <a:latin typeface="Times New Roman" panose="02020603050405020304" pitchFamily="18" charset="0"/>
                <a:cs typeface="Times New Roman" panose="02020603050405020304" pitchFamily="18" charset="0"/>
                <a:sym typeface="Symbol" panose="05050102010706020507" pitchFamily="18" charset="2"/>
              </a:rPr>
              <a:t>cells</a:t>
            </a:r>
          </a:p>
          <a:p>
            <a:pPr lvl="1"/>
            <a:r>
              <a:rPr lang="en-US" altLang="zh-CN" b="1" dirty="0" smtClean="0">
                <a:latin typeface="Times New Roman" panose="02020603050405020304" pitchFamily="18" charset="0"/>
                <a:cs typeface="Times New Roman" panose="02020603050405020304" pitchFamily="18" charset="0"/>
                <a:sym typeface="Symbol" panose="05050102010706020507" pitchFamily="18" charset="2"/>
              </a:rPr>
              <a:t>usually develops early in life  </a:t>
            </a:r>
          </a:p>
          <a:p>
            <a:pPr lvl="1"/>
            <a:r>
              <a:rPr lang="en-US" altLang="zh-CN" b="1" dirty="0" smtClean="0">
                <a:latin typeface="Times New Roman" panose="02020603050405020304" pitchFamily="18" charset="0"/>
                <a:cs typeface="Times New Roman" panose="02020603050405020304" pitchFamily="18" charset="0"/>
                <a:sym typeface="Symbol" panose="05050102010706020507" pitchFamily="18" charset="2"/>
              </a:rPr>
              <a:t>used to be called insulin-dependent or juvenile diabetes</a:t>
            </a:r>
          </a:p>
          <a:p>
            <a:r>
              <a:rPr lang="en-US" altLang="zh-CN" b="1" dirty="0" smtClean="0">
                <a:latin typeface="Times New Roman" panose="02020603050405020304" pitchFamily="18" charset="0"/>
                <a:cs typeface="Times New Roman" panose="02020603050405020304" pitchFamily="18" charset="0"/>
                <a:sym typeface="Symbol" panose="05050102010706020507" pitchFamily="18" charset="2"/>
              </a:rPr>
              <a:t>Type 2:  insulin resistance</a:t>
            </a:r>
          </a:p>
          <a:p>
            <a:pPr lvl="1"/>
            <a:r>
              <a:rPr lang="en-US" altLang="zh-CN" b="1" dirty="0" smtClean="0">
                <a:latin typeface="Times New Roman" panose="02020603050405020304" pitchFamily="18" charset="0"/>
                <a:cs typeface="Times New Roman" panose="02020603050405020304" pitchFamily="18" charset="0"/>
                <a:sym typeface="Symbol" panose="05050102010706020507" pitchFamily="18" charset="2"/>
              </a:rPr>
              <a:t>usually develops in late adulthood</a:t>
            </a:r>
          </a:p>
          <a:p>
            <a:pPr lvl="1"/>
            <a:r>
              <a:rPr lang="en-US" altLang="zh-CN" b="1" dirty="0" smtClean="0">
                <a:latin typeface="Times New Roman" panose="02020603050405020304" pitchFamily="18" charset="0"/>
                <a:cs typeface="Times New Roman" panose="02020603050405020304" pitchFamily="18" charset="0"/>
                <a:sym typeface="Symbol" panose="05050102010706020507" pitchFamily="18" charset="2"/>
              </a:rPr>
              <a:t>usually associated with obesity</a:t>
            </a:r>
          </a:p>
          <a:p>
            <a:pPr lvl="1"/>
            <a:r>
              <a:rPr lang="en-US" altLang="zh-CN" b="1" dirty="0" smtClean="0">
                <a:latin typeface="Times New Roman" panose="02020603050405020304" pitchFamily="18" charset="0"/>
                <a:cs typeface="Times New Roman" panose="02020603050405020304" pitchFamily="18" charset="0"/>
                <a:sym typeface="Symbol" panose="05050102010706020507" pitchFamily="18" charset="2"/>
              </a:rPr>
              <a:t>cells don</a:t>
            </a:r>
            <a:r>
              <a:rPr lang="en-US" altLang="en-US" b="1" dirty="0" smtClean="0">
                <a:latin typeface="Times New Roman" panose="02020603050405020304" pitchFamily="18" charset="0"/>
                <a:cs typeface="Times New Roman" panose="02020603050405020304" pitchFamily="18" charset="0"/>
                <a:sym typeface="Symbol" panose="05050102010706020507" pitchFamily="18" charset="2"/>
              </a:rPr>
              <a:t>’</a:t>
            </a:r>
            <a:r>
              <a:rPr lang="en-US" altLang="zh-CN" b="1" dirty="0" smtClean="0">
                <a:latin typeface="Times New Roman" panose="02020603050405020304" pitchFamily="18" charset="0"/>
                <a:cs typeface="Times New Roman" panose="02020603050405020304" pitchFamily="18" charset="0"/>
                <a:sym typeface="Symbol" panose="05050102010706020507" pitchFamily="18" charset="2"/>
              </a:rPr>
              <a:t>t respond appropriately to insulin</a:t>
            </a:r>
            <a:endParaRPr lang="en-US" altLang="zh-CN"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7536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1143000"/>
          </a:xfrm>
        </p:spPr>
        <p:txBody>
          <a:bodyPr/>
          <a:lstStyle/>
          <a:p>
            <a:pPr eaLnBrk="1" hangingPunct="1"/>
            <a:r>
              <a:rPr lang="en-US" altLang="zh-CN" sz="5400" b="1" dirty="0" smtClean="0">
                <a:solidFill>
                  <a:srgbClr val="3333FF"/>
                </a:solidFill>
                <a:latin typeface="Times New Roman" pitchFamily="18" charset="0"/>
              </a:rPr>
              <a:t>Type 1 diabetes</a:t>
            </a:r>
            <a:endParaRPr lang="en-US" altLang="zh-CN" dirty="0" smtClean="0"/>
          </a:p>
        </p:txBody>
      </p:sp>
      <p:sp>
        <p:nvSpPr>
          <p:cNvPr id="64515" name="Rectangle 3"/>
          <p:cNvSpPr>
            <a:spLocks noGrp="1" noChangeArrowheads="1"/>
          </p:cNvSpPr>
          <p:nvPr>
            <p:ph type="body" idx="1"/>
          </p:nvPr>
        </p:nvSpPr>
        <p:spPr>
          <a:xfrm>
            <a:off x="250825" y="549275"/>
            <a:ext cx="8642350" cy="5805488"/>
          </a:xfrm>
        </p:spPr>
        <p:txBody>
          <a:bodyPr/>
          <a:lstStyle/>
          <a:p>
            <a:pPr eaLnBrk="1" hangingPunct="1">
              <a:buFontTx/>
              <a:buNone/>
            </a:pPr>
            <a:endParaRPr lang="en-US" altLang="zh-CN" sz="3600" b="1" dirty="0" smtClean="0">
              <a:latin typeface="Times New Roman" pitchFamily="18" charset="0"/>
            </a:endParaRPr>
          </a:p>
          <a:p>
            <a:pPr eaLnBrk="1" hangingPunct="1"/>
            <a:r>
              <a:rPr lang="en-US" altLang="zh-CN" b="1" dirty="0" smtClean="0">
                <a:latin typeface="Times New Roman" pitchFamily="18" charset="0"/>
              </a:rPr>
              <a:t>Results from autoimmune destruction of  pancreatic </a:t>
            </a:r>
            <a:r>
              <a:rPr lang="en-US" altLang="zh-CN" b="1" dirty="0" smtClean="0">
                <a:latin typeface="Symbol" pitchFamily="18" charset="2"/>
              </a:rPr>
              <a:t>b</a:t>
            </a:r>
            <a:r>
              <a:rPr lang="en-US" altLang="zh-CN" b="1" dirty="0" smtClean="0">
                <a:latin typeface="Times New Roman" pitchFamily="18" charset="0"/>
              </a:rPr>
              <a:t> cells,  leading to insufficient  production of insulin</a:t>
            </a:r>
          </a:p>
          <a:p>
            <a:pPr eaLnBrk="1" hangingPunct="1"/>
            <a:r>
              <a:rPr lang="en-US" altLang="zh-CN" b="1" dirty="0" smtClean="0">
                <a:latin typeface="Times New Roman" pitchFamily="18" charset="0"/>
              </a:rPr>
              <a:t>The risk is strongly influenced by multiple genetic loci and environment factors</a:t>
            </a:r>
          </a:p>
          <a:p>
            <a:pPr eaLnBrk="1" hangingPunct="1"/>
            <a:r>
              <a:rPr lang="en-US" altLang="zh-CN" b="1" dirty="0" smtClean="0">
                <a:latin typeface="Times New Roman" pitchFamily="18" charset="0"/>
              </a:rPr>
              <a:t>Inheritable, first-degree relatives of patients being at 15-fold greater risk for developing the disease than the general population  </a:t>
            </a:r>
          </a:p>
          <a:p>
            <a:pPr eaLnBrk="1" hangingPunct="1">
              <a:buFontTx/>
              <a:buNone/>
            </a:pPr>
            <a:endParaRPr lang="en-US" altLang="zh-CN" b="1" dirty="0" smtClean="0">
              <a:latin typeface="Times New Roman" pitchFamily="18" charset="0"/>
            </a:endParaRPr>
          </a:p>
          <a:p>
            <a:pPr eaLnBrk="1" hangingPunct="1"/>
            <a:endParaRPr lang="en-US" altLang="zh-CN" sz="3600" b="1" dirty="0" smtClean="0">
              <a:latin typeface="Times New Roman" pitchFamily="18" charset="0"/>
            </a:endParaRPr>
          </a:p>
          <a:p>
            <a:pPr eaLnBrk="1" hangingPunct="1"/>
            <a:endParaRPr lang="en-US" altLang="zh-CN" sz="4400" b="1" dirty="0" smtClean="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1143000"/>
          </a:xfrm>
        </p:spPr>
        <p:txBody>
          <a:bodyPr/>
          <a:lstStyle/>
          <a:p>
            <a:pPr eaLnBrk="1" hangingPunct="1"/>
            <a:r>
              <a:rPr lang="en-US" altLang="zh-CN" sz="5400" b="1" dirty="0" smtClean="0">
                <a:solidFill>
                  <a:srgbClr val="3333FF"/>
                </a:solidFill>
                <a:latin typeface="Times New Roman" pitchFamily="18" charset="0"/>
              </a:rPr>
              <a:t>Type 2 </a:t>
            </a:r>
            <a:r>
              <a:rPr lang="en-US" altLang="zh-CN" sz="5400" b="1" dirty="0" smtClean="0">
                <a:solidFill>
                  <a:srgbClr val="3333FF"/>
                </a:solidFill>
                <a:latin typeface="Times New Roman" pitchFamily="18" charset="0"/>
              </a:rPr>
              <a:t>diabetes</a:t>
            </a:r>
            <a:endParaRPr lang="en-US" altLang="zh-CN" dirty="0" smtClean="0"/>
          </a:p>
        </p:txBody>
      </p:sp>
      <p:sp>
        <p:nvSpPr>
          <p:cNvPr id="66563" name="Rectangle 3"/>
          <p:cNvSpPr>
            <a:spLocks noGrp="1" noChangeArrowheads="1"/>
          </p:cNvSpPr>
          <p:nvPr>
            <p:ph type="body" idx="1"/>
          </p:nvPr>
        </p:nvSpPr>
        <p:spPr>
          <a:xfrm>
            <a:off x="250825" y="765175"/>
            <a:ext cx="8642350" cy="5805488"/>
          </a:xfrm>
        </p:spPr>
        <p:txBody>
          <a:bodyPr/>
          <a:lstStyle/>
          <a:p>
            <a:pPr eaLnBrk="1" hangingPunct="1">
              <a:lnSpc>
                <a:spcPct val="80000"/>
              </a:lnSpc>
              <a:buFontTx/>
              <a:buNone/>
            </a:pPr>
            <a:endParaRPr lang="en-US" altLang="zh-CN" b="1" dirty="0" smtClean="0">
              <a:latin typeface="Times New Roman" pitchFamily="18" charset="0"/>
            </a:endParaRPr>
          </a:p>
          <a:p>
            <a:pPr eaLnBrk="1" hangingPunct="1">
              <a:lnSpc>
                <a:spcPct val="80000"/>
              </a:lnSpc>
            </a:pPr>
            <a:r>
              <a:rPr lang="en-US" altLang="zh-CN" sz="2800" b="1" dirty="0" smtClean="0">
                <a:latin typeface="Times New Roman" pitchFamily="18" charset="0"/>
              </a:rPr>
              <a:t>Both </a:t>
            </a:r>
            <a:r>
              <a:rPr lang="en-US" altLang="zh-CN" sz="2800" b="1" dirty="0" smtClean="0">
                <a:solidFill>
                  <a:srgbClr val="FF0000"/>
                </a:solidFill>
                <a:latin typeface="Times New Roman" pitchFamily="18" charset="0"/>
              </a:rPr>
              <a:t>genetic</a:t>
            </a:r>
            <a:r>
              <a:rPr lang="en-US" altLang="zh-CN" sz="2800" b="1" dirty="0" smtClean="0">
                <a:latin typeface="Times New Roman" pitchFamily="18" charset="0"/>
              </a:rPr>
              <a:t> and </a:t>
            </a:r>
            <a:r>
              <a:rPr lang="en-US" altLang="zh-CN" sz="2800" b="1" dirty="0" smtClean="0">
                <a:solidFill>
                  <a:srgbClr val="FF0000"/>
                </a:solidFill>
                <a:latin typeface="Times New Roman" pitchFamily="18" charset="0"/>
              </a:rPr>
              <a:t>environmental</a:t>
            </a:r>
            <a:r>
              <a:rPr lang="en-US" altLang="zh-CN" sz="2800" b="1" dirty="0" smtClean="0">
                <a:latin typeface="Times New Roman" pitchFamily="18" charset="0"/>
              </a:rPr>
              <a:t> factors account for the epidemic increase in the rate of the disease</a:t>
            </a:r>
          </a:p>
          <a:p>
            <a:pPr eaLnBrk="1" hangingPunct="1">
              <a:lnSpc>
                <a:spcPct val="80000"/>
              </a:lnSpc>
            </a:pPr>
            <a:r>
              <a:rPr lang="en-US" altLang="zh-CN" sz="2800" b="1" dirty="0" smtClean="0">
                <a:latin typeface="Times New Roman" pitchFamily="18" charset="0"/>
              </a:rPr>
              <a:t>Involves both insulin resistance and relative insulin deficiency.</a:t>
            </a:r>
          </a:p>
          <a:p>
            <a:pPr eaLnBrk="1" hangingPunct="1">
              <a:lnSpc>
                <a:spcPct val="80000"/>
              </a:lnSpc>
            </a:pPr>
            <a:r>
              <a:rPr lang="en-US" altLang="zh-CN" sz="2800" b="1" dirty="0" smtClean="0">
                <a:latin typeface="Times New Roman" pitchFamily="18" charset="0"/>
              </a:rPr>
              <a:t>No single gene or protein appears to be causative in the development of the disease  (NR4A3, NR4A1,  InsP7, EXT2, LOC387761, </a:t>
            </a:r>
            <a:r>
              <a:rPr lang="en-US" altLang="zh-CN" sz="2800" b="1" dirty="0" smtClean="0">
                <a:solidFill>
                  <a:srgbClr val="FF0000"/>
                </a:solidFill>
                <a:latin typeface="Times New Roman" pitchFamily="18" charset="0"/>
                <a:cs typeface="Times New Roman" pitchFamily="18" charset="0"/>
              </a:rPr>
              <a:t>CDKAL1, CDKN2A/B, IGF2BP2, SLC30A8, and HHEX/IDE</a:t>
            </a:r>
            <a:r>
              <a:rPr lang="en-US" altLang="zh-CN" sz="2800" b="1" dirty="0" smtClean="0">
                <a:latin typeface="Times New Roman" pitchFamily="18" charset="0"/>
              </a:rPr>
              <a:t>, etc)</a:t>
            </a:r>
          </a:p>
          <a:p>
            <a:pPr eaLnBrk="1" hangingPunct="1">
              <a:lnSpc>
                <a:spcPct val="80000"/>
              </a:lnSpc>
            </a:pPr>
            <a:r>
              <a:rPr lang="en-US" altLang="zh-CN" sz="2800" b="1" dirty="0" smtClean="0">
                <a:latin typeface="Times New Roman" pitchFamily="18" charset="0"/>
              </a:rPr>
              <a:t>Heterogeneous, therefore, multiple defects are necessary and permissive to the development of hyperglycemia.</a:t>
            </a:r>
          </a:p>
          <a:p>
            <a:pPr eaLnBrk="1" hangingPunct="1">
              <a:lnSpc>
                <a:spcPct val="80000"/>
              </a:lnSpc>
            </a:pPr>
            <a:r>
              <a:rPr lang="en-US" altLang="zh-CN" sz="2800" b="1" dirty="0" smtClean="0">
                <a:latin typeface="Times New Roman" pitchFamily="18" charset="0"/>
              </a:rPr>
              <a:t>High levels of </a:t>
            </a:r>
            <a:r>
              <a:rPr lang="en-US" altLang="zh-CN" sz="2800" b="1" dirty="0" smtClean="0">
                <a:solidFill>
                  <a:srgbClr val="FF0000"/>
                </a:solidFill>
                <a:latin typeface="Times New Roman" pitchFamily="18" charset="0"/>
              </a:rPr>
              <a:t>free fatty acids</a:t>
            </a:r>
            <a:r>
              <a:rPr lang="en-US" altLang="zh-CN" sz="2800" b="1" dirty="0" smtClean="0">
                <a:latin typeface="Times New Roman" pitchFamily="18" charset="0"/>
              </a:rPr>
              <a:t> in the blood interfere with glucose utilization </a:t>
            </a:r>
            <a:r>
              <a:rPr lang="en-US" altLang="zh-CN" sz="2800" b="1" dirty="0" smtClean="0">
                <a:latin typeface="Times New Roman" pitchFamily="18" charset="0"/>
              </a:rPr>
              <a:t>and </a:t>
            </a:r>
            <a:r>
              <a:rPr lang="en-US" altLang="zh-CN" sz="2800" b="1" dirty="0" smtClean="0">
                <a:latin typeface="Times New Roman" pitchFamily="18" charset="0"/>
              </a:rPr>
              <a:t>promote the insulin resistance that leads to type 2 diabetes.</a:t>
            </a:r>
          </a:p>
          <a:p>
            <a:pPr eaLnBrk="1" hangingPunct="1">
              <a:lnSpc>
                <a:spcPct val="80000"/>
              </a:lnSpc>
            </a:pPr>
            <a:endParaRPr lang="en-US" altLang="zh-CN" sz="2800" b="1" dirty="0" smtClean="0">
              <a:latin typeface="Times New Roman" pitchFamily="18" charset="0"/>
            </a:endParaRPr>
          </a:p>
          <a:p>
            <a:pPr eaLnBrk="1" hangingPunct="1">
              <a:lnSpc>
                <a:spcPct val="80000"/>
              </a:lnSpc>
            </a:pPr>
            <a:endParaRPr lang="en-US" altLang="zh-CN" b="1" dirty="0" smtClean="0">
              <a:latin typeface="Times New Roman" pitchFamily="18" charset="0"/>
            </a:endParaRPr>
          </a:p>
          <a:p>
            <a:pPr eaLnBrk="1" hangingPunct="1">
              <a:lnSpc>
                <a:spcPct val="80000"/>
              </a:lnSpc>
            </a:pPr>
            <a:endParaRPr lang="en-US" altLang="zh-CN" sz="4000" b="1" dirty="0" smtClean="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204056" y="188640"/>
            <a:ext cx="8583488" cy="1143000"/>
          </a:xfrm>
        </p:spPr>
        <p:txBody>
          <a:bodyPr/>
          <a:lstStyle/>
          <a:p>
            <a:r>
              <a:rPr lang="en-US" altLang="zh-CN" sz="3600" b="1" dirty="0" smtClean="0">
                <a:solidFill>
                  <a:srgbClr val="3333FF"/>
                </a:solidFill>
                <a:latin typeface="Times New Roman" panose="02020603050405020304" pitchFamily="18" charset="0"/>
                <a:cs typeface="Times New Roman" panose="02020603050405020304" pitchFamily="18" charset="0"/>
              </a:rPr>
              <a:t>The </a:t>
            </a:r>
            <a:r>
              <a:rPr lang="en-US" altLang="en-US" sz="3600" b="1" dirty="0" smtClean="0">
                <a:solidFill>
                  <a:srgbClr val="3333FF"/>
                </a:solidFill>
                <a:latin typeface="Times New Roman" panose="02020603050405020304" pitchFamily="18" charset="0"/>
                <a:cs typeface="Times New Roman" panose="02020603050405020304" pitchFamily="18" charset="0"/>
              </a:rPr>
              <a:t>“</a:t>
            </a:r>
            <a:r>
              <a:rPr lang="en-US" altLang="zh-CN" sz="3600" b="1" dirty="0" smtClean="0">
                <a:solidFill>
                  <a:srgbClr val="3333FF"/>
                </a:solidFill>
                <a:latin typeface="Times New Roman" panose="02020603050405020304" pitchFamily="18" charset="0"/>
                <a:cs typeface="Times New Roman" panose="02020603050405020304" pitchFamily="18" charset="0"/>
              </a:rPr>
              <a:t>l</a:t>
            </a:r>
            <a:r>
              <a:rPr lang="en-US" altLang="zh-CN" sz="3600" b="1" dirty="0" smtClean="0">
                <a:solidFill>
                  <a:srgbClr val="3333FF"/>
                </a:solidFill>
                <a:latin typeface="Times New Roman" panose="02020603050405020304" pitchFamily="18" charset="0"/>
                <a:cs typeface="Times New Roman" panose="02020603050405020304" pitchFamily="18" charset="0"/>
              </a:rPr>
              <a:t>ipid toxicity</a:t>
            </a:r>
            <a:r>
              <a:rPr lang="en-US" altLang="en-US" sz="3600" b="1" dirty="0" smtClean="0">
                <a:solidFill>
                  <a:srgbClr val="3333FF"/>
                </a:solidFill>
                <a:latin typeface="Times New Roman" panose="02020603050405020304" pitchFamily="18" charset="0"/>
                <a:cs typeface="Times New Roman" panose="02020603050405020304" pitchFamily="18" charset="0"/>
              </a:rPr>
              <a:t>”</a:t>
            </a:r>
            <a:r>
              <a:rPr lang="en-US" altLang="zh-CN" sz="3600" b="1" dirty="0" smtClean="0">
                <a:solidFill>
                  <a:srgbClr val="3333FF"/>
                </a:solidFill>
                <a:latin typeface="Times New Roman" panose="02020603050405020304" pitchFamily="18" charset="0"/>
                <a:cs typeface="Times New Roman" panose="02020603050405020304" pitchFamily="18" charset="0"/>
              </a:rPr>
              <a:t> </a:t>
            </a:r>
            <a:r>
              <a:rPr lang="en-US" altLang="zh-CN" sz="3600" b="1" dirty="0" smtClean="0">
                <a:solidFill>
                  <a:srgbClr val="3333FF"/>
                </a:solidFill>
                <a:latin typeface="Times New Roman" panose="02020603050405020304" pitchFamily="18" charset="0"/>
                <a:cs typeface="Times New Roman" panose="02020603050405020304" pitchFamily="18" charset="0"/>
              </a:rPr>
              <a:t>hypothesis to explain the path from obesity to </a:t>
            </a:r>
            <a:r>
              <a:rPr lang="en-US" altLang="zh-CN" sz="3600" b="1" dirty="0" smtClean="0">
                <a:solidFill>
                  <a:srgbClr val="3333FF"/>
                </a:solidFill>
                <a:latin typeface="Times New Roman" panose="02020603050405020304" pitchFamily="18" charset="0"/>
                <a:cs typeface="Times New Roman" panose="02020603050405020304" pitchFamily="18" charset="0"/>
              </a:rPr>
              <a:t>type </a:t>
            </a:r>
            <a:r>
              <a:rPr lang="en-US" altLang="zh-CN" sz="3600" b="1" dirty="0" smtClean="0">
                <a:solidFill>
                  <a:srgbClr val="3333FF"/>
                </a:solidFill>
                <a:latin typeface="Times New Roman" panose="02020603050405020304" pitchFamily="18" charset="0"/>
                <a:cs typeface="Times New Roman" panose="02020603050405020304" pitchFamily="18" charset="0"/>
              </a:rPr>
              <a:t>2 diabetes</a:t>
            </a:r>
          </a:p>
        </p:txBody>
      </p:sp>
      <p:sp>
        <p:nvSpPr>
          <p:cNvPr id="136195" name="Content Placeholder 2"/>
          <p:cNvSpPr>
            <a:spLocks noGrp="1"/>
          </p:cNvSpPr>
          <p:nvPr>
            <p:ph idx="1"/>
          </p:nvPr>
        </p:nvSpPr>
        <p:spPr>
          <a:xfrm>
            <a:off x="304800" y="1628800"/>
            <a:ext cx="8382000" cy="4391000"/>
          </a:xfrm>
        </p:spPr>
        <p:txBody>
          <a:bodyPr/>
          <a:lstStyle/>
          <a:p>
            <a:pPr>
              <a:defRPr/>
            </a:pPr>
            <a:r>
              <a:rPr lang="en-US" b="1" dirty="0" smtClean="0">
                <a:latin typeface="Times New Roman" panose="02020603050405020304" pitchFamily="18" charset="0"/>
                <a:ea typeface="ＭＳ Ｐゴシック" pitchFamily="34" charset="-128"/>
                <a:cs typeface="Times New Roman" panose="02020603050405020304" pitchFamily="18" charset="0"/>
              </a:rPr>
              <a:t>80% of type 2 diabetics are </a:t>
            </a:r>
            <a:r>
              <a:rPr lang="en-US" b="1" dirty="0" smtClean="0">
                <a:latin typeface="Times New Roman" panose="02020603050405020304" pitchFamily="18" charset="0"/>
                <a:ea typeface="ＭＳ Ｐゴシック" pitchFamily="34" charset="-128"/>
                <a:cs typeface="Times New Roman" panose="02020603050405020304" pitchFamily="18" charset="0"/>
              </a:rPr>
              <a:t>obese.</a:t>
            </a:r>
          </a:p>
          <a:p>
            <a:pPr>
              <a:defRPr/>
            </a:pPr>
            <a:r>
              <a:rPr lang="en-US" b="1" dirty="0" smtClean="0">
                <a:latin typeface="Times New Roman" panose="02020603050405020304" pitchFamily="18" charset="0"/>
                <a:ea typeface="ＭＳ Ｐゴシック" pitchFamily="34" charset="-128"/>
                <a:cs typeface="Times New Roman" panose="02020603050405020304" pitchFamily="18" charset="0"/>
              </a:rPr>
              <a:t>Adipocytes </a:t>
            </a:r>
            <a:r>
              <a:rPr lang="en-US" b="1" dirty="0" smtClean="0">
                <a:latin typeface="Times New Roman" panose="02020603050405020304" pitchFamily="18" charset="0"/>
                <a:ea typeface="ＭＳ Ｐゴシック" pitchFamily="34" charset="-128"/>
                <a:cs typeface="Times New Roman" panose="02020603050405020304" pitchFamily="18" charset="0"/>
              </a:rPr>
              <a:t>become packed and unable to accommodate more TAG.</a:t>
            </a:r>
          </a:p>
          <a:p>
            <a:pPr>
              <a:defRPr/>
            </a:pPr>
            <a:r>
              <a:rPr lang="en-US" b="1" dirty="0" smtClean="0">
                <a:latin typeface="Times New Roman" panose="02020603050405020304" pitchFamily="18" charset="0"/>
                <a:ea typeface="ＭＳ Ｐゴシック" pitchFamily="34" charset="-128"/>
                <a:cs typeface="Times New Roman" panose="02020603050405020304" pitchFamily="18" charset="0"/>
              </a:rPr>
              <a:t>The inability to deposit TAG leads to </a:t>
            </a:r>
            <a:r>
              <a:rPr lang="en-US" b="1"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fatty acids</a:t>
            </a:r>
            <a:r>
              <a:rPr lang="en-US" b="1"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 </a:t>
            </a:r>
            <a:r>
              <a:rPr lang="en-US" b="1"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in the blood.</a:t>
            </a:r>
          </a:p>
          <a:p>
            <a:pPr>
              <a:defRPr/>
            </a:pPr>
            <a:r>
              <a:rPr lang="en-US" b="1"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Excess </a:t>
            </a:r>
            <a:r>
              <a:rPr lang="en-US" b="1"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fatty acids enter </a:t>
            </a:r>
            <a:r>
              <a:rPr lang="en-US" b="1" dirty="0" smtClean="0">
                <a:latin typeface="Times New Roman" panose="02020603050405020304" pitchFamily="18" charset="0"/>
                <a:ea typeface="ＭＳ Ｐゴシック" pitchFamily="34" charset="-128"/>
                <a:cs typeface="Times New Roman" panose="02020603050405020304" pitchFamily="18" charset="0"/>
                <a:sym typeface="Symbol" pitchFamily="18" charset="2"/>
              </a:rPr>
              <a:t>muscle and the liver, create TAG lipid droplets, and cause these organs to lose sensitivity to insulin.</a:t>
            </a:r>
          </a:p>
          <a:p>
            <a:pPr>
              <a:defRPr/>
            </a:pPr>
            <a:r>
              <a:rPr lang="en-US" b="1" dirty="0" smtClean="0">
                <a:latin typeface="Times New Roman" panose="02020603050405020304" pitchFamily="18" charset="0"/>
                <a:ea typeface="ＭＳ Ｐゴシック" pitchFamily="34" charset="-128"/>
                <a:cs typeface="Times New Roman" panose="02020603050405020304" pitchFamily="18" charset="0"/>
                <a:sym typeface="Wingdings" pitchFamily="2" charset="2"/>
              </a:rPr>
              <a:t>Ultimately, blood glucose levels rise.</a:t>
            </a:r>
            <a:endParaRPr lang="en-US" b="1" dirty="0" smtClean="0">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3876827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Picture 3"/>
          <p:cNvSpPr>
            <a:spLocks noChangeAspect="1"/>
          </p:cNvSpPr>
          <p:nvPr/>
        </p:nvSpPr>
        <p:spPr bwMode="auto">
          <a:xfrm>
            <a:off x="304800" y="1676400"/>
            <a:ext cx="85344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zh-CN" altLang="zh-CN"/>
          </a:p>
        </p:txBody>
      </p:sp>
      <p:pic>
        <p:nvPicPr>
          <p:cNvPr id="119813" name="Picture 7" descr="C:\Users\shannon.moloney\AppData\Local\Temp\wzbe08\ch23\figure_23_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0" y="675264"/>
            <a:ext cx="853440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351812" y="5297476"/>
            <a:ext cx="8621848" cy="1569660"/>
          </a:xfrm>
          <a:prstGeom prst="rect">
            <a:avLst/>
          </a:prstGeom>
          <a:noFill/>
        </p:spPr>
        <p:txBody>
          <a:bodyPr wrap="none" rtlCol="0">
            <a:spAutoFit/>
          </a:bodyPr>
          <a:lstStyle/>
          <a:p>
            <a:pPr algn="ctr"/>
            <a:r>
              <a:rPr lang="en-US" altLang="zh-CN" sz="3200" b="1" dirty="0">
                <a:solidFill>
                  <a:srgbClr val="3333FF"/>
                </a:solidFill>
                <a:latin typeface="Times New Roman" panose="02020603050405020304" pitchFamily="18" charset="0"/>
                <a:cs typeface="Times New Roman" panose="02020603050405020304" pitchFamily="18" charset="0"/>
              </a:rPr>
              <a:t>Overloading adipocytes with triacylglycerols </a:t>
            </a:r>
            <a:endParaRPr lang="en-US" altLang="zh-CN" sz="3200" b="1" dirty="0" smtClean="0">
              <a:solidFill>
                <a:srgbClr val="3333FF"/>
              </a:solidFill>
              <a:latin typeface="Times New Roman" panose="02020603050405020304" pitchFamily="18" charset="0"/>
              <a:cs typeface="Times New Roman" panose="02020603050405020304" pitchFamily="18" charset="0"/>
            </a:endParaRPr>
          </a:p>
          <a:p>
            <a:pPr algn="ctr"/>
            <a:r>
              <a:rPr lang="en-US" altLang="zh-CN" sz="3200" b="1" dirty="0" smtClean="0">
                <a:solidFill>
                  <a:srgbClr val="3333FF"/>
                </a:solidFill>
                <a:latin typeface="Times New Roman" panose="02020603050405020304" pitchFamily="18" charset="0"/>
                <a:cs typeface="Times New Roman" panose="02020603050405020304" pitchFamily="18" charset="0"/>
              </a:rPr>
              <a:t>triggers </a:t>
            </a:r>
            <a:r>
              <a:rPr lang="en-US" altLang="zh-CN" sz="3200" b="1" dirty="0">
                <a:solidFill>
                  <a:srgbClr val="3333FF"/>
                </a:solidFill>
                <a:latin typeface="Times New Roman" panose="02020603050405020304" pitchFamily="18" charset="0"/>
                <a:cs typeface="Times New Roman" panose="02020603050405020304" pitchFamily="18" charset="0"/>
              </a:rPr>
              <a:t>inflammation in fat tissue and ectopic </a:t>
            </a:r>
            <a:endParaRPr lang="en-US" altLang="zh-CN" sz="3200" b="1" dirty="0" smtClean="0">
              <a:solidFill>
                <a:srgbClr val="3333FF"/>
              </a:solidFill>
              <a:latin typeface="Times New Roman" panose="02020603050405020304" pitchFamily="18" charset="0"/>
              <a:cs typeface="Times New Roman" panose="02020603050405020304" pitchFamily="18" charset="0"/>
            </a:endParaRPr>
          </a:p>
          <a:p>
            <a:pPr algn="ctr"/>
            <a:r>
              <a:rPr lang="en-US" altLang="zh-CN" sz="3200" b="1" dirty="0" smtClean="0">
                <a:solidFill>
                  <a:srgbClr val="3333FF"/>
                </a:solidFill>
                <a:latin typeface="Times New Roman" panose="02020603050405020304" pitchFamily="18" charset="0"/>
                <a:cs typeface="Times New Roman" panose="02020603050405020304" pitchFamily="18" charset="0"/>
              </a:rPr>
              <a:t>lipid </a:t>
            </a:r>
            <a:r>
              <a:rPr lang="en-US" altLang="zh-CN" sz="3200" b="1" dirty="0">
                <a:solidFill>
                  <a:srgbClr val="3333FF"/>
                </a:solidFill>
                <a:latin typeface="Times New Roman" panose="02020603050405020304" pitchFamily="18" charset="0"/>
                <a:cs typeface="Times New Roman" panose="02020603050405020304" pitchFamily="18" charset="0"/>
              </a:rPr>
              <a:t>deposition and insulin resistance in muscle.</a:t>
            </a:r>
            <a:endParaRPr lang="zh-CN" altLang="en-US" sz="3200"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266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43408"/>
            <a:ext cx="9144000" cy="1143000"/>
          </a:xfrm>
        </p:spPr>
        <p:txBody>
          <a:bodyPr/>
          <a:lstStyle/>
          <a:p>
            <a:pPr eaLnBrk="1" hangingPunct="1"/>
            <a:r>
              <a:rPr lang="en-US" altLang="zh-CN" sz="5400" b="1" dirty="0" smtClean="0">
                <a:solidFill>
                  <a:srgbClr val="3333FF"/>
                </a:solidFill>
                <a:latin typeface="Times New Roman" pitchFamily="18" charset="0"/>
              </a:rPr>
              <a:t>Symptoms of diabetes</a:t>
            </a:r>
            <a:r>
              <a:rPr lang="en-US" altLang="zh-CN" dirty="0" smtClean="0"/>
              <a:t> </a:t>
            </a:r>
          </a:p>
        </p:txBody>
      </p:sp>
      <p:sp>
        <p:nvSpPr>
          <p:cNvPr id="68611" name="Rectangle 3"/>
          <p:cNvSpPr>
            <a:spLocks noGrp="1" noChangeArrowheads="1"/>
          </p:cNvSpPr>
          <p:nvPr>
            <p:ph type="body" idx="1"/>
          </p:nvPr>
        </p:nvSpPr>
        <p:spPr>
          <a:xfrm>
            <a:off x="251520" y="476672"/>
            <a:ext cx="9396412" cy="5472112"/>
          </a:xfrm>
        </p:spPr>
        <p:txBody>
          <a:bodyPr/>
          <a:lstStyle/>
          <a:p>
            <a:pPr eaLnBrk="1" hangingPunct="1">
              <a:lnSpc>
                <a:spcPct val="80000"/>
              </a:lnSpc>
              <a:buFontTx/>
              <a:buNone/>
            </a:pPr>
            <a:endParaRPr lang="en-US" altLang="zh-CN" sz="2000" b="1" dirty="0" smtClean="0">
              <a:latin typeface="Times New Roman" pitchFamily="18" charset="0"/>
            </a:endParaRPr>
          </a:p>
          <a:p>
            <a:pPr eaLnBrk="1" hangingPunct="1">
              <a:lnSpc>
                <a:spcPct val="80000"/>
              </a:lnSpc>
            </a:pPr>
            <a:r>
              <a:rPr lang="en-US" altLang="zh-CN" sz="2800" b="1" dirty="0" smtClean="0">
                <a:latin typeface="Times New Roman" pitchFamily="18" charset="0"/>
              </a:rPr>
              <a:t>Frequent hunger, especially pronounced hunger </a:t>
            </a:r>
          </a:p>
          <a:p>
            <a:pPr eaLnBrk="1" hangingPunct="1">
              <a:lnSpc>
                <a:spcPct val="80000"/>
              </a:lnSpc>
            </a:pPr>
            <a:r>
              <a:rPr lang="en-US" altLang="zh-CN" sz="2800" b="1" dirty="0" smtClean="0">
                <a:latin typeface="Times New Roman" pitchFamily="18" charset="0"/>
              </a:rPr>
              <a:t>Frequent thirst, especially excessive thirst </a:t>
            </a:r>
          </a:p>
          <a:p>
            <a:pPr eaLnBrk="1" hangingPunct="1">
              <a:lnSpc>
                <a:spcPct val="80000"/>
              </a:lnSpc>
            </a:pPr>
            <a:r>
              <a:rPr lang="en-US" altLang="zh-CN" sz="2800" b="1" dirty="0" smtClean="0">
                <a:latin typeface="Times New Roman" pitchFamily="18" charset="0"/>
              </a:rPr>
              <a:t>Frequent urination, especially excessive urination </a:t>
            </a:r>
          </a:p>
          <a:p>
            <a:pPr eaLnBrk="1" hangingPunct="1">
              <a:lnSpc>
                <a:spcPct val="80000"/>
              </a:lnSpc>
            </a:pPr>
            <a:r>
              <a:rPr lang="en-US" altLang="zh-CN" sz="2800" b="1" dirty="0" smtClean="0">
                <a:latin typeface="Times New Roman" pitchFamily="18" charset="0"/>
              </a:rPr>
              <a:t>Blurred vision </a:t>
            </a:r>
          </a:p>
          <a:p>
            <a:pPr eaLnBrk="1" hangingPunct="1">
              <a:lnSpc>
                <a:spcPct val="80000"/>
              </a:lnSpc>
            </a:pPr>
            <a:r>
              <a:rPr lang="en-US" altLang="zh-CN" sz="2800" b="1" dirty="0" smtClean="0">
                <a:latin typeface="Times New Roman" pitchFamily="18" charset="0"/>
              </a:rPr>
              <a:t>Fatigue</a:t>
            </a:r>
          </a:p>
          <a:p>
            <a:pPr eaLnBrk="1" hangingPunct="1">
              <a:lnSpc>
                <a:spcPct val="80000"/>
              </a:lnSpc>
            </a:pPr>
            <a:r>
              <a:rPr lang="en-US" altLang="zh-CN" sz="2800" b="1" dirty="0" smtClean="0">
                <a:latin typeface="Times New Roman" pitchFamily="18" charset="0"/>
              </a:rPr>
              <a:t>Weight loss </a:t>
            </a:r>
          </a:p>
          <a:p>
            <a:pPr eaLnBrk="1" hangingPunct="1">
              <a:lnSpc>
                <a:spcPct val="80000"/>
              </a:lnSpc>
            </a:pPr>
            <a:r>
              <a:rPr lang="en-US" altLang="zh-CN" sz="2800" b="1" dirty="0" smtClean="0">
                <a:latin typeface="Times New Roman" pitchFamily="18" charset="0"/>
              </a:rPr>
              <a:t>Poor wound healing (cuts, scrapes, etc.) </a:t>
            </a:r>
          </a:p>
          <a:p>
            <a:pPr eaLnBrk="1" hangingPunct="1">
              <a:lnSpc>
                <a:spcPct val="80000"/>
              </a:lnSpc>
            </a:pPr>
            <a:r>
              <a:rPr lang="en-US" altLang="zh-CN" sz="2800" b="1" dirty="0" smtClean="0">
                <a:latin typeface="Times New Roman" pitchFamily="18" charset="0"/>
              </a:rPr>
              <a:t>Dry mouth </a:t>
            </a:r>
          </a:p>
          <a:p>
            <a:pPr eaLnBrk="1" hangingPunct="1">
              <a:lnSpc>
                <a:spcPct val="80000"/>
              </a:lnSpc>
            </a:pPr>
            <a:r>
              <a:rPr lang="en-US" altLang="zh-CN" sz="2800" b="1" dirty="0" smtClean="0">
                <a:latin typeface="Times New Roman" pitchFamily="18" charset="0"/>
              </a:rPr>
              <a:t>Dry or itchy skin</a:t>
            </a:r>
          </a:p>
          <a:p>
            <a:pPr eaLnBrk="1" hangingPunct="1">
              <a:lnSpc>
                <a:spcPct val="80000"/>
              </a:lnSpc>
            </a:pPr>
            <a:r>
              <a:rPr lang="en-US" altLang="zh-CN" sz="2800" b="1" dirty="0" smtClean="0">
                <a:latin typeface="Times New Roman" pitchFamily="18" charset="0"/>
              </a:rPr>
              <a:t>impotence (male) </a:t>
            </a:r>
          </a:p>
          <a:p>
            <a:pPr eaLnBrk="1" hangingPunct="1">
              <a:lnSpc>
                <a:spcPct val="80000"/>
              </a:lnSpc>
            </a:pPr>
            <a:r>
              <a:rPr lang="en-US" altLang="zh-CN" sz="2800" b="1" dirty="0" smtClean="0">
                <a:latin typeface="Times New Roman" pitchFamily="18" charset="0"/>
              </a:rPr>
              <a:t>Recurrent infections </a:t>
            </a:r>
          </a:p>
          <a:p>
            <a:pPr eaLnBrk="1" hangingPunct="1">
              <a:lnSpc>
                <a:spcPct val="80000"/>
              </a:lnSpc>
            </a:pPr>
            <a:r>
              <a:rPr lang="en-US" altLang="zh-CN" sz="2800" b="1" dirty="0" smtClean="0">
                <a:latin typeface="Times New Roman" pitchFamily="18" charset="0"/>
              </a:rPr>
              <a:t>Deep, rapid breathing </a:t>
            </a:r>
          </a:p>
          <a:p>
            <a:pPr eaLnBrk="1" hangingPunct="1">
              <a:lnSpc>
                <a:spcPct val="80000"/>
              </a:lnSpc>
            </a:pPr>
            <a:r>
              <a:rPr lang="en-US" altLang="zh-CN" sz="2800" b="1" dirty="0" smtClean="0">
                <a:latin typeface="Times New Roman" pitchFamily="18" charset="0"/>
              </a:rPr>
              <a:t>Cardiac arrhythmia </a:t>
            </a:r>
            <a:r>
              <a:rPr lang="zh-CN" altLang="en-US" sz="2800" b="1" dirty="0" smtClean="0">
                <a:latin typeface="楷体" panose="02010609060101010101" pitchFamily="49" charset="-122"/>
                <a:ea typeface="楷体" panose="02010609060101010101" pitchFamily="49" charset="-122"/>
              </a:rPr>
              <a:t>心律失常</a:t>
            </a:r>
          </a:p>
          <a:p>
            <a:pPr eaLnBrk="1" hangingPunct="1">
              <a:lnSpc>
                <a:spcPct val="80000"/>
              </a:lnSpc>
            </a:pPr>
            <a:r>
              <a:rPr lang="en-US" altLang="zh-CN" sz="2800" b="1" dirty="0" smtClean="0">
                <a:latin typeface="Times New Roman" pitchFamily="18" charset="0"/>
              </a:rPr>
              <a:t>ketoacidosis (diabetic coma)</a:t>
            </a:r>
            <a:r>
              <a:rPr lang="en-US" altLang="zh-CN" sz="2800" dirty="0" smtClean="0"/>
              <a:t> </a:t>
            </a:r>
            <a:endParaRPr lang="en-US" altLang="zh-CN" sz="2800" b="1" dirty="0" smtClean="0">
              <a:latin typeface="Times New Roman" pitchFamily="18" charset="0"/>
            </a:endParaRPr>
          </a:p>
          <a:p>
            <a:pPr eaLnBrk="1" hangingPunct="1">
              <a:lnSpc>
                <a:spcPct val="80000"/>
              </a:lnSpc>
            </a:pPr>
            <a:endParaRPr lang="en-US" altLang="zh-CN" sz="2400" b="1" dirty="0" smtClean="0">
              <a:latin typeface="Times New Roman" pitchFamily="18" charset="0"/>
            </a:endParaRPr>
          </a:p>
          <a:p>
            <a:pPr eaLnBrk="1" hangingPunct="1">
              <a:lnSpc>
                <a:spcPct val="80000"/>
              </a:lnSpc>
            </a:pPr>
            <a:endParaRPr lang="en-US" altLang="zh-CN" sz="2400" b="1" dirty="0" smtClean="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304800"/>
            <a:ext cx="9144000" cy="1143000"/>
          </a:xfrm>
        </p:spPr>
        <p:txBody>
          <a:bodyPr/>
          <a:lstStyle/>
          <a:p>
            <a:pPr eaLnBrk="1" hangingPunct="1"/>
            <a:r>
              <a:rPr lang="en-US" altLang="zh-CN" sz="4800" b="1" dirty="0" smtClean="0">
                <a:solidFill>
                  <a:srgbClr val="3333FF"/>
                </a:solidFill>
                <a:latin typeface="Times New Roman" panose="02020603050405020304" pitchFamily="18" charset="0"/>
                <a:cs typeface="Times New Roman" panose="02020603050405020304" pitchFamily="18" charset="0"/>
              </a:rPr>
              <a:t>Diabetes arises from defects in insulin production or action</a:t>
            </a:r>
            <a:r>
              <a:rPr lang="en-US" altLang="zh-CN" sz="4800" dirty="0" smtClean="0">
                <a:latin typeface="Times New Roman" panose="02020603050405020304" pitchFamily="18" charset="0"/>
                <a:cs typeface="Times New Roman" panose="02020603050405020304" pitchFamily="18" charset="0"/>
              </a:rPr>
              <a:t> </a:t>
            </a:r>
          </a:p>
        </p:txBody>
      </p:sp>
      <p:sp>
        <p:nvSpPr>
          <p:cNvPr id="67587" name="Rectangle 3"/>
          <p:cNvSpPr>
            <a:spLocks noGrp="1" noChangeArrowheads="1"/>
          </p:cNvSpPr>
          <p:nvPr>
            <p:ph type="body" idx="1"/>
          </p:nvPr>
        </p:nvSpPr>
        <p:spPr>
          <a:xfrm>
            <a:off x="0" y="1412875"/>
            <a:ext cx="9396413" cy="5472113"/>
          </a:xfrm>
        </p:spPr>
        <p:txBody>
          <a:bodyPr/>
          <a:lstStyle/>
          <a:p>
            <a:pPr eaLnBrk="1" hangingPunct="1">
              <a:buFontTx/>
              <a:buNone/>
            </a:pPr>
            <a:endParaRPr lang="en-US" altLang="zh-CN" b="1" dirty="0" smtClean="0">
              <a:latin typeface="Times New Roman" pitchFamily="18" charset="0"/>
            </a:endParaRPr>
          </a:p>
          <a:p>
            <a:pPr eaLnBrk="1" hangingPunct="1"/>
            <a:r>
              <a:rPr lang="en-US" altLang="zh-CN" b="1" dirty="0" smtClean="0">
                <a:latin typeface="Times New Roman" pitchFamily="18" charset="0"/>
              </a:rPr>
              <a:t>Diabetes patients, due to lack of insulin, not only are unable to use glucose properly, but also fail to synthesize fatty acids from carbohydrates or amino acids.</a:t>
            </a:r>
          </a:p>
          <a:p>
            <a:pPr eaLnBrk="1" hangingPunct="1"/>
            <a:r>
              <a:rPr lang="en-US" altLang="zh-CN" b="1" dirty="0" smtClean="0">
                <a:latin typeface="Times New Roman" pitchFamily="18" charset="0"/>
              </a:rPr>
              <a:t>Increased rates of fatty acid oxidation and ketone body formation, </a:t>
            </a:r>
          </a:p>
          <a:p>
            <a:pPr eaLnBrk="1" hangingPunct="1"/>
            <a:r>
              <a:rPr lang="en-US" altLang="zh-CN" b="1" dirty="0" smtClean="0">
                <a:latin typeface="Times New Roman" pitchFamily="18" charset="0"/>
              </a:rPr>
              <a:t>Excretion of large amounts of glucose in the urine</a:t>
            </a:r>
          </a:p>
          <a:p>
            <a:pPr eaLnBrk="1" hangingPunct="1"/>
            <a:r>
              <a:rPr lang="en-US" altLang="zh-CN" b="1" dirty="0" smtClean="0">
                <a:solidFill>
                  <a:srgbClr val="FF0000"/>
                </a:solidFill>
                <a:latin typeface="Times New Roman" pitchFamily="18" charset="0"/>
              </a:rPr>
              <a:t>Glucose-tolerance test</a:t>
            </a:r>
            <a:r>
              <a:rPr lang="en-US" altLang="zh-CN" b="1" dirty="0" smtClean="0">
                <a:latin typeface="Times New Roman" pitchFamily="18" charset="0"/>
              </a:rPr>
              <a:t> for diagnosis</a:t>
            </a:r>
          </a:p>
          <a:p>
            <a:pPr eaLnBrk="1" hangingPunct="1"/>
            <a:endParaRPr lang="en-US" altLang="zh-CN" b="1" dirty="0" smtClean="0">
              <a:latin typeface="Times New Roman" pitchFamily="18" charset="0"/>
            </a:endParaRPr>
          </a:p>
          <a:p>
            <a:pPr eaLnBrk="1" hangingPunct="1"/>
            <a:endParaRPr lang="en-US" altLang="zh-CN" sz="4000" b="1" dirty="0" smtClean="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box 7-01 figure 1"/>
          <p:cNvPicPr>
            <a:picLocks noChangeAspect="1" noChangeArrowheads="1"/>
          </p:cNvPicPr>
          <p:nvPr/>
        </p:nvPicPr>
        <p:blipFill>
          <a:blip r:embed="rId3"/>
          <a:srcRect/>
          <a:stretch>
            <a:fillRect/>
          </a:stretch>
        </p:blipFill>
        <p:spPr bwMode="auto">
          <a:xfrm>
            <a:off x="304800" y="2743200"/>
            <a:ext cx="8531225" cy="1377950"/>
          </a:xfrm>
          <a:prstGeom prst="rect">
            <a:avLst/>
          </a:prstGeom>
          <a:noFill/>
          <a:ln w="9525">
            <a:noFill/>
            <a:miter lim="800000"/>
            <a:headEnd/>
            <a:tailEnd/>
          </a:ln>
        </p:spPr>
      </p:pic>
      <p:sp>
        <p:nvSpPr>
          <p:cNvPr id="70659" name="Text Box 3"/>
          <p:cNvSpPr txBox="1">
            <a:spLocks noChangeArrowheads="1"/>
          </p:cNvSpPr>
          <p:nvPr/>
        </p:nvSpPr>
        <p:spPr bwMode="auto">
          <a:xfrm>
            <a:off x="429855" y="4653136"/>
            <a:ext cx="8281114" cy="1200329"/>
          </a:xfrm>
          <a:prstGeom prst="rect">
            <a:avLst/>
          </a:prstGeom>
          <a:noFill/>
          <a:ln w="9525">
            <a:noFill/>
            <a:miter lim="800000"/>
            <a:headEnd/>
            <a:tailEnd/>
          </a:ln>
        </p:spPr>
        <p:txBody>
          <a:bodyPr wrap="none">
            <a:spAutoFit/>
          </a:bodyPr>
          <a:lstStyle/>
          <a:p>
            <a:pPr algn="ctr"/>
            <a:r>
              <a:rPr lang="en-US" altLang="zh-CN" sz="3600" b="1" dirty="0">
                <a:solidFill>
                  <a:srgbClr val="3333FF"/>
                </a:solidFill>
                <a:latin typeface="Times New Roman" pitchFamily="18" charset="0"/>
              </a:rPr>
              <a:t>The glucose oxidase reaction, used in the </a:t>
            </a:r>
          </a:p>
          <a:p>
            <a:pPr algn="ctr"/>
            <a:r>
              <a:rPr lang="en-US" altLang="zh-CN" sz="3600" b="1" dirty="0">
                <a:solidFill>
                  <a:srgbClr val="3333FF"/>
                </a:solidFill>
                <a:latin typeface="Times New Roman" pitchFamily="18" charset="0"/>
              </a:rPr>
              <a:t>measurement of blood glucose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468313" y="260350"/>
            <a:ext cx="8229600" cy="1143000"/>
          </a:xfrm>
        </p:spPr>
        <p:txBody>
          <a:bodyPr/>
          <a:lstStyle/>
          <a:p>
            <a:r>
              <a:rPr lang="en-US" altLang="zh-CN" sz="4000" b="1" dirty="0" smtClean="0">
                <a:solidFill>
                  <a:srgbClr val="3333FF"/>
                </a:solidFill>
                <a:latin typeface="Times New Roman" pitchFamily="18" charset="0"/>
              </a:rPr>
              <a:t>Elevated blood glucose can </a:t>
            </a:r>
            <a:r>
              <a:rPr lang="en-US" altLang="zh-CN" sz="4000" b="1" dirty="0" smtClean="0">
                <a:solidFill>
                  <a:srgbClr val="3333FF"/>
                </a:solidFill>
                <a:latin typeface="Times New Roman" pitchFamily="18" charset="0"/>
              </a:rPr>
              <a:t>have </a:t>
            </a:r>
            <a:r>
              <a:rPr lang="en-US" altLang="zh-CN" sz="4000" b="1" dirty="0" smtClean="0">
                <a:solidFill>
                  <a:srgbClr val="3333FF"/>
                </a:solidFill>
                <a:latin typeface="Times New Roman" pitchFamily="18" charset="0"/>
              </a:rPr>
              <a:t>serious physiological consequences</a:t>
            </a:r>
          </a:p>
        </p:txBody>
      </p:sp>
      <p:sp>
        <p:nvSpPr>
          <p:cNvPr id="69635" name="Rectangle 3"/>
          <p:cNvSpPr>
            <a:spLocks noGrp="1" noChangeArrowheads="1"/>
          </p:cNvSpPr>
          <p:nvPr>
            <p:ph type="body" idx="4294967295"/>
          </p:nvPr>
        </p:nvSpPr>
        <p:spPr>
          <a:xfrm>
            <a:off x="250825" y="1268413"/>
            <a:ext cx="8640763" cy="5905500"/>
          </a:xfrm>
        </p:spPr>
        <p:txBody>
          <a:bodyPr/>
          <a:lstStyle/>
          <a:p>
            <a:pPr>
              <a:buFontTx/>
              <a:buNone/>
            </a:pPr>
            <a:endParaRPr lang="en-US" altLang="zh-CN" sz="2400" b="1" dirty="0" smtClean="0">
              <a:latin typeface="Times New Roman" pitchFamily="18" charset="0"/>
            </a:endParaRPr>
          </a:p>
          <a:p>
            <a:r>
              <a:rPr lang="en-US" altLang="zh-CN" sz="2800" b="1" dirty="0" smtClean="0">
                <a:latin typeface="Times New Roman" pitchFamily="18" charset="0"/>
              </a:rPr>
              <a:t>High levels of glucose (</a:t>
            </a:r>
            <a:r>
              <a:rPr lang="en-US" altLang="zh-CN" sz="2800" b="1" dirty="0" smtClean="0">
                <a:solidFill>
                  <a:srgbClr val="FF0000"/>
                </a:solidFill>
                <a:latin typeface="Times New Roman" pitchFamily="18" charset="0"/>
              </a:rPr>
              <a:t>hyperglycemia</a:t>
            </a:r>
            <a:r>
              <a:rPr lang="en-US" altLang="zh-CN" sz="2800" b="1" dirty="0" smtClean="0">
                <a:latin typeface="Times New Roman" pitchFamily="18" charset="0"/>
              </a:rPr>
              <a:t>) are believed to be at least one cause of the serious long-term consequences of untreated diabetes</a:t>
            </a:r>
          </a:p>
          <a:p>
            <a:pPr>
              <a:buFontTx/>
              <a:buNone/>
            </a:pPr>
            <a:r>
              <a:rPr lang="en-US" altLang="zh-CN" sz="2800" b="1" dirty="0" smtClean="0">
                <a:latin typeface="Times New Roman" pitchFamily="18" charset="0"/>
              </a:rPr>
              <a:t>* kidney failure</a:t>
            </a:r>
          </a:p>
          <a:p>
            <a:pPr>
              <a:buFontTx/>
              <a:buNone/>
            </a:pPr>
            <a:r>
              <a:rPr lang="en-US" altLang="zh-CN" sz="2800" b="1" dirty="0" smtClean="0">
                <a:latin typeface="Times New Roman" pitchFamily="18" charset="0"/>
              </a:rPr>
              <a:t>* cardiovascular disease</a:t>
            </a:r>
          </a:p>
          <a:p>
            <a:pPr>
              <a:buFontTx/>
              <a:buNone/>
            </a:pPr>
            <a:r>
              <a:rPr lang="en-US" altLang="zh-CN" sz="2800" b="1" dirty="0" smtClean="0">
                <a:latin typeface="Times New Roman" pitchFamily="18" charset="0"/>
              </a:rPr>
              <a:t>* </a:t>
            </a:r>
            <a:r>
              <a:rPr lang="en-US" altLang="zh-CN" sz="2800" b="1" dirty="0" smtClean="0">
                <a:latin typeface="Times New Roman" pitchFamily="18" charset="0"/>
              </a:rPr>
              <a:t>blindness</a:t>
            </a:r>
            <a:endParaRPr lang="en-US" altLang="zh-CN" sz="2800" b="1" dirty="0" smtClean="0">
              <a:latin typeface="Times New Roman" pitchFamily="18" charset="0"/>
            </a:endParaRPr>
          </a:p>
          <a:p>
            <a:pPr>
              <a:buFontTx/>
              <a:buNone/>
            </a:pPr>
            <a:r>
              <a:rPr lang="en-US" altLang="zh-CN" sz="2800" b="1" dirty="0" smtClean="0">
                <a:latin typeface="Times New Roman" pitchFamily="18" charset="0"/>
              </a:rPr>
              <a:t>* </a:t>
            </a:r>
            <a:r>
              <a:rPr lang="en-US" altLang="zh-CN" sz="2800" b="1" dirty="0" smtClean="0">
                <a:latin typeface="Times New Roman" pitchFamily="18" charset="0"/>
              </a:rPr>
              <a:t>impaired </a:t>
            </a:r>
            <a:r>
              <a:rPr lang="en-US" altLang="zh-CN" sz="2800" b="1" dirty="0" smtClean="0">
                <a:latin typeface="Times New Roman" pitchFamily="18" charset="0"/>
              </a:rPr>
              <a:t>wound healing</a:t>
            </a:r>
          </a:p>
          <a:p>
            <a:pPr>
              <a:buFontTx/>
              <a:buNone/>
            </a:pPr>
            <a:r>
              <a:rPr lang="en-US" altLang="zh-CN" sz="2800" b="1" dirty="0" smtClean="0">
                <a:latin typeface="Times New Roman" pitchFamily="18" charset="0"/>
              </a:rPr>
              <a:t>* </a:t>
            </a:r>
            <a:r>
              <a:rPr lang="en-US" altLang="zh-CN" sz="2800" b="1" dirty="0" smtClean="0">
                <a:latin typeface="Times New Roman" pitchFamily="18" charset="0"/>
              </a:rPr>
              <a:t>heart </a:t>
            </a:r>
            <a:r>
              <a:rPr lang="en-US" altLang="zh-CN" sz="2800" b="1" dirty="0" smtClean="0">
                <a:latin typeface="Times New Roman" pitchFamily="18" charset="0"/>
              </a:rPr>
              <a:t>attack, stroke, heart failure</a:t>
            </a:r>
          </a:p>
          <a:p>
            <a:pPr>
              <a:buFontTx/>
              <a:buNone/>
            </a:pPr>
            <a:r>
              <a:rPr lang="en-US" altLang="zh-CN" sz="2800" b="1" dirty="0" smtClean="0">
                <a:latin typeface="Times New Roman" pitchFamily="18" charset="0"/>
              </a:rPr>
              <a:t>* </a:t>
            </a:r>
            <a:r>
              <a:rPr lang="en-US" altLang="zh-CN" sz="2800" b="1" dirty="0" smtClean="0">
                <a:latin typeface="Times New Roman" pitchFamily="18" charset="0"/>
              </a:rPr>
              <a:t>neuropathy </a:t>
            </a:r>
            <a:r>
              <a:rPr lang="en-US" altLang="zh-CN" sz="2800" b="1" dirty="0" smtClean="0">
                <a:latin typeface="Times New Roman" pitchFamily="18" charset="0"/>
              </a:rPr>
              <a:t>(loss of sensation, especially in the feet)</a:t>
            </a:r>
            <a:r>
              <a:rPr lang="en-US" altLang="zh-CN" sz="2800" dirty="0" smtClean="0">
                <a:latin typeface="Times New Roman" pitchFamily="18" charset="0"/>
              </a:rPr>
              <a:t/>
            </a:r>
            <a:br>
              <a:rPr lang="en-US" altLang="zh-CN" sz="2800" dirty="0" smtClean="0">
                <a:latin typeface="Times New Roman" pitchFamily="18" charset="0"/>
              </a:rPr>
            </a:br>
            <a:endParaRPr lang="en-US" altLang="zh-CN" sz="2800" b="1" dirty="0" smtClean="0">
              <a:latin typeface="Times New Roman" pitchFamily="18" charset="0"/>
            </a:endParaRPr>
          </a:p>
          <a:p>
            <a:endParaRPr lang="en-US" altLang="zh-CN" sz="2400" b="1" dirty="0" smtClean="0">
              <a:latin typeface="Times New Roman" pitchFamily="18" charset="0"/>
            </a:endParaRPr>
          </a:p>
          <a:p>
            <a:pPr>
              <a:buFontTx/>
              <a:buNone/>
            </a:pPr>
            <a:endParaRPr lang="en-US" altLang="zh-CN" sz="2400" b="1" dirty="0" smtClean="0">
              <a:latin typeface="Times New Roman" pitchFamily="18" charset="0"/>
            </a:endParaRPr>
          </a:p>
          <a:p>
            <a:pPr>
              <a:buFontTx/>
              <a:buNone/>
            </a:pPr>
            <a:endParaRPr lang="en-US" altLang="zh-CN" sz="2000" b="1" dirty="0" smtClean="0">
              <a:latin typeface="Times New Roman" pitchFamily="18" charset="0"/>
            </a:endParaRPr>
          </a:p>
          <a:p>
            <a:pPr>
              <a:buFontTx/>
              <a:buNone/>
            </a:pPr>
            <a:endParaRPr lang="en-US" altLang="zh-CN" sz="2000" b="1" dirty="0" smtClean="0">
              <a:latin typeface="Times New Roman" pitchFamily="18" charset="0"/>
            </a:endParaRPr>
          </a:p>
          <a:p>
            <a:endParaRPr lang="en-US" altLang="zh-CN" sz="2000" b="1" dirty="0" smtClean="0">
              <a:latin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figure_23_13"/>
          <p:cNvPicPr>
            <a:picLocks noChangeAspect="1" noChangeArrowheads="1"/>
          </p:cNvPicPr>
          <p:nvPr/>
        </p:nvPicPr>
        <p:blipFill>
          <a:blip r:embed="rId3" cstate="print"/>
          <a:srcRect/>
          <a:stretch>
            <a:fillRect/>
          </a:stretch>
        </p:blipFill>
        <p:spPr bwMode="auto">
          <a:xfrm>
            <a:off x="2771800" y="0"/>
            <a:ext cx="3446884" cy="6292124"/>
          </a:xfrm>
          <a:prstGeom prst="rect">
            <a:avLst/>
          </a:prstGeom>
          <a:noFill/>
          <a:ln w="9525">
            <a:noFill/>
            <a:miter lim="800000"/>
            <a:headEnd/>
            <a:tailEnd/>
          </a:ln>
          <a:effectLst/>
        </p:spPr>
      </p:pic>
      <p:sp>
        <p:nvSpPr>
          <p:cNvPr id="3" name="矩形 2"/>
          <p:cNvSpPr/>
          <p:nvPr/>
        </p:nvSpPr>
        <p:spPr>
          <a:xfrm>
            <a:off x="1547664" y="6309320"/>
            <a:ext cx="7596336" cy="523220"/>
          </a:xfrm>
          <a:prstGeom prst="rect">
            <a:avLst/>
          </a:prstGeom>
        </p:spPr>
        <p:txBody>
          <a:bodyPr wrap="square">
            <a:spAutoFit/>
          </a:bodyPr>
          <a:lstStyle/>
          <a:p>
            <a:r>
              <a:rPr lang="en-US" altLang="zh-CN" sz="2800" b="1" dirty="0" smtClean="0">
                <a:solidFill>
                  <a:srgbClr val="3333FF"/>
                </a:solidFill>
                <a:latin typeface="Times New Roman" pitchFamily="18" charset="0"/>
              </a:rPr>
              <a:t>Metabolism of amino acids in the liver</a:t>
            </a:r>
            <a:endParaRPr lang="zh-CN" altLang="en-US" sz="2800" dirty="0">
              <a:solidFill>
                <a:srgbClr val="3333FF"/>
              </a:solidFill>
            </a:endParaRPr>
          </a:p>
        </p:txBody>
      </p:sp>
      <p:sp>
        <p:nvSpPr>
          <p:cNvPr id="4" name="Line 6"/>
          <p:cNvSpPr>
            <a:spLocks noChangeShapeType="1"/>
          </p:cNvSpPr>
          <p:nvPr/>
        </p:nvSpPr>
        <p:spPr bwMode="auto">
          <a:xfrm flipH="1">
            <a:off x="6218684" y="1988840"/>
            <a:ext cx="792163" cy="0"/>
          </a:xfrm>
          <a:prstGeom prst="line">
            <a:avLst/>
          </a:prstGeom>
          <a:noFill/>
          <a:ln w="57150">
            <a:solidFill>
              <a:srgbClr val="FF0000"/>
            </a:solidFill>
            <a:round/>
            <a:headEnd/>
            <a:tailEnd type="triangle" w="med" len="med"/>
          </a:ln>
        </p:spPr>
        <p:txBody>
          <a:bodyPr/>
          <a:lstStyle/>
          <a:p>
            <a:endParaRPr lang="zh-CN" alt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468313" y="620713"/>
            <a:ext cx="8229600" cy="1143000"/>
          </a:xfrm>
        </p:spPr>
        <p:txBody>
          <a:bodyPr/>
          <a:lstStyle/>
          <a:p>
            <a:r>
              <a:rPr lang="en-US" altLang="zh-CN" sz="3600" b="1" dirty="0" smtClean="0">
                <a:solidFill>
                  <a:srgbClr val="3333FF"/>
                </a:solidFill>
                <a:latin typeface="Times New Roman" pitchFamily="18" charset="0"/>
              </a:rPr>
              <a:t>The average blood glucose concentration can be assessed by the amount of glycated hemoglobin </a:t>
            </a:r>
            <a:br>
              <a:rPr lang="en-US" altLang="zh-CN" sz="3600" b="1" dirty="0" smtClean="0">
                <a:solidFill>
                  <a:srgbClr val="3333FF"/>
                </a:solidFill>
                <a:latin typeface="Times New Roman" pitchFamily="18" charset="0"/>
              </a:rPr>
            </a:br>
            <a:endParaRPr lang="en-US" altLang="zh-CN" sz="3600" b="1" dirty="0" smtClean="0">
              <a:solidFill>
                <a:srgbClr val="3333FF"/>
              </a:solidFill>
              <a:latin typeface="Times New Roman" pitchFamily="18" charset="0"/>
            </a:endParaRPr>
          </a:p>
        </p:txBody>
      </p:sp>
      <p:sp>
        <p:nvSpPr>
          <p:cNvPr id="71683" name="Rectangle 3"/>
          <p:cNvSpPr>
            <a:spLocks noGrp="1" noChangeArrowheads="1"/>
          </p:cNvSpPr>
          <p:nvPr>
            <p:ph type="body" idx="4294967295"/>
          </p:nvPr>
        </p:nvSpPr>
        <p:spPr>
          <a:xfrm>
            <a:off x="0" y="1412875"/>
            <a:ext cx="8640763" cy="5905500"/>
          </a:xfrm>
        </p:spPr>
        <p:txBody>
          <a:bodyPr/>
          <a:lstStyle/>
          <a:p>
            <a:pPr>
              <a:lnSpc>
                <a:spcPct val="90000"/>
              </a:lnSpc>
              <a:buFontTx/>
              <a:buNone/>
            </a:pPr>
            <a:endParaRPr lang="en-US" altLang="zh-CN" sz="2400" b="1" dirty="0" smtClean="0">
              <a:latin typeface="Times New Roman" pitchFamily="18" charset="0"/>
            </a:endParaRPr>
          </a:p>
          <a:p>
            <a:pPr>
              <a:lnSpc>
                <a:spcPct val="90000"/>
              </a:lnSpc>
            </a:pPr>
            <a:r>
              <a:rPr lang="en-US" altLang="zh-CN" b="1" dirty="0" smtClean="0">
                <a:latin typeface="Times New Roman" pitchFamily="18" charset="0"/>
              </a:rPr>
              <a:t>Glycated hemoglobin (GHB, </a:t>
            </a:r>
            <a:r>
              <a:rPr lang="zh-CN" altLang="en-US" b="1" dirty="0" smtClean="0">
                <a:latin typeface="楷体" panose="02010609060101010101" pitchFamily="49" charset="-122"/>
                <a:ea typeface="楷体" panose="02010609060101010101" pitchFamily="49" charset="-122"/>
              </a:rPr>
              <a:t>糖化血红蛋白</a:t>
            </a:r>
            <a:r>
              <a:rPr lang="en-US" altLang="zh-CN" b="1" dirty="0" smtClean="0">
                <a:latin typeface="Times New Roman" pitchFamily="18" charset="0"/>
              </a:rPr>
              <a:t>, </a:t>
            </a:r>
            <a:r>
              <a:rPr lang="en-US" altLang="zh-CN" b="1" i="1" dirty="0" smtClean="0">
                <a:latin typeface="Times New Roman" pitchFamily="18" charset="0"/>
              </a:rPr>
              <a:t>hemoglobin A1c, Hb1c , or HbA1c</a:t>
            </a:r>
            <a:r>
              <a:rPr lang="en-US" altLang="zh-CN" b="1" dirty="0" smtClean="0">
                <a:latin typeface="Times New Roman" pitchFamily="18" charset="0"/>
              </a:rPr>
              <a:t>, </a:t>
            </a:r>
            <a:r>
              <a:rPr lang="en-US" altLang="zh-CN" b="1" i="1" dirty="0" smtClean="0">
                <a:latin typeface="Times New Roman" pitchFamily="18" charset="0"/>
              </a:rPr>
              <a:t>A1C</a:t>
            </a:r>
            <a:r>
              <a:rPr lang="en-US" altLang="zh-CN" b="1" dirty="0" smtClean="0">
                <a:latin typeface="Times New Roman" pitchFamily="18" charset="0"/>
              </a:rPr>
              <a:t>) is a form of hemoglobin used primarily to identify the </a:t>
            </a:r>
            <a:r>
              <a:rPr lang="en-US" altLang="zh-CN" b="1" dirty="0" smtClean="0">
                <a:solidFill>
                  <a:srgbClr val="FF0000"/>
                </a:solidFill>
                <a:latin typeface="Times New Roman" pitchFamily="18" charset="0"/>
              </a:rPr>
              <a:t>average blood glucose concentration</a:t>
            </a:r>
            <a:r>
              <a:rPr lang="en-US" altLang="zh-CN" b="1" dirty="0" smtClean="0">
                <a:latin typeface="Times New Roman" pitchFamily="18" charset="0"/>
              </a:rPr>
              <a:t> over prolonged periods of time.</a:t>
            </a:r>
          </a:p>
          <a:p>
            <a:pPr>
              <a:lnSpc>
                <a:spcPct val="90000"/>
              </a:lnSpc>
              <a:buFontTx/>
              <a:buNone/>
            </a:pPr>
            <a:endParaRPr lang="en-US" altLang="zh-CN" b="1" dirty="0" smtClean="0"/>
          </a:p>
          <a:p>
            <a:pPr>
              <a:lnSpc>
                <a:spcPct val="90000"/>
              </a:lnSpc>
            </a:pPr>
            <a:r>
              <a:rPr lang="en-US" altLang="zh-CN" b="1" dirty="0" smtClean="0">
                <a:latin typeface="Times New Roman" pitchFamily="18" charset="0"/>
              </a:rPr>
              <a:t>Normal : GHB --- 5% of total hemoglobin,       </a:t>
            </a:r>
          </a:p>
          <a:p>
            <a:pPr>
              <a:lnSpc>
                <a:spcPct val="90000"/>
              </a:lnSpc>
              <a:buFontTx/>
              <a:buNone/>
            </a:pPr>
            <a:r>
              <a:rPr lang="en-US" altLang="zh-CN" b="1" dirty="0" smtClean="0">
                <a:latin typeface="Times New Roman" pitchFamily="18" charset="0"/>
              </a:rPr>
              <a:t>                    glucose --- 120mg/100ml </a:t>
            </a:r>
          </a:p>
          <a:p>
            <a:pPr>
              <a:lnSpc>
                <a:spcPct val="90000"/>
              </a:lnSpc>
            </a:pPr>
            <a:r>
              <a:rPr lang="en-US" altLang="zh-CN" b="1" dirty="0" smtClean="0">
                <a:latin typeface="Times New Roman" pitchFamily="18" charset="0"/>
              </a:rPr>
              <a:t>Untreated diabetes: 13%, 300mg/100ml</a:t>
            </a:r>
          </a:p>
          <a:p>
            <a:pPr>
              <a:lnSpc>
                <a:spcPct val="90000"/>
              </a:lnSpc>
            </a:pPr>
            <a:r>
              <a:rPr lang="en-US" altLang="zh-CN" b="1" dirty="0" smtClean="0">
                <a:latin typeface="Times New Roman" pitchFamily="18" charset="0"/>
              </a:rPr>
              <a:t>After insulin therapy: 7%</a:t>
            </a:r>
          </a:p>
          <a:p>
            <a:pPr>
              <a:lnSpc>
                <a:spcPct val="90000"/>
              </a:lnSpc>
            </a:pPr>
            <a:endParaRPr lang="en-US" altLang="zh-CN" b="1" dirty="0" smtClean="0">
              <a:latin typeface="Times New Roman" pitchFamily="18" charset="0"/>
            </a:endParaRPr>
          </a:p>
          <a:p>
            <a:pPr>
              <a:lnSpc>
                <a:spcPct val="90000"/>
              </a:lnSpc>
            </a:pPr>
            <a:endParaRPr lang="en-US" altLang="zh-CN" b="1" dirty="0" smtClean="0">
              <a:latin typeface="Times New Roman" pitchFamily="18" charset="0"/>
            </a:endParaRPr>
          </a:p>
          <a:p>
            <a:pPr>
              <a:lnSpc>
                <a:spcPct val="90000"/>
              </a:lnSpc>
              <a:buFontTx/>
              <a:buNone/>
            </a:pPr>
            <a:endParaRPr lang="en-US" altLang="zh-CN" sz="2400" b="1" dirty="0" smtClean="0"/>
          </a:p>
          <a:p>
            <a:pPr>
              <a:lnSpc>
                <a:spcPct val="90000"/>
              </a:lnSpc>
            </a:pPr>
            <a:endParaRPr lang="en-US" altLang="zh-CN" sz="2400" b="1" dirty="0" smtClean="0">
              <a:latin typeface="Times New Roman" pitchFamily="18" charset="0"/>
            </a:endParaRPr>
          </a:p>
          <a:p>
            <a:pPr>
              <a:lnSpc>
                <a:spcPct val="90000"/>
              </a:lnSpc>
              <a:buFontTx/>
              <a:buNone/>
            </a:pPr>
            <a:endParaRPr lang="en-US" altLang="zh-CN" sz="2400" b="1" dirty="0" smtClean="0">
              <a:latin typeface="Times New Roman" pitchFamily="18" charset="0"/>
            </a:endParaRPr>
          </a:p>
          <a:p>
            <a:pPr>
              <a:lnSpc>
                <a:spcPct val="90000"/>
              </a:lnSpc>
              <a:buFontTx/>
              <a:buNone/>
            </a:pPr>
            <a:endParaRPr lang="en-US" altLang="zh-CN" sz="2000" b="1" dirty="0" smtClean="0">
              <a:latin typeface="Times New Roman" pitchFamily="18" charset="0"/>
            </a:endParaRPr>
          </a:p>
          <a:p>
            <a:pPr>
              <a:lnSpc>
                <a:spcPct val="90000"/>
              </a:lnSpc>
              <a:buFontTx/>
              <a:buNone/>
            </a:pPr>
            <a:endParaRPr lang="en-US" altLang="zh-CN" sz="2000" b="1" dirty="0" smtClean="0">
              <a:latin typeface="Times New Roman" pitchFamily="18" charset="0"/>
            </a:endParaRPr>
          </a:p>
          <a:p>
            <a:pPr>
              <a:lnSpc>
                <a:spcPct val="90000"/>
              </a:lnSpc>
            </a:pPr>
            <a:endParaRPr lang="en-US" altLang="zh-CN" sz="2000" b="1" dirty="0" smtClean="0">
              <a:latin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ox 7-01 figure 2"/>
          <p:cNvPicPr>
            <a:picLocks noChangeAspect="1" noChangeArrowheads="1"/>
          </p:cNvPicPr>
          <p:nvPr/>
        </p:nvPicPr>
        <p:blipFill>
          <a:blip r:embed="rId3"/>
          <a:srcRect/>
          <a:stretch>
            <a:fillRect/>
          </a:stretch>
        </p:blipFill>
        <p:spPr bwMode="auto">
          <a:xfrm>
            <a:off x="1841500" y="165100"/>
            <a:ext cx="5478463" cy="6532563"/>
          </a:xfrm>
          <a:prstGeom prst="rect">
            <a:avLst/>
          </a:prstGeom>
          <a:noFill/>
          <a:ln w="9525">
            <a:noFill/>
            <a:miter lim="800000"/>
            <a:headEnd/>
            <a:tailEnd/>
          </a:ln>
        </p:spPr>
      </p:pic>
      <p:sp>
        <p:nvSpPr>
          <p:cNvPr id="72707" name="Text Box 3"/>
          <p:cNvSpPr txBox="1">
            <a:spLocks noChangeArrowheads="1"/>
          </p:cNvSpPr>
          <p:nvPr/>
        </p:nvSpPr>
        <p:spPr bwMode="auto">
          <a:xfrm>
            <a:off x="5689600" y="5006975"/>
            <a:ext cx="3454400" cy="366713"/>
          </a:xfrm>
          <a:prstGeom prst="rect">
            <a:avLst/>
          </a:prstGeom>
          <a:noFill/>
          <a:ln w="9525">
            <a:noFill/>
            <a:miter lim="800000"/>
            <a:headEnd/>
            <a:tailEnd/>
          </a:ln>
        </p:spPr>
        <p:txBody>
          <a:bodyPr wrap="none">
            <a:spAutoFit/>
          </a:bodyPr>
          <a:lstStyle/>
          <a:p>
            <a:r>
              <a:rPr lang="en-US" altLang="zh-CN" b="1" dirty="0">
                <a:solidFill>
                  <a:srgbClr val="FF0000"/>
                </a:solidFill>
                <a:latin typeface="Times New Roman" pitchFamily="18" charset="0"/>
                <a:cs typeface="Times New Roman" pitchFamily="18" charset="0"/>
              </a:rPr>
              <a:t>Advanced glucation end products</a:t>
            </a:r>
          </a:p>
        </p:txBody>
      </p:sp>
      <p:sp>
        <p:nvSpPr>
          <p:cNvPr id="72708" name="Rectangle 4"/>
          <p:cNvSpPr>
            <a:spLocks noChangeArrowheads="1"/>
          </p:cNvSpPr>
          <p:nvPr/>
        </p:nvSpPr>
        <p:spPr bwMode="auto">
          <a:xfrm>
            <a:off x="5651500" y="4508500"/>
            <a:ext cx="1657350" cy="433388"/>
          </a:xfrm>
          <a:prstGeom prst="rect">
            <a:avLst/>
          </a:prstGeom>
          <a:noFill/>
          <a:ln w="38100">
            <a:solidFill>
              <a:srgbClr val="66FF33"/>
            </a:solidFill>
            <a:miter lim="800000"/>
            <a:headEnd/>
            <a:tailEnd/>
          </a:ln>
        </p:spPr>
        <p:txBody>
          <a:bodyPr wrap="none" anchor="ctr"/>
          <a:lstStyle/>
          <a:p>
            <a:endParaRPr lang="zh-CN" altLang="en-US" b="1"/>
          </a:p>
        </p:txBody>
      </p:sp>
      <p:sp>
        <p:nvSpPr>
          <p:cNvPr id="72709" name="Rectangle 5"/>
          <p:cNvSpPr>
            <a:spLocks noChangeArrowheads="1"/>
          </p:cNvSpPr>
          <p:nvPr/>
        </p:nvSpPr>
        <p:spPr bwMode="auto">
          <a:xfrm>
            <a:off x="5219700" y="5084763"/>
            <a:ext cx="504825" cy="215900"/>
          </a:xfrm>
          <a:prstGeom prst="rect">
            <a:avLst/>
          </a:prstGeom>
          <a:noFill/>
          <a:ln w="38100">
            <a:solidFill>
              <a:srgbClr val="FF0000"/>
            </a:solidFill>
            <a:miter lim="800000"/>
            <a:headEnd/>
            <a:tailEnd/>
          </a:ln>
        </p:spPr>
        <p:txBody>
          <a:bodyPr wrap="none" anchor="ctr"/>
          <a:lstStyle/>
          <a:p>
            <a:endParaRPr lang="zh-CN" altLang="en-US" b="1"/>
          </a:p>
        </p:txBody>
      </p:sp>
      <p:sp>
        <p:nvSpPr>
          <p:cNvPr id="72710" name="Rectangle 6"/>
          <p:cNvSpPr>
            <a:spLocks noChangeArrowheads="1"/>
          </p:cNvSpPr>
          <p:nvPr/>
        </p:nvSpPr>
        <p:spPr bwMode="auto">
          <a:xfrm>
            <a:off x="3563938" y="5949950"/>
            <a:ext cx="3816350" cy="287338"/>
          </a:xfrm>
          <a:prstGeom prst="rect">
            <a:avLst/>
          </a:prstGeom>
          <a:noFill/>
          <a:ln w="57150">
            <a:solidFill>
              <a:srgbClr val="FF0000"/>
            </a:solidFill>
            <a:miter lim="800000"/>
            <a:headEnd/>
            <a:tailEnd/>
          </a:ln>
        </p:spPr>
        <p:txBody>
          <a:bodyPr wrap="none" anchor="ctr"/>
          <a:lstStyle/>
          <a:p>
            <a:endParaRPr lang="zh-CN" altLang="en-US" b="1"/>
          </a:p>
        </p:txBody>
      </p:sp>
      <p:sp>
        <p:nvSpPr>
          <p:cNvPr id="72711" name="Line 7"/>
          <p:cNvSpPr>
            <a:spLocks noChangeShapeType="1"/>
          </p:cNvSpPr>
          <p:nvPr/>
        </p:nvSpPr>
        <p:spPr bwMode="auto">
          <a:xfrm>
            <a:off x="3275856" y="1052736"/>
            <a:ext cx="1008063" cy="0"/>
          </a:xfrm>
          <a:prstGeom prst="line">
            <a:avLst/>
          </a:prstGeom>
          <a:noFill/>
          <a:ln w="38100">
            <a:solidFill>
              <a:srgbClr val="3333FF"/>
            </a:solidFill>
            <a:round/>
            <a:headEnd/>
            <a:tailEnd/>
          </a:ln>
        </p:spPr>
        <p:txBody>
          <a:bodyPr/>
          <a:lstStyle/>
          <a:p>
            <a:endParaRPr lang="zh-CN" altLang="en-US"/>
          </a:p>
        </p:txBody>
      </p:sp>
      <p:sp>
        <p:nvSpPr>
          <p:cNvPr id="72712" name="Line 8"/>
          <p:cNvSpPr>
            <a:spLocks noChangeShapeType="1"/>
          </p:cNvSpPr>
          <p:nvPr/>
        </p:nvSpPr>
        <p:spPr bwMode="auto">
          <a:xfrm>
            <a:off x="2627313" y="1484313"/>
            <a:ext cx="576262" cy="0"/>
          </a:xfrm>
          <a:prstGeom prst="line">
            <a:avLst/>
          </a:prstGeom>
          <a:noFill/>
          <a:ln w="38100">
            <a:solidFill>
              <a:srgbClr val="3333FF"/>
            </a:solidFill>
            <a:round/>
            <a:headEnd/>
            <a:tailEnd/>
          </a:ln>
        </p:spPr>
        <p:txBody>
          <a:bodyPr/>
          <a:lstStyle/>
          <a:p>
            <a:endParaRPr lang="zh-CN"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620713"/>
            <a:ext cx="9144000" cy="1143000"/>
          </a:xfrm>
        </p:spPr>
        <p:txBody>
          <a:bodyPr/>
          <a:lstStyle/>
          <a:p>
            <a:pPr eaLnBrk="1" hangingPunct="1"/>
            <a:r>
              <a:rPr lang="en-US" altLang="zh-CN" sz="4800" b="1" dirty="0" smtClean="0">
                <a:solidFill>
                  <a:srgbClr val="3333FF"/>
                </a:solidFill>
                <a:latin typeface="Times New Roman" pitchFamily="18" charset="0"/>
              </a:rPr>
              <a:t>Some  bad  habits  </a:t>
            </a:r>
            <a:br>
              <a:rPr lang="en-US" altLang="zh-CN" sz="4800" b="1" dirty="0" smtClean="0">
                <a:solidFill>
                  <a:srgbClr val="3333FF"/>
                </a:solidFill>
                <a:latin typeface="Times New Roman" pitchFamily="18" charset="0"/>
              </a:rPr>
            </a:br>
            <a:r>
              <a:rPr lang="en-US" altLang="zh-CN" sz="4800" b="1" dirty="0" smtClean="0">
                <a:solidFill>
                  <a:srgbClr val="3333FF"/>
                </a:solidFill>
                <a:latin typeface="Times New Roman" pitchFamily="18" charset="0"/>
              </a:rPr>
              <a:t>that might lead to type 2 diabetes</a:t>
            </a:r>
            <a:r>
              <a:rPr lang="en-US" altLang="zh-CN" sz="4000" dirty="0" smtClean="0"/>
              <a:t> </a:t>
            </a:r>
          </a:p>
        </p:txBody>
      </p:sp>
      <p:sp>
        <p:nvSpPr>
          <p:cNvPr id="73731" name="Rectangle 3"/>
          <p:cNvSpPr>
            <a:spLocks noGrp="1" noChangeArrowheads="1"/>
          </p:cNvSpPr>
          <p:nvPr>
            <p:ph type="body" idx="1"/>
          </p:nvPr>
        </p:nvSpPr>
        <p:spPr>
          <a:xfrm>
            <a:off x="250825" y="1628775"/>
            <a:ext cx="8353425" cy="4392613"/>
          </a:xfrm>
        </p:spPr>
        <p:txBody>
          <a:bodyPr/>
          <a:lstStyle/>
          <a:p>
            <a:pPr eaLnBrk="1" hangingPunct="1">
              <a:lnSpc>
                <a:spcPct val="90000"/>
              </a:lnSpc>
              <a:buFontTx/>
              <a:buNone/>
            </a:pPr>
            <a:endParaRPr lang="en-US" altLang="zh-CN" sz="3600" b="1" dirty="0" smtClean="0">
              <a:latin typeface="Times New Roman" pitchFamily="18" charset="0"/>
            </a:endParaRPr>
          </a:p>
          <a:p>
            <a:pPr eaLnBrk="1" hangingPunct="1">
              <a:lnSpc>
                <a:spcPct val="90000"/>
              </a:lnSpc>
            </a:pPr>
            <a:r>
              <a:rPr lang="en-US" altLang="zh-CN" sz="4000" b="1" dirty="0" smtClean="0">
                <a:latin typeface="Times New Roman" pitchFamily="18" charset="0"/>
              </a:rPr>
              <a:t>Eat too much snacks (</a:t>
            </a:r>
            <a:r>
              <a:rPr lang="zh-CN" altLang="en-US" sz="4000" b="1" dirty="0" smtClean="0">
                <a:latin typeface="楷体" panose="02010609060101010101" pitchFamily="49" charset="-122"/>
                <a:ea typeface="楷体" panose="02010609060101010101" pitchFamily="49" charset="-122"/>
              </a:rPr>
              <a:t>零食</a:t>
            </a:r>
            <a:r>
              <a:rPr lang="en-US" altLang="zh-CN" sz="4000" b="1" dirty="0" smtClean="0">
                <a:latin typeface="Times New Roman" pitchFamily="18" charset="0"/>
              </a:rPr>
              <a:t>)</a:t>
            </a:r>
          </a:p>
          <a:p>
            <a:pPr eaLnBrk="1" hangingPunct="1">
              <a:lnSpc>
                <a:spcPct val="90000"/>
              </a:lnSpc>
            </a:pPr>
            <a:r>
              <a:rPr lang="en-US" altLang="zh-CN" sz="4000" b="1" dirty="0" smtClean="0">
                <a:latin typeface="Times New Roman" pitchFamily="18" charset="0"/>
              </a:rPr>
              <a:t>No or little carbohydrates in diet</a:t>
            </a:r>
          </a:p>
          <a:p>
            <a:pPr eaLnBrk="1" hangingPunct="1">
              <a:lnSpc>
                <a:spcPct val="90000"/>
              </a:lnSpc>
            </a:pPr>
            <a:r>
              <a:rPr lang="en-US" altLang="zh-CN" sz="4000" b="1" dirty="0" smtClean="0">
                <a:latin typeface="Times New Roman" pitchFamily="18" charset="0"/>
              </a:rPr>
              <a:t>No physical exercises</a:t>
            </a:r>
          </a:p>
          <a:p>
            <a:pPr eaLnBrk="1" hangingPunct="1">
              <a:lnSpc>
                <a:spcPct val="90000"/>
              </a:lnSpc>
            </a:pPr>
            <a:r>
              <a:rPr lang="en-US" altLang="zh-CN" sz="4000" b="1" dirty="0" smtClean="0">
                <a:latin typeface="Times New Roman" pitchFamily="18" charset="0"/>
              </a:rPr>
              <a:t>Too stressed</a:t>
            </a:r>
          </a:p>
          <a:p>
            <a:pPr eaLnBrk="1" hangingPunct="1">
              <a:lnSpc>
                <a:spcPct val="90000"/>
              </a:lnSpc>
            </a:pPr>
            <a:r>
              <a:rPr lang="en-US" altLang="zh-CN" sz="4000" b="1" dirty="0" smtClean="0">
                <a:latin typeface="Times New Roman" pitchFamily="18" charset="0"/>
              </a:rPr>
              <a:t>Not enough sleep</a:t>
            </a:r>
          </a:p>
          <a:p>
            <a:pPr eaLnBrk="1" hangingPunct="1">
              <a:lnSpc>
                <a:spcPct val="90000"/>
              </a:lnSpc>
            </a:pPr>
            <a:endParaRPr lang="en-US" altLang="zh-CN" sz="4000" b="1" dirty="0" smtClean="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683568" y="260648"/>
            <a:ext cx="7772400" cy="685800"/>
          </a:xfrm>
        </p:spPr>
        <p:txBody>
          <a:bodyPr/>
          <a:lstStyle/>
          <a:p>
            <a:r>
              <a:rPr lang="en-US" altLang="zh-CN" b="1" dirty="0" smtClean="0">
                <a:solidFill>
                  <a:srgbClr val="3333FF"/>
                </a:solidFill>
                <a:latin typeface="Times New Roman" panose="02020603050405020304" pitchFamily="18" charset="0"/>
                <a:cs typeface="Times New Roman" panose="02020603050405020304" pitchFamily="18" charset="0"/>
              </a:rPr>
              <a:t>Treatments for Type 2 diabetes</a:t>
            </a:r>
          </a:p>
        </p:txBody>
      </p:sp>
      <p:sp>
        <p:nvSpPr>
          <p:cNvPr id="143363" name="Content Placeholder 2"/>
          <p:cNvSpPr>
            <a:spLocks noGrp="1"/>
          </p:cNvSpPr>
          <p:nvPr>
            <p:ph idx="1"/>
          </p:nvPr>
        </p:nvSpPr>
        <p:spPr>
          <a:xfrm>
            <a:off x="179512" y="1124744"/>
            <a:ext cx="8964488" cy="4191000"/>
          </a:xfrm>
        </p:spPr>
        <p:txBody>
          <a:bodyPr/>
          <a:lstStyle/>
          <a:p>
            <a:pPr>
              <a:defRPr/>
            </a:pPr>
            <a:r>
              <a:rPr lang="en-US" sz="2600" b="1"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Diet and exercise </a:t>
            </a:r>
            <a:r>
              <a:rPr lang="en-US" sz="2600" b="1" dirty="0" smtClean="0">
                <a:latin typeface="Times New Roman" panose="02020603050405020304" pitchFamily="18" charset="0"/>
                <a:ea typeface="ＭＳ Ｐゴシック" pitchFamily="34" charset="-128"/>
                <a:cs typeface="Times New Roman" panose="02020603050405020304" pitchFamily="18" charset="0"/>
              </a:rPr>
              <a:t>to reduce obesity, manage blood glucose, increase insulin sensitivity of muscles</a:t>
            </a:r>
          </a:p>
          <a:p>
            <a:pPr>
              <a:defRPr/>
            </a:pPr>
            <a:r>
              <a:rPr lang="en-US" sz="2600" b="1"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Insulin</a:t>
            </a:r>
            <a:r>
              <a:rPr lang="en-US" sz="2600" b="1" dirty="0" smtClean="0">
                <a:latin typeface="Times New Roman" panose="02020603050405020304" pitchFamily="18" charset="0"/>
                <a:ea typeface="ＭＳ Ｐゴシック" pitchFamily="34" charset="-128"/>
                <a:cs typeface="Times New Roman" panose="02020603050405020304" pitchFamily="18" charset="0"/>
              </a:rPr>
              <a:t>, if endogenous insulin secretion is inadequate</a:t>
            </a:r>
          </a:p>
          <a:p>
            <a:pPr>
              <a:defRPr/>
            </a:pPr>
            <a:r>
              <a:rPr lang="en-US" sz="2600" b="1"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AMPK activator</a:t>
            </a:r>
            <a:r>
              <a:rPr lang="en-US" sz="2600" b="1" dirty="0" smtClean="0">
                <a:latin typeface="Times New Roman" panose="02020603050405020304" pitchFamily="18" charset="0"/>
                <a:ea typeface="ＭＳ Ｐゴシック" pitchFamily="34" charset="-128"/>
                <a:cs typeface="Times New Roman" panose="02020603050405020304" pitchFamily="18" charset="0"/>
              </a:rPr>
              <a:t>: </a:t>
            </a:r>
            <a:r>
              <a:rPr lang="en-US" sz="2600" b="1" dirty="0" smtClean="0">
                <a:latin typeface="Times New Roman" panose="02020603050405020304" pitchFamily="18" charset="0"/>
                <a:ea typeface="ＭＳ Ｐゴシック" pitchFamily="34" charset="-128"/>
                <a:cs typeface="Times New Roman" panose="02020603050405020304" pitchFamily="18" charset="0"/>
              </a:rPr>
              <a:t>Metformin </a:t>
            </a:r>
            <a:r>
              <a:rPr lang="en-US" sz="2600" b="1" dirty="0" smtClean="0">
                <a:latin typeface="Times New Roman" panose="02020603050405020304" pitchFamily="18" charset="0"/>
                <a:ea typeface="ＭＳ Ｐゴシック" pitchFamily="34" charset="-128"/>
                <a:cs typeface="Times New Roman" panose="02020603050405020304" pitchFamily="18" charset="0"/>
              </a:rPr>
              <a:t>(glucophage)</a:t>
            </a:r>
          </a:p>
          <a:p>
            <a:pPr>
              <a:defRPr/>
            </a:pPr>
            <a:r>
              <a:rPr lang="en-US" sz="2600" b="1"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PPAR</a:t>
            </a:r>
            <a:r>
              <a:rPr lang="el-GR" sz="2600" b="1"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γ</a:t>
            </a:r>
            <a:r>
              <a:rPr lang="en-US" sz="2600" b="1"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 </a:t>
            </a:r>
            <a:r>
              <a:rPr lang="en-US" sz="2600" b="1"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activators</a:t>
            </a:r>
            <a:r>
              <a:rPr lang="en-US" sz="2600" b="1" dirty="0" smtClean="0">
                <a:latin typeface="Times New Roman" panose="02020603050405020304" pitchFamily="18" charset="0"/>
                <a:ea typeface="ＭＳ Ｐゴシック" pitchFamily="34" charset="-128"/>
                <a:cs typeface="Times New Roman" panose="02020603050405020304" pitchFamily="18" charset="0"/>
              </a:rPr>
              <a:t> to increase adiponectin, stimulate adipocyte </a:t>
            </a:r>
            <a:r>
              <a:rPr lang="en-US" sz="2600" b="1" dirty="0" smtClean="0">
                <a:latin typeface="Times New Roman" panose="02020603050405020304" pitchFamily="18" charset="0"/>
                <a:ea typeface="ＭＳ Ｐゴシック" pitchFamily="34" charset="-128"/>
                <a:cs typeface="Times New Roman" panose="02020603050405020304" pitchFamily="18" charset="0"/>
              </a:rPr>
              <a:t>differentiation, </a:t>
            </a:r>
            <a:r>
              <a:rPr lang="en-US" sz="2600" b="1" dirty="0" smtClean="0">
                <a:latin typeface="Times New Roman" panose="02020603050405020304" pitchFamily="18" charset="0"/>
                <a:ea typeface="ＭＳ Ｐゴシック" pitchFamily="34" charset="-128"/>
                <a:cs typeface="Times New Roman" panose="02020603050405020304" pitchFamily="18" charset="0"/>
              </a:rPr>
              <a:t>and increase capacity for TAG storage: </a:t>
            </a:r>
            <a:r>
              <a:rPr lang="en-US" sz="2600" b="1" dirty="0" smtClean="0">
                <a:latin typeface="Times New Roman" panose="02020603050405020304" pitchFamily="18" charset="0"/>
                <a:ea typeface="ＭＳ Ｐゴシック" pitchFamily="34" charset="-128"/>
                <a:cs typeface="Times New Roman" panose="02020603050405020304" pitchFamily="18" charset="0"/>
              </a:rPr>
              <a:t>thiozidinediones</a:t>
            </a:r>
            <a:endParaRPr lang="en-US" sz="2600" b="1" dirty="0" smtClean="0">
              <a:latin typeface="Times New Roman" panose="02020603050405020304" pitchFamily="18" charset="0"/>
              <a:ea typeface="ＭＳ Ｐゴシック" pitchFamily="34" charset="-128"/>
              <a:cs typeface="Times New Roman" panose="02020603050405020304" pitchFamily="18" charset="0"/>
            </a:endParaRPr>
          </a:p>
          <a:p>
            <a:pPr>
              <a:defRPr/>
            </a:pPr>
            <a:r>
              <a:rPr lang="en-US" sz="2600" b="1" dirty="0" smtClean="0">
                <a:latin typeface="Times New Roman" panose="02020603050405020304" pitchFamily="18" charset="0"/>
                <a:ea typeface="ＭＳ Ｐゴシック" pitchFamily="34" charset="-128"/>
                <a:cs typeface="Times New Roman" panose="02020603050405020304" pitchFamily="18" charset="0"/>
              </a:rPr>
              <a:t>Stimulation of insulin </a:t>
            </a:r>
            <a:r>
              <a:rPr lang="en-US" sz="2600" b="1" dirty="0" smtClean="0">
                <a:latin typeface="Times New Roman" panose="02020603050405020304" pitchFamily="18" charset="0"/>
                <a:ea typeface="ＭＳ Ｐゴシック" pitchFamily="34" charset="-128"/>
                <a:cs typeface="Times New Roman" panose="02020603050405020304" pitchFamily="18" charset="0"/>
              </a:rPr>
              <a:t>secretion by </a:t>
            </a:r>
            <a:r>
              <a:rPr lang="en-US" sz="2600" b="1" dirty="0" smtClean="0">
                <a:latin typeface="Times New Roman" panose="02020603050405020304" pitchFamily="18" charset="0"/>
                <a:ea typeface="ＭＳ Ｐゴシック" pitchFamily="34" charset="-128"/>
                <a:cs typeface="Times New Roman" panose="02020603050405020304" pitchFamily="18" charset="0"/>
              </a:rPr>
              <a:t>binding to ATP-gated K</a:t>
            </a:r>
            <a:r>
              <a:rPr lang="en-US" sz="2600" b="1" baseline="30000" dirty="0" smtClean="0">
                <a:latin typeface="Times New Roman" panose="02020603050405020304" pitchFamily="18" charset="0"/>
                <a:ea typeface="ＭＳ Ｐゴシック" pitchFamily="34" charset="-128"/>
                <a:cs typeface="Times New Roman" panose="02020603050405020304" pitchFamily="18" charset="0"/>
              </a:rPr>
              <a:t>+</a:t>
            </a:r>
            <a:r>
              <a:rPr lang="en-US" sz="2600" b="1" dirty="0" smtClean="0">
                <a:latin typeface="Times New Roman" panose="02020603050405020304" pitchFamily="18" charset="0"/>
                <a:ea typeface="ＭＳ Ｐゴシック" pitchFamily="34" charset="-128"/>
                <a:cs typeface="Times New Roman" panose="02020603050405020304" pitchFamily="18" charset="0"/>
              </a:rPr>
              <a:t> </a:t>
            </a:r>
            <a:r>
              <a:rPr lang="en-US" sz="2600" b="1" dirty="0" smtClean="0">
                <a:latin typeface="Times New Roman" panose="02020603050405020304" pitchFamily="18" charset="0"/>
                <a:ea typeface="ＭＳ Ｐゴシック" pitchFamily="34" charset="-128"/>
                <a:cs typeface="Times New Roman" panose="02020603050405020304" pitchFamily="18" charset="0"/>
              </a:rPr>
              <a:t>channels: sulfonylureas</a:t>
            </a:r>
            <a:endParaRPr lang="en-US" sz="2600" b="1" dirty="0" smtClean="0">
              <a:latin typeface="Times New Roman" panose="02020603050405020304" pitchFamily="18" charset="0"/>
              <a:ea typeface="ＭＳ Ｐゴシック" pitchFamily="34" charset="-128"/>
              <a:cs typeface="Times New Roman" panose="02020603050405020304" pitchFamily="18" charset="0"/>
            </a:endParaRPr>
          </a:p>
          <a:p>
            <a:pPr>
              <a:defRPr/>
            </a:pPr>
            <a:r>
              <a:rPr lang="en-US" sz="2600" b="1" dirty="0" smtClean="0">
                <a:latin typeface="Times New Roman" panose="02020603050405020304" pitchFamily="18" charset="0"/>
                <a:ea typeface="ＭＳ Ｐゴシック" pitchFamily="34" charset="-128"/>
                <a:cs typeface="Times New Roman" panose="02020603050405020304" pitchFamily="18" charset="0"/>
              </a:rPr>
              <a:t>Preventing proteolytic degradation of glucagon-like peptide-1 (GLP-1), a peptide that stimulates insulin secretion (</a:t>
            </a:r>
            <a:r>
              <a:rPr lang="en-US" sz="2600" b="1" dirty="0">
                <a:latin typeface="Times New Roman" panose="02020603050405020304" pitchFamily="18" charset="0"/>
                <a:ea typeface="ＭＳ Ｐゴシック" pitchFamily="34" charset="-128"/>
                <a:cs typeface="Times New Roman" panose="02020603050405020304" pitchFamily="18" charset="0"/>
              </a:rPr>
              <a:t>d</a:t>
            </a:r>
            <a:r>
              <a:rPr lang="en-US" sz="2600" b="1" dirty="0" smtClean="0">
                <a:latin typeface="Times New Roman" panose="02020603050405020304" pitchFamily="18" charset="0"/>
                <a:ea typeface="ＭＳ Ｐゴシック" pitchFamily="34" charset="-128"/>
                <a:cs typeface="Times New Roman" panose="02020603050405020304" pitchFamily="18" charset="0"/>
              </a:rPr>
              <a:t>ipeptidyl protease-4 </a:t>
            </a:r>
            <a:r>
              <a:rPr lang="en-US" sz="2600" b="1" dirty="0" smtClean="0">
                <a:latin typeface="Times New Roman" panose="02020603050405020304" pitchFamily="18" charset="0"/>
                <a:ea typeface="ＭＳ Ｐゴシック" pitchFamily="34" charset="-128"/>
                <a:cs typeface="Times New Roman" panose="02020603050405020304" pitchFamily="18" charset="0"/>
              </a:rPr>
              <a:t>inhibitors, </a:t>
            </a:r>
            <a:r>
              <a:rPr lang="en-US" sz="2600" b="1" dirty="0" smtClean="0">
                <a:latin typeface="Times New Roman" panose="02020603050405020304" pitchFamily="18" charset="0"/>
                <a:ea typeface="ＭＳ Ｐゴシック" pitchFamily="34" charset="-128"/>
                <a:cs typeface="Times New Roman" panose="02020603050405020304" pitchFamily="18" charset="0"/>
              </a:rPr>
              <a:t>such as Januvia)</a:t>
            </a:r>
          </a:p>
          <a:p>
            <a:pPr marL="0" indent="0">
              <a:buFontTx/>
              <a:buNone/>
              <a:defRPr/>
            </a:pPr>
            <a:endParaRPr lang="en-US" sz="2800" dirty="0" smtClean="0">
              <a:ea typeface="ＭＳ Ｐゴシック" pitchFamily="34" charset="-128"/>
            </a:endParaRPr>
          </a:p>
        </p:txBody>
      </p:sp>
    </p:spTree>
    <p:extLst>
      <p:ext uri="{BB962C8B-B14F-4D97-AF65-F5344CB8AC3E}">
        <p14:creationId xmlns:p14="http://schemas.microsoft.com/office/powerpoint/2010/main" val="3071723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table 23-07"/>
          <p:cNvPicPr>
            <a:picLocks noChangeAspect="1" noChangeArrowheads="1"/>
          </p:cNvPicPr>
          <p:nvPr/>
        </p:nvPicPr>
        <p:blipFill>
          <a:blip r:embed="rId3"/>
          <a:srcRect/>
          <a:stretch>
            <a:fillRect/>
          </a:stretch>
        </p:blipFill>
        <p:spPr bwMode="auto">
          <a:xfrm>
            <a:off x="304800" y="965200"/>
            <a:ext cx="8531225" cy="4941888"/>
          </a:xfrm>
          <a:prstGeom prst="rect">
            <a:avLst/>
          </a:prstGeom>
          <a:noFill/>
          <a:ln w="9525">
            <a:noFill/>
            <a:miter lim="800000"/>
            <a:headEnd/>
            <a:tailEnd/>
          </a:ln>
        </p:spPr>
      </p:pic>
      <p:sp>
        <p:nvSpPr>
          <p:cNvPr id="75779" name="Line 3"/>
          <p:cNvSpPr>
            <a:spLocks noChangeShapeType="1"/>
          </p:cNvSpPr>
          <p:nvPr/>
        </p:nvSpPr>
        <p:spPr bwMode="auto">
          <a:xfrm>
            <a:off x="0" y="3933825"/>
            <a:ext cx="431800" cy="0"/>
          </a:xfrm>
          <a:prstGeom prst="line">
            <a:avLst/>
          </a:prstGeom>
          <a:noFill/>
          <a:ln w="57150">
            <a:solidFill>
              <a:srgbClr val="FF0000"/>
            </a:solidFill>
            <a:round/>
            <a:headEnd/>
            <a:tailEnd type="triangle" w="med" len="med"/>
          </a:ln>
        </p:spPr>
        <p:txBody>
          <a:bodyPr/>
          <a:lstStyle/>
          <a:p>
            <a:endParaRPr lang="zh-CN" altLang="en-US"/>
          </a:p>
        </p:txBody>
      </p:sp>
      <p:sp>
        <p:nvSpPr>
          <p:cNvPr id="75780" name="Text Box 5"/>
          <p:cNvSpPr txBox="1">
            <a:spLocks noChangeArrowheads="1"/>
          </p:cNvSpPr>
          <p:nvPr/>
        </p:nvSpPr>
        <p:spPr bwMode="auto">
          <a:xfrm>
            <a:off x="539750" y="5876925"/>
            <a:ext cx="8401050" cy="641350"/>
          </a:xfrm>
          <a:prstGeom prst="rect">
            <a:avLst/>
          </a:prstGeom>
          <a:noFill/>
          <a:ln w="9525">
            <a:noFill/>
            <a:miter lim="800000"/>
            <a:headEnd/>
            <a:tailEnd/>
          </a:ln>
        </p:spPr>
        <p:txBody>
          <a:bodyPr wrap="none">
            <a:spAutoFit/>
          </a:bodyPr>
          <a:lstStyle/>
          <a:p>
            <a:r>
              <a:rPr lang="en-US" altLang="zh-CN" sz="3600" b="1" dirty="0">
                <a:solidFill>
                  <a:srgbClr val="FF0000"/>
                </a:solidFill>
                <a:latin typeface="Times New Roman" pitchFamily="18" charset="0"/>
              </a:rPr>
              <a:t>Aim is to prevent long-term complications</a:t>
            </a:r>
          </a:p>
        </p:txBody>
      </p:sp>
      <p:sp>
        <p:nvSpPr>
          <p:cNvPr id="2" name="矩形 1"/>
          <p:cNvSpPr/>
          <p:nvPr/>
        </p:nvSpPr>
        <p:spPr>
          <a:xfrm>
            <a:off x="2123728" y="3956863"/>
            <a:ext cx="3338414" cy="369332"/>
          </a:xfrm>
          <a:prstGeom prst="rect">
            <a:avLst/>
          </a:prstGeom>
        </p:spPr>
        <p:txBody>
          <a:bodyPr wrap="none">
            <a:spAutoFit/>
          </a:bodyPr>
          <a:lstStyle/>
          <a:p>
            <a:r>
              <a:rPr lang="en-US" altLang="zh-CN" b="1" dirty="0">
                <a:solidFill>
                  <a:srgbClr val="FF0000"/>
                </a:solidFill>
                <a:latin typeface="Times New Roman" pitchFamily="18" charset="0"/>
              </a:rPr>
              <a:t>insulin sensitizer  </a:t>
            </a:r>
            <a:r>
              <a:rPr lang="zh-CN" altLang="en-US" b="1" dirty="0">
                <a:solidFill>
                  <a:srgbClr val="FF0000"/>
                </a:solidFill>
                <a:latin typeface="楷体" panose="02010609060101010101" pitchFamily="49" charset="-122"/>
                <a:ea typeface="楷体" panose="02010609060101010101" pitchFamily="49" charset="-122"/>
              </a:rPr>
              <a:t>胰岛素增敏剂</a:t>
            </a:r>
            <a:endParaRPr lang="zh-CN" alt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620713"/>
            <a:ext cx="9144000" cy="1143000"/>
          </a:xfrm>
        </p:spPr>
        <p:txBody>
          <a:bodyPr/>
          <a:lstStyle/>
          <a:p>
            <a:pPr eaLnBrk="1" hangingPunct="1"/>
            <a:r>
              <a:rPr lang="en-US" altLang="zh-CN" sz="5400" b="1" dirty="0" smtClean="0">
                <a:solidFill>
                  <a:srgbClr val="3333FF"/>
                </a:solidFill>
                <a:latin typeface="Times New Roman" pitchFamily="18" charset="0"/>
              </a:rPr>
              <a:t>Hormones act through specific high-affinity cellular receptors</a:t>
            </a:r>
            <a:r>
              <a:rPr lang="en-US" altLang="zh-CN" dirty="0" smtClean="0"/>
              <a:t> </a:t>
            </a:r>
          </a:p>
        </p:txBody>
      </p:sp>
      <p:sp>
        <p:nvSpPr>
          <p:cNvPr id="76803" name="Rectangle 3"/>
          <p:cNvSpPr>
            <a:spLocks noGrp="1" noChangeArrowheads="1"/>
          </p:cNvSpPr>
          <p:nvPr>
            <p:ph type="body" idx="1"/>
          </p:nvPr>
        </p:nvSpPr>
        <p:spPr>
          <a:xfrm>
            <a:off x="179388" y="1916113"/>
            <a:ext cx="8353425" cy="4392612"/>
          </a:xfrm>
        </p:spPr>
        <p:txBody>
          <a:bodyPr/>
          <a:lstStyle/>
          <a:p>
            <a:pPr eaLnBrk="1" hangingPunct="1">
              <a:lnSpc>
                <a:spcPct val="90000"/>
              </a:lnSpc>
              <a:buFontTx/>
              <a:buNone/>
            </a:pPr>
            <a:endParaRPr lang="en-US" altLang="zh-CN" sz="3600" b="1" dirty="0" smtClean="0">
              <a:latin typeface="Times New Roman" pitchFamily="18" charset="0"/>
            </a:endParaRPr>
          </a:p>
          <a:p>
            <a:pPr eaLnBrk="1" hangingPunct="1">
              <a:lnSpc>
                <a:spcPct val="90000"/>
              </a:lnSpc>
            </a:pPr>
            <a:r>
              <a:rPr lang="en-US" altLang="zh-CN" sz="4000" b="1" dirty="0" smtClean="0">
                <a:latin typeface="Times New Roman" pitchFamily="18" charset="0"/>
              </a:rPr>
              <a:t>Cell-surface receptor for peptide and amine hormones (water-soluble)---</a:t>
            </a:r>
            <a:r>
              <a:rPr lang="en-US" altLang="zh-CN" sz="4000" b="1" dirty="0" smtClean="0">
                <a:solidFill>
                  <a:srgbClr val="FF0000"/>
                </a:solidFill>
                <a:latin typeface="Times New Roman" pitchFamily="18" charset="0"/>
              </a:rPr>
              <a:t>fast-acting</a:t>
            </a:r>
          </a:p>
          <a:p>
            <a:pPr eaLnBrk="1" hangingPunct="1">
              <a:lnSpc>
                <a:spcPct val="90000"/>
              </a:lnSpc>
            </a:pPr>
            <a:endParaRPr lang="en-US" altLang="zh-CN" sz="4000" b="1" dirty="0" smtClean="0">
              <a:latin typeface="Times New Roman" pitchFamily="18" charset="0"/>
            </a:endParaRPr>
          </a:p>
          <a:p>
            <a:pPr eaLnBrk="1" hangingPunct="1">
              <a:lnSpc>
                <a:spcPct val="90000"/>
              </a:lnSpc>
            </a:pPr>
            <a:r>
              <a:rPr lang="en-US" altLang="zh-CN" sz="4000" b="1" dirty="0" smtClean="0">
                <a:latin typeface="Times New Roman" pitchFamily="18" charset="0"/>
              </a:rPr>
              <a:t>Nuclear receptor for steroid, retinoid and thyroid hormones (water-insoluble)---</a:t>
            </a:r>
            <a:r>
              <a:rPr lang="en-US" altLang="zh-CN" sz="4000" b="1" dirty="0" smtClean="0">
                <a:solidFill>
                  <a:srgbClr val="FF0000"/>
                </a:solidFill>
                <a:latin typeface="Times New Roman" pitchFamily="18" charset="0"/>
              </a:rPr>
              <a:t>slow-acting</a:t>
            </a:r>
          </a:p>
          <a:p>
            <a:pPr eaLnBrk="1" hangingPunct="1">
              <a:lnSpc>
                <a:spcPct val="90000"/>
              </a:lnSpc>
            </a:pPr>
            <a:endParaRPr lang="en-US" altLang="zh-CN" sz="4000" b="1" dirty="0" smtClean="0">
              <a:latin typeface="Times New Roman" pitchFamily="18" charset="0"/>
            </a:endParaRPr>
          </a:p>
        </p:txBody>
      </p:sp>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4578350" y="3716338"/>
            <a:ext cx="4565650" cy="1066800"/>
          </a:xfrm>
          <a:prstGeom prst="rect">
            <a:avLst/>
          </a:prstGeom>
          <a:noFill/>
          <a:ln w="9525">
            <a:noFill/>
            <a:miter lim="800000"/>
            <a:headEnd/>
            <a:tailEnd/>
          </a:ln>
        </p:spPr>
        <p:txBody>
          <a:bodyPr wrap="none">
            <a:spAutoFit/>
          </a:bodyPr>
          <a:lstStyle/>
          <a:p>
            <a:pPr eaLnBrk="0" hangingPunct="0"/>
            <a:r>
              <a:rPr lang="en-US" altLang="zh-CN" sz="3200" b="1" dirty="0">
                <a:solidFill>
                  <a:srgbClr val="3333FF"/>
                </a:solidFill>
                <a:latin typeface="Times New Roman" pitchFamily="18" charset="0"/>
              </a:rPr>
              <a:t>Two general mechanisms</a:t>
            </a:r>
          </a:p>
          <a:p>
            <a:pPr eaLnBrk="0" hangingPunct="0"/>
            <a:r>
              <a:rPr lang="en-US" altLang="zh-CN" sz="3200" b="1" dirty="0">
                <a:solidFill>
                  <a:srgbClr val="3333FF"/>
                </a:solidFill>
                <a:latin typeface="Times New Roman" pitchFamily="18" charset="0"/>
              </a:rPr>
              <a:t>of hormone action</a:t>
            </a:r>
          </a:p>
        </p:txBody>
      </p:sp>
      <p:pic>
        <p:nvPicPr>
          <p:cNvPr id="5" name="Picture 5" descr="C:\Users\shannon.moloney\AppData\Local\Temp\wzebf9\ch23\figure_23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4175884"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4"/>
          <p:cNvSpPr txBox="1">
            <a:spLocks noChangeArrowheads="1"/>
          </p:cNvSpPr>
          <p:nvPr/>
        </p:nvSpPr>
        <p:spPr bwMode="auto">
          <a:xfrm>
            <a:off x="5148263" y="2276475"/>
            <a:ext cx="3771353" cy="2062103"/>
          </a:xfrm>
          <a:prstGeom prst="rect">
            <a:avLst/>
          </a:prstGeom>
          <a:noFill/>
          <a:ln w="9525">
            <a:noFill/>
            <a:miter lim="800000"/>
            <a:headEnd/>
            <a:tailEnd/>
          </a:ln>
        </p:spPr>
        <p:txBody>
          <a:bodyPr wrap="none">
            <a:spAutoFit/>
          </a:bodyPr>
          <a:lstStyle/>
          <a:p>
            <a:pPr eaLnBrk="0" hangingPunct="0"/>
            <a:r>
              <a:rPr lang="en-US" altLang="zh-CN" sz="3200" b="1" dirty="0">
                <a:solidFill>
                  <a:srgbClr val="3333FF"/>
                </a:solidFill>
                <a:latin typeface="Times New Roman" pitchFamily="18" charset="0"/>
              </a:rPr>
              <a:t>The receptor serves </a:t>
            </a:r>
          </a:p>
          <a:p>
            <a:pPr eaLnBrk="0" hangingPunct="0"/>
            <a:r>
              <a:rPr lang="en-US" altLang="zh-CN" sz="3200" b="1" dirty="0">
                <a:solidFill>
                  <a:srgbClr val="3333FF"/>
                </a:solidFill>
                <a:latin typeface="Times New Roman" pitchFamily="18" charset="0"/>
              </a:rPr>
              <a:t>not only as a signal </a:t>
            </a:r>
          </a:p>
          <a:p>
            <a:pPr eaLnBrk="0" hangingPunct="0"/>
            <a:r>
              <a:rPr lang="en-US" altLang="zh-CN" sz="3200" b="1" dirty="0">
                <a:solidFill>
                  <a:srgbClr val="3333FF"/>
                </a:solidFill>
                <a:latin typeface="Times New Roman" pitchFamily="18" charset="0"/>
              </a:rPr>
              <a:t>transducer, but also </a:t>
            </a:r>
          </a:p>
          <a:p>
            <a:pPr eaLnBrk="0" hangingPunct="0"/>
            <a:r>
              <a:rPr lang="en-US" altLang="zh-CN" sz="3200" b="1" dirty="0">
                <a:solidFill>
                  <a:srgbClr val="3333FF"/>
                </a:solidFill>
                <a:latin typeface="Times New Roman" pitchFamily="18" charset="0"/>
              </a:rPr>
              <a:t>as a signal amplifier.</a:t>
            </a:r>
          </a:p>
        </p:txBody>
      </p:sp>
      <p:pic>
        <p:nvPicPr>
          <p:cNvPr id="78851" name="Picture 6"/>
          <p:cNvPicPr>
            <a:picLocks noChangeAspect="1" noChangeArrowheads="1"/>
          </p:cNvPicPr>
          <p:nvPr/>
        </p:nvPicPr>
        <p:blipFill>
          <a:blip r:embed="rId3"/>
          <a:srcRect/>
          <a:stretch>
            <a:fillRect/>
          </a:stretch>
        </p:blipFill>
        <p:spPr bwMode="auto">
          <a:xfrm>
            <a:off x="611188" y="476250"/>
            <a:ext cx="4071937" cy="6097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srcRect/>
          <a:stretch>
            <a:fillRect/>
          </a:stretch>
        </p:blipFill>
        <p:spPr bwMode="auto">
          <a:xfrm>
            <a:off x="303213" y="1816100"/>
            <a:ext cx="8535987" cy="3225800"/>
          </a:xfrm>
          <a:prstGeom prst="rect">
            <a:avLst/>
          </a:prstGeom>
          <a:noFill/>
          <a:ln w="9525">
            <a:noFill/>
            <a:miter lim="800000"/>
            <a:headEnd/>
            <a:tailEnd/>
          </a:ln>
        </p:spPr>
      </p:pic>
      <p:sp>
        <p:nvSpPr>
          <p:cNvPr id="79875" name="Line 3"/>
          <p:cNvSpPr>
            <a:spLocks noChangeShapeType="1"/>
          </p:cNvSpPr>
          <p:nvPr/>
        </p:nvSpPr>
        <p:spPr bwMode="auto">
          <a:xfrm>
            <a:off x="1547813" y="2781300"/>
            <a:ext cx="1295400" cy="0"/>
          </a:xfrm>
          <a:prstGeom prst="line">
            <a:avLst/>
          </a:prstGeom>
          <a:noFill/>
          <a:ln w="28575">
            <a:solidFill>
              <a:srgbClr val="FF0000"/>
            </a:solidFill>
            <a:round/>
            <a:headEnd/>
            <a:tailEnd/>
          </a:ln>
        </p:spPr>
        <p:txBody>
          <a:bodyPr/>
          <a:lstStyle/>
          <a:p>
            <a:endParaRPr lang="zh-CN" altLang="en-US"/>
          </a:p>
        </p:txBody>
      </p:sp>
      <p:sp>
        <p:nvSpPr>
          <p:cNvPr id="79876" name="Line 4"/>
          <p:cNvSpPr>
            <a:spLocks noChangeShapeType="1"/>
          </p:cNvSpPr>
          <p:nvPr/>
        </p:nvSpPr>
        <p:spPr bwMode="auto">
          <a:xfrm>
            <a:off x="1476375" y="3213100"/>
            <a:ext cx="1150938" cy="0"/>
          </a:xfrm>
          <a:prstGeom prst="line">
            <a:avLst/>
          </a:prstGeom>
          <a:noFill/>
          <a:ln w="28575">
            <a:solidFill>
              <a:srgbClr val="FF0000"/>
            </a:solidFill>
            <a:round/>
            <a:headEnd/>
            <a:tailEnd/>
          </a:ln>
        </p:spPr>
        <p:txBody>
          <a:bodyPr/>
          <a:lstStyle/>
          <a:p>
            <a:endParaRPr lang="zh-CN"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620713"/>
            <a:ext cx="9144000" cy="1143000"/>
          </a:xfrm>
        </p:spPr>
        <p:txBody>
          <a:bodyPr/>
          <a:lstStyle/>
          <a:p>
            <a:pPr eaLnBrk="1" hangingPunct="1"/>
            <a:r>
              <a:rPr lang="en-US" altLang="zh-CN" sz="5400" b="1" dirty="0" smtClean="0">
                <a:solidFill>
                  <a:srgbClr val="3333FF"/>
                </a:solidFill>
                <a:latin typeface="Times New Roman" pitchFamily="18" charset="0"/>
              </a:rPr>
              <a:t>What regulates the level of each hormone</a:t>
            </a:r>
            <a:r>
              <a:rPr lang="en-US" altLang="zh-CN" dirty="0" smtClean="0"/>
              <a:t> </a:t>
            </a:r>
          </a:p>
        </p:txBody>
      </p:sp>
      <p:sp>
        <p:nvSpPr>
          <p:cNvPr id="80899" name="Rectangle 3"/>
          <p:cNvSpPr>
            <a:spLocks noGrp="1" noChangeArrowheads="1"/>
          </p:cNvSpPr>
          <p:nvPr>
            <p:ph type="body" idx="1"/>
          </p:nvPr>
        </p:nvSpPr>
        <p:spPr>
          <a:xfrm>
            <a:off x="0" y="1557338"/>
            <a:ext cx="8353425" cy="4392612"/>
          </a:xfrm>
        </p:spPr>
        <p:txBody>
          <a:bodyPr/>
          <a:lstStyle/>
          <a:p>
            <a:pPr eaLnBrk="1" hangingPunct="1">
              <a:lnSpc>
                <a:spcPct val="90000"/>
              </a:lnSpc>
              <a:buFontTx/>
              <a:buNone/>
            </a:pPr>
            <a:endParaRPr lang="en-US" altLang="zh-CN" sz="3600" b="1" dirty="0" smtClean="0">
              <a:latin typeface="Times New Roman" pitchFamily="18" charset="0"/>
            </a:endParaRPr>
          </a:p>
          <a:p>
            <a:pPr eaLnBrk="1" hangingPunct="1">
              <a:lnSpc>
                <a:spcPct val="90000"/>
              </a:lnSpc>
              <a:buFontTx/>
              <a:buNone/>
            </a:pPr>
            <a:r>
              <a:rPr lang="en-US" altLang="zh-CN" sz="4400" b="1" dirty="0" smtClean="0">
                <a:latin typeface="Times New Roman" pitchFamily="18" charset="0"/>
              </a:rPr>
              <a:t>  </a:t>
            </a:r>
            <a:r>
              <a:rPr lang="en-US" altLang="zh-CN" sz="4000" b="1" dirty="0" smtClean="0">
                <a:latin typeface="Times New Roman" pitchFamily="18" charset="0"/>
              </a:rPr>
              <a:t>The central nervous system receives input from many internal and external sensors and orchestrates the production of appropriate hormonal signals by the endocrine tissues of the body.</a:t>
            </a: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igure_23_14"/>
          <p:cNvPicPr>
            <a:picLocks noChangeAspect="1" noChangeArrowheads="1"/>
          </p:cNvPicPr>
          <p:nvPr/>
        </p:nvPicPr>
        <p:blipFill>
          <a:blip r:embed="rId3" cstate="print"/>
          <a:srcRect/>
          <a:stretch>
            <a:fillRect/>
          </a:stretch>
        </p:blipFill>
        <p:spPr bwMode="auto">
          <a:xfrm>
            <a:off x="827584" y="116632"/>
            <a:ext cx="5584825" cy="6557963"/>
          </a:xfrm>
          <a:prstGeom prst="rect">
            <a:avLst/>
          </a:prstGeom>
          <a:noFill/>
          <a:ln w="9525">
            <a:noFill/>
            <a:miter lim="800000"/>
            <a:headEnd/>
            <a:tailEnd/>
          </a:ln>
          <a:effectLst/>
        </p:spPr>
      </p:pic>
      <p:sp>
        <p:nvSpPr>
          <p:cNvPr id="3" name="矩形 2"/>
          <p:cNvSpPr/>
          <p:nvPr/>
        </p:nvSpPr>
        <p:spPr>
          <a:xfrm>
            <a:off x="3334396" y="6334780"/>
            <a:ext cx="5809604" cy="523220"/>
          </a:xfrm>
          <a:prstGeom prst="rect">
            <a:avLst/>
          </a:prstGeom>
        </p:spPr>
        <p:txBody>
          <a:bodyPr wrap="none">
            <a:spAutoFit/>
          </a:bodyPr>
          <a:lstStyle/>
          <a:p>
            <a:pPr algn="ctr"/>
            <a:r>
              <a:rPr lang="en-US" altLang="zh-CN" sz="2800" b="1" dirty="0" smtClean="0">
                <a:solidFill>
                  <a:srgbClr val="3333FF"/>
                </a:solidFill>
                <a:latin typeface="Times New Roman" pitchFamily="18" charset="0"/>
              </a:rPr>
              <a:t>Metabolism of fatty acids in the liver</a:t>
            </a:r>
            <a:endParaRPr lang="en-US" altLang="zh-CN" sz="2800" b="1" dirty="0">
              <a:solidFill>
                <a:srgbClr val="3333FF"/>
              </a:solidFill>
              <a:latin typeface="Times New Roman" pitchFamily="18" charset="0"/>
            </a:endParaRPr>
          </a:p>
        </p:txBody>
      </p:sp>
      <p:sp>
        <p:nvSpPr>
          <p:cNvPr id="2" name="矩形 1"/>
          <p:cNvSpPr/>
          <p:nvPr/>
        </p:nvSpPr>
        <p:spPr>
          <a:xfrm>
            <a:off x="5364088" y="4797152"/>
            <a:ext cx="4572000" cy="1200329"/>
          </a:xfrm>
          <a:prstGeom prst="rect">
            <a:avLst/>
          </a:prstGeom>
        </p:spPr>
        <p:txBody>
          <a:bodyPr>
            <a:spAutoFit/>
          </a:bodyPr>
          <a:lstStyle/>
          <a:p>
            <a:r>
              <a:rPr lang="en-US" altLang="zh-CN" sz="2400" b="1" dirty="0">
                <a:solidFill>
                  <a:srgbClr val="FF0000"/>
                </a:solidFill>
                <a:latin typeface="Times New Roman" pitchFamily="18" charset="0"/>
              </a:rPr>
              <a:t>Under most circumstances,</a:t>
            </a:r>
          </a:p>
          <a:p>
            <a:r>
              <a:rPr lang="en-US" altLang="zh-CN" sz="2400" b="1" dirty="0">
                <a:solidFill>
                  <a:srgbClr val="FF0000"/>
                </a:solidFill>
                <a:latin typeface="Times New Roman" pitchFamily="18" charset="0"/>
              </a:rPr>
              <a:t>fatty acids are the primary</a:t>
            </a:r>
          </a:p>
          <a:p>
            <a:r>
              <a:rPr lang="en-US" altLang="zh-CN" sz="2400" b="1" dirty="0">
                <a:solidFill>
                  <a:srgbClr val="FF0000"/>
                </a:solidFill>
                <a:latin typeface="Times New Roman" pitchFamily="18" charset="0"/>
              </a:rPr>
              <a:t>oxidative fuel in the liver.</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a:off x="2268538" y="260350"/>
            <a:ext cx="4646612" cy="6097588"/>
          </a:xfrm>
          <a:prstGeom prst="rect">
            <a:avLst/>
          </a:prstGeom>
          <a:noFill/>
          <a:ln w="9525">
            <a:noFill/>
            <a:miter lim="800000"/>
            <a:headEnd/>
            <a:tailEnd/>
          </a:ln>
        </p:spPr>
      </p:pic>
      <p:sp>
        <p:nvSpPr>
          <p:cNvPr id="81923" name="Text Box 3"/>
          <p:cNvSpPr txBox="1">
            <a:spLocks noChangeArrowheads="1"/>
          </p:cNvSpPr>
          <p:nvPr/>
        </p:nvSpPr>
        <p:spPr bwMode="auto">
          <a:xfrm>
            <a:off x="3924300" y="188913"/>
            <a:ext cx="3394075" cy="793750"/>
          </a:xfrm>
          <a:prstGeom prst="rect">
            <a:avLst/>
          </a:prstGeom>
          <a:noFill/>
          <a:ln w="9525">
            <a:noFill/>
            <a:miter lim="800000"/>
            <a:headEnd/>
            <a:tailEnd/>
          </a:ln>
        </p:spPr>
        <p:txBody>
          <a:bodyPr wrap="none">
            <a:spAutoFit/>
          </a:bodyPr>
          <a:lstStyle/>
          <a:p>
            <a:pPr algn="ctr" eaLnBrk="0" hangingPunct="0"/>
            <a:r>
              <a:rPr lang="en-US" altLang="zh-CN" sz="2800" b="1" dirty="0">
                <a:solidFill>
                  <a:srgbClr val="FF0000"/>
                </a:solidFill>
                <a:latin typeface="Times New Roman" pitchFamily="18" charset="0"/>
              </a:rPr>
              <a:t>(coordination center)</a:t>
            </a:r>
          </a:p>
          <a:p>
            <a:pPr algn="ctr"/>
            <a:endParaRPr lang="en-US" altLang="zh-CN" b="1" dirty="0">
              <a:solidFill>
                <a:srgbClr val="FF0000"/>
              </a:solidFill>
            </a:endParaRPr>
          </a:p>
        </p:txBody>
      </p:sp>
      <p:sp>
        <p:nvSpPr>
          <p:cNvPr id="81924" name="Text Box 4"/>
          <p:cNvSpPr txBox="1">
            <a:spLocks noChangeArrowheads="1"/>
          </p:cNvSpPr>
          <p:nvPr/>
        </p:nvSpPr>
        <p:spPr bwMode="auto">
          <a:xfrm>
            <a:off x="2411413" y="6384925"/>
            <a:ext cx="4460875" cy="946150"/>
          </a:xfrm>
          <a:prstGeom prst="rect">
            <a:avLst/>
          </a:prstGeom>
          <a:noFill/>
          <a:ln w="9525">
            <a:noFill/>
            <a:miter lim="800000"/>
            <a:headEnd/>
            <a:tailEnd/>
          </a:ln>
        </p:spPr>
        <p:txBody>
          <a:bodyPr>
            <a:spAutoFit/>
          </a:bodyPr>
          <a:lstStyle/>
          <a:p>
            <a:pPr algn="ctr" eaLnBrk="0" hangingPunct="0"/>
            <a:r>
              <a:rPr lang="en-US" altLang="zh-CN" sz="2800" b="1" dirty="0">
                <a:solidFill>
                  <a:srgbClr val="3333FF"/>
                </a:solidFill>
                <a:latin typeface="Times New Roman" pitchFamily="18" charset="0"/>
              </a:rPr>
              <a:t>The major endocrine glands</a:t>
            </a:r>
          </a:p>
          <a:p>
            <a:pPr algn="ctr"/>
            <a:endParaRPr lang="en-US" altLang="zh-CN" sz="2800" b="1" dirty="0">
              <a:latin typeface="Times New Roman" pitchFamily="18" charset="0"/>
            </a:endParaRPr>
          </a:p>
        </p:txBody>
      </p:sp>
      <p:sp>
        <p:nvSpPr>
          <p:cNvPr id="81925" name="Text Box 5"/>
          <p:cNvSpPr txBox="1">
            <a:spLocks noChangeArrowheads="1"/>
          </p:cNvSpPr>
          <p:nvPr/>
        </p:nvSpPr>
        <p:spPr bwMode="auto">
          <a:xfrm>
            <a:off x="7524750" y="476250"/>
            <a:ext cx="874713" cy="366713"/>
          </a:xfrm>
          <a:prstGeom prst="rect">
            <a:avLst/>
          </a:prstGeom>
          <a:noFill/>
          <a:ln w="9525">
            <a:noFill/>
            <a:miter lim="800000"/>
            <a:headEnd/>
            <a:tailEnd/>
          </a:ln>
        </p:spPr>
        <p:txBody>
          <a:bodyPr>
            <a:spAutoFit/>
          </a:bodyPr>
          <a:lstStyle/>
          <a:p>
            <a:pPr algn="ctr"/>
            <a:r>
              <a:rPr lang="zh-CN" altLang="en-US" b="1" dirty="0">
                <a:solidFill>
                  <a:srgbClr val="3333FF"/>
                </a:solidFill>
                <a:latin typeface="楷体" panose="02010609060101010101" pitchFamily="49" charset="-122"/>
                <a:ea typeface="楷体" panose="02010609060101010101" pitchFamily="49" charset="-122"/>
              </a:rPr>
              <a:t>下丘脑</a:t>
            </a:r>
          </a:p>
        </p:txBody>
      </p:sp>
      <p:sp>
        <p:nvSpPr>
          <p:cNvPr id="81926" name="Text Box 6"/>
          <p:cNvSpPr txBox="1">
            <a:spLocks noChangeArrowheads="1"/>
          </p:cNvSpPr>
          <p:nvPr/>
        </p:nvSpPr>
        <p:spPr bwMode="auto">
          <a:xfrm>
            <a:off x="7164388" y="1268413"/>
            <a:ext cx="644525" cy="366712"/>
          </a:xfrm>
          <a:prstGeom prst="rect">
            <a:avLst/>
          </a:prstGeom>
          <a:noFill/>
          <a:ln w="9525">
            <a:noFill/>
            <a:miter lim="800000"/>
            <a:headEnd/>
            <a:tailEnd/>
          </a:ln>
        </p:spPr>
        <p:txBody>
          <a:bodyPr wrap="none">
            <a:spAutoFit/>
          </a:bodyPr>
          <a:lstStyle/>
          <a:p>
            <a:pPr algn="ctr"/>
            <a:r>
              <a:rPr lang="zh-CN" altLang="en-US" b="1" dirty="0">
                <a:solidFill>
                  <a:srgbClr val="3333FF"/>
                </a:solidFill>
                <a:latin typeface="楷体" panose="02010609060101010101" pitchFamily="49" charset="-122"/>
                <a:ea typeface="楷体" panose="02010609060101010101" pitchFamily="49" charset="-122"/>
              </a:rPr>
              <a:t>垂体</a:t>
            </a:r>
          </a:p>
        </p:txBody>
      </p:sp>
      <p:sp>
        <p:nvSpPr>
          <p:cNvPr id="81927" name="Line 7"/>
          <p:cNvSpPr>
            <a:spLocks noChangeShapeType="1"/>
          </p:cNvSpPr>
          <p:nvPr/>
        </p:nvSpPr>
        <p:spPr bwMode="auto">
          <a:xfrm flipH="1">
            <a:off x="6877050" y="692150"/>
            <a:ext cx="790575" cy="0"/>
          </a:xfrm>
          <a:prstGeom prst="line">
            <a:avLst/>
          </a:prstGeom>
          <a:noFill/>
          <a:ln w="28575">
            <a:solidFill>
              <a:schemeClr val="tx1"/>
            </a:solidFill>
            <a:round/>
            <a:headEnd/>
            <a:tailEnd type="triangle" w="med" len="med"/>
          </a:ln>
        </p:spPr>
        <p:txBody>
          <a:bodyPr/>
          <a:lstStyle/>
          <a:p>
            <a:endParaRPr lang="zh-CN" altLang="en-US"/>
          </a:p>
        </p:txBody>
      </p:sp>
      <p:sp>
        <p:nvSpPr>
          <p:cNvPr id="81928" name="Line 8"/>
          <p:cNvSpPr>
            <a:spLocks noChangeShapeType="1"/>
          </p:cNvSpPr>
          <p:nvPr/>
        </p:nvSpPr>
        <p:spPr bwMode="auto">
          <a:xfrm flipH="1" flipV="1">
            <a:off x="6516688" y="981075"/>
            <a:ext cx="649287" cy="503238"/>
          </a:xfrm>
          <a:prstGeom prst="line">
            <a:avLst/>
          </a:prstGeom>
          <a:noFill/>
          <a:ln w="38100">
            <a:solidFill>
              <a:schemeClr val="tx1"/>
            </a:solidFill>
            <a:round/>
            <a:headEnd/>
            <a:tailEnd type="triangle" w="med" len="med"/>
          </a:ln>
        </p:spPr>
        <p:txBody>
          <a:bodyPr/>
          <a:lstStyle/>
          <a:p>
            <a:endParaRPr lang="zh-CN" altLang="en-US"/>
          </a:p>
        </p:txBody>
      </p:sp>
      <p:sp>
        <p:nvSpPr>
          <p:cNvPr id="81929" name="Rectangle 9"/>
          <p:cNvSpPr>
            <a:spLocks noChangeArrowheads="1"/>
          </p:cNvSpPr>
          <p:nvPr/>
        </p:nvSpPr>
        <p:spPr bwMode="auto">
          <a:xfrm>
            <a:off x="5651500" y="3284538"/>
            <a:ext cx="1296988" cy="288925"/>
          </a:xfrm>
          <a:prstGeom prst="rect">
            <a:avLst/>
          </a:prstGeom>
          <a:noFill/>
          <a:ln w="28575">
            <a:solidFill>
              <a:srgbClr val="FF0000"/>
            </a:solidFill>
            <a:miter lim="800000"/>
            <a:headEnd/>
            <a:tailEnd/>
          </a:ln>
        </p:spPr>
        <p:txBody>
          <a:bodyPr wrap="none" anchor="ctr"/>
          <a:lstStyle/>
          <a:p>
            <a:endParaRPr lang="zh-CN" altLang="en-US" b="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a:stretch>
            <a:fillRect/>
          </a:stretch>
        </p:blipFill>
        <p:spPr bwMode="auto">
          <a:xfrm>
            <a:off x="955675" y="379413"/>
            <a:ext cx="7231063" cy="6097587"/>
          </a:xfrm>
          <a:prstGeom prst="rect">
            <a:avLst/>
          </a:prstGeom>
          <a:noFill/>
          <a:ln w="9525">
            <a:noFill/>
            <a:miter lim="800000"/>
            <a:headEnd/>
            <a:tailEnd/>
          </a:ln>
        </p:spPr>
      </p:pic>
      <p:sp>
        <p:nvSpPr>
          <p:cNvPr id="82947" name="Text Box 3"/>
          <p:cNvSpPr txBox="1">
            <a:spLocks noChangeArrowheads="1"/>
          </p:cNvSpPr>
          <p:nvPr/>
        </p:nvSpPr>
        <p:spPr bwMode="auto">
          <a:xfrm>
            <a:off x="755650" y="6092825"/>
            <a:ext cx="7759700" cy="519113"/>
          </a:xfrm>
          <a:prstGeom prst="rect">
            <a:avLst/>
          </a:prstGeom>
          <a:noFill/>
          <a:ln w="9525">
            <a:noFill/>
            <a:miter lim="800000"/>
            <a:headEnd/>
            <a:tailEnd/>
          </a:ln>
        </p:spPr>
        <p:txBody>
          <a:bodyPr wrap="none">
            <a:spAutoFit/>
          </a:bodyPr>
          <a:lstStyle/>
          <a:p>
            <a:pPr algn="ctr"/>
            <a:r>
              <a:rPr lang="en-US" altLang="zh-CN" sz="2800" b="1" dirty="0">
                <a:solidFill>
                  <a:srgbClr val="3333FF"/>
                </a:solidFill>
                <a:latin typeface="Times New Roman" pitchFamily="18" charset="0"/>
              </a:rPr>
              <a:t>Location of the hypothalamus and pituitary gland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539750" y="6338888"/>
            <a:ext cx="8193088" cy="519112"/>
          </a:xfrm>
          <a:prstGeom prst="rect">
            <a:avLst/>
          </a:prstGeom>
          <a:noFill/>
          <a:ln w="9525">
            <a:noFill/>
            <a:miter lim="800000"/>
            <a:headEnd/>
            <a:tailEnd/>
          </a:ln>
        </p:spPr>
        <p:txBody>
          <a:bodyPr wrap="none">
            <a:spAutoFit/>
          </a:bodyPr>
          <a:lstStyle/>
          <a:p>
            <a:pPr eaLnBrk="0" hangingPunct="0"/>
            <a:r>
              <a:rPr lang="en-US" altLang="zh-CN" sz="2800" b="1" dirty="0">
                <a:solidFill>
                  <a:srgbClr val="3333FF"/>
                </a:solidFill>
                <a:latin typeface="Times New Roman" pitchFamily="18" charset="0"/>
              </a:rPr>
              <a:t>The major endocrine systems and their target tissues</a:t>
            </a:r>
          </a:p>
        </p:txBody>
      </p:sp>
      <p:pic>
        <p:nvPicPr>
          <p:cNvPr id="83971" name="Picture 7"/>
          <p:cNvPicPr>
            <a:picLocks noChangeAspect="1" noChangeArrowheads="1"/>
          </p:cNvPicPr>
          <p:nvPr/>
        </p:nvPicPr>
        <p:blipFill>
          <a:blip r:embed="rId3"/>
          <a:srcRect/>
          <a:stretch>
            <a:fillRect/>
          </a:stretch>
        </p:blipFill>
        <p:spPr bwMode="auto">
          <a:xfrm>
            <a:off x="303213" y="703263"/>
            <a:ext cx="8535987" cy="5451475"/>
          </a:xfrm>
          <a:prstGeom prst="rect">
            <a:avLst/>
          </a:prstGeom>
          <a:noFill/>
          <a:ln w="9525">
            <a:noFill/>
            <a:miter lim="800000"/>
            <a:headEnd/>
            <a:tailEnd/>
          </a:ln>
        </p:spPr>
      </p:pic>
      <p:sp>
        <p:nvSpPr>
          <p:cNvPr id="83972" name="Line 9"/>
          <p:cNvSpPr>
            <a:spLocks noChangeShapeType="1"/>
          </p:cNvSpPr>
          <p:nvPr/>
        </p:nvSpPr>
        <p:spPr bwMode="auto">
          <a:xfrm flipV="1">
            <a:off x="7740650" y="5949950"/>
            <a:ext cx="0" cy="503238"/>
          </a:xfrm>
          <a:prstGeom prst="line">
            <a:avLst/>
          </a:prstGeom>
          <a:noFill/>
          <a:ln w="38100">
            <a:solidFill>
              <a:srgbClr val="FF0000"/>
            </a:solidFill>
            <a:round/>
            <a:headEnd/>
            <a:tailEnd type="triangle" w="med" len="med"/>
          </a:ln>
        </p:spPr>
        <p:txBody>
          <a:bodyPr/>
          <a:lstStyle/>
          <a:p>
            <a:endParaRPr lang="zh-CN" altLang="en-US"/>
          </a:p>
        </p:txBody>
      </p:sp>
      <p:sp>
        <p:nvSpPr>
          <p:cNvPr id="83973" name="Line 10"/>
          <p:cNvSpPr>
            <a:spLocks noChangeShapeType="1"/>
          </p:cNvSpPr>
          <p:nvPr/>
        </p:nvSpPr>
        <p:spPr bwMode="auto">
          <a:xfrm flipV="1">
            <a:off x="8459788" y="6021388"/>
            <a:ext cx="0" cy="503237"/>
          </a:xfrm>
          <a:prstGeom prst="line">
            <a:avLst/>
          </a:prstGeom>
          <a:noFill/>
          <a:ln w="38100">
            <a:solidFill>
              <a:srgbClr val="FF0000"/>
            </a:solidFill>
            <a:round/>
            <a:headEnd/>
            <a:tailEnd type="triangle" w="med" len="med"/>
          </a:ln>
        </p:spPr>
        <p:txBody>
          <a:bodyPr/>
          <a:lstStyle/>
          <a:p>
            <a:endParaRPr lang="zh-CN" altLang="en-US"/>
          </a:p>
        </p:txBody>
      </p:sp>
      <p:sp>
        <p:nvSpPr>
          <p:cNvPr id="83974" name="Rectangle 11"/>
          <p:cNvSpPr>
            <a:spLocks noChangeArrowheads="1"/>
          </p:cNvSpPr>
          <p:nvPr/>
        </p:nvSpPr>
        <p:spPr bwMode="auto">
          <a:xfrm>
            <a:off x="7596188" y="3429000"/>
            <a:ext cx="576262" cy="504825"/>
          </a:xfrm>
          <a:prstGeom prst="rect">
            <a:avLst/>
          </a:prstGeom>
          <a:noFill/>
          <a:ln w="38100">
            <a:solidFill>
              <a:srgbClr val="FF0000"/>
            </a:solidFill>
            <a:miter lim="800000"/>
            <a:headEnd/>
            <a:tailEnd/>
          </a:ln>
        </p:spPr>
        <p:txBody>
          <a:bodyPr wrap="none" anchor="ctr"/>
          <a:lstStyle/>
          <a:p>
            <a:endParaRPr lang="zh-CN" altLang="en-US" b="1"/>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3"/>
          <p:cNvSpPr txBox="1">
            <a:spLocks noChangeArrowheads="1"/>
          </p:cNvSpPr>
          <p:nvPr/>
        </p:nvSpPr>
        <p:spPr bwMode="auto">
          <a:xfrm>
            <a:off x="1547813" y="6338888"/>
            <a:ext cx="5602287" cy="519112"/>
          </a:xfrm>
          <a:prstGeom prst="rect">
            <a:avLst/>
          </a:prstGeom>
          <a:noFill/>
          <a:ln w="9525">
            <a:noFill/>
            <a:miter lim="800000"/>
            <a:headEnd/>
            <a:tailEnd/>
          </a:ln>
        </p:spPr>
        <p:txBody>
          <a:bodyPr wrap="none">
            <a:spAutoFit/>
          </a:bodyPr>
          <a:lstStyle/>
          <a:p>
            <a:pPr algn="ctr"/>
            <a:r>
              <a:rPr lang="en-US" altLang="zh-CN" sz="2800" b="1" dirty="0">
                <a:solidFill>
                  <a:srgbClr val="3333FF"/>
                </a:solidFill>
                <a:latin typeface="Times New Roman" pitchFamily="18" charset="0"/>
              </a:rPr>
              <a:t>The hypothalamus-pituitary system</a:t>
            </a:r>
          </a:p>
        </p:txBody>
      </p:sp>
      <p:pic>
        <p:nvPicPr>
          <p:cNvPr id="84995" name="Picture 4"/>
          <p:cNvPicPr>
            <a:picLocks noChangeAspect="1" noChangeArrowheads="1"/>
          </p:cNvPicPr>
          <p:nvPr/>
        </p:nvPicPr>
        <p:blipFill>
          <a:blip r:embed="rId2"/>
          <a:srcRect/>
          <a:stretch>
            <a:fillRect/>
          </a:stretch>
        </p:blipFill>
        <p:spPr bwMode="auto">
          <a:xfrm>
            <a:off x="2187575" y="260350"/>
            <a:ext cx="4767263" cy="6097588"/>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4500563" y="1773238"/>
            <a:ext cx="4525962" cy="3935412"/>
          </a:xfrm>
          <a:prstGeom prst="rect">
            <a:avLst/>
          </a:prstGeom>
          <a:noFill/>
          <a:ln w="9525">
            <a:noFill/>
            <a:miter lim="800000"/>
            <a:headEnd/>
            <a:tailEnd/>
          </a:ln>
        </p:spPr>
        <p:txBody>
          <a:bodyPr wrap="none">
            <a:spAutoFit/>
          </a:bodyPr>
          <a:lstStyle/>
          <a:p>
            <a:pPr eaLnBrk="0" hangingPunct="0"/>
            <a:r>
              <a:rPr lang="en-US" altLang="zh-CN" sz="2800" b="1" dirty="0">
                <a:latin typeface="Times New Roman" pitchFamily="18" charset="0"/>
              </a:rPr>
              <a:t>Cascade of hormone</a:t>
            </a:r>
          </a:p>
          <a:p>
            <a:pPr eaLnBrk="0" hangingPunct="0"/>
            <a:r>
              <a:rPr lang="en-US" altLang="zh-CN" sz="2800" b="1" dirty="0">
                <a:latin typeface="Times New Roman" pitchFamily="18" charset="0"/>
              </a:rPr>
              <a:t>release following</a:t>
            </a:r>
          </a:p>
          <a:p>
            <a:pPr eaLnBrk="0" hangingPunct="0"/>
            <a:r>
              <a:rPr lang="en-US" altLang="zh-CN" sz="2800" b="1" dirty="0">
                <a:latin typeface="Times New Roman" pitchFamily="18" charset="0"/>
              </a:rPr>
              <a:t>central nervous system</a:t>
            </a:r>
          </a:p>
          <a:p>
            <a:pPr eaLnBrk="0" hangingPunct="0"/>
            <a:r>
              <a:rPr lang="en-US" altLang="zh-CN" sz="2800" b="1" dirty="0">
                <a:latin typeface="Times New Roman" pitchFamily="18" charset="0"/>
              </a:rPr>
              <a:t>input to the hypothalamus:</a:t>
            </a:r>
          </a:p>
          <a:p>
            <a:pPr eaLnBrk="0" hangingPunct="0"/>
            <a:r>
              <a:rPr lang="en-US" altLang="zh-CN" sz="2800" b="1" dirty="0">
                <a:solidFill>
                  <a:srgbClr val="FF0000"/>
                </a:solidFill>
                <a:latin typeface="Times New Roman" pitchFamily="18" charset="0"/>
              </a:rPr>
              <a:t>the cascade is sensitive to </a:t>
            </a:r>
          </a:p>
          <a:p>
            <a:pPr eaLnBrk="0" hangingPunct="0"/>
            <a:r>
              <a:rPr lang="en-US" altLang="zh-CN" sz="2800" b="1" dirty="0">
                <a:solidFill>
                  <a:srgbClr val="FF0000"/>
                </a:solidFill>
                <a:latin typeface="Times New Roman" pitchFamily="18" charset="0"/>
              </a:rPr>
              <a:t>regulation at several levels </a:t>
            </a:r>
          </a:p>
          <a:p>
            <a:pPr eaLnBrk="0" hangingPunct="0"/>
            <a:r>
              <a:rPr lang="en-US" altLang="zh-CN" sz="2800" b="1" dirty="0">
                <a:solidFill>
                  <a:srgbClr val="FF0000"/>
                </a:solidFill>
                <a:latin typeface="Times New Roman" pitchFamily="18" charset="0"/>
              </a:rPr>
              <a:t>through feedback inhibition </a:t>
            </a:r>
          </a:p>
          <a:p>
            <a:pPr eaLnBrk="0" hangingPunct="0"/>
            <a:r>
              <a:rPr lang="en-US" altLang="zh-CN" sz="2800" b="1" dirty="0">
                <a:solidFill>
                  <a:srgbClr val="FF0000"/>
                </a:solidFill>
                <a:latin typeface="Times New Roman" pitchFamily="18" charset="0"/>
              </a:rPr>
              <a:t>by the ultimate hormone.</a:t>
            </a:r>
          </a:p>
          <a:p>
            <a:pPr eaLnBrk="0" hangingPunct="0"/>
            <a:endParaRPr lang="en-US" altLang="zh-CN" sz="2800" b="1" dirty="0">
              <a:solidFill>
                <a:srgbClr val="FF0000"/>
              </a:solidFill>
              <a:latin typeface="Times New Roman" pitchFamily="18" charset="0"/>
            </a:endParaRPr>
          </a:p>
        </p:txBody>
      </p:sp>
      <p:pic>
        <p:nvPicPr>
          <p:cNvPr id="86019" name="Picture 4"/>
          <p:cNvPicPr>
            <a:picLocks noChangeAspect="1" noChangeArrowheads="1"/>
          </p:cNvPicPr>
          <p:nvPr/>
        </p:nvPicPr>
        <p:blipFill>
          <a:blip r:embed="rId3"/>
          <a:srcRect/>
          <a:stretch>
            <a:fillRect/>
          </a:stretch>
        </p:blipFill>
        <p:spPr bwMode="auto">
          <a:xfrm>
            <a:off x="1547813" y="333375"/>
            <a:ext cx="2651125" cy="6097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59852" y="836712"/>
            <a:ext cx="8579175" cy="504056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01771" y="620688"/>
            <a:ext cx="8430963" cy="5544616"/>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3"/>
          <p:cNvSpPr txBox="1">
            <a:spLocks noChangeArrowheads="1"/>
          </p:cNvSpPr>
          <p:nvPr/>
        </p:nvSpPr>
        <p:spPr bwMode="auto">
          <a:xfrm>
            <a:off x="714375" y="5780088"/>
            <a:ext cx="7853363" cy="1077912"/>
          </a:xfrm>
          <a:prstGeom prst="rect">
            <a:avLst/>
          </a:prstGeom>
          <a:noFill/>
          <a:ln w="9525">
            <a:noFill/>
            <a:miter lim="800000"/>
            <a:headEnd/>
            <a:tailEnd/>
          </a:ln>
        </p:spPr>
        <p:txBody>
          <a:bodyPr wrap="none">
            <a:spAutoFit/>
          </a:bodyPr>
          <a:lstStyle/>
          <a:p>
            <a:pPr algn="ctr"/>
            <a:r>
              <a:rPr lang="en-US" altLang="zh-CN" sz="3200" b="1" dirty="0">
                <a:solidFill>
                  <a:srgbClr val="3333FF"/>
                </a:solidFill>
                <a:latin typeface="Times New Roman" pitchFamily="18" charset="0"/>
                <a:cs typeface="Times New Roman" pitchFamily="18" charset="0"/>
              </a:rPr>
              <a:t>Acetylated metabolic enzymes identified by </a:t>
            </a:r>
          </a:p>
          <a:p>
            <a:pPr algn="ctr"/>
            <a:r>
              <a:rPr lang="en-US" altLang="zh-CN" sz="3200" b="1" dirty="0">
                <a:solidFill>
                  <a:srgbClr val="3333FF"/>
                </a:solidFill>
                <a:latin typeface="Times New Roman" pitchFamily="18" charset="0"/>
                <a:cs typeface="Times New Roman" pitchFamily="18" charset="0"/>
              </a:rPr>
              <a:t>proteomic survey (marked in red)</a:t>
            </a:r>
          </a:p>
        </p:txBody>
      </p:sp>
      <p:pic>
        <p:nvPicPr>
          <p:cNvPr id="88067" name="Picture 2"/>
          <p:cNvPicPr>
            <a:picLocks noChangeAspect="1" noChangeArrowheads="1"/>
          </p:cNvPicPr>
          <p:nvPr/>
        </p:nvPicPr>
        <p:blipFill>
          <a:blip r:embed="rId2"/>
          <a:srcRect/>
          <a:stretch>
            <a:fillRect/>
          </a:stretch>
        </p:blipFill>
        <p:spPr bwMode="auto">
          <a:xfrm>
            <a:off x="2071688" y="0"/>
            <a:ext cx="5072062" cy="5665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404664"/>
            <a:ext cx="9144000" cy="1143000"/>
          </a:xfrm>
        </p:spPr>
        <p:txBody>
          <a:bodyPr/>
          <a:lstStyle/>
          <a:p>
            <a:pPr eaLnBrk="1" hangingPunct="1"/>
            <a:r>
              <a:rPr lang="en-US" altLang="zh-CN" sz="4800" b="1" dirty="0" smtClean="0">
                <a:solidFill>
                  <a:srgbClr val="3333FF"/>
                </a:solidFill>
                <a:latin typeface="Times New Roman" pitchFamily="18" charset="0"/>
              </a:rPr>
              <a:t>Why are so many enzymes</a:t>
            </a:r>
            <a:br>
              <a:rPr lang="en-US" altLang="zh-CN" sz="4800" b="1" dirty="0" smtClean="0">
                <a:solidFill>
                  <a:srgbClr val="3333FF"/>
                </a:solidFill>
                <a:latin typeface="Times New Roman" pitchFamily="18" charset="0"/>
              </a:rPr>
            </a:br>
            <a:r>
              <a:rPr lang="en-US" altLang="zh-CN" sz="4800" b="1" dirty="0" smtClean="0">
                <a:solidFill>
                  <a:srgbClr val="3333FF"/>
                </a:solidFill>
                <a:latin typeface="Times New Roman" pitchFamily="18" charset="0"/>
              </a:rPr>
              <a:t>in a given pathway acetylated  </a:t>
            </a:r>
            <a:endParaRPr lang="en-US" altLang="zh-CN" sz="4800" dirty="0" smtClean="0"/>
          </a:p>
        </p:txBody>
      </p:sp>
      <p:sp>
        <p:nvSpPr>
          <p:cNvPr id="89091" name="Rectangle 3"/>
          <p:cNvSpPr>
            <a:spLocks noGrp="1" noChangeArrowheads="1"/>
          </p:cNvSpPr>
          <p:nvPr>
            <p:ph type="body" idx="1"/>
          </p:nvPr>
        </p:nvSpPr>
        <p:spPr>
          <a:xfrm>
            <a:off x="251520" y="1412776"/>
            <a:ext cx="8642350" cy="6165850"/>
          </a:xfrm>
        </p:spPr>
        <p:txBody>
          <a:bodyPr/>
          <a:lstStyle/>
          <a:p>
            <a:pPr eaLnBrk="1" hangingPunct="1">
              <a:buFontTx/>
              <a:buNone/>
            </a:pPr>
            <a:endParaRPr lang="en-US" altLang="zh-CN" sz="3600" b="1" dirty="0" smtClean="0">
              <a:latin typeface="Times New Roman" pitchFamily="18" charset="0"/>
            </a:endParaRPr>
          </a:p>
          <a:p>
            <a:pPr eaLnBrk="1" hangingPunct="1">
              <a:buFontTx/>
              <a:buNone/>
            </a:pPr>
            <a:r>
              <a:rPr lang="en-US" altLang="zh-CN" b="1" dirty="0" smtClean="0">
                <a:latin typeface="Times New Roman" pitchFamily="18" charset="0"/>
                <a:cs typeface="Times New Roman" pitchFamily="18" charset="0"/>
              </a:rPr>
              <a:t>   Most metabolic pathways are not linear; rather, they form a network with many branches from each pathway sharing common intermediates. Therefore, </a:t>
            </a:r>
            <a:r>
              <a:rPr lang="en-US" altLang="zh-CN" b="1" dirty="0" smtClean="0">
                <a:solidFill>
                  <a:srgbClr val="FF0000"/>
                </a:solidFill>
                <a:latin typeface="Times New Roman" pitchFamily="18" charset="0"/>
                <a:cs typeface="Times New Roman" pitchFamily="18" charset="0"/>
              </a:rPr>
              <a:t>acetylation of multiple enzymes might provide a mechanism of coordinating different pathways.  </a:t>
            </a:r>
            <a:r>
              <a:rPr lang="en-US" altLang="zh-CN" b="1" dirty="0" smtClean="0">
                <a:solidFill>
                  <a:srgbClr val="FF0000"/>
                </a:solidFill>
                <a:latin typeface="Times New Roman" pitchFamily="18" charset="0"/>
              </a:rPr>
              <a:t>      </a:t>
            </a:r>
          </a:p>
        </p:txBody>
      </p:sp>
    </p:spTree>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560811"/>
            <a:ext cx="9144000" cy="1143000"/>
          </a:xfrm>
        </p:spPr>
        <p:txBody>
          <a:bodyPr/>
          <a:lstStyle/>
          <a:p>
            <a:pPr eaLnBrk="1" hangingPunct="1"/>
            <a:r>
              <a:rPr lang="en-US" altLang="zh-CN" sz="4000" b="1" dirty="0" smtClean="0">
                <a:solidFill>
                  <a:srgbClr val="3333FF"/>
                </a:solidFill>
                <a:latin typeface="Times New Roman" pitchFamily="18" charset="0"/>
                <a:cs typeface="Times New Roman" pitchFamily="18" charset="0"/>
              </a:rPr>
              <a:t>The concentration of acetyl-CoA </a:t>
            </a:r>
            <a:br>
              <a:rPr lang="en-US" altLang="zh-CN" sz="4000" b="1" dirty="0" smtClean="0">
                <a:solidFill>
                  <a:srgbClr val="3333FF"/>
                </a:solidFill>
                <a:latin typeface="Times New Roman" pitchFamily="18" charset="0"/>
                <a:cs typeface="Times New Roman" pitchFamily="18" charset="0"/>
              </a:rPr>
            </a:br>
            <a:r>
              <a:rPr lang="en-US" altLang="zh-CN" sz="4000" b="1" dirty="0" smtClean="0">
                <a:solidFill>
                  <a:srgbClr val="3333FF"/>
                </a:solidFill>
                <a:latin typeface="Times New Roman" pitchFamily="18" charset="0"/>
                <a:cs typeface="Times New Roman" pitchFamily="18" charset="0"/>
              </a:rPr>
              <a:t>globally influence the acetylation level </a:t>
            </a:r>
            <a:br>
              <a:rPr lang="en-US" altLang="zh-CN" sz="4000" b="1" dirty="0" smtClean="0">
                <a:solidFill>
                  <a:srgbClr val="3333FF"/>
                </a:solidFill>
                <a:latin typeface="Times New Roman" pitchFamily="18" charset="0"/>
                <a:cs typeface="Times New Roman" pitchFamily="18" charset="0"/>
              </a:rPr>
            </a:br>
            <a:r>
              <a:rPr lang="en-US" altLang="zh-CN" sz="4000" b="1" dirty="0" smtClean="0">
                <a:solidFill>
                  <a:srgbClr val="3333FF"/>
                </a:solidFill>
                <a:latin typeface="Times New Roman" pitchFamily="18" charset="0"/>
                <a:cs typeface="Times New Roman" pitchFamily="18" charset="0"/>
              </a:rPr>
              <a:t>of metabolic enzymes</a:t>
            </a:r>
          </a:p>
        </p:txBody>
      </p:sp>
      <p:sp>
        <p:nvSpPr>
          <p:cNvPr id="90115" name="Rectangle 3"/>
          <p:cNvSpPr>
            <a:spLocks noGrp="1" noChangeArrowheads="1"/>
          </p:cNvSpPr>
          <p:nvPr>
            <p:ph type="body" idx="1"/>
          </p:nvPr>
        </p:nvSpPr>
        <p:spPr>
          <a:xfrm>
            <a:off x="142875" y="1714500"/>
            <a:ext cx="8642350" cy="6165850"/>
          </a:xfrm>
        </p:spPr>
        <p:txBody>
          <a:bodyPr/>
          <a:lstStyle/>
          <a:p>
            <a:pPr eaLnBrk="1" hangingPunct="1">
              <a:buFontTx/>
              <a:buNone/>
            </a:pPr>
            <a:endParaRPr lang="en-US" altLang="zh-CN" sz="3600" b="1" dirty="0" smtClean="0">
              <a:latin typeface="Times New Roman" pitchFamily="18" charset="0"/>
            </a:endParaRPr>
          </a:p>
          <a:p>
            <a:pPr eaLnBrk="1" hangingPunct="1">
              <a:buFontTx/>
              <a:buNone/>
            </a:pPr>
            <a:r>
              <a:rPr lang="en-US" altLang="zh-CN" dirty="0" smtClean="0"/>
              <a:t>   </a:t>
            </a:r>
            <a:r>
              <a:rPr lang="en-US" altLang="zh-CN" b="1" dirty="0" smtClean="0">
                <a:solidFill>
                  <a:srgbClr val="FF0000"/>
                </a:solidFill>
                <a:latin typeface="Times New Roman" pitchFamily="18" charset="0"/>
                <a:cs typeface="Times New Roman" pitchFamily="18" charset="0"/>
              </a:rPr>
              <a:t>Acetyl-CoA</a:t>
            </a:r>
            <a:r>
              <a:rPr lang="en-US" altLang="zh-CN" b="1" dirty="0" smtClean="0">
                <a:latin typeface="Times New Roman" pitchFamily="18" charset="0"/>
                <a:cs typeface="Times New Roman" pitchFamily="18" charset="0"/>
              </a:rPr>
              <a:t> is a key intermediate metabolite produced and consumed by many metabolic reactions; as such, its cellular concentration is linked to many metabolic pathways. Thus, any alterations in its concentration might modify and regulate metabolic pathways in response to both extracellular and intracellular metabolic status.</a:t>
            </a: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304800"/>
            <a:ext cx="9144000" cy="1143000"/>
          </a:xfrm>
        </p:spPr>
        <p:txBody>
          <a:bodyPr/>
          <a:lstStyle/>
          <a:p>
            <a:pPr eaLnBrk="1" hangingPunct="1"/>
            <a:r>
              <a:rPr lang="en-US" altLang="zh-CN" sz="5400" b="1" dirty="0" smtClean="0">
                <a:solidFill>
                  <a:srgbClr val="3333FF"/>
                </a:solidFill>
                <a:latin typeface="Times New Roman" pitchFamily="18" charset="0"/>
              </a:rPr>
              <a:t>Adipose tissues store and supply fatty acids</a:t>
            </a:r>
            <a:r>
              <a:rPr lang="en-US" altLang="zh-CN" dirty="0" smtClean="0"/>
              <a:t> </a:t>
            </a:r>
          </a:p>
        </p:txBody>
      </p:sp>
      <p:sp>
        <p:nvSpPr>
          <p:cNvPr id="9219" name="Rectangle 3"/>
          <p:cNvSpPr>
            <a:spLocks noGrp="1" noChangeArrowheads="1"/>
          </p:cNvSpPr>
          <p:nvPr>
            <p:ph type="body" idx="1"/>
          </p:nvPr>
        </p:nvSpPr>
        <p:spPr>
          <a:xfrm>
            <a:off x="197768" y="1905000"/>
            <a:ext cx="8748464" cy="4953000"/>
          </a:xfrm>
        </p:spPr>
        <p:txBody>
          <a:bodyPr/>
          <a:lstStyle/>
          <a:p>
            <a:pPr eaLnBrk="1" hangingPunct="1">
              <a:lnSpc>
                <a:spcPct val="90000"/>
              </a:lnSpc>
            </a:pPr>
            <a:r>
              <a:rPr lang="en-US" altLang="zh-CN" sz="3600" b="1" dirty="0" smtClean="0">
                <a:latin typeface="Times New Roman" pitchFamily="18" charset="0"/>
              </a:rPr>
              <a:t>Consist of adipocytes</a:t>
            </a:r>
          </a:p>
          <a:p>
            <a:pPr eaLnBrk="1" hangingPunct="1">
              <a:lnSpc>
                <a:spcPct val="90000"/>
              </a:lnSpc>
            </a:pPr>
            <a:r>
              <a:rPr lang="en-US" altLang="zh-CN" sz="3600" b="1" dirty="0" smtClean="0">
                <a:latin typeface="Times New Roman" pitchFamily="18" charset="0"/>
              </a:rPr>
              <a:t>Store triacylglycerols (TAGs)</a:t>
            </a:r>
          </a:p>
          <a:p>
            <a:pPr eaLnBrk="1" hangingPunct="1">
              <a:lnSpc>
                <a:spcPct val="90000"/>
              </a:lnSpc>
            </a:pPr>
            <a:r>
              <a:rPr lang="en-US" altLang="zh-CN" sz="3600" b="1" dirty="0" smtClean="0">
                <a:latin typeface="Times New Roman" pitchFamily="18" charset="0"/>
              </a:rPr>
              <a:t>Metabolically very active</a:t>
            </a:r>
          </a:p>
          <a:p>
            <a:pPr eaLnBrk="1" hangingPunct="1">
              <a:lnSpc>
                <a:spcPct val="90000"/>
              </a:lnSpc>
            </a:pPr>
            <a:r>
              <a:rPr lang="en-US" altLang="zh-CN" sz="3600" b="1" dirty="0" smtClean="0">
                <a:latin typeface="Times New Roman" pitchFamily="18" charset="0"/>
              </a:rPr>
              <a:t>Convert glucose to fatty acids and TAGs</a:t>
            </a:r>
          </a:p>
          <a:p>
            <a:pPr eaLnBrk="1" hangingPunct="1">
              <a:lnSpc>
                <a:spcPct val="90000"/>
              </a:lnSpc>
            </a:pPr>
            <a:r>
              <a:rPr lang="en-US" altLang="zh-CN" sz="3600" b="1" dirty="0" smtClean="0">
                <a:latin typeface="Times New Roman" pitchFamily="18" charset="0"/>
              </a:rPr>
              <a:t>Can also release free fatty acids</a:t>
            </a:r>
          </a:p>
          <a:p>
            <a:pPr eaLnBrk="1" hangingPunct="1">
              <a:lnSpc>
                <a:spcPct val="90000"/>
              </a:lnSpc>
            </a:pPr>
            <a:r>
              <a:rPr lang="en-US" altLang="zh-CN" sz="3600" b="1" dirty="0" smtClean="0">
                <a:latin typeface="Times New Roman" pitchFamily="18" charset="0"/>
              </a:rPr>
              <a:t>Lipase activity regulated by hormones (epinephrine stimulates, whereas insulin decreases the activity)</a:t>
            </a:r>
          </a:p>
        </p:txBody>
      </p:sp>
    </p:spTree>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692696"/>
            <a:ext cx="8975277" cy="5717629"/>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0035" y="332656"/>
            <a:ext cx="9093965" cy="5827736"/>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11125" y="352425"/>
            <a:ext cx="8921750" cy="615315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547664" y="1"/>
            <a:ext cx="6264695" cy="6860692"/>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779784" y="476671"/>
            <a:ext cx="5672535" cy="5997813"/>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68313" y="692150"/>
            <a:ext cx="8229600" cy="1143000"/>
          </a:xfrm>
        </p:spPr>
        <p:txBody>
          <a:bodyPr/>
          <a:lstStyle/>
          <a:p>
            <a:pPr eaLnBrk="1" hangingPunct="1"/>
            <a:r>
              <a:rPr lang="en-US" altLang="zh-CN" sz="6600" b="1" dirty="0" smtClean="0">
                <a:solidFill>
                  <a:srgbClr val="3333FF"/>
                </a:solidFill>
                <a:latin typeface="Times New Roman" pitchFamily="18" charset="0"/>
              </a:rPr>
              <a:t>Keywords</a:t>
            </a:r>
            <a:r>
              <a:rPr lang="en-US" altLang="zh-CN" sz="6000" b="1" dirty="0" smtClean="0">
                <a:solidFill>
                  <a:srgbClr val="3333FF"/>
                </a:solidFill>
                <a:latin typeface="Times New Roman" pitchFamily="18" charset="0"/>
              </a:rPr>
              <a:t/>
            </a:r>
            <a:br>
              <a:rPr lang="en-US" altLang="zh-CN" sz="6000" b="1" dirty="0" smtClean="0">
                <a:solidFill>
                  <a:srgbClr val="3333FF"/>
                </a:solidFill>
                <a:latin typeface="Times New Roman" pitchFamily="18" charset="0"/>
              </a:rPr>
            </a:br>
            <a:endParaRPr lang="en-US" altLang="zh-CN" sz="6000" b="1" dirty="0" smtClean="0">
              <a:solidFill>
                <a:srgbClr val="3333FF"/>
              </a:solidFill>
              <a:latin typeface="Times New Roman" pitchFamily="18" charset="0"/>
            </a:endParaRPr>
          </a:p>
        </p:txBody>
      </p:sp>
      <p:sp>
        <p:nvSpPr>
          <p:cNvPr id="91139" name="Rectangle 3"/>
          <p:cNvSpPr>
            <a:spLocks noGrp="1" noChangeArrowheads="1"/>
          </p:cNvSpPr>
          <p:nvPr>
            <p:ph type="body" idx="1"/>
          </p:nvPr>
        </p:nvSpPr>
        <p:spPr>
          <a:xfrm>
            <a:off x="428625" y="928688"/>
            <a:ext cx="7772400" cy="4114800"/>
          </a:xfrm>
        </p:spPr>
        <p:txBody>
          <a:bodyPr/>
          <a:lstStyle/>
          <a:p>
            <a:pPr eaLnBrk="1" hangingPunct="1">
              <a:buFontTx/>
              <a:buNone/>
            </a:pPr>
            <a:endParaRPr lang="en-US" altLang="zh-CN" b="1" dirty="0" smtClean="0">
              <a:latin typeface="Times New Roman" pitchFamily="18" charset="0"/>
            </a:endParaRPr>
          </a:p>
          <a:p>
            <a:pPr eaLnBrk="1" hangingPunct="1"/>
            <a:r>
              <a:rPr lang="en-US" altLang="zh-CN" b="1" dirty="0" smtClean="0">
                <a:latin typeface="Times New Roman" pitchFamily="18" charset="0"/>
              </a:rPr>
              <a:t>Integration of metabolism---function of liver and adipose tissue</a:t>
            </a:r>
          </a:p>
          <a:p>
            <a:pPr eaLnBrk="1" hangingPunct="1"/>
            <a:r>
              <a:rPr lang="en-US" altLang="zh-CN" b="1" dirty="0" smtClean="0">
                <a:latin typeface="Times New Roman" pitchFamily="18" charset="0"/>
              </a:rPr>
              <a:t>Hormonal regulation---</a:t>
            </a:r>
            <a:r>
              <a:rPr lang="en-US" altLang="zh-CN" b="1" dirty="0" smtClean="0">
                <a:solidFill>
                  <a:srgbClr val="FF0000"/>
                </a:solidFill>
                <a:latin typeface="Times New Roman" pitchFamily="18" charset="0"/>
              </a:rPr>
              <a:t>epinephrine</a:t>
            </a:r>
            <a:r>
              <a:rPr lang="en-US" altLang="zh-CN" b="1" dirty="0" smtClean="0">
                <a:latin typeface="Times New Roman" pitchFamily="18" charset="0"/>
              </a:rPr>
              <a:t>, </a:t>
            </a:r>
            <a:r>
              <a:rPr lang="en-US" altLang="zh-CN" b="1" dirty="0" smtClean="0">
                <a:solidFill>
                  <a:srgbClr val="FF0000"/>
                </a:solidFill>
                <a:latin typeface="Times New Roman" pitchFamily="18" charset="0"/>
              </a:rPr>
              <a:t>glucagon</a:t>
            </a:r>
            <a:r>
              <a:rPr lang="en-US" altLang="zh-CN" b="1" dirty="0" smtClean="0">
                <a:latin typeface="Times New Roman" pitchFamily="18" charset="0"/>
              </a:rPr>
              <a:t> and </a:t>
            </a:r>
            <a:r>
              <a:rPr lang="en-US" altLang="zh-CN" b="1" dirty="0" smtClean="0">
                <a:solidFill>
                  <a:srgbClr val="FF0000"/>
                </a:solidFill>
                <a:latin typeface="Times New Roman" pitchFamily="18" charset="0"/>
              </a:rPr>
              <a:t>insulin</a:t>
            </a:r>
            <a:endParaRPr lang="en-US" altLang="zh-CN" b="1" dirty="0" smtClean="0">
              <a:latin typeface="Times New Roman" pitchFamily="18" charset="0"/>
            </a:endParaRPr>
          </a:p>
          <a:p>
            <a:pPr eaLnBrk="1" hangingPunct="1"/>
            <a:endParaRPr lang="en-US" altLang="zh-CN" b="1" dirty="0" smtClean="0">
              <a:latin typeface="Times New Roman" pitchFamily="18"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68313" y="692150"/>
            <a:ext cx="8229600" cy="1143000"/>
          </a:xfrm>
        </p:spPr>
        <p:txBody>
          <a:bodyPr/>
          <a:lstStyle/>
          <a:p>
            <a:pPr eaLnBrk="1" hangingPunct="1"/>
            <a:r>
              <a:rPr lang="en-US" altLang="zh-CN" sz="6000" b="1" dirty="0" smtClean="0">
                <a:solidFill>
                  <a:srgbClr val="3333FF"/>
                </a:solidFill>
                <a:latin typeface="Times New Roman" pitchFamily="18" charset="0"/>
              </a:rPr>
              <a:t>Words of the week</a:t>
            </a:r>
            <a:br>
              <a:rPr lang="en-US" altLang="zh-CN" sz="6000" b="1" dirty="0" smtClean="0">
                <a:solidFill>
                  <a:srgbClr val="3333FF"/>
                </a:solidFill>
                <a:latin typeface="Times New Roman" pitchFamily="18" charset="0"/>
              </a:rPr>
            </a:br>
            <a:endParaRPr lang="en-US" altLang="zh-CN" sz="6000" b="1" dirty="0" smtClean="0">
              <a:solidFill>
                <a:srgbClr val="3333FF"/>
              </a:solidFill>
              <a:latin typeface="Times New Roman" pitchFamily="18" charset="0"/>
            </a:endParaRPr>
          </a:p>
        </p:txBody>
      </p:sp>
      <p:sp>
        <p:nvSpPr>
          <p:cNvPr id="131075" name="Rectangle 3"/>
          <p:cNvSpPr>
            <a:spLocks noGrp="1" noChangeArrowheads="1"/>
          </p:cNvSpPr>
          <p:nvPr>
            <p:ph type="body" idx="1"/>
          </p:nvPr>
        </p:nvSpPr>
        <p:spPr>
          <a:xfrm>
            <a:off x="428625" y="928688"/>
            <a:ext cx="7772400" cy="4114800"/>
          </a:xfrm>
        </p:spPr>
        <p:txBody>
          <a:bodyPr/>
          <a:lstStyle/>
          <a:p>
            <a:pPr eaLnBrk="1" hangingPunct="1">
              <a:buFontTx/>
              <a:buNone/>
            </a:pPr>
            <a:endParaRPr lang="en-US" altLang="zh-CN" b="1" dirty="0" smtClean="0">
              <a:latin typeface="Times New Roman" pitchFamily="18" charset="0"/>
            </a:endParaRPr>
          </a:p>
          <a:p>
            <a:pPr eaLnBrk="1" hangingPunct="1"/>
            <a:r>
              <a:rPr lang="en-US" altLang="zh-CN" sz="3600" b="1" dirty="0" smtClean="0">
                <a:latin typeface="Times New Roman" pitchFamily="18" charset="0"/>
              </a:rPr>
              <a:t>epinephrine, glucagon and insulin</a:t>
            </a:r>
          </a:p>
          <a:p>
            <a:pPr eaLnBrk="1" hangingPunct="1"/>
            <a:r>
              <a:rPr lang="en-US" altLang="zh-CN" sz="3600" b="1" dirty="0" smtClean="0">
                <a:latin typeface="Times New Roman" pitchFamily="18" charset="0"/>
              </a:rPr>
              <a:t>hyperglycemia</a:t>
            </a:r>
            <a:r>
              <a:rPr lang="zh-CN" altLang="en-US" sz="3600" b="1" dirty="0" smtClean="0">
                <a:latin typeface="Times New Roman" pitchFamily="18" charset="0"/>
              </a:rPr>
              <a:t> </a:t>
            </a:r>
            <a:r>
              <a:rPr lang="zh-CN" altLang="en-US" sz="3600" b="1" dirty="0" smtClean="0">
                <a:latin typeface="楷体" panose="02010609060101010101" pitchFamily="49" charset="-122"/>
                <a:ea typeface="楷体" panose="02010609060101010101" pitchFamily="49" charset="-122"/>
              </a:rPr>
              <a:t>高血糖</a:t>
            </a:r>
            <a:endParaRPr lang="en-US" altLang="zh-CN" sz="3600" b="1" dirty="0" smtClean="0">
              <a:latin typeface="楷体" panose="02010609060101010101" pitchFamily="49" charset="-122"/>
              <a:ea typeface="楷体" panose="02010609060101010101" pitchFamily="49" charset="-122"/>
            </a:endParaRPr>
          </a:p>
          <a:p>
            <a:pPr eaLnBrk="1" hangingPunct="1"/>
            <a:r>
              <a:rPr lang="en-US" altLang="zh-CN" sz="3600" b="1" dirty="0" smtClean="0">
                <a:latin typeface="Times New Roman" pitchFamily="18" charset="0"/>
              </a:rPr>
              <a:t>hypoglycemia </a:t>
            </a:r>
            <a:r>
              <a:rPr lang="zh-CN" altLang="en-US" sz="3600" b="1" dirty="0" smtClean="0">
                <a:latin typeface="楷体" panose="02010609060101010101" pitchFamily="49" charset="-122"/>
                <a:ea typeface="楷体" panose="02010609060101010101" pitchFamily="49" charset="-122"/>
              </a:rPr>
              <a:t>低血糖</a:t>
            </a:r>
            <a:endParaRPr lang="en-US" altLang="zh-CN" sz="3600" b="1" dirty="0" smtClean="0">
              <a:latin typeface="楷体" panose="02010609060101010101" pitchFamily="49" charset="-122"/>
              <a:ea typeface="楷体" panose="02010609060101010101" pitchFamily="49" charset="-122"/>
            </a:endParaRPr>
          </a:p>
          <a:p>
            <a:pPr eaLnBrk="1" hangingPunct="1"/>
            <a:endParaRPr lang="en-US" altLang="zh-CN" sz="3600" b="1" dirty="0" smtClean="0">
              <a:latin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434489" y="260648"/>
            <a:ext cx="8424936" cy="1143000"/>
          </a:xfrm>
        </p:spPr>
        <p:txBody>
          <a:bodyPr/>
          <a:lstStyle/>
          <a:p>
            <a:r>
              <a:rPr lang="en-US" altLang="zh-CN" b="1" dirty="0">
                <a:solidFill>
                  <a:srgbClr val="3333FF"/>
                </a:solidFill>
                <a:latin typeface="Times New Roman" pitchFamily="18" charset="0"/>
              </a:rPr>
              <a:t>Text-book reading of the week</a:t>
            </a:r>
          </a:p>
        </p:txBody>
      </p:sp>
      <p:sp>
        <p:nvSpPr>
          <p:cNvPr id="87043" name="Rectangle 3"/>
          <p:cNvSpPr>
            <a:spLocks noGrp="1" noChangeArrowheads="1"/>
          </p:cNvSpPr>
          <p:nvPr>
            <p:ph type="body" idx="4294967295"/>
          </p:nvPr>
        </p:nvSpPr>
        <p:spPr>
          <a:xfrm>
            <a:off x="454968" y="1403648"/>
            <a:ext cx="8535897" cy="5689600"/>
          </a:xfrm>
          <a:ln>
            <a:noFill/>
          </a:ln>
        </p:spPr>
        <p:txBody>
          <a:bodyPr/>
          <a:lstStyle/>
          <a:p>
            <a:r>
              <a:rPr lang="en-US" altLang="zh-CN" b="1" dirty="0" smtClean="0">
                <a:latin typeface="Times New Roman" pitchFamily="18" charset="0"/>
                <a:ea typeface="宋体" charset="-122"/>
                <a:cs typeface="Times New Roman" pitchFamily="18" charset="0"/>
              </a:rPr>
              <a:t>Summary 23.1 (p937)</a:t>
            </a:r>
          </a:p>
          <a:p>
            <a:r>
              <a:rPr lang="en-US" altLang="zh-CN" b="1" dirty="0">
                <a:latin typeface="Times New Roman" pitchFamily="18" charset="0"/>
                <a:ea typeface="宋体" charset="-122"/>
                <a:cs typeface="Times New Roman" pitchFamily="18" charset="0"/>
              </a:rPr>
              <a:t>Summary </a:t>
            </a:r>
            <a:r>
              <a:rPr lang="en-US" altLang="zh-CN" b="1" dirty="0" smtClean="0">
                <a:latin typeface="Times New Roman" pitchFamily="18" charset="0"/>
                <a:ea typeface="宋体" charset="-122"/>
                <a:cs typeface="Times New Roman" pitchFamily="18" charset="0"/>
              </a:rPr>
              <a:t>23.2 </a:t>
            </a:r>
            <a:r>
              <a:rPr lang="en-US" altLang="zh-CN" b="1" dirty="0">
                <a:latin typeface="Times New Roman" pitchFamily="18" charset="0"/>
                <a:ea typeface="宋体" charset="-122"/>
                <a:cs typeface="Times New Roman" pitchFamily="18" charset="0"/>
              </a:rPr>
              <a:t>(</a:t>
            </a:r>
            <a:r>
              <a:rPr lang="en-US" altLang="zh-CN" b="1" dirty="0" smtClean="0">
                <a:latin typeface="Times New Roman" pitchFamily="18" charset="0"/>
                <a:ea typeface="宋体" charset="-122"/>
                <a:cs typeface="Times New Roman" pitchFamily="18" charset="0"/>
              </a:rPr>
              <a:t>p950)</a:t>
            </a:r>
          </a:p>
          <a:p>
            <a:r>
              <a:rPr lang="en-US" altLang="zh-CN" b="1" dirty="0">
                <a:latin typeface="Times New Roman" pitchFamily="18" charset="0"/>
                <a:ea typeface="宋体" charset="-122"/>
                <a:cs typeface="Times New Roman" pitchFamily="18" charset="0"/>
              </a:rPr>
              <a:t>Summary </a:t>
            </a:r>
            <a:r>
              <a:rPr lang="en-US" altLang="zh-CN" b="1" dirty="0" smtClean="0">
                <a:latin typeface="Times New Roman" pitchFamily="18" charset="0"/>
                <a:ea typeface="宋体" charset="-122"/>
                <a:cs typeface="Times New Roman" pitchFamily="18" charset="0"/>
              </a:rPr>
              <a:t>23.3 </a:t>
            </a:r>
            <a:r>
              <a:rPr lang="en-US" altLang="zh-CN" b="1" dirty="0">
                <a:latin typeface="Times New Roman" pitchFamily="18" charset="0"/>
                <a:ea typeface="宋体" charset="-122"/>
                <a:cs typeface="Times New Roman" pitchFamily="18" charset="0"/>
              </a:rPr>
              <a:t>(</a:t>
            </a:r>
            <a:r>
              <a:rPr lang="en-US" altLang="zh-CN" b="1" dirty="0" smtClean="0">
                <a:latin typeface="Times New Roman" pitchFamily="18" charset="0"/>
                <a:ea typeface="宋体" charset="-122"/>
                <a:cs typeface="Times New Roman" pitchFamily="18" charset="0"/>
              </a:rPr>
              <a:t>p960)</a:t>
            </a:r>
          </a:p>
          <a:p>
            <a:r>
              <a:rPr lang="en-US" altLang="zh-CN" b="1" dirty="0" smtClean="0">
                <a:latin typeface="Times New Roman" pitchFamily="18" charset="0"/>
                <a:ea typeface="宋体" charset="-122"/>
                <a:cs typeface="Times New Roman" pitchFamily="18" charset="0"/>
              </a:rPr>
              <a:t>p951-960 (Hormonal regulation of fuel metabolism</a:t>
            </a:r>
            <a:r>
              <a:rPr lang="en-US" altLang="zh-CN" b="1" dirty="0" smtClean="0">
                <a:latin typeface="Times New Roman" pitchFamily="18" charset="0"/>
              </a:rPr>
              <a:t>)</a:t>
            </a:r>
          </a:p>
          <a:p>
            <a:r>
              <a:rPr lang="en-US" altLang="zh-CN" b="1" dirty="0">
                <a:latin typeface="Times New Roman" pitchFamily="18" charset="0"/>
              </a:rPr>
              <a:t>p</a:t>
            </a:r>
            <a:r>
              <a:rPr lang="en-US" altLang="zh-CN" b="1" dirty="0" smtClean="0">
                <a:latin typeface="Times New Roman" pitchFamily="18" charset="0"/>
              </a:rPr>
              <a:t>288-290 (Guide book)</a:t>
            </a:r>
          </a:p>
          <a:p>
            <a:endParaRPr lang="en-US" altLang="zh-CN" sz="2800" b="1" dirty="0">
              <a:latin typeface="Times New Roman" pitchFamily="18" charset="0"/>
            </a:endParaRPr>
          </a:p>
          <a:p>
            <a:pPr marL="0" indent="0">
              <a:buNone/>
            </a:pPr>
            <a:endParaRPr lang="en-US" altLang="zh-CN" b="1" dirty="0">
              <a:latin typeface="Times New Roman" pitchFamily="18" charset="0"/>
              <a:ea typeface="宋体" charset="-122"/>
              <a:cs typeface="Times New Roman" pitchFamily="18" charset="0"/>
            </a:endParaRPr>
          </a:p>
          <a:p>
            <a:endParaRPr lang="en-US" altLang="zh-CN" b="1" dirty="0">
              <a:latin typeface="Times New Roman" pitchFamily="18" charset="0"/>
              <a:ea typeface="宋体" charset="-122"/>
              <a:cs typeface="Times New Roman" pitchFamily="18" charset="0"/>
            </a:endParaRPr>
          </a:p>
          <a:p>
            <a:endParaRPr lang="en-US" altLang="zh-CN" b="1" dirty="0" smtClean="0">
              <a:latin typeface="Times New Roman" pitchFamily="18" charset="0"/>
              <a:ea typeface="宋体" charset="-122"/>
              <a:cs typeface="Times New Roman" pitchFamily="18" charset="0"/>
            </a:endParaRPr>
          </a:p>
          <a:p>
            <a:pPr>
              <a:buFontTx/>
              <a:buNone/>
            </a:pPr>
            <a:endParaRPr lang="zh-CN" altLang="en-US" b="1" dirty="0" smtClean="0">
              <a:latin typeface="Times New Roman" pitchFamily="18" charset="0"/>
              <a:ea typeface="宋体" charset="-122"/>
              <a:cs typeface="Times New Roman" pitchFamily="18" charset="0"/>
            </a:endParaRPr>
          </a:p>
        </p:txBody>
      </p:sp>
    </p:spTree>
    <p:extLst>
      <p:ext uri="{BB962C8B-B14F-4D97-AF65-F5344CB8AC3E}">
        <p14:creationId xmlns:p14="http://schemas.microsoft.com/office/powerpoint/2010/main" val="23369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fade">
                                      <p:cBhvr>
                                        <p:cTn id="7" dur="1000"/>
                                        <p:tgtEl>
                                          <p:spTgt spid="87043">
                                            <p:txEl>
                                              <p:pRg st="0" end="0"/>
                                            </p:txEl>
                                          </p:spTgt>
                                        </p:tgtEl>
                                      </p:cBhvr>
                                    </p:animEffect>
                                    <p:anim calcmode="lin" valueType="num">
                                      <p:cBhvr>
                                        <p:cTn id="8" dur="10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70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7043">
                                            <p:txEl>
                                              <p:pRg st="1" end="1"/>
                                            </p:txEl>
                                          </p:spTgt>
                                        </p:tgtEl>
                                        <p:attrNameLst>
                                          <p:attrName>style.visibility</p:attrName>
                                        </p:attrNameLst>
                                      </p:cBhvr>
                                      <p:to>
                                        <p:strVal val="visible"/>
                                      </p:to>
                                    </p:set>
                                    <p:animEffect transition="in" filter="fade">
                                      <p:cBhvr>
                                        <p:cTn id="14" dur="1000"/>
                                        <p:tgtEl>
                                          <p:spTgt spid="87043">
                                            <p:txEl>
                                              <p:pRg st="1" end="1"/>
                                            </p:txEl>
                                          </p:spTgt>
                                        </p:tgtEl>
                                      </p:cBhvr>
                                    </p:animEffect>
                                    <p:anim calcmode="lin" valueType="num">
                                      <p:cBhvr>
                                        <p:cTn id="15" dur="10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70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7043">
                                            <p:txEl>
                                              <p:pRg st="2" end="2"/>
                                            </p:txEl>
                                          </p:spTgt>
                                        </p:tgtEl>
                                        <p:attrNameLst>
                                          <p:attrName>style.visibility</p:attrName>
                                        </p:attrNameLst>
                                      </p:cBhvr>
                                      <p:to>
                                        <p:strVal val="visible"/>
                                      </p:to>
                                    </p:set>
                                    <p:animEffect transition="in" filter="fade">
                                      <p:cBhvr>
                                        <p:cTn id="21" dur="1000"/>
                                        <p:tgtEl>
                                          <p:spTgt spid="87043">
                                            <p:txEl>
                                              <p:pRg st="2" end="2"/>
                                            </p:txEl>
                                          </p:spTgt>
                                        </p:tgtEl>
                                      </p:cBhvr>
                                    </p:animEffect>
                                    <p:anim calcmode="lin" valueType="num">
                                      <p:cBhvr>
                                        <p:cTn id="22" dur="10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70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7043">
                                            <p:txEl>
                                              <p:pRg st="3" end="3"/>
                                            </p:txEl>
                                          </p:spTgt>
                                        </p:tgtEl>
                                        <p:attrNameLst>
                                          <p:attrName>style.visibility</p:attrName>
                                        </p:attrNameLst>
                                      </p:cBhvr>
                                      <p:to>
                                        <p:strVal val="visible"/>
                                      </p:to>
                                    </p:set>
                                    <p:animEffect transition="in" filter="fade">
                                      <p:cBhvr>
                                        <p:cTn id="28" dur="1000"/>
                                        <p:tgtEl>
                                          <p:spTgt spid="87043">
                                            <p:txEl>
                                              <p:pRg st="3" end="3"/>
                                            </p:txEl>
                                          </p:spTgt>
                                        </p:tgtEl>
                                      </p:cBhvr>
                                    </p:animEffect>
                                    <p:anim calcmode="lin" valueType="num">
                                      <p:cBhvr>
                                        <p:cTn id="29" dur="1000" fill="hold"/>
                                        <p:tgtEl>
                                          <p:spTgt spid="8704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70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7043">
                                            <p:txEl>
                                              <p:pRg st="4" end="4"/>
                                            </p:txEl>
                                          </p:spTgt>
                                        </p:tgtEl>
                                        <p:attrNameLst>
                                          <p:attrName>style.visibility</p:attrName>
                                        </p:attrNameLst>
                                      </p:cBhvr>
                                      <p:to>
                                        <p:strVal val="visible"/>
                                      </p:to>
                                    </p:set>
                                    <p:animEffect transition="in" filter="fade">
                                      <p:cBhvr>
                                        <p:cTn id="35" dur="1000"/>
                                        <p:tgtEl>
                                          <p:spTgt spid="87043">
                                            <p:txEl>
                                              <p:pRg st="4" end="4"/>
                                            </p:txEl>
                                          </p:spTgt>
                                        </p:tgtEl>
                                      </p:cBhvr>
                                    </p:animEffect>
                                    <p:anim calcmode="lin" valueType="num">
                                      <p:cBhvr>
                                        <p:cTn id="36" dur="1000" fill="hold"/>
                                        <p:tgtEl>
                                          <p:spTgt spid="8704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704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71490" y="486653"/>
            <a:ext cx="8229600" cy="1143000"/>
          </a:xfrm>
        </p:spPr>
        <p:txBody>
          <a:bodyPr/>
          <a:lstStyle/>
          <a:p>
            <a:pPr eaLnBrk="1" hangingPunct="1">
              <a:lnSpc>
                <a:spcPts val="5000"/>
              </a:lnSpc>
            </a:pPr>
            <a:r>
              <a:rPr lang="en-US" altLang="zh-CN" sz="6600" b="1" dirty="0" smtClean="0">
                <a:solidFill>
                  <a:srgbClr val="3333FF"/>
                </a:solidFill>
                <a:latin typeface="Times New Roman" pitchFamily="18" charset="0"/>
              </a:rPr>
              <a:t>Important pictures</a:t>
            </a:r>
            <a:br>
              <a:rPr lang="en-US" altLang="zh-CN" sz="6600" b="1" dirty="0" smtClean="0">
                <a:solidFill>
                  <a:srgbClr val="3333FF"/>
                </a:solidFill>
                <a:latin typeface="Times New Roman" pitchFamily="18" charset="0"/>
              </a:rPr>
            </a:br>
            <a:endParaRPr lang="en-US" altLang="zh-CN" sz="6600" b="1" dirty="0" smtClean="0">
              <a:solidFill>
                <a:srgbClr val="3333FF"/>
              </a:solidFill>
              <a:latin typeface="Times New Roman" pitchFamily="18" charset="0"/>
            </a:endParaRPr>
          </a:p>
        </p:txBody>
      </p:sp>
      <p:sp>
        <p:nvSpPr>
          <p:cNvPr id="176131" name="Rectangle 3"/>
          <p:cNvSpPr>
            <a:spLocks noGrp="1" noChangeArrowheads="1"/>
          </p:cNvSpPr>
          <p:nvPr>
            <p:ph type="body" idx="1"/>
          </p:nvPr>
        </p:nvSpPr>
        <p:spPr>
          <a:xfrm>
            <a:off x="611188" y="2133600"/>
            <a:ext cx="7772400" cy="4114800"/>
          </a:xfrm>
        </p:spPr>
        <p:txBody>
          <a:bodyPr/>
          <a:lstStyle/>
          <a:p>
            <a:pPr eaLnBrk="1" hangingPunct="1">
              <a:buFontTx/>
              <a:buNone/>
            </a:pPr>
            <a:r>
              <a:rPr lang="en-US" altLang="zh-CN" b="1" dirty="0" smtClean="0">
                <a:latin typeface="Times New Roman" pitchFamily="18" charset="0"/>
              </a:rPr>
              <a:t>   </a:t>
            </a:r>
          </a:p>
          <a:p>
            <a:pPr eaLnBrk="1" hangingPunct="1"/>
            <a:endParaRPr lang="en-US" altLang="zh-CN" b="1" dirty="0" smtClean="0">
              <a:latin typeface="Times New Roman" pitchFamily="18" charset="0"/>
            </a:endParaRPr>
          </a:p>
        </p:txBody>
      </p:sp>
      <p:pic>
        <p:nvPicPr>
          <p:cNvPr id="2" name="图片 1"/>
          <p:cNvPicPr>
            <a:picLocks noChangeAspect="1"/>
          </p:cNvPicPr>
          <p:nvPr/>
        </p:nvPicPr>
        <p:blipFill>
          <a:blip r:embed="rId2"/>
          <a:stretch>
            <a:fillRect/>
          </a:stretch>
        </p:blipFill>
        <p:spPr>
          <a:xfrm>
            <a:off x="1115616" y="1523997"/>
            <a:ext cx="3052507" cy="5334003"/>
          </a:xfrm>
          <a:prstGeom prst="rect">
            <a:avLst/>
          </a:prstGeom>
        </p:spPr>
      </p:pic>
      <p:pic>
        <p:nvPicPr>
          <p:cNvPr id="3" name="图片 2"/>
          <p:cNvPicPr>
            <a:picLocks noChangeAspect="1"/>
          </p:cNvPicPr>
          <p:nvPr/>
        </p:nvPicPr>
        <p:blipFill>
          <a:blip r:embed="rId3"/>
          <a:stretch>
            <a:fillRect/>
          </a:stretch>
        </p:blipFill>
        <p:spPr>
          <a:xfrm>
            <a:off x="4598084" y="2276872"/>
            <a:ext cx="3793926" cy="3036923"/>
          </a:xfrm>
          <a:prstGeom prst="rect">
            <a:avLst/>
          </a:prstGeom>
        </p:spPr>
      </p:pic>
      <p:sp>
        <p:nvSpPr>
          <p:cNvPr id="4" name="文本框 3"/>
          <p:cNvSpPr txBox="1"/>
          <p:nvPr/>
        </p:nvSpPr>
        <p:spPr>
          <a:xfrm>
            <a:off x="4787041" y="5725180"/>
            <a:ext cx="3708066" cy="523220"/>
          </a:xfrm>
          <a:prstGeom prst="rect">
            <a:avLst/>
          </a:prstGeom>
          <a:noFill/>
        </p:spPr>
        <p:txBody>
          <a:bodyPr wrap="none" rtlCol="0">
            <a:spAutoFit/>
          </a:bodyPr>
          <a:lstStyle/>
          <a:p>
            <a:r>
              <a:rPr lang="en-US" altLang="zh-CN" sz="2800" b="1" dirty="0" smtClean="0">
                <a:solidFill>
                  <a:srgbClr val="3333FF"/>
                </a:solidFill>
                <a:latin typeface="Times New Roman" panose="02020603050405020304" pitchFamily="18" charset="0"/>
                <a:cs typeface="Times New Roman" panose="02020603050405020304" pitchFamily="18" charset="0"/>
              </a:rPr>
              <a:t>Guide Book: p289-290 </a:t>
            </a:r>
            <a:endParaRPr lang="zh-CN" altLang="en-US" sz="2800" b="1" dirty="0">
              <a:solidFill>
                <a:srgbClr val="3333FF"/>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2750141" y="2631556"/>
            <a:ext cx="466794" cy="276999"/>
          </a:xfrm>
          <a:prstGeom prst="rect">
            <a:avLst/>
          </a:prstGeom>
          <a:noFill/>
        </p:spPr>
        <p:txBody>
          <a:bodyPr wrap="none" rtlCol="0">
            <a:spAutoFit/>
          </a:bodyPr>
          <a:lstStyle/>
          <a:p>
            <a:r>
              <a:rPr lang="en-US" altLang="zh-CN" sz="1200" b="1" dirty="0" smtClean="0">
                <a:solidFill>
                  <a:srgbClr val="F81616"/>
                </a:solidFill>
                <a:latin typeface="Times New Roman" panose="02020603050405020304" pitchFamily="18" charset="0"/>
                <a:cs typeface="Times New Roman" panose="02020603050405020304" pitchFamily="18" charset="0"/>
              </a:rPr>
              <a:t>14-4</a:t>
            </a:r>
            <a:endParaRPr lang="zh-CN" altLang="en-US" sz="1200" b="1" dirty="0">
              <a:solidFill>
                <a:srgbClr val="F81616"/>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232998" y="2971797"/>
            <a:ext cx="543739" cy="553998"/>
          </a:xfrm>
          <a:prstGeom prst="rect">
            <a:avLst/>
          </a:prstGeom>
          <a:noFill/>
        </p:spPr>
        <p:txBody>
          <a:bodyPr wrap="none" rtlCol="0">
            <a:spAutoFit/>
          </a:bodyPr>
          <a:lstStyle/>
          <a:p>
            <a:r>
              <a:rPr lang="en-US" altLang="zh-CN" sz="1200" b="1" dirty="0" smtClean="0">
                <a:solidFill>
                  <a:srgbClr val="F81616"/>
                </a:solidFill>
                <a:latin typeface="Times New Roman" panose="02020603050405020304" pitchFamily="18" charset="0"/>
                <a:cs typeface="Times New Roman" panose="02020603050405020304" pitchFamily="18" charset="0"/>
              </a:rPr>
              <a:t>14-21</a:t>
            </a:r>
            <a:endParaRPr lang="zh-CN" altLang="en-US" sz="1200" b="1" dirty="0">
              <a:solidFill>
                <a:srgbClr val="F81616"/>
              </a:solidFill>
              <a:latin typeface="Times New Roman" panose="02020603050405020304" pitchFamily="18" charset="0"/>
              <a:cs typeface="Times New Roman" panose="02020603050405020304" pitchFamily="18" charset="0"/>
            </a:endParaRPr>
          </a:p>
          <a:p>
            <a:endParaRPr lang="zh-CN" altLang="en-US" dirty="0"/>
          </a:p>
        </p:txBody>
      </p:sp>
      <p:sp>
        <p:nvSpPr>
          <p:cNvPr id="8" name="文本框 7"/>
          <p:cNvSpPr txBox="1"/>
          <p:nvPr/>
        </p:nvSpPr>
        <p:spPr>
          <a:xfrm>
            <a:off x="3275856" y="4437112"/>
            <a:ext cx="543739" cy="461665"/>
          </a:xfrm>
          <a:prstGeom prst="rect">
            <a:avLst/>
          </a:prstGeom>
          <a:noFill/>
        </p:spPr>
        <p:txBody>
          <a:bodyPr wrap="none" rtlCol="0">
            <a:spAutoFit/>
          </a:bodyPr>
          <a:lstStyle/>
          <a:p>
            <a:r>
              <a:rPr lang="en-US" altLang="zh-CN" sz="1200" b="1" dirty="0" smtClean="0">
                <a:solidFill>
                  <a:srgbClr val="F81616"/>
                </a:solidFill>
                <a:latin typeface="Times New Roman" panose="02020603050405020304" pitchFamily="18" charset="0"/>
                <a:cs typeface="Times New Roman" panose="02020603050405020304" pitchFamily="18" charset="0"/>
              </a:rPr>
              <a:t>19-16</a:t>
            </a:r>
            <a:endParaRPr lang="zh-CN" altLang="en-US" sz="1200" b="1" dirty="0">
              <a:solidFill>
                <a:srgbClr val="F81616"/>
              </a:solidFill>
              <a:latin typeface="Times New Roman" panose="02020603050405020304" pitchFamily="18" charset="0"/>
              <a:cs typeface="Times New Roman" panose="02020603050405020304" pitchFamily="18" charset="0"/>
            </a:endParaRPr>
          </a:p>
          <a:p>
            <a:endParaRPr lang="zh-CN" altLang="en-US" sz="12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2245267" y="4774731"/>
            <a:ext cx="543739" cy="461665"/>
          </a:xfrm>
          <a:prstGeom prst="rect">
            <a:avLst/>
          </a:prstGeom>
          <a:noFill/>
        </p:spPr>
        <p:txBody>
          <a:bodyPr wrap="none" rtlCol="0">
            <a:spAutoFit/>
          </a:bodyPr>
          <a:lstStyle/>
          <a:p>
            <a:r>
              <a:rPr lang="en-US" altLang="zh-CN" sz="1200" b="1" dirty="0" smtClean="0">
                <a:solidFill>
                  <a:srgbClr val="F81616"/>
                </a:solidFill>
                <a:latin typeface="Times New Roman" panose="02020603050405020304" pitchFamily="18" charset="0"/>
                <a:cs typeface="Times New Roman" panose="02020603050405020304" pitchFamily="18" charset="0"/>
              </a:rPr>
              <a:t>19-19</a:t>
            </a:r>
            <a:endParaRPr lang="zh-CN" altLang="en-US" sz="1200" b="1" dirty="0">
              <a:solidFill>
                <a:srgbClr val="F81616"/>
              </a:solidFill>
              <a:latin typeface="Times New Roman" panose="02020603050405020304" pitchFamily="18" charset="0"/>
              <a:cs typeface="Times New Roman" panose="02020603050405020304" pitchFamily="18" charset="0"/>
            </a:endParaRPr>
          </a:p>
          <a:p>
            <a:endParaRPr lang="zh-CN" altLang="en-US" sz="12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3326063" y="5313795"/>
            <a:ext cx="543739" cy="461665"/>
          </a:xfrm>
          <a:prstGeom prst="rect">
            <a:avLst/>
          </a:prstGeom>
          <a:noFill/>
        </p:spPr>
        <p:txBody>
          <a:bodyPr wrap="none" rtlCol="0">
            <a:spAutoFit/>
          </a:bodyPr>
          <a:lstStyle/>
          <a:p>
            <a:r>
              <a:rPr lang="en-US" altLang="zh-CN" sz="1200" b="1" dirty="0" smtClean="0">
                <a:solidFill>
                  <a:srgbClr val="F81616"/>
                </a:solidFill>
                <a:latin typeface="Times New Roman" panose="02020603050405020304" pitchFamily="18" charset="0"/>
                <a:cs typeface="Times New Roman" panose="02020603050405020304" pitchFamily="18" charset="0"/>
              </a:rPr>
              <a:t>19-31</a:t>
            </a:r>
            <a:endParaRPr lang="zh-CN" altLang="en-US" sz="1200" b="1" dirty="0">
              <a:solidFill>
                <a:srgbClr val="F81616"/>
              </a:solidFill>
              <a:latin typeface="Times New Roman" panose="02020603050405020304" pitchFamily="18" charset="0"/>
              <a:cs typeface="Times New Roman" panose="02020603050405020304" pitchFamily="18" charset="0"/>
            </a:endParaRPr>
          </a:p>
          <a:p>
            <a:endParaRPr lang="zh-CN" altLang="en-US" sz="12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3593407" y="5474456"/>
            <a:ext cx="543739" cy="461665"/>
          </a:xfrm>
          <a:prstGeom prst="rect">
            <a:avLst/>
          </a:prstGeom>
          <a:noFill/>
        </p:spPr>
        <p:txBody>
          <a:bodyPr wrap="none" rtlCol="0">
            <a:spAutoFit/>
          </a:bodyPr>
          <a:lstStyle/>
          <a:p>
            <a:r>
              <a:rPr lang="en-US" altLang="zh-CN" sz="1200" b="1" dirty="0" smtClean="0">
                <a:solidFill>
                  <a:srgbClr val="F81616"/>
                </a:solidFill>
                <a:latin typeface="Times New Roman" panose="02020603050405020304" pitchFamily="18" charset="0"/>
                <a:cs typeface="Times New Roman" panose="02020603050405020304" pitchFamily="18" charset="0"/>
              </a:rPr>
              <a:t>19-32</a:t>
            </a:r>
            <a:endParaRPr lang="zh-CN" altLang="en-US" sz="1200" b="1" dirty="0">
              <a:solidFill>
                <a:srgbClr val="F81616"/>
              </a:solidFill>
              <a:latin typeface="Times New Roman" panose="02020603050405020304" pitchFamily="18" charset="0"/>
              <a:cs typeface="Times New Roman" panose="02020603050405020304" pitchFamily="18" charset="0"/>
            </a:endParaRPr>
          </a:p>
          <a:p>
            <a:endParaRPr lang="zh-CN" altLang="en-US" sz="12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3097720" y="5660574"/>
            <a:ext cx="543739" cy="461665"/>
          </a:xfrm>
          <a:prstGeom prst="rect">
            <a:avLst/>
          </a:prstGeom>
          <a:noFill/>
        </p:spPr>
        <p:txBody>
          <a:bodyPr wrap="none" rtlCol="0">
            <a:spAutoFit/>
          </a:bodyPr>
          <a:lstStyle/>
          <a:p>
            <a:r>
              <a:rPr lang="en-US" altLang="zh-CN" sz="1200" b="1" dirty="0" smtClean="0">
                <a:solidFill>
                  <a:srgbClr val="F81616"/>
                </a:solidFill>
                <a:latin typeface="Times New Roman" panose="02020603050405020304" pitchFamily="18" charset="0"/>
                <a:cs typeface="Times New Roman" panose="02020603050405020304" pitchFamily="18" charset="0"/>
              </a:rPr>
              <a:t>19-65</a:t>
            </a:r>
            <a:endParaRPr lang="zh-CN" altLang="en-US" sz="1200" b="1" dirty="0">
              <a:solidFill>
                <a:srgbClr val="F81616"/>
              </a:solidFill>
              <a:latin typeface="Times New Roman" panose="02020603050405020304" pitchFamily="18" charset="0"/>
              <a:cs typeface="Times New Roman" panose="02020603050405020304" pitchFamily="18" charset="0"/>
            </a:endParaRPr>
          </a:p>
          <a:p>
            <a:endParaRPr lang="zh-CN" altLang="en-US" sz="12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2351328" y="6040904"/>
            <a:ext cx="543739" cy="553998"/>
          </a:xfrm>
          <a:prstGeom prst="rect">
            <a:avLst/>
          </a:prstGeom>
          <a:noFill/>
        </p:spPr>
        <p:txBody>
          <a:bodyPr wrap="none" rtlCol="0">
            <a:spAutoFit/>
          </a:bodyPr>
          <a:lstStyle/>
          <a:p>
            <a:r>
              <a:rPr lang="en-US" altLang="zh-CN" sz="1200" b="1" dirty="0" smtClean="0">
                <a:solidFill>
                  <a:srgbClr val="F81616"/>
                </a:solidFill>
                <a:latin typeface="Times New Roman" panose="02020603050405020304" pitchFamily="18" charset="0"/>
                <a:cs typeface="Times New Roman" panose="02020603050405020304" pitchFamily="18" charset="0"/>
              </a:rPr>
              <a:t>14-17</a:t>
            </a:r>
            <a:endParaRPr lang="zh-CN" altLang="en-US" sz="1200" b="1" dirty="0">
              <a:solidFill>
                <a:srgbClr val="F81616"/>
              </a:solidFill>
              <a:latin typeface="Times New Roman" panose="02020603050405020304" pitchFamily="18" charset="0"/>
              <a:cs typeface="Times New Roman" panose="02020603050405020304" pitchFamily="18" charset="0"/>
            </a:endParaRPr>
          </a:p>
          <a:p>
            <a:endParaRPr lang="zh-CN" altLang="en-US" dirty="0"/>
          </a:p>
        </p:txBody>
      </p:sp>
      <p:sp>
        <p:nvSpPr>
          <p:cNvPr id="14" name="文本框 13"/>
          <p:cNvSpPr txBox="1"/>
          <p:nvPr/>
        </p:nvSpPr>
        <p:spPr>
          <a:xfrm>
            <a:off x="7849645" y="2276872"/>
            <a:ext cx="748923" cy="738664"/>
          </a:xfrm>
          <a:prstGeom prst="rect">
            <a:avLst/>
          </a:prstGeom>
          <a:noFill/>
        </p:spPr>
        <p:txBody>
          <a:bodyPr wrap="none" rtlCol="0">
            <a:spAutoFit/>
          </a:bodyPr>
          <a:lstStyle/>
          <a:p>
            <a:r>
              <a:rPr lang="en-US" altLang="zh-CN" sz="2400" b="1" dirty="0" smtClean="0">
                <a:solidFill>
                  <a:srgbClr val="F81616"/>
                </a:solidFill>
                <a:latin typeface="Times New Roman" panose="02020603050405020304" pitchFamily="18" charset="0"/>
                <a:cs typeface="Times New Roman" panose="02020603050405020304" pitchFamily="18" charset="0"/>
              </a:rPr>
              <a:t>22-4</a:t>
            </a:r>
            <a:endParaRPr lang="zh-CN" altLang="en-US" sz="2400" b="1" dirty="0">
              <a:solidFill>
                <a:srgbClr val="F81616"/>
              </a:solidFill>
              <a:latin typeface="Times New Roman" panose="02020603050405020304" pitchFamily="18" charset="0"/>
              <a:cs typeface="Times New Roman" panose="02020603050405020304" pitchFamily="18" charset="0"/>
            </a:endParaRPr>
          </a:p>
          <a:p>
            <a:endParaRPr lang="zh-CN" altLang="en-US" dirty="0"/>
          </a:p>
        </p:txBody>
      </p:sp>
      <p:sp>
        <p:nvSpPr>
          <p:cNvPr id="15" name="文本框 14"/>
          <p:cNvSpPr txBox="1"/>
          <p:nvPr/>
        </p:nvSpPr>
        <p:spPr>
          <a:xfrm>
            <a:off x="8258180" y="2637890"/>
            <a:ext cx="885820" cy="738664"/>
          </a:xfrm>
          <a:prstGeom prst="rect">
            <a:avLst/>
          </a:prstGeom>
          <a:noFill/>
        </p:spPr>
        <p:txBody>
          <a:bodyPr wrap="none" rtlCol="0">
            <a:spAutoFit/>
          </a:bodyPr>
          <a:lstStyle/>
          <a:p>
            <a:r>
              <a:rPr lang="en-US" altLang="zh-CN" sz="2400" b="1" dirty="0" smtClean="0">
                <a:solidFill>
                  <a:srgbClr val="F81616"/>
                </a:solidFill>
                <a:latin typeface="Times New Roman" panose="02020603050405020304" pitchFamily="18" charset="0"/>
                <a:cs typeface="Times New Roman" panose="02020603050405020304" pitchFamily="18" charset="0"/>
              </a:rPr>
              <a:t>22-11</a:t>
            </a:r>
            <a:endParaRPr lang="zh-CN" altLang="en-US" sz="2400" b="1" dirty="0">
              <a:solidFill>
                <a:srgbClr val="F81616"/>
              </a:solidFill>
              <a:latin typeface="Times New Roman" panose="02020603050405020304" pitchFamily="18" charset="0"/>
              <a:cs typeface="Times New Roman" panose="02020603050405020304" pitchFamily="18" charset="0"/>
            </a:endParaRPr>
          </a:p>
          <a:p>
            <a:endParaRPr lang="zh-CN" altLang="en-US" dirty="0"/>
          </a:p>
        </p:txBody>
      </p:sp>
      <p:sp>
        <p:nvSpPr>
          <p:cNvPr id="16" name="文本框 15"/>
          <p:cNvSpPr txBox="1"/>
          <p:nvPr/>
        </p:nvSpPr>
        <p:spPr>
          <a:xfrm>
            <a:off x="7284240" y="3376554"/>
            <a:ext cx="902811" cy="738664"/>
          </a:xfrm>
          <a:prstGeom prst="rect">
            <a:avLst/>
          </a:prstGeom>
          <a:noFill/>
        </p:spPr>
        <p:txBody>
          <a:bodyPr wrap="none" rtlCol="0">
            <a:spAutoFit/>
          </a:bodyPr>
          <a:lstStyle/>
          <a:p>
            <a:r>
              <a:rPr lang="en-US" altLang="zh-CN" sz="2400" b="1" dirty="0" smtClean="0">
                <a:solidFill>
                  <a:srgbClr val="F81616"/>
                </a:solidFill>
                <a:latin typeface="Times New Roman" panose="02020603050405020304" pitchFamily="18" charset="0"/>
                <a:cs typeface="Times New Roman" panose="02020603050405020304" pitchFamily="18" charset="0"/>
              </a:rPr>
              <a:t>22-37</a:t>
            </a:r>
            <a:endParaRPr lang="zh-CN" altLang="en-US" sz="2400" b="1" dirty="0">
              <a:solidFill>
                <a:srgbClr val="F81616"/>
              </a:solidFill>
              <a:latin typeface="Times New Roman" panose="02020603050405020304" pitchFamily="18" charset="0"/>
              <a:cs typeface="Times New Roman" panose="02020603050405020304" pitchFamily="18" charset="0"/>
            </a:endParaRPr>
          </a:p>
          <a:p>
            <a:endParaRPr lang="zh-CN" altLang="en-US" dirty="0"/>
          </a:p>
        </p:txBody>
      </p:sp>
      <p:sp>
        <p:nvSpPr>
          <p:cNvPr id="18" name="文本框 17"/>
          <p:cNvSpPr txBox="1"/>
          <p:nvPr/>
        </p:nvSpPr>
        <p:spPr>
          <a:xfrm>
            <a:off x="7695757" y="3737572"/>
            <a:ext cx="902811" cy="738664"/>
          </a:xfrm>
          <a:prstGeom prst="rect">
            <a:avLst/>
          </a:prstGeom>
          <a:noFill/>
        </p:spPr>
        <p:txBody>
          <a:bodyPr wrap="none" rtlCol="0">
            <a:spAutoFit/>
          </a:bodyPr>
          <a:lstStyle/>
          <a:p>
            <a:r>
              <a:rPr lang="en-US" altLang="zh-CN" sz="2400" b="1" dirty="0" smtClean="0">
                <a:solidFill>
                  <a:srgbClr val="F81616"/>
                </a:solidFill>
                <a:latin typeface="Times New Roman" panose="02020603050405020304" pitchFamily="18" charset="0"/>
                <a:cs typeface="Times New Roman" panose="02020603050405020304" pitchFamily="18" charset="0"/>
              </a:rPr>
              <a:t>22-38</a:t>
            </a:r>
            <a:endParaRPr lang="zh-CN" altLang="en-US" sz="2400" b="1" dirty="0">
              <a:solidFill>
                <a:srgbClr val="F81616"/>
              </a:solidFill>
              <a:latin typeface="Times New Roman" panose="02020603050405020304" pitchFamily="18" charset="0"/>
              <a:cs typeface="Times New Roman" panose="02020603050405020304" pitchFamily="18" charset="0"/>
            </a:endParaRPr>
          </a:p>
          <a:p>
            <a:endParaRPr lang="zh-CN" altLang="en-US" dirty="0"/>
          </a:p>
        </p:txBody>
      </p:sp>
      <p:sp>
        <p:nvSpPr>
          <p:cNvPr id="19" name="文本框 18"/>
          <p:cNvSpPr txBox="1"/>
          <p:nvPr/>
        </p:nvSpPr>
        <p:spPr>
          <a:xfrm>
            <a:off x="7311309" y="4492269"/>
            <a:ext cx="902811" cy="738664"/>
          </a:xfrm>
          <a:prstGeom prst="rect">
            <a:avLst/>
          </a:prstGeom>
          <a:noFill/>
        </p:spPr>
        <p:txBody>
          <a:bodyPr wrap="none" rtlCol="0">
            <a:spAutoFit/>
          </a:bodyPr>
          <a:lstStyle/>
          <a:p>
            <a:r>
              <a:rPr lang="en-US" altLang="zh-CN" sz="2400" b="1" dirty="0" smtClean="0">
                <a:solidFill>
                  <a:srgbClr val="F81616"/>
                </a:solidFill>
                <a:latin typeface="Times New Roman" panose="02020603050405020304" pitchFamily="18" charset="0"/>
                <a:cs typeface="Times New Roman" panose="02020603050405020304" pitchFamily="18" charset="0"/>
              </a:rPr>
              <a:t>22-48</a:t>
            </a:r>
            <a:endParaRPr lang="zh-CN" altLang="en-US" sz="2400" b="1" dirty="0">
              <a:solidFill>
                <a:srgbClr val="F81616"/>
              </a:solidFill>
              <a:latin typeface="Times New Roman" panose="02020603050405020304" pitchFamily="18" charset="0"/>
              <a:cs typeface="Times New Roman" panose="02020603050405020304" pitchFamily="18" charset="0"/>
            </a:endParaRPr>
          </a:p>
          <a:p>
            <a:endParaRPr lang="zh-CN" altLang="en-US" dirty="0"/>
          </a:p>
        </p:txBody>
      </p:sp>
      <p:sp>
        <p:nvSpPr>
          <p:cNvPr id="20" name="文本框 19"/>
          <p:cNvSpPr txBox="1"/>
          <p:nvPr/>
        </p:nvSpPr>
        <p:spPr>
          <a:xfrm>
            <a:off x="7755966" y="4853287"/>
            <a:ext cx="902811" cy="738664"/>
          </a:xfrm>
          <a:prstGeom prst="rect">
            <a:avLst/>
          </a:prstGeom>
          <a:noFill/>
        </p:spPr>
        <p:txBody>
          <a:bodyPr wrap="none" rtlCol="0">
            <a:spAutoFit/>
          </a:bodyPr>
          <a:lstStyle/>
          <a:p>
            <a:r>
              <a:rPr lang="en-US" altLang="zh-CN" sz="2400" b="1" dirty="0" smtClean="0">
                <a:solidFill>
                  <a:srgbClr val="F81616"/>
                </a:solidFill>
                <a:latin typeface="Times New Roman" panose="02020603050405020304" pitchFamily="18" charset="0"/>
                <a:cs typeface="Times New Roman" panose="02020603050405020304" pitchFamily="18" charset="0"/>
              </a:rPr>
              <a:t>22-49</a:t>
            </a:r>
            <a:endParaRPr lang="zh-CN" altLang="en-US" sz="2400" b="1" dirty="0">
              <a:solidFill>
                <a:srgbClr val="F81616"/>
              </a:solidFill>
              <a:latin typeface="Times New Roman" panose="02020603050405020304" pitchFamily="18" charset="0"/>
              <a:cs typeface="Times New Roman" panose="02020603050405020304" pitchFamily="18" charset="0"/>
            </a:endParaRPr>
          </a:p>
          <a:p>
            <a:endParaRPr lang="zh-CN" altLang="en-US" dirty="0"/>
          </a:p>
        </p:txBody>
      </p:sp>
      <p:sp>
        <p:nvSpPr>
          <p:cNvPr id="21" name="文本框 20"/>
          <p:cNvSpPr txBox="1"/>
          <p:nvPr/>
        </p:nvSpPr>
        <p:spPr>
          <a:xfrm>
            <a:off x="2842037" y="3488751"/>
            <a:ext cx="543739" cy="276999"/>
          </a:xfrm>
          <a:prstGeom prst="rect">
            <a:avLst/>
          </a:prstGeom>
          <a:noFill/>
        </p:spPr>
        <p:txBody>
          <a:bodyPr wrap="none" rtlCol="0">
            <a:spAutoFit/>
          </a:bodyPr>
          <a:lstStyle/>
          <a:p>
            <a:r>
              <a:rPr lang="en-US" altLang="zh-CN" sz="1200" b="1" dirty="0">
                <a:solidFill>
                  <a:srgbClr val="F81616"/>
                </a:solidFill>
                <a:latin typeface="Times New Roman" panose="02020603050405020304" pitchFamily="18" charset="0"/>
                <a:cs typeface="Times New Roman" panose="02020603050405020304" pitchFamily="18" charset="0"/>
              </a:rPr>
              <a:t>16-22</a:t>
            </a:r>
            <a:endParaRPr lang="zh-CN" altLang="en-US" sz="1200" b="1" dirty="0">
              <a:solidFill>
                <a:srgbClr val="F8161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21015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67544" y="764704"/>
            <a:ext cx="8229600" cy="1143000"/>
          </a:xfrm>
        </p:spPr>
        <p:txBody>
          <a:bodyPr/>
          <a:lstStyle/>
          <a:p>
            <a:pPr eaLnBrk="1" hangingPunct="1"/>
            <a:r>
              <a:rPr lang="en-US" altLang="zh-CN" sz="5400" b="1" dirty="0" smtClean="0">
                <a:solidFill>
                  <a:srgbClr val="3333FF"/>
                </a:solidFill>
                <a:latin typeface="Times New Roman" pitchFamily="18" charset="0"/>
              </a:rPr>
              <a:t>Something you should know for Part II </a:t>
            </a:r>
            <a:br>
              <a:rPr lang="en-US" altLang="zh-CN" sz="5400" b="1" dirty="0" smtClean="0">
                <a:solidFill>
                  <a:srgbClr val="3333FF"/>
                </a:solidFill>
                <a:latin typeface="Times New Roman" pitchFamily="18" charset="0"/>
              </a:rPr>
            </a:br>
            <a:endParaRPr lang="en-US" altLang="zh-CN" sz="5400" b="1" dirty="0" smtClean="0">
              <a:solidFill>
                <a:srgbClr val="3333FF"/>
              </a:solidFill>
              <a:latin typeface="Times New Roman" pitchFamily="18" charset="0"/>
            </a:endParaRPr>
          </a:p>
        </p:txBody>
      </p:sp>
      <p:sp>
        <p:nvSpPr>
          <p:cNvPr id="176131" name="Rectangle 3"/>
          <p:cNvSpPr>
            <a:spLocks noGrp="1" noChangeArrowheads="1"/>
          </p:cNvSpPr>
          <p:nvPr>
            <p:ph type="body" idx="1"/>
          </p:nvPr>
        </p:nvSpPr>
        <p:spPr>
          <a:xfrm>
            <a:off x="611188" y="2133600"/>
            <a:ext cx="7772400" cy="4114800"/>
          </a:xfrm>
        </p:spPr>
        <p:txBody>
          <a:bodyPr/>
          <a:lstStyle/>
          <a:p>
            <a:pPr eaLnBrk="1" hangingPunct="1">
              <a:buFontTx/>
              <a:buNone/>
            </a:pPr>
            <a:r>
              <a:rPr lang="en-US" altLang="zh-CN" b="1" dirty="0" smtClean="0">
                <a:latin typeface="Times New Roman" pitchFamily="18" charset="0"/>
              </a:rPr>
              <a:t>   Major catabolic and anabolic pathways, including:</a:t>
            </a:r>
          </a:p>
          <a:p>
            <a:pPr eaLnBrk="1" hangingPunct="1"/>
            <a:r>
              <a:rPr lang="en-US" altLang="zh-CN" b="1" dirty="0" smtClean="0">
                <a:latin typeface="Times New Roman" pitchFamily="18" charset="0"/>
              </a:rPr>
              <a:t>the mechanism of important reactions</a:t>
            </a:r>
          </a:p>
          <a:p>
            <a:pPr eaLnBrk="1" hangingPunct="1"/>
            <a:r>
              <a:rPr lang="en-US" altLang="zh-CN" b="1" dirty="0" smtClean="0">
                <a:latin typeface="Times New Roman" pitchFamily="18" charset="0"/>
              </a:rPr>
              <a:t>the enzymes or coenzymes involved</a:t>
            </a:r>
          </a:p>
          <a:p>
            <a:pPr eaLnBrk="1" hangingPunct="1"/>
            <a:r>
              <a:rPr lang="en-US" altLang="zh-CN" b="1" dirty="0" smtClean="0">
                <a:latin typeface="Times New Roman" pitchFamily="18" charset="0"/>
              </a:rPr>
              <a:t>regulation of the pathway</a:t>
            </a:r>
          </a:p>
          <a:p>
            <a:pPr eaLnBrk="1" hangingPunct="1"/>
            <a:r>
              <a:rPr lang="en-US" altLang="zh-CN" b="1" dirty="0" smtClean="0">
                <a:solidFill>
                  <a:srgbClr val="FF0000"/>
                </a:solidFill>
                <a:latin typeface="Times New Roman" pitchFamily="18" charset="0"/>
              </a:rPr>
              <a:t>interconnection </a:t>
            </a:r>
            <a:r>
              <a:rPr lang="en-US" altLang="zh-CN" b="1" dirty="0" smtClean="0">
                <a:latin typeface="Times New Roman" pitchFamily="18" charset="0"/>
              </a:rPr>
              <a:t>with the other pathways</a:t>
            </a:r>
          </a:p>
          <a:p>
            <a:pPr eaLnBrk="1" hangingPunct="1">
              <a:buFontTx/>
              <a:buNone/>
            </a:pPr>
            <a:endParaRPr lang="en-US" altLang="zh-CN" b="1" dirty="0" smtClean="0">
              <a:latin typeface="Times New Roman" pitchFamily="18" charset="0"/>
            </a:endParaRPr>
          </a:p>
          <a:p>
            <a:pPr eaLnBrk="1" hangingPunct="1"/>
            <a:endParaRPr lang="en-US" altLang="zh-CN" b="1" dirty="0" smtClean="0">
              <a:latin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6176</TotalTime>
  <Words>3690</Words>
  <Application>Microsoft Office PowerPoint</Application>
  <PresentationFormat>全屏显示(4:3)</PresentationFormat>
  <Paragraphs>432</Paragraphs>
  <Slides>99</Slides>
  <Notes>38</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99</vt:i4>
      </vt:variant>
    </vt:vector>
  </HeadingPairs>
  <TitlesOfParts>
    <vt:vector size="115" baseType="lpstr">
      <vt:lpstr>Lucida Grande</vt:lpstr>
      <vt:lpstr>MathPiOneItalic</vt:lpstr>
      <vt:lpstr>MS PGothic</vt:lpstr>
      <vt:lpstr>MS PGothic</vt:lpstr>
      <vt:lpstr>SolexBoldLining</vt:lpstr>
      <vt:lpstr>Whitney-Light</vt:lpstr>
      <vt:lpstr>Whitney-Semibold</vt:lpstr>
      <vt:lpstr>ヒラギノ角ゴ Pro W3</vt:lpstr>
      <vt:lpstr>楷体</vt:lpstr>
      <vt:lpstr>宋体</vt:lpstr>
      <vt:lpstr>Arial</vt:lpstr>
      <vt:lpstr>Symbol</vt:lpstr>
      <vt:lpstr>Times</vt:lpstr>
      <vt:lpstr>Times New Roman</vt:lpstr>
      <vt:lpstr>Wingdings</vt:lpstr>
      <vt:lpstr>Default Design</vt:lpstr>
      <vt:lpstr>Chapter 23   </vt:lpstr>
      <vt:lpstr>PowerPoint 演示文稿</vt:lpstr>
      <vt:lpstr>PowerPoint 演示文稿</vt:lpstr>
      <vt:lpstr>Each tissue of the human body has a specialized function </vt:lpstr>
      <vt:lpstr>PowerPoint 演示文稿</vt:lpstr>
      <vt:lpstr>PowerPoint 演示文稿</vt:lpstr>
      <vt:lpstr>PowerPoint 演示文稿</vt:lpstr>
      <vt:lpstr>PowerPoint 演示文稿</vt:lpstr>
      <vt:lpstr>Adipose tissues store and supply fatty acids </vt:lpstr>
      <vt:lpstr>PowerPoint 演示文稿</vt:lpstr>
      <vt:lpstr>PowerPoint 演示文稿</vt:lpstr>
      <vt:lpstr>Adipose tissue has important endocrine functions</vt:lpstr>
      <vt:lpstr>Adipokines</vt:lpstr>
      <vt:lpstr>Adipose tissue and adipokines</vt:lpstr>
      <vt:lpstr>Leptin  (瘦素)</vt:lpstr>
      <vt:lpstr>PowerPoint 演示文稿</vt:lpstr>
      <vt:lpstr>PowerPoint 演示文稿</vt:lpstr>
      <vt:lpstr>Adiponectin (脂联素) </vt:lpstr>
      <vt:lpstr>Function of adiponectin  </vt:lpstr>
      <vt:lpstr>Adiponectin and insulin sensitivity </vt:lpstr>
      <vt:lpstr>The role of AMPK in regulating ATP metabolism</vt:lpstr>
      <vt:lpstr>PowerPoint 演示文稿</vt:lpstr>
      <vt:lpstr>PowerPoint 演示文稿</vt:lpstr>
      <vt:lpstr>Brown adipose tissue (BAT)  is thermogenic </vt:lpstr>
      <vt:lpstr>PowerPoint 演示文稿</vt:lpstr>
      <vt:lpstr>PowerPoint 演示文稿</vt:lpstr>
      <vt:lpstr>PowerPoint 演示文稿</vt:lpstr>
      <vt:lpstr>PowerPoint 演示文稿</vt:lpstr>
      <vt:lpstr>PowerPoint 演示文稿</vt:lpstr>
      <vt:lpstr>Heart</vt:lpstr>
      <vt:lpstr>PowerPoint 演示文稿</vt:lpstr>
      <vt:lpstr>The brain uses energy for transmission of electrical impulses</vt:lpstr>
      <vt:lpstr>PowerPoint 演示文稿</vt:lpstr>
      <vt:lpstr>PowerPoint 演示文稿</vt:lpstr>
      <vt:lpstr>Blood mediates the metabolic interactions among all tissues</vt:lpstr>
      <vt:lpstr>PowerPoint 演示文稿</vt:lpstr>
      <vt:lpstr>PowerPoint 演示文稿</vt:lpstr>
      <vt:lpstr>Hormonal regulation of fuel metabolism </vt:lpstr>
      <vt:lpstr>PowerPoint 演示文稿</vt:lpstr>
      <vt:lpstr>PowerPoint 演示文稿</vt:lpstr>
      <vt:lpstr>Insulin is formed from its large precursor  preproinsulin by proteolytic processing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Three types of fuel reserves  of a normal human being </vt:lpstr>
      <vt:lpstr>PowerPoint 演示文稿</vt:lpstr>
      <vt:lpstr>PowerPoint 演示文稿</vt:lpstr>
      <vt:lpstr>PowerPoint 演示文稿</vt:lpstr>
      <vt:lpstr>PowerPoint 演示文稿</vt:lpstr>
      <vt:lpstr>Ketosis</vt:lpstr>
      <vt:lpstr>Two major clinical classes  of  diabetes mellitus</vt:lpstr>
      <vt:lpstr>Type 1 diabetes</vt:lpstr>
      <vt:lpstr>Type 2 diabetes</vt:lpstr>
      <vt:lpstr>The “lipid toxicity” hypothesis to explain the path from obesity to type 2 diabetes</vt:lpstr>
      <vt:lpstr>PowerPoint 演示文稿</vt:lpstr>
      <vt:lpstr>Symptoms of diabetes </vt:lpstr>
      <vt:lpstr>Diabetes arises from defects in insulin production or action </vt:lpstr>
      <vt:lpstr>PowerPoint 演示文稿</vt:lpstr>
      <vt:lpstr>Elevated blood glucose can have serious physiological consequences</vt:lpstr>
      <vt:lpstr>The average blood glucose concentration can be assessed by the amount of glycated hemoglobin  </vt:lpstr>
      <vt:lpstr>PowerPoint 演示文稿</vt:lpstr>
      <vt:lpstr>Some  bad  habits   that might lead to type 2 diabetes </vt:lpstr>
      <vt:lpstr>Treatments for Type 2 diabetes</vt:lpstr>
      <vt:lpstr>PowerPoint 演示文稿</vt:lpstr>
      <vt:lpstr>Hormones act through specific high-affinity cellular receptors </vt:lpstr>
      <vt:lpstr>PowerPoint 演示文稿</vt:lpstr>
      <vt:lpstr>PowerPoint 演示文稿</vt:lpstr>
      <vt:lpstr>PowerPoint 演示文稿</vt:lpstr>
      <vt:lpstr>What regulates the level of each hormone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Why are so many enzymes in a given pathway acetylated  </vt:lpstr>
      <vt:lpstr>The concentration of acetyl-CoA  globally influence the acetylation level  of metabolic enzymes</vt:lpstr>
      <vt:lpstr>PowerPoint 演示文稿</vt:lpstr>
      <vt:lpstr>PowerPoint 演示文稿</vt:lpstr>
      <vt:lpstr>PowerPoint 演示文稿</vt:lpstr>
      <vt:lpstr>PowerPoint 演示文稿</vt:lpstr>
      <vt:lpstr>PowerPoint 演示文稿</vt:lpstr>
      <vt:lpstr>Keywords </vt:lpstr>
      <vt:lpstr>Words of the week </vt:lpstr>
      <vt:lpstr>Text-book reading of the week</vt:lpstr>
      <vt:lpstr>Important pictures </vt:lpstr>
      <vt:lpstr>Something you should know for Part II  </vt:lpstr>
    </vt:vector>
  </TitlesOfParts>
  <Company>Tsinghua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23</dc:title>
  <dc:creator>Zhen Jenny Li</dc:creator>
  <cp:lastModifiedBy>li zhen</cp:lastModifiedBy>
  <cp:revision>409</cp:revision>
  <cp:lastPrinted>2018-11-23T03:02:59Z</cp:lastPrinted>
  <dcterms:created xsi:type="dcterms:W3CDTF">2004-06-08T09:41:47Z</dcterms:created>
  <dcterms:modified xsi:type="dcterms:W3CDTF">2018-11-23T08:15:49Z</dcterms:modified>
</cp:coreProperties>
</file>