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85"/>
  </p:notesMasterIdLst>
  <p:handoutMasterIdLst>
    <p:handoutMasterId r:id="rId86"/>
  </p:handoutMasterIdLst>
  <p:sldIdLst>
    <p:sldId id="443" r:id="rId2"/>
    <p:sldId id="445" r:id="rId3"/>
    <p:sldId id="566" r:id="rId4"/>
    <p:sldId id="529" r:id="rId5"/>
    <p:sldId id="530" r:id="rId6"/>
    <p:sldId id="447" r:id="rId7"/>
    <p:sldId id="448" r:id="rId8"/>
    <p:sldId id="635" r:id="rId9"/>
    <p:sldId id="636" r:id="rId10"/>
    <p:sldId id="452" r:id="rId11"/>
    <p:sldId id="531" r:id="rId12"/>
    <p:sldId id="456" r:id="rId13"/>
    <p:sldId id="458" r:id="rId14"/>
    <p:sldId id="600" r:id="rId15"/>
    <p:sldId id="642" r:id="rId16"/>
    <p:sldId id="457" r:id="rId17"/>
    <p:sldId id="460" r:id="rId18"/>
    <p:sldId id="643" r:id="rId19"/>
    <p:sldId id="644" r:id="rId20"/>
    <p:sldId id="461" r:id="rId21"/>
    <p:sldId id="459" r:id="rId22"/>
    <p:sldId id="465" r:id="rId23"/>
    <p:sldId id="466" r:id="rId24"/>
    <p:sldId id="595" r:id="rId25"/>
    <p:sldId id="646" r:id="rId26"/>
    <p:sldId id="597" r:id="rId27"/>
    <p:sldId id="647" r:id="rId28"/>
    <p:sldId id="469" r:id="rId29"/>
    <p:sldId id="539" r:id="rId30"/>
    <p:sldId id="473" r:id="rId31"/>
    <p:sldId id="471" r:id="rId32"/>
    <p:sldId id="572" r:id="rId33"/>
    <p:sldId id="475" r:id="rId34"/>
    <p:sldId id="660" r:id="rId35"/>
    <p:sldId id="477" r:id="rId36"/>
    <p:sldId id="661" r:id="rId37"/>
    <p:sldId id="659" r:id="rId38"/>
    <p:sldId id="478" r:id="rId39"/>
    <p:sldId id="479" r:id="rId40"/>
    <p:sldId id="480" r:id="rId41"/>
    <p:sldId id="481" r:id="rId42"/>
    <p:sldId id="482" r:id="rId43"/>
    <p:sldId id="483" r:id="rId44"/>
    <p:sldId id="484" r:id="rId45"/>
    <p:sldId id="672" r:id="rId46"/>
    <p:sldId id="662" r:id="rId47"/>
    <p:sldId id="486" r:id="rId48"/>
    <p:sldId id="487" r:id="rId49"/>
    <p:sldId id="663" r:id="rId50"/>
    <p:sldId id="488" r:id="rId51"/>
    <p:sldId id="491" r:id="rId52"/>
    <p:sldId id="669" r:id="rId53"/>
    <p:sldId id="493" r:id="rId54"/>
    <p:sldId id="664" r:id="rId55"/>
    <p:sldId id="665" r:id="rId56"/>
    <p:sldId id="666" r:id="rId57"/>
    <p:sldId id="667" r:id="rId58"/>
    <p:sldId id="668" r:id="rId59"/>
    <p:sldId id="494" r:id="rId60"/>
    <p:sldId id="565" r:id="rId61"/>
    <p:sldId id="497" r:id="rId62"/>
    <p:sldId id="498" r:id="rId63"/>
    <p:sldId id="499" r:id="rId64"/>
    <p:sldId id="528" r:id="rId65"/>
    <p:sldId id="500" r:id="rId66"/>
    <p:sldId id="501" r:id="rId67"/>
    <p:sldId id="502" r:id="rId68"/>
    <p:sldId id="503" r:id="rId69"/>
    <p:sldId id="504" r:id="rId70"/>
    <p:sldId id="551" r:id="rId71"/>
    <p:sldId id="552" r:id="rId72"/>
    <p:sldId id="534" r:id="rId73"/>
    <p:sldId id="507" r:id="rId74"/>
    <p:sldId id="506" r:id="rId75"/>
    <p:sldId id="670" r:id="rId76"/>
    <p:sldId id="671" r:id="rId77"/>
    <p:sldId id="420" r:id="rId78"/>
    <p:sldId id="673" r:id="rId79"/>
    <p:sldId id="632" r:id="rId80"/>
    <p:sldId id="639" r:id="rId81"/>
    <p:sldId id="651" r:id="rId82"/>
    <p:sldId id="607" r:id="rId83"/>
    <p:sldId id="440" r:id="rId84"/>
  </p:sldIdLst>
  <p:sldSz cx="9144000" cy="6858000" type="screen4x3"/>
  <p:notesSz cx="6858000" cy="9144000"/>
  <p:defaultTextStyle>
    <a:defPPr>
      <a:defRPr lang="zh-CN"/>
    </a:defPPr>
    <a:lvl1pPr algn="l" rtl="0" fontAlgn="base">
      <a:spcBef>
        <a:spcPct val="0"/>
      </a:spcBef>
      <a:spcAft>
        <a:spcPct val="0"/>
      </a:spcAft>
      <a:defRPr kern="1200">
        <a:solidFill>
          <a:schemeClr val="tx1"/>
        </a:solidFill>
        <a:latin typeface="Arial" charset="0"/>
        <a:ea typeface="宋体" charset="-122"/>
        <a:cs typeface="+mn-cs"/>
      </a:defRPr>
    </a:lvl1pPr>
    <a:lvl2pPr marL="457200" algn="l" rtl="0" fontAlgn="base">
      <a:spcBef>
        <a:spcPct val="0"/>
      </a:spcBef>
      <a:spcAft>
        <a:spcPct val="0"/>
      </a:spcAft>
      <a:defRPr kern="1200">
        <a:solidFill>
          <a:schemeClr val="tx1"/>
        </a:solidFill>
        <a:latin typeface="Arial" charset="0"/>
        <a:ea typeface="宋体" charset="-122"/>
        <a:cs typeface="+mn-cs"/>
      </a:defRPr>
    </a:lvl2pPr>
    <a:lvl3pPr marL="914400" algn="l" rtl="0" fontAlgn="base">
      <a:spcBef>
        <a:spcPct val="0"/>
      </a:spcBef>
      <a:spcAft>
        <a:spcPct val="0"/>
      </a:spcAft>
      <a:defRPr kern="1200">
        <a:solidFill>
          <a:schemeClr val="tx1"/>
        </a:solidFill>
        <a:latin typeface="Arial" charset="0"/>
        <a:ea typeface="宋体" charset="-122"/>
        <a:cs typeface="+mn-cs"/>
      </a:defRPr>
    </a:lvl3pPr>
    <a:lvl4pPr marL="1371600" algn="l" rtl="0" fontAlgn="base">
      <a:spcBef>
        <a:spcPct val="0"/>
      </a:spcBef>
      <a:spcAft>
        <a:spcPct val="0"/>
      </a:spcAft>
      <a:defRPr kern="1200">
        <a:solidFill>
          <a:schemeClr val="tx1"/>
        </a:solidFill>
        <a:latin typeface="Arial" charset="0"/>
        <a:ea typeface="宋体" charset="-122"/>
        <a:cs typeface="+mn-cs"/>
      </a:defRPr>
    </a:lvl4pPr>
    <a:lvl5pPr marL="1828800" algn="l" rtl="0" fontAlgn="base">
      <a:spcBef>
        <a:spcPct val="0"/>
      </a:spcBef>
      <a:spcAft>
        <a:spcPct val="0"/>
      </a:spcAft>
      <a:defRPr kern="1200">
        <a:solidFill>
          <a:schemeClr val="tx1"/>
        </a:solidFill>
        <a:latin typeface="Arial" charset="0"/>
        <a:ea typeface="宋体" charset="-122"/>
        <a:cs typeface="+mn-cs"/>
      </a:defRPr>
    </a:lvl5pPr>
    <a:lvl6pPr marL="2286000" algn="l" defTabSz="914400" rtl="0" eaLnBrk="1" latinLnBrk="0" hangingPunct="1">
      <a:defRPr kern="1200">
        <a:solidFill>
          <a:schemeClr val="tx1"/>
        </a:solidFill>
        <a:latin typeface="Arial" charset="0"/>
        <a:ea typeface="宋体" charset="-122"/>
        <a:cs typeface="+mn-cs"/>
      </a:defRPr>
    </a:lvl6pPr>
    <a:lvl7pPr marL="2743200" algn="l" defTabSz="914400" rtl="0" eaLnBrk="1" latinLnBrk="0" hangingPunct="1">
      <a:defRPr kern="1200">
        <a:solidFill>
          <a:schemeClr val="tx1"/>
        </a:solidFill>
        <a:latin typeface="Arial" charset="0"/>
        <a:ea typeface="宋体" charset="-122"/>
        <a:cs typeface="+mn-cs"/>
      </a:defRPr>
    </a:lvl7pPr>
    <a:lvl8pPr marL="3200400" algn="l" defTabSz="914400" rtl="0" eaLnBrk="1" latinLnBrk="0" hangingPunct="1">
      <a:defRPr kern="1200">
        <a:solidFill>
          <a:schemeClr val="tx1"/>
        </a:solidFill>
        <a:latin typeface="Arial" charset="0"/>
        <a:ea typeface="宋体" charset="-122"/>
        <a:cs typeface="+mn-cs"/>
      </a:defRPr>
    </a:lvl8pPr>
    <a:lvl9pPr marL="3657600" algn="l" defTabSz="914400" rtl="0" eaLnBrk="1" latinLnBrk="0" hangingPunct="1">
      <a:defRPr kern="1200">
        <a:solidFill>
          <a:schemeClr val="tx1"/>
        </a:solidFill>
        <a:latin typeface="Arial" charset="0"/>
        <a:ea typeface="宋体" charset="-122"/>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FF00"/>
    <a:srgbClr val="33CCFF"/>
    <a:srgbClr val="FFCCFF"/>
    <a:srgbClr val="66FFFF"/>
    <a:srgbClr val="FF0066"/>
    <a:srgbClr val="CC00CC"/>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9" autoAdjust="0"/>
    <p:restoredTop sz="94683" autoAdjust="0"/>
  </p:normalViewPr>
  <p:slideViewPr>
    <p:cSldViewPr>
      <p:cViewPr varScale="1">
        <p:scale>
          <a:sx n="109" d="100"/>
          <a:sy n="109" d="100"/>
        </p:scale>
        <p:origin x="1674" y="78"/>
      </p:cViewPr>
      <p:guideLst>
        <p:guide orient="horz" pos="2880"/>
        <p:guide pos="216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Lst>
  </p:outlineViewPr>
  <p:notesTextViewPr>
    <p:cViewPr>
      <p:scale>
        <a:sx n="100" d="100"/>
        <a:sy n="100" d="100"/>
      </p:scale>
      <p:origin x="0" y="0"/>
    </p:cViewPr>
  </p:notesTextViewPr>
  <p:sorterViewPr>
    <p:cViewPr varScale="1">
      <p:scale>
        <a:sx n="1" d="1"/>
        <a:sy n="1" d="1"/>
      </p:scale>
      <p:origin x="0" y="-13980"/>
    </p:cViewPr>
  </p:sorterViewPr>
  <p:notesViewPr>
    <p:cSldViewPr>
      <p:cViewPr varScale="1">
        <p:scale>
          <a:sx n="37" d="100"/>
          <a:sy n="37" d="100"/>
        </p:scale>
        <p:origin x="-1090" y="-5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ableStyles" Target="tableStyle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handoutMaster" Target="handoutMasters/handoutMaster1.xml"/></Relationships>
</file>

<file path=ppt/_rels/viewProps.xml.rels><?xml version="1.0" encoding="UTF-8" standalone="yes"?>
<Relationships xmlns="http://schemas.openxmlformats.org/package/2006/relationships"><Relationship Id="rId8" Type="http://schemas.openxmlformats.org/officeDocument/2006/relationships/slide" Target="slides/slide68.xml"/><Relationship Id="rId3" Type="http://schemas.openxmlformats.org/officeDocument/2006/relationships/slide" Target="slides/slide31.xml"/><Relationship Id="rId7" Type="http://schemas.openxmlformats.org/officeDocument/2006/relationships/slide" Target="slides/slide59.xml"/><Relationship Id="rId2" Type="http://schemas.openxmlformats.org/officeDocument/2006/relationships/slide" Target="slides/slide20.xml"/><Relationship Id="rId1" Type="http://schemas.openxmlformats.org/officeDocument/2006/relationships/slide" Target="slides/slide9.xml"/><Relationship Id="rId6" Type="http://schemas.openxmlformats.org/officeDocument/2006/relationships/slide" Target="slides/slide50.xml"/><Relationship Id="rId11" Type="http://schemas.openxmlformats.org/officeDocument/2006/relationships/slide" Target="slides/slide83.xml"/><Relationship Id="rId5" Type="http://schemas.openxmlformats.org/officeDocument/2006/relationships/slide" Target="slides/slide43.xml"/><Relationship Id="rId10" Type="http://schemas.openxmlformats.org/officeDocument/2006/relationships/slide" Target="slides/slide77.xml"/><Relationship Id="rId4" Type="http://schemas.openxmlformats.org/officeDocument/2006/relationships/slide" Target="slides/slide39.xml"/><Relationship Id="rId9" Type="http://schemas.openxmlformats.org/officeDocument/2006/relationships/slide" Target="slides/slide7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kumimoji="1" sz="1200">
                <a:latin typeface="Times New Roman" pitchFamily="18" charset="0"/>
                <a:ea typeface="宋体" pitchFamily="2" charset="-122"/>
              </a:defRPr>
            </a:lvl1pPr>
          </a:lstStyle>
          <a:p>
            <a:pPr>
              <a:defRPr/>
            </a:pPr>
            <a:endParaRPr lang="en-US" altLang="zh-CN" dirty="0"/>
          </a:p>
        </p:txBody>
      </p:sp>
      <p:sp>
        <p:nvSpPr>
          <p:cNvPr id="3075"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kumimoji="1" sz="1200">
                <a:latin typeface="Times New Roman" pitchFamily="18" charset="0"/>
                <a:ea typeface="宋体" pitchFamily="2" charset="-122"/>
              </a:defRPr>
            </a:lvl1pPr>
          </a:lstStyle>
          <a:p>
            <a:pPr>
              <a:defRPr/>
            </a:pPr>
            <a:endParaRPr lang="en-US" altLang="zh-CN" dirty="0"/>
          </a:p>
        </p:txBody>
      </p:sp>
      <p:sp>
        <p:nvSpPr>
          <p:cNvPr id="3076"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kumimoji="1" sz="1200">
                <a:latin typeface="Times New Roman" pitchFamily="18" charset="0"/>
                <a:ea typeface="宋体" pitchFamily="2" charset="-122"/>
              </a:defRPr>
            </a:lvl1pPr>
          </a:lstStyle>
          <a:p>
            <a:pPr>
              <a:defRPr/>
            </a:pPr>
            <a:endParaRPr lang="en-US" altLang="zh-CN" dirty="0"/>
          </a:p>
        </p:txBody>
      </p:sp>
      <p:sp>
        <p:nvSpPr>
          <p:cNvPr id="3077"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kumimoji="1" sz="1200">
                <a:latin typeface="Times New Roman" pitchFamily="18" charset="0"/>
                <a:ea typeface="宋体" pitchFamily="2" charset="-122"/>
              </a:defRPr>
            </a:lvl1pPr>
          </a:lstStyle>
          <a:p>
            <a:pPr>
              <a:defRPr/>
            </a:pPr>
            <a:fld id="{2A50DCF7-3AB4-40B6-85C0-FBC8EFB0A58B}" type="slidenum">
              <a:rPr lang="en-US" altLang="zh-CN"/>
              <a:pPr>
                <a:defRPr/>
              </a:pPr>
              <a:t>‹#›</a:t>
            </a:fld>
            <a:endParaRPr lang="en-US" altLang="zh-CN"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kumimoji="1" sz="1200">
                <a:latin typeface="Times New Roman" pitchFamily="18" charset="0"/>
                <a:ea typeface="宋体" pitchFamily="2" charset="-122"/>
              </a:defRPr>
            </a:lvl1pPr>
          </a:lstStyle>
          <a:p>
            <a:pPr>
              <a:defRPr/>
            </a:pPr>
            <a:endParaRPr lang="en-US" altLang="zh-CN" dirty="0"/>
          </a:p>
        </p:txBody>
      </p:sp>
      <p:sp>
        <p:nvSpPr>
          <p:cNvPr id="2051"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kumimoji="1" sz="1200">
                <a:latin typeface="Times New Roman" pitchFamily="18" charset="0"/>
                <a:ea typeface="宋体" pitchFamily="2" charset="-122"/>
              </a:defRPr>
            </a:lvl1pPr>
          </a:lstStyle>
          <a:p>
            <a:pPr>
              <a:defRPr/>
            </a:pPr>
            <a:endParaRPr lang="en-US" altLang="zh-CN" dirty="0"/>
          </a:p>
        </p:txBody>
      </p:sp>
      <p:sp>
        <p:nvSpPr>
          <p:cNvPr id="84996" name="Rectangle 4"/>
          <p:cNvSpPr>
            <a:spLocks noGrp="1" noRot="1" noChangeAspect="1" noChangeArrowheads="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053"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noProof="0" smtClean="0"/>
              <a:t>单击以编辑母版文本样式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2054"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kumimoji="1" sz="1200">
                <a:latin typeface="Times New Roman" pitchFamily="18" charset="0"/>
                <a:ea typeface="宋体" pitchFamily="2" charset="-122"/>
              </a:defRPr>
            </a:lvl1pPr>
          </a:lstStyle>
          <a:p>
            <a:pPr>
              <a:defRPr/>
            </a:pPr>
            <a:endParaRPr lang="en-US" altLang="zh-CN" dirty="0"/>
          </a:p>
        </p:txBody>
      </p:sp>
      <p:sp>
        <p:nvSpPr>
          <p:cNvPr id="2055"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kumimoji="1" sz="1200">
                <a:latin typeface="Times New Roman" pitchFamily="18" charset="0"/>
                <a:ea typeface="宋体" pitchFamily="2" charset="-122"/>
              </a:defRPr>
            </a:lvl1pPr>
          </a:lstStyle>
          <a:p>
            <a:pPr>
              <a:defRPr/>
            </a:pPr>
            <a:fld id="{30BC2373-5E3D-4482-BF17-EA7907A163DF}" type="slidenum">
              <a:rPr lang="en-US" altLang="zh-CN"/>
              <a:pPr>
                <a:defRPr/>
              </a:pPr>
              <a:t>‹#›</a:t>
            </a:fld>
            <a:endParaRPr lang="en-US" altLang="zh-CN"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宋体" pitchFamily="2" charset="-122"/>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宋体" pitchFamily="2" charset="-122"/>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宋体" pitchFamily="2" charset="-122"/>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宋体" pitchFamily="2" charset="-122"/>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宋体"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7062B1F0-F64B-4BA0-8B23-037A0A787CA5}" type="slidenum">
              <a:rPr lang="en-US" altLang="zh-CN" smtClean="0">
                <a:ea typeface="宋体" charset="-122"/>
              </a:rPr>
              <a:pPr/>
              <a:t>3</a:t>
            </a:fld>
            <a:endParaRPr lang="en-US" altLang="zh-CN" dirty="0" smtClean="0">
              <a:ea typeface="宋体" charset="-122"/>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p:spPr>
        <p:txBody>
          <a:bodyPr/>
          <a:lstStyle/>
          <a:p>
            <a:pPr eaLnBrk="1" hangingPunct="1"/>
            <a:endParaRPr lang="en-US" altLang="en-US" dirty="0" smtClean="0">
              <a:ea typeface="宋体" charset="-122"/>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8947C55-B8A5-4188-A73D-0DFAAEBA7E5B}" type="slidenum">
              <a:rPr lang="en-US" altLang="zh-CN"/>
              <a:pPr/>
              <a:t>27</a:t>
            </a:fld>
            <a:endParaRPr lang="en-US" altLang="zh-CN" dirty="0"/>
          </a:p>
        </p:txBody>
      </p:sp>
      <p:sp>
        <p:nvSpPr>
          <p:cNvPr id="219138" name="Rectangle 2"/>
          <p:cNvSpPr>
            <a:spLocks noGrp="1" noRot="1" noChangeAspect="1" noChangeArrowheads="1" noTextEdit="1"/>
          </p:cNvSpPr>
          <p:nvPr>
            <p:ph type="sldImg"/>
          </p:nvPr>
        </p:nvSpPr>
        <p:spPr>
          <a:ln/>
        </p:spPr>
      </p:sp>
      <p:sp>
        <p:nvSpPr>
          <p:cNvPr id="219139" name="Rectangle 3"/>
          <p:cNvSpPr>
            <a:spLocks noGrp="1" noChangeArrowheads="1"/>
          </p:cNvSpPr>
          <p:nvPr>
            <p:ph type="body" idx="1"/>
          </p:nvPr>
        </p:nvSpPr>
        <p:spPr/>
        <p:txBody>
          <a:bodyPr/>
          <a:lstStyle/>
          <a:p>
            <a:endParaRPr lang="zh-CN" altLang="zh-CN"/>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Slide Image Placeholder 1"/>
          <p:cNvSpPr>
            <a:spLocks noGrp="1" noRot="1" noChangeAspect="1" noTextEdit="1"/>
          </p:cNvSpPr>
          <p:nvPr>
            <p:ph type="sldImg"/>
          </p:nvPr>
        </p:nvSpPr>
        <p:spPr>
          <a:ln/>
        </p:spPr>
      </p:sp>
      <p:sp>
        <p:nvSpPr>
          <p:cNvPr id="1720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smtClean="0">
                <a:solidFill>
                  <a:srgbClr val="0071FF"/>
                </a:solidFill>
                <a:latin typeface="SolexBoldLining" charset="0"/>
              </a:rPr>
              <a:t>FIGURE 25–9 </a:t>
            </a:r>
            <a:r>
              <a:rPr lang="en-US" altLang="en-US" b="1" dirty="0" smtClean="0">
                <a:solidFill>
                  <a:srgbClr val="000000"/>
                </a:solidFill>
                <a:latin typeface="Whitney-Semibold" charset="0"/>
              </a:rPr>
              <a:t>DNA polymerase III. </a:t>
            </a:r>
            <a:r>
              <a:rPr lang="en-US" altLang="en-US" dirty="0" smtClean="0">
                <a:solidFill>
                  <a:srgbClr val="000000"/>
                </a:solidFill>
                <a:latin typeface="Whitney-Semibold" charset="0"/>
              </a:rPr>
              <a:t>(a) </a:t>
            </a:r>
            <a:r>
              <a:rPr lang="en-US" altLang="en-US" dirty="0" smtClean="0">
                <a:solidFill>
                  <a:srgbClr val="000000"/>
                </a:solidFill>
                <a:latin typeface="Whitney-Light" charset="0"/>
              </a:rPr>
              <a:t>Architecture of bacterial DNA polymerase III (Pol III). Two core domains, composed of subunits </a:t>
            </a:r>
            <a:r>
              <a:rPr lang="el-GR" altLang="en-US" i="1" dirty="0" smtClean="0">
                <a:solidFill>
                  <a:srgbClr val="000000"/>
                </a:solidFill>
                <a:latin typeface="Times New Roman" panose="02020603050405020304" pitchFamily="18" charset="0"/>
              </a:rPr>
              <a:t>α</a:t>
            </a:r>
            <a:r>
              <a:rPr lang="en-US" altLang="en-US" dirty="0" smtClean="0">
                <a:solidFill>
                  <a:srgbClr val="000000"/>
                </a:solidFill>
                <a:latin typeface="Whitney-Light" charset="0"/>
              </a:rPr>
              <a:t>, </a:t>
            </a:r>
            <a:r>
              <a:rPr lang="el-GR" altLang="en-US" i="1" dirty="0" smtClean="0">
                <a:solidFill>
                  <a:srgbClr val="000000"/>
                </a:solidFill>
                <a:latin typeface="Times New Roman" panose="02020603050405020304" pitchFamily="18" charset="0"/>
              </a:rPr>
              <a:t>ε</a:t>
            </a:r>
            <a:r>
              <a:rPr lang="en-US" altLang="en-US" dirty="0" smtClean="0">
                <a:solidFill>
                  <a:srgbClr val="000000"/>
                </a:solidFill>
                <a:latin typeface="Whitney-Light" charset="0"/>
              </a:rPr>
              <a:t>, and </a:t>
            </a:r>
            <a:r>
              <a:rPr lang="el-GR" altLang="en-US" i="1" dirty="0" smtClean="0">
                <a:solidFill>
                  <a:srgbClr val="000000"/>
                </a:solidFill>
                <a:latin typeface="Times New Roman" panose="02020603050405020304" pitchFamily="18" charset="0"/>
              </a:rPr>
              <a:t>θ</a:t>
            </a:r>
            <a:r>
              <a:rPr lang="en-US" altLang="en-US" dirty="0" smtClean="0">
                <a:solidFill>
                  <a:srgbClr val="000000"/>
                </a:solidFill>
                <a:latin typeface="Whitney-Light" charset="0"/>
              </a:rPr>
              <a:t>, are linked by a five-subunit clamp-loading complex (also known as the </a:t>
            </a:r>
            <a:r>
              <a:rPr lang="el-GR" altLang="en-US" i="1" dirty="0" smtClean="0">
                <a:solidFill>
                  <a:srgbClr val="000000"/>
                </a:solidFill>
                <a:latin typeface="Times New Roman" panose="02020603050405020304" pitchFamily="18" charset="0"/>
              </a:rPr>
              <a:t>γ</a:t>
            </a:r>
            <a:r>
              <a:rPr lang="en-US" altLang="en-US" i="1" dirty="0" smtClean="0">
                <a:solidFill>
                  <a:srgbClr val="000000"/>
                </a:solidFill>
                <a:latin typeface="MathPiOneItalic" charset="0"/>
              </a:rPr>
              <a:t> </a:t>
            </a:r>
            <a:r>
              <a:rPr lang="en-US" altLang="en-US" dirty="0" smtClean="0">
                <a:solidFill>
                  <a:srgbClr val="000000"/>
                </a:solidFill>
                <a:latin typeface="Whitney-Light" charset="0"/>
              </a:rPr>
              <a:t>complex) with the composition </a:t>
            </a:r>
            <a:r>
              <a:rPr lang="el-GR" altLang="en-US" i="1" dirty="0" smtClean="0">
                <a:solidFill>
                  <a:srgbClr val="000000"/>
                </a:solidFill>
                <a:latin typeface="Times New Roman" panose="02020603050405020304" pitchFamily="18" charset="0"/>
              </a:rPr>
              <a:t>τ</a:t>
            </a:r>
            <a:r>
              <a:rPr lang="en-US" altLang="en-US" baseline="-25000" dirty="0" smtClean="0">
                <a:solidFill>
                  <a:srgbClr val="000000"/>
                </a:solidFill>
                <a:latin typeface="Times New Roman" panose="02020603050405020304" pitchFamily="18" charset="0"/>
              </a:rPr>
              <a:t>2</a:t>
            </a:r>
            <a:r>
              <a:rPr lang="el-GR" altLang="en-US" i="1" dirty="0" smtClean="0">
                <a:solidFill>
                  <a:srgbClr val="000000"/>
                </a:solidFill>
                <a:latin typeface="Times New Roman" panose="02020603050405020304" pitchFamily="18" charset="0"/>
              </a:rPr>
              <a:t>γδδ</a:t>
            </a:r>
            <a:r>
              <a:rPr lang="en-US" altLang="en-US" dirty="0" smtClean="0">
                <a:solidFill>
                  <a:srgbClr val="000000"/>
                </a:solidFill>
                <a:latin typeface="Times New Roman" panose="02020603050405020304" pitchFamily="18" charset="0"/>
              </a:rPr>
              <a:t>’</a:t>
            </a:r>
            <a:r>
              <a:rPr lang="en-US" altLang="ja-JP" dirty="0" smtClean="0">
                <a:solidFill>
                  <a:srgbClr val="000000"/>
                </a:solidFill>
                <a:latin typeface="Whitney-Light" charset="0"/>
              </a:rPr>
              <a:t>. The core subunits and clamp-loader complex constitute DNA polymerase III*. The </a:t>
            </a:r>
            <a:r>
              <a:rPr lang="el-GR" altLang="ja-JP" i="1" dirty="0" smtClean="0">
                <a:solidFill>
                  <a:srgbClr val="000000"/>
                </a:solidFill>
                <a:latin typeface="Times New Roman" panose="02020603050405020304" pitchFamily="18" charset="0"/>
              </a:rPr>
              <a:t>γ</a:t>
            </a:r>
            <a:r>
              <a:rPr lang="en-US" altLang="ja-JP" i="1" dirty="0" smtClean="0">
                <a:solidFill>
                  <a:srgbClr val="000000"/>
                </a:solidFill>
                <a:latin typeface="MathPiOneItalic" charset="0"/>
              </a:rPr>
              <a:t> </a:t>
            </a:r>
            <a:r>
              <a:rPr lang="en-US" altLang="ja-JP" dirty="0" smtClean="0">
                <a:solidFill>
                  <a:srgbClr val="000000"/>
                </a:solidFill>
                <a:latin typeface="Whitney-Light" charset="0"/>
              </a:rPr>
              <a:t>and </a:t>
            </a:r>
            <a:r>
              <a:rPr lang="el-GR" altLang="ja-JP" i="1" dirty="0" smtClean="0">
                <a:solidFill>
                  <a:srgbClr val="000000"/>
                </a:solidFill>
                <a:latin typeface="Times New Roman" panose="02020603050405020304" pitchFamily="18" charset="0"/>
              </a:rPr>
              <a:t>τ</a:t>
            </a:r>
            <a:r>
              <a:rPr lang="en-US" altLang="ja-JP" i="1" dirty="0" smtClean="0">
                <a:solidFill>
                  <a:srgbClr val="000000"/>
                </a:solidFill>
                <a:latin typeface="MathPiOneItalic" charset="0"/>
              </a:rPr>
              <a:t> </a:t>
            </a:r>
            <a:r>
              <a:rPr lang="en-US" altLang="ja-JP" dirty="0" smtClean="0">
                <a:solidFill>
                  <a:srgbClr val="000000"/>
                </a:solidFill>
                <a:latin typeface="Whitney-Light" charset="0"/>
              </a:rPr>
              <a:t>subunits are encoded by the same gene. The </a:t>
            </a:r>
            <a:r>
              <a:rPr lang="el-GR" altLang="ja-JP" i="1" dirty="0" smtClean="0">
                <a:solidFill>
                  <a:srgbClr val="000000"/>
                </a:solidFill>
                <a:latin typeface="Times New Roman" panose="02020603050405020304" pitchFamily="18" charset="0"/>
              </a:rPr>
              <a:t>γ</a:t>
            </a:r>
            <a:r>
              <a:rPr lang="en-US" altLang="ja-JP" i="1" dirty="0" smtClean="0">
                <a:solidFill>
                  <a:srgbClr val="000000"/>
                </a:solidFill>
                <a:latin typeface="MathPiOneItalic" charset="0"/>
              </a:rPr>
              <a:t> </a:t>
            </a:r>
            <a:r>
              <a:rPr lang="en-US" altLang="ja-JP" dirty="0" smtClean="0">
                <a:solidFill>
                  <a:srgbClr val="000000"/>
                </a:solidFill>
                <a:latin typeface="Whitney-Light" charset="0"/>
              </a:rPr>
              <a:t>subunit is a shortened version of the </a:t>
            </a:r>
            <a:r>
              <a:rPr lang="el-GR" altLang="ja-JP" i="1" dirty="0" smtClean="0">
                <a:solidFill>
                  <a:srgbClr val="000000"/>
                </a:solidFill>
                <a:latin typeface="Times New Roman" panose="02020603050405020304" pitchFamily="18" charset="0"/>
              </a:rPr>
              <a:t>τ</a:t>
            </a:r>
            <a:r>
              <a:rPr lang="en-US" altLang="ja-JP" i="1" dirty="0" smtClean="0">
                <a:solidFill>
                  <a:srgbClr val="000000"/>
                </a:solidFill>
                <a:latin typeface="MathPiOneItalic" charset="0"/>
              </a:rPr>
              <a:t> </a:t>
            </a:r>
            <a:r>
              <a:rPr lang="en-US" altLang="ja-JP" dirty="0" smtClean="0">
                <a:solidFill>
                  <a:srgbClr val="000000"/>
                </a:solidFill>
                <a:latin typeface="Whitney-Light" charset="0"/>
              </a:rPr>
              <a:t>subunit; </a:t>
            </a:r>
            <a:r>
              <a:rPr lang="el-GR" altLang="ja-JP" i="1" dirty="0" smtClean="0">
                <a:solidFill>
                  <a:srgbClr val="000000"/>
                </a:solidFill>
                <a:latin typeface="Times New Roman" panose="02020603050405020304" pitchFamily="18" charset="0"/>
              </a:rPr>
              <a:t>τ</a:t>
            </a:r>
            <a:r>
              <a:rPr lang="en-US" altLang="ja-JP" i="1" dirty="0" smtClean="0">
                <a:solidFill>
                  <a:srgbClr val="000000"/>
                </a:solidFill>
                <a:latin typeface="MathPiOneItalic" charset="0"/>
              </a:rPr>
              <a:t> </a:t>
            </a:r>
            <a:r>
              <a:rPr lang="en-US" altLang="ja-JP" dirty="0" smtClean="0">
                <a:solidFill>
                  <a:srgbClr val="000000"/>
                </a:solidFill>
                <a:latin typeface="Whitney-Light" charset="0"/>
              </a:rPr>
              <a:t>thus contains a domain identical to </a:t>
            </a:r>
            <a:r>
              <a:rPr lang="el-GR" altLang="ja-JP" i="1" dirty="0" smtClean="0">
                <a:solidFill>
                  <a:srgbClr val="000000"/>
                </a:solidFill>
                <a:latin typeface="Times New Roman" panose="02020603050405020304" pitchFamily="18" charset="0"/>
              </a:rPr>
              <a:t>γ</a:t>
            </a:r>
            <a:r>
              <a:rPr lang="en-US" altLang="ja-JP" dirty="0" smtClean="0">
                <a:solidFill>
                  <a:srgbClr val="000000"/>
                </a:solidFill>
                <a:latin typeface="Whitney-Light" charset="0"/>
              </a:rPr>
              <a:t>, along with an additional segment that interacts with the core polymerase. The other two subunits of DNA polymerase III*, </a:t>
            </a:r>
            <a:r>
              <a:rPr lang="el-GR" altLang="ja-JP" i="1" dirty="0" smtClean="0">
                <a:solidFill>
                  <a:srgbClr val="000000"/>
                </a:solidFill>
                <a:latin typeface="Times New Roman" panose="02020603050405020304" pitchFamily="18" charset="0"/>
              </a:rPr>
              <a:t>χ</a:t>
            </a:r>
            <a:r>
              <a:rPr lang="en-US" altLang="ja-JP" i="1" dirty="0" smtClean="0">
                <a:solidFill>
                  <a:srgbClr val="000000"/>
                </a:solidFill>
                <a:latin typeface="MathPiOneItalic" charset="0"/>
              </a:rPr>
              <a:t> </a:t>
            </a:r>
            <a:r>
              <a:rPr lang="en-US" altLang="ja-JP" dirty="0" smtClean="0">
                <a:solidFill>
                  <a:srgbClr val="000000"/>
                </a:solidFill>
                <a:latin typeface="Whitney-Light" charset="0"/>
              </a:rPr>
              <a:t>and </a:t>
            </a:r>
            <a:r>
              <a:rPr lang="el-GR" altLang="ja-JP" i="1" dirty="0" smtClean="0">
                <a:solidFill>
                  <a:srgbClr val="000000"/>
                </a:solidFill>
                <a:latin typeface="Times New Roman" panose="02020603050405020304" pitchFamily="18" charset="0"/>
              </a:rPr>
              <a:t>ψ</a:t>
            </a:r>
            <a:r>
              <a:rPr lang="en-US" altLang="ja-JP" i="1" dirty="0" smtClean="0">
                <a:solidFill>
                  <a:srgbClr val="000000"/>
                </a:solidFill>
                <a:latin typeface="MathPiOneItalic" charset="0"/>
              </a:rPr>
              <a:t> </a:t>
            </a:r>
            <a:r>
              <a:rPr lang="en-US" altLang="ja-JP" dirty="0" smtClean="0">
                <a:solidFill>
                  <a:srgbClr val="000000"/>
                </a:solidFill>
                <a:latin typeface="Whitney-Light" charset="0"/>
              </a:rPr>
              <a:t>(not shown), also bind to the clamp-loading complex. Two </a:t>
            </a:r>
            <a:r>
              <a:rPr lang="el-GR" altLang="ja-JP" i="1" dirty="0" smtClean="0">
                <a:solidFill>
                  <a:srgbClr val="000000"/>
                </a:solidFill>
                <a:latin typeface="Times New Roman" panose="02020603050405020304" pitchFamily="18" charset="0"/>
              </a:rPr>
              <a:t>β</a:t>
            </a:r>
            <a:r>
              <a:rPr lang="en-US" altLang="ja-JP" i="1" dirty="0" smtClean="0">
                <a:solidFill>
                  <a:srgbClr val="000000"/>
                </a:solidFill>
                <a:latin typeface="MathPiOneItalic" charset="0"/>
              </a:rPr>
              <a:t> </a:t>
            </a:r>
            <a:r>
              <a:rPr lang="en-US" altLang="ja-JP" dirty="0" smtClean="0">
                <a:solidFill>
                  <a:srgbClr val="000000"/>
                </a:solidFill>
                <a:latin typeface="Whitney-Light" charset="0"/>
              </a:rPr>
              <a:t>clamps interact with the two-core subassembly, each clamp a dimer of the </a:t>
            </a:r>
            <a:r>
              <a:rPr lang="en-US" altLang="ja-JP" i="1" dirty="0" smtClean="0">
                <a:solidFill>
                  <a:srgbClr val="000000"/>
                </a:solidFill>
                <a:latin typeface="MathPiOneItalic" charset="0"/>
              </a:rPr>
              <a:t> </a:t>
            </a:r>
            <a:r>
              <a:rPr lang="en-US" altLang="ja-JP" dirty="0" smtClean="0">
                <a:solidFill>
                  <a:srgbClr val="000000"/>
                </a:solidFill>
                <a:latin typeface="Whitney-Light" charset="0"/>
              </a:rPr>
              <a:t>subunit. The complex interacts with the DnaB helicase (described later in the text) through the </a:t>
            </a:r>
            <a:r>
              <a:rPr lang="en-US" altLang="ja-JP" i="1" dirty="0" smtClean="0">
                <a:solidFill>
                  <a:srgbClr val="000000"/>
                </a:solidFill>
                <a:latin typeface="MathPiOneItalic" charset="0"/>
              </a:rPr>
              <a:t> </a:t>
            </a:r>
            <a:r>
              <a:rPr lang="en-US" altLang="ja-JP" dirty="0" smtClean="0">
                <a:solidFill>
                  <a:srgbClr val="000000"/>
                </a:solidFill>
                <a:latin typeface="Whitney-Light" charset="0"/>
              </a:rPr>
              <a:t>subunits. </a:t>
            </a:r>
            <a:r>
              <a:rPr lang="en-US" altLang="ja-JP" dirty="0" smtClean="0">
                <a:solidFill>
                  <a:srgbClr val="000000"/>
                </a:solidFill>
                <a:latin typeface="Whitney-Semibold" charset="0"/>
              </a:rPr>
              <a:t>(b) </a:t>
            </a:r>
            <a:r>
              <a:rPr lang="en-US" altLang="ja-JP" dirty="0" smtClean="0">
                <a:solidFill>
                  <a:srgbClr val="000000"/>
                </a:solidFill>
                <a:latin typeface="Whitney-Light" charset="0"/>
              </a:rPr>
              <a:t>Two </a:t>
            </a:r>
            <a:r>
              <a:rPr lang="el-GR" altLang="ja-JP" i="1" dirty="0" smtClean="0">
                <a:solidFill>
                  <a:srgbClr val="000000"/>
                </a:solidFill>
                <a:latin typeface="Times New Roman" panose="02020603050405020304" pitchFamily="18" charset="0"/>
              </a:rPr>
              <a:t>β</a:t>
            </a:r>
            <a:r>
              <a:rPr lang="en-US" altLang="ja-JP" i="1" dirty="0" smtClean="0">
                <a:solidFill>
                  <a:srgbClr val="000000"/>
                </a:solidFill>
                <a:latin typeface="MathPiOneItalic" charset="0"/>
              </a:rPr>
              <a:t> </a:t>
            </a:r>
            <a:r>
              <a:rPr lang="en-US" altLang="ja-JP" dirty="0" smtClean="0">
                <a:solidFill>
                  <a:srgbClr val="000000"/>
                </a:solidFill>
                <a:latin typeface="Whitney-Light" charset="0"/>
              </a:rPr>
              <a:t>subunits of </a:t>
            </a:r>
            <a:r>
              <a:rPr lang="en-US" altLang="ja-JP" i="1" dirty="0" smtClean="0">
                <a:solidFill>
                  <a:srgbClr val="000000"/>
                </a:solidFill>
                <a:latin typeface="Whitney-LightItalic" charset="0"/>
              </a:rPr>
              <a:t>E. coli </a:t>
            </a:r>
            <a:r>
              <a:rPr lang="en-US" altLang="ja-JP" dirty="0" smtClean="0">
                <a:solidFill>
                  <a:srgbClr val="000000"/>
                </a:solidFill>
                <a:latin typeface="Whitney-Light" charset="0"/>
              </a:rPr>
              <a:t>polymerase III form a circular clamp that surrounds the DNA. The clamp slides along the DNA molecule, increasing the processivity of the polymerase III holoenzyme to greater than 500,000 nucleotides by preventing its dissociation from the DNA. The two </a:t>
            </a:r>
            <a:r>
              <a:rPr lang="en-US" altLang="ja-JP" i="1" dirty="0" smtClean="0">
                <a:solidFill>
                  <a:srgbClr val="000000"/>
                </a:solidFill>
                <a:latin typeface="MathPiOneItalic" charset="0"/>
              </a:rPr>
              <a:t> </a:t>
            </a:r>
            <a:r>
              <a:rPr lang="en-US" altLang="ja-JP" dirty="0" smtClean="0">
                <a:solidFill>
                  <a:srgbClr val="000000"/>
                </a:solidFill>
                <a:latin typeface="Whitney-Light" charset="0"/>
              </a:rPr>
              <a:t>subunits are shown in two shades of purple as ribbon structures (left) and surface images (right), surrounding the DNA (derived from PDB ID 2POL).</a:t>
            </a:r>
            <a:endParaRPr lang="en-US" altLang="en-US" dirty="0" smtClean="0">
              <a:latin typeface="Times New Roman" panose="02020603050405020304" pitchFamily="18" charset="0"/>
            </a:endParaRPr>
          </a:p>
        </p:txBody>
      </p:sp>
      <p:sp>
        <p:nvSpPr>
          <p:cNvPr id="1720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7772C5E2-2516-4210-984A-7EDBE9698946}" type="slidenum">
              <a:rPr lang="en-US" altLang="en-US" sz="1200"/>
              <a:pPr/>
              <a:t>34</a:t>
            </a:fld>
            <a:endParaRPr lang="en-US" altLang="en-US" sz="1200" dirty="0"/>
          </a:p>
        </p:txBody>
      </p:sp>
    </p:spTree>
    <p:extLst>
      <p:ext uri="{BB962C8B-B14F-4D97-AF65-F5344CB8AC3E}">
        <p14:creationId xmlns:p14="http://schemas.microsoft.com/office/powerpoint/2010/main" val="564104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075466FD-5135-44D1-9ADE-170D68C7E6D6}" type="slidenum">
              <a:rPr lang="en-US" altLang="en-US" sz="1200"/>
              <a:pPr/>
              <a:t>37</a:t>
            </a:fld>
            <a:endParaRPr lang="en-US" altLang="en-US" sz="1200" dirty="0"/>
          </a:p>
        </p:txBody>
      </p:sp>
      <p:sp>
        <p:nvSpPr>
          <p:cNvPr id="169987" name="Rectangle 2"/>
          <p:cNvSpPr>
            <a:spLocks noGrp="1" noRot="1" noChangeAspect="1" noChangeArrowheads="1" noTextEdit="1"/>
          </p:cNvSpPr>
          <p:nvPr>
            <p:ph type="sldImg"/>
          </p:nvPr>
        </p:nvSpPr>
        <p:spPr>
          <a:xfrm>
            <a:off x="1257300" y="720725"/>
            <a:ext cx="4800600" cy="3600450"/>
          </a:xfrm>
          <a:ln/>
        </p:spPr>
      </p:sp>
      <p:sp>
        <p:nvSpPr>
          <p:cNvPr id="169988" name="Rectangle 3"/>
          <p:cNvSpPr>
            <a:spLocks noGrp="1" noChangeArrowheads="1"/>
          </p:cNvSpPr>
          <p:nvPr>
            <p:ph type="body" idx="1"/>
          </p:nvPr>
        </p:nvSpPr>
        <p:spPr>
          <a:xfrm>
            <a:off x="974725" y="4560888"/>
            <a:ext cx="5365750" cy="4319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b="1" i="1" dirty="0" smtClean="0">
              <a:latin typeface="Calibri" panose="020F0502020204030204" pitchFamily="34" charset="0"/>
            </a:endParaRPr>
          </a:p>
        </p:txBody>
      </p:sp>
    </p:spTree>
    <p:extLst>
      <p:ext uri="{BB962C8B-B14F-4D97-AF65-F5344CB8AC3E}">
        <p14:creationId xmlns:p14="http://schemas.microsoft.com/office/powerpoint/2010/main" val="21111428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E173FE43-CD19-40C7-A60C-E98F667D7EAB}" type="slidenum">
              <a:rPr lang="en-US" altLang="zh-CN" smtClean="0">
                <a:ea typeface="宋体" charset="-122"/>
              </a:rPr>
              <a:pPr/>
              <a:t>45</a:t>
            </a:fld>
            <a:endParaRPr lang="en-US" altLang="zh-CN" dirty="0" smtClean="0">
              <a:ea typeface="宋体" charset="-122"/>
            </a:endParaRPr>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p:spPr>
        <p:txBody>
          <a:bodyPr/>
          <a:lstStyle/>
          <a:p>
            <a:pPr eaLnBrk="1" hangingPunct="1"/>
            <a:r>
              <a:rPr lang="en-US" altLang="zh-CN" b="1" dirty="0" smtClean="0">
                <a:latin typeface="Arial" charset="0"/>
                <a:ea typeface="宋体" charset="-122"/>
              </a:rPr>
              <a:t>FIGURE 25-12 Model for initiation of replication at the </a:t>
            </a:r>
            <a:r>
              <a:rPr lang="en-US" altLang="zh-CN" b="1" i="1" dirty="0" smtClean="0">
                <a:latin typeface="Arial" charset="0"/>
                <a:ea typeface="宋体" charset="-122"/>
              </a:rPr>
              <a:t>E. coli </a:t>
            </a:r>
            <a:r>
              <a:rPr lang="en-US" altLang="zh-CN" b="1" dirty="0" smtClean="0">
                <a:latin typeface="Arial" charset="0"/>
                <a:ea typeface="宋体" charset="-122"/>
              </a:rPr>
              <a:t>origin, </a:t>
            </a:r>
            <a:r>
              <a:rPr lang="en-US" altLang="zh-CN" b="1" i="1" dirty="0" smtClean="0">
                <a:latin typeface="Arial" charset="0"/>
                <a:ea typeface="宋体" charset="-122"/>
              </a:rPr>
              <a:t>oriC.</a:t>
            </a:r>
            <a:r>
              <a:rPr lang="en-US" altLang="zh-CN" i="1" dirty="0" smtClean="0">
                <a:latin typeface="Arial" charset="0"/>
                <a:ea typeface="宋体" charset="-122"/>
              </a:rPr>
              <a:t> </a:t>
            </a:r>
            <a:r>
              <a:rPr lang="en-US" altLang="zh-CN" dirty="0" smtClean="0">
                <a:latin typeface="Arial" charset="0"/>
                <a:ea typeface="宋体" charset="-122"/>
              </a:rPr>
              <a:t>Eight DnaA protein molecules, each with a bound ATP, bind at the R and I sites in the origin (see Figure 25-11). The DNA is wrapped around this complex, which forms a right-handed helical structure. The A=T-rich DUE region is denatured as a result of the strain imparted by the adjacent DnaA binding. Formation of the helical DnaA complex is facilitated by the proteins HU, IHF, and FIS, which are not shown here because their detailed structural roles have not yet been defined. Hexamers of the DnaB protein bind to each strand, with the aid of DnaC protein. The DnaB helicase activity further unwinds the DNA in preparation for priming and DNA synthesis.</a:t>
            </a:r>
          </a:p>
        </p:txBody>
      </p:sp>
    </p:spTree>
    <p:extLst>
      <p:ext uri="{BB962C8B-B14F-4D97-AF65-F5344CB8AC3E}">
        <p14:creationId xmlns:p14="http://schemas.microsoft.com/office/powerpoint/2010/main" val="22787093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Slide Image Placeholder 1"/>
          <p:cNvSpPr>
            <a:spLocks noGrp="1" noRot="1" noChangeAspect="1" noTextEdit="1"/>
          </p:cNvSpPr>
          <p:nvPr>
            <p:ph type="sldImg"/>
          </p:nvPr>
        </p:nvSpPr>
        <p:spPr>
          <a:ln/>
        </p:spPr>
      </p:sp>
      <p:sp>
        <p:nvSpPr>
          <p:cNvPr id="1761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smtClean="0">
                <a:solidFill>
                  <a:srgbClr val="0071FF"/>
                </a:solidFill>
                <a:latin typeface="SolexBoldLining" charset="0"/>
              </a:rPr>
              <a:t>FIGURE 25–12 </a:t>
            </a:r>
            <a:r>
              <a:rPr lang="en-US" altLang="en-US" b="1" dirty="0" smtClean="0">
                <a:solidFill>
                  <a:srgbClr val="000000"/>
                </a:solidFill>
                <a:latin typeface="Whitney-Semibold" charset="0"/>
              </a:rPr>
              <a:t>Synthesis of Okazaki fragments. </a:t>
            </a:r>
            <a:r>
              <a:rPr lang="en-US" altLang="en-US" dirty="0" smtClean="0">
                <a:solidFill>
                  <a:srgbClr val="000000"/>
                </a:solidFill>
                <a:latin typeface="Whitney-Semibold" charset="0"/>
              </a:rPr>
              <a:t>(a) </a:t>
            </a:r>
            <a:r>
              <a:rPr lang="en-US" altLang="en-US" dirty="0" smtClean="0">
                <a:solidFill>
                  <a:srgbClr val="000000"/>
                </a:solidFill>
                <a:latin typeface="Whitney-Light" charset="0"/>
              </a:rPr>
              <a:t>At intervals, primase synthesizes an RNA primer for a new Okazaki fragment. Note that if we consider the two template strands as lying side by side, lagging strand synthesis formally proceeds in the opposite direction from fork movement. </a:t>
            </a:r>
            <a:r>
              <a:rPr lang="en-US" altLang="en-US" dirty="0" smtClean="0">
                <a:solidFill>
                  <a:srgbClr val="000000"/>
                </a:solidFill>
                <a:latin typeface="Whitney-Semibold" charset="0"/>
              </a:rPr>
              <a:t>(b) </a:t>
            </a:r>
            <a:r>
              <a:rPr lang="en-US" altLang="en-US" dirty="0" smtClean="0">
                <a:solidFill>
                  <a:srgbClr val="000000"/>
                </a:solidFill>
                <a:latin typeface="Whitney-Light" charset="0"/>
              </a:rPr>
              <a:t>Each primer is extended by DNA polymerase III. </a:t>
            </a:r>
            <a:r>
              <a:rPr lang="en-US" altLang="en-US" dirty="0" smtClean="0">
                <a:solidFill>
                  <a:srgbClr val="000000"/>
                </a:solidFill>
                <a:latin typeface="Whitney-Semibold" charset="0"/>
              </a:rPr>
              <a:t>(c) </a:t>
            </a:r>
            <a:r>
              <a:rPr lang="en-US" altLang="en-US" dirty="0" smtClean="0">
                <a:solidFill>
                  <a:srgbClr val="000000"/>
                </a:solidFill>
                <a:latin typeface="Whitney-Light" charset="0"/>
              </a:rPr>
              <a:t>DNA synthesis continues until the fragment extends as far as the primer of the previously added Okazaki fragment. A new primer is synthesized near the replication fork to begin the process again.</a:t>
            </a:r>
            <a:endParaRPr lang="en-US" altLang="en-US" dirty="0" smtClean="0">
              <a:latin typeface="Times New Roman" panose="02020603050405020304" pitchFamily="18" charset="0"/>
            </a:endParaRPr>
          </a:p>
        </p:txBody>
      </p:sp>
      <p:sp>
        <p:nvSpPr>
          <p:cNvPr id="1761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FEDB4439-A654-4D40-909C-DEF13AA7D0B4}" type="slidenum">
              <a:rPr lang="en-US" altLang="en-US" sz="1200"/>
              <a:pPr/>
              <a:t>49</a:t>
            </a:fld>
            <a:endParaRPr lang="en-US" altLang="en-US" sz="1200" dirty="0"/>
          </a:p>
        </p:txBody>
      </p:sp>
    </p:spTree>
    <p:extLst>
      <p:ext uri="{BB962C8B-B14F-4D97-AF65-F5344CB8AC3E}">
        <p14:creationId xmlns:p14="http://schemas.microsoft.com/office/powerpoint/2010/main" val="21874246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Slide Image Placeholder 1"/>
          <p:cNvSpPr>
            <a:spLocks noGrp="1" noRot="1" noChangeAspect="1" noTextEdit="1"/>
          </p:cNvSpPr>
          <p:nvPr>
            <p:ph type="sldImg"/>
          </p:nvPr>
        </p:nvSpPr>
        <p:spPr>
          <a:ln/>
        </p:spPr>
      </p:sp>
      <p:sp>
        <p:nvSpPr>
          <p:cNvPr id="1832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smtClean="0">
                <a:solidFill>
                  <a:srgbClr val="0071FF"/>
                </a:solidFill>
                <a:latin typeface="SolexBoldLining" charset="0"/>
              </a:rPr>
              <a:t>FIGURE 25–16 </a:t>
            </a:r>
            <a:r>
              <a:rPr lang="en-US" altLang="en-US" b="1" dirty="0" smtClean="0">
                <a:solidFill>
                  <a:srgbClr val="000000"/>
                </a:solidFill>
                <a:latin typeface="Whitney-Semibold" charset="0"/>
              </a:rPr>
              <a:t>Mechanism of the DNA ligase reaction.</a:t>
            </a:r>
            <a:r>
              <a:rPr lang="en-US" altLang="en-US" dirty="0" smtClean="0">
                <a:solidFill>
                  <a:srgbClr val="000000"/>
                </a:solidFill>
                <a:latin typeface="Whitney-Semibold" charset="0"/>
              </a:rPr>
              <a:t> </a:t>
            </a:r>
            <a:r>
              <a:rPr lang="en-US" altLang="en-US" dirty="0" smtClean="0">
                <a:solidFill>
                  <a:srgbClr val="000000"/>
                </a:solidFill>
                <a:latin typeface="Whitney-Light" charset="0"/>
              </a:rPr>
              <a:t>In each of the three steps, one phosphodiester bond is formed at the expense of another. Steps </a:t>
            </a:r>
            <a:r>
              <a:rPr lang="en-US" altLang="en-US" b="1" dirty="0" smtClean="0">
                <a:solidFill>
                  <a:srgbClr val="404040"/>
                </a:solidFill>
                <a:latin typeface="WhitneyIndexBlack-RoundBd" charset="0"/>
              </a:rPr>
              <a:t>1</a:t>
            </a:r>
            <a:r>
              <a:rPr lang="en-US" altLang="en-US" dirty="0" smtClean="0">
                <a:solidFill>
                  <a:srgbClr val="404040"/>
                </a:solidFill>
                <a:latin typeface="WhitneyIndexBlack-RoundBd" charset="0"/>
              </a:rPr>
              <a:t> </a:t>
            </a:r>
            <a:r>
              <a:rPr lang="en-US" altLang="en-US" dirty="0" smtClean="0">
                <a:solidFill>
                  <a:srgbClr val="000000"/>
                </a:solidFill>
                <a:latin typeface="Whitney-Light" charset="0"/>
              </a:rPr>
              <a:t>and </a:t>
            </a:r>
            <a:r>
              <a:rPr lang="en-US" altLang="en-US" b="1" dirty="0" smtClean="0">
                <a:solidFill>
                  <a:srgbClr val="404040"/>
                </a:solidFill>
                <a:latin typeface="WhitneyIndexBlack-RoundBd" charset="0"/>
              </a:rPr>
              <a:t>2</a:t>
            </a:r>
            <a:r>
              <a:rPr lang="en-US" altLang="en-US" dirty="0" smtClean="0">
                <a:solidFill>
                  <a:srgbClr val="404040"/>
                </a:solidFill>
                <a:latin typeface="WhitneyIndexBlack-RoundBd" charset="0"/>
              </a:rPr>
              <a:t> </a:t>
            </a:r>
            <a:r>
              <a:rPr lang="en-US" altLang="en-US" dirty="0" smtClean="0">
                <a:solidFill>
                  <a:srgbClr val="000000"/>
                </a:solidFill>
                <a:latin typeface="Whitney-Light" charset="0"/>
              </a:rPr>
              <a:t>lead to activation of the 5</a:t>
            </a:r>
            <a:r>
              <a:rPr lang="en-US" altLang="en-US" dirty="0" smtClean="0">
                <a:solidFill>
                  <a:srgbClr val="000000"/>
                </a:solidFill>
                <a:latin typeface="MathematicalPiOTF1" charset="0"/>
              </a:rPr>
              <a:t>’ </a:t>
            </a:r>
            <a:r>
              <a:rPr lang="en-US" altLang="en-US" dirty="0" smtClean="0">
                <a:solidFill>
                  <a:srgbClr val="000000"/>
                </a:solidFill>
                <a:latin typeface="Whitney-Light" charset="0"/>
              </a:rPr>
              <a:t>phosphate in the nick. An AMP group is transferred first to a Lys residue on the enzyme and then to the 5</a:t>
            </a:r>
            <a:r>
              <a:rPr lang="en-US" altLang="en-US" dirty="0" smtClean="0">
                <a:solidFill>
                  <a:srgbClr val="000000"/>
                </a:solidFill>
                <a:latin typeface="MathematicalPiOTF1" charset="0"/>
              </a:rPr>
              <a:t>’ </a:t>
            </a:r>
            <a:r>
              <a:rPr lang="en-US" altLang="en-US" dirty="0" smtClean="0">
                <a:solidFill>
                  <a:srgbClr val="000000"/>
                </a:solidFill>
                <a:latin typeface="Whitney-Light" charset="0"/>
              </a:rPr>
              <a:t>phosphate in the nick. In step </a:t>
            </a:r>
            <a:r>
              <a:rPr lang="en-US" altLang="en-US" b="1" dirty="0" smtClean="0">
                <a:solidFill>
                  <a:srgbClr val="404040"/>
                </a:solidFill>
                <a:latin typeface="WhitneyIndexBlack-RoundBd" charset="0"/>
              </a:rPr>
              <a:t>3</a:t>
            </a:r>
            <a:r>
              <a:rPr lang="en-US" altLang="en-US" dirty="0" smtClean="0">
                <a:solidFill>
                  <a:srgbClr val="000000"/>
                </a:solidFill>
                <a:latin typeface="Whitney-Light" charset="0"/>
              </a:rPr>
              <a:t>, the 3</a:t>
            </a:r>
            <a:r>
              <a:rPr lang="en-US" altLang="en-US" dirty="0" smtClean="0">
                <a:solidFill>
                  <a:srgbClr val="000000"/>
                </a:solidFill>
                <a:latin typeface="MathematicalPiOTF1" charset="0"/>
              </a:rPr>
              <a:t>’</a:t>
            </a:r>
            <a:r>
              <a:rPr lang="en-US" altLang="ja-JP" dirty="0" smtClean="0">
                <a:solidFill>
                  <a:srgbClr val="000000"/>
                </a:solidFill>
                <a:latin typeface="Whitney-Light" charset="0"/>
              </a:rPr>
              <a:t>-hydroxyl group attacks this phosphate and displaces AMP, producing a phosphodiester bond to seal the nick. In the </a:t>
            </a:r>
            <a:r>
              <a:rPr lang="en-US" altLang="ja-JP" i="1" dirty="0" smtClean="0">
                <a:solidFill>
                  <a:srgbClr val="000000"/>
                </a:solidFill>
                <a:latin typeface="Whitney-LightItalic" charset="0"/>
              </a:rPr>
              <a:t>E. coli </a:t>
            </a:r>
            <a:r>
              <a:rPr lang="en-US" altLang="ja-JP" dirty="0" smtClean="0">
                <a:solidFill>
                  <a:srgbClr val="000000"/>
                </a:solidFill>
                <a:latin typeface="Whitney-Light" charset="0"/>
              </a:rPr>
              <a:t>DNA ligase reaction, AMP is derived from NAD</a:t>
            </a:r>
            <a:r>
              <a:rPr lang="en-US" altLang="ja-JP" baseline="30000" dirty="0" smtClean="0">
                <a:solidFill>
                  <a:srgbClr val="000000"/>
                </a:solidFill>
                <a:latin typeface="Whitney-Light" charset="0"/>
              </a:rPr>
              <a:t>+</a:t>
            </a:r>
            <a:r>
              <a:rPr lang="en-US" altLang="ja-JP" dirty="0" smtClean="0">
                <a:solidFill>
                  <a:srgbClr val="000000"/>
                </a:solidFill>
                <a:latin typeface="Whitney-Light" charset="0"/>
              </a:rPr>
              <a:t>. The DNA ligases isolated from some viral and eukaryotic sources use ATP rather than NAD</a:t>
            </a:r>
            <a:r>
              <a:rPr lang="en-US" altLang="ja-JP" baseline="30000" dirty="0" smtClean="0">
                <a:solidFill>
                  <a:srgbClr val="000000"/>
                </a:solidFill>
                <a:latin typeface="Whitney-Light" charset="0"/>
              </a:rPr>
              <a:t>+</a:t>
            </a:r>
            <a:r>
              <a:rPr lang="en-US" altLang="ja-JP" dirty="0" smtClean="0">
                <a:solidFill>
                  <a:srgbClr val="000000"/>
                </a:solidFill>
                <a:latin typeface="MathematicalPi-One" charset="0"/>
              </a:rPr>
              <a:t> </a:t>
            </a:r>
            <a:r>
              <a:rPr lang="en-US" altLang="ja-JP" dirty="0" smtClean="0">
                <a:solidFill>
                  <a:srgbClr val="000000"/>
                </a:solidFill>
                <a:latin typeface="Whitney-Light" charset="0"/>
              </a:rPr>
              <a:t>and they release pyrophosphate rather than nicotinamide mononucleotide (NMN) in step </a:t>
            </a:r>
            <a:r>
              <a:rPr lang="en-US" altLang="ja-JP" b="1" dirty="0" smtClean="0">
                <a:solidFill>
                  <a:srgbClr val="404040"/>
                </a:solidFill>
                <a:latin typeface="WhitneyIndexBlack-RoundBd" charset="0"/>
              </a:rPr>
              <a:t>1</a:t>
            </a:r>
            <a:r>
              <a:rPr lang="en-US" altLang="ja-JP" dirty="0" smtClean="0">
                <a:solidFill>
                  <a:srgbClr val="000000"/>
                </a:solidFill>
                <a:latin typeface="Whitney-Light" charset="0"/>
              </a:rPr>
              <a:t>.</a:t>
            </a:r>
            <a:endParaRPr lang="en-US" altLang="en-US" dirty="0" smtClean="0">
              <a:latin typeface="Times New Roman" panose="02020603050405020304" pitchFamily="18" charset="0"/>
            </a:endParaRPr>
          </a:p>
        </p:txBody>
      </p:sp>
      <p:sp>
        <p:nvSpPr>
          <p:cNvPr id="1833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EF205BF7-0B07-4739-A32F-C15C0845802D}" type="slidenum">
              <a:rPr lang="en-US" altLang="en-US" sz="1200"/>
              <a:pPr/>
              <a:t>52</a:t>
            </a:fld>
            <a:endParaRPr lang="en-US" altLang="en-US" sz="1200" dirty="0"/>
          </a:p>
        </p:txBody>
      </p:sp>
    </p:spTree>
    <p:extLst>
      <p:ext uri="{BB962C8B-B14F-4D97-AF65-F5344CB8AC3E}">
        <p14:creationId xmlns:p14="http://schemas.microsoft.com/office/powerpoint/2010/main" val="381961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Slide Image Placeholder 1"/>
          <p:cNvSpPr>
            <a:spLocks noGrp="1" noRot="1" noChangeAspect="1" noTextEdit="1"/>
          </p:cNvSpPr>
          <p:nvPr>
            <p:ph type="sldImg"/>
          </p:nvPr>
        </p:nvSpPr>
        <p:spPr>
          <a:ln/>
        </p:spPr>
      </p:sp>
      <p:sp>
        <p:nvSpPr>
          <p:cNvPr id="1771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smtClean="0">
                <a:latin typeface="Times New Roman" panose="02020603050405020304" pitchFamily="18" charset="0"/>
              </a:rPr>
              <a:t>FIGURE 25–13 part 1 DNA synthesis on the leading and lagging strands. </a:t>
            </a:r>
            <a:r>
              <a:rPr lang="en-US" altLang="en-US" dirty="0" smtClean="0">
                <a:latin typeface="Times New Roman" panose="02020603050405020304" pitchFamily="18" charset="0"/>
              </a:rPr>
              <a:t>Events at the replication fork are coordinated by a single DNA polymerase III dimer, in an integrated complex with DnaB helicase. This figure shows the replication process already underway (parts (a) through (e) are discussed in the text). The lagging strand is looped so that DNA synthesis proceeds steadily on both the leading and lagging strand templates at the same time. Red arrows indicate the 3’ end of the two new strands and the direction of DNA synthesis. The heavy black arrows show the direction of movement of the parent DNA through the complex. An Okazaki fragment is being synthesized on the lagging strand. The subunit colors and the functions of the clamp-loading complex are explained in Figure 25–14.</a:t>
            </a:r>
          </a:p>
        </p:txBody>
      </p:sp>
      <p:sp>
        <p:nvSpPr>
          <p:cNvPr id="1771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D7DDA0E5-8608-465C-88F1-B4998D23FBFA}" type="slidenum">
              <a:rPr lang="en-US" altLang="en-US" sz="1200"/>
              <a:pPr/>
              <a:t>54</a:t>
            </a:fld>
            <a:endParaRPr lang="en-US" altLang="en-US" sz="1200" dirty="0"/>
          </a:p>
        </p:txBody>
      </p:sp>
    </p:spTree>
    <p:extLst>
      <p:ext uri="{BB962C8B-B14F-4D97-AF65-F5344CB8AC3E}">
        <p14:creationId xmlns:p14="http://schemas.microsoft.com/office/powerpoint/2010/main" val="9885260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Slide Image Placeholder 1"/>
          <p:cNvSpPr>
            <a:spLocks noGrp="1" noRot="1" noChangeAspect="1" noTextEdit="1"/>
          </p:cNvSpPr>
          <p:nvPr>
            <p:ph type="sldImg"/>
          </p:nvPr>
        </p:nvSpPr>
        <p:spPr>
          <a:ln/>
        </p:spPr>
      </p:sp>
      <p:sp>
        <p:nvSpPr>
          <p:cNvPr id="1781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smtClean="0">
                <a:latin typeface="Times New Roman" panose="02020603050405020304" pitchFamily="18" charset="0"/>
              </a:rPr>
              <a:t>FIGURE 25–13 part 2 DNA synthesis on the leading and lagging strands. </a:t>
            </a:r>
            <a:r>
              <a:rPr lang="en-US" altLang="en-US" dirty="0" smtClean="0">
                <a:latin typeface="Times New Roman" panose="02020603050405020304" pitchFamily="18" charset="0"/>
              </a:rPr>
              <a:t>Events at the replication fork are coordinated by a single DNA polymerase III dimer, in an integrated complex with DnaB helicase. This figure shows the replication process already underway (parts (a) through (e) are discussed in the text). The lagging strand is looped so that DNA synthesis proceeds steadily on both the leading and lagging strand templates at the same time. Red arrows indicate the 3’ end of the two new strands and the direction of DNA synthesis. The heavy black arrows show the direction of movement of the parent DNA through the complex. An Okazaki fragment is being synthesized on the lagging strand. The subunit colors and the functions of the clamp-loading complex are explained in Figure 25–14.</a:t>
            </a:r>
          </a:p>
        </p:txBody>
      </p:sp>
      <p:sp>
        <p:nvSpPr>
          <p:cNvPr id="1781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1CA7AA9A-FA84-4C7D-B6DE-EE8957440484}" type="slidenum">
              <a:rPr lang="en-US" altLang="en-US" sz="1200"/>
              <a:pPr/>
              <a:t>55</a:t>
            </a:fld>
            <a:endParaRPr lang="en-US" altLang="en-US" sz="1200" dirty="0"/>
          </a:p>
        </p:txBody>
      </p:sp>
    </p:spTree>
    <p:extLst>
      <p:ext uri="{BB962C8B-B14F-4D97-AF65-F5344CB8AC3E}">
        <p14:creationId xmlns:p14="http://schemas.microsoft.com/office/powerpoint/2010/main" val="42822757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Slide Image Placeholder 1"/>
          <p:cNvSpPr>
            <a:spLocks noGrp="1" noRot="1" noChangeAspect="1" noTextEdit="1"/>
          </p:cNvSpPr>
          <p:nvPr>
            <p:ph type="sldImg"/>
          </p:nvPr>
        </p:nvSpPr>
        <p:spPr>
          <a:ln/>
        </p:spPr>
      </p:sp>
      <p:sp>
        <p:nvSpPr>
          <p:cNvPr id="179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smtClean="0">
                <a:latin typeface="Times New Roman" panose="02020603050405020304" pitchFamily="18" charset="0"/>
              </a:rPr>
              <a:t>FIGURE 25–13 part 3 DNA synthesis on the leading and lagging strands. </a:t>
            </a:r>
            <a:r>
              <a:rPr lang="en-US" altLang="en-US" dirty="0" smtClean="0">
                <a:latin typeface="Times New Roman" panose="02020603050405020304" pitchFamily="18" charset="0"/>
              </a:rPr>
              <a:t>Events at the replication fork are coordinated by a single DNA polymerase III dimer, in an integrated complex with DnaB helicase. This figure shows the replication process already underway (parts (a) through (e) are discussed in the text). The lagging strand is looped so that DNA synthesis proceeds steadily on both the leading and lagging strand templates at the same time. Red arrows indicate the 3’ end of the two new strands and the direction of DNA synthesis. The heavy black arrows show the direction of movement of the parent DNA through the complex. An Okazaki fragment is being synthesized on the lagging strand. The subunit colors and the functions of the clamp-loading complex are explained in Figure 25–14.</a:t>
            </a:r>
          </a:p>
        </p:txBody>
      </p:sp>
      <p:sp>
        <p:nvSpPr>
          <p:cNvPr id="1792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75F57ED7-DA35-4418-AB01-9D503131E65F}" type="slidenum">
              <a:rPr lang="en-US" altLang="en-US" sz="1200"/>
              <a:pPr/>
              <a:t>56</a:t>
            </a:fld>
            <a:endParaRPr lang="en-US" altLang="en-US" sz="1200" dirty="0"/>
          </a:p>
        </p:txBody>
      </p:sp>
    </p:spTree>
    <p:extLst>
      <p:ext uri="{BB962C8B-B14F-4D97-AF65-F5344CB8AC3E}">
        <p14:creationId xmlns:p14="http://schemas.microsoft.com/office/powerpoint/2010/main" val="23372179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Slide Image Placeholder 1"/>
          <p:cNvSpPr>
            <a:spLocks noGrp="1" noRot="1" noChangeAspect="1" noTextEdit="1"/>
          </p:cNvSpPr>
          <p:nvPr>
            <p:ph type="sldImg"/>
          </p:nvPr>
        </p:nvSpPr>
        <p:spPr>
          <a:ln/>
        </p:spPr>
      </p:sp>
      <p:sp>
        <p:nvSpPr>
          <p:cNvPr id="180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smtClean="0">
                <a:latin typeface="Times New Roman" panose="02020603050405020304" pitchFamily="18" charset="0"/>
              </a:rPr>
              <a:t>FIGURE 25–13 part 4 DNA synthesis on the leading and lagging strands. </a:t>
            </a:r>
            <a:r>
              <a:rPr lang="en-US" altLang="en-US" dirty="0" smtClean="0">
                <a:latin typeface="Times New Roman" panose="02020603050405020304" pitchFamily="18" charset="0"/>
              </a:rPr>
              <a:t>Events at the replication fork are coordinated by a single DNA polymerase III dimer, in an integrated complex with DnaB helicase. This figure shows the replication process already underway (parts (a) through (e) are discussed in the text). The lagging strand is looped so that DNA synthesis proceeds steadily on both the leading and lagging strand templates at the same time. Red arrows indicate the 3’ end of the two new strands and the direction of DNA synthesis. The heavy black arrows show the direction of movement of the parent DNA through the complex. An Okazaki fragment is being synthesized on the lagging strand. The subunit colors and the functions of the clamp-loading complex are explained in Figure 25–14.</a:t>
            </a:r>
          </a:p>
        </p:txBody>
      </p:sp>
      <p:sp>
        <p:nvSpPr>
          <p:cNvPr id="1802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8C1FD02C-0E25-4211-8251-426118E1ED31}" type="slidenum">
              <a:rPr lang="en-US" altLang="en-US" sz="1200"/>
              <a:pPr/>
              <a:t>57</a:t>
            </a:fld>
            <a:endParaRPr lang="en-US" altLang="en-US" sz="1200" dirty="0"/>
          </a:p>
        </p:txBody>
      </p:sp>
    </p:spTree>
    <p:extLst>
      <p:ext uri="{BB962C8B-B14F-4D97-AF65-F5344CB8AC3E}">
        <p14:creationId xmlns:p14="http://schemas.microsoft.com/office/powerpoint/2010/main" val="30025213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7CC8A392-A484-43D7-98E3-4D1A965EFECA}" type="slidenum">
              <a:rPr lang="en-US" altLang="zh-CN" smtClean="0">
                <a:ea typeface="宋体" charset="-122"/>
              </a:rPr>
              <a:pPr/>
              <a:t>4</a:t>
            </a:fld>
            <a:endParaRPr lang="en-US" altLang="zh-CN" dirty="0" smtClean="0">
              <a:ea typeface="宋体" charset="-122"/>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eaLnBrk="1" hangingPunct="1"/>
            <a:endParaRPr lang="en-US" altLang="en-US" dirty="0" smtClean="0">
              <a:ea typeface="宋体" charset="-122"/>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Slide Image Placeholder 1"/>
          <p:cNvSpPr>
            <a:spLocks noGrp="1" noRot="1" noChangeAspect="1" noTextEdit="1"/>
          </p:cNvSpPr>
          <p:nvPr>
            <p:ph type="sldImg"/>
          </p:nvPr>
        </p:nvSpPr>
        <p:spPr>
          <a:ln/>
        </p:spPr>
      </p:sp>
      <p:sp>
        <p:nvSpPr>
          <p:cNvPr id="1812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smtClean="0">
                <a:solidFill>
                  <a:srgbClr val="0071FF"/>
                </a:solidFill>
                <a:latin typeface="SolexBoldLining" charset="0"/>
              </a:rPr>
              <a:t>FIGURE 25–14 </a:t>
            </a:r>
            <a:r>
              <a:rPr lang="en-US" altLang="en-US" b="1" dirty="0" smtClean="0">
                <a:solidFill>
                  <a:srgbClr val="000000"/>
                </a:solidFill>
                <a:latin typeface="Whitney-Semibold" charset="0"/>
              </a:rPr>
              <a:t>The DNA polymerase III clamp loader. </a:t>
            </a:r>
            <a:r>
              <a:rPr lang="en-US" altLang="en-US" dirty="0" smtClean="0">
                <a:solidFill>
                  <a:srgbClr val="000000"/>
                </a:solidFill>
                <a:latin typeface="Whitney-Light" charset="0"/>
              </a:rPr>
              <a:t>The five subunits of the clamp-loading complex are the </a:t>
            </a:r>
            <a:r>
              <a:rPr lang="el-GR" altLang="en-US" i="1" dirty="0" smtClean="0">
                <a:solidFill>
                  <a:srgbClr val="000000"/>
                </a:solidFill>
                <a:latin typeface="Times New Roman" panose="02020603050405020304" pitchFamily="18" charset="0"/>
              </a:rPr>
              <a:t>γ</a:t>
            </a:r>
            <a:r>
              <a:rPr lang="en-US" altLang="en-US" dirty="0" smtClean="0">
                <a:solidFill>
                  <a:srgbClr val="000000"/>
                </a:solidFill>
                <a:latin typeface="Whitney-Light" charset="0"/>
              </a:rPr>
              <a:t>, </a:t>
            </a:r>
            <a:r>
              <a:rPr lang="el-GR" altLang="en-US" i="1" dirty="0" smtClean="0">
                <a:solidFill>
                  <a:srgbClr val="000000"/>
                </a:solidFill>
                <a:latin typeface="Times New Roman" panose="02020603050405020304" pitchFamily="18" charset="0"/>
              </a:rPr>
              <a:t>δ</a:t>
            </a:r>
            <a:r>
              <a:rPr lang="en-US" altLang="en-US" dirty="0" smtClean="0">
                <a:solidFill>
                  <a:srgbClr val="000000"/>
                </a:solidFill>
                <a:latin typeface="Whitney-Light" charset="0"/>
              </a:rPr>
              <a:t>, and </a:t>
            </a:r>
            <a:r>
              <a:rPr lang="el-GR" altLang="en-US" i="1" dirty="0" smtClean="0">
                <a:solidFill>
                  <a:srgbClr val="000000"/>
                </a:solidFill>
                <a:latin typeface="Times New Roman" panose="02020603050405020304" pitchFamily="18" charset="0"/>
              </a:rPr>
              <a:t>δ</a:t>
            </a:r>
            <a:r>
              <a:rPr lang="en-US" altLang="en-US" dirty="0" smtClean="0">
                <a:solidFill>
                  <a:srgbClr val="000000"/>
                </a:solidFill>
                <a:latin typeface="MathematicalPiOTF1" charset="0"/>
              </a:rPr>
              <a:t>’</a:t>
            </a:r>
            <a:r>
              <a:rPr lang="en-US" altLang="ja-JP" dirty="0" smtClean="0">
                <a:solidFill>
                  <a:srgbClr val="000000"/>
                </a:solidFill>
                <a:latin typeface="MathematicalPiOTF1" charset="0"/>
              </a:rPr>
              <a:t> </a:t>
            </a:r>
            <a:r>
              <a:rPr lang="en-US" altLang="ja-JP" dirty="0" smtClean="0">
                <a:solidFill>
                  <a:srgbClr val="000000"/>
                </a:solidFill>
                <a:latin typeface="Whitney-Light" charset="0"/>
              </a:rPr>
              <a:t>subunits and the amino-terminal domain of each </a:t>
            </a:r>
            <a:r>
              <a:rPr lang="el-GR" altLang="ja-JP" dirty="0" smtClean="0">
                <a:solidFill>
                  <a:srgbClr val="000000"/>
                </a:solidFill>
                <a:latin typeface="Times New Roman" panose="02020603050405020304" pitchFamily="18" charset="0"/>
              </a:rPr>
              <a:t>τ</a:t>
            </a:r>
            <a:r>
              <a:rPr lang="en-US" altLang="ja-JP" i="1" dirty="0" smtClean="0">
                <a:solidFill>
                  <a:srgbClr val="000000"/>
                </a:solidFill>
                <a:latin typeface="MathPiOneItalic" charset="0"/>
              </a:rPr>
              <a:t> </a:t>
            </a:r>
            <a:r>
              <a:rPr lang="en-US" altLang="ja-JP" dirty="0" smtClean="0">
                <a:solidFill>
                  <a:srgbClr val="000000"/>
                </a:solidFill>
                <a:latin typeface="Whitney-Light" charset="0"/>
              </a:rPr>
              <a:t>subunit (see Fig. 25–9). The complex binds to three molecules of ATP and to a dimeric </a:t>
            </a:r>
            <a:r>
              <a:rPr lang="el-GR" altLang="ja-JP" i="1" dirty="0" smtClean="0">
                <a:solidFill>
                  <a:srgbClr val="000000"/>
                </a:solidFill>
                <a:latin typeface="Times New Roman" panose="02020603050405020304" pitchFamily="18" charset="0"/>
              </a:rPr>
              <a:t>β</a:t>
            </a:r>
            <a:r>
              <a:rPr lang="en-US" altLang="ja-JP" i="1" dirty="0" smtClean="0">
                <a:solidFill>
                  <a:srgbClr val="000000"/>
                </a:solidFill>
                <a:latin typeface="MathPiOneItalic" charset="0"/>
              </a:rPr>
              <a:t> </a:t>
            </a:r>
            <a:r>
              <a:rPr lang="en-US" altLang="ja-JP" dirty="0" smtClean="0">
                <a:solidFill>
                  <a:srgbClr val="000000"/>
                </a:solidFill>
                <a:latin typeface="Whitney-Light" charset="0"/>
              </a:rPr>
              <a:t>clamp. This binding forces the </a:t>
            </a:r>
            <a:r>
              <a:rPr lang="el-GR" altLang="ja-JP" i="1" dirty="0" smtClean="0">
                <a:solidFill>
                  <a:srgbClr val="000000"/>
                </a:solidFill>
                <a:latin typeface="Times New Roman" panose="02020603050405020304" pitchFamily="18" charset="0"/>
              </a:rPr>
              <a:t>β</a:t>
            </a:r>
            <a:r>
              <a:rPr lang="en-US" altLang="ja-JP" i="1" dirty="0" smtClean="0">
                <a:solidFill>
                  <a:srgbClr val="000000"/>
                </a:solidFill>
                <a:latin typeface="MathPiOneItalic" charset="0"/>
              </a:rPr>
              <a:t> </a:t>
            </a:r>
            <a:r>
              <a:rPr lang="en-US" altLang="ja-JP" dirty="0" smtClean="0">
                <a:solidFill>
                  <a:srgbClr val="000000"/>
                </a:solidFill>
                <a:latin typeface="Whitney-Light" charset="0"/>
              </a:rPr>
              <a:t>clamp open at one of its two subunit interfaces. Hydrolysis of the bound ATP allows the </a:t>
            </a:r>
            <a:r>
              <a:rPr lang="el-GR" altLang="ja-JP" i="1" dirty="0" smtClean="0">
                <a:solidFill>
                  <a:srgbClr val="000000"/>
                </a:solidFill>
                <a:latin typeface="Times New Roman" panose="02020603050405020304" pitchFamily="18" charset="0"/>
              </a:rPr>
              <a:t>β</a:t>
            </a:r>
            <a:r>
              <a:rPr lang="en-US" altLang="ja-JP" i="1" dirty="0" smtClean="0">
                <a:solidFill>
                  <a:srgbClr val="000000"/>
                </a:solidFill>
                <a:latin typeface="MathPiOneItalic" charset="0"/>
              </a:rPr>
              <a:t> </a:t>
            </a:r>
            <a:r>
              <a:rPr lang="en-US" altLang="ja-JP" dirty="0" smtClean="0">
                <a:solidFill>
                  <a:srgbClr val="000000"/>
                </a:solidFill>
                <a:latin typeface="Whitney-Light" charset="0"/>
              </a:rPr>
              <a:t>clamp to close again around the DNA.</a:t>
            </a:r>
            <a:endParaRPr lang="en-US" altLang="en-US" dirty="0" smtClean="0">
              <a:latin typeface="Times New Roman" panose="02020603050405020304" pitchFamily="18" charset="0"/>
            </a:endParaRPr>
          </a:p>
        </p:txBody>
      </p:sp>
      <p:sp>
        <p:nvSpPr>
          <p:cNvPr id="1812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F76A638D-C9CE-4A08-B2C0-3137A6C6F5B9}" type="slidenum">
              <a:rPr lang="en-US" altLang="en-US" sz="1200"/>
              <a:pPr/>
              <a:t>58</a:t>
            </a:fld>
            <a:endParaRPr lang="en-US" altLang="en-US" sz="1200" dirty="0"/>
          </a:p>
        </p:txBody>
      </p:sp>
    </p:spTree>
    <p:extLst>
      <p:ext uri="{BB962C8B-B14F-4D97-AF65-F5344CB8AC3E}">
        <p14:creationId xmlns:p14="http://schemas.microsoft.com/office/powerpoint/2010/main" val="30928850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p>
            <a:fld id="{FB57BDFA-F5C8-4FD6-95D4-92DA3FDDBDBC}" type="slidenum">
              <a:rPr lang="en-US" altLang="zh-CN" smtClean="0">
                <a:ea typeface="宋体" charset="-122"/>
              </a:rPr>
              <a:pPr/>
              <a:t>64</a:t>
            </a:fld>
            <a:endParaRPr lang="en-US" altLang="zh-CN" dirty="0" smtClean="0">
              <a:ea typeface="宋体" charset="-122"/>
            </a:endParaRPr>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p:spPr>
        <p:txBody>
          <a:bodyPr/>
          <a:lstStyle/>
          <a:p>
            <a:pPr eaLnBrk="1" hangingPunct="1"/>
            <a:endParaRPr lang="en-US" altLang="en-US" dirty="0" smtClean="0">
              <a:ea typeface="宋体" charset="-122"/>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lide Image Placeholder 1"/>
          <p:cNvSpPr>
            <a:spLocks noGrp="1" noRot="1" noChangeAspect="1" noTextEdit="1"/>
          </p:cNvSpPr>
          <p:nvPr>
            <p:ph type="sldImg"/>
          </p:nvPr>
        </p:nvSpPr>
        <p:spPr>
          <a:ln/>
        </p:spPr>
      </p:sp>
      <p:sp>
        <p:nvSpPr>
          <p:cNvPr id="1863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smtClean="0">
                <a:solidFill>
                  <a:srgbClr val="0071FF"/>
                </a:solidFill>
                <a:latin typeface="SolexBoldLining" charset="0"/>
              </a:rPr>
              <a:t>FIGURE 25–21 </a:t>
            </a:r>
            <a:r>
              <a:rPr lang="en-US" altLang="en-US" b="1" dirty="0" smtClean="0">
                <a:solidFill>
                  <a:srgbClr val="000000"/>
                </a:solidFill>
                <a:latin typeface="Whitney-Semibold" charset="0"/>
              </a:rPr>
              <a:t>Methylation and mismatch repair. </a:t>
            </a:r>
            <a:r>
              <a:rPr lang="en-US" altLang="en-US" dirty="0" smtClean="0">
                <a:solidFill>
                  <a:srgbClr val="000000"/>
                </a:solidFill>
                <a:latin typeface="Whitney-Light" charset="0"/>
              </a:rPr>
              <a:t>Methylation of DNA strands can serve to distinguish parent (template) strands from newly synthesized strands in </a:t>
            </a:r>
            <a:r>
              <a:rPr lang="en-US" altLang="en-US" i="1" dirty="0" smtClean="0">
                <a:solidFill>
                  <a:srgbClr val="000000"/>
                </a:solidFill>
                <a:latin typeface="Whitney-LightItalic" charset="0"/>
              </a:rPr>
              <a:t>E. coli </a:t>
            </a:r>
            <a:r>
              <a:rPr lang="en-US" altLang="en-US" dirty="0" smtClean="0">
                <a:solidFill>
                  <a:srgbClr val="000000"/>
                </a:solidFill>
                <a:latin typeface="Whitney-Light" charset="0"/>
              </a:rPr>
              <a:t>DNA, a function that is critical to mismatch repair (see Fig. 25–22). The methylation occurs at the </a:t>
            </a:r>
            <a:r>
              <a:rPr lang="en-US" altLang="en-US" i="1" dirty="0" smtClean="0">
                <a:solidFill>
                  <a:srgbClr val="000000"/>
                </a:solidFill>
                <a:latin typeface="Whitney-LightItalic" charset="0"/>
              </a:rPr>
              <a:t>N</a:t>
            </a:r>
            <a:r>
              <a:rPr lang="en-US" altLang="en-US" baseline="30000" dirty="0" smtClean="0">
                <a:solidFill>
                  <a:srgbClr val="000000"/>
                </a:solidFill>
                <a:latin typeface="Whitney-Light" charset="0"/>
              </a:rPr>
              <a:t>6</a:t>
            </a:r>
            <a:r>
              <a:rPr lang="en-US" altLang="en-US" dirty="0" smtClean="0">
                <a:solidFill>
                  <a:srgbClr val="000000"/>
                </a:solidFill>
                <a:latin typeface="Whitney-Light" charset="0"/>
              </a:rPr>
              <a:t> of adenines in (5</a:t>
            </a:r>
            <a:r>
              <a:rPr lang="en-US" altLang="en-US" dirty="0" smtClean="0">
                <a:solidFill>
                  <a:srgbClr val="000000"/>
                </a:solidFill>
                <a:latin typeface="MathematicalPiOTF1" charset="0"/>
              </a:rPr>
              <a:t>’</a:t>
            </a:r>
            <a:r>
              <a:rPr lang="en-US" altLang="ja-JP" dirty="0" smtClean="0">
                <a:solidFill>
                  <a:srgbClr val="000000"/>
                </a:solidFill>
                <a:latin typeface="Whitney-Light" charset="0"/>
              </a:rPr>
              <a:t>)GATC sequences. This sequence is a palindrome (see Fig. 8–18), present in opposite orientations on the two strands.</a:t>
            </a:r>
            <a:endParaRPr lang="en-US" altLang="en-US" dirty="0" smtClean="0">
              <a:latin typeface="Times New Roman" panose="02020603050405020304" pitchFamily="18" charset="0"/>
            </a:endParaRPr>
          </a:p>
        </p:txBody>
      </p:sp>
      <p:sp>
        <p:nvSpPr>
          <p:cNvPr id="1863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0468E0A5-4C32-40ED-83CF-52A8E7BB4149}" type="slidenum">
              <a:rPr lang="en-US" altLang="en-US" sz="1200"/>
              <a:pPr/>
              <a:t>76</a:t>
            </a:fld>
            <a:endParaRPr lang="en-US" altLang="en-US" sz="1200" dirty="0"/>
          </a:p>
        </p:txBody>
      </p:sp>
    </p:spTree>
    <p:extLst>
      <p:ext uri="{BB962C8B-B14F-4D97-AF65-F5344CB8AC3E}">
        <p14:creationId xmlns:p14="http://schemas.microsoft.com/office/powerpoint/2010/main" val="17206496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28837812-7640-446F-A135-5151D787AEF6}" type="slidenum">
              <a:rPr lang="en-US" altLang="zh-CN" smtClean="0">
                <a:ea typeface="宋体" charset="-122"/>
              </a:rPr>
              <a:pPr/>
              <a:t>5</a:t>
            </a:fld>
            <a:endParaRPr lang="en-US" altLang="zh-CN" dirty="0" smtClean="0">
              <a:ea typeface="宋体" charset="-122"/>
            </a:endParaRPr>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p:spPr>
        <p:txBody>
          <a:bodyPr/>
          <a:lstStyle/>
          <a:p>
            <a:pPr eaLnBrk="1" hangingPunct="1"/>
            <a:endParaRPr lang="en-US" altLang="en-US" dirty="0" smtClean="0">
              <a:ea typeface="宋体"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5980B867-B472-4DB9-A680-E4DF9DD938CE}" type="slidenum">
              <a:rPr lang="en-US" altLang="zh-CN" smtClean="0">
                <a:ea typeface="宋体" charset="-122"/>
              </a:rPr>
              <a:pPr/>
              <a:t>11</a:t>
            </a:fld>
            <a:endParaRPr lang="en-US" altLang="zh-CN" dirty="0" smtClean="0">
              <a:ea typeface="宋体" charset="-122"/>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p:spPr>
        <p:txBody>
          <a:bodyPr/>
          <a:lstStyle/>
          <a:p>
            <a:pPr eaLnBrk="1" hangingPunct="1"/>
            <a:endParaRPr lang="en-US" altLang="en-US" dirty="0" smtClean="0">
              <a:ea typeface="宋体" charset="-122"/>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926B13AC-4146-4E64-84D3-0E3C3B1F0381}" type="slidenum">
              <a:rPr lang="en-US" altLang="zh-CN" smtClean="0">
                <a:ea typeface="宋体" charset="-122"/>
              </a:rPr>
              <a:pPr/>
              <a:t>14</a:t>
            </a:fld>
            <a:endParaRPr lang="en-US" altLang="zh-CN" dirty="0" smtClean="0">
              <a:ea typeface="宋体" charset="-122"/>
            </a:endParaRPr>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p:spPr>
        <p:txBody>
          <a:bodyPr/>
          <a:lstStyle/>
          <a:p>
            <a:pPr eaLnBrk="1" hangingPunct="1"/>
            <a:r>
              <a:rPr lang="en-US" altLang="zh-CN" b="1" dirty="0" smtClean="0">
                <a:latin typeface="Arial" charset="0"/>
                <a:ea typeface="宋体" charset="-122"/>
              </a:rPr>
              <a:t>FIGURE 25-3b Visualization of bidirectional DNA replication.</a:t>
            </a:r>
            <a:r>
              <a:rPr lang="en-US" altLang="zh-CN" dirty="0" smtClean="0">
                <a:latin typeface="Arial" charset="0"/>
                <a:ea typeface="宋体" charset="-122"/>
              </a:rPr>
              <a:t> (b) Replication could be either unidirectional or bidirectional, and these can be distinguished by autoradiography: when tritium (3H) is added for a short period just before replication is stopped, label (pink) would be found at one or both replication forks, respectively. This technique has revealed bidirectional replication in </a:t>
            </a:r>
            <a:r>
              <a:rPr lang="en-US" altLang="zh-CN" i="1" dirty="0" smtClean="0">
                <a:latin typeface="Arial" charset="0"/>
                <a:ea typeface="宋体" charset="-122"/>
              </a:rPr>
              <a:t>E. coli, Bacillus subtilis</a:t>
            </a:r>
            <a:r>
              <a:rPr lang="en-US" altLang="zh-CN" dirty="0" smtClean="0">
                <a:latin typeface="Arial" charset="0"/>
                <a:ea typeface="宋体" charset="-122"/>
              </a:rPr>
              <a:t>, and other bacteria. The autoradiogram here shows a replication bubble from </a:t>
            </a:r>
            <a:r>
              <a:rPr lang="en-US" altLang="zh-CN" i="1" dirty="0" smtClean="0">
                <a:latin typeface="Arial" charset="0"/>
                <a:ea typeface="宋体" charset="-122"/>
              </a:rPr>
              <a:t>B. subtilis</a:t>
            </a:r>
            <a:r>
              <a:rPr lang="en-US" altLang="zh-CN" dirty="0" smtClean="0">
                <a:latin typeface="Arial" charset="0"/>
                <a:ea typeface="宋体" charset="-122"/>
              </a:rPr>
              <a:t>. The heaviest grain density (arrows) is at the two ends, where replication is occurring. The unreplicated part of the chromosome, outside the bubble, is unlabeled and thus not visible.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CB9ED3A-7A94-411A-9028-CAA87DDE7867}" type="slidenum">
              <a:rPr lang="en-US" altLang="zh-CN"/>
              <a:pPr/>
              <a:t>15</a:t>
            </a:fld>
            <a:endParaRPr lang="en-US" altLang="zh-CN" dirty="0"/>
          </a:p>
        </p:txBody>
      </p:sp>
      <p:sp>
        <p:nvSpPr>
          <p:cNvPr id="206850" name="Rectangle 2"/>
          <p:cNvSpPr>
            <a:spLocks noGrp="1" noRot="1" noChangeAspect="1" noChangeArrowheads="1" noTextEdit="1"/>
          </p:cNvSpPr>
          <p:nvPr>
            <p:ph type="sldImg"/>
          </p:nvPr>
        </p:nvSpPr>
        <p:spPr>
          <a:ln/>
        </p:spPr>
      </p:sp>
      <p:sp>
        <p:nvSpPr>
          <p:cNvPr id="206851" name="Rectangle 3"/>
          <p:cNvSpPr>
            <a:spLocks noGrp="1" noChangeArrowheads="1"/>
          </p:cNvSpPr>
          <p:nvPr>
            <p:ph type="body" idx="1"/>
          </p:nvPr>
        </p:nvSpPr>
        <p:spPr/>
        <p:txBody>
          <a:bodyPr/>
          <a:lstStyle/>
          <a:p>
            <a:endParaRPr lang="zh-CN" altLang="zh-CN"/>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48AB439-3D9B-41E5-B607-7E3BF8FA4CC4}" type="slidenum">
              <a:rPr lang="en-US" altLang="zh-CN"/>
              <a:pPr/>
              <a:t>18</a:t>
            </a:fld>
            <a:endParaRPr lang="en-US" altLang="zh-CN" dirty="0"/>
          </a:p>
        </p:txBody>
      </p:sp>
      <p:sp>
        <p:nvSpPr>
          <p:cNvPr id="210946" name="Rectangle 2"/>
          <p:cNvSpPr>
            <a:spLocks noGrp="1" noRot="1" noChangeAspect="1" noChangeArrowheads="1" noTextEdit="1"/>
          </p:cNvSpPr>
          <p:nvPr>
            <p:ph type="sldImg"/>
          </p:nvPr>
        </p:nvSpPr>
        <p:spPr>
          <a:ln/>
        </p:spPr>
      </p:sp>
      <p:sp>
        <p:nvSpPr>
          <p:cNvPr id="210947" name="Rectangle 3"/>
          <p:cNvSpPr>
            <a:spLocks noGrp="1" noChangeArrowheads="1"/>
          </p:cNvSpPr>
          <p:nvPr>
            <p:ph type="body" idx="1"/>
          </p:nvPr>
        </p:nvSpPr>
        <p:spPr/>
        <p:txBody>
          <a:bodyPr/>
          <a:lstStyle/>
          <a:p>
            <a:endParaRPr lang="zh-CN" altLang="zh-CN"/>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AF2703-C99D-46C9-87A0-4DB8EEB67E11}" type="slidenum">
              <a:rPr lang="en-US" altLang="zh-CN"/>
              <a:pPr/>
              <a:t>19</a:t>
            </a:fld>
            <a:endParaRPr lang="en-US" altLang="zh-CN" dirty="0"/>
          </a:p>
        </p:txBody>
      </p:sp>
      <p:sp>
        <p:nvSpPr>
          <p:cNvPr id="211970" name="Rectangle 2"/>
          <p:cNvSpPr>
            <a:spLocks noGrp="1" noRot="1" noChangeAspect="1" noChangeArrowheads="1" noTextEdit="1"/>
          </p:cNvSpPr>
          <p:nvPr>
            <p:ph type="sldImg"/>
          </p:nvPr>
        </p:nvSpPr>
        <p:spPr>
          <a:ln/>
        </p:spPr>
      </p:sp>
      <p:sp>
        <p:nvSpPr>
          <p:cNvPr id="211971" name="Rectangle 3"/>
          <p:cNvSpPr>
            <a:spLocks noGrp="1" noChangeArrowheads="1"/>
          </p:cNvSpPr>
          <p:nvPr>
            <p:ph type="body" idx="1"/>
          </p:nvPr>
        </p:nvSpPr>
        <p:spPr/>
        <p:txBody>
          <a:bodyPr/>
          <a:lstStyle/>
          <a:p>
            <a:endParaRPr lang="zh-CN" altLang="zh-CN"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41D32F2-2DE0-4FB8-8A56-4A456BBE8185}" type="slidenum">
              <a:rPr lang="en-US" altLang="zh-CN"/>
              <a:pPr/>
              <a:t>25</a:t>
            </a:fld>
            <a:endParaRPr lang="en-US" altLang="zh-CN" dirty="0"/>
          </a:p>
        </p:txBody>
      </p:sp>
      <p:sp>
        <p:nvSpPr>
          <p:cNvPr id="215042" name="Rectangle 2"/>
          <p:cNvSpPr>
            <a:spLocks noGrp="1" noRot="1" noChangeAspect="1" noChangeArrowheads="1" noTextEdit="1"/>
          </p:cNvSpPr>
          <p:nvPr>
            <p:ph type="sldImg"/>
          </p:nvPr>
        </p:nvSpPr>
        <p:spPr>
          <a:ln/>
        </p:spPr>
      </p:sp>
      <p:sp>
        <p:nvSpPr>
          <p:cNvPr id="215043" name="Rectangle 3"/>
          <p:cNvSpPr>
            <a:spLocks noGrp="1" noChangeArrowheads="1"/>
          </p:cNvSpPr>
          <p:nvPr>
            <p:ph type="body" idx="1"/>
          </p:nvPr>
        </p:nvSpPr>
        <p:spPr/>
        <p:txBody>
          <a:bodyPr/>
          <a:lstStyle/>
          <a:p>
            <a:endParaRPr lang="zh-CN" altLang="zh-C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dirty="0"/>
          </a:p>
        </p:txBody>
      </p:sp>
      <p:sp>
        <p:nvSpPr>
          <p:cNvPr id="6" name="Rectangle 6"/>
          <p:cNvSpPr>
            <a:spLocks noGrp="1" noChangeArrowheads="1"/>
          </p:cNvSpPr>
          <p:nvPr>
            <p:ph type="sldNum" sz="quarter" idx="12"/>
          </p:nvPr>
        </p:nvSpPr>
        <p:spPr>
          <a:ln/>
        </p:spPr>
        <p:txBody>
          <a:bodyPr/>
          <a:lstStyle>
            <a:lvl1pPr>
              <a:defRPr/>
            </a:lvl1pPr>
          </a:lstStyle>
          <a:p>
            <a:pPr>
              <a:defRPr/>
            </a:pPr>
            <a:fld id="{64B5A765-5E0C-482D-84ED-D0B4226AC7ED}" type="slidenum">
              <a:rPr lang="en-US" altLang="zh-CN"/>
              <a:pPr>
                <a:defRPr/>
              </a:pPr>
              <a:t>‹#›</a:t>
            </a:fld>
            <a:endParaRPr lang="en-US" altLang="zh-CN"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dirty="0"/>
          </a:p>
        </p:txBody>
      </p:sp>
      <p:sp>
        <p:nvSpPr>
          <p:cNvPr id="6" name="Rectangle 6"/>
          <p:cNvSpPr>
            <a:spLocks noGrp="1" noChangeArrowheads="1"/>
          </p:cNvSpPr>
          <p:nvPr>
            <p:ph type="sldNum" sz="quarter" idx="12"/>
          </p:nvPr>
        </p:nvSpPr>
        <p:spPr>
          <a:ln/>
        </p:spPr>
        <p:txBody>
          <a:bodyPr/>
          <a:lstStyle>
            <a:lvl1pPr>
              <a:defRPr/>
            </a:lvl1pPr>
          </a:lstStyle>
          <a:p>
            <a:pPr>
              <a:defRPr/>
            </a:pPr>
            <a:fld id="{1F9F6835-EDA9-4FF4-8F6A-771A0A20A48F}" type="slidenum">
              <a:rPr lang="en-US" altLang="zh-CN"/>
              <a:pPr>
                <a:defRPr/>
              </a:pPr>
              <a:t>‹#›</a:t>
            </a:fld>
            <a:endParaRPr lang="en-US" altLang="zh-CN"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dirty="0"/>
          </a:p>
        </p:txBody>
      </p:sp>
      <p:sp>
        <p:nvSpPr>
          <p:cNvPr id="6" name="Rectangle 6"/>
          <p:cNvSpPr>
            <a:spLocks noGrp="1" noChangeArrowheads="1"/>
          </p:cNvSpPr>
          <p:nvPr>
            <p:ph type="sldNum" sz="quarter" idx="12"/>
          </p:nvPr>
        </p:nvSpPr>
        <p:spPr>
          <a:ln/>
        </p:spPr>
        <p:txBody>
          <a:bodyPr/>
          <a:lstStyle>
            <a:lvl1pPr>
              <a:defRPr/>
            </a:lvl1pPr>
          </a:lstStyle>
          <a:p>
            <a:pPr>
              <a:defRPr/>
            </a:pPr>
            <a:fld id="{8DF783A9-AE2D-4407-B4C5-F82809520091}" type="slidenum">
              <a:rPr lang="en-US" altLang="zh-CN"/>
              <a:pPr>
                <a:defRPr/>
              </a:pPr>
              <a:t>‹#›</a:t>
            </a:fld>
            <a:endParaRPr lang="en-US" altLang="zh-CN"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457200" y="274638"/>
            <a:ext cx="8229600" cy="5851525"/>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CN"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CN" dirty="0"/>
          </a:p>
        </p:txBody>
      </p:sp>
      <p:sp>
        <p:nvSpPr>
          <p:cNvPr id="5" name="Rectangle 6"/>
          <p:cNvSpPr>
            <a:spLocks noGrp="1" noChangeArrowheads="1"/>
          </p:cNvSpPr>
          <p:nvPr>
            <p:ph type="sldNum" sz="quarter" idx="12"/>
          </p:nvPr>
        </p:nvSpPr>
        <p:spPr>
          <a:ln/>
        </p:spPr>
        <p:txBody>
          <a:bodyPr/>
          <a:lstStyle>
            <a:lvl1pPr>
              <a:defRPr/>
            </a:lvl1pPr>
          </a:lstStyle>
          <a:p>
            <a:pPr>
              <a:defRPr/>
            </a:pPr>
            <a:fld id="{CDF26C62-D887-45EA-AEBE-79608BC4AE29}" type="slidenum">
              <a:rPr lang="en-US" altLang="zh-CN"/>
              <a:pPr>
                <a:defRPr/>
              </a:pPr>
              <a:t>‹#›</a:t>
            </a:fld>
            <a:endParaRPr lang="en-US" altLang="zh-CN"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457200" y="1600200"/>
            <a:ext cx="4038600" cy="452596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dirty="0"/>
          </a:p>
        </p:txBody>
      </p:sp>
      <p:sp>
        <p:nvSpPr>
          <p:cNvPr id="7" name="Rectangle 6"/>
          <p:cNvSpPr>
            <a:spLocks noGrp="1" noChangeArrowheads="1"/>
          </p:cNvSpPr>
          <p:nvPr>
            <p:ph type="sldNum" sz="quarter" idx="12"/>
          </p:nvPr>
        </p:nvSpPr>
        <p:spPr>
          <a:ln/>
        </p:spPr>
        <p:txBody>
          <a:bodyPr/>
          <a:lstStyle>
            <a:lvl1pPr>
              <a:defRPr/>
            </a:lvl1pPr>
          </a:lstStyle>
          <a:p>
            <a:pPr>
              <a:defRPr/>
            </a:pPr>
            <a:fld id="{D265031A-79AB-43CA-B106-1F225C7C2A02}" type="slidenum">
              <a:rPr lang="en-US" altLang="zh-CN"/>
              <a:pPr>
                <a:defRPr/>
              </a:pPr>
              <a:t>‹#›</a:t>
            </a:fld>
            <a:endParaRPr lang="en-US" altLang="zh-CN"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reserve="1">
  <p:cSld name="标题，文本与两项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457200" y="1600200"/>
            <a:ext cx="4038600" cy="452596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quarter" idx="2"/>
          </p:nvPr>
        </p:nvSpPr>
        <p:spPr>
          <a:xfrm>
            <a:off x="4648200" y="1600200"/>
            <a:ext cx="4038600" cy="21859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内容占位符 4"/>
          <p:cNvSpPr>
            <a:spLocks noGrp="1"/>
          </p:cNvSpPr>
          <p:nvPr>
            <p:ph sz="quarter" idx="3"/>
          </p:nvPr>
        </p:nvSpPr>
        <p:spPr>
          <a:xfrm>
            <a:off x="4648200" y="3938588"/>
            <a:ext cx="4038600" cy="2187575"/>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ltLang="zh-CN" dirty="0"/>
          </a:p>
        </p:txBody>
      </p:sp>
      <p:sp>
        <p:nvSpPr>
          <p:cNvPr id="7" name="Rectangle 5"/>
          <p:cNvSpPr>
            <a:spLocks noGrp="1" noChangeArrowheads="1"/>
          </p:cNvSpPr>
          <p:nvPr>
            <p:ph type="ftr" sz="quarter" idx="11"/>
          </p:nvPr>
        </p:nvSpPr>
        <p:spPr>
          <a:ln/>
        </p:spPr>
        <p:txBody>
          <a:bodyPr/>
          <a:lstStyle>
            <a:lvl1pPr>
              <a:defRPr/>
            </a:lvl1pPr>
          </a:lstStyle>
          <a:p>
            <a:pPr>
              <a:defRPr/>
            </a:pPr>
            <a:endParaRPr lang="en-US" altLang="zh-CN" dirty="0"/>
          </a:p>
        </p:txBody>
      </p:sp>
      <p:sp>
        <p:nvSpPr>
          <p:cNvPr id="8" name="Rectangle 6"/>
          <p:cNvSpPr>
            <a:spLocks noGrp="1" noChangeArrowheads="1"/>
          </p:cNvSpPr>
          <p:nvPr>
            <p:ph type="sldNum" sz="quarter" idx="12"/>
          </p:nvPr>
        </p:nvSpPr>
        <p:spPr>
          <a:ln/>
        </p:spPr>
        <p:txBody>
          <a:bodyPr/>
          <a:lstStyle>
            <a:lvl1pPr>
              <a:defRPr/>
            </a:lvl1pPr>
          </a:lstStyle>
          <a:p>
            <a:pPr>
              <a:defRPr/>
            </a:pPr>
            <a:fld id="{0596DCF8-5A2E-4E90-80B3-90FA330AA3FD}" type="slidenum">
              <a:rPr lang="en-US" altLang="zh-CN"/>
              <a:pPr>
                <a:defRPr/>
              </a:pPr>
              <a:t>‹#›</a:t>
            </a:fld>
            <a:endParaRPr lang="en-US" altLang="zh-CN"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dirty="0"/>
          </a:p>
        </p:txBody>
      </p:sp>
      <p:sp>
        <p:nvSpPr>
          <p:cNvPr id="6" name="Rectangle 6"/>
          <p:cNvSpPr>
            <a:spLocks noGrp="1" noChangeArrowheads="1"/>
          </p:cNvSpPr>
          <p:nvPr>
            <p:ph type="sldNum" sz="quarter" idx="12"/>
          </p:nvPr>
        </p:nvSpPr>
        <p:spPr>
          <a:ln/>
        </p:spPr>
        <p:txBody>
          <a:bodyPr/>
          <a:lstStyle>
            <a:lvl1pPr>
              <a:defRPr/>
            </a:lvl1pPr>
          </a:lstStyle>
          <a:p>
            <a:pPr>
              <a:defRPr/>
            </a:pPr>
            <a:fld id="{BDEA9CA5-66E1-4635-9C44-676ED210E07B}" type="slidenum">
              <a:rPr lang="en-US" altLang="zh-CN"/>
              <a:pPr>
                <a:defRPr/>
              </a:pPr>
              <a:t>‹#›</a:t>
            </a:fld>
            <a:endParaRPr lang="en-US" altLang="zh-CN"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dirty="0"/>
          </a:p>
        </p:txBody>
      </p:sp>
      <p:sp>
        <p:nvSpPr>
          <p:cNvPr id="6" name="Rectangle 6"/>
          <p:cNvSpPr>
            <a:spLocks noGrp="1" noChangeArrowheads="1"/>
          </p:cNvSpPr>
          <p:nvPr>
            <p:ph type="sldNum" sz="quarter" idx="12"/>
          </p:nvPr>
        </p:nvSpPr>
        <p:spPr>
          <a:ln/>
        </p:spPr>
        <p:txBody>
          <a:bodyPr/>
          <a:lstStyle>
            <a:lvl1pPr>
              <a:defRPr/>
            </a:lvl1pPr>
          </a:lstStyle>
          <a:p>
            <a:pPr>
              <a:defRPr/>
            </a:pPr>
            <a:fld id="{A4C48E74-1ED3-4F09-AA4E-13D0FD9D63E2}" type="slidenum">
              <a:rPr lang="en-US" altLang="zh-CN"/>
              <a:pPr>
                <a:defRPr/>
              </a:pPr>
              <a:t>‹#›</a:t>
            </a:fld>
            <a:endParaRPr lang="en-US" altLang="zh-CN"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dirty="0"/>
          </a:p>
        </p:txBody>
      </p:sp>
      <p:sp>
        <p:nvSpPr>
          <p:cNvPr id="7" name="Rectangle 6"/>
          <p:cNvSpPr>
            <a:spLocks noGrp="1" noChangeArrowheads="1"/>
          </p:cNvSpPr>
          <p:nvPr>
            <p:ph type="sldNum" sz="quarter" idx="12"/>
          </p:nvPr>
        </p:nvSpPr>
        <p:spPr>
          <a:ln/>
        </p:spPr>
        <p:txBody>
          <a:bodyPr/>
          <a:lstStyle>
            <a:lvl1pPr>
              <a:defRPr/>
            </a:lvl1pPr>
          </a:lstStyle>
          <a:p>
            <a:pPr>
              <a:defRPr/>
            </a:pPr>
            <a:fld id="{7795C50A-4E9E-4E72-8D8A-35A60CEAD218}" type="slidenum">
              <a:rPr lang="en-US" altLang="zh-CN"/>
              <a:pPr>
                <a:defRPr/>
              </a:pPr>
              <a:t>‹#›</a:t>
            </a:fld>
            <a:endParaRPr lang="en-US" altLang="zh-CN"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CN"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CN" dirty="0"/>
          </a:p>
        </p:txBody>
      </p:sp>
      <p:sp>
        <p:nvSpPr>
          <p:cNvPr id="9" name="Rectangle 6"/>
          <p:cNvSpPr>
            <a:spLocks noGrp="1" noChangeArrowheads="1"/>
          </p:cNvSpPr>
          <p:nvPr>
            <p:ph type="sldNum" sz="quarter" idx="12"/>
          </p:nvPr>
        </p:nvSpPr>
        <p:spPr>
          <a:ln/>
        </p:spPr>
        <p:txBody>
          <a:bodyPr/>
          <a:lstStyle>
            <a:lvl1pPr>
              <a:defRPr/>
            </a:lvl1pPr>
          </a:lstStyle>
          <a:p>
            <a:pPr>
              <a:defRPr/>
            </a:pPr>
            <a:fld id="{4E14703C-73D0-4B71-A190-4955BC760204}" type="slidenum">
              <a:rPr lang="en-US" altLang="zh-CN"/>
              <a:pPr>
                <a:defRPr/>
              </a:pPr>
              <a:t>‹#›</a:t>
            </a:fld>
            <a:endParaRPr lang="en-US" altLang="zh-CN"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CN"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CN" dirty="0"/>
          </a:p>
        </p:txBody>
      </p:sp>
      <p:sp>
        <p:nvSpPr>
          <p:cNvPr id="5" name="Rectangle 6"/>
          <p:cNvSpPr>
            <a:spLocks noGrp="1" noChangeArrowheads="1"/>
          </p:cNvSpPr>
          <p:nvPr>
            <p:ph type="sldNum" sz="quarter" idx="12"/>
          </p:nvPr>
        </p:nvSpPr>
        <p:spPr>
          <a:ln/>
        </p:spPr>
        <p:txBody>
          <a:bodyPr/>
          <a:lstStyle>
            <a:lvl1pPr>
              <a:defRPr/>
            </a:lvl1pPr>
          </a:lstStyle>
          <a:p>
            <a:pPr>
              <a:defRPr/>
            </a:pPr>
            <a:fld id="{5235723A-8891-4BA9-AC21-157FC5AE630D}" type="slidenum">
              <a:rPr lang="en-US" altLang="zh-CN"/>
              <a:pPr>
                <a:defRPr/>
              </a:pPr>
              <a:t>‹#›</a:t>
            </a:fld>
            <a:endParaRPr lang="en-US" altLang="zh-CN"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CN"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CN" dirty="0"/>
          </a:p>
        </p:txBody>
      </p:sp>
      <p:sp>
        <p:nvSpPr>
          <p:cNvPr id="4" name="Rectangle 6"/>
          <p:cNvSpPr>
            <a:spLocks noGrp="1" noChangeArrowheads="1"/>
          </p:cNvSpPr>
          <p:nvPr>
            <p:ph type="sldNum" sz="quarter" idx="12"/>
          </p:nvPr>
        </p:nvSpPr>
        <p:spPr>
          <a:ln/>
        </p:spPr>
        <p:txBody>
          <a:bodyPr/>
          <a:lstStyle>
            <a:lvl1pPr>
              <a:defRPr/>
            </a:lvl1pPr>
          </a:lstStyle>
          <a:p>
            <a:pPr>
              <a:defRPr/>
            </a:pPr>
            <a:fld id="{546B5C51-D6F1-44C6-8975-95543B581CF3}" type="slidenum">
              <a:rPr lang="en-US" altLang="zh-CN"/>
              <a:pPr>
                <a:defRPr/>
              </a:pPr>
              <a:t>‹#›</a:t>
            </a:fld>
            <a:endParaRPr lang="en-US" altLang="zh-CN"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dirty="0"/>
          </a:p>
        </p:txBody>
      </p:sp>
      <p:sp>
        <p:nvSpPr>
          <p:cNvPr id="7" name="Rectangle 6"/>
          <p:cNvSpPr>
            <a:spLocks noGrp="1" noChangeArrowheads="1"/>
          </p:cNvSpPr>
          <p:nvPr>
            <p:ph type="sldNum" sz="quarter" idx="12"/>
          </p:nvPr>
        </p:nvSpPr>
        <p:spPr>
          <a:ln/>
        </p:spPr>
        <p:txBody>
          <a:bodyPr/>
          <a:lstStyle>
            <a:lvl1pPr>
              <a:defRPr/>
            </a:lvl1pPr>
          </a:lstStyle>
          <a:p>
            <a:pPr>
              <a:defRPr/>
            </a:pPr>
            <a:fld id="{6F0A1780-40D4-45EB-B293-3C6988BF4971}" type="slidenum">
              <a:rPr lang="en-US" altLang="zh-CN"/>
              <a:pPr>
                <a:defRPr/>
              </a:pPr>
              <a:t>‹#›</a:t>
            </a:fld>
            <a:endParaRPr lang="en-US" altLang="zh-CN"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dirty="0"/>
          </a:p>
        </p:txBody>
      </p:sp>
      <p:sp>
        <p:nvSpPr>
          <p:cNvPr id="7" name="Rectangle 6"/>
          <p:cNvSpPr>
            <a:spLocks noGrp="1" noChangeArrowheads="1"/>
          </p:cNvSpPr>
          <p:nvPr>
            <p:ph type="sldNum" sz="quarter" idx="12"/>
          </p:nvPr>
        </p:nvSpPr>
        <p:spPr>
          <a:ln/>
        </p:spPr>
        <p:txBody>
          <a:bodyPr/>
          <a:lstStyle>
            <a:lvl1pPr>
              <a:defRPr/>
            </a:lvl1pPr>
          </a:lstStyle>
          <a:p>
            <a:pPr>
              <a:defRPr/>
            </a:pPr>
            <a:fld id="{990D9C54-37F1-473A-A97D-F4BF975D2D3F}" type="slidenum">
              <a:rPr lang="en-US" altLang="zh-CN"/>
              <a:pPr>
                <a:defRPr/>
              </a:pPr>
              <a:t>‹#›</a:t>
            </a:fld>
            <a:endParaRPr lang="en-US" altLang="zh-CN"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zh-CN"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30208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a typeface="宋体" pitchFamily="2" charset="-122"/>
              </a:defRPr>
            </a:lvl1pPr>
          </a:lstStyle>
          <a:p>
            <a:pPr>
              <a:defRPr/>
            </a:pPr>
            <a:endParaRPr lang="en-US" altLang="zh-CN" dirty="0"/>
          </a:p>
        </p:txBody>
      </p:sp>
      <p:sp>
        <p:nvSpPr>
          <p:cNvPr id="30208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ea typeface="宋体" pitchFamily="2" charset="-122"/>
              </a:defRPr>
            </a:lvl1pPr>
          </a:lstStyle>
          <a:p>
            <a:pPr>
              <a:defRPr/>
            </a:pPr>
            <a:endParaRPr lang="en-US" altLang="zh-CN" dirty="0"/>
          </a:p>
        </p:txBody>
      </p:sp>
      <p:sp>
        <p:nvSpPr>
          <p:cNvPr id="30208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ea typeface="宋体" pitchFamily="2" charset="-122"/>
              </a:defRPr>
            </a:lvl1pPr>
          </a:lstStyle>
          <a:p>
            <a:pPr>
              <a:defRPr/>
            </a:pPr>
            <a:fld id="{595C102B-A79D-490B-B8F2-F172E047B03A}" type="slidenum">
              <a:rPr lang="en-US" altLang="zh-CN"/>
              <a:pPr>
                <a:defRPr/>
              </a:pPr>
              <a:t>‹#›</a:t>
            </a:fld>
            <a:endParaRPr lang="en-US" altLang="zh-CN" dirty="0"/>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宋体" pitchFamily="2" charset="-122"/>
        </a:defRPr>
      </a:lvl2pPr>
      <a:lvl3pPr algn="ctr" rtl="0" eaLnBrk="0" fontAlgn="base" hangingPunct="0">
        <a:spcBef>
          <a:spcPct val="0"/>
        </a:spcBef>
        <a:spcAft>
          <a:spcPct val="0"/>
        </a:spcAft>
        <a:defRPr sz="4400">
          <a:solidFill>
            <a:schemeClr val="tx2"/>
          </a:solidFill>
          <a:latin typeface="Arial" charset="0"/>
          <a:ea typeface="宋体" pitchFamily="2" charset="-122"/>
        </a:defRPr>
      </a:lvl3pPr>
      <a:lvl4pPr algn="ctr" rtl="0" eaLnBrk="0" fontAlgn="base" hangingPunct="0">
        <a:spcBef>
          <a:spcPct val="0"/>
        </a:spcBef>
        <a:spcAft>
          <a:spcPct val="0"/>
        </a:spcAft>
        <a:defRPr sz="4400">
          <a:solidFill>
            <a:schemeClr val="tx2"/>
          </a:solidFill>
          <a:latin typeface="Arial" charset="0"/>
          <a:ea typeface="宋体" pitchFamily="2" charset="-122"/>
        </a:defRPr>
      </a:lvl4pPr>
      <a:lvl5pPr algn="ctr" rtl="0" eaLnBrk="0" fontAlgn="base" hangingPunct="0">
        <a:spcBef>
          <a:spcPct val="0"/>
        </a:spcBef>
        <a:spcAft>
          <a:spcPct val="0"/>
        </a:spcAft>
        <a:defRPr sz="4400">
          <a:solidFill>
            <a:schemeClr val="tx2"/>
          </a:solidFill>
          <a:latin typeface="Arial" charset="0"/>
          <a:ea typeface="宋体" pitchFamily="2" charset="-122"/>
        </a:defRPr>
      </a:lvl5pPr>
      <a:lvl6pPr marL="457200" algn="ctr" rtl="0" fontAlgn="base">
        <a:spcBef>
          <a:spcPct val="0"/>
        </a:spcBef>
        <a:spcAft>
          <a:spcPct val="0"/>
        </a:spcAft>
        <a:defRPr sz="4400">
          <a:solidFill>
            <a:schemeClr val="tx2"/>
          </a:solidFill>
          <a:latin typeface="Arial" charset="0"/>
          <a:ea typeface="宋体" pitchFamily="2" charset="-122"/>
        </a:defRPr>
      </a:lvl6pPr>
      <a:lvl7pPr marL="914400" algn="ctr" rtl="0" fontAlgn="base">
        <a:spcBef>
          <a:spcPct val="0"/>
        </a:spcBef>
        <a:spcAft>
          <a:spcPct val="0"/>
        </a:spcAft>
        <a:defRPr sz="4400">
          <a:solidFill>
            <a:schemeClr val="tx2"/>
          </a:solidFill>
          <a:latin typeface="Arial" charset="0"/>
          <a:ea typeface="宋体" pitchFamily="2" charset="-122"/>
        </a:defRPr>
      </a:lvl7pPr>
      <a:lvl8pPr marL="1371600" algn="ctr" rtl="0" fontAlgn="base">
        <a:spcBef>
          <a:spcPct val="0"/>
        </a:spcBef>
        <a:spcAft>
          <a:spcPct val="0"/>
        </a:spcAft>
        <a:defRPr sz="4400">
          <a:solidFill>
            <a:schemeClr val="tx2"/>
          </a:solidFill>
          <a:latin typeface="Arial" charset="0"/>
          <a:ea typeface="宋体" pitchFamily="2" charset="-122"/>
        </a:defRPr>
      </a:lvl8pPr>
      <a:lvl9pPr marL="1828800" algn="ctr" rtl="0" fontAlgn="base">
        <a:spcBef>
          <a:spcPct val="0"/>
        </a:spcBef>
        <a:spcAft>
          <a:spcPct val="0"/>
        </a:spcAft>
        <a:defRPr sz="4400">
          <a:solidFill>
            <a:schemeClr val="tx2"/>
          </a:solidFill>
          <a:latin typeface="Arial" charset="0"/>
          <a:ea typeface="宋体"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0" y="381000"/>
            <a:ext cx="9144000" cy="1143000"/>
          </a:xfrm>
        </p:spPr>
        <p:txBody>
          <a:bodyPr/>
          <a:lstStyle/>
          <a:p>
            <a:pPr eaLnBrk="1" hangingPunct="1"/>
            <a:r>
              <a:rPr lang="en-US" altLang="zh-CN" sz="5400" b="1" dirty="0" smtClean="0">
                <a:solidFill>
                  <a:srgbClr val="3333FF"/>
                </a:solidFill>
                <a:latin typeface="Times New Roman" pitchFamily="18" charset="0"/>
              </a:rPr>
              <a:t>Chapter 25</a:t>
            </a:r>
            <a:r>
              <a:rPr lang="en-US" altLang="zh-CN" sz="5400" dirty="0" smtClean="0">
                <a:solidFill>
                  <a:srgbClr val="3333FF"/>
                </a:solidFill>
                <a:latin typeface="Times New Roman" pitchFamily="18" charset="0"/>
              </a:rPr>
              <a:t>  </a:t>
            </a:r>
            <a:r>
              <a:rPr lang="en-US" altLang="zh-CN" sz="5400" b="1" dirty="0" smtClean="0">
                <a:solidFill>
                  <a:srgbClr val="3333FF"/>
                </a:solidFill>
                <a:latin typeface="Times New Roman" pitchFamily="18" charset="0"/>
              </a:rPr>
              <a:t>DNA Metabolism</a:t>
            </a:r>
          </a:p>
        </p:txBody>
      </p:sp>
      <p:sp>
        <p:nvSpPr>
          <p:cNvPr id="2051" name="Rectangle 3"/>
          <p:cNvSpPr>
            <a:spLocks noGrp="1" noChangeArrowheads="1"/>
          </p:cNvSpPr>
          <p:nvPr>
            <p:ph type="subTitle" idx="1"/>
          </p:nvPr>
        </p:nvSpPr>
        <p:spPr>
          <a:xfrm>
            <a:off x="179388" y="1676400"/>
            <a:ext cx="8736012" cy="4992688"/>
          </a:xfrm>
        </p:spPr>
        <p:txBody>
          <a:bodyPr/>
          <a:lstStyle/>
          <a:p>
            <a:pPr algn="l" eaLnBrk="1" hangingPunct="1"/>
            <a:r>
              <a:rPr lang="en-US" altLang="zh-CN" b="1" dirty="0" smtClean="0">
                <a:latin typeface="Times New Roman" pitchFamily="18" charset="0"/>
              </a:rPr>
              <a:t>1. How does a DNA molecule replicate with 	   </a:t>
            </a:r>
          </a:p>
          <a:p>
            <a:pPr algn="l" eaLnBrk="1" hangingPunct="1"/>
            <a:r>
              <a:rPr lang="en-US" altLang="zh-CN" b="1" dirty="0" smtClean="0">
                <a:latin typeface="Times New Roman" pitchFamily="18" charset="0"/>
              </a:rPr>
              <a:t>    high fidelity?---</a:t>
            </a:r>
            <a:r>
              <a:rPr lang="en-US" altLang="zh-CN" b="1" dirty="0" smtClean="0">
                <a:solidFill>
                  <a:srgbClr val="FF0000"/>
                </a:solidFill>
                <a:latin typeface="Times New Roman" pitchFamily="18" charset="0"/>
              </a:rPr>
              <a:t>DNA replication (</a:t>
            </a:r>
            <a:r>
              <a:rPr lang="zh-CN" altLang="en-US" b="1" dirty="0" smtClean="0">
                <a:solidFill>
                  <a:srgbClr val="FF0000"/>
                </a:solidFill>
                <a:latin typeface="楷体" panose="02010609060101010101" pitchFamily="49" charset="-122"/>
                <a:ea typeface="楷体" panose="02010609060101010101" pitchFamily="49" charset="-122"/>
              </a:rPr>
              <a:t>复制</a:t>
            </a:r>
            <a:r>
              <a:rPr lang="en-US" altLang="zh-CN" b="1" dirty="0" smtClean="0">
                <a:solidFill>
                  <a:srgbClr val="FF0000"/>
                </a:solidFill>
                <a:latin typeface="Times New Roman" pitchFamily="18" charset="0"/>
              </a:rPr>
              <a:t>)*****</a:t>
            </a:r>
          </a:p>
          <a:p>
            <a:pPr algn="l" eaLnBrk="1" hangingPunct="1"/>
            <a:r>
              <a:rPr lang="en-US" altLang="zh-CN" b="1" dirty="0" smtClean="0">
                <a:latin typeface="Times New Roman" pitchFamily="18" charset="0"/>
              </a:rPr>
              <a:t>2. How are DNA lesions (damages) repaired </a:t>
            </a:r>
          </a:p>
          <a:p>
            <a:pPr algn="l" eaLnBrk="1" hangingPunct="1"/>
            <a:r>
              <a:rPr lang="en-US" altLang="zh-CN" b="1" dirty="0" smtClean="0">
                <a:latin typeface="Times New Roman" pitchFamily="18" charset="0"/>
              </a:rPr>
              <a:t>    to maintain the integrity of genetic       </a:t>
            </a:r>
          </a:p>
          <a:p>
            <a:pPr algn="l" eaLnBrk="1" hangingPunct="1"/>
            <a:r>
              <a:rPr lang="en-US" altLang="zh-CN" b="1" dirty="0" smtClean="0">
                <a:latin typeface="Times New Roman" pitchFamily="18" charset="0"/>
              </a:rPr>
              <a:t>    information?---</a:t>
            </a:r>
            <a:r>
              <a:rPr lang="en-US" altLang="zh-CN" b="1" dirty="0" smtClean="0">
                <a:solidFill>
                  <a:srgbClr val="FF0000"/>
                </a:solidFill>
                <a:latin typeface="Times New Roman" pitchFamily="18" charset="0"/>
              </a:rPr>
              <a:t>DNA repair  (</a:t>
            </a:r>
            <a:r>
              <a:rPr lang="zh-CN" altLang="en-US" b="1" dirty="0" smtClean="0">
                <a:solidFill>
                  <a:srgbClr val="FF0000"/>
                </a:solidFill>
                <a:latin typeface="楷体" panose="02010609060101010101" pitchFamily="49" charset="-122"/>
                <a:ea typeface="楷体" panose="02010609060101010101" pitchFamily="49" charset="-122"/>
              </a:rPr>
              <a:t>修复</a:t>
            </a:r>
            <a:r>
              <a:rPr lang="en-US" altLang="zh-CN" b="1" dirty="0" smtClean="0">
                <a:solidFill>
                  <a:srgbClr val="FF0000"/>
                </a:solidFill>
                <a:latin typeface="Times New Roman" pitchFamily="18" charset="0"/>
              </a:rPr>
              <a:t>)*</a:t>
            </a:r>
          </a:p>
          <a:p>
            <a:pPr algn="l" eaLnBrk="1" hangingPunct="1"/>
            <a:r>
              <a:rPr lang="en-US" altLang="zh-CN" b="1" dirty="0" smtClean="0">
                <a:latin typeface="Times New Roman" pitchFamily="18" charset="0"/>
              </a:rPr>
              <a:t>3. How do DNA molecules recombine   </a:t>
            </a:r>
          </a:p>
          <a:p>
            <a:pPr algn="l" eaLnBrk="1" hangingPunct="1"/>
            <a:r>
              <a:rPr lang="en-US" altLang="zh-CN" b="1" dirty="0" smtClean="0">
                <a:latin typeface="Times New Roman" pitchFamily="18" charset="0"/>
              </a:rPr>
              <a:t>   (rearrange)?---</a:t>
            </a:r>
            <a:r>
              <a:rPr lang="en-US" altLang="zh-CN" b="1" dirty="0" smtClean="0">
                <a:solidFill>
                  <a:srgbClr val="FF0000"/>
                </a:solidFill>
                <a:latin typeface="Times New Roman" pitchFamily="18" charset="0"/>
              </a:rPr>
              <a:t>DNA recombination (</a:t>
            </a:r>
            <a:r>
              <a:rPr lang="zh-CN" altLang="en-US" b="1" dirty="0" smtClean="0">
                <a:solidFill>
                  <a:srgbClr val="FF0000"/>
                </a:solidFill>
                <a:latin typeface="楷体" panose="02010609060101010101" pitchFamily="49" charset="-122"/>
                <a:ea typeface="楷体" panose="02010609060101010101" pitchFamily="49" charset="-122"/>
              </a:rPr>
              <a:t>重组</a:t>
            </a:r>
            <a:r>
              <a:rPr lang="en-US" altLang="zh-CN" b="1" dirty="0" smtClean="0">
                <a:solidFill>
                  <a:srgbClr val="FF0000"/>
                </a:solidFill>
                <a:latin typeface="Times New Roman" pitchFamily="18" charset="0"/>
              </a:rPr>
              <a:t>)</a:t>
            </a:r>
          </a:p>
          <a:p>
            <a:pPr algn="l" eaLnBrk="1" hangingPunct="1"/>
            <a:r>
              <a:rPr lang="en-US" altLang="zh-CN" b="1" i="1" dirty="0" smtClean="0">
                <a:latin typeface="Times New Roman" pitchFamily="18" charset="0"/>
              </a:rPr>
              <a:t>	</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 y="609600"/>
            <a:ext cx="9144000" cy="1143000"/>
          </a:xfrm>
        </p:spPr>
        <p:txBody>
          <a:bodyPr/>
          <a:lstStyle/>
          <a:p>
            <a:pPr eaLnBrk="1" hangingPunct="1"/>
            <a:r>
              <a:rPr lang="en-US" altLang="zh-CN" sz="4000" b="1" dirty="0" smtClean="0">
                <a:solidFill>
                  <a:srgbClr val="0000FF"/>
                </a:solidFill>
                <a:latin typeface="Times New Roman" pitchFamily="18" charset="0"/>
              </a:rPr>
              <a:t>4. Autoradiography studies: daughter strands are synthesized immediately after parental strands separate</a:t>
            </a:r>
            <a:r>
              <a:rPr lang="en-US" altLang="zh-CN" dirty="0" smtClean="0"/>
              <a:t> </a:t>
            </a:r>
          </a:p>
        </p:txBody>
      </p:sp>
      <p:sp>
        <p:nvSpPr>
          <p:cNvPr id="11267" name="Rectangle 3"/>
          <p:cNvSpPr>
            <a:spLocks noGrp="1" noChangeArrowheads="1"/>
          </p:cNvSpPr>
          <p:nvPr>
            <p:ph type="body" idx="1"/>
          </p:nvPr>
        </p:nvSpPr>
        <p:spPr>
          <a:xfrm>
            <a:off x="179386" y="2286000"/>
            <a:ext cx="8785225" cy="4114800"/>
          </a:xfrm>
        </p:spPr>
        <p:txBody>
          <a:bodyPr/>
          <a:lstStyle/>
          <a:p>
            <a:pPr eaLnBrk="1" hangingPunct="1">
              <a:lnSpc>
                <a:spcPct val="90000"/>
              </a:lnSpc>
            </a:pPr>
            <a:r>
              <a:rPr lang="en-US" altLang="zh-CN" b="1" dirty="0" smtClean="0">
                <a:latin typeface="Times New Roman" pitchFamily="18" charset="0"/>
              </a:rPr>
              <a:t>Electron micrographs of the autoradiography of replicating plasmid, SV40 virus, and </a:t>
            </a:r>
            <a:r>
              <a:rPr lang="en-US" altLang="zh-CN" b="1" i="1" dirty="0" smtClean="0">
                <a:latin typeface="Times New Roman" pitchFamily="18" charset="0"/>
              </a:rPr>
              <a:t>E. coli</a:t>
            </a:r>
            <a:r>
              <a:rPr lang="en-US" altLang="zh-CN" b="1" dirty="0" smtClean="0">
                <a:latin typeface="Times New Roman" pitchFamily="18" charset="0"/>
              </a:rPr>
              <a:t> chromosomal DNA with </a:t>
            </a:r>
            <a:r>
              <a:rPr lang="en-US" altLang="zh-CN" b="1" baseline="30000" dirty="0" smtClean="0">
                <a:latin typeface="Times New Roman" pitchFamily="18" charset="0"/>
              </a:rPr>
              <a:t>3</a:t>
            </a:r>
            <a:r>
              <a:rPr lang="en-US" altLang="zh-CN" b="1" dirty="0" smtClean="0">
                <a:latin typeface="Times New Roman" pitchFamily="18" charset="0"/>
              </a:rPr>
              <a:t>H-thymidine incorporated revealed </a:t>
            </a:r>
            <a:r>
              <a:rPr lang="en-US" altLang="zh-CN" b="1" i="1" dirty="0" smtClean="0">
                <a:latin typeface="Times New Roman" pitchFamily="18" charset="0"/>
                <a:sym typeface="Symbol" pitchFamily="18" charset="2"/>
              </a:rPr>
              <a:t></a:t>
            </a:r>
            <a:r>
              <a:rPr lang="en-US" altLang="zh-CN" b="1" dirty="0" smtClean="0">
                <a:latin typeface="Times New Roman" pitchFamily="18" charset="0"/>
              </a:rPr>
              <a:t>-like structures: no single stranded DNA was visible.</a:t>
            </a:r>
          </a:p>
          <a:p>
            <a:pPr eaLnBrk="1" hangingPunct="1">
              <a:lnSpc>
                <a:spcPct val="90000"/>
              </a:lnSpc>
            </a:pPr>
            <a:r>
              <a:rPr lang="en-US" altLang="zh-CN" b="1" dirty="0" smtClean="0">
                <a:latin typeface="Times New Roman" pitchFamily="18" charset="0"/>
              </a:rPr>
              <a:t>The chromosomal DNA of </a:t>
            </a:r>
            <a:r>
              <a:rPr lang="en-US" altLang="zh-CN" b="1" i="1" dirty="0" smtClean="0">
                <a:latin typeface="Times New Roman" pitchFamily="18" charset="0"/>
              </a:rPr>
              <a:t>E. coli</a:t>
            </a:r>
            <a:r>
              <a:rPr lang="en-US" altLang="zh-CN" b="1" dirty="0" smtClean="0">
                <a:latin typeface="Times New Roman" pitchFamily="18" charset="0"/>
              </a:rPr>
              <a:t> is a single huge circle!</a:t>
            </a:r>
          </a:p>
          <a:p>
            <a:pPr eaLnBrk="1" hangingPunct="1">
              <a:lnSpc>
                <a:spcPct val="90000"/>
              </a:lnSpc>
            </a:pPr>
            <a:r>
              <a:rPr lang="en-US" altLang="zh-CN" b="1" dirty="0" smtClean="0">
                <a:latin typeface="Times New Roman" pitchFamily="18" charset="0"/>
              </a:rPr>
              <a:t>No temporary creation of linear DNA occurred during replication of the circular DNA.</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3"/>
          <p:cNvSpPr txBox="1">
            <a:spLocks noChangeArrowheads="1"/>
          </p:cNvSpPr>
          <p:nvPr/>
        </p:nvSpPr>
        <p:spPr bwMode="auto">
          <a:xfrm>
            <a:off x="1066800" y="5305425"/>
            <a:ext cx="6931025" cy="1570038"/>
          </a:xfrm>
          <a:prstGeom prst="rect">
            <a:avLst/>
          </a:prstGeom>
          <a:noFill/>
          <a:ln w="9525">
            <a:noFill/>
            <a:miter lim="800000"/>
            <a:headEnd/>
            <a:tailEnd/>
          </a:ln>
        </p:spPr>
        <p:txBody>
          <a:bodyPr wrap="none">
            <a:spAutoFit/>
          </a:bodyPr>
          <a:lstStyle/>
          <a:p>
            <a:r>
              <a:rPr kumimoji="1" lang="en-US" altLang="zh-CN" sz="2400" b="1" dirty="0">
                <a:latin typeface="Times New Roman" pitchFamily="18" charset="0"/>
              </a:rPr>
              <a:t>Autoradiogram of a replicating </a:t>
            </a:r>
            <a:r>
              <a:rPr kumimoji="1" lang="en-US" altLang="zh-CN" sz="2400" b="1" i="1" dirty="0">
                <a:latin typeface="Times New Roman" pitchFamily="18" charset="0"/>
              </a:rPr>
              <a:t>E.coli</a:t>
            </a:r>
            <a:r>
              <a:rPr kumimoji="1" lang="en-US" altLang="zh-CN" sz="2400" b="1" dirty="0">
                <a:latin typeface="Times New Roman" pitchFamily="18" charset="0"/>
              </a:rPr>
              <a:t>  chromosome</a:t>
            </a:r>
          </a:p>
          <a:p>
            <a:r>
              <a:rPr kumimoji="1" lang="en-US" altLang="zh-CN" sz="2400" b="1" dirty="0">
                <a:latin typeface="Times New Roman" pitchFamily="18" charset="0"/>
              </a:rPr>
              <a:t> labeled by [</a:t>
            </a:r>
            <a:r>
              <a:rPr kumimoji="1" lang="en-US" altLang="zh-CN" sz="2400" b="1" baseline="30000" dirty="0">
                <a:latin typeface="Times New Roman" pitchFamily="18" charset="0"/>
              </a:rPr>
              <a:t>3</a:t>
            </a:r>
            <a:r>
              <a:rPr kumimoji="1" lang="en-US" altLang="zh-CN" sz="2400" b="1" dirty="0">
                <a:latin typeface="Times New Roman" pitchFamily="18" charset="0"/>
              </a:rPr>
              <a:t>H]thymidine</a:t>
            </a:r>
            <a:r>
              <a:rPr kumimoji="1" lang="en-US" altLang="zh-CN" b="1" dirty="0"/>
              <a:t>:</a:t>
            </a:r>
          </a:p>
          <a:p>
            <a:r>
              <a:rPr lang="en-US" altLang="zh-CN" sz="2400" b="1" dirty="0">
                <a:solidFill>
                  <a:srgbClr val="FF0000"/>
                </a:solidFill>
                <a:latin typeface="Times New Roman" pitchFamily="18" charset="0"/>
              </a:rPr>
              <a:t>No complete unwinding of DNA strands observed!</a:t>
            </a:r>
          </a:p>
          <a:p>
            <a:r>
              <a:rPr lang="en-US" altLang="zh-CN" sz="2400" b="1" dirty="0">
                <a:solidFill>
                  <a:srgbClr val="FF0000"/>
                </a:solidFill>
                <a:latin typeface="Times New Roman" pitchFamily="18" charset="0"/>
              </a:rPr>
              <a:t>Both DNA strands are replicated simultaneously!</a:t>
            </a:r>
          </a:p>
        </p:txBody>
      </p:sp>
      <p:pic>
        <p:nvPicPr>
          <p:cNvPr id="12291" name="Picture 4"/>
          <p:cNvPicPr>
            <a:picLocks noChangeAspect="1" noChangeArrowheads="1"/>
          </p:cNvPicPr>
          <p:nvPr/>
        </p:nvPicPr>
        <p:blipFill>
          <a:blip r:embed="rId3"/>
          <a:srcRect/>
          <a:stretch>
            <a:fillRect/>
          </a:stretch>
        </p:blipFill>
        <p:spPr bwMode="auto">
          <a:xfrm>
            <a:off x="1524000" y="152400"/>
            <a:ext cx="5688013" cy="52149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0" y="304800"/>
            <a:ext cx="9144000" cy="1143000"/>
          </a:xfrm>
        </p:spPr>
        <p:txBody>
          <a:bodyPr/>
          <a:lstStyle/>
          <a:p>
            <a:pPr eaLnBrk="1" hangingPunct="1"/>
            <a:r>
              <a:rPr lang="en-US" altLang="zh-CN" sz="4000" b="1" dirty="0" smtClean="0">
                <a:solidFill>
                  <a:srgbClr val="0000FF"/>
                </a:solidFill>
                <a:latin typeface="Times New Roman" pitchFamily="18" charset="0"/>
              </a:rPr>
              <a:t>5. DNA replication was found to begin at specific sites and proceed bidirectionally</a:t>
            </a:r>
          </a:p>
        </p:txBody>
      </p:sp>
      <p:sp>
        <p:nvSpPr>
          <p:cNvPr id="13315" name="Rectangle 3"/>
          <p:cNvSpPr>
            <a:spLocks noGrp="1" noChangeArrowheads="1"/>
          </p:cNvSpPr>
          <p:nvPr>
            <p:ph type="body" idx="1"/>
          </p:nvPr>
        </p:nvSpPr>
        <p:spPr>
          <a:xfrm>
            <a:off x="35169" y="1752600"/>
            <a:ext cx="9144000" cy="4114800"/>
          </a:xfrm>
        </p:spPr>
        <p:txBody>
          <a:bodyPr/>
          <a:lstStyle/>
          <a:p>
            <a:pPr eaLnBrk="1" hangingPunct="1">
              <a:lnSpc>
                <a:spcPct val="90000"/>
              </a:lnSpc>
            </a:pPr>
            <a:r>
              <a:rPr lang="en-US" altLang="zh-CN" b="1" dirty="0" smtClean="0">
                <a:latin typeface="Times New Roman" pitchFamily="18" charset="0"/>
              </a:rPr>
              <a:t>Pulse-chase labeling studies of replicating DNA, as well as direct EM examination of intermediates of replicating linear T7  bacteriophage DNA all revealed that DNA replication is </a:t>
            </a:r>
            <a:r>
              <a:rPr lang="en-US" altLang="zh-CN" b="1" dirty="0" smtClean="0">
                <a:solidFill>
                  <a:srgbClr val="FF0000"/>
                </a:solidFill>
                <a:latin typeface="Times New Roman" pitchFamily="18" charset="0"/>
              </a:rPr>
              <a:t>bidirectional</a:t>
            </a:r>
            <a:r>
              <a:rPr lang="en-US" altLang="zh-CN" b="1" dirty="0" smtClean="0">
                <a:latin typeface="Times New Roman" pitchFamily="18" charset="0"/>
              </a:rPr>
              <a:t>.</a:t>
            </a:r>
          </a:p>
          <a:p>
            <a:pPr eaLnBrk="1" hangingPunct="1">
              <a:lnSpc>
                <a:spcPct val="90000"/>
              </a:lnSpc>
            </a:pPr>
            <a:r>
              <a:rPr lang="en-US" altLang="zh-CN" b="1" dirty="0" smtClean="0">
                <a:latin typeface="Times New Roman" pitchFamily="18" charset="0"/>
              </a:rPr>
              <a:t>Denaturation mapping studies with a series of replication intermediates of circular DNA and direct observation of those of linear DNA revealed that DNA replication begins at specific replication origins.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mapping"/>
          <p:cNvPicPr>
            <a:picLocks noChangeAspect="1" noChangeArrowheads="1"/>
          </p:cNvPicPr>
          <p:nvPr/>
        </p:nvPicPr>
        <p:blipFill>
          <a:blip r:embed="rId2"/>
          <a:srcRect/>
          <a:stretch>
            <a:fillRect/>
          </a:stretch>
        </p:blipFill>
        <p:spPr bwMode="auto">
          <a:xfrm>
            <a:off x="0" y="0"/>
            <a:ext cx="9144000" cy="6256338"/>
          </a:xfrm>
          <a:prstGeom prst="rect">
            <a:avLst/>
          </a:prstGeom>
          <a:noFill/>
          <a:ln w="9525">
            <a:noFill/>
            <a:miter lim="800000"/>
            <a:headEnd/>
            <a:tailEnd/>
          </a:ln>
        </p:spPr>
      </p:pic>
      <p:sp>
        <p:nvSpPr>
          <p:cNvPr id="17411" name="Rectangle 3"/>
          <p:cNvSpPr>
            <a:spLocks noChangeArrowheads="1"/>
          </p:cNvSpPr>
          <p:nvPr/>
        </p:nvSpPr>
        <p:spPr bwMode="auto">
          <a:xfrm>
            <a:off x="3581400" y="1066800"/>
            <a:ext cx="2782888" cy="974725"/>
          </a:xfrm>
          <a:prstGeom prst="rect">
            <a:avLst/>
          </a:prstGeom>
          <a:noFill/>
          <a:ln w="28575">
            <a:solidFill>
              <a:srgbClr val="FF0000"/>
            </a:solidFill>
            <a:miter lim="800000"/>
            <a:headEnd/>
            <a:tailEnd/>
          </a:ln>
        </p:spPr>
        <p:txBody>
          <a:bodyPr wrap="none">
            <a:spAutoFit/>
          </a:bodyPr>
          <a:lstStyle/>
          <a:p>
            <a:r>
              <a:rPr kumimoji="1" lang="en-US" altLang="zh-CN" sz="2800" b="1" dirty="0">
                <a:solidFill>
                  <a:srgbClr val="FF0066"/>
                </a:solidFill>
                <a:latin typeface="Times New Roman" pitchFamily="18" charset="0"/>
              </a:rPr>
              <a:t>Denatured loops</a:t>
            </a:r>
          </a:p>
          <a:p>
            <a:r>
              <a:rPr kumimoji="1" lang="en-US" altLang="zh-CN" sz="2800" b="1" dirty="0">
                <a:solidFill>
                  <a:srgbClr val="FF0066"/>
                </a:solidFill>
                <a:latin typeface="Times New Roman" pitchFamily="18" charset="0"/>
              </a:rPr>
              <a:t>(single-stranded)</a:t>
            </a:r>
            <a:endParaRPr kumimoji="1" lang="en-US" altLang="zh-CN" sz="2800" b="1" dirty="0">
              <a:latin typeface="Times New Roman" pitchFamily="18" charset="0"/>
            </a:endParaRPr>
          </a:p>
        </p:txBody>
      </p:sp>
      <p:sp>
        <p:nvSpPr>
          <p:cNvPr id="17412" name="Rectangle 4"/>
          <p:cNvSpPr>
            <a:spLocks noChangeArrowheads="1"/>
          </p:cNvSpPr>
          <p:nvPr/>
        </p:nvSpPr>
        <p:spPr bwMode="auto">
          <a:xfrm>
            <a:off x="3505200" y="177800"/>
            <a:ext cx="3240088" cy="946150"/>
          </a:xfrm>
          <a:prstGeom prst="rect">
            <a:avLst/>
          </a:prstGeom>
          <a:noFill/>
          <a:ln w="9525">
            <a:noFill/>
            <a:miter lim="800000"/>
            <a:headEnd/>
            <a:tailEnd/>
          </a:ln>
        </p:spPr>
        <p:txBody>
          <a:bodyPr wrap="none">
            <a:spAutoFit/>
          </a:bodyPr>
          <a:lstStyle/>
          <a:p>
            <a:r>
              <a:rPr kumimoji="1" lang="en-US" altLang="zh-CN" sz="2800" b="1" dirty="0">
                <a:latin typeface="Times New Roman" pitchFamily="18" charset="0"/>
              </a:rPr>
              <a:t>Nondenatured DNA</a:t>
            </a:r>
          </a:p>
          <a:p>
            <a:r>
              <a:rPr kumimoji="1" lang="en-US" altLang="zh-CN" sz="2800" b="1" dirty="0">
                <a:latin typeface="Times New Roman" pitchFamily="18" charset="0"/>
              </a:rPr>
              <a:t>(double-stranded)</a:t>
            </a:r>
          </a:p>
        </p:txBody>
      </p:sp>
      <p:sp>
        <p:nvSpPr>
          <p:cNvPr id="17413" name="Line 5"/>
          <p:cNvSpPr>
            <a:spLocks noChangeShapeType="1"/>
          </p:cNvSpPr>
          <p:nvPr/>
        </p:nvSpPr>
        <p:spPr bwMode="auto">
          <a:xfrm flipH="1">
            <a:off x="2971800" y="762000"/>
            <a:ext cx="533400" cy="685800"/>
          </a:xfrm>
          <a:prstGeom prst="line">
            <a:avLst/>
          </a:prstGeom>
          <a:noFill/>
          <a:ln w="38100">
            <a:solidFill>
              <a:schemeClr val="tx1"/>
            </a:solidFill>
            <a:round/>
            <a:headEnd/>
            <a:tailEnd type="triangle" w="med" len="med"/>
          </a:ln>
        </p:spPr>
        <p:txBody>
          <a:bodyPr wrap="none" anchor="ctr"/>
          <a:lstStyle/>
          <a:p>
            <a:endParaRPr lang="zh-CN" altLang="en-US"/>
          </a:p>
        </p:txBody>
      </p:sp>
      <p:sp>
        <p:nvSpPr>
          <p:cNvPr id="17414" name="Rectangle 6"/>
          <p:cNvSpPr>
            <a:spLocks noChangeArrowheads="1"/>
          </p:cNvSpPr>
          <p:nvPr/>
        </p:nvSpPr>
        <p:spPr bwMode="auto">
          <a:xfrm>
            <a:off x="4221163" y="3276600"/>
            <a:ext cx="4967287" cy="2654300"/>
          </a:xfrm>
          <a:prstGeom prst="rect">
            <a:avLst/>
          </a:prstGeom>
          <a:noFill/>
          <a:ln w="9525">
            <a:noFill/>
            <a:miter lim="800000"/>
            <a:headEnd/>
            <a:tailEnd/>
          </a:ln>
        </p:spPr>
        <p:txBody>
          <a:bodyPr wrap="none">
            <a:spAutoFit/>
          </a:bodyPr>
          <a:lstStyle/>
          <a:p>
            <a:r>
              <a:rPr kumimoji="1" lang="en-US" altLang="zh-CN" sz="2800" b="1" dirty="0">
                <a:solidFill>
                  <a:srgbClr val="FF0000"/>
                </a:solidFill>
                <a:latin typeface="Times New Roman" pitchFamily="18" charset="0"/>
              </a:rPr>
              <a:t>Denaturation mapping:</a:t>
            </a:r>
          </a:p>
          <a:p>
            <a:r>
              <a:rPr kumimoji="1" lang="en-US" altLang="zh-CN" sz="2800" dirty="0">
                <a:solidFill>
                  <a:srgbClr val="663300"/>
                </a:solidFill>
                <a:latin typeface="Times New Roman" pitchFamily="18" charset="0"/>
              </a:rPr>
              <a:t>   </a:t>
            </a:r>
            <a:r>
              <a:rPr kumimoji="1" lang="en-US" altLang="zh-CN" sz="2800" b="1" dirty="0">
                <a:solidFill>
                  <a:srgbClr val="663300"/>
                </a:solidFill>
                <a:latin typeface="Times New Roman" pitchFamily="18" charset="0"/>
              </a:rPr>
              <a:t>The denatured loops are</a:t>
            </a:r>
          </a:p>
          <a:p>
            <a:r>
              <a:rPr kumimoji="1" lang="en-US" altLang="zh-CN" sz="2800" b="1" dirty="0">
                <a:solidFill>
                  <a:srgbClr val="663300"/>
                </a:solidFill>
                <a:latin typeface="Times New Roman" pitchFamily="18" charset="0"/>
              </a:rPr>
              <a:t>   reproducible and thus can be </a:t>
            </a:r>
          </a:p>
          <a:p>
            <a:r>
              <a:rPr kumimoji="1" lang="en-US" altLang="zh-CN" sz="2800" b="1" dirty="0">
                <a:solidFill>
                  <a:srgbClr val="663300"/>
                </a:solidFill>
                <a:latin typeface="Times New Roman" pitchFamily="18" charset="0"/>
              </a:rPr>
              <a:t>   used as points of reference</a:t>
            </a:r>
            <a:r>
              <a:rPr kumimoji="1" lang="en-US" altLang="zh-CN" sz="2800" dirty="0">
                <a:solidFill>
                  <a:srgbClr val="663300"/>
                </a:solidFill>
                <a:latin typeface="Times New Roman" pitchFamily="18" charset="0"/>
              </a:rPr>
              <a:t> </a:t>
            </a:r>
          </a:p>
          <a:p>
            <a:r>
              <a:rPr kumimoji="1" lang="en-US" altLang="zh-CN" sz="2800" dirty="0">
                <a:solidFill>
                  <a:srgbClr val="663300"/>
                </a:solidFill>
                <a:latin typeface="Times New Roman" pitchFamily="18" charset="0"/>
              </a:rPr>
              <a:t>   </a:t>
            </a:r>
            <a:r>
              <a:rPr kumimoji="1" lang="en-US" altLang="zh-CN" sz="2800" dirty="0">
                <a:solidFill>
                  <a:srgbClr val="0000FF"/>
                </a:solidFill>
                <a:latin typeface="Times New Roman" pitchFamily="18" charset="0"/>
              </a:rPr>
              <a:t>(</a:t>
            </a:r>
            <a:r>
              <a:rPr kumimoji="1" lang="en-US" altLang="zh-CN" sz="2800" b="1" dirty="0">
                <a:solidFill>
                  <a:srgbClr val="0000FF"/>
                </a:solidFill>
                <a:latin typeface="Times New Roman" pitchFamily="18" charset="0"/>
              </a:rPr>
              <a:t>DNA replication starts at</a:t>
            </a:r>
          </a:p>
          <a:p>
            <a:r>
              <a:rPr kumimoji="1" lang="en-US" altLang="zh-CN" sz="2800" b="1" dirty="0">
                <a:solidFill>
                  <a:srgbClr val="0000FF"/>
                </a:solidFill>
                <a:latin typeface="Times New Roman" pitchFamily="18" charset="0"/>
              </a:rPr>
              <a:t>    specific origins</a:t>
            </a:r>
            <a:r>
              <a:rPr kumimoji="1" lang="en-US" altLang="zh-CN" sz="2800" dirty="0">
                <a:solidFill>
                  <a:srgbClr val="0000FF"/>
                </a:solidFill>
                <a:latin typeface="Times New Roman" pitchFamily="18" charset="0"/>
              </a:rPr>
              <a:t>).</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figure 25-03b"/>
          <p:cNvPicPr>
            <a:picLocks noChangeAspect="1" noChangeArrowheads="1"/>
          </p:cNvPicPr>
          <p:nvPr/>
        </p:nvPicPr>
        <p:blipFill>
          <a:blip r:embed="rId3"/>
          <a:srcRect/>
          <a:stretch>
            <a:fillRect/>
          </a:stretch>
        </p:blipFill>
        <p:spPr bwMode="auto">
          <a:xfrm>
            <a:off x="304800" y="1066800"/>
            <a:ext cx="8531225" cy="4722813"/>
          </a:xfrm>
          <a:prstGeom prst="rect">
            <a:avLst/>
          </a:prstGeom>
          <a:noFill/>
          <a:ln w="9525">
            <a:noFill/>
            <a:miter lim="800000"/>
            <a:headEnd/>
            <a:tailEnd/>
          </a:ln>
        </p:spPr>
      </p:pic>
      <p:sp>
        <p:nvSpPr>
          <p:cNvPr id="14339" name="TextBox 2"/>
          <p:cNvSpPr txBox="1">
            <a:spLocks noChangeArrowheads="1"/>
          </p:cNvSpPr>
          <p:nvPr/>
        </p:nvSpPr>
        <p:spPr bwMode="auto">
          <a:xfrm>
            <a:off x="4689475" y="5181600"/>
            <a:ext cx="4146550" cy="923925"/>
          </a:xfrm>
          <a:prstGeom prst="rect">
            <a:avLst/>
          </a:prstGeom>
          <a:noFill/>
          <a:ln w="9525">
            <a:noFill/>
            <a:miter lim="800000"/>
            <a:headEnd/>
            <a:tailEnd/>
          </a:ln>
        </p:spPr>
        <p:txBody>
          <a:bodyPr wrap="none">
            <a:spAutoFit/>
          </a:bodyPr>
          <a:lstStyle/>
          <a:p>
            <a:r>
              <a:rPr lang="en-US" altLang="zh-CN" sz="3600" b="1" dirty="0">
                <a:solidFill>
                  <a:srgbClr val="FF0000"/>
                </a:solidFill>
                <a:latin typeface="Times New Roman" pitchFamily="18" charset="0"/>
              </a:rPr>
              <a:t>Pulse-chase labeling</a:t>
            </a:r>
          </a:p>
          <a:p>
            <a:endParaRPr lang="zh-CN" alt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786" name="Picture 2" descr="figure_25_03"/>
          <p:cNvPicPr>
            <a:picLocks noChangeAspect="1" noChangeArrowheads="1"/>
          </p:cNvPicPr>
          <p:nvPr/>
        </p:nvPicPr>
        <p:blipFill>
          <a:blip r:embed="rId3" cstate="print"/>
          <a:srcRect/>
          <a:stretch>
            <a:fillRect/>
          </a:stretch>
        </p:blipFill>
        <p:spPr bwMode="auto">
          <a:xfrm>
            <a:off x="1143000" y="228600"/>
            <a:ext cx="3894138" cy="6557963"/>
          </a:xfrm>
          <a:prstGeom prst="rect">
            <a:avLst/>
          </a:prstGeom>
          <a:noFill/>
          <a:ln w="9525">
            <a:noFill/>
            <a:miter lim="800000"/>
            <a:headEnd/>
            <a:tailEnd/>
          </a:ln>
          <a:effectLst/>
        </p:spPr>
      </p:pic>
      <p:sp>
        <p:nvSpPr>
          <p:cNvPr id="3" name="TextBox 2"/>
          <p:cNvSpPr txBox="1"/>
          <p:nvPr/>
        </p:nvSpPr>
        <p:spPr>
          <a:xfrm>
            <a:off x="3810000" y="6172200"/>
            <a:ext cx="5162439" cy="523220"/>
          </a:xfrm>
          <a:prstGeom prst="rect">
            <a:avLst/>
          </a:prstGeom>
          <a:noFill/>
        </p:spPr>
        <p:txBody>
          <a:bodyPr wrap="none" rtlCol="0">
            <a:spAutoFit/>
          </a:bodyPr>
          <a:lstStyle/>
          <a:p>
            <a:r>
              <a:rPr lang="en-US" altLang="zh-CN" sz="2800" b="1" dirty="0" smtClean="0">
                <a:solidFill>
                  <a:srgbClr val="0000FF"/>
                </a:solidFill>
                <a:latin typeface="Times New Roman" pitchFamily="18" charset="0"/>
                <a:cs typeface="Times New Roman" pitchFamily="18" charset="0"/>
              </a:rPr>
              <a:t>Visualization of DNA replication</a:t>
            </a:r>
            <a:endParaRPr lang="zh-CN" altLang="en-US" sz="2800" b="1" dirty="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t7replic"/>
          <p:cNvPicPr>
            <a:picLocks noChangeAspect="1" noChangeArrowheads="1"/>
          </p:cNvPicPr>
          <p:nvPr/>
        </p:nvPicPr>
        <p:blipFill>
          <a:blip r:embed="rId2"/>
          <a:srcRect/>
          <a:stretch>
            <a:fillRect/>
          </a:stretch>
        </p:blipFill>
        <p:spPr bwMode="auto">
          <a:xfrm>
            <a:off x="0" y="3124200"/>
            <a:ext cx="8915400" cy="3440113"/>
          </a:xfrm>
          <a:prstGeom prst="rect">
            <a:avLst/>
          </a:prstGeom>
          <a:noFill/>
          <a:ln w="9525">
            <a:noFill/>
            <a:miter lim="800000"/>
            <a:headEnd/>
            <a:tailEnd/>
          </a:ln>
        </p:spPr>
      </p:pic>
      <p:sp>
        <p:nvSpPr>
          <p:cNvPr id="16387" name="Rectangle 3"/>
          <p:cNvSpPr>
            <a:spLocks noChangeArrowheads="1"/>
          </p:cNvSpPr>
          <p:nvPr/>
        </p:nvSpPr>
        <p:spPr bwMode="auto">
          <a:xfrm>
            <a:off x="0" y="0"/>
            <a:ext cx="9144000" cy="3013075"/>
          </a:xfrm>
          <a:prstGeom prst="rect">
            <a:avLst/>
          </a:prstGeom>
          <a:noFill/>
          <a:ln w="9525">
            <a:noFill/>
            <a:miter lim="800000"/>
            <a:headEnd/>
            <a:tailEnd/>
          </a:ln>
        </p:spPr>
        <p:txBody>
          <a:bodyPr>
            <a:spAutoFit/>
          </a:bodyPr>
          <a:lstStyle/>
          <a:p>
            <a:r>
              <a:rPr kumimoji="1" lang="en-US" altLang="zh-CN" sz="2400" b="1" dirty="0">
                <a:latin typeface="Times New Roman" pitchFamily="18" charset="0"/>
              </a:rPr>
              <a:t>Examination of T7 DNA (linear) replication using electron microscopy:</a:t>
            </a:r>
          </a:p>
          <a:p>
            <a:r>
              <a:rPr kumimoji="1" lang="en-US" altLang="zh-CN" sz="2400" b="1" dirty="0">
                <a:latin typeface="Times New Roman" pitchFamily="18" charset="0"/>
              </a:rPr>
              <a:t>1.  The daughter strands are synthesized almost as soon as the parental strands separate (no complete unwinding of chains);</a:t>
            </a:r>
          </a:p>
          <a:p>
            <a:r>
              <a:rPr kumimoji="1" lang="en-US" altLang="zh-CN" sz="2400" b="1" dirty="0">
                <a:latin typeface="Times New Roman" pitchFamily="18" charset="0"/>
              </a:rPr>
              <a:t>2. Replication always began at a specific  internal site (not from the ends, not random);</a:t>
            </a:r>
          </a:p>
          <a:p>
            <a:r>
              <a:rPr kumimoji="1" lang="en-US" altLang="zh-CN" sz="2400" b="1" dirty="0">
                <a:latin typeface="Times New Roman" pitchFamily="18" charset="0"/>
              </a:rPr>
              <a:t>3. The replication proceeds in both directions (determined by measuring the distance between the replication fork and the ends)</a:t>
            </a:r>
          </a:p>
        </p:txBody>
      </p:sp>
      <p:sp>
        <p:nvSpPr>
          <p:cNvPr id="16388" name="Rectangle 4"/>
          <p:cNvSpPr>
            <a:spLocks noChangeArrowheads="1"/>
          </p:cNvSpPr>
          <p:nvPr/>
        </p:nvSpPr>
        <p:spPr bwMode="auto">
          <a:xfrm>
            <a:off x="1752600" y="3505200"/>
            <a:ext cx="1673225" cy="822325"/>
          </a:xfrm>
          <a:prstGeom prst="rect">
            <a:avLst/>
          </a:prstGeom>
          <a:noFill/>
          <a:ln w="9525">
            <a:noFill/>
            <a:miter lim="800000"/>
            <a:headEnd/>
            <a:tailEnd/>
          </a:ln>
        </p:spPr>
        <p:txBody>
          <a:bodyPr wrap="none">
            <a:spAutoFit/>
          </a:bodyPr>
          <a:lstStyle/>
          <a:p>
            <a:r>
              <a:rPr kumimoji="1" lang="en-US" altLang="zh-CN" sz="2400" b="1" dirty="0">
                <a:solidFill>
                  <a:srgbClr val="0000FF"/>
                </a:solidFill>
                <a:latin typeface="Times New Roman" pitchFamily="18" charset="0"/>
              </a:rPr>
              <a:t>Replication</a:t>
            </a:r>
          </a:p>
          <a:p>
            <a:r>
              <a:rPr kumimoji="1" lang="en-US" altLang="zh-CN" sz="2400" b="1" dirty="0">
                <a:solidFill>
                  <a:srgbClr val="0000FF"/>
                </a:solidFill>
                <a:latin typeface="Times New Roman" pitchFamily="18" charset="0"/>
              </a:rPr>
              <a:t>origin</a:t>
            </a:r>
            <a:endParaRPr kumimoji="1" lang="en-US" altLang="zh-CN" sz="2400" dirty="0">
              <a:solidFill>
                <a:srgbClr val="0000FF"/>
              </a:solidFill>
              <a:latin typeface="Times New Roman" pitchFamily="18" charset="0"/>
            </a:endParaRPr>
          </a:p>
        </p:txBody>
      </p:sp>
      <p:sp>
        <p:nvSpPr>
          <p:cNvPr id="16389" name="AutoShape 5"/>
          <p:cNvSpPr>
            <a:spLocks noChangeArrowheads="1"/>
          </p:cNvSpPr>
          <p:nvPr/>
        </p:nvSpPr>
        <p:spPr bwMode="auto">
          <a:xfrm>
            <a:off x="1219200" y="3962400"/>
            <a:ext cx="533400" cy="76200"/>
          </a:xfrm>
          <a:prstGeom prst="leftArrow">
            <a:avLst>
              <a:gd name="adj1" fmla="val 50000"/>
              <a:gd name="adj2" fmla="val 175000"/>
            </a:avLst>
          </a:prstGeom>
          <a:solidFill>
            <a:schemeClr val="accent1"/>
          </a:solidFill>
          <a:ln w="57150">
            <a:solidFill>
              <a:srgbClr val="0000FF"/>
            </a:solidFill>
            <a:miter lim="800000"/>
            <a:headEnd/>
            <a:tailEnd/>
          </a:ln>
        </p:spPr>
        <p:txBody>
          <a:bodyPr wrap="none" anchor="ctr"/>
          <a:lstStyle/>
          <a:p>
            <a:endParaRPr lang="zh-CN" altLang="en-US"/>
          </a:p>
        </p:txBody>
      </p:sp>
      <p:sp>
        <p:nvSpPr>
          <p:cNvPr id="16390" name="AutoShape 6"/>
          <p:cNvSpPr>
            <a:spLocks noChangeArrowheads="1"/>
          </p:cNvSpPr>
          <p:nvPr/>
        </p:nvSpPr>
        <p:spPr bwMode="auto">
          <a:xfrm>
            <a:off x="4191000" y="4191000"/>
            <a:ext cx="381000" cy="381000"/>
          </a:xfrm>
          <a:prstGeom prst="rightArrow">
            <a:avLst>
              <a:gd name="adj1" fmla="val 50000"/>
              <a:gd name="adj2" fmla="val 25000"/>
            </a:avLst>
          </a:prstGeom>
          <a:solidFill>
            <a:schemeClr val="tx1"/>
          </a:solidFill>
          <a:ln w="9525">
            <a:solidFill>
              <a:schemeClr val="tx1"/>
            </a:solidFill>
            <a:miter lim="800000"/>
            <a:headEnd/>
            <a:tailEnd/>
          </a:ln>
        </p:spPr>
        <p:txBody>
          <a:bodyPr wrap="none" anchor="ctr"/>
          <a:lstStyle/>
          <a:p>
            <a:endParaRPr lang="zh-CN" altLang="en-US"/>
          </a:p>
        </p:txBody>
      </p:sp>
      <p:sp>
        <p:nvSpPr>
          <p:cNvPr id="16391" name="Rectangle 7"/>
          <p:cNvSpPr>
            <a:spLocks noChangeArrowheads="1"/>
          </p:cNvSpPr>
          <p:nvPr/>
        </p:nvSpPr>
        <p:spPr bwMode="auto">
          <a:xfrm>
            <a:off x="304800" y="4724400"/>
            <a:ext cx="1673225" cy="822325"/>
          </a:xfrm>
          <a:prstGeom prst="rect">
            <a:avLst/>
          </a:prstGeom>
          <a:noFill/>
          <a:ln w="9525">
            <a:noFill/>
            <a:miter lim="800000"/>
            <a:headEnd/>
            <a:tailEnd/>
          </a:ln>
        </p:spPr>
        <p:txBody>
          <a:bodyPr wrap="none">
            <a:spAutoFit/>
          </a:bodyPr>
          <a:lstStyle/>
          <a:p>
            <a:r>
              <a:rPr kumimoji="1" lang="en-US" altLang="zh-CN" sz="2400" b="1" dirty="0">
                <a:solidFill>
                  <a:srgbClr val="FF0000"/>
                </a:solidFill>
                <a:latin typeface="Times New Roman" pitchFamily="18" charset="0"/>
              </a:rPr>
              <a:t>Replication</a:t>
            </a:r>
          </a:p>
          <a:p>
            <a:r>
              <a:rPr kumimoji="1" lang="en-US" altLang="zh-CN" sz="2400" b="1" dirty="0">
                <a:solidFill>
                  <a:srgbClr val="FF0000"/>
                </a:solidFill>
                <a:latin typeface="Times New Roman" pitchFamily="18" charset="0"/>
              </a:rPr>
              <a:t>forks</a:t>
            </a:r>
          </a:p>
        </p:txBody>
      </p:sp>
      <p:sp>
        <p:nvSpPr>
          <p:cNvPr id="16392" name="Line 8"/>
          <p:cNvSpPr>
            <a:spLocks noChangeShapeType="1"/>
          </p:cNvSpPr>
          <p:nvPr/>
        </p:nvSpPr>
        <p:spPr bwMode="auto">
          <a:xfrm flipV="1">
            <a:off x="457200" y="3581400"/>
            <a:ext cx="685800" cy="1295400"/>
          </a:xfrm>
          <a:prstGeom prst="line">
            <a:avLst/>
          </a:prstGeom>
          <a:noFill/>
          <a:ln w="57150">
            <a:solidFill>
              <a:srgbClr val="FF0000"/>
            </a:solidFill>
            <a:round/>
            <a:headEnd/>
            <a:tailEnd type="triangle" w="med" len="med"/>
          </a:ln>
        </p:spPr>
        <p:txBody>
          <a:bodyPr wrap="none" anchor="ctr"/>
          <a:lstStyle/>
          <a:p>
            <a:endParaRPr lang="zh-CN" altLang="en-US"/>
          </a:p>
        </p:txBody>
      </p:sp>
      <p:sp>
        <p:nvSpPr>
          <p:cNvPr id="16393" name="Line 9"/>
          <p:cNvSpPr>
            <a:spLocks noChangeShapeType="1"/>
          </p:cNvSpPr>
          <p:nvPr/>
        </p:nvSpPr>
        <p:spPr bwMode="auto">
          <a:xfrm flipV="1">
            <a:off x="609600" y="4419600"/>
            <a:ext cx="990600" cy="533400"/>
          </a:xfrm>
          <a:prstGeom prst="line">
            <a:avLst/>
          </a:prstGeom>
          <a:noFill/>
          <a:ln w="57150">
            <a:solidFill>
              <a:srgbClr val="FF0000"/>
            </a:solidFill>
            <a:round/>
            <a:headEnd/>
            <a:tailEnd type="triangle" w="med" len="med"/>
          </a:ln>
        </p:spPr>
        <p:txBody>
          <a:bodyPr wrap="none" anchor="ctr"/>
          <a:lstStyle/>
          <a:p>
            <a:endParaRPr lang="zh-CN" altLang="en-US"/>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20515" y="457200"/>
            <a:ext cx="9144000" cy="1143000"/>
          </a:xfrm>
        </p:spPr>
        <p:txBody>
          <a:bodyPr/>
          <a:lstStyle/>
          <a:p>
            <a:pPr eaLnBrk="1" hangingPunct="1"/>
            <a:r>
              <a:rPr lang="en-US" altLang="zh-CN" sz="4000" b="1" dirty="0" smtClean="0">
                <a:solidFill>
                  <a:srgbClr val="0000FF"/>
                </a:solidFill>
                <a:latin typeface="Times New Roman" pitchFamily="18" charset="0"/>
              </a:rPr>
              <a:t>6. The chemistry of DNA polymerization was revealed by </a:t>
            </a:r>
            <a:r>
              <a:rPr lang="en-US" altLang="zh-CN" sz="4000" b="1" i="1" dirty="0" smtClean="0">
                <a:solidFill>
                  <a:srgbClr val="0000FF"/>
                </a:solidFill>
                <a:latin typeface="Times New Roman" pitchFamily="18" charset="0"/>
              </a:rPr>
              <a:t>in vitro</a:t>
            </a:r>
            <a:r>
              <a:rPr lang="en-US" altLang="zh-CN" sz="4000" b="1" dirty="0" smtClean="0">
                <a:solidFill>
                  <a:srgbClr val="0000FF"/>
                </a:solidFill>
                <a:latin typeface="Times New Roman" pitchFamily="18" charset="0"/>
              </a:rPr>
              <a:t> studies using a DNA polymerase purified from </a:t>
            </a:r>
            <a:r>
              <a:rPr lang="en-US" altLang="zh-CN" sz="4000" b="1" i="1" dirty="0" smtClean="0">
                <a:solidFill>
                  <a:srgbClr val="0000FF"/>
                </a:solidFill>
                <a:latin typeface="Times New Roman" pitchFamily="18" charset="0"/>
              </a:rPr>
              <a:t>E. coli</a:t>
            </a:r>
            <a:endParaRPr lang="en-US" altLang="zh-CN" sz="4000" b="1" dirty="0" smtClean="0">
              <a:solidFill>
                <a:srgbClr val="0000FF"/>
              </a:solidFill>
              <a:latin typeface="Times New Roman" pitchFamily="18" charset="0"/>
            </a:endParaRPr>
          </a:p>
        </p:txBody>
      </p:sp>
      <p:sp>
        <p:nvSpPr>
          <p:cNvPr id="18435" name="Rectangle 3"/>
          <p:cNvSpPr>
            <a:spLocks noGrp="1" noChangeArrowheads="1"/>
          </p:cNvSpPr>
          <p:nvPr>
            <p:ph type="body" idx="1"/>
          </p:nvPr>
        </p:nvSpPr>
        <p:spPr>
          <a:xfrm>
            <a:off x="0" y="2209800"/>
            <a:ext cx="9144000" cy="4648200"/>
          </a:xfrm>
        </p:spPr>
        <p:txBody>
          <a:bodyPr/>
          <a:lstStyle/>
          <a:p>
            <a:pPr eaLnBrk="1" hangingPunct="1"/>
            <a:r>
              <a:rPr lang="en-US" altLang="zh-CN" b="1" dirty="0" smtClean="0">
                <a:latin typeface="Times New Roman" pitchFamily="18" charset="0"/>
              </a:rPr>
              <a:t>Arthur Kornberg purified DNA polymerase I, a monomeric 103 kDa protein, from </a:t>
            </a:r>
            <a:r>
              <a:rPr lang="en-US" altLang="zh-CN" b="1" i="1" dirty="0" smtClean="0">
                <a:latin typeface="Times New Roman" pitchFamily="18" charset="0"/>
              </a:rPr>
              <a:t>E. coli</a:t>
            </a:r>
            <a:r>
              <a:rPr lang="en-US" altLang="zh-CN" b="1" dirty="0" smtClean="0">
                <a:latin typeface="Times New Roman" pitchFamily="18" charset="0"/>
              </a:rPr>
              <a:t> in 1955 and revealed the major features of the DNA synthesis process.</a:t>
            </a:r>
          </a:p>
          <a:p>
            <a:pPr eaLnBrk="1" hangingPunct="1"/>
            <a:r>
              <a:rPr lang="en-US" altLang="zh-CN" b="1" dirty="0" smtClean="0">
                <a:latin typeface="Times New Roman" pitchFamily="18" charset="0"/>
              </a:rPr>
              <a:t>DNA polymerase I was found to catalyze DNA polymerization </a:t>
            </a:r>
            <a:r>
              <a:rPr lang="en-US" altLang="zh-CN" b="1" i="1" dirty="0" smtClean="0">
                <a:latin typeface="Times New Roman" pitchFamily="18" charset="0"/>
              </a:rPr>
              <a:t>in vitro </a:t>
            </a:r>
            <a:r>
              <a:rPr lang="en-US" altLang="zh-CN" b="1" dirty="0" smtClean="0">
                <a:latin typeface="Times New Roman" pitchFamily="18" charset="0"/>
              </a:rPr>
              <a:t>in the presence of a single-stranded DNA </a:t>
            </a:r>
            <a:r>
              <a:rPr lang="en-US" altLang="zh-CN" b="1" dirty="0" smtClean="0">
                <a:solidFill>
                  <a:srgbClr val="FF0000"/>
                </a:solidFill>
                <a:latin typeface="Times New Roman" pitchFamily="18" charset="0"/>
              </a:rPr>
              <a:t>template (</a:t>
            </a:r>
            <a:r>
              <a:rPr lang="zh-CN" altLang="en-US" b="1" dirty="0" smtClean="0">
                <a:solidFill>
                  <a:srgbClr val="FF0000"/>
                </a:solidFill>
                <a:latin typeface="楷体" panose="02010609060101010101" pitchFamily="49" charset="-122"/>
                <a:ea typeface="楷体" panose="02010609060101010101" pitchFamily="49" charset="-122"/>
              </a:rPr>
              <a:t>模板</a:t>
            </a:r>
            <a:r>
              <a:rPr lang="en-US" altLang="zh-CN" b="1" dirty="0" smtClean="0">
                <a:solidFill>
                  <a:srgbClr val="FF0000"/>
                </a:solidFill>
                <a:latin typeface="Times New Roman" pitchFamily="18" charset="0"/>
              </a:rPr>
              <a:t>)</a:t>
            </a:r>
            <a:r>
              <a:rPr lang="en-US" altLang="zh-CN" b="1" dirty="0" smtClean="0">
                <a:latin typeface="Times New Roman" pitchFamily="18" charset="0"/>
              </a:rPr>
              <a:t>, a preexisting </a:t>
            </a:r>
            <a:r>
              <a:rPr lang="en-US" altLang="zh-CN" b="1" dirty="0" smtClean="0">
                <a:solidFill>
                  <a:srgbClr val="FF0000"/>
                </a:solidFill>
                <a:latin typeface="Times New Roman" pitchFamily="18" charset="0"/>
              </a:rPr>
              <a:t>primer</a:t>
            </a:r>
            <a:r>
              <a:rPr lang="en-US" altLang="zh-CN" b="1" dirty="0" smtClean="0">
                <a:latin typeface="Times New Roman" pitchFamily="18" charset="0"/>
              </a:rPr>
              <a:t> </a:t>
            </a:r>
            <a:r>
              <a:rPr lang="en-US" altLang="zh-CN" b="1" dirty="0" smtClean="0">
                <a:solidFill>
                  <a:srgbClr val="FF0000"/>
                </a:solidFill>
                <a:latin typeface="Times New Roman" pitchFamily="18" charset="0"/>
              </a:rPr>
              <a:t>(</a:t>
            </a:r>
            <a:r>
              <a:rPr lang="zh-CN" altLang="en-US" b="1" dirty="0" smtClean="0">
                <a:solidFill>
                  <a:srgbClr val="FF0000"/>
                </a:solidFill>
                <a:latin typeface="楷体" panose="02010609060101010101" pitchFamily="49" charset="-122"/>
                <a:ea typeface="楷体" panose="02010609060101010101" pitchFamily="49" charset="-122"/>
              </a:rPr>
              <a:t>引物</a:t>
            </a:r>
            <a:r>
              <a:rPr lang="en-US" altLang="zh-CN" b="1" dirty="0" smtClean="0">
                <a:solidFill>
                  <a:srgbClr val="FF0000"/>
                </a:solidFill>
                <a:latin typeface="Times New Roman" pitchFamily="18" charset="0"/>
              </a:rPr>
              <a:t>)</a:t>
            </a:r>
            <a:r>
              <a:rPr lang="en-US" altLang="zh-CN" b="1" dirty="0" smtClean="0">
                <a:latin typeface="Times New Roman" pitchFamily="18" charset="0"/>
              </a:rPr>
              <a:t> with a free 3’-OH group, and </a:t>
            </a:r>
            <a:r>
              <a:rPr lang="en-US" altLang="zh-CN" b="1" dirty="0" smtClean="0">
                <a:solidFill>
                  <a:srgbClr val="FF0000"/>
                </a:solidFill>
                <a:latin typeface="Times New Roman" pitchFamily="18" charset="0"/>
              </a:rPr>
              <a:t>dNTP</a:t>
            </a:r>
            <a:r>
              <a:rPr lang="en-US" altLang="zh-CN" b="1" dirty="0" smtClean="0">
                <a:latin typeface="Times New Roman" pitchFamily="18" charset="0"/>
              </a:rPr>
              <a:t>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858" name="Picture 2" descr="figure_25_05b"/>
          <p:cNvPicPr>
            <a:picLocks noChangeAspect="1" noChangeArrowheads="1"/>
          </p:cNvPicPr>
          <p:nvPr/>
        </p:nvPicPr>
        <p:blipFill>
          <a:blip r:embed="rId3" cstate="print"/>
          <a:srcRect/>
          <a:stretch>
            <a:fillRect/>
          </a:stretch>
        </p:blipFill>
        <p:spPr bwMode="auto">
          <a:xfrm>
            <a:off x="304798" y="1295400"/>
            <a:ext cx="8531225" cy="1931988"/>
          </a:xfrm>
          <a:prstGeom prst="rect">
            <a:avLst/>
          </a:prstGeom>
          <a:noFill/>
          <a:ln w="9525">
            <a:noFill/>
            <a:miter lim="800000"/>
            <a:headEnd/>
            <a:tailEnd/>
          </a:ln>
          <a:effectLst/>
        </p:spPr>
      </p:pic>
      <p:sp>
        <p:nvSpPr>
          <p:cNvPr id="3" name="矩形 2"/>
          <p:cNvSpPr/>
          <p:nvPr/>
        </p:nvSpPr>
        <p:spPr>
          <a:xfrm>
            <a:off x="1066800" y="4089231"/>
            <a:ext cx="7232749" cy="830997"/>
          </a:xfrm>
          <a:prstGeom prst="rect">
            <a:avLst/>
          </a:prstGeom>
        </p:spPr>
        <p:txBody>
          <a:bodyPr wrap="none">
            <a:spAutoFit/>
          </a:bodyPr>
          <a:lstStyle/>
          <a:p>
            <a:r>
              <a:rPr lang="en-US" altLang="zh-CN" sz="4800" b="1" dirty="0" smtClean="0">
                <a:latin typeface="Times New Roman" pitchFamily="18" charset="0"/>
              </a:rPr>
              <a:t>Elongation of a DNA chain</a:t>
            </a:r>
            <a:endParaRPr lang="en-US" altLang="zh-CN" sz="4800" b="1" dirty="0">
              <a:latin typeface="Times New Roman" pitchFamily="18" charset="0"/>
            </a:endParaRPr>
          </a:p>
        </p:txBody>
      </p:sp>
      <p:sp>
        <p:nvSpPr>
          <p:cNvPr id="2" name="文本框 1"/>
          <p:cNvSpPr txBox="1"/>
          <p:nvPr/>
        </p:nvSpPr>
        <p:spPr>
          <a:xfrm>
            <a:off x="3200400" y="2438400"/>
            <a:ext cx="2251578" cy="923330"/>
          </a:xfrm>
          <a:prstGeom prst="rect">
            <a:avLst/>
          </a:prstGeom>
          <a:noFill/>
        </p:spPr>
        <p:txBody>
          <a:bodyPr wrap="none" rtlCol="0">
            <a:spAutoFit/>
          </a:bodyPr>
          <a:lstStyle/>
          <a:p>
            <a:pPr marL="0" lvl="1"/>
            <a:r>
              <a:rPr lang="en-US" altLang="zh-CN" b="1" dirty="0" smtClean="0">
                <a:solidFill>
                  <a:srgbClr val="0000FF"/>
                </a:solidFill>
                <a:latin typeface="Times New Roman" panose="02020603050405020304" pitchFamily="18" charset="0"/>
                <a:cs typeface="Times New Roman" panose="02020603050405020304" pitchFamily="18" charset="0"/>
              </a:rPr>
              <a:t>(where </a:t>
            </a:r>
            <a:r>
              <a:rPr lang="en-US" altLang="zh-CN" b="1" dirty="0">
                <a:solidFill>
                  <a:srgbClr val="0000FF"/>
                </a:solidFill>
                <a:latin typeface="Times New Roman" panose="02020603050405020304" pitchFamily="18" charset="0"/>
                <a:cs typeface="Times New Roman" panose="02020603050405020304" pitchFamily="18" charset="0"/>
              </a:rPr>
              <a:t>the incoming </a:t>
            </a:r>
            <a:endParaRPr lang="en-US" altLang="zh-CN" b="1" dirty="0" smtClean="0">
              <a:solidFill>
                <a:srgbClr val="0000FF"/>
              </a:solidFill>
              <a:latin typeface="Times New Roman" panose="02020603050405020304" pitchFamily="18" charset="0"/>
              <a:cs typeface="Times New Roman" panose="02020603050405020304" pitchFamily="18" charset="0"/>
            </a:endParaRPr>
          </a:p>
          <a:p>
            <a:pPr marL="0" lvl="1"/>
            <a:r>
              <a:rPr lang="en-US" altLang="zh-CN" b="1" dirty="0" smtClean="0">
                <a:solidFill>
                  <a:srgbClr val="0000FF"/>
                </a:solidFill>
                <a:latin typeface="Times New Roman" panose="02020603050405020304" pitchFamily="18" charset="0"/>
                <a:cs typeface="Times New Roman" panose="02020603050405020304" pitchFamily="18" charset="0"/>
              </a:rPr>
              <a:t>  nucleotide binds)</a:t>
            </a:r>
            <a:endParaRPr lang="en-US" altLang="zh-CN" b="1" dirty="0">
              <a:solidFill>
                <a:srgbClr val="0000FF"/>
              </a:solidFill>
              <a:latin typeface="Times New Roman" panose="02020603050405020304" pitchFamily="18" charset="0"/>
              <a:cs typeface="Times New Roman" panose="02020603050405020304" pitchFamily="18" charset="0"/>
            </a:endParaRPr>
          </a:p>
          <a:p>
            <a:endParaRPr lang="zh-CN" altLang="en-US" dirty="0"/>
          </a:p>
        </p:txBody>
      </p:sp>
      <p:sp>
        <p:nvSpPr>
          <p:cNvPr id="4" name="文本框 3"/>
          <p:cNvSpPr txBox="1"/>
          <p:nvPr/>
        </p:nvSpPr>
        <p:spPr>
          <a:xfrm>
            <a:off x="76200" y="3302168"/>
            <a:ext cx="7898637" cy="646331"/>
          </a:xfrm>
          <a:prstGeom prst="rect">
            <a:avLst/>
          </a:prstGeom>
          <a:noFill/>
        </p:spPr>
        <p:txBody>
          <a:bodyPr wrap="none" rtlCol="0">
            <a:spAutoFit/>
          </a:bodyPr>
          <a:lstStyle/>
          <a:p>
            <a:pPr marL="0" lvl="1"/>
            <a:r>
              <a:rPr lang="en-US" altLang="zh-CN" b="1" dirty="0" smtClean="0">
                <a:solidFill>
                  <a:srgbClr val="0000FF"/>
                </a:solidFill>
                <a:latin typeface="Times New Roman" panose="02020603050405020304" pitchFamily="18" charset="0"/>
                <a:cs typeface="Times New Roman" panose="02020603050405020304" pitchFamily="18" charset="0"/>
              </a:rPr>
              <a:t>(where </a:t>
            </a:r>
            <a:r>
              <a:rPr lang="en-US" altLang="zh-CN" b="1" dirty="0">
                <a:solidFill>
                  <a:srgbClr val="0000FF"/>
                </a:solidFill>
                <a:latin typeface="Times New Roman" panose="02020603050405020304" pitchFamily="18" charset="0"/>
                <a:cs typeface="Times New Roman" panose="02020603050405020304" pitchFamily="18" charset="0"/>
              </a:rPr>
              <a:t>the newly made base pair resides when the polymerase moves </a:t>
            </a:r>
            <a:r>
              <a:rPr lang="en-US" altLang="zh-CN" b="1" dirty="0" smtClean="0">
                <a:solidFill>
                  <a:srgbClr val="0000FF"/>
                </a:solidFill>
                <a:latin typeface="Times New Roman" panose="02020603050405020304" pitchFamily="18" charset="0"/>
                <a:cs typeface="Times New Roman" panose="02020603050405020304" pitchFamily="18" charset="0"/>
              </a:rPr>
              <a:t>forward)</a:t>
            </a:r>
            <a:endParaRPr lang="en-US" altLang="zh-CN" b="1" dirty="0">
              <a:solidFill>
                <a:srgbClr val="0000FF"/>
              </a:solidFill>
              <a:latin typeface="Times New Roman" panose="02020603050405020304" pitchFamily="18" charset="0"/>
              <a:cs typeface="Times New Roman" panose="02020603050405020304" pitchFamily="18" charset="0"/>
            </a:endParaRPr>
          </a:p>
          <a:p>
            <a:pPr marL="0" lvl="1"/>
            <a:endParaRPr lang="zh-CN" altLang="en-US" b="1" dirty="0">
              <a:solidFill>
                <a:srgbClr val="0000FF"/>
              </a:solidFill>
              <a:latin typeface="Times New Roman" panose="02020603050405020304" pitchFamily="18" charset="0"/>
              <a:cs typeface="Times New Roman" panose="02020603050405020304" pitchFamily="18" charset="0"/>
            </a:endParaRPr>
          </a:p>
        </p:txBody>
      </p:sp>
      <p:cxnSp>
        <p:nvCxnSpPr>
          <p:cNvPr id="6" name="直接箭头连接符 5"/>
          <p:cNvCxnSpPr/>
          <p:nvPr/>
        </p:nvCxnSpPr>
        <p:spPr>
          <a:xfrm>
            <a:off x="1447800" y="2514600"/>
            <a:ext cx="228600" cy="847130"/>
          </a:xfrm>
          <a:prstGeom prst="straightConnector1">
            <a:avLst/>
          </a:prstGeom>
          <a:ln w="38100">
            <a:solidFill>
              <a:srgbClr val="0000FF"/>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82" name="Picture 2" descr="figure_25_05c"/>
          <p:cNvPicPr>
            <a:picLocks noChangeAspect="1" noChangeArrowheads="1"/>
          </p:cNvPicPr>
          <p:nvPr/>
        </p:nvPicPr>
        <p:blipFill>
          <a:blip r:embed="rId3"/>
          <a:srcRect/>
          <a:stretch>
            <a:fillRect/>
          </a:stretch>
        </p:blipFill>
        <p:spPr bwMode="auto">
          <a:xfrm>
            <a:off x="152400" y="152401"/>
            <a:ext cx="3666785" cy="3962400"/>
          </a:xfrm>
          <a:prstGeom prst="rect">
            <a:avLst/>
          </a:prstGeom>
          <a:noFill/>
          <a:ln w="9525">
            <a:noFill/>
            <a:miter lim="800000"/>
            <a:headEnd/>
            <a:tailEnd/>
          </a:ln>
          <a:effectLst/>
        </p:spPr>
      </p:pic>
      <p:sp>
        <p:nvSpPr>
          <p:cNvPr id="3" name="矩形 2"/>
          <p:cNvSpPr/>
          <p:nvPr/>
        </p:nvSpPr>
        <p:spPr>
          <a:xfrm>
            <a:off x="1143000" y="5943600"/>
            <a:ext cx="7010400" cy="646331"/>
          </a:xfrm>
          <a:prstGeom prst="rect">
            <a:avLst/>
          </a:prstGeom>
        </p:spPr>
        <p:txBody>
          <a:bodyPr wrap="square">
            <a:spAutoFit/>
          </a:bodyPr>
          <a:lstStyle/>
          <a:p>
            <a:r>
              <a:rPr lang="en-US" altLang="zh-CN" sz="3600" b="1" dirty="0" smtClean="0">
                <a:solidFill>
                  <a:srgbClr val="0000FF"/>
                </a:solidFill>
                <a:latin typeface="Times New Roman" pitchFamily="18" charset="0"/>
              </a:rPr>
              <a:t>DNA polymerase I bound to DNA</a:t>
            </a:r>
            <a:endParaRPr lang="en-US" altLang="zh-CN" sz="3600" b="1" dirty="0">
              <a:solidFill>
                <a:srgbClr val="0000FF"/>
              </a:solidFill>
              <a:latin typeface="Times New Roman" pitchFamily="18" charset="0"/>
            </a:endParaRPr>
          </a:p>
        </p:txBody>
      </p:sp>
      <p:pic>
        <p:nvPicPr>
          <p:cNvPr id="5" name="Picture 2" descr="figure_25_05d"/>
          <p:cNvPicPr>
            <a:picLocks noChangeAspect="1" noChangeArrowheads="1"/>
          </p:cNvPicPr>
          <p:nvPr/>
        </p:nvPicPr>
        <p:blipFill>
          <a:blip r:embed="rId4" cstate="print"/>
          <a:srcRect/>
          <a:stretch>
            <a:fillRect/>
          </a:stretch>
        </p:blipFill>
        <p:spPr bwMode="auto">
          <a:xfrm>
            <a:off x="4114799" y="2819400"/>
            <a:ext cx="4860149" cy="2971800"/>
          </a:xfrm>
          <a:prstGeom prst="rect">
            <a:avLst/>
          </a:prstGeom>
          <a:noFill/>
          <a:ln w="9525">
            <a:noFill/>
            <a:miter lim="800000"/>
            <a:headEnd/>
            <a:tailEnd/>
          </a:ln>
          <a:effectLst/>
        </p:spPr>
      </p:pic>
      <p:sp>
        <p:nvSpPr>
          <p:cNvPr id="4" name="文本框 3"/>
          <p:cNvSpPr txBox="1"/>
          <p:nvPr/>
        </p:nvSpPr>
        <p:spPr>
          <a:xfrm>
            <a:off x="2819400" y="3660449"/>
            <a:ext cx="1396536" cy="369332"/>
          </a:xfrm>
          <a:prstGeom prst="rect">
            <a:avLst/>
          </a:prstGeom>
          <a:noFill/>
        </p:spPr>
        <p:txBody>
          <a:bodyPr wrap="none" rtlCol="0">
            <a:spAutoFit/>
          </a:bodyPr>
          <a:lstStyle/>
          <a:p>
            <a:r>
              <a:rPr lang="en-US" altLang="zh-CN" b="1" dirty="0" smtClean="0">
                <a:solidFill>
                  <a:srgbClr val="0000FF"/>
                </a:solidFill>
                <a:latin typeface="Times New Roman" panose="02020603050405020304" pitchFamily="18" charset="0"/>
                <a:cs typeface="Times New Roman" panose="02020603050405020304" pitchFamily="18" charset="0"/>
              </a:rPr>
              <a:t>Binds dNTP</a:t>
            </a:r>
            <a:endParaRPr lang="zh-CN" altLang="en-US" b="1" dirty="0">
              <a:solidFill>
                <a:srgbClr val="0000FF"/>
              </a:solidFill>
              <a:latin typeface="Times New Roman" panose="02020603050405020304" pitchFamily="18" charset="0"/>
              <a:cs typeface="Times New Roman" panose="02020603050405020304" pitchFamily="18" charset="0"/>
            </a:endParaRPr>
          </a:p>
        </p:txBody>
      </p:sp>
      <p:sp>
        <p:nvSpPr>
          <p:cNvPr id="6" name="文本框 5"/>
          <p:cNvSpPr txBox="1"/>
          <p:nvPr/>
        </p:nvSpPr>
        <p:spPr>
          <a:xfrm>
            <a:off x="3276600" y="213083"/>
            <a:ext cx="5983626" cy="1384995"/>
          </a:xfrm>
          <a:prstGeom prst="rect">
            <a:avLst/>
          </a:prstGeom>
          <a:noFill/>
        </p:spPr>
        <p:txBody>
          <a:bodyPr wrap="none" rtlCol="0">
            <a:spAutoFit/>
          </a:bodyPr>
          <a:lstStyle/>
          <a:p>
            <a:r>
              <a:rPr lang="en-US" altLang="zh-CN" sz="2800" b="1" dirty="0">
                <a:solidFill>
                  <a:srgbClr val="0000FF"/>
                </a:solidFill>
                <a:latin typeface="Times New Roman" panose="02020603050405020304" pitchFamily="18" charset="0"/>
                <a:cs typeface="Times New Roman" panose="02020603050405020304" pitchFamily="18" charset="0"/>
              </a:rPr>
              <a:t>The thumb domain plays </a:t>
            </a:r>
            <a:r>
              <a:rPr lang="en-US" altLang="zh-CN" sz="2800" b="1" dirty="0" smtClean="0">
                <a:solidFill>
                  <a:srgbClr val="0000FF"/>
                </a:solidFill>
                <a:latin typeface="Times New Roman" panose="02020603050405020304" pitchFamily="18" charset="0"/>
                <a:cs typeface="Times New Roman" panose="02020603050405020304" pitchFamily="18" charset="0"/>
              </a:rPr>
              <a:t>a </a:t>
            </a:r>
            <a:r>
              <a:rPr lang="en-US" altLang="zh-CN" sz="2800" b="1" dirty="0">
                <a:solidFill>
                  <a:srgbClr val="0000FF"/>
                </a:solidFill>
                <a:latin typeface="Times New Roman" panose="02020603050405020304" pitchFamily="18" charset="0"/>
                <a:cs typeface="Times New Roman" panose="02020603050405020304" pitchFamily="18" charset="0"/>
              </a:rPr>
              <a:t>potential </a:t>
            </a:r>
            <a:endParaRPr lang="en-US" altLang="zh-CN" sz="2800" b="1" dirty="0" smtClean="0">
              <a:solidFill>
                <a:srgbClr val="0000FF"/>
              </a:solidFill>
              <a:latin typeface="Times New Roman" panose="02020603050405020304" pitchFamily="18" charset="0"/>
              <a:cs typeface="Times New Roman" panose="02020603050405020304" pitchFamily="18" charset="0"/>
            </a:endParaRPr>
          </a:p>
          <a:p>
            <a:r>
              <a:rPr lang="en-US" altLang="zh-CN" sz="2800" b="1" dirty="0" smtClean="0">
                <a:solidFill>
                  <a:srgbClr val="0000FF"/>
                </a:solidFill>
                <a:latin typeface="Times New Roman" panose="02020603050405020304" pitchFamily="18" charset="0"/>
                <a:cs typeface="Times New Roman" panose="02020603050405020304" pitchFamily="18" charset="0"/>
              </a:rPr>
              <a:t>role </a:t>
            </a:r>
            <a:r>
              <a:rPr lang="en-US" altLang="zh-CN" sz="2800" b="1" dirty="0">
                <a:solidFill>
                  <a:srgbClr val="0000FF"/>
                </a:solidFill>
                <a:latin typeface="Times New Roman" panose="02020603050405020304" pitchFamily="18" charset="0"/>
                <a:cs typeface="Times New Roman" panose="02020603050405020304" pitchFamily="18" charset="0"/>
              </a:rPr>
              <a:t>in the processivity, </a:t>
            </a:r>
            <a:r>
              <a:rPr lang="en-US" altLang="zh-CN" sz="2800" b="1" dirty="0" smtClean="0">
                <a:solidFill>
                  <a:srgbClr val="0000FF"/>
                </a:solidFill>
                <a:latin typeface="Times New Roman" panose="02020603050405020304" pitchFamily="18" charset="0"/>
                <a:cs typeface="Times New Roman" panose="02020603050405020304" pitchFamily="18" charset="0"/>
              </a:rPr>
              <a:t>translocation</a:t>
            </a:r>
            <a:r>
              <a:rPr lang="en-US" altLang="zh-CN" sz="2800" b="1" dirty="0">
                <a:solidFill>
                  <a:srgbClr val="0000FF"/>
                </a:solidFill>
                <a:latin typeface="Times New Roman" panose="02020603050405020304" pitchFamily="18" charset="0"/>
                <a:cs typeface="Times New Roman" panose="02020603050405020304" pitchFamily="18" charset="0"/>
              </a:rPr>
              <a:t>, </a:t>
            </a:r>
            <a:endParaRPr lang="en-US" altLang="zh-CN" sz="2800" b="1" dirty="0" smtClean="0">
              <a:solidFill>
                <a:srgbClr val="0000FF"/>
              </a:solidFill>
              <a:latin typeface="Times New Roman" panose="02020603050405020304" pitchFamily="18" charset="0"/>
              <a:cs typeface="Times New Roman" panose="02020603050405020304" pitchFamily="18" charset="0"/>
            </a:endParaRPr>
          </a:p>
          <a:p>
            <a:r>
              <a:rPr lang="en-US" altLang="zh-CN" sz="2800" b="1" dirty="0" smtClean="0">
                <a:solidFill>
                  <a:srgbClr val="0000FF"/>
                </a:solidFill>
                <a:latin typeface="Times New Roman" panose="02020603050405020304" pitchFamily="18" charset="0"/>
                <a:cs typeface="Times New Roman" panose="02020603050405020304" pitchFamily="18" charset="0"/>
              </a:rPr>
              <a:t>and </a:t>
            </a:r>
            <a:r>
              <a:rPr lang="en-US" altLang="zh-CN" sz="2800" b="1" dirty="0">
                <a:solidFill>
                  <a:srgbClr val="0000FF"/>
                </a:solidFill>
                <a:latin typeface="Times New Roman" panose="02020603050405020304" pitchFamily="18" charset="0"/>
                <a:cs typeface="Times New Roman" panose="02020603050405020304" pitchFamily="18" charset="0"/>
              </a:rPr>
              <a:t>positioning of the DNA</a:t>
            </a:r>
            <a:endParaRPr lang="zh-CN" altLang="en-US" sz="2800" b="1" dirty="0">
              <a:solidFill>
                <a:srgbClr val="0000FF"/>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76200" y="381000"/>
            <a:ext cx="9144000" cy="1143000"/>
          </a:xfrm>
        </p:spPr>
        <p:txBody>
          <a:bodyPr/>
          <a:lstStyle/>
          <a:p>
            <a:pPr eaLnBrk="1" hangingPunct="1">
              <a:lnSpc>
                <a:spcPct val="80000"/>
              </a:lnSpc>
            </a:pPr>
            <a:r>
              <a:rPr lang="en-US" altLang="zh-CN" b="1" dirty="0" smtClean="0">
                <a:solidFill>
                  <a:srgbClr val="0000FF"/>
                </a:solidFill>
                <a:latin typeface="Times New Roman" pitchFamily="18" charset="0"/>
              </a:rPr>
              <a:t>1. The deduced double helix structure of DNA revealed the possible ways for its replication</a:t>
            </a:r>
          </a:p>
        </p:txBody>
      </p:sp>
      <p:sp>
        <p:nvSpPr>
          <p:cNvPr id="3075" name="Rectangle 3"/>
          <p:cNvSpPr>
            <a:spLocks noGrp="1" noChangeArrowheads="1"/>
          </p:cNvSpPr>
          <p:nvPr>
            <p:ph type="body" idx="1"/>
          </p:nvPr>
        </p:nvSpPr>
        <p:spPr>
          <a:xfrm>
            <a:off x="0" y="1828800"/>
            <a:ext cx="9144000" cy="5029200"/>
          </a:xfrm>
        </p:spPr>
        <p:txBody>
          <a:bodyPr/>
          <a:lstStyle/>
          <a:p>
            <a:pPr eaLnBrk="1" hangingPunct="1">
              <a:lnSpc>
                <a:spcPct val="90000"/>
              </a:lnSpc>
            </a:pPr>
            <a:r>
              <a:rPr lang="en-US" altLang="zh-CN" b="1" dirty="0" smtClean="0">
                <a:latin typeface="Times New Roman" pitchFamily="18" charset="0"/>
              </a:rPr>
              <a:t>Each DNA strand was proposed to act as the </a:t>
            </a:r>
            <a:r>
              <a:rPr lang="en-US" altLang="zh-CN" b="1" dirty="0" smtClean="0">
                <a:solidFill>
                  <a:srgbClr val="FF0000"/>
                </a:solidFill>
                <a:latin typeface="Times New Roman" pitchFamily="18" charset="0"/>
              </a:rPr>
              <a:t>template</a:t>
            </a:r>
            <a:r>
              <a:rPr lang="en-US" altLang="zh-CN" b="1" dirty="0" smtClean="0">
                <a:latin typeface="Times New Roman" pitchFamily="18" charset="0"/>
              </a:rPr>
              <a:t> (complement) of the other.</a:t>
            </a:r>
          </a:p>
          <a:p>
            <a:pPr eaLnBrk="1" hangingPunct="1">
              <a:lnSpc>
                <a:spcPct val="90000"/>
              </a:lnSpc>
            </a:pPr>
            <a:r>
              <a:rPr lang="en-US" altLang="zh-CN" b="1" dirty="0" smtClean="0">
                <a:latin typeface="Times New Roman" pitchFamily="18" charset="0"/>
              </a:rPr>
              <a:t>The way a DNA molecule replicates was hypothesized to be </a:t>
            </a:r>
            <a:r>
              <a:rPr lang="en-US" altLang="zh-CN" b="1" dirty="0" smtClean="0">
                <a:solidFill>
                  <a:srgbClr val="FF0000"/>
                </a:solidFill>
                <a:latin typeface="Times New Roman" pitchFamily="18" charset="0"/>
              </a:rPr>
              <a:t>semiconservative (</a:t>
            </a:r>
            <a:r>
              <a:rPr lang="zh-CN" altLang="en-US" b="1" dirty="0" smtClean="0">
                <a:solidFill>
                  <a:srgbClr val="FF0000"/>
                </a:solidFill>
                <a:latin typeface="楷体" panose="02010609060101010101" pitchFamily="49" charset="-122"/>
                <a:ea typeface="楷体" panose="02010609060101010101" pitchFamily="49" charset="-122"/>
              </a:rPr>
              <a:t>半保留</a:t>
            </a:r>
            <a:r>
              <a:rPr lang="en-US" altLang="zh-CN" b="1" dirty="0" smtClean="0">
                <a:solidFill>
                  <a:srgbClr val="FF0000"/>
                </a:solidFill>
                <a:latin typeface="Times New Roman" pitchFamily="18" charset="0"/>
              </a:rPr>
              <a:t>)</a:t>
            </a:r>
            <a:r>
              <a:rPr lang="en-US" altLang="zh-CN" b="1" dirty="0" smtClean="0">
                <a:latin typeface="Times New Roman" pitchFamily="18" charset="0"/>
              </a:rPr>
              <a:t>: each of the newly synthesized DNA duplexes consists of one strand from the parent DNA and one strand of newly synthesized (Watson and Crick, 1953). (</a:t>
            </a:r>
            <a:r>
              <a:rPr lang="en-US" altLang="zh-CN" b="1" i="1" dirty="0" smtClean="0">
                <a:latin typeface="Times New Roman" pitchFamily="18" charset="0"/>
              </a:rPr>
              <a:t>The conservative replication would generate two daughter DNA molecules with one consisting of two new and one consisting of two old strands</a:t>
            </a:r>
            <a:r>
              <a:rPr lang="en-US" altLang="zh-CN" b="1" dirty="0" smtClean="0">
                <a:latin typeface="Times New Roman" pitchFamily="18" charset="0"/>
              </a:rPr>
              <a:t>.)</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body" idx="1"/>
          </p:nvPr>
        </p:nvSpPr>
        <p:spPr>
          <a:xfrm>
            <a:off x="539750" y="981075"/>
            <a:ext cx="8208963" cy="4114800"/>
          </a:xfrm>
        </p:spPr>
        <p:txBody>
          <a:bodyPr/>
          <a:lstStyle/>
          <a:p>
            <a:pPr eaLnBrk="1" hangingPunct="1">
              <a:buFontTx/>
              <a:buNone/>
            </a:pPr>
            <a:r>
              <a:rPr lang="en-US" altLang="zh-CN" dirty="0" smtClean="0"/>
              <a:t>   </a:t>
            </a:r>
            <a:r>
              <a:rPr lang="en-US" altLang="zh-CN" b="1" dirty="0" smtClean="0">
                <a:latin typeface="Times New Roman" pitchFamily="18" charset="0"/>
              </a:rPr>
              <a:t>The fundamental reaction for DNA synthesis is a nucleophilic attack by the 3’-OH group of the growing strand on the 5’-</a:t>
            </a:r>
            <a:r>
              <a:rPr lang="en-US" altLang="zh-CN" b="1" dirty="0" smtClean="0">
                <a:latin typeface="Symbol" pitchFamily="18" charset="2"/>
              </a:rPr>
              <a:t>a</a:t>
            </a:r>
            <a:r>
              <a:rPr lang="en-US" altLang="zh-CN" b="1" dirty="0" smtClean="0">
                <a:latin typeface="Times New Roman" pitchFamily="18" charset="0"/>
              </a:rPr>
              <a:t>-phosphorus of a incoming dNTP selected via base-pairing: </a:t>
            </a:r>
            <a:r>
              <a:rPr lang="en-US" altLang="zh-CN" b="1" dirty="0" smtClean="0">
                <a:solidFill>
                  <a:srgbClr val="FF0000"/>
                </a:solidFill>
                <a:latin typeface="Times New Roman" pitchFamily="18" charset="0"/>
              </a:rPr>
              <a:t>the newly synthesized DNA is always extended in the 5’ to 3’ </a:t>
            </a:r>
          </a:p>
          <a:p>
            <a:pPr eaLnBrk="1" hangingPunct="1">
              <a:buFontTx/>
              <a:buNone/>
            </a:pPr>
            <a:r>
              <a:rPr lang="en-US" altLang="zh-CN" b="1" dirty="0" smtClean="0">
                <a:solidFill>
                  <a:srgbClr val="FF0000"/>
                </a:solidFill>
                <a:latin typeface="Times New Roman" pitchFamily="18" charset="0"/>
              </a:rPr>
              <a:t>   (5’    3’) direction.</a:t>
            </a:r>
          </a:p>
          <a:p>
            <a:pPr eaLnBrk="1" hangingPunct="1"/>
            <a:endParaRPr lang="en-US" altLang="zh-CN" b="1" dirty="0" smtClean="0">
              <a:solidFill>
                <a:srgbClr val="FF0000"/>
              </a:solidFill>
              <a:latin typeface="Times New Roman" pitchFamily="18" charset="0"/>
            </a:endParaRPr>
          </a:p>
        </p:txBody>
      </p:sp>
      <p:sp>
        <p:nvSpPr>
          <p:cNvPr id="20483" name="Line 4"/>
          <p:cNvSpPr>
            <a:spLocks noChangeShapeType="1"/>
          </p:cNvSpPr>
          <p:nvPr/>
        </p:nvSpPr>
        <p:spPr bwMode="auto">
          <a:xfrm>
            <a:off x="1447800" y="4343400"/>
            <a:ext cx="381000" cy="0"/>
          </a:xfrm>
          <a:prstGeom prst="line">
            <a:avLst/>
          </a:prstGeom>
          <a:noFill/>
          <a:ln w="38100">
            <a:solidFill>
              <a:srgbClr val="FF0000"/>
            </a:solidFill>
            <a:round/>
            <a:headEnd/>
            <a:tailEnd type="triangle" w="med" len="med"/>
          </a:ln>
        </p:spPr>
        <p:txBody>
          <a:bodyPr/>
          <a:lstStyle/>
          <a:p>
            <a:endParaRPr lang="zh-CN" alt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609600" y="533400"/>
            <a:ext cx="7772400" cy="658812"/>
          </a:xfrm>
        </p:spPr>
        <p:txBody>
          <a:bodyPr/>
          <a:lstStyle/>
          <a:p>
            <a:pPr eaLnBrk="1" hangingPunct="1"/>
            <a:r>
              <a:rPr lang="en-US" altLang="zh-CN" b="1" dirty="0" smtClean="0">
                <a:solidFill>
                  <a:srgbClr val="0000FF"/>
                </a:solidFill>
                <a:latin typeface="Times New Roman" pitchFamily="18" charset="0"/>
              </a:rPr>
              <a:t>DNA is degraded by </a:t>
            </a:r>
            <a:br>
              <a:rPr lang="en-US" altLang="zh-CN" b="1" dirty="0" smtClean="0">
                <a:solidFill>
                  <a:srgbClr val="0000FF"/>
                </a:solidFill>
                <a:latin typeface="Times New Roman" pitchFamily="18" charset="0"/>
              </a:rPr>
            </a:br>
            <a:r>
              <a:rPr lang="en-US" altLang="zh-CN" b="1" dirty="0" smtClean="0">
                <a:solidFill>
                  <a:srgbClr val="0000FF"/>
                </a:solidFill>
                <a:latin typeface="Times New Roman" pitchFamily="18" charset="0"/>
              </a:rPr>
              <a:t>nucleases (DNases)</a:t>
            </a:r>
          </a:p>
        </p:txBody>
      </p:sp>
      <p:sp>
        <p:nvSpPr>
          <p:cNvPr id="21507" name="Rectangle 3"/>
          <p:cNvSpPr>
            <a:spLocks noGrp="1" noChangeArrowheads="1"/>
          </p:cNvSpPr>
          <p:nvPr>
            <p:ph type="body" idx="1"/>
          </p:nvPr>
        </p:nvSpPr>
        <p:spPr>
          <a:xfrm>
            <a:off x="533400" y="1600200"/>
            <a:ext cx="8229600" cy="4465638"/>
          </a:xfrm>
        </p:spPr>
        <p:txBody>
          <a:bodyPr/>
          <a:lstStyle/>
          <a:p>
            <a:pPr eaLnBrk="1" hangingPunct="1">
              <a:lnSpc>
                <a:spcPct val="90000"/>
              </a:lnSpc>
            </a:pPr>
            <a:r>
              <a:rPr lang="en-US" altLang="zh-CN" b="1" dirty="0" smtClean="0">
                <a:solidFill>
                  <a:srgbClr val="FF0000"/>
                </a:solidFill>
                <a:latin typeface="Times New Roman" pitchFamily="18" charset="0"/>
              </a:rPr>
              <a:t>Exonucleases</a:t>
            </a:r>
            <a:r>
              <a:rPr lang="en-US" altLang="zh-CN" b="1" dirty="0" smtClean="0">
                <a:latin typeface="Times New Roman" pitchFamily="18" charset="0"/>
              </a:rPr>
              <a:t> degrade nucleic acids from one end of the molecule. Many operate in only the 5’  3’ or the 3’  5’ direction, removing nucleotides only from the 5’ or the 3’ end, of one strand of a double stranded nucleic acid.</a:t>
            </a:r>
          </a:p>
          <a:p>
            <a:pPr eaLnBrk="1" hangingPunct="1">
              <a:lnSpc>
                <a:spcPct val="90000"/>
              </a:lnSpc>
            </a:pPr>
            <a:r>
              <a:rPr lang="en-US" altLang="zh-CN" b="1" dirty="0" smtClean="0">
                <a:solidFill>
                  <a:srgbClr val="FF0000"/>
                </a:solidFill>
                <a:latin typeface="Times New Roman" pitchFamily="18" charset="0"/>
              </a:rPr>
              <a:t>Endonucleases</a:t>
            </a:r>
            <a:r>
              <a:rPr lang="en-US" altLang="zh-CN" b="1" dirty="0" smtClean="0">
                <a:latin typeface="Times New Roman" pitchFamily="18" charset="0"/>
              </a:rPr>
              <a:t> can begin to degrade at any site in a nucleic acid strand or molecule, reducing it to smaller and smaller fragments.</a:t>
            </a:r>
          </a:p>
          <a:p>
            <a:pPr eaLnBrk="1" hangingPunct="1">
              <a:lnSpc>
                <a:spcPct val="90000"/>
              </a:lnSpc>
            </a:pPr>
            <a:endParaRPr lang="en-US" altLang="zh-CN" b="1" dirty="0" smtClean="0">
              <a:latin typeface="Times New Roman" pitchFamily="18" charset="0"/>
            </a:endParaRPr>
          </a:p>
        </p:txBody>
      </p:sp>
      <p:sp>
        <p:nvSpPr>
          <p:cNvPr id="21508" name="Line 4"/>
          <p:cNvSpPr>
            <a:spLocks noChangeShapeType="1"/>
          </p:cNvSpPr>
          <p:nvPr/>
        </p:nvSpPr>
        <p:spPr bwMode="auto">
          <a:xfrm>
            <a:off x="2743200" y="2743200"/>
            <a:ext cx="228600" cy="0"/>
          </a:xfrm>
          <a:prstGeom prst="line">
            <a:avLst/>
          </a:prstGeom>
          <a:noFill/>
          <a:ln w="38100">
            <a:solidFill>
              <a:schemeClr val="tx1"/>
            </a:solidFill>
            <a:round/>
            <a:headEnd/>
            <a:tailEnd type="triangle" w="med" len="med"/>
          </a:ln>
        </p:spPr>
        <p:txBody>
          <a:bodyPr/>
          <a:lstStyle/>
          <a:p>
            <a:endParaRPr lang="zh-CN" altLang="en-US"/>
          </a:p>
        </p:txBody>
      </p:sp>
      <p:sp>
        <p:nvSpPr>
          <p:cNvPr id="21509" name="Line 5"/>
          <p:cNvSpPr>
            <a:spLocks noChangeShapeType="1"/>
          </p:cNvSpPr>
          <p:nvPr/>
        </p:nvSpPr>
        <p:spPr bwMode="auto">
          <a:xfrm>
            <a:off x="4876800" y="2743200"/>
            <a:ext cx="228600" cy="0"/>
          </a:xfrm>
          <a:prstGeom prst="line">
            <a:avLst/>
          </a:prstGeom>
          <a:noFill/>
          <a:ln w="38100">
            <a:solidFill>
              <a:schemeClr val="tx1"/>
            </a:solidFill>
            <a:round/>
            <a:headEnd/>
            <a:tailEnd type="triangle" w="med" len="med"/>
          </a:ln>
        </p:spPr>
        <p:txBody>
          <a:bodyPr/>
          <a:lstStyle/>
          <a:p>
            <a:endParaRPr lang="zh-CN" alt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body" idx="1"/>
          </p:nvPr>
        </p:nvSpPr>
        <p:spPr>
          <a:xfrm>
            <a:off x="381000" y="914400"/>
            <a:ext cx="8223250" cy="6524625"/>
          </a:xfrm>
        </p:spPr>
        <p:txBody>
          <a:bodyPr/>
          <a:lstStyle/>
          <a:p>
            <a:pPr eaLnBrk="1" hangingPunct="1"/>
            <a:r>
              <a:rPr lang="en-US" altLang="zh-CN" b="1" dirty="0" smtClean="0">
                <a:latin typeface="Times New Roman" pitchFamily="18" charset="0"/>
              </a:rPr>
              <a:t>The DNA Polymerase I enzyme can be cleaved into two parts by mild protease treatment: the small fragment contains the 5’  3’ exonuclease activity and the large (called the </a:t>
            </a:r>
            <a:r>
              <a:rPr lang="en-US" altLang="zh-CN" b="1" dirty="0" smtClean="0">
                <a:solidFill>
                  <a:srgbClr val="FF0000"/>
                </a:solidFill>
                <a:latin typeface="Times New Roman" pitchFamily="18" charset="0"/>
              </a:rPr>
              <a:t>Klenow fragment</a:t>
            </a:r>
            <a:r>
              <a:rPr lang="en-US" altLang="zh-CN" b="1" dirty="0" smtClean="0">
                <a:latin typeface="Times New Roman" pitchFamily="18" charset="0"/>
              </a:rPr>
              <a:t>) contains the rest two activities.</a:t>
            </a:r>
          </a:p>
        </p:txBody>
      </p:sp>
      <p:sp>
        <p:nvSpPr>
          <p:cNvPr id="22531" name="Line 3"/>
          <p:cNvSpPr>
            <a:spLocks noChangeShapeType="1"/>
          </p:cNvSpPr>
          <p:nvPr/>
        </p:nvSpPr>
        <p:spPr bwMode="auto">
          <a:xfrm>
            <a:off x="1066800" y="2743200"/>
            <a:ext cx="228600" cy="0"/>
          </a:xfrm>
          <a:prstGeom prst="line">
            <a:avLst/>
          </a:prstGeom>
          <a:noFill/>
          <a:ln w="38100">
            <a:solidFill>
              <a:schemeClr val="tx1"/>
            </a:solidFill>
            <a:round/>
            <a:headEnd/>
            <a:tailEnd type="triangle" w="med" len="med"/>
          </a:ln>
        </p:spPr>
        <p:txBody>
          <a:bodyPr/>
          <a:lstStyle/>
          <a:p>
            <a:endParaRPr lang="zh-CN" alt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poli"/>
          <p:cNvPicPr>
            <a:picLocks noChangeAspect="1" noChangeArrowheads="1"/>
          </p:cNvPicPr>
          <p:nvPr/>
        </p:nvPicPr>
        <p:blipFill>
          <a:blip r:embed="rId2"/>
          <a:srcRect/>
          <a:stretch>
            <a:fillRect/>
          </a:stretch>
        </p:blipFill>
        <p:spPr bwMode="auto">
          <a:xfrm>
            <a:off x="0" y="1371600"/>
            <a:ext cx="9144000" cy="2117725"/>
          </a:xfrm>
          <a:prstGeom prst="rect">
            <a:avLst/>
          </a:prstGeom>
          <a:noFill/>
          <a:ln w="9525">
            <a:noFill/>
            <a:miter lim="800000"/>
            <a:headEnd/>
            <a:tailEnd/>
          </a:ln>
        </p:spPr>
      </p:pic>
      <p:sp>
        <p:nvSpPr>
          <p:cNvPr id="23555" name="Rectangle 3"/>
          <p:cNvSpPr>
            <a:spLocks noChangeArrowheads="1"/>
          </p:cNvSpPr>
          <p:nvPr/>
        </p:nvSpPr>
        <p:spPr bwMode="auto">
          <a:xfrm>
            <a:off x="533400" y="3505200"/>
            <a:ext cx="8197850" cy="2289175"/>
          </a:xfrm>
          <a:prstGeom prst="rect">
            <a:avLst/>
          </a:prstGeom>
          <a:noFill/>
          <a:ln w="9525">
            <a:noFill/>
            <a:miter lim="800000"/>
            <a:headEnd/>
            <a:tailEnd/>
          </a:ln>
        </p:spPr>
        <p:txBody>
          <a:bodyPr wrap="none">
            <a:spAutoFit/>
          </a:bodyPr>
          <a:lstStyle/>
          <a:p>
            <a:r>
              <a:rPr kumimoji="1" lang="en-US" altLang="zh-CN" sz="3600" b="1" dirty="0">
                <a:latin typeface="Times New Roman" pitchFamily="18" charset="0"/>
              </a:rPr>
              <a:t>DNA polymerase I has three enzymatic </a:t>
            </a:r>
          </a:p>
          <a:p>
            <a:r>
              <a:rPr kumimoji="1" lang="en-US" altLang="zh-CN" sz="3600" b="1" dirty="0">
                <a:latin typeface="Times New Roman" pitchFamily="18" charset="0"/>
              </a:rPr>
              <a:t>activities in a single polypeptide chain, </a:t>
            </a:r>
          </a:p>
          <a:p>
            <a:r>
              <a:rPr kumimoji="1" lang="en-US" altLang="zh-CN" sz="3600" b="1" dirty="0">
                <a:latin typeface="Times New Roman" pitchFamily="18" charset="0"/>
              </a:rPr>
              <a:t>which can be cleaved into two functional </a:t>
            </a:r>
          </a:p>
          <a:p>
            <a:r>
              <a:rPr kumimoji="1" lang="en-US" altLang="zh-CN" sz="3600" b="1" dirty="0">
                <a:latin typeface="Times New Roman" pitchFamily="18" charset="0"/>
              </a:rPr>
              <a:t>parts by mild protease treatment.</a:t>
            </a:r>
          </a:p>
        </p:txBody>
      </p:sp>
      <p:sp>
        <p:nvSpPr>
          <p:cNvPr id="23556" name="AutoShape 4"/>
          <p:cNvSpPr>
            <a:spLocks noChangeArrowheads="1"/>
          </p:cNvSpPr>
          <p:nvPr/>
        </p:nvSpPr>
        <p:spPr bwMode="auto">
          <a:xfrm>
            <a:off x="3200400" y="1143000"/>
            <a:ext cx="228600" cy="1143000"/>
          </a:xfrm>
          <a:prstGeom prst="downArrow">
            <a:avLst>
              <a:gd name="adj1" fmla="val 50000"/>
              <a:gd name="adj2" fmla="val 125000"/>
            </a:avLst>
          </a:prstGeom>
          <a:solidFill>
            <a:schemeClr val="accent1"/>
          </a:solidFill>
          <a:ln w="9525">
            <a:solidFill>
              <a:schemeClr val="tx1"/>
            </a:solidFill>
            <a:miter lim="800000"/>
            <a:headEnd/>
            <a:tailEnd/>
          </a:ln>
        </p:spPr>
        <p:txBody>
          <a:bodyPr wrap="none" anchor="ctr"/>
          <a:lstStyle/>
          <a:p>
            <a:endParaRPr lang="zh-CN" altLang="en-US"/>
          </a:p>
        </p:txBody>
      </p:sp>
      <p:sp>
        <p:nvSpPr>
          <p:cNvPr id="23557" name="Rectangle 5"/>
          <p:cNvSpPr>
            <a:spLocks noChangeArrowheads="1"/>
          </p:cNvSpPr>
          <p:nvPr/>
        </p:nvSpPr>
        <p:spPr bwMode="auto">
          <a:xfrm>
            <a:off x="2286000" y="457200"/>
            <a:ext cx="3244850" cy="579438"/>
          </a:xfrm>
          <a:prstGeom prst="rect">
            <a:avLst/>
          </a:prstGeom>
          <a:noFill/>
          <a:ln w="9525">
            <a:noFill/>
            <a:miter lim="800000"/>
            <a:headEnd/>
            <a:tailEnd/>
          </a:ln>
        </p:spPr>
        <p:txBody>
          <a:bodyPr wrap="none">
            <a:spAutoFit/>
          </a:bodyPr>
          <a:lstStyle/>
          <a:p>
            <a:pPr eaLnBrk="0" hangingPunct="0"/>
            <a:r>
              <a:rPr kumimoji="1" lang="en-US" altLang="zh-CN" sz="3200" b="1" dirty="0">
                <a:solidFill>
                  <a:srgbClr val="FF0000"/>
                </a:solidFill>
                <a:latin typeface="Times New Roman" pitchFamily="18" charset="0"/>
              </a:rPr>
              <a:t>Protease cleavage</a:t>
            </a: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0" y="381000"/>
            <a:ext cx="9144000" cy="1143000"/>
          </a:xfrm>
        </p:spPr>
        <p:txBody>
          <a:bodyPr/>
          <a:lstStyle/>
          <a:p>
            <a:pPr eaLnBrk="1" hangingPunct="1"/>
            <a:r>
              <a:rPr lang="en-US" altLang="zh-CN" sz="4000" b="1" dirty="0" smtClean="0">
                <a:solidFill>
                  <a:srgbClr val="0000FF"/>
                </a:solidFill>
                <a:latin typeface="Times New Roman" pitchFamily="18" charset="0"/>
              </a:rPr>
              <a:t>7. DNA polymerase I has 3’    5’, as well as 5’    3’ exonuclease activities</a:t>
            </a:r>
          </a:p>
        </p:txBody>
      </p:sp>
      <p:sp>
        <p:nvSpPr>
          <p:cNvPr id="24579" name="Rectangle 3"/>
          <p:cNvSpPr>
            <a:spLocks noGrp="1" noChangeArrowheads="1"/>
          </p:cNvSpPr>
          <p:nvPr>
            <p:ph type="body" idx="1"/>
          </p:nvPr>
        </p:nvSpPr>
        <p:spPr>
          <a:xfrm>
            <a:off x="304800" y="1905000"/>
            <a:ext cx="8569325" cy="4718050"/>
          </a:xfrm>
        </p:spPr>
        <p:txBody>
          <a:bodyPr/>
          <a:lstStyle/>
          <a:p>
            <a:pPr eaLnBrk="1" hangingPunct="1">
              <a:lnSpc>
                <a:spcPct val="90000"/>
              </a:lnSpc>
            </a:pPr>
            <a:r>
              <a:rPr lang="en-US" altLang="zh-CN" b="1" dirty="0" smtClean="0">
                <a:latin typeface="Times New Roman" pitchFamily="18" charset="0"/>
              </a:rPr>
              <a:t>The 3’    5’ exonuclease activity was found to be able to </a:t>
            </a:r>
            <a:r>
              <a:rPr lang="en-US" altLang="zh-CN" b="1" dirty="0" smtClean="0">
                <a:solidFill>
                  <a:srgbClr val="FF0000"/>
                </a:solidFill>
                <a:latin typeface="Times New Roman" pitchFamily="18" charset="0"/>
              </a:rPr>
              <a:t>remove mismatched base pairs</a:t>
            </a:r>
            <a:r>
              <a:rPr lang="en-US" altLang="zh-CN" b="1" dirty="0" smtClean="0">
                <a:latin typeface="Times New Roman" pitchFamily="18" charset="0"/>
              </a:rPr>
              <a:t>, thus to </a:t>
            </a:r>
            <a:r>
              <a:rPr lang="en-US" altLang="zh-CN" b="1" dirty="0" smtClean="0">
                <a:solidFill>
                  <a:srgbClr val="FF0000"/>
                </a:solidFill>
                <a:latin typeface="Times New Roman" pitchFamily="18" charset="0"/>
              </a:rPr>
              <a:t>proofread </a:t>
            </a:r>
            <a:r>
              <a:rPr lang="en-US" altLang="zh-CN" b="1" dirty="0" smtClean="0">
                <a:latin typeface="Times New Roman" pitchFamily="18" charset="0"/>
              </a:rPr>
              <a:t>the newly incorporated nucleotides (increasing the polymerization accuracy by 100 to 1000 fold).</a:t>
            </a:r>
          </a:p>
          <a:p>
            <a:pPr eaLnBrk="1" hangingPunct="1">
              <a:lnSpc>
                <a:spcPct val="90000"/>
              </a:lnSpc>
            </a:pPr>
            <a:r>
              <a:rPr lang="en-US" altLang="zh-CN" b="1" dirty="0" smtClean="0">
                <a:latin typeface="Times New Roman" pitchFamily="18" charset="0"/>
              </a:rPr>
              <a:t>The nuclease activity is highly specific for mismatched base pairs. A “sliding back” model was proposed for DNA polymerase I to proofread mismatched base pairs.</a:t>
            </a:r>
          </a:p>
        </p:txBody>
      </p:sp>
      <p:sp>
        <p:nvSpPr>
          <p:cNvPr id="24580" name="Line 4"/>
          <p:cNvSpPr>
            <a:spLocks noChangeShapeType="1"/>
          </p:cNvSpPr>
          <p:nvPr/>
        </p:nvSpPr>
        <p:spPr bwMode="auto">
          <a:xfrm>
            <a:off x="6248400" y="685800"/>
            <a:ext cx="457200" cy="0"/>
          </a:xfrm>
          <a:prstGeom prst="line">
            <a:avLst/>
          </a:prstGeom>
          <a:noFill/>
          <a:ln w="28575">
            <a:solidFill>
              <a:srgbClr val="0000FF"/>
            </a:solidFill>
            <a:round/>
            <a:headEnd/>
            <a:tailEnd type="triangle" w="med" len="med"/>
          </a:ln>
        </p:spPr>
        <p:txBody>
          <a:bodyPr/>
          <a:lstStyle/>
          <a:p>
            <a:endParaRPr lang="zh-CN" altLang="en-US"/>
          </a:p>
        </p:txBody>
      </p:sp>
      <p:sp>
        <p:nvSpPr>
          <p:cNvPr id="24581" name="Line 5"/>
          <p:cNvSpPr>
            <a:spLocks noChangeShapeType="1"/>
          </p:cNvSpPr>
          <p:nvPr/>
        </p:nvSpPr>
        <p:spPr bwMode="auto">
          <a:xfrm>
            <a:off x="2209800" y="1295400"/>
            <a:ext cx="457200" cy="0"/>
          </a:xfrm>
          <a:prstGeom prst="line">
            <a:avLst/>
          </a:prstGeom>
          <a:noFill/>
          <a:ln w="28575">
            <a:solidFill>
              <a:srgbClr val="0000FF"/>
            </a:solidFill>
            <a:round/>
            <a:headEnd/>
            <a:tailEnd type="triangle" w="med" len="med"/>
          </a:ln>
        </p:spPr>
        <p:txBody>
          <a:bodyPr/>
          <a:lstStyle/>
          <a:p>
            <a:endParaRPr lang="zh-CN" altLang="en-US"/>
          </a:p>
        </p:txBody>
      </p:sp>
      <p:sp>
        <p:nvSpPr>
          <p:cNvPr id="24582" name="Line 6"/>
          <p:cNvSpPr>
            <a:spLocks noChangeShapeType="1"/>
          </p:cNvSpPr>
          <p:nvPr/>
        </p:nvSpPr>
        <p:spPr bwMode="auto">
          <a:xfrm>
            <a:off x="1828800" y="2209800"/>
            <a:ext cx="381000" cy="0"/>
          </a:xfrm>
          <a:prstGeom prst="line">
            <a:avLst/>
          </a:prstGeom>
          <a:noFill/>
          <a:ln w="38100">
            <a:solidFill>
              <a:schemeClr val="tx1"/>
            </a:solidFill>
            <a:round/>
            <a:headEnd/>
            <a:tailEnd type="triangle" w="med" len="med"/>
          </a:ln>
        </p:spPr>
        <p:txBody>
          <a:bodyPr/>
          <a:lstStyle/>
          <a:p>
            <a:endParaRPr lang="zh-CN" alt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5954" name="Picture 2" descr="figure_25_07"/>
          <p:cNvPicPr>
            <a:picLocks noChangeAspect="1" noChangeArrowheads="1"/>
          </p:cNvPicPr>
          <p:nvPr/>
        </p:nvPicPr>
        <p:blipFill>
          <a:blip r:embed="rId3" cstate="print"/>
          <a:srcRect/>
          <a:stretch>
            <a:fillRect/>
          </a:stretch>
        </p:blipFill>
        <p:spPr bwMode="auto">
          <a:xfrm>
            <a:off x="1371600" y="152400"/>
            <a:ext cx="3662363" cy="6557963"/>
          </a:xfrm>
          <a:prstGeom prst="rect">
            <a:avLst/>
          </a:prstGeom>
          <a:noFill/>
          <a:ln w="9525">
            <a:noFill/>
            <a:miter lim="800000"/>
            <a:headEnd/>
            <a:tailEnd/>
          </a:ln>
          <a:effectLst/>
        </p:spPr>
      </p:pic>
      <p:sp>
        <p:nvSpPr>
          <p:cNvPr id="3" name="矩形 2"/>
          <p:cNvSpPr/>
          <p:nvPr/>
        </p:nvSpPr>
        <p:spPr>
          <a:xfrm>
            <a:off x="5257800" y="4800600"/>
            <a:ext cx="4572000" cy="1815882"/>
          </a:xfrm>
          <a:prstGeom prst="rect">
            <a:avLst/>
          </a:prstGeom>
        </p:spPr>
        <p:txBody>
          <a:bodyPr>
            <a:spAutoFit/>
          </a:bodyPr>
          <a:lstStyle/>
          <a:p>
            <a:pPr eaLnBrk="0" hangingPunct="0"/>
            <a:r>
              <a:rPr kumimoji="1" lang="en-US" altLang="zh-CN" sz="2800" b="1" dirty="0" smtClean="0">
                <a:solidFill>
                  <a:srgbClr val="0000FF"/>
                </a:solidFill>
                <a:latin typeface="Times New Roman" pitchFamily="18" charset="0"/>
              </a:rPr>
              <a:t>Error correction by the</a:t>
            </a:r>
          </a:p>
          <a:p>
            <a:pPr eaLnBrk="0" hangingPunct="0"/>
            <a:r>
              <a:rPr kumimoji="1" lang="en-US" altLang="zh-CN" sz="2800" b="1" dirty="0" smtClean="0">
                <a:solidFill>
                  <a:srgbClr val="0000FF"/>
                </a:solidFill>
                <a:latin typeface="Times New Roman" pitchFamily="18" charset="0"/>
              </a:rPr>
              <a:t>3’       5’ exonuclease </a:t>
            </a:r>
          </a:p>
          <a:p>
            <a:pPr eaLnBrk="0" hangingPunct="0"/>
            <a:r>
              <a:rPr kumimoji="1" lang="en-US" altLang="zh-CN" sz="2800" b="1" dirty="0" smtClean="0">
                <a:solidFill>
                  <a:srgbClr val="0000FF"/>
                </a:solidFill>
                <a:latin typeface="Times New Roman" pitchFamily="18" charset="0"/>
              </a:rPr>
              <a:t>activity of DNA </a:t>
            </a:r>
          </a:p>
          <a:p>
            <a:pPr eaLnBrk="0" hangingPunct="0"/>
            <a:r>
              <a:rPr kumimoji="1" lang="en-US" altLang="zh-CN" sz="2800" b="1" dirty="0" smtClean="0">
                <a:solidFill>
                  <a:srgbClr val="0000FF"/>
                </a:solidFill>
                <a:latin typeface="Times New Roman" pitchFamily="18" charset="0"/>
              </a:rPr>
              <a:t>polymerase I </a:t>
            </a:r>
            <a:endParaRPr kumimoji="1" lang="en-US" altLang="zh-CN" sz="2800" b="1" dirty="0">
              <a:solidFill>
                <a:srgbClr val="0000FF"/>
              </a:solidFill>
              <a:latin typeface="Times New Roman" pitchFamily="18" charset="0"/>
            </a:endParaRPr>
          </a:p>
        </p:txBody>
      </p:sp>
      <p:sp>
        <p:nvSpPr>
          <p:cNvPr id="4" name="Line 7"/>
          <p:cNvSpPr>
            <a:spLocks noChangeShapeType="1"/>
          </p:cNvSpPr>
          <p:nvPr/>
        </p:nvSpPr>
        <p:spPr bwMode="auto">
          <a:xfrm>
            <a:off x="5715000" y="5486400"/>
            <a:ext cx="457200" cy="0"/>
          </a:xfrm>
          <a:prstGeom prst="line">
            <a:avLst/>
          </a:prstGeom>
          <a:noFill/>
          <a:ln w="38100">
            <a:solidFill>
              <a:srgbClr val="0000FF"/>
            </a:solidFill>
            <a:round/>
            <a:headEnd/>
            <a:tailEnd type="triangle" w="med" len="med"/>
          </a:ln>
        </p:spPr>
        <p:txBody>
          <a:bodyPr/>
          <a:lstStyle/>
          <a:p>
            <a:endParaRPr lang="zh-CN" altLang="en-US"/>
          </a:p>
        </p:txBody>
      </p:sp>
      <p:sp>
        <p:nvSpPr>
          <p:cNvPr id="2" name="矩形 1"/>
          <p:cNvSpPr/>
          <p:nvPr/>
        </p:nvSpPr>
        <p:spPr>
          <a:xfrm>
            <a:off x="5638800" y="533400"/>
            <a:ext cx="3276600" cy="3108543"/>
          </a:xfrm>
          <a:prstGeom prst="rect">
            <a:avLst/>
          </a:prstGeom>
        </p:spPr>
        <p:txBody>
          <a:bodyPr wrap="square">
            <a:spAutoFit/>
          </a:bodyPr>
          <a:lstStyle/>
          <a:p>
            <a:pPr eaLnBrk="0" hangingPunct="0"/>
            <a:r>
              <a:rPr kumimoji="1" lang="en-US" altLang="zh-CN" sz="2800" b="1" dirty="0">
                <a:latin typeface="Times New Roman" pitchFamily="18" charset="0"/>
              </a:rPr>
              <a:t>DNA polymerase I </a:t>
            </a:r>
            <a:endParaRPr kumimoji="1" lang="en-US" altLang="zh-CN" sz="2800" b="1" dirty="0" smtClean="0">
              <a:latin typeface="Times New Roman" pitchFamily="18" charset="0"/>
            </a:endParaRPr>
          </a:p>
          <a:p>
            <a:pPr eaLnBrk="0" hangingPunct="0"/>
            <a:r>
              <a:rPr kumimoji="1" lang="en-US" altLang="zh-CN" sz="2800" b="1" dirty="0" smtClean="0">
                <a:latin typeface="Times New Roman" pitchFamily="18" charset="0"/>
              </a:rPr>
              <a:t>is </a:t>
            </a:r>
            <a:r>
              <a:rPr kumimoji="1" lang="en-US" altLang="zh-CN" sz="2800" b="1" dirty="0">
                <a:latin typeface="Times New Roman" pitchFamily="18" charset="0"/>
              </a:rPr>
              <a:t>proposed to </a:t>
            </a:r>
            <a:r>
              <a:rPr kumimoji="1" lang="en-US" altLang="zh-CN" sz="2800" b="1" dirty="0" smtClean="0">
                <a:latin typeface="Times New Roman" pitchFamily="18" charset="0"/>
              </a:rPr>
              <a:t>slide</a:t>
            </a:r>
          </a:p>
          <a:p>
            <a:pPr eaLnBrk="0" hangingPunct="0"/>
            <a:r>
              <a:rPr kumimoji="1" lang="en-US" altLang="zh-CN" sz="2800" b="1" dirty="0" smtClean="0">
                <a:latin typeface="Times New Roman" pitchFamily="18" charset="0"/>
              </a:rPr>
              <a:t>back </a:t>
            </a:r>
            <a:r>
              <a:rPr kumimoji="1" lang="en-US" altLang="zh-CN" sz="2800" b="1" dirty="0">
                <a:latin typeface="Times New Roman" pitchFamily="18" charset="0"/>
              </a:rPr>
              <a:t>to </a:t>
            </a:r>
            <a:r>
              <a:rPr kumimoji="1" lang="en-US" altLang="zh-CN" sz="2800" b="1" dirty="0">
                <a:solidFill>
                  <a:srgbClr val="FF0000"/>
                </a:solidFill>
                <a:latin typeface="Times New Roman" pitchFamily="18" charset="0"/>
              </a:rPr>
              <a:t>proofread</a:t>
            </a:r>
            <a:r>
              <a:rPr kumimoji="1" lang="en-US" altLang="zh-CN" sz="2800" b="1" dirty="0">
                <a:latin typeface="Times New Roman" pitchFamily="18" charset="0"/>
              </a:rPr>
              <a:t> </a:t>
            </a:r>
            <a:endParaRPr kumimoji="1" lang="en-US" altLang="zh-CN" sz="2800" b="1" dirty="0" smtClean="0">
              <a:latin typeface="Times New Roman" pitchFamily="18" charset="0"/>
            </a:endParaRPr>
          </a:p>
          <a:p>
            <a:pPr eaLnBrk="0" hangingPunct="0"/>
            <a:r>
              <a:rPr kumimoji="1" lang="en-US" altLang="zh-CN" sz="2800" b="1" dirty="0" smtClean="0">
                <a:latin typeface="Times New Roman" pitchFamily="18" charset="0"/>
              </a:rPr>
              <a:t>a </a:t>
            </a:r>
            <a:r>
              <a:rPr kumimoji="1" lang="en-US" altLang="zh-CN" sz="2800" b="1" dirty="0">
                <a:latin typeface="Times New Roman" pitchFamily="18" charset="0"/>
              </a:rPr>
              <a:t>mismatched base </a:t>
            </a:r>
            <a:endParaRPr kumimoji="1" lang="en-US" altLang="zh-CN" sz="2800" b="1" dirty="0" smtClean="0">
              <a:latin typeface="Times New Roman" pitchFamily="18" charset="0"/>
            </a:endParaRPr>
          </a:p>
          <a:p>
            <a:pPr eaLnBrk="0" hangingPunct="0"/>
            <a:r>
              <a:rPr kumimoji="1" lang="en-US" altLang="zh-CN" sz="2800" b="1" dirty="0" smtClean="0">
                <a:latin typeface="Times New Roman" pitchFamily="18" charset="0"/>
              </a:rPr>
              <a:t>pair </a:t>
            </a:r>
            <a:r>
              <a:rPr kumimoji="1" lang="en-US" altLang="zh-CN" sz="2800" b="1" dirty="0">
                <a:latin typeface="Times New Roman" pitchFamily="18" charset="0"/>
              </a:rPr>
              <a:t>using its </a:t>
            </a:r>
          </a:p>
          <a:p>
            <a:pPr eaLnBrk="0" hangingPunct="0"/>
            <a:r>
              <a:rPr kumimoji="1" lang="en-US" altLang="zh-CN" sz="2800" b="1" dirty="0">
                <a:latin typeface="Times New Roman" pitchFamily="18" charset="0"/>
              </a:rPr>
              <a:t>3’    5’ exonuclease </a:t>
            </a:r>
            <a:endParaRPr kumimoji="1" lang="en-US" altLang="zh-CN" sz="2800" b="1" dirty="0" smtClean="0">
              <a:latin typeface="Times New Roman" pitchFamily="18" charset="0"/>
            </a:endParaRPr>
          </a:p>
          <a:p>
            <a:pPr eaLnBrk="0" hangingPunct="0"/>
            <a:r>
              <a:rPr kumimoji="1" lang="en-US" altLang="zh-CN" sz="2800" b="1" dirty="0" smtClean="0">
                <a:latin typeface="Times New Roman" pitchFamily="18" charset="0"/>
              </a:rPr>
              <a:t>activity</a:t>
            </a:r>
            <a:r>
              <a:rPr kumimoji="1" lang="en-US" altLang="zh-CN" sz="2800" b="1" dirty="0">
                <a:latin typeface="Times New Roman" pitchFamily="18" charset="0"/>
              </a:rPr>
              <a:t>.</a:t>
            </a:r>
          </a:p>
        </p:txBody>
      </p:sp>
      <p:sp>
        <p:nvSpPr>
          <p:cNvPr id="6" name="Line 7"/>
          <p:cNvSpPr>
            <a:spLocks noChangeShapeType="1"/>
          </p:cNvSpPr>
          <p:nvPr/>
        </p:nvSpPr>
        <p:spPr bwMode="auto">
          <a:xfrm>
            <a:off x="5981700" y="2971800"/>
            <a:ext cx="381000" cy="0"/>
          </a:xfrm>
          <a:prstGeom prst="line">
            <a:avLst/>
          </a:prstGeom>
          <a:noFill/>
          <a:ln w="38100">
            <a:solidFill>
              <a:schemeClr val="tx1"/>
            </a:solidFill>
            <a:round/>
            <a:headEnd/>
            <a:tailEnd type="triangle" w="med" len="med"/>
          </a:ln>
        </p:spPr>
        <p:txBody>
          <a:bodyPr/>
          <a:lstStyle/>
          <a:p>
            <a:endParaRPr lang="zh-CN" alt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body" idx="1"/>
          </p:nvPr>
        </p:nvSpPr>
        <p:spPr>
          <a:xfrm>
            <a:off x="457200" y="838200"/>
            <a:ext cx="8223250" cy="6524625"/>
          </a:xfrm>
        </p:spPr>
        <p:txBody>
          <a:bodyPr/>
          <a:lstStyle/>
          <a:p>
            <a:pPr eaLnBrk="1" hangingPunct="1"/>
            <a:r>
              <a:rPr lang="en-US" altLang="zh-CN" b="1" dirty="0" smtClean="0">
                <a:latin typeface="Times New Roman" pitchFamily="18" charset="0"/>
              </a:rPr>
              <a:t>The 5’  3’ exonuclease activity of DNA polymerase I enables it to catalyze the </a:t>
            </a:r>
            <a:r>
              <a:rPr lang="en-US" altLang="zh-CN" b="1" dirty="0" smtClean="0">
                <a:solidFill>
                  <a:srgbClr val="FF0000"/>
                </a:solidFill>
                <a:latin typeface="Times New Roman" pitchFamily="18" charset="0"/>
              </a:rPr>
              <a:t>nick translation</a:t>
            </a:r>
            <a:r>
              <a:rPr lang="en-US" altLang="zh-CN" b="1" dirty="0" smtClean="0">
                <a:solidFill>
                  <a:schemeClr val="tx2"/>
                </a:solidFill>
                <a:latin typeface="Times New Roman" pitchFamily="18" charset="0"/>
              </a:rPr>
              <a:t> process: an RNA or DNA strand paired to a DNA template is simultaneously degraded and replaced; an activity</a:t>
            </a:r>
            <a:r>
              <a:rPr lang="en-US" altLang="zh-CN" b="1" dirty="0" smtClean="0">
                <a:latin typeface="Times New Roman" pitchFamily="18" charset="0"/>
              </a:rPr>
              <a:t> </a:t>
            </a:r>
            <a:r>
              <a:rPr lang="en-US" altLang="zh-CN" b="1" dirty="0" smtClean="0">
                <a:solidFill>
                  <a:srgbClr val="FF0000"/>
                </a:solidFill>
                <a:latin typeface="Times New Roman" pitchFamily="18" charset="0"/>
              </a:rPr>
              <a:t>used for both DNA repair and the removal of RNA primers in DNA replication.</a:t>
            </a:r>
          </a:p>
        </p:txBody>
      </p:sp>
      <p:sp>
        <p:nvSpPr>
          <p:cNvPr id="26627" name="Line 3"/>
          <p:cNvSpPr>
            <a:spLocks noChangeShapeType="1"/>
          </p:cNvSpPr>
          <p:nvPr/>
        </p:nvSpPr>
        <p:spPr bwMode="auto">
          <a:xfrm>
            <a:off x="1981200" y="1143000"/>
            <a:ext cx="228600" cy="0"/>
          </a:xfrm>
          <a:prstGeom prst="line">
            <a:avLst/>
          </a:prstGeom>
          <a:noFill/>
          <a:ln w="38100">
            <a:solidFill>
              <a:schemeClr val="tx1"/>
            </a:solidFill>
            <a:round/>
            <a:headEnd/>
            <a:tailEnd type="triangle" w="med" len="med"/>
          </a:ln>
        </p:spPr>
        <p:txBody>
          <a:bodyPr/>
          <a:lstStyle/>
          <a:p>
            <a:endParaRPr lang="zh-CN" alt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9026" name="Picture 2" descr="figure_25_08"/>
          <p:cNvPicPr>
            <a:picLocks noChangeAspect="1" noChangeArrowheads="1"/>
          </p:cNvPicPr>
          <p:nvPr/>
        </p:nvPicPr>
        <p:blipFill>
          <a:blip r:embed="rId3" cstate="print"/>
          <a:srcRect/>
          <a:stretch>
            <a:fillRect/>
          </a:stretch>
        </p:blipFill>
        <p:spPr bwMode="auto">
          <a:xfrm>
            <a:off x="685800" y="228600"/>
            <a:ext cx="4795838" cy="6557963"/>
          </a:xfrm>
          <a:prstGeom prst="rect">
            <a:avLst/>
          </a:prstGeom>
          <a:noFill/>
          <a:ln w="9525">
            <a:noFill/>
            <a:miter lim="800000"/>
            <a:headEnd/>
            <a:tailEnd/>
          </a:ln>
          <a:effectLst/>
        </p:spPr>
      </p:pic>
      <p:sp>
        <p:nvSpPr>
          <p:cNvPr id="3" name="TextBox 2"/>
          <p:cNvSpPr txBox="1"/>
          <p:nvPr/>
        </p:nvSpPr>
        <p:spPr>
          <a:xfrm>
            <a:off x="5369169" y="6140232"/>
            <a:ext cx="3377848" cy="646331"/>
          </a:xfrm>
          <a:prstGeom prst="rect">
            <a:avLst/>
          </a:prstGeom>
          <a:noFill/>
        </p:spPr>
        <p:txBody>
          <a:bodyPr wrap="none" rtlCol="0">
            <a:spAutoFit/>
          </a:bodyPr>
          <a:lstStyle/>
          <a:p>
            <a:r>
              <a:rPr lang="en-US" altLang="zh-CN" sz="3600" b="1" dirty="0" smtClean="0">
                <a:solidFill>
                  <a:srgbClr val="0000FF"/>
                </a:solidFill>
                <a:latin typeface="Times New Roman" pitchFamily="18" charset="0"/>
                <a:cs typeface="Times New Roman" pitchFamily="18" charset="0"/>
              </a:rPr>
              <a:t>Nick translation</a:t>
            </a:r>
            <a:endParaRPr lang="zh-CN" altLang="en-US" sz="3600" b="1" dirty="0">
              <a:solidFill>
                <a:srgbClr val="0000FF"/>
              </a:solidFill>
              <a:latin typeface="Times New Roman" pitchFamily="18" charset="0"/>
              <a:cs typeface="Times New Roman" pitchFamily="18" charset="0"/>
            </a:endParaRPr>
          </a:p>
        </p:txBody>
      </p:sp>
      <p:sp>
        <p:nvSpPr>
          <p:cNvPr id="2" name="矩形 1"/>
          <p:cNvSpPr/>
          <p:nvPr/>
        </p:nvSpPr>
        <p:spPr>
          <a:xfrm>
            <a:off x="5410200" y="609600"/>
            <a:ext cx="4572000" cy="3539430"/>
          </a:xfrm>
          <a:prstGeom prst="rect">
            <a:avLst/>
          </a:prstGeom>
        </p:spPr>
        <p:txBody>
          <a:bodyPr>
            <a:spAutoFit/>
          </a:bodyPr>
          <a:lstStyle/>
          <a:p>
            <a:pPr eaLnBrk="0" hangingPunct="0"/>
            <a:r>
              <a:rPr kumimoji="1" lang="en-US" altLang="zh-CN" sz="2800" b="1" dirty="0">
                <a:latin typeface="Times New Roman" pitchFamily="18" charset="0"/>
              </a:rPr>
              <a:t>The 5’   </a:t>
            </a:r>
            <a:r>
              <a:rPr kumimoji="1" lang="en-US" altLang="zh-CN" sz="2800" b="1" dirty="0" smtClean="0">
                <a:latin typeface="Times New Roman" pitchFamily="18" charset="0"/>
              </a:rPr>
              <a:t> 3</a:t>
            </a:r>
            <a:r>
              <a:rPr kumimoji="1" lang="en-US" altLang="zh-CN" sz="2800" b="1" dirty="0">
                <a:latin typeface="Times New Roman" pitchFamily="18" charset="0"/>
              </a:rPr>
              <a:t>’ exonuclease</a:t>
            </a:r>
          </a:p>
          <a:p>
            <a:pPr eaLnBrk="0" hangingPunct="0"/>
            <a:r>
              <a:rPr kumimoji="1" lang="en-US" altLang="zh-CN" sz="2800" b="1" dirty="0">
                <a:latin typeface="Times New Roman" pitchFamily="18" charset="0"/>
              </a:rPr>
              <a:t>activity of DNA </a:t>
            </a:r>
          </a:p>
          <a:p>
            <a:pPr eaLnBrk="0" hangingPunct="0"/>
            <a:r>
              <a:rPr kumimoji="1" lang="en-US" altLang="zh-CN" sz="2800" b="1" dirty="0">
                <a:latin typeface="Times New Roman" pitchFamily="18" charset="0"/>
              </a:rPr>
              <a:t>polymerase I allows the </a:t>
            </a:r>
          </a:p>
          <a:p>
            <a:pPr eaLnBrk="0" hangingPunct="0"/>
            <a:r>
              <a:rPr kumimoji="1" lang="en-US" altLang="zh-CN" sz="2800" b="1" dirty="0">
                <a:latin typeface="Times New Roman" pitchFamily="18" charset="0"/>
              </a:rPr>
              <a:t>enzyme to catalyze the </a:t>
            </a:r>
          </a:p>
          <a:p>
            <a:pPr eaLnBrk="0" hangingPunct="0"/>
            <a:r>
              <a:rPr kumimoji="1" lang="en-US" altLang="zh-CN" sz="2800" b="1" dirty="0">
                <a:solidFill>
                  <a:srgbClr val="FF0000"/>
                </a:solidFill>
                <a:latin typeface="Times New Roman" pitchFamily="18" charset="0"/>
              </a:rPr>
              <a:t>nick translation</a:t>
            </a:r>
            <a:r>
              <a:rPr kumimoji="1" lang="en-US" altLang="zh-CN" sz="2800" b="1" dirty="0">
                <a:latin typeface="Times New Roman" pitchFamily="18" charset="0"/>
              </a:rPr>
              <a:t> process </a:t>
            </a:r>
          </a:p>
          <a:p>
            <a:pPr eaLnBrk="0" hangingPunct="0"/>
            <a:r>
              <a:rPr kumimoji="1" lang="en-US" altLang="zh-CN" sz="2800" b="1" dirty="0">
                <a:latin typeface="Times New Roman" pitchFamily="18" charset="0"/>
              </a:rPr>
              <a:t>of a DNA or RNA </a:t>
            </a:r>
          </a:p>
          <a:p>
            <a:pPr eaLnBrk="0" hangingPunct="0"/>
            <a:r>
              <a:rPr kumimoji="1" lang="en-US" altLang="zh-CN" sz="2800" b="1" dirty="0">
                <a:latin typeface="Times New Roman" pitchFamily="18" charset="0"/>
              </a:rPr>
              <a:t>fragment base paired </a:t>
            </a:r>
          </a:p>
          <a:p>
            <a:pPr eaLnBrk="0" hangingPunct="0"/>
            <a:r>
              <a:rPr kumimoji="1" lang="en-US" altLang="zh-CN" sz="2800" b="1" dirty="0">
                <a:latin typeface="Times New Roman" pitchFamily="18" charset="0"/>
              </a:rPr>
              <a:t>with a template. </a:t>
            </a:r>
          </a:p>
        </p:txBody>
      </p:sp>
      <p:cxnSp>
        <p:nvCxnSpPr>
          <p:cNvPr id="7" name="直接箭头连接符 6"/>
          <p:cNvCxnSpPr/>
          <p:nvPr/>
        </p:nvCxnSpPr>
        <p:spPr>
          <a:xfrm>
            <a:off x="6400800" y="914400"/>
            <a:ext cx="381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ChangeArrowheads="1"/>
          </p:cNvSpPr>
          <p:nvPr/>
        </p:nvSpPr>
        <p:spPr bwMode="auto">
          <a:xfrm>
            <a:off x="4941888" y="228600"/>
            <a:ext cx="4202112" cy="4965700"/>
          </a:xfrm>
          <a:prstGeom prst="rect">
            <a:avLst/>
          </a:prstGeom>
          <a:noFill/>
          <a:ln w="9525">
            <a:noFill/>
            <a:miter lim="800000"/>
            <a:headEnd/>
            <a:tailEnd/>
          </a:ln>
        </p:spPr>
        <p:txBody>
          <a:bodyPr wrap="none">
            <a:spAutoFit/>
          </a:bodyPr>
          <a:lstStyle/>
          <a:p>
            <a:r>
              <a:rPr kumimoji="1" lang="en-US" altLang="zh-CN" sz="3200" b="1" dirty="0">
                <a:latin typeface="Times New Roman" pitchFamily="18" charset="0"/>
              </a:rPr>
              <a:t>Arthur Kornberg won</a:t>
            </a:r>
          </a:p>
          <a:p>
            <a:r>
              <a:rPr kumimoji="1" lang="en-US" altLang="zh-CN" sz="3200" b="1" dirty="0">
                <a:latin typeface="Times New Roman" pitchFamily="18" charset="0"/>
              </a:rPr>
              <a:t>the Nobel Prize in 1959</a:t>
            </a:r>
          </a:p>
          <a:p>
            <a:r>
              <a:rPr kumimoji="1" lang="en-US" altLang="zh-CN" sz="3200" b="1" dirty="0">
                <a:latin typeface="Times New Roman" pitchFamily="18" charset="0"/>
              </a:rPr>
              <a:t>in Medicine for his</a:t>
            </a:r>
          </a:p>
          <a:p>
            <a:r>
              <a:rPr kumimoji="1" lang="en-US" altLang="zh-CN" sz="3200" b="1" dirty="0">
                <a:latin typeface="Times New Roman" pitchFamily="18" charset="0"/>
              </a:rPr>
              <a:t>discovery of the </a:t>
            </a:r>
          </a:p>
          <a:p>
            <a:r>
              <a:rPr kumimoji="1" lang="en-US" altLang="zh-CN" sz="3200" b="1" dirty="0">
                <a:latin typeface="Times New Roman" pitchFamily="18" charset="0"/>
              </a:rPr>
              <a:t>mechanism in the </a:t>
            </a:r>
          </a:p>
          <a:p>
            <a:r>
              <a:rPr kumimoji="1" lang="en-US" altLang="zh-CN" sz="3200" b="1" dirty="0">
                <a:latin typeface="Times New Roman" pitchFamily="18" charset="0"/>
              </a:rPr>
              <a:t>biological synthesis of </a:t>
            </a:r>
          </a:p>
          <a:p>
            <a:r>
              <a:rPr kumimoji="1" lang="en-US" altLang="zh-CN" sz="3200" b="1" dirty="0">
                <a:latin typeface="Times New Roman" pitchFamily="18" charset="0"/>
              </a:rPr>
              <a:t>deoxyribonucleic acid </a:t>
            </a:r>
          </a:p>
          <a:p>
            <a:r>
              <a:rPr kumimoji="1" lang="en-US" altLang="zh-CN" sz="3200" b="1" dirty="0">
                <a:latin typeface="Times New Roman" pitchFamily="18" charset="0"/>
              </a:rPr>
              <a:t>(</a:t>
            </a:r>
            <a:r>
              <a:rPr kumimoji="1" lang="en-US" altLang="zh-CN" sz="3200" b="1" i="1" dirty="0">
                <a:latin typeface="Times New Roman" pitchFamily="18" charset="0"/>
              </a:rPr>
              <a:t>before Watson and </a:t>
            </a:r>
          </a:p>
          <a:p>
            <a:r>
              <a:rPr kumimoji="1" lang="en-US" altLang="zh-CN" sz="3200" b="1" i="1" dirty="0">
                <a:latin typeface="Times New Roman" pitchFamily="18" charset="0"/>
              </a:rPr>
              <a:t>Crick won theirs </a:t>
            </a:r>
          </a:p>
          <a:p>
            <a:r>
              <a:rPr kumimoji="1" lang="en-US" altLang="zh-CN" sz="3200" b="1" i="1" dirty="0">
                <a:latin typeface="Times New Roman" pitchFamily="18" charset="0"/>
              </a:rPr>
              <a:t>in 1962!</a:t>
            </a:r>
            <a:r>
              <a:rPr kumimoji="1" lang="en-US" altLang="zh-CN" sz="3200" b="1" dirty="0">
                <a:latin typeface="Times New Roman" pitchFamily="18" charset="0"/>
              </a:rPr>
              <a:t>)</a:t>
            </a:r>
          </a:p>
        </p:txBody>
      </p:sp>
      <p:pic>
        <p:nvPicPr>
          <p:cNvPr id="28675" name="Picture 4"/>
          <p:cNvPicPr>
            <a:picLocks noChangeAspect="1" noChangeArrowheads="1"/>
          </p:cNvPicPr>
          <p:nvPr/>
        </p:nvPicPr>
        <p:blipFill>
          <a:blip r:embed="rId2"/>
          <a:srcRect/>
          <a:stretch>
            <a:fillRect/>
          </a:stretch>
        </p:blipFill>
        <p:spPr bwMode="auto">
          <a:xfrm>
            <a:off x="609600" y="381000"/>
            <a:ext cx="4038600" cy="6477000"/>
          </a:xfrm>
          <a:prstGeom prst="rect">
            <a:avLst/>
          </a:prstGeom>
          <a:noFill/>
          <a:ln w="9525">
            <a:noFill/>
            <a:miter lim="800000"/>
            <a:headEnd/>
            <a:tailEnd/>
          </a:ln>
        </p:spPr>
      </p:pic>
      <p:sp>
        <p:nvSpPr>
          <p:cNvPr id="28676" name="TextBox 3"/>
          <p:cNvSpPr txBox="1">
            <a:spLocks noChangeArrowheads="1"/>
          </p:cNvSpPr>
          <p:nvPr/>
        </p:nvSpPr>
        <p:spPr bwMode="auto">
          <a:xfrm>
            <a:off x="4114800" y="6629400"/>
            <a:ext cx="76200" cy="369888"/>
          </a:xfrm>
          <a:prstGeom prst="rect">
            <a:avLst/>
          </a:prstGeom>
          <a:noFill/>
          <a:ln w="9525">
            <a:noFill/>
            <a:miter lim="800000"/>
            <a:headEnd/>
            <a:tailEnd/>
          </a:ln>
        </p:spPr>
        <p:txBody>
          <a:bodyPr>
            <a:spAutoFit/>
          </a:bodyPr>
          <a:lstStyle/>
          <a:p>
            <a:endParaRPr lang="zh-CN" altLang="en-US"/>
          </a:p>
        </p:txBody>
      </p:sp>
      <p:sp>
        <p:nvSpPr>
          <p:cNvPr id="28677" name="TextBox 4"/>
          <p:cNvSpPr txBox="1">
            <a:spLocks noChangeArrowheads="1"/>
          </p:cNvSpPr>
          <p:nvPr/>
        </p:nvSpPr>
        <p:spPr bwMode="auto">
          <a:xfrm>
            <a:off x="3886200" y="6396038"/>
            <a:ext cx="1724025" cy="461962"/>
          </a:xfrm>
          <a:prstGeom prst="rect">
            <a:avLst/>
          </a:prstGeom>
          <a:noFill/>
          <a:ln w="9525">
            <a:noFill/>
            <a:miter lim="800000"/>
            <a:headEnd/>
            <a:tailEnd/>
          </a:ln>
        </p:spPr>
        <p:txBody>
          <a:bodyPr wrap="none">
            <a:spAutoFit/>
          </a:bodyPr>
          <a:lstStyle/>
          <a:p>
            <a:r>
              <a:rPr lang="en-US" altLang="zh-CN" sz="2400" b="1" dirty="0">
                <a:latin typeface="Times New Roman" pitchFamily="18" charset="0"/>
                <a:cs typeface="Times New Roman" pitchFamily="18" charset="0"/>
              </a:rPr>
              <a:t>(1918-2007)</a:t>
            </a:r>
            <a:endParaRPr lang="zh-CN" altLang="en-US" sz="2400" b="1">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0" y="533400"/>
            <a:ext cx="9144000" cy="1143000"/>
          </a:xfrm>
        </p:spPr>
        <p:txBody>
          <a:bodyPr/>
          <a:lstStyle/>
          <a:p>
            <a:pPr eaLnBrk="1" hangingPunct="1">
              <a:lnSpc>
                <a:spcPct val="80000"/>
              </a:lnSpc>
            </a:pPr>
            <a:r>
              <a:rPr lang="en-US" altLang="zh-CN" sz="4800" b="1" dirty="0" smtClean="0">
                <a:solidFill>
                  <a:srgbClr val="0000FF"/>
                </a:solidFill>
                <a:latin typeface="Times New Roman" pitchFamily="18" charset="0"/>
              </a:rPr>
              <a:t>8. The synthesis of the two daughter DNA strands was found to be semidiscontinuous</a:t>
            </a:r>
          </a:p>
        </p:txBody>
      </p:sp>
      <p:sp>
        <p:nvSpPr>
          <p:cNvPr id="29699" name="Rectangle 3"/>
          <p:cNvSpPr>
            <a:spLocks noGrp="1" noChangeArrowheads="1"/>
          </p:cNvSpPr>
          <p:nvPr>
            <p:ph type="body" idx="1"/>
          </p:nvPr>
        </p:nvSpPr>
        <p:spPr>
          <a:xfrm>
            <a:off x="0" y="2133600"/>
            <a:ext cx="9144000" cy="4114800"/>
          </a:xfrm>
        </p:spPr>
        <p:txBody>
          <a:bodyPr/>
          <a:lstStyle/>
          <a:p>
            <a:pPr eaLnBrk="1" hangingPunct="1">
              <a:lnSpc>
                <a:spcPct val="90000"/>
              </a:lnSpc>
            </a:pPr>
            <a:r>
              <a:rPr lang="en-US" altLang="zh-CN" b="1" dirty="0" smtClean="0">
                <a:latin typeface="Times New Roman" pitchFamily="18" charset="0"/>
              </a:rPr>
              <a:t>At a replication fork, the overall elongation direction for one daughter strand is 5’ to 3’ and 3’ to 5’ for the other due to the antiparallel features of DNA duplexes. </a:t>
            </a:r>
          </a:p>
          <a:p>
            <a:pPr eaLnBrk="1" hangingPunct="1">
              <a:lnSpc>
                <a:spcPct val="90000"/>
              </a:lnSpc>
            </a:pPr>
            <a:r>
              <a:rPr lang="en-US" altLang="zh-CN" b="1" dirty="0" smtClean="0">
                <a:latin typeface="Times New Roman" pitchFamily="18" charset="0"/>
              </a:rPr>
              <a:t>DNA polymerase catalyzing 3’ to 5’ extension was hypothesized but never identified.</a:t>
            </a:r>
          </a:p>
          <a:p>
            <a:pPr eaLnBrk="1" hangingPunct="1">
              <a:lnSpc>
                <a:spcPct val="90000"/>
              </a:lnSpc>
            </a:pPr>
            <a:r>
              <a:rPr lang="en-US" altLang="zh-CN" b="1" dirty="0" smtClean="0">
                <a:latin typeface="Times New Roman" pitchFamily="18" charset="0"/>
              </a:rPr>
              <a:t>Reiji Okazaki discovered (in the 1960s) that </a:t>
            </a:r>
            <a:r>
              <a:rPr lang="en-US" altLang="zh-CN" b="1" dirty="0" smtClean="0">
                <a:solidFill>
                  <a:srgbClr val="FF0000"/>
                </a:solidFill>
                <a:latin typeface="Times New Roman" pitchFamily="18" charset="0"/>
              </a:rPr>
              <a:t>a significant proportion of the newly synthesized DNA exists as small fragments!</a:t>
            </a:r>
            <a:endParaRPr lang="en-US" altLang="zh-CN" sz="2800" b="1" dirty="0" smtClean="0">
              <a:solidFill>
                <a:srgbClr val="FF0000"/>
              </a:solidFill>
              <a:latin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srcRect/>
          <a:stretch>
            <a:fillRect/>
          </a:stretch>
        </p:blipFill>
        <p:spPr bwMode="auto">
          <a:xfrm>
            <a:off x="971550" y="260350"/>
            <a:ext cx="3505200" cy="6097588"/>
          </a:xfrm>
          <a:prstGeom prst="rect">
            <a:avLst/>
          </a:prstGeom>
          <a:noFill/>
          <a:ln w="9525">
            <a:noFill/>
            <a:miter lim="800000"/>
            <a:headEnd/>
            <a:tailEnd/>
          </a:ln>
        </p:spPr>
      </p:pic>
      <p:pic>
        <p:nvPicPr>
          <p:cNvPr id="4099" name="Picture 3"/>
          <p:cNvPicPr>
            <a:picLocks noChangeAspect="1" noChangeArrowheads="1"/>
          </p:cNvPicPr>
          <p:nvPr/>
        </p:nvPicPr>
        <p:blipFill>
          <a:blip r:embed="rId4"/>
          <a:srcRect/>
          <a:stretch>
            <a:fillRect/>
          </a:stretch>
        </p:blipFill>
        <p:spPr bwMode="auto">
          <a:xfrm>
            <a:off x="5148263" y="260350"/>
            <a:ext cx="3048000" cy="6097588"/>
          </a:xfrm>
          <a:prstGeom prst="rect">
            <a:avLst/>
          </a:prstGeom>
          <a:noFill/>
          <a:ln w="9525">
            <a:noFill/>
            <a:miter lim="800000"/>
            <a:headEnd/>
            <a:tailEnd/>
          </a:ln>
        </p:spPr>
      </p:pic>
      <p:sp>
        <p:nvSpPr>
          <p:cNvPr id="4100" name="Text Box 4"/>
          <p:cNvSpPr txBox="1">
            <a:spLocks noChangeArrowheads="1"/>
          </p:cNvSpPr>
          <p:nvPr/>
        </p:nvSpPr>
        <p:spPr bwMode="auto">
          <a:xfrm>
            <a:off x="1143000" y="6338888"/>
            <a:ext cx="7199313" cy="519112"/>
          </a:xfrm>
          <a:prstGeom prst="rect">
            <a:avLst/>
          </a:prstGeom>
          <a:noFill/>
          <a:ln w="9525">
            <a:noFill/>
            <a:miter lim="800000"/>
            <a:headEnd/>
            <a:tailEnd/>
          </a:ln>
        </p:spPr>
        <p:txBody>
          <a:bodyPr wrap="none">
            <a:spAutoFit/>
          </a:bodyPr>
          <a:lstStyle/>
          <a:p>
            <a:r>
              <a:rPr lang="en-US" altLang="zh-CN" sz="2800" b="1" dirty="0">
                <a:solidFill>
                  <a:srgbClr val="0000FF"/>
                </a:solidFill>
                <a:latin typeface="Times New Roman" pitchFamily="18" charset="0"/>
              </a:rPr>
              <a:t>Watson-Crick model for the structure of DNA</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9"/>
          <p:cNvPicPr>
            <a:picLocks noChangeAspect="1" noChangeArrowheads="1"/>
          </p:cNvPicPr>
          <p:nvPr/>
        </p:nvPicPr>
        <p:blipFill>
          <a:blip r:embed="rId2"/>
          <a:srcRect/>
          <a:stretch>
            <a:fillRect/>
          </a:stretch>
        </p:blipFill>
        <p:spPr bwMode="auto">
          <a:xfrm>
            <a:off x="228600" y="304800"/>
            <a:ext cx="8026400" cy="3911600"/>
          </a:xfrm>
          <a:prstGeom prst="rect">
            <a:avLst/>
          </a:prstGeom>
          <a:noFill/>
          <a:ln w="9525">
            <a:noFill/>
            <a:miter lim="800000"/>
            <a:headEnd/>
            <a:tailEnd/>
          </a:ln>
        </p:spPr>
      </p:pic>
      <p:sp>
        <p:nvSpPr>
          <p:cNvPr id="30723" name="Rectangle 2"/>
          <p:cNvSpPr>
            <a:spLocks noChangeArrowheads="1"/>
          </p:cNvSpPr>
          <p:nvPr/>
        </p:nvSpPr>
        <p:spPr bwMode="auto">
          <a:xfrm>
            <a:off x="381000" y="4648200"/>
            <a:ext cx="8504238" cy="1938338"/>
          </a:xfrm>
          <a:prstGeom prst="rect">
            <a:avLst/>
          </a:prstGeom>
          <a:noFill/>
          <a:ln w="9525">
            <a:noFill/>
            <a:miter lim="800000"/>
            <a:headEnd/>
            <a:tailEnd/>
          </a:ln>
        </p:spPr>
        <p:txBody>
          <a:bodyPr wrap="none">
            <a:spAutoFit/>
          </a:bodyPr>
          <a:lstStyle/>
          <a:p>
            <a:pPr eaLnBrk="0" hangingPunct="0"/>
            <a:r>
              <a:rPr kumimoji="1" lang="en-US" altLang="zh-CN" sz="2400" b="1" dirty="0">
                <a:latin typeface="Times New Roman" pitchFamily="18" charset="0"/>
              </a:rPr>
              <a:t>Both daughter strands at the replication fork are synthesized in</a:t>
            </a:r>
          </a:p>
          <a:p>
            <a:pPr eaLnBrk="0" hangingPunct="0"/>
            <a:r>
              <a:rPr kumimoji="1" lang="en-US" altLang="zh-CN" sz="2400" b="1" dirty="0">
                <a:latin typeface="Times New Roman" pitchFamily="18" charset="0"/>
              </a:rPr>
              <a:t>5’     3’ direction, but one (the leading strand) is synthesized </a:t>
            </a:r>
          </a:p>
          <a:p>
            <a:pPr eaLnBrk="0" hangingPunct="0"/>
            <a:r>
              <a:rPr kumimoji="1" lang="en-US" altLang="zh-CN" sz="2400" b="1" dirty="0">
                <a:latin typeface="Times New Roman" pitchFamily="18" charset="0"/>
              </a:rPr>
              <a:t>continuously and the other (the lagging strand) discontinuously</a:t>
            </a:r>
          </a:p>
          <a:p>
            <a:pPr eaLnBrk="0" hangingPunct="0"/>
            <a:r>
              <a:rPr kumimoji="1" lang="en-US" altLang="zh-CN" sz="2400" b="1" dirty="0">
                <a:latin typeface="Times New Roman" pitchFamily="18" charset="0"/>
              </a:rPr>
              <a:t>(synthesized initially as Okazaki fragments and then joined </a:t>
            </a:r>
          </a:p>
          <a:p>
            <a:pPr eaLnBrk="0" hangingPunct="0"/>
            <a:r>
              <a:rPr kumimoji="1" lang="en-US" altLang="zh-CN" sz="2400" b="1" dirty="0">
                <a:latin typeface="Times New Roman" pitchFamily="18" charset="0"/>
              </a:rPr>
              <a:t>by ligases).</a:t>
            </a:r>
          </a:p>
        </p:txBody>
      </p:sp>
      <p:sp>
        <p:nvSpPr>
          <p:cNvPr id="30724" name="Line 3"/>
          <p:cNvSpPr>
            <a:spLocks noChangeShapeType="1"/>
          </p:cNvSpPr>
          <p:nvPr/>
        </p:nvSpPr>
        <p:spPr bwMode="auto">
          <a:xfrm>
            <a:off x="685800" y="5257800"/>
            <a:ext cx="381000" cy="0"/>
          </a:xfrm>
          <a:prstGeom prst="line">
            <a:avLst/>
          </a:prstGeom>
          <a:noFill/>
          <a:ln w="28575">
            <a:solidFill>
              <a:schemeClr val="tx1"/>
            </a:solidFill>
            <a:round/>
            <a:headEnd/>
            <a:tailEnd type="triangle" w="med" len="med"/>
          </a:ln>
        </p:spPr>
        <p:txBody>
          <a:bodyPr wrap="none" anchor="ctr"/>
          <a:lstStyle/>
          <a:p>
            <a:endParaRPr lang="zh-CN" altLang="en-US"/>
          </a:p>
        </p:txBody>
      </p:sp>
      <p:sp>
        <p:nvSpPr>
          <p:cNvPr id="30725" name="Rectangle 4"/>
          <p:cNvSpPr>
            <a:spLocks noChangeArrowheads="1"/>
          </p:cNvSpPr>
          <p:nvPr/>
        </p:nvSpPr>
        <p:spPr bwMode="auto">
          <a:xfrm>
            <a:off x="3276600" y="609600"/>
            <a:ext cx="3049588" cy="519113"/>
          </a:xfrm>
          <a:prstGeom prst="rect">
            <a:avLst/>
          </a:prstGeom>
          <a:noFill/>
          <a:ln w="9525">
            <a:noFill/>
            <a:miter lim="800000"/>
            <a:headEnd/>
            <a:tailEnd/>
          </a:ln>
        </p:spPr>
        <p:txBody>
          <a:bodyPr wrap="none">
            <a:spAutoFit/>
          </a:bodyPr>
          <a:lstStyle/>
          <a:p>
            <a:r>
              <a:rPr kumimoji="1" lang="en-US" altLang="zh-CN" sz="2800" b="1" dirty="0">
                <a:solidFill>
                  <a:srgbClr val="FF0066"/>
                </a:solidFill>
                <a:latin typeface="Times New Roman" pitchFamily="18" charset="0"/>
              </a:rPr>
              <a:t>The leading strand</a:t>
            </a:r>
            <a:endParaRPr kumimoji="1" lang="en-US" altLang="zh-CN" sz="2800" b="1" dirty="0">
              <a:latin typeface="Times New Roman" pitchFamily="18" charset="0"/>
            </a:endParaRPr>
          </a:p>
        </p:txBody>
      </p:sp>
      <p:sp>
        <p:nvSpPr>
          <p:cNvPr id="30726" name="Line 5"/>
          <p:cNvSpPr>
            <a:spLocks noChangeShapeType="1"/>
          </p:cNvSpPr>
          <p:nvPr/>
        </p:nvSpPr>
        <p:spPr bwMode="auto">
          <a:xfrm flipH="1">
            <a:off x="2209800" y="914400"/>
            <a:ext cx="990600" cy="381000"/>
          </a:xfrm>
          <a:prstGeom prst="line">
            <a:avLst/>
          </a:prstGeom>
          <a:noFill/>
          <a:ln w="38100">
            <a:solidFill>
              <a:srgbClr val="FF0066"/>
            </a:solidFill>
            <a:round/>
            <a:headEnd/>
            <a:tailEnd type="triangle" w="med" len="med"/>
          </a:ln>
        </p:spPr>
        <p:txBody>
          <a:bodyPr wrap="none" anchor="ctr"/>
          <a:lstStyle/>
          <a:p>
            <a:endParaRPr lang="zh-CN" altLang="en-US"/>
          </a:p>
        </p:txBody>
      </p:sp>
      <p:sp>
        <p:nvSpPr>
          <p:cNvPr id="30727" name="Rectangle 6"/>
          <p:cNvSpPr>
            <a:spLocks noChangeArrowheads="1"/>
          </p:cNvSpPr>
          <p:nvPr/>
        </p:nvSpPr>
        <p:spPr bwMode="auto">
          <a:xfrm>
            <a:off x="3505200" y="3352800"/>
            <a:ext cx="3049588" cy="519113"/>
          </a:xfrm>
          <a:prstGeom prst="rect">
            <a:avLst/>
          </a:prstGeom>
          <a:noFill/>
          <a:ln w="9525">
            <a:noFill/>
            <a:miter lim="800000"/>
            <a:headEnd/>
            <a:tailEnd/>
          </a:ln>
        </p:spPr>
        <p:txBody>
          <a:bodyPr wrap="none">
            <a:spAutoFit/>
          </a:bodyPr>
          <a:lstStyle/>
          <a:p>
            <a:r>
              <a:rPr kumimoji="1" lang="en-US" altLang="zh-CN" sz="2800" b="1" dirty="0">
                <a:latin typeface="Times New Roman" pitchFamily="18" charset="0"/>
              </a:rPr>
              <a:t>The lagging strand</a:t>
            </a:r>
          </a:p>
        </p:txBody>
      </p:sp>
      <p:sp>
        <p:nvSpPr>
          <p:cNvPr id="30728" name="Line 7"/>
          <p:cNvSpPr>
            <a:spLocks noChangeShapeType="1"/>
          </p:cNvSpPr>
          <p:nvPr/>
        </p:nvSpPr>
        <p:spPr bwMode="auto">
          <a:xfrm flipH="1" flipV="1">
            <a:off x="2819400" y="2971800"/>
            <a:ext cx="685800" cy="533400"/>
          </a:xfrm>
          <a:prstGeom prst="line">
            <a:avLst/>
          </a:prstGeom>
          <a:noFill/>
          <a:ln w="38100">
            <a:solidFill>
              <a:schemeClr val="tx1"/>
            </a:solidFill>
            <a:round/>
            <a:headEnd/>
            <a:tailEnd type="triangle" w="med" len="med"/>
          </a:ln>
        </p:spPr>
        <p:txBody>
          <a:bodyPr wrap="none" anchor="ctr"/>
          <a:lstStyle/>
          <a:p>
            <a:endParaRPr lang="zh-CN" altLang="en-US"/>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body" idx="1"/>
          </p:nvPr>
        </p:nvSpPr>
        <p:spPr>
          <a:xfrm>
            <a:off x="0" y="914400"/>
            <a:ext cx="9144000" cy="4114800"/>
          </a:xfrm>
        </p:spPr>
        <p:txBody>
          <a:bodyPr/>
          <a:lstStyle/>
          <a:p>
            <a:pPr eaLnBrk="1" hangingPunct="1">
              <a:lnSpc>
                <a:spcPct val="90000"/>
              </a:lnSpc>
            </a:pPr>
            <a:r>
              <a:rPr lang="en-US" altLang="zh-CN" b="1" dirty="0" smtClean="0">
                <a:solidFill>
                  <a:schemeClr val="tx2"/>
                </a:solidFill>
                <a:latin typeface="Times New Roman" pitchFamily="18" charset="0"/>
              </a:rPr>
              <a:t>These so-called Okazaki fragments were found to be joined together by DNA ligases to form one of the daughter strands.</a:t>
            </a:r>
          </a:p>
          <a:p>
            <a:pPr eaLnBrk="1" hangingPunct="1">
              <a:lnSpc>
                <a:spcPct val="90000"/>
              </a:lnSpc>
            </a:pPr>
            <a:r>
              <a:rPr lang="en-US" altLang="zh-CN" b="1" dirty="0" smtClean="0">
                <a:solidFill>
                  <a:schemeClr val="tx2"/>
                </a:solidFill>
                <a:latin typeface="Times New Roman" pitchFamily="18" charset="0"/>
              </a:rPr>
              <a:t>Thus </a:t>
            </a:r>
            <a:r>
              <a:rPr lang="en-US" altLang="zh-CN" b="1" dirty="0" smtClean="0">
                <a:solidFill>
                  <a:srgbClr val="FF0000"/>
                </a:solidFill>
                <a:latin typeface="Times New Roman" pitchFamily="18" charset="0"/>
              </a:rPr>
              <a:t>both daughter strands are synthesized in </a:t>
            </a:r>
          </a:p>
          <a:p>
            <a:pPr eaLnBrk="1" hangingPunct="1">
              <a:lnSpc>
                <a:spcPct val="90000"/>
              </a:lnSpc>
              <a:buFontTx/>
              <a:buNone/>
            </a:pPr>
            <a:r>
              <a:rPr lang="en-US" altLang="zh-CN" b="1" dirty="0" smtClean="0">
                <a:solidFill>
                  <a:srgbClr val="FF0000"/>
                </a:solidFill>
                <a:latin typeface="Times New Roman" pitchFamily="18" charset="0"/>
              </a:rPr>
              <a:t>    5’ to  3’ direction</a:t>
            </a:r>
            <a:r>
              <a:rPr lang="en-US" altLang="zh-CN" b="1" dirty="0" smtClean="0">
                <a:solidFill>
                  <a:schemeClr val="tx2"/>
                </a:solidFill>
                <a:latin typeface="Times New Roman" pitchFamily="18" charset="0"/>
              </a:rPr>
              <a:t>.</a:t>
            </a:r>
          </a:p>
          <a:p>
            <a:pPr eaLnBrk="1" hangingPunct="1">
              <a:lnSpc>
                <a:spcPct val="90000"/>
              </a:lnSpc>
            </a:pPr>
            <a:r>
              <a:rPr lang="en-US" altLang="zh-CN" b="1" dirty="0" smtClean="0">
                <a:solidFill>
                  <a:schemeClr val="tx2"/>
                </a:solidFill>
                <a:latin typeface="Times New Roman" pitchFamily="18" charset="0"/>
              </a:rPr>
              <a:t>One daughter strand at the replication fork is synthesized continuously and the other discontinuously, called the leading and lagging strands, respectively.</a:t>
            </a:r>
          </a:p>
          <a:p>
            <a:pPr eaLnBrk="1" hangingPunct="1">
              <a:lnSpc>
                <a:spcPct val="90000"/>
              </a:lnSpc>
            </a:pPr>
            <a:endParaRPr lang="en-US" altLang="zh-CN" b="1" dirty="0" smtClean="0">
              <a:solidFill>
                <a:schemeClr val="tx2"/>
              </a:solidFill>
              <a:latin typeface="Times New Roman" pitchFamily="18"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228600" y="609600"/>
            <a:ext cx="8915400" cy="1143000"/>
          </a:xfrm>
        </p:spPr>
        <p:txBody>
          <a:bodyPr/>
          <a:lstStyle/>
          <a:p>
            <a:pPr eaLnBrk="1" hangingPunct="1">
              <a:lnSpc>
                <a:spcPct val="80000"/>
              </a:lnSpc>
            </a:pPr>
            <a:r>
              <a:rPr lang="en-US" altLang="zh-CN" sz="4800" b="1" dirty="0" smtClean="0">
                <a:solidFill>
                  <a:srgbClr val="0000FF"/>
                </a:solidFill>
                <a:latin typeface="Times New Roman" pitchFamily="18" charset="0"/>
              </a:rPr>
              <a:t>9. DNA polymerase I was found to be </a:t>
            </a:r>
            <a:r>
              <a:rPr lang="en-US" altLang="zh-CN" sz="4800" b="1" dirty="0" smtClean="0">
                <a:solidFill>
                  <a:srgbClr val="FF0000"/>
                </a:solidFill>
                <a:latin typeface="Times New Roman" pitchFamily="18" charset="0"/>
              </a:rPr>
              <a:t>not</a:t>
            </a:r>
            <a:r>
              <a:rPr lang="en-US" altLang="zh-CN" sz="4800" b="1" dirty="0" smtClean="0">
                <a:solidFill>
                  <a:srgbClr val="0000FF"/>
                </a:solidFill>
                <a:latin typeface="Times New Roman" pitchFamily="18" charset="0"/>
              </a:rPr>
              <a:t> responsible for DNA replication in </a:t>
            </a:r>
            <a:r>
              <a:rPr lang="en-US" altLang="zh-CN" sz="4800" b="1" i="1" dirty="0" smtClean="0">
                <a:solidFill>
                  <a:srgbClr val="0000FF"/>
                </a:solidFill>
                <a:latin typeface="Times New Roman" pitchFamily="18" charset="0"/>
              </a:rPr>
              <a:t>E. coli</a:t>
            </a:r>
            <a:r>
              <a:rPr lang="en-US" altLang="zh-CN" sz="4800" b="1" dirty="0" smtClean="0">
                <a:solidFill>
                  <a:srgbClr val="0000FF"/>
                </a:solidFill>
                <a:latin typeface="Times New Roman" pitchFamily="18" charset="0"/>
              </a:rPr>
              <a:t> cells</a:t>
            </a:r>
          </a:p>
        </p:txBody>
      </p:sp>
      <p:sp>
        <p:nvSpPr>
          <p:cNvPr id="32771" name="Rectangle 3"/>
          <p:cNvSpPr>
            <a:spLocks noGrp="1" noChangeArrowheads="1"/>
          </p:cNvSpPr>
          <p:nvPr>
            <p:ph type="body" idx="1"/>
          </p:nvPr>
        </p:nvSpPr>
        <p:spPr>
          <a:xfrm>
            <a:off x="0" y="2209800"/>
            <a:ext cx="9144000" cy="4114800"/>
          </a:xfrm>
        </p:spPr>
        <p:txBody>
          <a:bodyPr/>
          <a:lstStyle/>
          <a:p>
            <a:pPr eaLnBrk="1" hangingPunct="1">
              <a:lnSpc>
                <a:spcPct val="90000"/>
              </a:lnSpc>
            </a:pPr>
            <a:r>
              <a:rPr lang="en-US" altLang="zh-CN" sz="2800" b="1" dirty="0" smtClean="0">
                <a:solidFill>
                  <a:schemeClr val="tx2"/>
                </a:solidFill>
                <a:latin typeface="Times New Roman" pitchFamily="18" charset="0"/>
              </a:rPr>
              <a:t>The reaction </a:t>
            </a:r>
            <a:r>
              <a:rPr lang="en-US" altLang="zh-CN" sz="2800" b="1" dirty="0" smtClean="0">
                <a:solidFill>
                  <a:srgbClr val="FF0000"/>
                </a:solidFill>
                <a:latin typeface="Times New Roman" pitchFamily="18" charset="0"/>
              </a:rPr>
              <a:t>velocity</a:t>
            </a:r>
            <a:r>
              <a:rPr lang="en-US" altLang="zh-CN" sz="2800" b="1" dirty="0" smtClean="0">
                <a:solidFill>
                  <a:schemeClr val="tx2"/>
                </a:solidFill>
                <a:latin typeface="Times New Roman" pitchFamily="18" charset="0"/>
              </a:rPr>
              <a:t> of  this enzyme                            (600 nucleotides/min) is too low to account for the observed rates of fork movement.</a:t>
            </a:r>
          </a:p>
          <a:p>
            <a:pPr eaLnBrk="1" hangingPunct="1">
              <a:lnSpc>
                <a:spcPct val="90000"/>
              </a:lnSpc>
            </a:pPr>
            <a:r>
              <a:rPr lang="en-US" altLang="zh-CN" sz="2800" b="1" dirty="0" smtClean="0">
                <a:solidFill>
                  <a:schemeClr val="tx2"/>
                </a:solidFill>
                <a:latin typeface="Times New Roman" pitchFamily="18" charset="0"/>
              </a:rPr>
              <a:t>Its </a:t>
            </a:r>
            <a:r>
              <a:rPr lang="en-US" altLang="zh-CN" sz="2800" b="1" dirty="0" smtClean="0">
                <a:solidFill>
                  <a:srgbClr val="FF0000"/>
                </a:solidFill>
                <a:latin typeface="Times New Roman" pitchFamily="18" charset="0"/>
              </a:rPr>
              <a:t>processivity</a:t>
            </a:r>
            <a:r>
              <a:rPr lang="en-US" altLang="zh-CN" sz="2800" b="1" dirty="0" smtClean="0">
                <a:solidFill>
                  <a:schemeClr val="tx2"/>
                </a:solidFill>
                <a:latin typeface="Times New Roman" pitchFamily="18" charset="0"/>
              </a:rPr>
              <a:t>—the average number of nucleotides added before it dissociates from the template-- is too low (about 50 nucleotides).</a:t>
            </a:r>
          </a:p>
          <a:p>
            <a:pPr eaLnBrk="1" hangingPunct="1">
              <a:lnSpc>
                <a:spcPct val="90000"/>
              </a:lnSpc>
            </a:pPr>
            <a:r>
              <a:rPr lang="en-US" altLang="zh-CN" sz="2800" b="1" i="1" dirty="0" smtClean="0">
                <a:solidFill>
                  <a:schemeClr val="tx2"/>
                </a:solidFill>
                <a:latin typeface="Times New Roman" pitchFamily="18" charset="0"/>
              </a:rPr>
              <a:t>E.coli</a:t>
            </a:r>
            <a:r>
              <a:rPr lang="en-US" altLang="zh-CN" sz="2800" b="1" dirty="0" smtClean="0">
                <a:solidFill>
                  <a:schemeClr val="tx2"/>
                </a:solidFill>
                <a:latin typeface="Times New Roman" pitchFamily="18" charset="0"/>
              </a:rPr>
              <a:t> cells having a defective DNA polymerase I were found to be still viable, although sensitive to UV light.</a:t>
            </a:r>
          </a:p>
          <a:p>
            <a:pPr eaLnBrk="1" hangingPunct="1">
              <a:lnSpc>
                <a:spcPct val="90000"/>
              </a:lnSpc>
            </a:pPr>
            <a:r>
              <a:rPr lang="en-US" altLang="zh-CN" sz="2800" b="1" dirty="0" smtClean="0">
                <a:solidFill>
                  <a:schemeClr val="tx2"/>
                </a:solidFill>
                <a:latin typeface="Times New Roman" pitchFamily="18" charset="0"/>
              </a:rPr>
              <a:t>Two more DNA polymerases (II and III) were revealed in </a:t>
            </a:r>
            <a:r>
              <a:rPr lang="en-US" altLang="zh-CN" sz="2800" b="1" i="1" dirty="0" smtClean="0">
                <a:solidFill>
                  <a:schemeClr val="tx2"/>
                </a:solidFill>
                <a:latin typeface="Times New Roman" pitchFamily="18" charset="0"/>
              </a:rPr>
              <a:t>E.coli</a:t>
            </a:r>
            <a:r>
              <a:rPr lang="en-US" altLang="zh-CN" sz="2800" b="1" dirty="0" smtClean="0">
                <a:solidFill>
                  <a:schemeClr val="tx2"/>
                </a:solidFill>
                <a:latin typeface="Times New Roman" pitchFamily="18" charset="0"/>
              </a:rPr>
              <a:t> cells in the early 1970s and two more in 1999.</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17585" y="381000"/>
            <a:ext cx="9144000" cy="1143000"/>
          </a:xfrm>
        </p:spPr>
        <p:txBody>
          <a:bodyPr/>
          <a:lstStyle/>
          <a:p>
            <a:pPr eaLnBrk="1" hangingPunct="1">
              <a:lnSpc>
                <a:spcPct val="80000"/>
              </a:lnSpc>
            </a:pPr>
            <a:r>
              <a:rPr lang="en-US" altLang="zh-CN" b="1" dirty="0" smtClean="0">
                <a:solidFill>
                  <a:srgbClr val="0000FF"/>
                </a:solidFill>
                <a:latin typeface="Times New Roman" pitchFamily="18" charset="0"/>
              </a:rPr>
              <a:t>10. DNA polymerase III is responsible for DNA replication in </a:t>
            </a:r>
            <a:r>
              <a:rPr lang="en-US" altLang="zh-CN" b="1" i="1" dirty="0" smtClean="0">
                <a:solidFill>
                  <a:srgbClr val="0000FF"/>
                </a:solidFill>
                <a:latin typeface="Times New Roman" pitchFamily="18" charset="0"/>
              </a:rPr>
              <a:t>E.coli</a:t>
            </a:r>
            <a:r>
              <a:rPr lang="en-US" altLang="zh-CN" b="1" dirty="0" smtClean="0">
                <a:solidFill>
                  <a:srgbClr val="0000FF"/>
                </a:solidFill>
                <a:latin typeface="Times New Roman" pitchFamily="18" charset="0"/>
              </a:rPr>
              <a:t> cells</a:t>
            </a:r>
          </a:p>
        </p:txBody>
      </p:sp>
      <p:sp>
        <p:nvSpPr>
          <p:cNvPr id="33795" name="Rectangle 3"/>
          <p:cNvSpPr>
            <a:spLocks noGrp="1" noChangeArrowheads="1"/>
          </p:cNvSpPr>
          <p:nvPr>
            <p:ph type="body" idx="1"/>
          </p:nvPr>
        </p:nvSpPr>
        <p:spPr>
          <a:xfrm>
            <a:off x="240322" y="1828800"/>
            <a:ext cx="8628185" cy="5310187"/>
          </a:xfrm>
        </p:spPr>
        <p:txBody>
          <a:bodyPr/>
          <a:lstStyle/>
          <a:p>
            <a:pPr eaLnBrk="1" hangingPunct="1">
              <a:lnSpc>
                <a:spcPct val="90000"/>
              </a:lnSpc>
            </a:pPr>
            <a:r>
              <a:rPr lang="en-US" altLang="zh-CN" sz="2800" b="1" dirty="0" smtClean="0">
                <a:solidFill>
                  <a:schemeClr val="tx2"/>
                </a:solidFill>
                <a:latin typeface="Times New Roman" pitchFamily="18" charset="0"/>
              </a:rPr>
              <a:t>DNA polymerase III is a multimeric enzyme containing </a:t>
            </a:r>
            <a:r>
              <a:rPr lang="en-US" altLang="zh-CN" sz="2800" b="1" dirty="0" smtClean="0">
                <a:solidFill>
                  <a:schemeClr val="tx2"/>
                </a:solidFill>
                <a:latin typeface="Times New Roman" pitchFamily="18" charset="0"/>
              </a:rPr>
              <a:t>nine </a:t>
            </a:r>
            <a:r>
              <a:rPr lang="en-US" altLang="zh-CN" sz="2800" b="1" dirty="0" smtClean="0">
                <a:solidFill>
                  <a:schemeClr val="tx2"/>
                </a:solidFill>
                <a:latin typeface="Times New Roman" pitchFamily="18" charset="0"/>
              </a:rPr>
              <a:t>different subunits.</a:t>
            </a:r>
          </a:p>
          <a:p>
            <a:pPr eaLnBrk="1" hangingPunct="1">
              <a:lnSpc>
                <a:spcPct val="90000"/>
              </a:lnSpc>
            </a:pPr>
            <a:r>
              <a:rPr lang="en-US" altLang="zh-CN" sz="2800" b="1" dirty="0" smtClean="0">
                <a:solidFill>
                  <a:schemeClr val="tx2"/>
                </a:solidFill>
                <a:latin typeface="Times New Roman" pitchFamily="18" charset="0"/>
              </a:rPr>
              <a:t>The polymerization and proofreading activities are located on separate subunits, </a:t>
            </a:r>
            <a:r>
              <a:rPr lang="en-US" altLang="zh-CN" sz="2800" b="1" dirty="0" smtClean="0">
                <a:solidFill>
                  <a:schemeClr val="tx2"/>
                </a:solidFill>
                <a:latin typeface="Symbol" pitchFamily="18" charset="2"/>
              </a:rPr>
              <a:t>a </a:t>
            </a:r>
            <a:r>
              <a:rPr lang="en-US" altLang="zh-CN" sz="2800" b="1" dirty="0" smtClean="0">
                <a:solidFill>
                  <a:schemeClr val="tx2"/>
                </a:solidFill>
                <a:latin typeface="Times New Roman" pitchFamily="18" charset="0"/>
              </a:rPr>
              <a:t>and </a:t>
            </a:r>
            <a:r>
              <a:rPr lang="en-US" altLang="zh-CN" sz="2800" b="1" dirty="0" smtClean="0">
                <a:solidFill>
                  <a:schemeClr val="tx2"/>
                </a:solidFill>
                <a:latin typeface="Symbol" pitchFamily="18" charset="2"/>
              </a:rPr>
              <a:t>e</a:t>
            </a:r>
            <a:r>
              <a:rPr lang="en-US" altLang="zh-CN" sz="2800" b="1" dirty="0" smtClean="0">
                <a:solidFill>
                  <a:schemeClr val="tx2"/>
                </a:solidFill>
                <a:latin typeface="Times New Roman" pitchFamily="18" charset="0"/>
              </a:rPr>
              <a:t>, respectively.</a:t>
            </a:r>
          </a:p>
          <a:p>
            <a:pPr eaLnBrk="1" hangingPunct="1">
              <a:lnSpc>
                <a:spcPct val="90000"/>
              </a:lnSpc>
            </a:pPr>
            <a:r>
              <a:rPr lang="en-US" altLang="en-US" sz="2800" b="1" dirty="0">
                <a:solidFill>
                  <a:schemeClr val="tx2"/>
                </a:solidFill>
                <a:latin typeface="Times New Roman" pitchFamily="18" charset="0"/>
                <a:sym typeface="Symbol" panose="05050102010706020507" pitchFamily="18" charset="2"/>
              </a:rPr>
              <a:t>The core domains are linked by the “clamp-loader” complex </a:t>
            </a:r>
            <a:r>
              <a:rPr lang="en-US" altLang="en-US" sz="2800" b="1" dirty="0" smtClean="0">
                <a:solidFill>
                  <a:schemeClr val="tx2"/>
                </a:solidFill>
                <a:latin typeface="Times New Roman" pitchFamily="18" charset="0"/>
                <a:sym typeface="Symbol" panose="05050102010706020507" pitchFamily="18" charset="2"/>
              </a:rPr>
              <a:t></a:t>
            </a:r>
            <a:r>
              <a:rPr lang="en-US" altLang="en-US" sz="2800" b="1" baseline="-25000" dirty="0" smtClean="0">
                <a:solidFill>
                  <a:schemeClr val="tx2"/>
                </a:solidFill>
                <a:latin typeface="Times New Roman" pitchFamily="18" charset="0"/>
                <a:sym typeface="Symbol" panose="05050102010706020507" pitchFamily="18" charset="2"/>
              </a:rPr>
              <a:t>3</a:t>
            </a:r>
            <a:r>
              <a:rPr lang="en-US" altLang="en-US" sz="2800" b="1" dirty="0" smtClean="0">
                <a:solidFill>
                  <a:schemeClr val="tx2"/>
                </a:solidFill>
                <a:latin typeface="Times New Roman" pitchFamily="18" charset="0"/>
                <a:sym typeface="Symbol" panose="05050102010706020507" pitchFamily="18" charset="2"/>
              </a:rPr>
              <a:t>’.</a:t>
            </a:r>
            <a:endParaRPr lang="en-US" altLang="zh-CN" sz="2800" b="1" dirty="0">
              <a:solidFill>
                <a:schemeClr val="tx2"/>
              </a:solidFill>
              <a:latin typeface="Times New Roman" pitchFamily="18" charset="0"/>
            </a:endParaRPr>
          </a:p>
          <a:p>
            <a:pPr eaLnBrk="1" hangingPunct="1">
              <a:lnSpc>
                <a:spcPct val="90000"/>
              </a:lnSpc>
            </a:pPr>
            <a:r>
              <a:rPr lang="en-US" altLang="zh-CN" sz="2800" b="1" dirty="0" smtClean="0">
                <a:solidFill>
                  <a:srgbClr val="FF0000"/>
                </a:solidFill>
                <a:latin typeface="Times New Roman" pitchFamily="18" charset="0"/>
              </a:rPr>
              <a:t>The enzyme has no 5’ to 3’ exonuclease activity.</a:t>
            </a:r>
          </a:p>
          <a:p>
            <a:pPr eaLnBrk="1" hangingPunct="1">
              <a:lnSpc>
                <a:spcPct val="90000"/>
              </a:lnSpc>
            </a:pPr>
            <a:r>
              <a:rPr lang="en-US" altLang="zh-CN" sz="2800" b="1" dirty="0" smtClean="0">
                <a:solidFill>
                  <a:schemeClr val="tx2"/>
                </a:solidFill>
                <a:latin typeface="Times New Roman" pitchFamily="18" charset="0"/>
              </a:rPr>
              <a:t>The</a:t>
            </a:r>
            <a:r>
              <a:rPr lang="en-US" altLang="zh-CN" sz="2800" b="1" dirty="0" smtClean="0">
                <a:solidFill>
                  <a:schemeClr val="tx2"/>
                </a:solidFill>
                <a:latin typeface="Symbol" pitchFamily="18" charset="2"/>
              </a:rPr>
              <a:t> b</a:t>
            </a:r>
            <a:r>
              <a:rPr lang="en-US" altLang="zh-CN" sz="2800" b="1" dirty="0" smtClean="0">
                <a:solidFill>
                  <a:schemeClr val="tx2"/>
                </a:solidFill>
                <a:latin typeface="Times New Roman" pitchFamily="18" charset="0"/>
              </a:rPr>
              <a:t> subunits provide high processivity, with more than 500,000 nucleotides added per</a:t>
            </a:r>
            <a:r>
              <a:rPr lang="en-US" altLang="zh-CN" sz="2800" b="1" dirty="0" smtClean="0">
                <a:latin typeface="Times New Roman" pitchFamily="18" charset="0"/>
              </a:rPr>
              <a:t> binding.</a:t>
            </a:r>
          </a:p>
          <a:p>
            <a:pPr eaLnBrk="1" hangingPunct="1">
              <a:lnSpc>
                <a:spcPct val="90000"/>
              </a:lnSpc>
            </a:pPr>
            <a:r>
              <a:rPr lang="en-US" altLang="zh-CN" sz="2800" b="1" dirty="0" smtClean="0">
                <a:latin typeface="Times New Roman" pitchFamily="18" charset="0"/>
              </a:rPr>
              <a:t>The rate of DNA synthesis is high, with 1000 nucleotides/second.</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685800" y="6019800"/>
            <a:ext cx="7772400" cy="457200"/>
          </a:xfrm>
        </p:spPr>
        <p:txBody>
          <a:bodyPr/>
          <a:lstStyle/>
          <a:p>
            <a:r>
              <a:rPr lang="en-US" altLang="en-US" sz="4800" b="1" dirty="0" smtClean="0">
                <a:solidFill>
                  <a:srgbClr val="0000FF"/>
                </a:solidFill>
                <a:latin typeface="Times New Roman" panose="02020603050405020304" pitchFamily="18" charset="0"/>
                <a:cs typeface="Times New Roman" panose="02020603050405020304" pitchFamily="18" charset="0"/>
              </a:rPr>
              <a:t>DNA polymerase III</a:t>
            </a:r>
          </a:p>
        </p:txBody>
      </p:sp>
      <p:pic>
        <p:nvPicPr>
          <p:cNvPr id="39940" name="Picture 5" descr="C:\Users\shannon.moloney\AppData\Local\Temp\wz1b9c\ch25\figure_25_0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920750"/>
            <a:ext cx="8534400" cy="349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文本框 4"/>
          <p:cNvSpPr txBox="1"/>
          <p:nvPr/>
        </p:nvSpPr>
        <p:spPr>
          <a:xfrm>
            <a:off x="304800" y="4533066"/>
            <a:ext cx="2190023" cy="923330"/>
          </a:xfrm>
          <a:prstGeom prst="rect">
            <a:avLst/>
          </a:prstGeom>
          <a:noFill/>
        </p:spPr>
        <p:txBody>
          <a:bodyPr wrap="square" rtlCol="0">
            <a:spAutoFit/>
          </a:bodyPr>
          <a:lstStyle/>
          <a:p>
            <a:r>
              <a:rPr lang="en-US" altLang="zh-CN" b="1" dirty="0" smtClean="0">
                <a:solidFill>
                  <a:srgbClr val="FF0000"/>
                </a:solidFill>
                <a:latin typeface="Times New Roman" pitchFamily="18" charset="0"/>
              </a:rPr>
              <a:t>Clamp-loading</a:t>
            </a:r>
            <a:endParaRPr lang="en-US" altLang="zh-CN" b="1" dirty="0">
              <a:solidFill>
                <a:srgbClr val="FF0000"/>
              </a:solidFill>
              <a:latin typeface="Times New Roman" pitchFamily="18" charset="0"/>
            </a:endParaRPr>
          </a:p>
          <a:p>
            <a:r>
              <a:rPr lang="en-US" altLang="zh-CN" b="1" dirty="0">
                <a:solidFill>
                  <a:srgbClr val="FF0000"/>
                </a:solidFill>
                <a:latin typeface="Times New Roman" pitchFamily="18" charset="0"/>
              </a:rPr>
              <a:t>complex (</a:t>
            </a:r>
            <a:r>
              <a:rPr lang="en-US" altLang="zh-CN" b="1" dirty="0">
                <a:solidFill>
                  <a:srgbClr val="FF0000"/>
                </a:solidFill>
                <a:latin typeface="Symbol" pitchFamily="18" charset="2"/>
              </a:rPr>
              <a:t>g</a:t>
            </a:r>
            <a:r>
              <a:rPr lang="en-US" altLang="zh-CN" b="1" dirty="0">
                <a:solidFill>
                  <a:srgbClr val="FF0000"/>
                </a:solidFill>
                <a:latin typeface="Times New Roman" pitchFamily="18" charset="0"/>
              </a:rPr>
              <a:t> complex)</a:t>
            </a:r>
          </a:p>
          <a:p>
            <a:endParaRPr lang="zh-CN" altLang="en-US" dirty="0"/>
          </a:p>
        </p:txBody>
      </p:sp>
      <p:cxnSp>
        <p:nvCxnSpPr>
          <p:cNvPr id="6" name="直接箭头连接符 5"/>
          <p:cNvCxnSpPr/>
          <p:nvPr/>
        </p:nvCxnSpPr>
        <p:spPr>
          <a:xfrm flipV="1">
            <a:off x="1524000" y="3848250"/>
            <a:ext cx="457200" cy="67895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 name="矩形 1"/>
          <p:cNvSpPr/>
          <p:nvPr/>
        </p:nvSpPr>
        <p:spPr>
          <a:xfrm>
            <a:off x="3200400" y="4209901"/>
            <a:ext cx="5738446" cy="1569660"/>
          </a:xfrm>
          <a:prstGeom prst="rect">
            <a:avLst/>
          </a:prstGeom>
        </p:spPr>
        <p:txBody>
          <a:bodyPr wrap="square">
            <a:spAutoFit/>
          </a:bodyPr>
          <a:lstStyle/>
          <a:p>
            <a:r>
              <a:rPr lang="en-US" altLang="en-US" sz="2400" b="1" dirty="0" smtClean="0">
                <a:solidFill>
                  <a:srgbClr val="000000"/>
                </a:solidFill>
                <a:latin typeface="Times New Roman" panose="02020603050405020304" pitchFamily="18" charset="0"/>
                <a:cs typeface="Times New Roman" panose="02020603050405020304" pitchFamily="18" charset="0"/>
              </a:rPr>
              <a:t>Core </a:t>
            </a:r>
            <a:r>
              <a:rPr lang="en-US" altLang="en-US" sz="2400" b="1" dirty="0">
                <a:solidFill>
                  <a:srgbClr val="000000"/>
                </a:solidFill>
                <a:latin typeface="Times New Roman" panose="02020603050405020304" pitchFamily="18" charset="0"/>
                <a:cs typeface="Times New Roman" panose="02020603050405020304" pitchFamily="18" charset="0"/>
              </a:rPr>
              <a:t>domains, composed of subunits </a:t>
            </a:r>
            <a:r>
              <a:rPr lang="el-GR" altLang="en-US" sz="2400" b="1" i="1" dirty="0">
                <a:solidFill>
                  <a:srgbClr val="000000"/>
                </a:solidFill>
                <a:latin typeface="Times New Roman" panose="02020603050405020304" pitchFamily="18" charset="0"/>
                <a:cs typeface="Times New Roman" panose="02020603050405020304" pitchFamily="18" charset="0"/>
              </a:rPr>
              <a:t>α</a:t>
            </a:r>
            <a:r>
              <a:rPr lang="en-US" altLang="en-US" sz="2400" b="1" dirty="0">
                <a:solidFill>
                  <a:srgbClr val="000000"/>
                </a:solidFill>
                <a:latin typeface="Times New Roman" panose="02020603050405020304" pitchFamily="18" charset="0"/>
                <a:cs typeface="Times New Roman" panose="02020603050405020304" pitchFamily="18" charset="0"/>
              </a:rPr>
              <a:t>, </a:t>
            </a:r>
            <a:r>
              <a:rPr lang="el-GR" altLang="en-US" sz="2400" b="1" i="1" dirty="0">
                <a:solidFill>
                  <a:srgbClr val="000000"/>
                </a:solidFill>
                <a:latin typeface="Times New Roman" panose="02020603050405020304" pitchFamily="18" charset="0"/>
                <a:cs typeface="Times New Roman" panose="02020603050405020304" pitchFamily="18" charset="0"/>
              </a:rPr>
              <a:t>ε</a:t>
            </a:r>
            <a:r>
              <a:rPr lang="en-US" altLang="en-US" sz="2400" b="1" dirty="0">
                <a:solidFill>
                  <a:srgbClr val="000000"/>
                </a:solidFill>
                <a:latin typeface="Times New Roman" panose="02020603050405020304" pitchFamily="18" charset="0"/>
                <a:cs typeface="Times New Roman" panose="02020603050405020304" pitchFamily="18" charset="0"/>
              </a:rPr>
              <a:t>, and </a:t>
            </a:r>
            <a:r>
              <a:rPr lang="el-GR" altLang="en-US" sz="2400" b="1" i="1" dirty="0">
                <a:solidFill>
                  <a:srgbClr val="000000"/>
                </a:solidFill>
                <a:latin typeface="Times New Roman" panose="02020603050405020304" pitchFamily="18" charset="0"/>
                <a:cs typeface="Times New Roman" panose="02020603050405020304" pitchFamily="18" charset="0"/>
              </a:rPr>
              <a:t>θ</a:t>
            </a:r>
            <a:r>
              <a:rPr lang="en-US" altLang="en-US" sz="2400" b="1" dirty="0">
                <a:solidFill>
                  <a:srgbClr val="000000"/>
                </a:solidFill>
                <a:latin typeface="Times New Roman" panose="02020603050405020304" pitchFamily="18" charset="0"/>
                <a:cs typeface="Times New Roman" panose="02020603050405020304" pitchFamily="18" charset="0"/>
              </a:rPr>
              <a:t>, are linked by a five-subunit clamp-loading complex (also known as the </a:t>
            </a:r>
            <a:r>
              <a:rPr lang="el-GR" altLang="en-US" sz="2400" b="1" i="1" dirty="0">
                <a:solidFill>
                  <a:srgbClr val="000000"/>
                </a:solidFill>
                <a:latin typeface="Times New Roman" panose="02020603050405020304" pitchFamily="18" charset="0"/>
                <a:cs typeface="Times New Roman" panose="02020603050405020304" pitchFamily="18" charset="0"/>
              </a:rPr>
              <a:t>γ</a:t>
            </a:r>
            <a:r>
              <a:rPr lang="en-US" altLang="en-US" sz="2400" b="1" i="1" dirty="0">
                <a:solidFill>
                  <a:srgbClr val="000000"/>
                </a:solidFill>
                <a:latin typeface="Times New Roman" panose="02020603050405020304" pitchFamily="18" charset="0"/>
                <a:cs typeface="Times New Roman" panose="02020603050405020304" pitchFamily="18" charset="0"/>
              </a:rPr>
              <a:t> </a:t>
            </a:r>
            <a:r>
              <a:rPr lang="en-US" altLang="en-US" sz="2400" b="1" dirty="0">
                <a:solidFill>
                  <a:srgbClr val="000000"/>
                </a:solidFill>
                <a:latin typeface="Times New Roman" panose="02020603050405020304" pitchFamily="18" charset="0"/>
                <a:cs typeface="Times New Roman" panose="02020603050405020304" pitchFamily="18" charset="0"/>
              </a:rPr>
              <a:t>complex) with the composition </a:t>
            </a:r>
            <a:r>
              <a:rPr lang="el-GR" altLang="en-US" sz="2400" b="1" i="1" dirty="0" smtClean="0">
                <a:solidFill>
                  <a:srgbClr val="000000"/>
                </a:solidFill>
                <a:latin typeface="Times New Roman" panose="02020603050405020304" pitchFamily="18" charset="0"/>
                <a:cs typeface="Times New Roman" panose="02020603050405020304" pitchFamily="18" charset="0"/>
              </a:rPr>
              <a:t>τ</a:t>
            </a:r>
            <a:r>
              <a:rPr lang="en-US" altLang="en-US" sz="2400" b="1" baseline="-25000" dirty="0">
                <a:solidFill>
                  <a:srgbClr val="000000"/>
                </a:solidFill>
                <a:latin typeface="Times New Roman" panose="02020603050405020304" pitchFamily="18" charset="0"/>
                <a:cs typeface="Times New Roman" panose="02020603050405020304" pitchFamily="18" charset="0"/>
              </a:rPr>
              <a:t>3</a:t>
            </a:r>
            <a:r>
              <a:rPr lang="el-GR" altLang="en-US" sz="2400" b="1" i="1" dirty="0" smtClean="0">
                <a:solidFill>
                  <a:srgbClr val="000000"/>
                </a:solidFill>
                <a:latin typeface="Times New Roman" panose="02020603050405020304" pitchFamily="18" charset="0"/>
                <a:cs typeface="Times New Roman" panose="02020603050405020304" pitchFamily="18" charset="0"/>
              </a:rPr>
              <a:t>δδ</a:t>
            </a:r>
            <a:r>
              <a:rPr lang="en-US" altLang="en-US" sz="2400" b="1" dirty="0">
                <a:solidFill>
                  <a:srgbClr val="000000"/>
                </a:solidFill>
                <a:latin typeface="Times New Roman" panose="02020603050405020304" pitchFamily="18" charset="0"/>
                <a:cs typeface="Times New Roman" panose="02020603050405020304" pitchFamily="18" charset="0"/>
              </a:rPr>
              <a:t>’</a:t>
            </a:r>
            <a:r>
              <a:rPr lang="en-US" altLang="ja-JP" sz="2400" b="1" dirty="0">
                <a:solidFill>
                  <a:srgbClr val="000000"/>
                </a:solidFill>
                <a:latin typeface="Times New Roman" panose="02020603050405020304" pitchFamily="18" charset="0"/>
                <a:cs typeface="Times New Roman" panose="02020603050405020304" pitchFamily="18" charset="0"/>
              </a:rPr>
              <a:t>.</a:t>
            </a:r>
            <a:endParaRPr lang="zh-CN" altLang="en-US"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9081942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10"/>
          <p:cNvPicPr>
            <a:picLocks noChangeAspect="1" noChangeArrowheads="1"/>
          </p:cNvPicPr>
          <p:nvPr/>
        </p:nvPicPr>
        <p:blipFill>
          <a:blip r:embed="rId2"/>
          <a:srcRect/>
          <a:stretch>
            <a:fillRect/>
          </a:stretch>
        </p:blipFill>
        <p:spPr bwMode="auto">
          <a:xfrm>
            <a:off x="762000" y="914400"/>
            <a:ext cx="5029200" cy="5435600"/>
          </a:xfrm>
          <a:prstGeom prst="rect">
            <a:avLst/>
          </a:prstGeom>
          <a:noFill/>
          <a:ln w="9525">
            <a:noFill/>
            <a:miter lim="800000"/>
            <a:headEnd/>
            <a:tailEnd/>
          </a:ln>
        </p:spPr>
      </p:pic>
      <p:sp>
        <p:nvSpPr>
          <p:cNvPr id="35843" name="Rectangle 5"/>
          <p:cNvSpPr>
            <a:spLocks noChangeArrowheads="1"/>
          </p:cNvSpPr>
          <p:nvPr/>
        </p:nvSpPr>
        <p:spPr bwMode="auto">
          <a:xfrm>
            <a:off x="3962400" y="0"/>
            <a:ext cx="1933575" cy="946150"/>
          </a:xfrm>
          <a:prstGeom prst="rect">
            <a:avLst/>
          </a:prstGeom>
          <a:noFill/>
          <a:ln w="9525">
            <a:noFill/>
            <a:miter lim="800000"/>
            <a:headEnd/>
            <a:tailEnd/>
          </a:ln>
        </p:spPr>
        <p:txBody>
          <a:bodyPr wrap="none">
            <a:spAutoFit/>
          </a:bodyPr>
          <a:lstStyle/>
          <a:p>
            <a:pPr eaLnBrk="0" hangingPunct="0"/>
            <a:r>
              <a:rPr kumimoji="1" lang="en-US" altLang="zh-CN" sz="2800" b="1" dirty="0">
                <a:solidFill>
                  <a:srgbClr val="FF0000"/>
                </a:solidFill>
                <a:latin typeface="Times New Roman" pitchFamily="18" charset="0"/>
              </a:rPr>
              <a:t>A clamping</a:t>
            </a:r>
          </a:p>
          <a:p>
            <a:pPr eaLnBrk="0" hangingPunct="0"/>
            <a:r>
              <a:rPr kumimoji="1" lang="en-US" altLang="zh-CN" sz="2800" b="1" dirty="0">
                <a:solidFill>
                  <a:srgbClr val="FF0000"/>
                </a:solidFill>
                <a:latin typeface="Symbol" pitchFamily="18" charset="2"/>
              </a:rPr>
              <a:t>b</a:t>
            </a:r>
            <a:r>
              <a:rPr kumimoji="1" lang="en-US" altLang="zh-CN" sz="2800" b="1" dirty="0">
                <a:solidFill>
                  <a:srgbClr val="FF0000"/>
                </a:solidFill>
                <a:latin typeface="Times New Roman" pitchFamily="18" charset="0"/>
              </a:rPr>
              <a:t> dimer</a:t>
            </a:r>
            <a:endParaRPr kumimoji="1" lang="en-US" altLang="zh-CN" b="1" dirty="0">
              <a:solidFill>
                <a:srgbClr val="FF0000"/>
              </a:solidFill>
              <a:latin typeface="Times New Roman" pitchFamily="18" charset="0"/>
            </a:endParaRPr>
          </a:p>
        </p:txBody>
      </p:sp>
      <p:sp>
        <p:nvSpPr>
          <p:cNvPr id="35844" name="Line 6"/>
          <p:cNvSpPr>
            <a:spLocks noChangeShapeType="1"/>
          </p:cNvSpPr>
          <p:nvPr/>
        </p:nvSpPr>
        <p:spPr bwMode="auto">
          <a:xfrm flipH="1">
            <a:off x="3810000" y="914400"/>
            <a:ext cx="914400" cy="457200"/>
          </a:xfrm>
          <a:prstGeom prst="line">
            <a:avLst/>
          </a:prstGeom>
          <a:noFill/>
          <a:ln w="31750">
            <a:solidFill>
              <a:srgbClr val="666699"/>
            </a:solidFill>
            <a:round/>
            <a:headEnd/>
            <a:tailEnd type="triangle" w="med" len="med"/>
          </a:ln>
        </p:spPr>
        <p:txBody>
          <a:bodyPr/>
          <a:lstStyle/>
          <a:p>
            <a:endParaRPr lang="zh-CN" altLang="en-US"/>
          </a:p>
        </p:txBody>
      </p:sp>
      <p:sp>
        <p:nvSpPr>
          <p:cNvPr id="35845" name="Line 7"/>
          <p:cNvSpPr>
            <a:spLocks noChangeShapeType="1"/>
          </p:cNvSpPr>
          <p:nvPr/>
        </p:nvSpPr>
        <p:spPr bwMode="auto">
          <a:xfrm flipH="1">
            <a:off x="4648200" y="914400"/>
            <a:ext cx="533400" cy="2438400"/>
          </a:xfrm>
          <a:prstGeom prst="line">
            <a:avLst/>
          </a:prstGeom>
          <a:noFill/>
          <a:ln w="31750">
            <a:solidFill>
              <a:srgbClr val="0000FF"/>
            </a:solidFill>
            <a:round/>
            <a:headEnd/>
            <a:tailEnd type="triangle" w="med" len="med"/>
          </a:ln>
        </p:spPr>
        <p:txBody>
          <a:bodyPr/>
          <a:lstStyle/>
          <a:p>
            <a:endParaRPr lang="zh-CN" altLang="en-US"/>
          </a:p>
        </p:txBody>
      </p:sp>
      <p:sp>
        <p:nvSpPr>
          <p:cNvPr id="35846" name="Rectangle 8"/>
          <p:cNvSpPr>
            <a:spLocks noChangeArrowheads="1"/>
          </p:cNvSpPr>
          <p:nvPr/>
        </p:nvSpPr>
        <p:spPr bwMode="auto">
          <a:xfrm>
            <a:off x="5257800" y="4630738"/>
            <a:ext cx="3886200" cy="2227262"/>
          </a:xfrm>
          <a:prstGeom prst="rect">
            <a:avLst/>
          </a:prstGeom>
          <a:noFill/>
          <a:ln w="9525">
            <a:noFill/>
            <a:miter lim="800000"/>
            <a:headEnd/>
            <a:tailEnd/>
          </a:ln>
        </p:spPr>
        <p:txBody>
          <a:bodyPr>
            <a:spAutoFit/>
          </a:bodyPr>
          <a:lstStyle/>
          <a:p>
            <a:pPr eaLnBrk="0" hangingPunct="0"/>
            <a:r>
              <a:rPr kumimoji="1" lang="en-US" altLang="zh-CN" sz="2800" b="1" dirty="0">
                <a:solidFill>
                  <a:srgbClr val="0000FF"/>
                </a:solidFill>
                <a:latin typeface="Times New Roman" pitchFamily="18" charset="0"/>
              </a:rPr>
              <a:t>The two </a:t>
            </a:r>
            <a:r>
              <a:rPr kumimoji="1" lang="en-US" altLang="zh-CN" sz="2800" b="1" dirty="0">
                <a:solidFill>
                  <a:srgbClr val="0000FF"/>
                </a:solidFill>
                <a:latin typeface="Symbol" pitchFamily="18" charset="2"/>
              </a:rPr>
              <a:t>b</a:t>
            </a:r>
            <a:r>
              <a:rPr kumimoji="1" lang="en-US" altLang="zh-CN" sz="2800" b="1" dirty="0">
                <a:solidFill>
                  <a:srgbClr val="0000FF"/>
                </a:solidFill>
                <a:latin typeface="Times New Roman" pitchFamily="18" charset="0"/>
              </a:rPr>
              <a:t> subunits of</a:t>
            </a:r>
          </a:p>
          <a:p>
            <a:pPr eaLnBrk="0" hangingPunct="0"/>
            <a:r>
              <a:rPr kumimoji="1" lang="en-US" altLang="zh-CN" sz="2800" b="1" i="1" dirty="0">
                <a:solidFill>
                  <a:srgbClr val="0000FF"/>
                </a:solidFill>
                <a:latin typeface="Times New Roman" pitchFamily="18" charset="0"/>
              </a:rPr>
              <a:t>E. coli</a:t>
            </a:r>
            <a:r>
              <a:rPr kumimoji="1" lang="en-US" altLang="zh-CN" sz="2800" b="1" dirty="0">
                <a:solidFill>
                  <a:srgbClr val="0000FF"/>
                </a:solidFill>
                <a:latin typeface="Times New Roman" pitchFamily="18" charset="0"/>
              </a:rPr>
              <a:t> polymerase III</a:t>
            </a:r>
          </a:p>
          <a:p>
            <a:pPr eaLnBrk="0" hangingPunct="0"/>
            <a:r>
              <a:rPr kumimoji="1" lang="en-US" altLang="zh-CN" sz="2800" b="1" dirty="0">
                <a:solidFill>
                  <a:srgbClr val="0000FF"/>
                </a:solidFill>
                <a:latin typeface="Times New Roman" pitchFamily="18" charset="0"/>
              </a:rPr>
              <a:t>form a circular clamp</a:t>
            </a:r>
          </a:p>
          <a:p>
            <a:pPr eaLnBrk="0" hangingPunct="0"/>
            <a:r>
              <a:rPr kumimoji="1" lang="en-US" altLang="zh-CN" sz="2800" b="1" dirty="0">
                <a:solidFill>
                  <a:srgbClr val="0000FF"/>
                </a:solidFill>
                <a:latin typeface="Times New Roman" pitchFamily="18" charset="0"/>
              </a:rPr>
              <a:t>that surround DNA to</a:t>
            </a:r>
          </a:p>
          <a:p>
            <a:pPr eaLnBrk="0" hangingPunct="0"/>
            <a:r>
              <a:rPr kumimoji="1" lang="en-US" altLang="zh-CN" sz="2800" b="1" dirty="0">
                <a:solidFill>
                  <a:srgbClr val="0000FF"/>
                </a:solidFill>
                <a:latin typeface="Times New Roman" pitchFamily="18" charset="0"/>
              </a:rPr>
              <a:t>increase its processivity.</a:t>
            </a:r>
          </a:p>
        </p:txBody>
      </p:sp>
      <p:pic>
        <p:nvPicPr>
          <p:cNvPr id="35847" name="Picture 9"/>
          <p:cNvPicPr>
            <a:picLocks noChangeAspect="1" noChangeArrowheads="1"/>
          </p:cNvPicPr>
          <p:nvPr/>
        </p:nvPicPr>
        <p:blipFill>
          <a:blip r:embed="rId3"/>
          <a:srcRect/>
          <a:stretch>
            <a:fillRect/>
          </a:stretch>
        </p:blipFill>
        <p:spPr bwMode="auto">
          <a:xfrm>
            <a:off x="6075363" y="0"/>
            <a:ext cx="3068637" cy="3251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200025" y="279400"/>
          <a:ext cx="8743950" cy="6299201"/>
        </p:xfrm>
        <a:graphic>
          <a:graphicData uri="http://schemas.openxmlformats.org/drawingml/2006/table">
            <a:tbl>
              <a:tblPr firstRow="1" bandRow="1">
                <a:tableStyleId>{69012ECD-51FC-41F1-AA8D-1B2483CD663E}</a:tableStyleId>
              </a:tblPr>
              <a:tblGrid>
                <a:gridCol w="1009036">
                  <a:extLst>
                    <a:ext uri="{9D8B030D-6E8A-4147-A177-3AD203B41FA5}">
                      <a16:colId xmlns:a16="http://schemas.microsoft.com/office/drawing/2014/main" val="20000"/>
                    </a:ext>
                  </a:extLst>
                </a:gridCol>
                <a:gridCol w="475400">
                  <a:extLst>
                    <a:ext uri="{9D8B030D-6E8A-4147-A177-3AD203B41FA5}">
                      <a16:colId xmlns:a16="http://schemas.microsoft.com/office/drawing/2014/main" val="20001"/>
                    </a:ext>
                  </a:extLst>
                </a:gridCol>
                <a:gridCol w="916598">
                  <a:extLst>
                    <a:ext uri="{9D8B030D-6E8A-4147-A177-3AD203B41FA5}">
                      <a16:colId xmlns:a16="http://schemas.microsoft.com/office/drawing/2014/main" val="20002"/>
                    </a:ext>
                  </a:extLst>
                </a:gridCol>
                <a:gridCol w="1270018">
                  <a:extLst>
                    <a:ext uri="{9D8B030D-6E8A-4147-A177-3AD203B41FA5}">
                      <a16:colId xmlns:a16="http://schemas.microsoft.com/office/drawing/2014/main" val="20003"/>
                    </a:ext>
                  </a:extLst>
                </a:gridCol>
                <a:gridCol w="1112163">
                  <a:extLst>
                    <a:ext uri="{9D8B030D-6E8A-4147-A177-3AD203B41FA5}">
                      <a16:colId xmlns:a16="http://schemas.microsoft.com/office/drawing/2014/main" val="20004"/>
                    </a:ext>
                  </a:extLst>
                </a:gridCol>
                <a:gridCol w="1966017">
                  <a:extLst>
                    <a:ext uri="{9D8B030D-6E8A-4147-A177-3AD203B41FA5}">
                      <a16:colId xmlns:a16="http://schemas.microsoft.com/office/drawing/2014/main" val="20005"/>
                    </a:ext>
                  </a:extLst>
                </a:gridCol>
                <a:gridCol w="1994718">
                  <a:extLst>
                    <a:ext uri="{9D8B030D-6E8A-4147-A177-3AD203B41FA5}">
                      <a16:colId xmlns:a16="http://schemas.microsoft.com/office/drawing/2014/main" val="20006"/>
                    </a:ext>
                  </a:extLst>
                </a:gridCol>
              </a:tblGrid>
              <a:tr h="365802">
                <a:tc gridSpan="2">
                  <a:txBody>
                    <a:bodyPr/>
                    <a:lstStyle/>
                    <a:p>
                      <a:pPr algn="ctr"/>
                      <a:r>
                        <a:rPr lang="en-US" sz="1800" dirty="0" smtClean="0"/>
                        <a:t>TABLE 25-2</a:t>
                      </a:r>
                      <a:endParaRPr lang="en-US" sz="1800" dirty="0"/>
                    </a:p>
                  </a:txBody>
                  <a:tcPr marT="45725" marB="45725">
                    <a:lnL w="12700" cap="flat" cmpd="sng" algn="ctr">
                      <a:solidFill>
                        <a:srgbClr val="808080">
                          <a:lumMod val="75000"/>
                        </a:srgbClr>
                      </a:solidFill>
                      <a:prstDash val="solid"/>
                      <a:round/>
                      <a:headEnd type="none" w="med" len="med"/>
                      <a:tailEnd type="none" w="med" len="med"/>
                    </a:lnL>
                    <a:lnT w="12700" cap="flat" cmpd="sng" algn="ctr">
                      <a:solidFill>
                        <a:srgbClr val="808080">
                          <a:lumMod val="75000"/>
                        </a:srgbClr>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470F26"/>
                    </a:solidFill>
                  </a:tcPr>
                </a:tc>
                <a:tc hMerge="1">
                  <a:txBody>
                    <a:bodyPr/>
                    <a:lstStyle/>
                    <a:p>
                      <a:endParaRPr lang="en-US"/>
                    </a:p>
                  </a:txBody>
                  <a:tcPr/>
                </a:tc>
                <a:tc gridSpan="5">
                  <a:txBody>
                    <a:bodyPr/>
                    <a:lstStyle/>
                    <a:p>
                      <a:r>
                        <a:rPr lang="en-US" sz="1800" b="1" kern="1200" baseline="0" dirty="0" smtClean="0">
                          <a:solidFill>
                            <a:schemeClr val="bg1"/>
                          </a:solidFill>
                          <a:latin typeface="+mn-lt"/>
                          <a:ea typeface="+mn-ea"/>
                          <a:cs typeface="+mn-cs"/>
                        </a:rPr>
                        <a:t>Subunits of DNA Polymerase III of </a:t>
                      </a:r>
                      <a:r>
                        <a:rPr lang="en-US" sz="1800" b="1" i="1" kern="1200" baseline="0" dirty="0" smtClean="0">
                          <a:solidFill>
                            <a:schemeClr val="bg1"/>
                          </a:solidFill>
                          <a:latin typeface="+mn-lt"/>
                          <a:ea typeface="+mn-ea"/>
                          <a:cs typeface="+mn-cs"/>
                        </a:rPr>
                        <a:t>E. coli</a:t>
                      </a:r>
                      <a:endParaRPr lang="en-US" sz="1800" i="1" dirty="0">
                        <a:solidFill>
                          <a:schemeClr val="bg1"/>
                        </a:solidFill>
                      </a:endParaRPr>
                    </a:p>
                  </a:txBody>
                  <a:tcPr marT="45725" marB="45725">
                    <a:lnT w="12700" cap="flat" cmpd="sng" algn="ctr">
                      <a:solidFill>
                        <a:srgbClr val="808080">
                          <a:lumMod val="75000"/>
                        </a:srgbClr>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667B81"/>
                    </a:solidFill>
                  </a:tcPr>
                </a:tc>
                <a:tc hMerge="1">
                  <a:txBody>
                    <a:bodyPr/>
                    <a:lstStyle/>
                    <a:p>
                      <a:endParaRPr lang="en-US" dirty="0"/>
                    </a:p>
                  </a:txBody>
                  <a:tcPr/>
                </a:tc>
                <a:tc hMerge="1">
                  <a:txBody>
                    <a:bodyPr/>
                    <a:lstStyle/>
                    <a:p>
                      <a:endParaRPr lang="en-US"/>
                    </a:p>
                  </a:txBody>
                  <a:tcPr/>
                </a:tc>
                <a:tc hMerge="1">
                  <a:txBody>
                    <a:bodyPr/>
                    <a:lstStyle/>
                    <a:p>
                      <a:endParaRPr lang="en-US" sz="1800" dirty="0">
                        <a:solidFill>
                          <a:schemeClr val="bg1"/>
                        </a:solidFill>
                      </a:endParaRPr>
                    </a:p>
                  </a:txBody>
                  <a:tcPr anchor="ctr">
                    <a:lnT w="12700" cap="flat" cmpd="sng" algn="ctr">
                      <a:solidFill>
                        <a:srgbClr val="808080">
                          <a:lumMod val="75000"/>
                        </a:srgbClr>
                      </a:solidFill>
                      <a:prstDash val="solid"/>
                      <a:round/>
                      <a:headEnd type="none" w="med" len="med"/>
                      <a:tailEnd type="none" w="med" len="med"/>
                    </a:lnT>
                    <a:lnB w="12700" cap="flat" cmpd="sng" algn="ctr">
                      <a:solidFill>
                        <a:srgbClr val="808080">
                          <a:lumMod val="75000"/>
                        </a:srgbClr>
                      </a:solidFill>
                      <a:prstDash val="solid"/>
                      <a:round/>
                      <a:headEnd type="none" w="med" len="med"/>
                      <a:tailEnd type="none" w="med" len="med"/>
                    </a:lnB>
                    <a:solidFill>
                      <a:srgbClr val="667B81"/>
                    </a:solidFill>
                  </a:tcPr>
                </a:tc>
                <a:tc hMerge="1">
                  <a:txBody>
                    <a:bodyPr/>
                    <a:lstStyle/>
                    <a:p>
                      <a:endParaRPr lang="en-US" sz="1800" dirty="0">
                        <a:solidFill>
                          <a:schemeClr val="bg1"/>
                        </a:solidFill>
                      </a:endParaRPr>
                    </a:p>
                  </a:txBody>
                  <a:tcPr anchor="ctr">
                    <a:lnT w="12700" cap="flat" cmpd="sng" algn="ctr">
                      <a:solidFill>
                        <a:srgbClr val="808080">
                          <a:lumMod val="75000"/>
                        </a:srgbClr>
                      </a:solidFill>
                      <a:prstDash val="solid"/>
                      <a:round/>
                      <a:headEnd type="none" w="med" len="med"/>
                      <a:tailEnd type="none" w="med" len="med"/>
                    </a:lnT>
                    <a:lnB w="12700" cap="flat" cmpd="sng" algn="ctr">
                      <a:solidFill>
                        <a:srgbClr val="808080">
                          <a:lumMod val="75000"/>
                        </a:srgbClr>
                      </a:solidFill>
                      <a:prstDash val="solid"/>
                      <a:round/>
                      <a:headEnd type="none" w="med" len="med"/>
                      <a:tailEnd type="none" w="med" len="med"/>
                    </a:lnB>
                    <a:solidFill>
                      <a:srgbClr val="667B81"/>
                    </a:solidFill>
                  </a:tcPr>
                </a:tc>
                <a:extLst>
                  <a:ext uri="{0D108BD9-81ED-4DB2-BD59-A6C34878D82A}">
                    <a16:rowId xmlns:a16="http://schemas.microsoft.com/office/drawing/2014/main" val="10000"/>
                  </a:ext>
                </a:extLst>
              </a:tr>
              <a:tr h="685878">
                <a:tc>
                  <a:txBody>
                    <a:bodyPr/>
                    <a:lstStyle/>
                    <a:p>
                      <a:pPr algn="ctr"/>
                      <a:r>
                        <a:rPr lang="en-US" sz="1300" b="1" dirty="0" smtClean="0"/>
                        <a:t>Subunit</a:t>
                      </a:r>
                      <a:endParaRPr lang="en-US" sz="1300" b="1" dirty="0"/>
                    </a:p>
                  </a:txBody>
                  <a:tcPr marT="45725" marB="45725" anchor="ctr">
                    <a:lnL w="12700" cap="flat" cmpd="sng" algn="ctr">
                      <a:solidFill>
                        <a:srgbClr val="808080">
                          <a:lumMod val="75000"/>
                        </a:srgbClr>
                      </a:solidFill>
                      <a:prstDash val="solid"/>
                      <a:round/>
                      <a:headEnd type="none" w="med" len="med"/>
                      <a:tailEnd type="none" w="med" len="med"/>
                    </a:lnL>
                    <a:lnT w="12700" cap="flat" cmpd="sng" algn="ctr">
                      <a:solidFill>
                        <a:scrgbClr r="0" g="0" b="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E4E5E4"/>
                    </a:solidFill>
                  </a:tcPr>
                </a:tc>
                <a:tc gridSpan="2">
                  <a:txBody>
                    <a:bodyPr/>
                    <a:lstStyle/>
                    <a:p>
                      <a:pPr algn="ctr"/>
                      <a:r>
                        <a:rPr lang="en-US" sz="1300" b="1" dirty="0" smtClean="0"/>
                        <a:t>Number of subunits per holoenzyme</a:t>
                      </a:r>
                      <a:endParaRPr lang="en-US" sz="1300" b="1" dirty="0"/>
                    </a:p>
                  </a:txBody>
                  <a:tcPr marT="45725" marB="45725" anchor="ctr">
                    <a:lnT w="12700" cap="flat" cmpd="sng" algn="ctr">
                      <a:solidFill>
                        <a:scrgbClr r="0" g="0" b="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E4E5E4"/>
                    </a:solidFill>
                  </a:tcPr>
                </a:tc>
                <a:tc hMerge="1">
                  <a:txBody>
                    <a:bodyPr/>
                    <a:lstStyle/>
                    <a:p>
                      <a:endParaRPr lang="en-US"/>
                    </a:p>
                  </a:txBody>
                  <a:tcPr/>
                </a:tc>
                <a:tc>
                  <a:txBody>
                    <a:bodyPr/>
                    <a:lstStyle/>
                    <a:p>
                      <a:pPr algn="ctr"/>
                      <a:r>
                        <a:rPr lang="en-US" sz="1300" b="1" i="1" baseline="0" dirty="0" smtClean="0"/>
                        <a:t>M</a:t>
                      </a:r>
                      <a:r>
                        <a:rPr lang="en-US" sz="1300" b="1" baseline="-25000" dirty="0" smtClean="0"/>
                        <a:t>r</a:t>
                      </a:r>
                      <a:r>
                        <a:rPr lang="en-US" sz="1300" b="1" baseline="0" dirty="0" smtClean="0"/>
                        <a:t> of subunit</a:t>
                      </a:r>
                      <a:endParaRPr lang="en-US" sz="1300" b="1" baseline="0" dirty="0"/>
                    </a:p>
                  </a:txBody>
                  <a:tcPr marT="45725" marB="45725" anchor="ctr">
                    <a:lnT w="12700" cap="flat" cmpd="sng" algn="ctr">
                      <a:solidFill>
                        <a:scrgbClr r="0" g="0" b="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E4E5E4"/>
                    </a:solidFill>
                  </a:tcPr>
                </a:tc>
                <a:tc>
                  <a:txBody>
                    <a:bodyPr/>
                    <a:lstStyle/>
                    <a:p>
                      <a:pPr algn="ctr"/>
                      <a:r>
                        <a:rPr lang="en-US" sz="1300" b="1" baseline="0" dirty="0" smtClean="0"/>
                        <a:t>Gene</a:t>
                      </a:r>
                      <a:endParaRPr lang="en-US" sz="1300" b="1" baseline="0" dirty="0"/>
                    </a:p>
                  </a:txBody>
                  <a:tcPr marT="45725" marB="45725" anchor="ctr">
                    <a:lnT w="12700" cap="flat" cmpd="sng" algn="ctr">
                      <a:solidFill>
                        <a:scrgbClr r="0" g="0" b="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E4E5E4"/>
                    </a:solidFill>
                  </a:tcPr>
                </a:tc>
                <a:tc>
                  <a:txBody>
                    <a:bodyPr/>
                    <a:lstStyle/>
                    <a:p>
                      <a:pPr algn="ctr"/>
                      <a:r>
                        <a:rPr lang="en-US" sz="1300" b="1" baseline="0" dirty="0" smtClean="0">
                          <a:solidFill>
                            <a:schemeClr val="tx1"/>
                          </a:solidFill>
                        </a:rPr>
                        <a:t>Function of subunit</a:t>
                      </a:r>
                      <a:endParaRPr lang="en-US" sz="1300" b="1" baseline="0" dirty="0">
                        <a:solidFill>
                          <a:schemeClr val="tx1"/>
                        </a:solidFill>
                      </a:endParaRPr>
                    </a:p>
                  </a:txBody>
                  <a:tcPr marT="45725" marB="45725" anchor="ctr">
                    <a:lnT w="12700" cap="flat" cmpd="sng" algn="ctr">
                      <a:solidFill>
                        <a:scrgbClr r="0" g="0" b="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E4E5E4"/>
                    </a:solidFill>
                  </a:tcPr>
                </a:tc>
                <a:tc>
                  <a:txBody>
                    <a:bodyPr/>
                    <a:lstStyle/>
                    <a:p>
                      <a:pPr algn="ctr"/>
                      <a:endParaRPr lang="en-US" sz="1300" b="1" baseline="0" dirty="0">
                        <a:solidFill>
                          <a:schemeClr val="tx1"/>
                        </a:solidFill>
                      </a:endParaRPr>
                    </a:p>
                  </a:txBody>
                  <a:tcPr marT="45725" marB="45725" anchor="ctr">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E4E5E4"/>
                    </a:solidFill>
                  </a:tcPr>
                </a:tc>
                <a:extLst>
                  <a:ext uri="{0D108BD9-81ED-4DB2-BD59-A6C34878D82A}">
                    <a16:rowId xmlns:a16="http://schemas.microsoft.com/office/drawing/2014/main" val="10001"/>
                  </a:ext>
                </a:extLst>
              </a:tr>
              <a:tr h="289593">
                <a:tc>
                  <a:txBody>
                    <a:bodyPr/>
                    <a:lstStyle/>
                    <a:p>
                      <a:pPr algn="ctr"/>
                      <a:r>
                        <a:rPr lang="en-US" sz="1300" i="1" dirty="0" smtClean="0">
                          <a:latin typeface="Symbol" charset="2"/>
                          <a:cs typeface="Symbol" charset="2"/>
                        </a:rPr>
                        <a:t>a</a:t>
                      </a:r>
                      <a:endParaRPr lang="en-US" sz="1300" i="1" dirty="0">
                        <a:latin typeface="Symbol" charset="2"/>
                        <a:cs typeface="Symbol" charset="2"/>
                      </a:endParaRPr>
                    </a:p>
                  </a:txBody>
                  <a:tcPr marT="45725" marB="45725">
                    <a:lnL w="9525"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en-US" sz="1300" dirty="0" smtClean="0"/>
                        <a:t>3</a:t>
                      </a:r>
                      <a:endParaRPr lang="en-US" sz="1300" dirty="0"/>
                    </a:p>
                  </a:txBody>
                  <a:tcPr marT="45725" marB="45725">
                    <a:lnL w="9525"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a:txBody>
                    <a:bodyPr/>
                    <a:lstStyle/>
                    <a:p>
                      <a:pPr algn="ctr"/>
                      <a:r>
                        <a:rPr lang="en-US" sz="1300" dirty="0" smtClean="0"/>
                        <a:t>129,900</a:t>
                      </a:r>
                      <a:endParaRPr lang="en-US" sz="1300" dirty="0"/>
                    </a:p>
                  </a:txBody>
                  <a:tcPr marT="45725" marB="45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300" i="1" dirty="0" smtClean="0"/>
                        <a:t>polC </a:t>
                      </a:r>
                      <a:r>
                        <a:rPr lang="en-US" sz="1300" dirty="0" smtClean="0"/>
                        <a:t>(</a:t>
                      </a:r>
                      <a:r>
                        <a:rPr lang="en-US" sz="1300" i="1" dirty="0" smtClean="0"/>
                        <a:t>dnaE</a:t>
                      </a:r>
                      <a:r>
                        <a:rPr lang="en-US" sz="1300" dirty="0" smtClean="0"/>
                        <a:t>)</a:t>
                      </a:r>
                      <a:endParaRPr lang="en-US" sz="1300" dirty="0"/>
                    </a:p>
                  </a:txBody>
                  <a:tcPr marT="45725" marB="45725">
                    <a:lnL w="1270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300" b="0" i="0" baseline="0" dirty="0" smtClean="0">
                          <a:solidFill>
                            <a:srgbClr val="000000"/>
                          </a:solidFill>
                        </a:rPr>
                        <a:t>Polymerization activity</a:t>
                      </a:r>
                      <a:endParaRPr lang="en-US" sz="1300" b="0" i="0" baseline="0" dirty="0">
                        <a:solidFill>
                          <a:srgbClr val="000000"/>
                        </a:solidFill>
                      </a:endParaRPr>
                    </a:p>
                  </a:txBody>
                  <a:tcPr marT="45725" marB="45725">
                    <a:lnL w="1270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rowSpan="3">
                  <a:txBody>
                    <a:bodyPr/>
                    <a:lstStyle/>
                    <a:p>
                      <a:pPr algn="ctr"/>
                      <a:r>
                        <a:rPr lang="en-US" sz="1300" b="0" i="0" baseline="0" dirty="0" smtClean="0">
                          <a:solidFill>
                            <a:srgbClr val="000000"/>
                          </a:solidFill>
                        </a:rPr>
                        <a:t>Core polymerase</a:t>
                      </a:r>
                      <a:endParaRPr lang="en-US" sz="1300" b="0" i="0" baseline="0" dirty="0">
                        <a:solidFill>
                          <a:srgbClr val="000000"/>
                        </a:solidFill>
                      </a:endParaRPr>
                    </a:p>
                  </a:txBody>
                  <a:tcPr marT="45725" marB="45725" anchor="ct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502977">
                <a:tc>
                  <a:txBody>
                    <a:bodyPr/>
                    <a:lstStyle/>
                    <a:p>
                      <a:pPr algn="ctr"/>
                      <a:r>
                        <a:rPr lang="en-US" sz="1300" i="1" dirty="0" smtClean="0">
                          <a:latin typeface="Symbol" charset="2"/>
                          <a:cs typeface="Symbol" charset="2"/>
                        </a:rPr>
                        <a:t>e</a:t>
                      </a:r>
                      <a:endParaRPr lang="en-US" sz="1300" i="1" dirty="0">
                        <a:latin typeface="Symbol" charset="2"/>
                        <a:cs typeface="Symbol" charset="2"/>
                      </a:endParaRPr>
                    </a:p>
                  </a:txBody>
                  <a:tcPr marT="45725" marB="45725">
                    <a:lnL w="9525"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en-US" sz="1300" dirty="0" smtClean="0"/>
                        <a:t>3</a:t>
                      </a:r>
                      <a:endParaRPr lang="en-US" sz="1300" dirty="0"/>
                    </a:p>
                  </a:txBody>
                  <a:tcPr marT="45725" marB="45725">
                    <a:lnL w="9525"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a:txBody>
                    <a:bodyPr/>
                    <a:lstStyle/>
                    <a:p>
                      <a:pPr algn="ctr"/>
                      <a:r>
                        <a:rPr lang="en-US" sz="1300" dirty="0" smtClean="0"/>
                        <a:t>27,500</a:t>
                      </a:r>
                      <a:endParaRPr lang="en-US" sz="1300" dirty="0"/>
                    </a:p>
                  </a:txBody>
                  <a:tcPr marT="45725" marB="45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300" i="1" dirty="0" smtClean="0"/>
                        <a:t>dnaQ </a:t>
                      </a:r>
                      <a:r>
                        <a:rPr lang="en-US" sz="1300" dirty="0" smtClean="0"/>
                        <a:t>(</a:t>
                      </a:r>
                      <a:r>
                        <a:rPr lang="en-US" sz="1300" i="1" dirty="0" smtClean="0"/>
                        <a:t>mutD</a:t>
                      </a:r>
                      <a:r>
                        <a:rPr lang="en-US" sz="1300" dirty="0" smtClean="0"/>
                        <a:t>)</a:t>
                      </a:r>
                      <a:endParaRPr lang="en-US" sz="1300" dirty="0"/>
                    </a:p>
                  </a:txBody>
                  <a:tcPr marT="45725" marB="45725">
                    <a:lnL w="1270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300" b="0" i="0" baseline="0" dirty="0" smtClean="0">
                          <a:solidFill>
                            <a:srgbClr val="000000"/>
                          </a:solidFill>
                        </a:rPr>
                        <a:t>3' </a:t>
                      </a:r>
                      <a:r>
                        <a:rPr lang="en-US" sz="1400" b="0" i="0" baseline="0" dirty="0" smtClean="0">
                          <a:solidFill>
                            <a:srgbClr val="000000"/>
                          </a:solidFill>
                          <a:sym typeface="Wingdings"/>
                        </a:rPr>
                        <a:t></a:t>
                      </a:r>
                      <a:r>
                        <a:rPr lang="en-US" sz="1300" b="0" i="0" baseline="0" dirty="0" smtClean="0">
                          <a:solidFill>
                            <a:srgbClr val="000000"/>
                          </a:solidFill>
                        </a:rPr>
                        <a:t> 5' proofreading</a:t>
                      </a:r>
                    </a:p>
                    <a:p>
                      <a:pPr algn="ctr"/>
                      <a:r>
                        <a:rPr lang="en-US" sz="1300" b="0" i="0" baseline="0" dirty="0" smtClean="0">
                          <a:solidFill>
                            <a:srgbClr val="000000"/>
                          </a:solidFill>
                        </a:rPr>
                        <a:t>exonuclease</a:t>
                      </a:r>
                      <a:endParaRPr lang="en-US" sz="1300" b="0" i="0" baseline="0" dirty="0">
                        <a:solidFill>
                          <a:srgbClr val="000000"/>
                        </a:solidFill>
                      </a:endParaRPr>
                    </a:p>
                  </a:txBody>
                  <a:tcPr marT="45725" marB="45725">
                    <a:lnL w="1270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lang="en-US" sz="1300" b="0" i="0" baseline="0" dirty="0">
                        <a:solidFill>
                          <a:srgbClr val="000000"/>
                        </a:solidFill>
                      </a:endParaRPr>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87736">
                <a:tc>
                  <a:txBody>
                    <a:bodyPr/>
                    <a:lstStyle/>
                    <a:p>
                      <a:pPr algn="ctr"/>
                      <a:r>
                        <a:rPr lang="en-US" sz="1300" i="1" dirty="0" smtClean="0">
                          <a:latin typeface="Symbol" charset="2"/>
                          <a:cs typeface="Symbol" charset="2"/>
                        </a:rPr>
                        <a:t>q</a:t>
                      </a:r>
                      <a:endParaRPr lang="en-US" sz="1300" i="1" dirty="0">
                        <a:latin typeface="Symbol" charset="2"/>
                        <a:cs typeface="Symbol" charset="2"/>
                      </a:endParaRPr>
                    </a:p>
                  </a:txBody>
                  <a:tcPr marT="45725" marB="45725">
                    <a:lnL w="9525"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en-US" sz="1300" dirty="0" smtClean="0"/>
                        <a:t>3</a:t>
                      </a:r>
                      <a:endParaRPr lang="en-US" sz="1300" dirty="0"/>
                    </a:p>
                  </a:txBody>
                  <a:tcPr marT="45725" marB="45725">
                    <a:lnL w="9525"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a:txBody>
                    <a:bodyPr/>
                    <a:lstStyle/>
                    <a:p>
                      <a:pPr algn="ctr"/>
                      <a:r>
                        <a:rPr lang="en-US" sz="1300" dirty="0" smtClean="0"/>
                        <a:t>8,600</a:t>
                      </a:r>
                      <a:endParaRPr lang="en-US" sz="1300" dirty="0"/>
                    </a:p>
                  </a:txBody>
                  <a:tcPr marT="45725" marB="45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300" i="1" dirty="0" smtClean="0"/>
                        <a:t>holE</a:t>
                      </a:r>
                      <a:endParaRPr lang="en-US" sz="1300" i="1" dirty="0"/>
                    </a:p>
                  </a:txBody>
                  <a:tcPr marT="45725" marB="45725">
                    <a:lnL w="1270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300" b="0" i="0" baseline="0" dirty="0" smtClean="0">
                          <a:solidFill>
                            <a:srgbClr val="000000"/>
                          </a:solidFill>
                        </a:rPr>
                        <a:t>Stabilization of </a:t>
                      </a:r>
                      <a:r>
                        <a:rPr lang="en-US" sz="1300" i="1" dirty="0" smtClean="0">
                          <a:latin typeface="Symbol" charset="2"/>
                          <a:cs typeface="Symbol" charset="2"/>
                        </a:rPr>
                        <a:t>e</a:t>
                      </a:r>
                    </a:p>
                    <a:p>
                      <a:pPr algn="ctr"/>
                      <a:r>
                        <a:rPr lang="en-US" sz="1300" b="0" i="0" baseline="0" dirty="0" smtClean="0">
                          <a:solidFill>
                            <a:srgbClr val="000000"/>
                          </a:solidFill>
                        </a:rPr>
                        <a:t> subunit</a:t>
                      </a:r>
                      <a:endParaRPr lang="en-US" sz="1300" b="0" i="0" baseline="0" dirty="0">
                        <a:solidFill>
                          <a:srgbClr val="000000"/>
                        </a:solidFill>
                      </a:endParaRPr>
                    </a:p>
                  </a:txBody>
                  <a:tcPr marT="45725" marB="45725">
                    <a:lnL w="1270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lang="en-US" sz="1300" b="0" i="0" baseline="0" dirty="0">
                        <a:solidFill>
                          <a:srgbClr val="000000"/>
                        </a:solidFill>
                      </a:endParaRPr>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685878">
                <a:tc>
                  <a:txBody>
                    <a:bodyPr/>
                    <a:lstStyle/>
                    <a:p>
                      <a:pPr algn="ctr"/>
                      <a:r>
                        <a:rPr lang="en-US" sz="1300" i="1" dirty="0" smtClean="0">
                          <a:latin typeface="Symbol" charset="2"/>
                          <a:cs typeface="Symbol" charset="2"/>
                        </a:rPr>
                        <a:t>t</a:t>
                      </a:r>
                      <a:endParaRPr lang="en-US" sz="1300" i="1" dirty="0">
                        <a:latin typeface="Symbol" charset="2"/>
                        <a:cs typeface="Symbol" charset="2"/>
                      </a:endParaRPr>
                    </a:p>
                  </a:txBody>
                  <a:tcPr marT="45725" marB="45725">
                    <a:lnL w="9525"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en-US" sz="1300" dirty="0" smtClean="0"/>
                        <a:t>3</a:t>
                      </a:r>
                      <a:endParaRPr lang="en-US" sz="1300" dirty="0"/>
                    </a:p>
                  </a:txBody>
                  <a:tcPr marT="45725" marB="45725">
                    <a:lnL w="9525"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a:txBody>
                    <a:bodyPr/>
                    <a:lstStyle/>
                    <a:p>
                      <a:pPr algn="ctr"/>
                      <a:r>
                        <a:rPr lang="en-US" sz="1300" dirty="0" smtClean="0"/>
                        <a:t>71,100</a:t>
                      </a:r>
                      <a:endParaRPr lang="en-US" sz="1300" dirty="0"/>
                    </a:p>
                  </a:txBody>
                  <a:tcPr marT="45725" marB="45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300" i="1" dirty="0" smtClean="0"/>
                        <a:t>dnaX</a:t>
                      </a:r>
                      <a:endParaRPr lang="en-US" sz="1300" i="1" dirty="0"/>
                    </a:p>
                  </a:txBody>
                  <a:tcPr marT="45725" marB="45725">
                    <a:lnL w="1270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300" b="0" i="0" baseline="0" dirty="0" smtClean="0">
                          <a:solidFill>
                            <a:srgbClr val="000000"/>
                          </a:solidFill>
                        </a:rPr>
                        <a:t>Stable template binding; core enzyme dimerization</a:t>
                      </a:r>
                      <a:endParaRPr lang="en-US" sz="1300" b="0" i="0" baseline="0" dirty="0">
                        <a:solidFill>
                          <a:srgbClr val="000000"/>
                        </a:solidFill>
                      </a:endParaRPr>
                    </a:p>
                  </a:txBody>
                  <a:tcPr marT="45725" marB="45725">
                    <a:lnL w="1270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rowSpan="3">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300" b="0" i="0" baseline="0" dirty="0" smtClean="0">
                          <a:solidFill>
                            <a:srgbClr val="000000"/>
                          </a:solidFill>
                        </a:rPr>
                        <a:t>Clamp-loading (</a:t>
                      </a:r>
                      <a:r>
                        <a:rPr lang="en-US" sz="1300" i="1" dirty="0" smtClean="0">
                          <a:latin typeface="Symbol" charset="2"/>
                          <a:cs typeface="Symbol" charset="2"/>
                        </a:rPr>
                        <a:t>g</a:t>
                      </a:r>
                      <a:r>
                        <a:rPr lang="en-US" sz="1300" b="0" i="0" baseline="0" dirty="0" smtClean="0">
                          <a:solidFill>
                            <a:srgbClr val="000000"/>
                          </a:solidFill>
                        </a:rPr>
                        <a:t>) complex that loads </a:t>
                      </a:r>
                      <a:r>
                        <a:rPr lang="en-US" sz="1300" i="1" dirty="0" smtClean="0">
                          <a:latin typeface="Symbol" charset="2"/>
                          <a:cs typeface="Symbol" charset="2"/>
                        </a:rPr>
                        <a:t>b</a:t>
                      </a:r>
                      <a:r>
                        <a:rPr lang="en-US" sz="1300" b="0" i="0" baseline="0" dirty="0" smtClean="0">
                          <a:solidFill>
                            <a:srgbClr val="000000"/>
                          </a:solidFill>
                        </a:rPr>
                        <a:t> subunits on lagging strand at each Okazaki fragment</a:t>
                      </a:r>
                      <a:r>
                        <a:rPr lang="en-US" sz="1300" b="0" i="0" baseline="30000" dirty="0" smtClean="0">
                          <a:solidFill>
                            <a:srgbClr val="000000"/>
                          </a:solidFill>
                        </a:rPr>
                        <a:t>a</a:t>
                      </a:r>
                      <a:endParaRPr lang="en-US" sz="1300" b="0" i="0" baseline="30000" dirty="0">
                        <a:solidFill>
                          <a:srgbClr val="000000"/>
                        </a:solidFill>
                      </a:endParaRPr>
                    </a:p>
                  </a:txBody>
                  <a:tcPr marT="45725" marB="45725" anchor="ct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289593">
                <a:tc>
                  <a:txBody>
                    <a:bodyPr/>
                    <a:lstStyle/>
                    <a:p>
                      <a:pPr algn="ctr"/>
                      <a:r>
                        <a:rPr lang="en-US" sz="1300" i="1" dirty="0" smtClean="0">
                          <a:latin typeface="Symbol" charset="2"/>
                          <a:cs typeface="Symbol" charset="2"/>
                        </a:rPr>
                        <a:t>d</a:t>
                      </a:r>
                      <a:endParaRPr lang="en-US" sz="1300" i="1" dirty="0">
                        <a:latin typeface="Symbol" charset="2"/>
                        <a:cs typeface="Symbol" charset="2"/>
                      </a:endParaRPr>
                    </a:p>
                  </a:txBody>
                  <a:tcPr marT="45725" marB="45725">
                    <a:lnL w="9525"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en-US" sz="1300" dirty="0" smtClean="0"/>
                        <a:t>1</a:t>
                      </a:r>
                      <a:endParaRPr lang="en-US" sz="1300" dirty="0"/>
                    </a:p>
                  </a:txBody>
                  <a:tcPr marT="45725" marB="45725">
                    <a:lnL w="9525"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a:txBody>
                    <a:bodyPr/>
                    <a:lstStyle/>
                    <a:p>
                      <a:pPr algn="ctr"/>
                      <a:r>
                        <a:rPr lang="en-US" sz="1300" dirty="0" smtClean="0"/>
                        <a:t>38,700</a:t>
                      </a:r>
                      <a:endParaRPr lang="en-US" sz="1300" dirty="0"/>
                    </a:p>
                  </a:txBody>
                  <a:tcPr marT="45725" marB="45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300" i="1" dirty="0" smtClean="0"/>
                        <a:t>holA</a:t>
                      </a:r>
                      <a:endParaRPr lang="en-US" sz="1300" i="1" dirty="0"/>
                    </a:p>
                  </a:txBody>
                  <a:tcPr marT="45725" marB="45725">
                    <a:lnL w="1270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300" b="0" i="0" baseline="0" dirty="0" smtClean="0">
                          <a:solidFill>
                            <a:srgbClr val="000000"/>
                          </a:solidFill>
                        </a:rPr>
                        <a:t>Clamp opener</a:t>
                      </a:r>
                      <a:endParaRPr lang="en-US" sz="1300" b="0" i="0" baseline="0" dirty="0">
                        <a:solidFill>
                          <a:srgbClr val="000000"/>
                        </a:solidFill>
                      </a:endParaRPr>
                    </a:p>
                  </a:txBody>
                  <a:tcPr marT="45725" marB="45725">
                    <a:lnL w="1270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lang="en-US" sz="1300" b="0" i="0" baseline="0" dirty="0">
                        <a:solidFill>
                          <a:srgbClr val="000000"/>
                        </a:solidFill>
                      </a:endParaRPr>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89593">
                <a:tc>
                  <a:txBody>
                    <a:bodyPr/>
                    <a:lstStyle/>
                    <a:p>
                      <a:pPr algn="ctr"/>
                      <a:r>
                        <a:rPr lang="en-US" sz="1300" i="1" dirty="0" smtClean="0">
                          <a:latin typeface="Symbol" charset="2"/>
                          <a:cs typeface="Symbol" charset="2"/>
                        </a:rPr>
                        <a:t>d</a:t>
                      </a:r>
                      <a:r>
                        <a:rPr lang="en-US" sz="1300" i="1" dirty="0" smtClean="0"/>
                        <a:t>'</a:t>
                      </a:r>
                      <a:endParaRPr lang="en-US" sz="1300" i="1" dirty="0"/>
                    </a:p>
                  </a:txBody>
                  <a:tcPr marT="45725" marB="45725">
                    <a:lnL w="9525"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en-US" sz="1300" dirty="0" smtClean="0"/>
                        <a:t>1</a:t>
                      </a:r>
                      <a:endParaRPr lang="en-US" sz="1300" dirty="0"/>
                    </a:p>
                  </a:txBody>
                  <a:tcPr marT="45725" marB="45725">
                    <a:lnL w="9525"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a:txBody>
                    <a:bodyPr/>
                    <a:lstStyle/>
                    <a:p>
                      <a:pPr algn="ctr"/>
                      <a:r>
                        <a:rPr lang="en-US" sz="1300" dirty="0" smtClean="0"/>
                        <a:t>36,900 </a:t>
                      </a:r>
                      <a:endParaRPr lang="en-US" sz="1300" dirty="0"/>
                    </a:p>
                  </a:txBody>
                  <a:tcPr marT="45725" marB="45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300" i="1" dirty="0" smtClean="0"/>
                        <a:t>holB</a:t>
                      </a:r>
                      <a:endParaRPr lang="en-US" sz="1300" i="1" dirty="0"/>
                    </a:p>
                  </a:txBody>
                  <a:tcPr marT="45725" marB="45725">
                    <a:lnL w="1270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300" b="0" i="0" baseline="0" dirty="0" smtClean="0">
                          <a:solidFill>
                            <a:srgbClr val="000000"/>
                          </a:solidFill>
                        </a:rPr>
                        <a:t>Clamp loader</a:t>
                      </a:r>
                      <a:endParaRPr lang="en-US" sz="1300" b="0" i="0" baseline="0" dirty="0">
                        <a:solidFill>
                          <a:srgbClr val="000000"/>
                        </a:solidFill>
                      </a:endParaRPr>
                    </a:p>
                  </a:txBody>
                  <a:tcPr marT="45725" marB="45725">
                    <a:lnL w="1270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lang="en-US" sz="1300" b="0" i="0" baseline="0" dirty="0">
                        <a:solidFill>
                          <a:srgbClr val="000000"/>
                        </a:solidFill>
                      </a:endParaRPr>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289593">
                <a:tc>
                  <a:txBody>
                    <a:bodyPr/>
                    <a:lstStyle/>
                    <a:p>
                      <a:pPr algn="ctr"/>
                      <a:r>
                        <a:rPr lang="en-US" sz="1300" i="1" dirty="0" smtClean="0">
                          <a:latin typeface="Symbol" charset="2"/>
                          <a:cs typeface="Symbol" charset="2"/>
                        </a:rPr>
                        <a:t>c</a:t>
                      </a:r>
                      <a:endParaRPr lang="en-US" sz="1300" i="1" dirty="0">
                        <a:latin typeface="Symbol" charset="2"/>
                        <a:cs typeface="Symbol" charset="2"/>
                      </a:endParaRPr>
                    </a:p>
                  </a:txBody>
                  <a:tcPr marT="45725" marB="45725">
                    <a:lnL w="9525"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en-US" sz="1300" dirty="0" smtClean="0"/>
                        <a:t>1</a:t>
                      </a:r>
                      <a:endParaRPr lang="en-US" sz="1300" dirty="0"/>
                    </a:p>
                  </a:txBody>
                  <a:tcPr marT="45725" marB="45725">
                    <a:lnL w="9525"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a:txBody>
                    <a:bodyPr/>
                    <a:lstStyle/>
                    <a:p>
                      <a:pPr algn="ctr"/>
                      <a:r>
                        <a:rPr lang="en-US" sz="1300" dirty="0" smtClean="0"/>
                        <a:t>16,600</a:t>
                      </a:r>
                      <a:endParaRPr lang="en-US" sz="1300" dirty="0"/>
                    </a:p>
                  </a:txBody>
                  <a:tcPr marT="45725" marB="45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300" i="1" dirty="0" smtClean="0"/>
                        <a:t>holC</a:t>
                      </a:r>
                      <a:endParaRPr lang="en-US" sz="1300" i="1" dirty="0"/>
                    </a:p>
                  </a:txBody>
                  <a:tcPr marT="45725" marB="45725">
                    <a:lnL w="1270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300" b="0" i="0" baseline="0" dirty="0" smtClean="0">
                          <a:solidFill>
                            <a:srgbClr val="000000"/>
                          </a:solidFill>
                        </a:rPr>
                        <a:t>Interaction with SSB</a:t>
                      </a:r>
                      <a:endParaRPr lang="en-US" sz="1300" b="0" i="0" baseline="0" dirty="0">
                        <a:solidFill>
                          <a:srgbClr val="000000"/>
                        </a:solidFill>
                      </a:endParaRPr>
                    </a:p>
                  </a:txBody>
                  <a:tcPr marT="45725" marB="45725">
                    <a:lnL w="1270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300" b="0" i="0" baseline="0" dirty="0">
                        <a:solidFill>
                          <a:srgbClr val="000000"/>
                        </a:solidFill>
                      </a:endParaRPr>
                    </a:p>
                  </a:txBody>
                  <a:tcPr marT="45725" marB="45725">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304835">
                <a:tc>
                  <a:txBody>
                    <a:bodyPr/>
                    <a:lstStyle/>
                    <a:p>
                      <a:pPr algn="ctr"/>
                      <a:r>
                        <a:rPr lang="en-US" sz="1300" i="1" dirty="0" smtClean="0">
                          <a:latin typeface="Symbol" charset="2"/>
                          <a:cs typeface="Symbol" charset="2"/>
                        </a:rPr>
                        <a:t>y</a:t>
                      </a:r>
                      <a:endParaRPr lang="en-US" sz="1300" i="1" dirty="0">
                        <a:latin typeface="Symbol" charset="2"/>
                        <a:cs typeface="Symbol" charset="2"/>
                      </a:endParaRPr>
                    </a:p>
                  </a:txBody>
                  <a:tcPr marT="45725" marB="45725">
                    <a:lnL w="9525"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en-US" sz="1300" dirty="0" smtClean="0"/>
                        <a:t>1</a:t>
                      </a:r>
                      <a:endParaRPr lang="en-US" sz="1300" dirty="0"/>
                    </a:p>
                  </a:txBody>
                  <a:tcPr marT="45725" marB="45725">
                    <a:lnL w="9525"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a:txBody>
                    <a:bodyPr/>
                    <a:lstStyle/>
                    <a:p>
                      <a:pPr algn="ctr"/>
                      <a:r>
                        <a:rPr lang="en-US" sz="1300" dirty="0" smtClean="0"/>
                        <a:t>15,200 </a:t>
                      </a:r>
                      <a:endParaRPr lang="en-US" sz="1300" dirty="0"/>
                    </a:p>
                  </a:txBody>
                  <a:tcPr marT="45725" marB="45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300" i="1" dirty="0" smtClean="0"/>
                        <a:t>holD</a:t>
                      </a:r>
                      <a:endParaRPr lang="en-US" sz="1300" i="1" dirty="0"/>
                    </a:p>
                  </a:txBody>
                  <a:tcPr marT="45725" marB="45725">
                    <a:lnL w="1270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300" b="0" i="0" baseline="0" dirty="0" smtClean="0">
                          <a:solidFill>
                            <a:srgbClr val="000000"/>
                          </a:solidFill>
                        </a:rPr>
                        <a:t>Interaction with </a:t>
                      </a:r>
                      <a:r>
                        <a:rPr lang="en-US" sz="1400" baseline="0" dirty="0" smtClean="0">
                          <a:latin typeface="Symbol" charset="2"/>
                          <a:cs typeface="Symbol" charset="2"/>
                        </a:rPr>
                        <a:t>t</a:t>
                      </a:r>
                      <a:r>
                        <a:rPr lang="en-US" sz="1300" b="0" i="0" baseline="0" dirty="0" smtClean="0">
                          <a:solidFill>
                            <a:srgbClr val="000000"/>
                          </a:solidFill>
                        </a:rPr>
                        <a:t> and </a:t>
                      </a:r>
                      <a:r>
                        <a:rPr lang="en-US" sz="1300" i="1" dirty="0" smtClean="0">
                          <a:latin typeface="Symbol" charset="2"/>
                          <a:cs typeface="Symbol" charset="2"/>
                        </a:rPr>
                        <a:t>c</a:t>
                      </a:r>
                    </a:p>
                  </a:txBody>
                  <a:tcPr marT="45725" marB="45725">
                    <a:lnL w="1270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300" b="0" i="0" baseline="0" dirty="0">
                        <a:solidFill>
                          <a:srgbClr val="000000"/>
                        </a:solidFill>
                      </a:endParaRPr>
                    </a:p>
                  </a:txBody>
                  <a:tcPr marT="45725" marB="45725">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487736">
                <a:tc>
                  <a:txBody>
                    <a:bodyPr/>
                    <a:lstStyle/>
                    <a:p>
                      <a:pPr algn="ctr"/>
                      <a:r>
                        <a:rPr lang="en-US" sz="1300" i="1" dirty="0" smtClean="0">
                          <a:latin typeface="Symbol" charset="2"/>
                          <a:cs typeface="Symbol" charset="2"/>
                        </a:rPr>
                        <a:t>b</a:t>
                      </a:r>
                      <a:endParaRPr lang="en-US" sz="1300" i="1" dirty="0">
                        <a:latin typeface="Symbol" charset="2"/>
                        <a:cs typeface="Symbol" charset="2"/>
                      </a:endParaRPr>
                    </a:p>
                  </a:txBody>
                  <a:tcPr marT="45725" marB="45725">
                    <a:lnL w="9525"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en-US" sz="1300" dirty="0" smtClean="0"/>
                        <a:t>6</a:t>
                      </a:r>
                      <a:endParaRPr lang="en-US" sz="1300" dirty="0"/>
                    </a:p>
                  </a:txBody>
                  <a:tcPr marT="45725" marB="45725">
                    <a:lnL w="9525"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a:txBody>
                    <a:bodyPr/>
                    <a:lstStyle/>
                    <a:p>
                      <a:pPr algn="ctr"/>
                      <a:r>
                        <a:rPr lang="en-US" sz="1300" dirty="0" smtClean="0"/>
                        <a:t>40,600</a:t>
                      </a:r>
                      <a:endParaRPr lang="en-US" sz="1300" dirty="0"/>
                    </a:p>
                  </a:txBody>
                  <a:tcPr marT="45725" marB="45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300" i="1" dirty="0" smtClean="0"/>
                        <a:t>dnaN</a:t>
                      </a:r>
                      <a:endParaRPr lang="en-US" sz="1300" i="1" dirty="0"/>
                    </a:p>
                  </a:txBody>
                  <a:tcPr marT="45725" marB="45725">
                    <a:lnL w="1270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300" b="0" i="0" baseline="0" dirty="0" smtClean="0">
                          <a:solidFill>
                            <a:srgbClr val="000000"/>
                          </a:solidFill>
                        </a:rPr>
                        <a:t>DNA clamp required for optimal processivity</a:t>
                      </a:r>
                      <a:endParaRPr lang="en-US" sz="1300" b="0" i="0" baseline="0" dirty="0">
                        <a:solidFill>
                          <a:srgbClr val="000000"/>
                        </a:solidFill>
                      </a:endParaRPr>
                    </a:p>
                  </a:txBody>
                  <a:tcPr marT="45725" marB="45725">
                    <a:lnL w="1270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300" b="0" i="0" baseline="0" dirty="0">
                        <a:solidFill>
                          <a:srgbClr val="000000"/>
                        </a:solidFill>
                      </a:endParaRPr>
                    </a:p>
                  </a:txBody>
                  <a:tcPr marT="45725" marB="45725">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1619987">
                <a:tc gridSpan="7">
                  <a:txBody>
                    <a:bodyPr/>
                    <a:lstStyle/>
                    <a:p>
                      <a:r>
                        <a:rPr lang="en-US" sz="1200" baseline="30000" dirty="0" smtClean="0"/>
                        <a:t>a</a:t>
                      </a:r>
                      <a:r>
                        <a:rPr lang="en-US" sz="1200" baseline="0" dirty="0" smtClean="0"/>
                        <a:t>The clamp-loading complex is also called the </a:t>
                      </a:r>
                      <a:r>
                        <a:rPr lang="en-US" sz="1200" baseline="0" dirty="0" smtClean="0">
                          <a:latin typeface="Symbol" charset="2"/>
                          <a:cs typeface="Symbol" charset="2"/>
                        </a:rPr>
                        <a:t>g</a:t>
                      </a:r>
                      <a:r>
                        <a:rPr lang="en-US" sz="1200" baseline="0" dirty="0" smtClean="0"/>
                        <a:t> complex, because of the existence of another version of the complex in which three subunits called </a:t>
                      </a:r>
                      <a:r>
                        <a:rPr lang="en-US" sz="1200" baseline="0" dirty="0" smtClean="0">
                          <a:latin typeface="Symbol" charset="2"/>
                          <a:cs typeface="Symbol" charset="2"/>
                        </a:rPr>
                        <a:t>g</a:t>
                      </a:r>
                      <a:r>
                        <a:rPr lang="en-US" sz="1200" baseline="0" dirty="0" smtClean="0"/>
                        <a:t> replace the </a:t>
                      </a:r>
                      <a:r>
                        <a:rPr lang="en-US" sz="1200" baseline="0" dirty="0" smtClean="0">
                          <a:latin typeface="Symbol" charset="2"/>
                          <a:cs typeface="Symbol" charset="2"/>
                        </a:rPr>
                        <a:t>t</a:t>
                      </a:r>
                      <a:r>
                        <a:rPr lang="en-US" sz="1200" baseline="0" dirty="0" smtClean="0"/>
                        <a:t> subunits. The </a:t>
                      </a:r>
                      <a:r>
                        <a:rPr lang="en-US" sz="1200" baseline="0" dirty="0" smtClean="0">
                          <a:latin typeface="Symbol" charset="2"/>
                          <a:cs typeface="Symbol" charset="2"/>
                        </a:rPr>
                        <a:t>g</a:t>
                      </a:r>
                      <a:r>
                        <a:rPr lang="en-US" sz="1200" baseline="0" dirty="0" smtClean="0"/>
                        <a:t> subunit is encoded by a portion of the gene for the </a:t>
                      </a:r>
                      <a:r>
                        <a:rPr lang="en-US" sz="1200" baseline="0" dirty="0" smtClean="0">
                          <a:latin typeface="Symbol" charset="2"/>
                          <a:cs typeface="Symbol" charset="2"/>
                        </a:rPr>
                        <a:t>t</a:t>
                      </a:r>
                      <a:r>
                        <a:rPr lang="en-US" sz="1200" baseline="0" dirty="0" smtClean="0"/>
                        <a:t> subunit (</a:t>
                      </a:r>
                      <a:r>
                        <a:rPr lang="en-US" sz="1200" i="1" baseline="0" dirty="0" smtClean="0"/>
                        <a:t>dnaX</a:t>
                      </a:r>
                      <a:r>
                        <a:rPr lang="en-US" sz="1200" baseline="0" dirty="0" smtClean="0"/>
                        <a:t>), such that the amino-terminal 66% of the </a:t>
                      </a:r>
                      <a:r>
                        <a:rPr lang="en-US" sz="1200" baseline="0" dirty="0" smtClean="0">
                          <a:latin typeface="Symbol" charset="2"/>
                          <a:cs typeface="Symbol" charset="2"/>
                        </a:rPr>
                        <a:t>t</a:t>
                      </a:r>
                      <a:r>
                        <a:rPr lang="en-US" sz="1200" baseline="0" dirty="0" smtClean="0"/>
                        <a:t> subunit has the same amino acid sequence as the </a:t>
                      </a:r>
                      <a:r>
                        <a:rPr lang="en-US" sz="1200" baseline="0" dirty="0" smtClean="0">
                          <a:latin typeface="Symbol" charset="2"/>
                          <a:cs typeface="Symbol" charset="2"/>
                        </a:rPr>
                        <a:t>g</a:t>
                      </a:r>
                      <a:r>
                        <a:rPr lang="en-US" sz="1200" baseline="0" dirty="0" smtClean="0"/>
                        <a:t> subunit. The </a:t>
                      </a:r>
                      <a:r>
                        <a:rPr lang="en-US" sz="1200" baseline="0" dirty="0" smtClean="0">
                          <a:latin typeface="Symbol" charset="2"/>
                          <a:cs typeface="Symbol" charset="2"/>
                        </a:rPr>
                        <a:t>g</a:t>
                      </a:r>
                      <a:r>
                        <a:rPr lang="en-US" sz="1200" baseline="0" dirty="0" smtClean="0"/>
                        <a:t> subunit is generated by a translational frameshifting mechanism (p. 1085) that leads to premature translational termination. The </a:t>
                      </a:r>
                      <a:r>
                        <a:rPr lang="en-US" sz="1200" baseline="0" dirty="0" smtClean="0">
                          <a:latin typeface="Symbol" charset="2"/>
                          <a:cs typeface="Symbol" charset="2"/>
                        </a:rPr>
                        <a:t>g</a:t>
                      </a:r>
                      <a:r>
                        <a:rPr lang="en-US" sz="1200" baseline="0" dirty="0" smtClean="0"/>
                        <a:t> subunit shares the clamp-loading functions of </a:t>
                      </a:r>
                      <a:r>
                        <a:rPr lang="en-US" sz="1200" baseline="0" dirty="0" smtClean="0">
                          <a:latin typeface="Symbol" charset="2"/>
                          <a:cs typeface="Symbol" charset="2"/>
                        </a:rPr>
                        <a:t>t</a:t>
                      </a:r>
                      <a:r>
                        <a:rPr lang="en-US" sz="1200" baseline="0" dirty="0" smtClean="0"/>
                        <a:t> but lacks the protein segments that interact with the core polymerase or with DnaB helicase. Clamp-loading complexes incorporating </a:t>
                      </a:r>
                      <a:r>
                        <a:rPr lang="en-US" sz="1200" baseline="0" dirty="0" smtClean="0">
                          <a:latin typeface="Symbol" charset="2"/>
                          <a:cs typeface="Symbol" charset="2"/>
                        </a:rPr>
                        <a:t>g</a:t>
                      </a:r>
                      <a:r>
                        <a:rPr lang="en-US" sz="1200" baseline="0" dirty="0" smtClean="0"/>
                        <a:t> subunits may operate independently of the DNA polymerase III holoenzyme, promoting the unloading of </a:t>
                      </a:r>
                      <a:r>
                        <a:rPr lang="en-US" sz="1200" baseline="0" dirty="0" smtClean="0">
                          <a:latin typeface="Symbol" charset="2"/>
                          <a:cs typeface="Symbol" charset="2"/>
                        </a:rPr>
                        <a:t>b</a:t>
                      </a:r>
                      <a:r>
                        <a:rPr lang="en-US" sz="1200" baseline="0" dirty="0" smtClean="0"/>
                        <a:t> clamps discarded on the lagging strand as the replication fork progresses. They may also promote loading of </a:t>
                      </a:r>
                      <a:r>
                        <a:rPr lang="en-US" sz="1200" baseline="0" dirty="0" smtClean="0">
                          <a:latin typeface="Symbol" charset="2"/>
                          <a:cs typeface="Symbol" charset="2"/>
                        </a:rPr>
                        <a:t>b</a:t>
                      </a:r>
                      <a:r>
                        <a:rPr lang="en-US" sz="1200" baseline="0" dirty="0" smtClean="0"/>
                        <a:t> clamps for some DNA repair processes that require DNA synthesis away from the replication fork.</a:t>
                      </a:r>
                      <a:endParaRPr lang="en-US" sz="1200" baseline="0" dirty="0"/>
                    </a:p>
                  </a:txBody>
                  <a:tcPr marT="45725" marB="45725">
                    <a:lnL w="9525" cap="flat" cmpd="sng" algn="ctr">
                      <a:solidFill>
                        <a:srgbClr val="000000"/>
                      </a:solidFill>
                      <a:prstDash val="solid"/>
                      <a:round/>
                      <a:headEnd type="none" w="med" len="med"/>
                      <a:tailEnd type="none" w="med" len="med"/>
                    </a:lnL>
                    <a:lnR w="12700" cap="flat" cmpd="sng" algn="ctr">
                      <a:solidFill>
                        <a:scrgbClr r="0" g="0" b="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sz="1200" dirty="0"/>
                    </a:p>
                  </a:txBody>
                  <a:tcPr>
                    <a:lnL w="1270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l"/>
                      <a:endParaRPr lang="en-US" sz="1200" b="0" i="0" baseline="0" dirty="0">
                        <a:solidFill>
                          <a:srgbClr val="000000"/>
                        </a:solidFill>
                      </a:endParaRPr>
                    </a:p>
                  </a:txBody>
                  <a:tcPr>
                    <a:lnL w="1270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l"/>
                      <a:endParaRPr lang="en-US" sz="1200" b="0" i="0" baseline="0" dirty="0">
                        <a:solidFill>
                          <a:srgbClr val="000000"/>
                        </a:solidFill>
                      </a:endParaRPr>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bl>
          </a:graphicData>
        </a:graphic>
      </p:graphicFrame>
      <p:sp>
        <p:nvSpPr>
          <p:cNvPr id="4" name="矩形 3"/>
          <p:cNvSpPr/>
          <p:nvPr/>
        </p:nvSpPr>
        <p:spPr>
          <a:xfrm>
            <a:off x="7010400" y="2667000"/>
            <a:ext cx="1933575" cy="11430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5" name="Line 3"/>
          <p:cNvSpPr>
            <a:spLocks noChangeShapeType="1"/>
          </p:cNvSpPr>
          <p:nvPr/>
        </p:nvSpPr>
        <p:spPr bwMode="auto">
          <a:xfrm>
            <a:off x="76200" y="1524000"/>
            <a:ext cx="533400" cy="0"/>
          </a:xfrm>
          <a:prstGeom prst="line">
            <a:avLst/>
          </a:prstGeom>
          <a:noFill/>
          <a:ln w="28575">
            <a:solidFill>
              <a:srgbClr val="0000FF"/>
            </a:solidFill>
            <a:round/>
            <a:headEnd/>
            <a:tailEnd type="triangle" w="med" len="med"/>
          </a:ln>
        </p:spPr>
        <p:txBody>
          <a:bodyPr/>
          <a:lstStyle/>
          <a:p>
            <a:endParaRPr lang="zh-CN" altLang="en-US"/>
          </a:p>
        </p:txBody>
      </p:sp>
      <p:sp>
        <p:nvSpPr>
          <p:cNvPr id="6" name="Line 3"/>
          <p:cNvSpPr>
            <a:spLocks noChangeShapeType="1"/>
          </p:cNvSpPr>
          <p:nvPr/>
        </p:nvSpPr>
        <p:spPr bwMode="auto">
          <a:xfrm>
            <a:off x="76200" y="1828800"/>
            <a:ext cx="533400" cy="0"/>
          </a:xfrm>
          <a:prstGeom prst="line">
            <a:avLst/>
          </a:prstGeom>
          <a:noFill/>
          <a:ln w="28575">
            <a:solidFill>
              <a:srgbClr val="0000FF"/>
            </a:solidFill>
            <a:round/>
            <a:headEnd/>
            <a:tailEnd type="triangle" w="med" len="med"/>
          </a:ln>
        </p:spPr>
        <p:txBody>
          <a:bodyPr/>
          <a:lstStyle/>
          <a:p>
            <a:endParaRPr lang="zh-CN" altLang="en-US"/>
          </a:p>
        </p:txBody>
      </p:sp>
      <p:sp>
        <p:nvSpPr>
          <p:cNvPr id="7" name="Line 3"/>
          <p:cNvSpPr>
            <a:spLocks noChangeShapeType="1"/>
          </p:cNvSpPr>
          <p:nvPr/>
        </p:nvSpPr>
        <p:spPr bwMode="auto">
          <a:xfrm>
            <a:off x="76200" y="4648200"/>
            <a:ext cx="533400" cy="0"/>
          </a:xfrm>
          <a:prstGeom prst="line">
            <a:avLst/>
          </a:prstGeom>
          <a:noFill/>
          <a:ln w="28575">
            <a:solidFill>
              <a:srgbClr val="0000FF"/>
            </a:solidFill>
            <a:round/>
            <a:headEnd/>
            <a:tailEnd type="triangle" w="med" len="med"/>
          </a:ln>
        </p:spPr>
        <p:txBody>
          <a:bodyPr/>
          <a:lstStyle/>
          <a:p>
            <a:endParaRPr lang="zh-CN" altLang="en-US"/>
          </a:p>
        </p:txBody>
      </p:sp>
      <p:sp>
        <p:nvSpPr>
          <p:cNvPr id="2" name="矩形 1"/>
          <p:cNvSpPr/>
          <p:nvPr/>
        </p:nvSpPr>
        <p:spPr>
          <a:xfrm>
            <a:off x="6248653" y="32238"/>
            <a:ext cx="1210588" cy="584775"/>
          </a:xfrm>
          <a:prstGeom prst="rect">
            <a:avLst/>
          </a:prstGeom>
        </p:spPr>
        <p:txBody>
          <a:bodyPr wrap="none">
            <a:spAutoFit/>
          </a:bodyPr>
          <a:lstStyle/>
          <a:p>
            <a:r>
              <a:rPr lang="en-US" altLang="zh-CN" sz="3200" b="1" dirty="0">
                <a:solidFill>
                  <a:srgbClr val="FF0000"/>
                </a:solidFill>
                <a:latin typeface="Times New Roman" pitchFamily="18" charset="0"/>
                <a:cs typeface="Times New Roman" pitchFamily="18" charset="0"/>
              </a:rPr>
              <a:t>*****</a:t>
            </a:r>
            <a:endParaRPr lang="zh-CN" altLang="en-US" sz="3200" b="1" dirty="0">
              <a:solidFill>
                <a:srgbClr val="FF0000"/>
              </a:solidFill>
              <a:latin typeface="Times New Roman" pitchFamily="18" charset="0"/>
              <a:cs typeface="Times New Roman" pitchFamily="18" charset="0"/>
            </a:endParaRPr>
          </a:p>
        </p:txBody>
      </p:sp>
      <p:sp>
        <p:nvSpPr>
          <p:cNvPr id="8" name="Line 4"/>
          <p:cNvSpPr>
            <a:spLocks noChangeShapeType="1"/>
          </p:cNvSpPr>
          <p:nvPr/>
        </p:nvSpPr>
        <p:spPr bwMode="auto">
          <a:xfrm>
            <a:off x="5105400" y="4724400"/>
            <a:ext cx="838200" cy="0"/>
          </a:xfrm>
          <a:prstGeom prst="line">
            <a:avLst/>
          </a:prstGeom>
          <a:noFill/>
          <a:ln w="38100">
            <a:solidFill>
              <a:srgbClr val="FF0000"/>
            </a:solidFill>
            <a:round/>
            <a:headEnd/>
            <a:tailEnd/>
          </a:ln>
        </p:spPr>
        <p:txBody>
          <a:bodyPr/>
          <a:lstStyle/>
          <a:p>
            <a:endParaRPr lang="zh-CN" altLang="en-US"/>
          </a:p>
        </p:txBody>
      </p:sp>
    </p:spTree>
    <p:extLst>
      <p:ext uri="{BB962C8B-B14F-4D97-AF65-F5344CB8AC3E}">
        <p14:creationId xmlns:p14="http://schemas.microsoft.com/office/powerpoint/2010/main" val="401015774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268288" y="1214438"/>
          <a:ext cx="8607425" cy="4441824"/>
        </p:xfrm>
        <a:graphic>
          <a:graphicData uri="http://schemas.openxmlformats.org/drawingml/2006/table">
            <a:tbl>
              <a:tblPr firstRow="1" bandRow="1">
                <a:tableStyleId>{69012ECD-51FC-41F1-AA8D-1B2483CD663E}</a:tableStyleId>
              </a:tblPr>
              <a:tblGrid>
                <a:gridCol w="1484398">
                  <a:extLst>
                    <a:ext uri="{9D8B030D-6E8A-4147-A177-3AD203B41FA5}">
                      <a16:colId xmlns:a16="http://schemas.microsoft.com/office/drawing/2014/main" val="20000"/>
                    </a:ext>
                  </a:extLst>
                </a:gridCol>
                <a:gridCol w="1526457">
                  <a:extLst>
                    <a:ext uri="{9D8B030D-6E8A-4147-A177-3AD203B41FA5}">
                      <a16:colId xmlns:a16="http://schemas.microsoft.com/office/drawing/2014/main" val="20001"/>
                    </a:ext>
                  </a:extLst>
                </a:gridCol>
                <a:gridCol w="1162361">
                  <a:extLst>
                    <a:ext uri="{9D8B030D-6E8A-4147-A177-3AD203B41FA5}">
                      <a16:colId xmlns:a16="http://schemas.microsoft.com/office/drawing/2014/main" val="20002"/>
                    </a:ext>
                  </a:extLst>
                </a:gridCol>
                <a:gridCol w="1198236">
                  <a:extLst>
                    <a:ext uri="{9D8B030D-6E8A-4147-A177-3AD203B41FA5}">
                      <a16:colId xmlns:a16="http://schemas.microsoft.com/office/drawing/2014/main" val="20003"/>
                    </a:ext>
                  </a:extLst>
                </a:gridCol>
                <a:gridCol w="1198236">
                  <a:extLst>
                    <a:ext uri="{9D8B030D-6E8A-4147-A177-3AD203B41FA5}">
                      <a16:colId xmlns:a16="http://schemas.microsoft.com/office/drawing/2014/main" val="20004"/>
                    </a:ext>
                  </a:extLst>
                </a:gridCol>
                <a:gridCol w="1090610">
                  <a:extLst>
                    <a:ext uri="{9D8B030D-6E8A-4147-A177-3AD203B41FA5}">
                      <a16:colId xmlns:a16="http://schemas.microsoft.com/office/drawing/2014/main" val="20005"/>
                    </a:ext>
                  </a:extLst>
                </a:gridCol>
                <a:gridCol w="947127">
                  <a:extLst>
                    <a:ext uri="{9D8B030D-6E8A-4147-A177-3AD203B41FA5}">
                      <a16:colId xmlns:a16="http://schemas.microsoft.com/office/drawing/2014/main" val="20006"/>
                    </a:ext>
                  </a:extLst>
                </a:gridCol>
              </a:tblGrid>
              <a:tr h="388273">
                <a:tc>
                  <a:txBody>
                    <a:bodyPr/>
                    <a:lstStyle/>
                    <a:p>
                      <a:pPr algn="ctr"/>
                      <a:r>
                        <a:rPr lang="en-US" sz="1600" dirty="0" smtClean="0"/>
                        <a:t>TABLE 25-1</a:t>
                      </a:r>
                      <a:endParaRPr lang="en-US" sz="1600" dirty="0"/>
                    </a:p>
                  </a:txBody>
                  <a:tcPr marL="91437" marR="91437" marT="45733" marB="45733" anchor="ctr">
                    <a:lnL w="12700" cap="flat" cmpd="sng" algn="ctr">
                      <a:solidFill>
                        <a:srgbClr val="808080">
                          <a:lumMod val="75000"/>
                        </a:srgbClr>
                      </a:solidFill>
                      <a:prstDash val="solid"/>
                      <a:round/>
                      <a:headEnd type="none" w="med" len="med"/>
                      <a:tailEnd type="none" w="med" len="med"/>
                    </a:lnL>
                    <a:lnT w="12700" cap="flat" cmpd="sng" algn="ctr">
                      <a:solidFill>
                        <a:srgbClr val="808080">
                          <a:lumMod val="75000"/>
                        </a:srgbClr>
                      </a:solidFill>
                      <a:prstDash val="solid"/>
                      <a:round/>
                      <a:headEnd type="none" w="med" len="med"/>
                      <a:tailEnd type="none" w="med" len="med"/>
                    </a:lnT>
                    <a:lnB w="12700" cap="flat" cmpd="sng" algn="ctr">
                      <a:solidFill>
                        <a:srgbClr val="808080">
                          <a:lumMod val="75000"/>
                        </a:srgbClr>
                      </a:solidFill>
                      <a:prstDash val="solid"/>
                      <a:round/>
                      <a:headEnd type="none" w="med" len="med"/>
                      <a:tailEnd type="none" w="med" len="med"/>
                    </a:lnB>
                    <a:solidFill>
                      <a:srgbClr val="470F26"/>
                    </a:solidFill>
                  </a:tcPr>
                </a:tc>
                <a:tc gridSpan="6">
                  <a:txBody>
                    <a:bodyPr/>
                    <a:lstStyle/>
                    <a:p>
                      <a:r>
                        <a:rPr lang="en-US" sz="1600" b="1" kern="1200" baseline="0" dirty="0" smtClean="0">
                          <a:solidFill>
                            <a:schemeClr val="bg1"/>
                          </a:solidFill>
                          <a:latin typeface="+mn-lt"/>
                          <a:ea typeface="+mn-ea"/>
                          <a:cs typeface="+mn-cs"/>
                        </a:rPr>
                        <a:t>Comparison of the Five DNA Polymerases of </a:t>
                      </a:r>
                      <a:r>
                        <a:rPr lang="en-US" sz="1600" b="1" i="1" kern="1200" baseline="0" dirty="0" smtClean="0">
                          <a:solidFill>
                            <a:schemeClr val="bg1"/>
                          </a:solidFill>
                          <a:latin typeface="+mn-lt"/>
                          <a:ea typeface="+mn-ea"/>
                          <a:cs typeface="+mn-cs"/>
                        </a:rPr>
                        <a:t>E. coli</a:t>
                      </a:r>
                      <a:endParaRPr lang="en-US" sz="1600" i="1" dirty="0">
                        <a:solidFill>
                          <a:schemeClr val="bg1"/>
                        </a:solidFill>
                      </a:endParaRPr>
                    </a:p>
                  </a:txBody>
                  <a:tcPr marL="91437" marR="91437" marT="45733" marB="45733" anchor="ctr">
                    <a:lnT w="12700" cap="flat" cmpd="sng" algn="ctr">
                      <a:solidFill>
                        <a:srgbClr val="808080">
                          <a:lumMod val="75000"/>
                        </a:srgbClr>
                      </a:solidFill>
                      <a:prstDash val="solid"/>
                      <a:round/>
                      <a:headEnd type="none" w="med" len="med"/>
                      <a:tailEnd type="none" w="med" len="med"/>
                    </a:lnT>
                    <a:lnB w="12700" cap="flat" cmpd="sng" algn="ctr">
                      <a:solidFill>
                        <a:srgbClr val="808080">
                          <a:lumMod val="75000"/>
                        </a:srgbClr>
                      </a:solidFill>
                      <a:prstDash val="solid"/>
                      <a:round/>
                      <a:headEnd type="none" w="med" len="med"/>
                      <a:tailEnd type="none" w="med" len="med"/>
                    </a:lnB>
                    <a:solidFill>
                      <a:srgbClr val="667B81"/>
                    </a:solidFill>
                  </a:tcPr>
                </a:tc>
                <a:tc hMerge="1">
                  <a:txBody>
                    <a:bodyPr/>
                    <a:lstStyle/>
                    <a:p>
                      <a:endParaRPr lang="en-US"/>
                    </a:p>
                  </a:txBody>
                  <a:tcPr/>
                </a:tc>
                <a:tc hMerge="1">
                  <a:txBody>
                    <a:bodyPr/>
                    <a:lstStyle/>
                    <a:p>
                      <a:endParaRPr lang="en-US" dirty="0"/>
                    </a:p>
                  </a:txBody>
                  <a:tcPr/>
                </a:tc>
                <a:tc hMerge="1">
                  <a:txBody>
                    <a:bodyPr/>
                    <a:lstStyle/>
                    <a:p>
                      <a:endParaRPr lang="en-US"/>
                    </a:p>
                  </a:txBody>
                  <a:tcPr/>
                </a:tc>
                <a:tc hMerge="1">
                  <a:txBody>
                    <a:bodyPr/>
                    <a:lstStyle/>
                    <a:p>
                      <a:endParaRPr lang="en-US" sz="1800" dirty="0">
                        <a:solidFill>
                          <a:schemeClr val="bg1"/>
                        </a:solidFill>
                      </a:endParaRPr>
                    </a:p>
                  </a:txBody>
                  <a:tcPr anchor="ctr">
                    <a:lnT w="12700" cap="flat" cmpd="sng" algn="ctr">
                      <a:solidFill>
                        <a:srgbClr val="808080">
                          <a:lumMod val="75000"/>
                        </a:srgbClr>
                      </a:solidFill>
                      <a:prstDash val="solid"/>
                      <a:round/>
                      <a:headEnd type="none" w="med" len="med"/>
                      <a:tailEnd type="none" w="med" len="med"/>
                    </a:lnT>
                    <a:lnB w="12700" cap="flat" cmpd="sng" algn="ctr">
                      <a:solidFill>
                        <a:srgbClr val="808080">
                          <a:lumMod val="75000"/>
                        </a:srgbClr>
                      </a:solidFill>
                      <a:prstDash val="solid"/>
                      <a:round/>
                      <a:headEnd type="none" w="med" len="med"/>
                      <a:tailEnd type="none" w="med" len="med"/>
                    </a:lnB>
                    <a:solidFill>
                      <a:srgbClr val="667B81"/>
                    </a:solidFill>
                  </a:tcPr>
                </a:tc>
                <a:tc hMerge="1">
                  <a:txBody>
                    <a:bodyPr/>
                    <a:lstStyle/>
                    <a:p>
                      <a:endParaRPr lang="en-US" sz="1800" dirty="0">
                        <a:solidFill>
                          <a:schemeClr val="bg1"/>
                        </a:solidFill>
                      </a:endParaRPr>
                    </a:p>
                  </a:txBody>
                  <a:tcPr anchor="ctr">
                    <a:lnT w="12700" cap="flat" cmpd="sng" algn="ctr">
                      <a:solidFill>
                        <a:srgbClr val="808080">
                          <a:lumMod val="75000"/>
                        </a:srgbClr>
                      </a:solidFill>
                      <a:prstDash val="solid"/>
                      <a:round/>
                      <a:headEnd type="none" w="med" len="med"/>
                      <a:tailEnd type="none" w="med" len="med"/>
                    </a:lnT>
                    <a:lnB w="12700" cap="flat" cmpd="sng" algn="ctr">
                      <a:solidFill>
                        <a:srgbClr val="808080">
                          <a:lumMod val="75000"/>
                        </a:srgbClr>
                      </a:solidFill>
                      <a:prstDash val="solid"/>
                      <a:round/>
                      <a:headEnd type="none" w="med" len="med"/>
                      <a:tailEnd type="none" w="med" len="med"/>
                    </a:lnB>
                    <a:solidFill>
                      <a:srgbClr val="667B81"/>
                    </a:solidFill>
                  </a:tcPr>
                </a:tc>
                <a:extLst>
                  <a:ext uri="{0D108BD9-81ED-4DB2-BD59-A6C34878D82A}">
                    <a16:rowId xmlns:a16="http://schemas.microsoft.com/office/drawing/2014/main" val="10000"/>
                  </a:ext>
                </a:extLst>
              </a:tr>
              <a:tr h="378054">
                <a:tc gridSpan="2">
                  <a:txBody>
                    <a:bodyPr/>
                    <a:lstStyle/>
                    <a:p>
                      <a:endParaRPr lang="en-US" sz="1300" b="1" dirty="0"/>
                    </a:p>
                  </a:txBody>
                  <a:tcPr marL="91437" marR="91437" marT="45733" marB="45733" anchor="ctr">
                    <a:lnL w="12700" cap="flat" cmpd="sng" algn="ctr">
                      <a:solidFill>
                        <a:srgbClr val="808080">
                          <a:lumMod val="75000"/>
                        </a:srgbClr>
                      </a:solidFill>
                      <a:prstDash val="solid"/>
                      <a:round/>
                      <a:headEnd type="none" w="med" len="med"/>
                      <a:tailEnd type="none" w="med" len="med"/>
                    </a:lnL>
                    <a:lnT w="12700" cap="flat" cmpd="sng" algn="ctr">
                      <a:solidFill>
                        <a:srgbClr val="808080">
                          <a:lumMod val="75000"/>
                        </a:srgbClr>
                      </a:solidFill>
                      <a:prstDash val="solid"/>
                      <a:round/>
                      <a:headEnd type="none" w="med" len="med"/>
                      <a:tailEnd type="none" w="med" len="med"/>
                    </a:lnT>
                    <a:lnB w="12700" cap="flat" cmpd="sng" algn="ctr">
                      <a:noFill/>
                      <a:prstDash val="solid"/>
                      <a:round/>
                      <a:headEnd type="none" w="med" len="med"/>
                      <a:tailEnd type="none" w="med" len="med"/>
                    </a:lnB>
                    <a:solidFill>
                      <a:srgbClr val="E4E5E4"/>
                    </a:solidFill>
                  </a:tcPr>
                </a:tc>
                <a:tc hMerge="1">
                  <a:txBody>
                    <a:bodyPr/>
                    <a:lstStyle/>
                    <a:p>
                      <a:endParaRPr lang="en-US"/>
                    </a:p>
                  </a:txBody>
                  <a:tcPr/>
                </a:tc>
                <a:tc gridSpan="5">
                  <a:txBody>
                    <a:bodyPr/>
                    <a:lstStyle/>
                    <a:p>
                      <a:pPr algn="ctr"/>
                      <a:r>
                        <a:rPr lang="en-US" sz="1400" b="1" dirty="0" smtClean="0"/>
                        <a:t>DNA polymerase</a:t>
                      </a:r>
                      <a:endParaRPr lang="en-US" sz="1400" b="1" dirty="0"/>
                    </a:p>
                  </a:txBody>
                  <a:tcPr marL="91437" marR="91437" marT="45733" marB="45733" anchor="ctr">
                    <a:lnR w="12700" cap="flat" cmpd="sng" algn="ctr">
                      <a:solidFill>
                        <a:scrgbClr r="0" g="0" b="0"/>
                      </a:solidFill>
                      <a:prstDash val="solid"/>
                      <a:round/>
                      <a:headEnd type="none" w="med" len="med"/>
                      <a:tailEnd type="none" w="med" len="med"/>
                    </a:lnR>
                    <a:lnT w="12700" cap="flat" cmpd="sng" algn="ctr">
                      <a:solidFill>
                        <a:srgbClr val="808080">
                          <a:lumMod val="75000"/>
                        </a:srgbClr>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E4E5E4"/>
                    </a:solidFill>
                  </a:tcPr>
                </a:tc>
                <a:tc hMerge="1">
                  <a:txBody>
                    <a:bodyPr/>
                    <a:lstStyle/>
                    <a:p>
                      <a:pPr algn="ctr"/>
                      <a:endParaRPr lang="en-US" sz="1200" b="1" dirty="0"/>
                    </a:p>
                  </a:txBody>
                  <a:tcPr anchor="ctr">
                    <a:lnT w="12700" cap="flat" cmpd="sng" algn="ctr">
                      <a:solidFill>
                        <a:srgbClr val="808080">
                          <a:lumMod val="75000"/>
                        </a:srgbClr>
                      </a:solidFill>
                      <a:prstDash val="solid"/>
                      <a:round/>
                      <a:headEnd type="none" w="med" len="med"/>
                      <a:tailEnd type="none" w="med" len="med"/>
                    </a:lnT>
                    <a:lnB w="12700" cap="flat" cmpd="sng" algn="ctr">
                      <a:solidFill>
                        <a:srgbClr val="808080">
                          <a:lumMod val="75000"/>
                        </a:srgbClr>
                      </a:solidFill>
                      <a:prstDash val="solid"/>
                      <a:round/>
                      <a:headEnd type="none" w="med" len="med"/>
                      <a:tailEnd type="none" w="med" len="med"/>
                    </a:lnB>
                    <a:solidFill>
                      <a:srgbClr val="E4E5E4"/>
                    </a:solidFill>
                  </a:tcPr>
                </a:tc>
                <a:tc hMerge="1">
                  <a:txBody>
                    <a:bodyPr/>
                    <a:lstStyle/>
                    <a:p>
                      <a:pPr algn="ctr"/>
                      <a:endParaRPr lang="en-US" sz="1200" b="1" dirty="0"/>
                    </a:p>
                  </a:txBody>
                  <a:tcPr anchor="ctr">
                    <a:lnT w="12700" cap="flat" cmpd="sng" algn="ctr">
                      <a:solidFill>
                        <a:srgbClr val="808080">
                          <a:lumMod val="75000"/>
                        </a:srgbClr>
                      </a:solidFill>
                      <a:prstDash val="solid"/>
                      <a:round/>
                      <a:headEnd type="none" w="med" len="med"/>
                      <a:tailEnd type="none" w="med" len="med"/>
                    </a:lnT>
                    <a:lnB w="12700" cap="flat" cmpd="sng" algn="ctr">
                      <a:solidFill>
                        <a:srgbClr val="808080">
                          <a:lumMod val="75000"/>
                        </a:srgbClr>
                      </a:solidFill>
                      <a:prstDash val="solid"/>
                      <a:round/>
                      <a:headEnd type="none" w="med" len="med"/>
                      <a:tailEnd type="none" w="med" len="med"/>
                    </a:lnB>
                    <a:solidFill>
                      <a:srgbClr val="E4E5E4"/>
                    </a:solidFill>
                  </a:tcPr>
                </a:tc>
                <a:tc hMerge="1">
                  <a:txBody>
                    <a:bodyPr/>
                    <a:lstStyle/>
                    <a:p>
                      <a:pPr algn="l"/>
                      <a:endParaRPr lang="en-US" sz="1200" b="1" dirty="0">
                        <a:solidFill>
                          <a:schemeClr val="tx1"/>
                        </a:solidFill>
                      </a:endParaRPr>
                    </a:p>
                  </a:txBody>
                  <a:tcPr anchor="ctr">
                    <a:lnR w="12700" cap="flat" cmpd="sng" algn="ctr">
                      <a:solidFill>
                        <a:scrgbClr r="0" g="0" b="0"/>
                      </a:solidFill>
                      <a:prstDash val="solid"/>
                      <a:round/>
                      <a:headEnd type="none" w="med" len="med"/>
                      <a:tailEnd type="none" w="med" len="med"/>
                    </a:lnR>
                    <a:lnT w="12700" cap="flat" cmpd="sng" algn="ctr">
                      <a:solidFill>
                        <a:srgbClr val="808080">
                          <a:lumMod val="75000"/>
                        </a:srgbClr>
                      </a:solidFill>
                      <a:prstDash val="solid"/>
                      <a:round/>
                      <a:headEnd type="none" w="med" len="med"/>
                      <a:tailEnd type="none" w="med" len="med"/>
                    </a:lnT>
                    <a:lnB w="12700" cap="flat" cmpd="sng" algn="ctr">
                      <a:noFill/>
                      <a:prstDash val="solid"/>
                      <a:round/>
                      <a:headEnd type="none" w="med" len="med"/>
                      <a:tailEnd type="none" w="med" len="med"/>
                    </a:lnB>
                    <a:solidFill>
                      <a:srgbClr val="E4E5E4"/>
                    </a:solidFill>
                  </a:tcPr>
                </a:tc>
                <a:tc hMerge="1">
                  <a:txBody>
                    <a:bodyPr/>
                    <a:lstStyle/>
                    <a:p>
                      <a:pPr algn="l"/>
                      <a:endParaRPr lang="en-US" sz="1200" b="1" dirty="0">
                        <a:solidFill>
                          <a:schemeClr val="tx1"/>
                        </a:solidFill>
                      </a:endParaRPr>
                    </a:p>
                  </a:txBody>
                  <a:tcPr anchor="ctr">
                    <a:lnR w="12700" cap="flat" cmpd="sng" algn="ctr">
                      <a:solidFill>
                        <a:scrgbClr r="0" g="0" b="0"/>
                      </a:solidFill>
                      <a:prstDash val="solid"/>
                      <a:round/>
                      <a:headEnd type="none" w="med" len="med"/>
                      <a:tailEnd type="none" w="med" len="med"/>
                    </a:lnR>
                    <a:lnT w="12700" cap="flat" cmpd="sng" algn="ctr">
                      <a:solidFill>
                        <a:srgbClr val="808080">
                          <a:lumMod val="75000"/>
                        </a:srgbClr>
                      </a:solidFill>
                      <a:prstDash val="solid"/>
                      <a:round/>
                      <a:headEnd type="none" w="med" len="med"/>
                      <a:tailEnd type="none" w="med" len="med"/>
                    </a:lnT>
                    <a:lnB w="12700" cap="flat" cmpd="sng" algn="ctr">
                      <a:solidFill>
                        <a:srgbClr val="808080">
                          <a:lumMod val="75000"/>
                        </a:srgbClr>
                      </a:solidFill>
                      <a:prstDash val="solid"/>
                      <a:round/>
                      <a:headEnd type="none" w="med" len="med"/>
                      <a:tailEnd type="none" w="med" len="med"/>
                    </a:lnB>
                    <a:solidFill>
                      <a:srgbClr val="E4E5E4"/>
                    </a:solidFill>
                  </a:tcPr>
                </a:tc>
                <a:extLst>
                  <a:ext uri="{0D108BD9-81ED-4DB2-BD59-A6C34878D82A}">
                    <a16:rowId xmlns:a16="http://schemas.microsoft.com/office/drawing/2014/main" val="10001"/>
                  </a:ext>
                </a:extLst>
              </a:tr>
              <a:tr h="378054">
                <a:tc gridSpan="2">
                  <a:txBody>
                    <a:bodyPr/>
                    <a:lstStyle/>
                    <a:p>
                      <a:endParaRPr lang="en-US" sz="1300" b="1" dirty="0"/>
                    </a:p>
                  </a:txBody>
                  <a:tcPr marL="91437" marR="91437" marT="45733" marB="45733" anchor="ctr">
                    <a:lnL w="12700" cap="flat" cmpd="sng" algn="ctr">
                      <a:solidFill>
                        <a:srgbClr val="808080">
                          <a:lumMod val="75000"/>
                        </a:srgbClr>
                      </a:solidFill>
                      <a:prstDash val="solid"/>
                      <a:round/>
                      <a:headEnd type="none" w="med" len="med"/>
                      <a:tailEnd type="none" w="med" len="med"/>
                    </a:lnL>
                    <a:lnT w="12700" cap="flat" cmpd="sng" algn="ctr">
                      <a:no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E4E5E4"/>
                    </a:solidFill>
                  </a:tcPr>
                </a:tc>
                <a:tc hMerge="1">
                  <a:txBody>
                    <a:bodyPr/>
                    <a:lstStyle/>
                    <a:p>
                      <a:endParaRPr lang="en-US"/>
                    </a:p>
                  </a:txBody>
                  <a:tcPr/>
                </a:tc>
                <a:tc>
                  <a:txBody>
                    <a:bodyPr/>
                    <a:lstStyle/>
                    <a:p>
                      <a:pPr algn="ctr"/>
                      <a:r>
                        <a:rPr lang="en-US" sz="1400" b="1" dirty="0" smtClean="0"/>
                        <a:t>I</a:t>
                      </a:r>
                      <a:endParaRPr lang="en-US" sz="1400" b="1" dirty="0"/>
                    </a:p>
                  </a:txBody>
                  <a:tcPr marL="91437" marR="91437" marT="45733" marB="45733" anchor="ctr">
                    <a:lnT w="12700" cap="flat" cmpd="sng" algn="ctr">
                      <a:solidFill>
                        <a:scrgbClr r="0" g="0" b="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E4E5E4"/>
                    </a:solidFill>
                  </a:tcPr>
                </a:tc>
                <a:tc>
                  <a:txBody>
                    <a:bodyPr/>
                    <a:lstStyle/>
                    <a:p>
                      <a:pPr algn="ctr"/>
                      <a:r>
                        <a:rPr lang="en-US" sz="1400" b="1" dirty="0" smtClean="0"/>
                        <a:t>II</a:t>
                      </a:r>
                      <a:r>
                        <a:rPr lang="en-US" sz="1400" b="1" baseline="30000" dirty="0" smtClean="0"/>
                        <a:t>a</a:t>
                      </a:r>
                      <a:endParaRPr lang="en-US" sz="1400" b="1" baseline="30000" dirty="0"/>
                    </a:p>
                  </a:txBody>
                  <a:tcPr marL="91437" marR="91437" marT="45733" marB="45733" anchor="ctr">
                    <a:lnT w="12700" cap="flat" cmpd="sng" algn="ctr">
                      <a:solidFill>
                        <a:scrgbClr r="0" g="0" b="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E4E5E4"/>
                    </a:solidFill>
                  </a:tcPr>
                </a:tc>
                <a:tc>
                  <a:txBody>
                    <a:bodyPr/>
                    <a:lstStyle/>
                    <a:p>
                      <a:pPr algn="ctr"/>
                      <a:r>
                        <a:rPr lang="en-US" sz="1400" b="1" dirty="0" smtClean="0"/>
                        <a:t>III</a:t>
                      </a:r>
                      <a:endParaRPr lang="en-US" sz="1400" b="1" dirty="0"/>
                    </a:p>
                  </a:txBody>
                  <a:tcPr marL="91437" marR="91437" marT="45733" marB="45733" anchor="ctr">
                    <a:lnT w="12700" cap="flat" cmpd="sng" algn="ctr">
                      <a:solidFill>
                        <a:scrgbClr r="0" g="0" b="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E4E5E4"/>
                    </a:solidFill>
                  </a:tcPr>
                </a:tc>
                <a:tc>
                  <a:txBody>
                    <a:bodyPr/>
                    <a:lstStyle/>
                    <a:p>
                      <a:pPr algn="ctr"/>
                      <a:r>
                        <a:rPr lang="en-US" sz="1400" b="1" dirty="0" smtClean="0">
                          <a:solidFill>
                            <a:schemeClr val="tx1"/>
                          </a:solidFill>
                        </a:rPr>
                        <a:t>IV</a:t>
                      </a:r>
                      <a:r>
                        <a:rPr lang="en-US" sz="1400" b="1" baseline="30000" dirty="0" smtClean="0">
                          <a:solidFill>
                            <a:schemeClr val="tx1"/>
                          </a:solidFill>
                        </a:rPr>
                        <a:t>a</a:t>
                      </a:r>
                      <a:endParaRPr lang="en-US" sz="1400" b="1" baseline="30000" dirty="0">
                        <a:solidFill>
                          <a:schemeClr val="tx1"/>
                        </a:solidFill>
                      </a:endParaRPr>
                    </a:p>
                  </a:txBody>
                  <a:tcPr marL="91437" marR="91437" marT="45733" marB="45733" anchor="ctr">
                    <a:lnT w="12700" cap="flat" cmpd="sng" algn="ctr">
                      <a:solidFill>
                        <a:scrgbClr r="0" g="0" b="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E4E5E4"/>
                    </a:solidFill>
                  </a:tcPr>
                </a:tc>
                <a:tc>
                  <a:txBody>
                    <a:bodyPr/>
                    <a:lstStyle/>
                    <a:p>
                      <a:pPr algn="ctr"/>
                      <a:r>
                        <a:rPr lang="en-US" sz="1400" b="1" dirty="0" smtClean="0">
                          <a:solidFill>
                            <a:schemeClr val="tx1"/>
                          </a:solidFill>
                        </a:rPr>
                        <a:t>V</a:t>
                      </a:r>
                      <a:r>
                        <a:rPr lang="en-US" sz="1400" b="1" baseline="30000" dirty="0" smtClean="0">
                          <a:solidFill>
                            <a:schemeClr val="tx1"/>
                          </a:solidFill>
                        </a:rPr>
                        <a:t>a</a:t>
                      </a:r>
                      <a:endParaRPr lang="en-US" sz="1400" b="1" baseline="30000" dirty="0">
                        <a:solidFill>
                          <a:schemeClr val="tx1"/>
                        </a:solidFill>
                      </a:endParaRPr>
                    </a:p>
                  </a:txBody>
                  <a:tcPr marL="91437" marR="91437" marT="45733" marB="45733" anchor="ctr">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E4E5E4"/>
                    </a:solidFill>
                  </a:tcPr>
                </a:tc>
                <a:extLst>
                  <a:ext uri="{0D108BD9-81ED-4DB2-BD59-A6C34878D82A}">
                    <a16:rowId xmlns:a16="http://schemas.microsoft.com/office/drawing/2014/main" val="10002"/>
                  </a:ext>
                </a:extLst>
              </a:tr>
              <a:tr h="275177">
                <a:tc gridSpan="2">
                  <a:txBody>
                    <a:bodyPr/>
                    <a:lstStyle/>
                    <a:p>
                      <a:r>
                        <a:rPr lang="en-US" sz="1200" dirty="0" smtClean="0"/>
                        <a:t>Structural gene</a:t>
                      </a:r>
                      <a:r>
                        <a:rPr lang="en-US" sz="1200" baseline="30000" dirty="0" smtClean="0"/>
                        <a:t>b</a:t>
                      </a:r>
                      <a:endParaRPr lang="en-US" sz="1200" baseline="30000" dirty="0"/>
                    </a:p>
                  </a:txBody>
                  <a:tcPr marL="91437" marR="91437" marT="45733" marB="45733">
                    <a:lnL w="9525"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a:txBody>
                    <a:bodyPr/>
                    <a:lstStyle/>
                    <a:p>
                      <a:pPr algn="ctr"/>
                      <a:r>
                        <a:rPr lang="en-US" sz="1200" i="1" dirty="0" smtClean="0"/>
                        <a:t>polA</a:t>
                      </a:r>
                      <a:endParaRPr lang="en-US" sz="1200" i="1" dirty="0"/>
                    </a:p>
                  </a:txBody>
                  <a:tcPr marL="91437" marR="91437" marT="45733" marB="45733">
                    <a:lnL w="9525"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i="1" dirty="0" smtClean="0"/>
                        <a:t>polB</a:t>
                      </a:r>
                      <a:endParaRPr lang="en-US" sz="1200" i="1" dirty="0"/>
                    </a:p>
                  </a:txBody>
                  <a:tcPr marL="91437" marR="91437" marT="45733" marB="45733">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i="1" dirty="0" smtClean="0"/>
                        <a:t>polC </a:t>
                      </a:r>
                      <a:r>
                        <a:rPr lang="en-US" sz="1200" i="0" dirty="0" smtClean="0"/>
                        <a:t>(</a:t>
                      </a:r>
                      <a:r>
                        <a:rPr lang="en-US" sz="1200" i="1" dirty="0" smtClean="0"/>
                        <a:t>dnaE</a:t>
                      </a:r>
                      <a:r>
                        <a:rPr lang="en-US" sz="1200" i="0" dirty="0" smtClean="0"/>
                        <a:t>)</a:t>
                      </a:r>
                      <a:endParaRPr lang="en-US" sz="1200" i="0" dirty="0"/>
                    </a:p>
                  </a:txBody>
                  <a:tcPr marL="91437" marR="91437" marT="45733" marB="45733">
                    <a:lnL w="1270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i="1" baseline="0" dirty="0" smtClean="0">
                          <a:solidFill>
                            <a:srgbClr val="000000"/>
                          </a:solidFill>
                        </a:rPr>
                        <a:t>dinB</a:t>
                      </a:r>
                      <a:endParaRPr lang="en-US" sz="1200" b="0" i="1" baseline="0" dirty="0">
                        <a:solidFill>
                          <a:srgbClr val="000000"/>
                        </a:solidFill>
                      </a:endParaRPr>
                    </a:p>
                  </a:txBody>
                  <a:tcPr marL="91437" marR="91437" marT="45733" marB="45733">
                    <a:lnL w="1270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i="1" baseline="0" dirty="0" smtClean="0">
                          <a:solidFill>
                            <a:srgbClr val="000000"/>
                          </a:solidFill>
                        </a:rPr>
                        <a:t>umuC</a:t>
                      </a:r>
                      <a:endParaRPr lang="en-US" sz="1200" b="0" i="1" baseline="0" dirty="0">
                        <a:solidFill>
                          <a:srgbClr val="000000"/>
                        </a:solidFill>
                      </a:endParaRPr>
                    </a:p>
                  </a:txBody>
                  <a:tcPr marL="91437" marR="91437" marT="45733" marB="45733">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75177">
                <a:tc gridSpan="2">
                  <a:txBody>
                    <a:bodyPr/>
                    <a:lstStyle/>
                    <a:p>
                      <a:r>
                        <a:rPr lang="en-US" sz="1200" dirty="0" smtClean="0"/>
                        <a:t>Subunits (number of different types)</a:t>
                      </a:r>
                      <a:endParaRPr lang="en-US" sz="1200" dirty="0"/>
                    </a:p>
                  </a:txBody>
                  <a:tcPr marL="91437" marR="91437" marT="45733" marB="45733">
                    <a:lnL w="9525"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a:txBody>
                    <a:bodyPr/>
                    <a:lstStyle/>
                    <a:p>
                      <a:pPr algn="ctr"/>
                      <a:r>
                        <a:rPr lang="en-US" sz="1200" dirty="0" smtClean="0"/>
                        <a:t>1</a:t>
                      </a:r>
                      <a:endParaRPr lang="en-US" sz="1200" dirty="0"/>
                    </a:p>
                  </a:txBody>
                  <a:tcPr marL="91437" marR="91437" marT="45733" marB="45733">
                    <a:lnL w="9525"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smtClean="0"/>
                        <a:t>7</a:t>
                      </a:r>
                      <a:endParaRPr lang="en-US" sz="1200" dirty="0"/>
                    </a:p>
                  </a:txBody>
                  <a:tcPr marL="91437" marR="91437" marT="45733" marB="45733">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smtClean="0"/>
                        <a:t>9</a:t>
                      </a:r>
                      <a:endParaRPr lang="en-US" sz="1200" dirty="0"/>
                    </a:p>
                  </a:txBody>
                  <a:tcPr marL="91437" marR="91437" marT="45733" marB="45733">
                    <a:lnL w="1270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i="0" baseline="0" dirty="0" smtClean="0">
                          <a:solidFill>
                            <a:srgbClr val="000000"/>
                          </a:solidFill>
                        </a:rPr>
                        <a:t>1</a:t>
                      </a:r>
                      <a:endParaRPr lang="en-US" sz="1200" b="0" i="0" baseline="0" dirty="0">
                        <a:solidFill>
                          <a:srgbClr val="000000"/>
                        </a:solidFill>
                      </a:endParaRPr>
                    </a:p>
                  </a:txBody>
                  <a:tcPr marL="91437" marR="91437" marT="45733" marB="45733">
                    <a:lnL w="1270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i="0" baseline="0" dirty="0" smtClean="0">
                          <a:solidFill>
                            <a:srgbClr val="000000"/>
                          </a:solidFill>
                        </a:rPr>
                        <a:t>3</a:t>
                      </a:r>
                      <a:endParaRPr lang="en-US" sz="1200" b="0" i="0" baseline="0" dirty="0">
                        <a:solidFill>
                          <a:srgbClr val="000000"/>
                        </a:solidFill>
                      </a:endParaRPr>
                    </a:p>
                  </a:txBody>
                  <a:tcPr marL="91437" marR="91437" marT="45733" marB="45733">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75177">
                <a:tc gridSpan="2">
                  <a:txBody>
                    <a:bodyPr/>
                    <a:lstStyle/>
                    <a:p>
                      <a:r>
                        <a:rPr lang="en-US" sz="1200" i="1" dirty="0" smtClean="0"/>
                        <a:t>M</a:t>
                      </a:r>
                      <a:r>
                        <a:rPr lang="en-US" sz="1200" baseline="-25000" dirty="0" smtClean="0"/>
                        <a:t>r</a:t>
                      </a:r>
                      <a:endParaRPr lang="en-US" sz="1200" baseline="-25000" dirty="0"/>
                    </a:p>
                  </a:txBody>
                  <a:tcPr marL="91437" marR="91437" marT="45733" marB="45733">
                    <a:lnL w="9525"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a:txBody>
                    <a:bodyPr/>
                    <a:lstStyle/>
                    <a:p>
                      <a:pPr algn="ctr"/>
                      <a:r>
                        <a:rPr lang="en-US" sz="1200" dirty="0" smtClean="0"/>
                        <a:t>103,000</a:t>
                      </a:r>
                      <a:endParaRPr lang="en-US" sz="1200" dirty="0"/>
                    </a:p>
                  </a:txBody>
                  <a:tcPr marL="91437" marR="91437" marT="45733" marB="45733">
                    <a:lnL w="9525"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smtClean="0"/>
                        <a:t>88,000</a:t>
                      </a:r>
                      <a:r>
                        <a:rPr lang="en-US" sz="1200" baseline="30000" dirty="0" smtClean="0"/>
                        <a:t>c</a:t>
                      </a:r>
                      <a:endParaRPr lang="en-US" sz="1200" baseline="30000" dirty="0"/>
                    </a:p>
                  </a:txBody>
                  <a:tcPr marL="91437" marR="91437" marT="45733" marB="45733">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smtClean="0"/>
                        <a:t>1,065,400</a:t>
                      </a:r>
                      <a:endParaRPr lang="en-US" sz="1200" dirty="0"/>
                    </a:p>
                  </a:txBody>
                  <a:tcPr marL="91437" marR="91437" marT="45733" marB="45733">
                    <a:lnL w="1270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i="0" baseline="0" dirty="0" smtClean="0">
                          <a:solidFill>
                            <a:srgbClr val="000000"/>
                          </a:solidFill>
                        </a:rPr>
                        <a:t>39,100</a:t>
                      </a:r>
                      <a:endParaRPr lang="en-US" sz="1200" b="0" i="0" baseline="0" dirty="0">
                        <a:solidFill>
                          <a:srgbClr val="000000"/>
                        </a:solidFill>
                      </a:endParaRPr>
                    </a:p>
                  </a:txBody>
                  <a:tcPr marL="91437" marR="91437" marT="45733" marB="45733">
                    <a:lnL w="1270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i="0" baseline="0" dirty="0" smtClean="0">
                          <a:solidFill>
                            <a:srgbClr val="000000"/>
                          </a:solidFill>
                        </a:rPr>
                        <a:t>110,000</a:t>
                      </a:r>
                      <a:endParaRPr lang="en-US" sz="1200" b="0" i="0" baseline="0" dirty="0">
                        <a:solidFill>
                          <a:srgbClr val="000000"/>
                        </a:solidFill>
                      </a:endParaRPr>
                    </a:p>
                  </a:txBody>
                  <a:tcPr marL="91437" marR="91437" marT="45733" marB="45733">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275177">
                <a:tc gridSpan="2">
                  <a:txBody>
                    <a:bodyPr/>
                    <a:lstStyle/>
                    <a:p>
                      <a:r>
                        <a:rPr lang="en-US" sz="1200" dirty="0" smtClean="0"/>
                        <a:t>3' </a:t>
                      </a:r>
                      <a:r>
                        <a:rPr lang="en-US" sz="1200" b="0" i="0" baseline="0" dirty="0" smtClean="0">
                          <a:solidFill>
                            <a:srgbClr val="000000"/>
                          </a:solidFill>
                          <a:sym typeface="Wingdings"/>
                        </a:rPr>
                        <a:t> </a:t>
                      </a:r>
                      <a:r>
                        <a:rPr lang="en-US" sz="1200" dirty="0" smtClean="0"/>
                        <a:t>5' exonuclease (proofreading)</a:t>
                      </a:r>
                      <a:endParaRPr lang="en-US" sz="1200" dirty="0"/>
                    </a:p>
                  </a:txBody>
                  <a:tcPr marL="91437" marR="91437" marT="45733" marB="45733">
                    <a:lnL w="9525"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a:txBody>
                    <a:bodyPr/>
                    <a:lstStyle/>
                    <a:p>
                      <a:pPr algn="ctr"/>
                      <a:r>
                        <a:rPr lang="en-US" sz="1200" dirty="0" smtClean="0"/>
                        <a:t>Yes</a:t>
                      </a:r>
                      <a:endParaRPr lang="en-US" sz="1200" dirty="0"/>
                    </a:p>
                  </a:txBody>
                  <a:tcPr marL="91437" marR="91437" marT="45733" marB="45733">
                    <a:lnL w="9525"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smtClean="0"/>
                        <a:t>Yes</a:t>
                      </a:r>
                      <a:endParaRPr lang="en-US" sz="1200" dirty="0"/>
                    </a:p>
                  </a:txBody>
                  <a:tcPr marL="91437" marR="91437" marT="45733" marB="45733">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smtClean="0"/>
                        <a:t>Yes</a:t>
                      </a:r>
                      <a:endParaRPr lang="en-US" sz="1200" dirty="0"/>
                    </a:p>
                  </a:txBody>
                  <a:tcPr marL="91437" marR="91437" marT="45733" marB="45733">
                    <a:lnL w="1270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i="0" baseline="0" dirty="0" smtClean="0">
                          <a:solidFill>
                            <a:srgbClr val="000000"/>
                          </a:solidFill>
                        </a:rPr>
                        <a:t>No</a:t>
                      </a:r>
                      <a:endParaRPr lang="en-US" sz="1200" b="0" i="0" baseline="0" dirty="0">
                        <a:solidFill>
                          <a:srgbClr val="000000"/>
                        </a:solidFill>
                      </a:endParaRPr>
                    </a:p>
                  </a:txBody>
                  <a:tcPr marL="91437" marR="91437" marT="45733" marB="45733">
                    <a:lnL w="1270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i="0" baseline="0" dirty="0" smtClean="0">
                          <a:solidFill>
                            <a:srgbClr val="000000"/>
                          </a:solidFill>
                        </a:rPr>
                        <a:t>No</a:t>
                      </a:r>
                      <a:endParaRPr lang="en-US" sz="1200" b="0" i="0" baseline="0" dirty="0">
                        <a:solidFill>
                          <a:srgbClr val="000000"/>
                        </a:solidFill>
                      </a:endParaRPr>
                    </a:p>
                  </a:txBody>
                  <a:tcPr marL="91437" marR="91437" marT="45733" marB="45733">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75177">
                <a:tc gridSpan="2">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5' </a:t>
                      </a:r>
                      <a:r>
                        <a:rPr lang="en-US" sz="1200" b="0" i="0" baseline="0" dirty="0" smtClean="0">
                          <a:solidFill>
                            <a:srgbClr val="000000"/>
                          </a:solidFill>
                          <a:sym typeface="Wingdings"/>
                        </a:rPr>
                        <a:t> </a:t>
                      </a:r>
                      <a:r>
                        <a:rPr lang="en-US" sz="1200" dirty="0" smtClean="0"/>
                        <a:t>3' exonuclease </a:t>
                      </a:r>
                      <a:endParaRPr lang="en-US" sz="1200" dirty="0"/>
                    </a:p>
                  </a:txBody>
                  <a:tcPr marL="91437" marR="91437" marT="45733" marB="45733">
                    <a:lnL w="9525"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a:txBody>
                    <a:bodyPr/>
                    <a:lstStyle/>
                    <a:p>
                      <a:pPr algn="ctr"/>
                      <a:r>
                        <a:rPr lang="en-US" sz="1200" dirty="0" smtClean="0"/>
                        <a:t>Yes</a:t>
                      </a:r>
                      <a:endParaRPr lang="en-US" sz="1200" dirty="0"/>
                    </a:p>
                  </a:txBody>
                  <a:tcPr marL="91437" marR="91437" marT="45733" marB="45733">
                    <a:lnL w="9525"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smtClean="0"/>
                        <a:t>No</a:t>
                      </a:r>
                      <a:endParaRPr lang="en-US" sz="1200" dirty="0"/>
                    </a:p>
                  </a:txBody>
                  <a:tcPr marL="91437" marR="91437" marT="45733" marB="45733">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smtClean="0"/>
                        <a:t>No</a:t>
                      </a:r>
                      <a:endParaRPr lang="en-US" sz="1200" dirty="0"/>
                    </a:p>
                  </a:txBody>
                  <a:tcPr marL="91437" marR="91437" marT="45733" marB="45733">
                    <a:lnL w="1270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i="0" baseline="0" dirty="0" smtClean="0">
                          <a:solidFill>
                            <a:srgbClr val="000000"/>
                          </a:solidFill>
                        </a:rPr>
                        <a:t>No</a:t>
                      </a:r>
                      <a:endParaRPr lang="en-US" sz="1200" b="0" i="0" baseline="0" dirty="0">
                        <a:solidFill>
                          <a:srgbClr val="000000"/>
                        </a:solidFill>
                      </a:endParaRPr>
                    </a:p>
                  </a:txBody>
                  <a:tcPr marL="91437" marR="91437" marT="45733" marB="45733">
                    <a:lnL w="1270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i="0" baseline="0" dirty="0" smtClean="0">
                          <a:solidFill>
                            <a:srgbClr val="000000"/>
                          </a:solidFill>
                        </a:rPr>
                        <a:t>No</a:t>
                      </a:r>
                      <a:endParaRPr lang="en-US" sz="1200" b="0" i="0" baseline="0" dirty="0">
                        <a:solidFill>
                          <a:srgbClr val="000000"/>
                        </a:solidFill>
                      </a:endParaRPr>
                    </a:p>
                  </a:txBody>
                  <a:tcPr marL="91437" marR="91437" marT="45733" marB="45733">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275177">
                <a:tc gridSpan="2">
                  <a:txBody>
                    <a:bodyPr/>
                    <a:lstStyle/>
                    <a:p>
                      <a:r>
                        <a:rPr lang="en-US" sz="1200" i="0" dirty="0" smtClean="0"/>
                        <a:t>Polymerization rate (nucleotides/s)</a:t>
                      </a:r>
                      <a:endParaRPr lang="en-US" sz="1200" i="0" dirty="0"/>
                    </a:p>
                  </a:txBody>
                  <a:tcPr marL="91437" marR="91437" marT="45733" marB="45733">
                    <a:lnL w="9525"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a:txBody>
                    <a:bodyPr/>
                    <a:lstStyle/>
                    <a:p>
                      <a:pPr algn="ctr"/>
                      <a:r>
                        <a:rPr lang="en-US" sz="1200" dirty="0" smtClean="0"/>
                        <a:t>10–20</a:t>
                      </a:r>
                      <a:endParaRPr lang="en-US" sz="1200" dirty="0"/>
                    </a:p>
                  </a:txBody>
                  <a:tcPr marL="91437" marR="91437" marT="45733" marB="45733">
                    <a:lnL w="9525"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smtClean="0"/>
                        <a:t>40</a:t>
                      </a:r>
                      <a:endParaRPr lang="en-US" sz="1200" dirty="0"/>
                    </a:p>
                  </a:txBody>
                  <a:tcPr marL="91437" marR="91437" marT="45733" marB="45733">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smtClean="0"/>
                        <a:t>250–1,000</a:t>
                      </a:r>
                      <a:endParaRPr lang="en-US" sz="1200" dirty="0"/>
                    </a:p>
                  </a:txBody>
                  <a:tcPr marL="91437" marR="91437" marT="45733" marB="45733">
                    <a:lnL w="1270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i="0" baseline="0" dirty="0" smtClean="0">
                          <a:solidFill>
                            <a:srgbClr val="000000"/>
                          </a:solidFill>
                        </a:rPr>
                        <a:t>2–3</a:t>
                      </a:r>
                      <a:endParaRPr lang="en-US" sz="1200" b="0" i="0" baseline="0" dirty="0">
                        <a:solidFill>
                          <a:srgbClr val="000000"/>
                        </a:solidFill>
                      </a:endParaRPr>
                    </a:p>
                  </a:txBody>
                  <a:tcPr marL="91437" marR="91437" marT="45733" marB="45733">
                    <a:lnL w="1270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i="0" baseline="0" dirty="0" smtClean="0">
                          <a:solidFill>
                            <a:srgbClr val="000000"/>
                          </a:solidFill>
                        </a:rPr>
                        <a:t>1</a:t>
                      </a:r>
                      <a:endParaRPr lang="en-US" sz="1200" b="0" i="0" baseline="0" dirty="0">
                        <a:solidFill>
                          <a:srgbClr val="000000"/>
                        </a:solidFill>
                      </a:endParaRPr>
                    </a:p>
                  </a:txBody>
                  <a:tcPr marL="91437" marR="91437" marT="45733" marB="45733">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457328">
                <a:tc gridSpan="2">
                  <a:txBody>
                    <a:bodyPr/>
                    <a:lstStyle/>
                    <a:p>
                      <a:r>
                        <a:rPr lang="en-US" sz="1200" i="0" dirty="0" smtClean="0"/>
                        <a:t>Processivity (nucleotides added before polymerase dissociates)</a:t>
                      </a:r>
                      <a:endParaRPr lang="en-US" sz="1200" i="0" dirty="0"/>
                    </a:p>
                  </a:txBody>
                  <a:tcPr marL="91437" marR="91437" marT="45733" marB="45733">
                    <a:lnL w="9525"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a:txBody>
                    <a:bodyPr/>
                    <a:lstStyle/>
                    <a:p>
                      <a:pPr algn="ctr"/>
                      <a:r>
                        <a:rPr lang="en-US" sz="1200" dirty="0" smtClean="0"/>
                        <a:t>3–200</a:t>
                      </a:r>
                      <a:endParaRPr lang="en-US" sz="1200" dirty="0"/>
                    </a:p>
                  </a:txBody>
                  <a:tcPr marL="91437" marR="91437" marT="45733" marB="45733">
                    <a:lnL w="9525"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smtClean="0"/>
                        <a:t>1,500</a:t>
                      </a:r>
                      <a:endParaRPr lang="en-US" sz="1200" dirty="0"/>
                    </a:p>
                  </a:txBody>
                  <a:tcPr marL="91437" marR="91437" marT="45733" marB="45733">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smtClean="0"/>
                        <a:t>≥500,000</a:t>
                      </a:r>
                      <a:endParaRPr lang="en-US" sz="1200" dirty="0"/>
                    </a:p>
                  </a:txBody>
                  <a:tcPr marL="91437" marR="91437" marT="45733" marB="45733">
                    <a:lnL w="1270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i="0" baseline="0" dirty="0" smtClean="0">
                          <a:solidFill>
                            <a:srgbClr val="000000"/>
                          </a:solidFill>
                        </a:rPr>
                        <a:t>1</a:t>
                      </a:r>
                      <a:endParaRPr lang="en-US" sz="1200" b="0" i="0" baseline="0" dirty="0">
                        <a:solidFill>
                          <a:srgbClr val="000000"/>
                        </a:solidFill>
                      </a:endParaRPr>
                    </a:p>
                  </a:txBody>
                  <a:tcPr marL="91437" marR="91437" marT="45733" marB="45733">
                    <a:lnL w="1270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i="0" baseline="0" dirty="0" smtClean="0">
                          <a:solidFill>
                            <a:srgbClr val="000000"/>
                          </a:solidFill>
                        </a:rPr>
                        <a:t>6–8</a:t>
                      </a:r>
                      <a:endParaRPr lang="en-US" sz="1200" b="0" i="0" baseline="0" dirty="0">
                        <a:solidFill>
                          <a:srgbClr val="000000"/>
                        </a:solidFill>
                      </a:endParaRPr>
                    </a:p>
                  </a:txBody>
                  <a:tcPr marL="91437" marR="91437" marT="45733" marB="45733">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1189053">
                <a:tc gridSpan="7">
                  <a:txBody>
                    <a:bodyPr/>
                    <a:lstStyle/>
                    <a:p>
                      <a:r>
                        <a:rPr lang="en-US" sz="1200" baseline="30000" dirty="0" smtClean="0"/>
                        <a:t>a</a:t>
                      </a:r>
                      <a:r>
                        <a:rPr lang="en-US" sz="1200" dirty="0" smtClean="0"/>
                        <a:t>Translesion (mutagenic) DNA polymerases. For DNA polymerase IV, processivity is increased substantially by association with a </a:t>
                      </a:r>
                      <a:r>
                        <a:rPr lang="en-US" sz="1200" i="1" dirty="0" smtClean="0">
                          <a:latin typeface="Symbol" charset="2"/>
                          <a:cs typeface="Symbol" charset="2"/>
                        </a:rPr>
                        <a:t>b</a:t>
                      </a:r>
                      <a:r>
                        <a:rPr lang="en-US" sz="1200" dirty="0" smtClean="0"/>
                        <a:t> clamp. These polymerases are slowed when a DNA lesion is present in the DNA template strand.</a:t>
                      </a:r>
                    </a:p>
                    <a:p>
                      <a:r>
                        <a:rPr lang="en-US" sz="1200" baseline="30000" dirty="0" smtClean="0"/>
                        <a:t>b</a:t>
                      </a:r>
                      <a:r>
                        <a:rPr lang="en-US" sz="1200" dirty="0" smtClean="0"/>
                        <a:t>For enzymes with more than one subunit, the gene listed here encodes the subunit with polymerization activity. Note that dnaE is an earlier designation for the gene now referred to as polC.</a:t>
                      </a:r>
                    </a:p>
                    <a:p>
                      <a:r>
                        <a:rPr lang="en-US" sz="1200" baseline="30000" dirty="0" smtClean="0"/>
                        <a:t>c</a:t>
                      </a:r>
                      <a:r>
                        <a:rPr lang="en-US" sz="1200" dirty="0" smtClean="0"/>
                        <a:t>Polymerization subunit only. DNA polymerase II shares several subunits with DNA polymerase III, including the </a:t>
                      </a:r>
                      <a:r>
                        <a:rPr lang="en-US" sz="1200" i="1" dirty="0" smtClean="0">
                          <a:latin typeface="Symbol" charset="2"/>
                          <a:cs typeface="Symbol" charset="2"/>
                        </a:rPr>
                        <a:t>b</a:t>
                      </a:r>
                      <a:r>
                        <a:rPr lang="en-US" sz="1200" i="1" dirty="0" smtClean="0"/>
                        <a:t>, </a:t>
                      </a:r>
                      <a:r>
                        <a:rPr lang="en-US" sz="1200" i="1" dirty="0" smtClean="0">
                          <a:latin typeface="Symbol" charset="2"/>
                          <a:cs typeface="Symbol" charset="2"/>
                        </a:rPr>
                        <a:t>d</a:t>
                      </a:r>
                      <a:r>
                        <a:rPr lang="en-US" sz="1200" i="1" dirty="0" smtClean="0"/>
                        <a:t>, </a:t>
                      </a:r>
                      <a:r>
                        <a:rPr lang="en-US" sz="1200" i="1" dirty="0" smtClean="0">
                          <a:latin typeface="Symbol" charset="2"/>
                          <a:cs typeface="Symbol" charset="2"/>
                        </a:rPr>
                        <a:t>d</a:t>
                      </a:r>
                      <a:r>
                        <a:rPr lang="en-US" sz="1200" i="1" dirty="0" smtClean="0"/>
                        <a:t>', </a:t>
                      </a:r>
                      <a:r>
                        <a:rPr lang="en-US" sz="1200" i="1" dirty="0" smtClean="0">
                          <a:latin typeface="Symbol" charset="2"/>
                          <a:cs typeface="Symbol" charset="2"/>
                        </a:rPr>
                        <a:t>c</a:t>
                      </a:r>
                      <a:r>
                        <a:rPr lang="en-US" sz="1200" i="1" dirty="0" smtClean="0"/>
                        <a:t>,</a:t>
                      </a:r>
                      <a:r>
                        <a:rPr lang="en-US" sz="1200" dirty="0" smtClean="0"/>
                        <a:t> and </a:t>
                      </a:r>
                      <a:r>
                        <a:rPr lang="en-US" sz="1200" i="1" dirty="0" smtClean="0">
                          <a:latin typeface="Symbol" charset="2"/>
                          <a:cs typeface="Symbol" charset="2"/>
                        </a:rPr>
                        <a:t>y</a:t>
                      </a:r>
                      <a:r>
                        <a:rPr lang="en-US" sz="1200" dirty="0" smtClean="0"/>
                        <a:t> subunits (see Table 25-2).</a:t>
                      </a:r>
                      <a:endParaRPr lang="en-US" sz="1200" dirty="0"/>
                    </a:p>
                  </a:txBody>
                  <a:tcPr marL="91437" marR="91437" marT="45733" marB="45733">
                    <a:lnL w="9525" cap="flat" cmpd="sng" algn="ctr">
                      <a:solidFill>
                        <a:srgbClr val="000000"/>
                      </a:solidFill>
                      <a:prstDash val="solid"/>
                      <a:round/>
                      <a:headEnd type="none" w="med" len="med"/>
                      <a:tailEnd type="none" w="med" len="med"/>
                    </a:lnL>
                    <a:lnR w="12700" cap="flat" cmpd="sng" algn="ctr">
                      <a:solidFill>
                        <a:scrgbClr r="0" g="0" b="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sz="1200" dirty="0"/>
                    </a:p>
                  </a:txBody>
                  <a:tcPr>
                    <a:lnL w="9525"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sz="1200" dirty="0"/>
                    </a:p>
                  </a:txBody>
                  <a:tcPr>
                    <a:lnL w="1270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l"/>
                      <a:endParaRPr lang="en-US" sz="1200" b="0" i="0" baseline="0" dirty="0">
                        <a:solidFill>
                          <a:srgbClr val="000000"/>
                        </a:solidFill>
                      </a:endParaRPr>
                    </a:p>
                  </a:txBody>
                  <a:tcPr>
                    <a:lnL w="1270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l"/>
                      <a:endParaRPr lang="en-US" sz="1200" b="0" i="0" baseline="0" dirty="0">
                        <a:solidFill>
                          <a:srgbClr val="000000"/>
                        </a:solidFill>
                      </a:endParaRPr>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bl>
          </a:graphicData>
        </a:graphic>
      </p:graphicFrame>
      <p:sp>
        <p:nvSpPr>
          <p:cNvPr id="4" name="矩形 3"/>
          <p:cNvSpPr/>
          <p:nvPr/>
        </p:nvSpPr>
        <p:spPr>
          <a:xfrm>
            <a:off x="3200400" y="1981200"/>
            <a:ext cx="1295400" cy="2438400"/>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5" name="矩形 4"/>
          <p:cNvSpPr/>
          <p:nvPr/>
        </p:nvSpPr>
        <p:spPr>
          <a:xfrm>
            <a:off x="5562600" y="1981200"/>
            <a:ext cx="1295400" cy="2438400"/>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6" name="Line 5"/>
          <p:cNvSpPr>
            <a:spLocks noChangeShapeType="1"/>
          </p:cNvSpPr>
          <p:nvPr/>
        </p:nvSpPr>
        <p:spPr bwMode="auto">
          <a:xfrm flipH="1">
            <a:off x="6400800" y="3581400"/>
            <a:ext cx="457200" cy="0"/>
          </a:xfrm>
          <a:prstGeom prst="line">
            <a:avLst/>
          </a:prstGeom>
          <a:noFill/>
          <a:ln w="38100">
            <a:solidFill>
              <a:srgbClr val="FF0000"/>
            </a:solidFill>
            <a:round/>
            <a:headEnd/>
            <a:tailEnd type="triangle" w="med" len="med"/>
          </a:ln>
        </p:spPr>
        <p:txBody>
          <a:bodyPr/>
          <a:lstStyle/>
          <a:p>
            <a:endParaRPr lang="zh-CN" altLang="en-US"/>
          </a:p>
        </p:txBody>
      </p:sp>
      <p:sp>
        <p:nvSpPr>
          <p:cNvPr id="2" name="矩形 1"/>
          <p:cNvSpPr/>
          <p:nvPr/>
        </p:nvSpPr>
        <p:spPr>
          <a:xfrm>
            <a:off x="6705600" y="978849"/>
            <a:ext cx="1082348" cy="523220"/>
          </a:xfrm>
          <a:prstGeom prst="rect">
            <a:avLst/>
          </a:prstGeom>
        </p:spPr>
        <p:txBody>
          <a:bodyPr wrap="none">
            <a:spAutoFit/>
          </a:bodyPr>
          <a:lstStyle/>
          <a:p>
            <a:r>
              <a:rPr lang="en-US" altLang="zh-CN" sz="2800" dirty="0">
                <a:solidFill>
                  <a:srgbClr val="FF0000"/>
                </a:solidFill>
                <a:latin typeface="Times New Roman" pitchFamily="18" charset="0"/>
              </a:rPr>
              <a:t>*****</a:t>
            </a:r>
          </a:p>
        </p:txBody>
      </p:sp>
    </p:spTree>
    <p:extLst>
      <p:ext uri="{BB962C8B-B14F-4D97-AF65-F5344CB8AC3E}">
        <p14:creationId xmlns:p14="http://schemas.microsoft.com/office/powerpoint/2010/main" val="61080102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0" y="533400"/>
            <a:ext cx="9144000" cy="1143000"/>
          </a:xfrm>
        </p:spPr>
        <p:txBody>
          <a:bodyPr/>
          <a:lstStyle/>
          <a:p>
            <a:pPr eaLnBrk="1" hangingPunct="1">
              <a:lnSpc>
                <a:spcPct val="80000"/>
              </a:lnSpc>
            </a:pPr>
            <a:r>
              <a:rPr lang="en-US" altLang="zh-CN" sz="4000" b="1" dirty="0" smtClean="0">
                <a:solidFill>
                  <a:srgbClr val="0000FF"/>
                </a:solidFill>
                <a:latin typeface="Times New Roman" pitchFamily="18" charset="0"/>
              </a:rPr>
              <a:t>11. DNA polymerase III and many other proteins are part of the </a:t>
            </a:r>
            <a:r>
              <a:rPr lang="en-US" altLang="zh-CN" sz="4000" b="1" dirty="0" smtClean="0">
                <a:solidFill>
                  <a:srgbClr val="FF0000"/>
                </a:solidFill>
                <a:latin typeface="Times New Roman" pitchFamily="18" charset="0"/>
              </a:rPr>
              <a:t>replisome</a:t>
            </a:r>
            <a:r>
              <a:rPr lang="en-US" altLang="zh-CN" sz="4000" b="1" dirty="0" smtClean="0">
                <a:solidFill>
                  <a:srgbClr val="0000FF"/>
                </a:solidFill>
                <a:latin typeface="Times New Roman" pitchFamily="18" charset="0"/>
              </a:rPr>
              <a:t> for DNA replication in </a:t>
            </a:r>
            <a:r>
              <a:rPr lang="en-US" altLang="zh-CN" sz="4000" b="1" i="1" dirty="0" smtClean="0">
                <a:solidFill>
                  <a:srgbClr val="0000FF"/>
                </a:solidFill>
                <a:latin typeface="Times New Roman" pitchFamily="18" charset="0"/>
              </a:rPr>
              <a:t>E. coli</a:t>
            </a:r>
            <a:r>
              <a:rPr lang="en-US" altLang="zh-CN" sz="4000" b="1" dirty="0" smtClean="0">
                <a:solidFill>
                  <a:srgbClr val="0000FF"/>
                </a:solidFill>
                <a:latin typeface="Times New Roman" pitchFamily="18" charset="0"/>
              </a:rPr>
              <a:t> cells</a:t>
            </a:r>
            <a:endParaRPr lang="en-US" altLang="zh-CN" sz="4000" dirty="0" smtClean="0">
              <a:solidFill>
                <a:srgbClr val="0000FF"/>
              </a:solidFill>
              <a:latin typeface="Times New Roman" pitchFamily="18" charset="0"/>
            </a:endParaRPr>
          </a:p>
        </p:txBody>
      </p:sp>
      <p:sp>
        <p:nvSpPr>
          <p:cNvPr id="38915" name="Rectangle 3"/>
          <p:cNvSpPr>
            <a:spLocks noGrp="1" noChangeArrowheads="1"/>
          </p:cNvSpPr>
          <p:nvPr>
            <p:ph type="body" idx="1"/>
          </p:nvPr>
        </p:nvSpPr>
        <p:spPr>
          <a:xfrm>
            <a:off x="-17585" y="2057400"/>
            <a:ext cx="9144000" cy="4114800"/>
          </a:xfrm>
        </p:spPr>
        <p:txBody>
          <a:bodyPr/>
          <a:lstStyle/>
          <a:p>
            <a:pPr eaLnBrk="1" hangingPunct="1">
              <a:lnSpc>
                <a:spcPct val="90000"/>
              </a:lnSpc>
            </a:pPr>
            <a:r>
              <a:rPr lang="en-US" altLang="zh-CN" sz="2800" b="1" i="1" dirty="0" smtClean="0">
                <a:latin typeface="Times New Roman" pitchFamily="18" charset="0"/>
              </a:rPr>
              <a:t>In vitro</a:t>
            </a:r>
            <a:r>
              <a:rPr lang="en-US" altLang="zh-CN" sz="2800" b="1" dirty="0" smtClean="0">
                <a:latin typeface="Times New Roman" pitchFamily="18" charset="0"/>
              </a:rPr>
              <a:t> studies revealed about </a:t>
            </a:r>
            <a:r>
              <a:rPr lang="en-US" altLang="zh-CN" sz="2800" b="1" dirty="0" smtClean="0">
                <a:solidFill>
                  <a:srgbClr val="FF0000"/>
                </a:solidFill>
                <a:latin typeface="Times New Roman" pitchFamily="18" charset="0"/>
              </a:rPr>
              <a:t>20</a:t>
            </a:r>
            <a:r>
              <a:rPr lang="en-US" altLang="zh-CN" sz="2800" b="1" dirty="0" smtClean="0">
                <a:latin typeface="Times New Roman" pitchFamily="18" charset="0"/>
              </a:rPr>
              <a:t> proteins are involved in DNA replication in </a:t>
            </a:r>
            <a:r>
              <a:rPr lang="en-US" altLang="zh-CN" sz="2800" b="1" i="1" dirty="0" smtClean="0">
                <a:latin typeface="Times New Roman" pitchFamily="18" charset="0"/>
              </a:rPr>
              <a:t>E.coli</a:t>
            </a:r>
            <a:r>
              <a:rPr lang="en-US" altLang="zh-CN" sz="2800" b="1" dirty="0" smtClean="0">
                <a:latin typeface="Times New Roman" pitchFamily="18" charset="0"/>
              </a:rPr>
              <a:t> cells.</a:t>
            </a:r>
          </a:p>
          <a:p>
            <a:pPr eaLnBrk="1" hangingPunct="1">
              <a:lnSpc>
                <a:spcPct val="90000"/>
              </a:lnSpc>
            </a:pPr>
            <a:r>
              <a:rPr lang="en-US" altLang="zh-CN" sz="2800" b="1" dirty="0" smtClean="0">
                <a:latin typeface="Times New Roman" pitchFamily="18" charset="0"/>
              </a:rPr>
              <a:t>These include: </a:t>
            </a:r>
          </a:p>
          <a:p>
            <a:pPr lvl="1" eaLnBrk="1" hangingPunct="1">
              <a:lnSpc>
                <a:spcPct val="90000"/>
              </a:lnSpc>
            </a:pPr>
            <a:r>
              <a:rPr lang="en-US" altLang="zh-CN" b="1" dirty="0" smtClean="0">
                <a:latin typeface="Times New Roman" pitchFamily="18" charset="0"/>
              </a:rPr>
              <a:t>the </a:t>
            </a:r>
            <a:r>
              <a:rPr lang="en-US" altLang="zh-CN" b="1" dirty="0" smtClean="0">
                <a:solidFill>
                  <a:srgbClr val="FF0000"/>
                </a:solidFill>
                <a:latin typeface="Times New Roman" pitchFamily="18" charset="0"/>
              </a:rPr>
              <a:t>helicase </a:t>
            </a:r>
            <a:r>
              <a:rPr lang="en-US" altLang="zh-CN" b="1" dirty="0" smtClean="0">
                <a:solidFill>
                  <a:schemeClr val="tx2"/>
                </a:solidFill>
                <a:latin typeface="Times New Roman" pitchFamily="18" charset="0"/>
              </a:rPr>
              <a:t>(</a:t>
            </a:r>
            <a:r>
              <a:rPr lang="en-US" altLang="zh-CN" b="1" i="1" dirty="0" smtClean="0">
                <a:solidFill>
                  <a:schemeClr val="tx2"/>
                </a:solidFill>
                <a:latin typeface="Times New Roman" pitchFamily="18" charset="0"/>
              </a:rPr>
              <a:t>dnaB</a:t>
            </a:r>
            <a:r>
              <a:rPr lang="en-US" altLang="zh-CN" b="1" dirty="0" smtClean="0">
                <a:solidFill>
                  <a:schemeClr val="tx2"/>
                </a:solidFill>
                <a:latin typeface="Times New Roman" pitchFamily="18" charset="0"/>
              </a:rPr>
              <a:t>) for</a:t>
            </a:r>
            <a:r>
              <a:rPr lang="en-US" altLang="zh-CN" b="1" dirty="0" smtClean="0">
                <a:latin typeface="Times New Roman" pitchFamily="18" charset="0"/>
              </a:rPr>
              <a:t> moving along the DNA and separating the two DNA strands using energy from ATP;</a:t>
            </a:r>
          </a:p>
          <a:p>
            <a:pPr lvl="1" eaLnBrk="1" hangingPunct="1">
              <a:lnSpc>
                <a:spcPct val="90000"/>
              </a:lnSpc>
            </a:pPr>
            <a:r>
              <a:rPr lang="en-US" altLang="zh-CN" b="1" dirty="0" smtClean="0">
                <a:latin typeface="Times New Roman" pitchFamily="18" charset="0"/>
              </a:rPr>
              <a:t>the </a:t>
            </a:r>
            <a:r>
              <a:rPr lang="en-US" altLang="zh-CN" b="1" dirty="0" smtClean="0">
                <a:solidFill>
                  <a:srgbClr val="FF0000"/>
                </a:solidFill>
                <a:latin typeface="Times New Roman" pitchFamily="18" charset="0"/>
              </a:rPr>
              <a:t>topoisomerases </a:t>
            </a:r>
            <a:r>
              <a:rPr lang="en-US" altLang="zh-CN" b="1" dirty="0" smtClean="0">
                <a:latin typeface="Times New Roman" pitchFamily="18" charset="0"/>
              </a:rPr>
              <a:t>for relieving topological strains in the helical structure (positive supercoils) generated during strand separation; </a:t>
            </a:r>
          </a:p>
          <a:p>
            <a:pPr lvl="1" eaLnBrk="1" hangingPunct="1">
              <a:lnSpc>
                <a:spcPct val="90000"/>
              </a:lnSpc>
            </a:pPr>
            <a:r>
              <a:rPr lang="en-US" altLang="zh-CN" b="1" dirty="0" smtClean="0">
                <a:latin typeface="Times New Roman" pitchFamily="18" charset="0"/>
              </a:rPr>
              <a:t>the </a:t>
            </a:r>
            <a:r>
              <a:rPr lang="en-US" altLang="zh-CN" b="1" dirty="0" smtClean="0">
                <a:solidFill>
                  <a:srgbClr val="FF0000"/>
                </a:solidFill>
                <a:latin typeface="Times New Roman" pitchFamily="18" charset="0"/>
              </a:rPr>
              <a:t>DNA-binding protein</a:t>
            </a:r>
            <a:r>
              <a:rPr lang="en-US" altLang="zh-CN" b="1" dirty="0" smtClean="0">
                <a:latin typeface="Times New Roman" pitchFamily="18" charset="0"/>
              </a:rPr>
              <a:t> for binding and stabilizing the single-stranded DNA generated; </a:t>
            </a: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body" idx="1"/>
          </p:nvPr>
        </p:nvSpPr>
        <p:spPr>
          <a:xfrm>
            <a:off x="323850" y="836613"/>
            <a:ext cx="8497888" cy="5013325"/>
          </a:xfrm>
        </p:spPr>
        <p:txBody>
          <a:bodyPr/>
          <a:lstStyle/>
          <a:p>
            <a:pPr lvl="1" eaLnBrk="1" hangingPunct="1">
              <a:lnSpc>
                <a:spcPct val="90000"/>
              </a:lnSpc>
            </a:pPr>
            <a:r>
              <a:rPr lang="en-US" altLang="zh-CN" sz="3200" b="1" dirty="0" smtClean="0">
                <a:latin typeface="Times New Roman" pitchFamily="18" charset="0"/>
              </a:rPr>
              <a:t>the </a:t>
            </a:r>
            <a:r>
              <a:rPr lang="en-US" altLang="zh-CN" sz="3200" b="1" dirty="0" smtClean="0">
                <a:solidFill>
                  <a:srgbClr val="FF0000"/>
                </a:solidFill>
                <a:latin typeface="Times New Roman" pitchFamily="18" charset="0"/>
              </a:rPr>
              <a:t>primase</a:t>
            </a:r>
            <a:r>
              <a:rPr lang="en-US" altLang="zh-CN" sz="3200" b="1" dirty="0" smtClean="0">
                <a:latin typeface="Times New Roman" pitchFamily="18" charset="0"/>
              </a:rPr>
              <a:t> (</a:t>
            </a:r>
            <a:r>
              <a:rPr lang="en-US" altLang="zh-CN" sz="3200" b="1" i="1" dirty="0" smtClean="0">
                <a:latin typeface="Times New Roman" pitchFamily="18" charset="0"/>
              </a:rPr>
              <a:t>dnaG</a:t>
            </a:r>
            <a:r>
              <a:rPr lang="en-US" altLang="zh-CN" sz="3200" b="1" dirty="0" smtClean="0">
                <a:latin typeface="Times New Roman" pitchFamily="18" charset="0"/>
              </a:rPr>
              <a:t>) for generating a short RNA primer; </a:t>
            </a:r>
            <a:endParaRPr lang="en-US" altLang="zh-CN" sz="3200" b="1" dirty="0" smtClean="0">
              <a:solidFill>
                <a:schemeClr val="tx2"/>
              </a:solidFill>
              <a:latin typeface="Times New Roman" pitchFamily="18" charset="0"/>
            </a:endParaRPr>
          </a:p>
          <a:p>
            <a:pPr lvl="1" eaLnBrk="1" hangingPunct="1">
              <a:lnSpc>
                <a:spcPct val="90000"/>
              </a:lnSpc>
            </a:pPr>
            <a:r>
              <a:rPr lang="en-US" altLang="zh-CN" sz="3200" b="1" dirty="0" smtClean="0">
                <a:solidFill>
                  <a:schemeClr val="tx2"/>
                </a:solidFill>
                <a:latin typeface="Times New Roman" pitchFamily="18" charset="0"/>
              </a:rPr>
              <a:t>the </a:t>
            </a:r>
            <a:r>
              <a:rPr lang="en-US" altLang="zh-CN" sz="3200" b="1" dirty="0" smtClean="0">
                <a:solidFill>
                  <a:srgbClr val="FF0000"/>
                </a:solidFill>
                <a:latin typeface="Times New Roman" pitchFamily="18" charset="0"/>
              </a:rPr>
              <a:t>DNA polymerase III</a:t>
            </a:r>
            <a:r>
              <a:rPr lang="en-US" altLang="zh-CN" sz="3200" b="1" dirty="0" smtClean="0">
                <a:latin typeface="Times New Roman" pitchFamily="18" charset="0"/>
              </a:rPr>
              <a:t> for polymerizing and proofreading the nucleotides according to the templates;</a:t>
            </a:r>
          </a:p>
          <a:p>
            <a:pPr lvl="1" eaLnBrk="1" hangingPunct="1">
              <a:lnSpc>
                <a:spcPct val="90000"/>
              </a:lnSpc>
            </a:pPr>
            <a:r>
              <a:rPr lang="en-US" altLang="zh-CN" sz="3200" b="1" dirty="0" smtClean="0">
                <a:latin typeface="Times New Roman" pitchFamily="18" charset="0"/>
              </a:rPr>
              <a:t>the </a:t>
            </a:r>
            <a:r>
              <a:rPr lang="en-US" altLang="zh-CN" sz="3200" b="1" dirty="0" smtClean="0">
                <a:solidFill>
                  <a:srgbClr val="FF0000"/>
                </a:solidFill>
                <a:latin typeface="Times New Roman" pitchFamily="18" charset="0"/>
              </a:rPr>
              <a:t>DNA polymerase I</a:t>
            </a:r>
            <a:r>
              <a:rPr lang="en-US" altLang="zh-CN" sz="3200" b="1" dirty="0" smtClean="0">
                <a:latin typeface="Times New Roman" pitchFamily="18" charset="0"/>
              </a:rPr>
              <a:t> (</a:t>
            </a:r>
            <a:r>
              <a:rPr lang="en-US" altLang="zh-CN" sz="3200" b="1" i="1" dirty="0" smtClean="0">
                <a:latin typeface="Times New Roman" pitchFamily="18" charset="0"/>
              </a:rPr>
              <a:t>polA</a:t>
            </a:r>
            <a:r>
              <a:rPr lang="en-US" altLang="zh-CN" sz="3200" b="1" dirty="0" smtClean="0">
                <a:latin typeface="Times New Roman" pitchFamily="18" charset="0"/>
              </a:rPr>
              <a:t>) for removing the RNA primers and replacing by a DNA sequence;</a:t>
            </a:r>
          </a:p>
          <a:p>
            <a:pPr lvl="1" eaLnBrk="1" hangingPunct="1">
              <a:lnSpc>
                <a:spcPct val="90000"/>
              </a:lnSpc>
            </a:pPr>
            <a:r>
              <a:rPr lang="en-US" altLang="zh-CN" sz="3200" b="1" dirty="0" smtClean="0">
                <a:latin typeface="Times New Roman" pitchFamily="18" charset="0"/>
              </a:rPr>
              <a:t>the </a:t>
            </a:r>
            <a:r>
              <a:rPr lang="en-US" altLang="zh-CN" sz="3200" b="1" dirty="0" smtClean="0">
                <a:solidFill>
                  <a:srgbClr val="FF0000"/>
                </a:solidFill>
                <a:latin typeface="Times New Roman" pitchFamily="18" charset="0"/>
              </a:rPr>
              <a:t>DNA ligase</a:t>
            </a:r>
            <a:r>
              <a:rPr lang="en-US" altLang="zh-CN" sz="3200" b="1" dirty="0" smtClean="0">
                <a:latin typeface="Times New Roman" pitchFamily="18" charset="0"/>
              </a:rPr>
              <a:t> for sealing nicks between the Okazaki fragments.</a:t>
            </a:r>
            <a:endParaRPr lang="en-US" altLang="zh-CN" b="1" dirty="0" smtClean="0">
              <a:latin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srcRect/>
          <a:stretch>
            <a:fillRect/>
          </a:stretch>
        </p:blipFill>
        <p:spPr bwMode="auto">
          <a:xfrm>
            <a:off x="2362200" y="457200"/>
            <a:ext cx="2230438" cy="6097588"/>
          </a:xfrm>
          <a:prstGeom prst="rect">
            <a:avLst/>
          </a:prstGeom>
          <a:noFill/>
          <a:ln w="9525">
            <a:noFill/>
            <a:miter lim="800000"/>
            <a:headEnd/>
            <a:tailEnd/>
          </a:ln>
        </p:spPr>
      </p:pic>
      <p:sp>
        <p:nvSpPr>
          <p:cNvPr id="5123" name="Text Box 3"/>
          <p:cNvSpPr txBox="1">
            <a:spLocks noChangeArrowheads="1"/>
          </p:cNvSpPr>
          <p:nvPr/>
        </p:nvSpPr>
        <p:spPr bwMode="auto">
          <a:xfrm>
            <a:off x="4840993" y="4191000"/>
            <a:ext cx="4288353" cy="1754326"/>
          </a:xfrm>
          <a:prstGeom prst="rect">
            <a:avLst/>
          </a:prstGeom>
          <a:noFill/>
          <a:ln w="9525">
            <a:noFill/>
            <a:miter lim="800000"/>
            <a:headEnd/>
            <a:tailEnd/>
          </a:ln>
        </p:spPr>
        <p:txBody>
          <a:bodyPr wrap="none">
            <a:spAutoFit/>
          </a:bodyPr>
          <a:lstStyle/>
          <a:p>
            <a:r>
              <a:rPr lang="en-US" altLang="zh-CN" sz="3600" b="1" dirty="0">
                <a:solidFill>
                  <a:srgbClr val="0000FF"/>
                </a:solidFill>
                <a:latin typeface="Times New Roman" pitchFamily="18" charset="0"/>
              </a:rPr>
              <a:t>Complementarity of </a:t>
            </a:r>
          </a:p>
          <a:p>
            <a:r>
              <a:rPr lang="en-US" altLang="zh-CN" sz="3600" b="1" dirty="0">
                <a:solidFill>
                  <a:srgbClr val="0000FF"/>
                </a:solidFill>
                <a:latin typeface="Times New Roman" pitchFamily="18" charset="0"/>
              </a:rPr>
              <a:t>strands in the DNA </a:t>
            </a:r>
          </a:p>
          <a:p>
            <a:r>
              <a:rPr lang="en-US" altLang="zh-CN" sz="3600" b="1" dirty="0">
                <a:solidFill>
                  <a:srgbClr val="0000FF"/>
                </a:solidFill>
                <a:latin typeface="Times New Roman" pitchFamily="18" charset="0"/>
              </a:rPr>
              <a:t>double helix</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0" y="609600"/>
            <a:ext cx="9144000" cy="1143000"/>
          </a:xfrm>
        </p:spPr>
        <p:txBody>
          <a:bodyPr/>
          <a:lstStyle/>
          <a:p>
            <a:pPr eaLnBrk="1" hangingPunct="1">
              <a:lnSpc>
                <a:spcPct val="80000"/>
              </a:lnSpc>
            </a:pPr>
            <a:r>
              <a:rPr lang="en-US" altLang="zh-CN" b="1" dirty="0" smtClean="0">
                <a:solidFill>
                  <a:srgbClr val="0000FF"/>
                </a:solidFill>
                <a:latin typeface="Times New Roman" pitchFamily="18" charset="0"/>
              </a:rPr>
              <a:t>12. A 245 bp fragment in the </a:t>
            </a:r>
            <a:r>
              <a:rPr lang="en-US" altLang="zh-CN" b="1" i="1" dirty="0" smtClean="0">
                <a:solidFill>
                  <a:srgbClr val="0000FF"/>
                </a:solidFill>
                <a:latin typeface="Times New Roman" pitchFamily="18" charset="0"/>
              </a:rPr>
              <a:t>E.coli</a:t>
            </a:r>
            <a:r>
              <a:rPr lang="en-US" altLang="zh-CN" b="1" dirty="0" smtClean="0">
                <a:solidFill>
                  <a:srgbClr val="0000FF"/>
                </a:solidFill>
                <a:latin typeface="Times New Roman" pitchFamily="18" charset="0"/>
              </a:rPr>
              <a:t> chromosomal DNA, </a:t>
            </a:r>
            <a:r>
              <a:rPr lang="en-US" altLang="zh-CN" b="1" i="1" dirty="0" smtClean="0">
                <a:solidFill>
                  <a:srgbClr val="0000FF"/>
                </a:solidFill>
                <a:latin typeface="Times New Roman" pitchFamily="18" charset="0"/>
              </a:rPr>
              <a:t>OriC</a:t>
            </a:r>
            <a:r>
              <a:rPr lang="en-US" altLang="zh-CN" b="1" dirty="0" smtClean="0">
                <a:solidFill>
                  <a:srgbClr val="0000FF"/>
                </a:solidFill>
                <a:latin typeface="Times New Roman" pitchFamily="18" charset="0"/>
              </a:rPr>
              <a:t>, was identified to be the replication origin</a:t>
            </a:r>
            <a:r>
              <a:rPr lang="en-US" altLang="zh-CN" dirty="0" smtClean="0"/>
              <a:t>  </a:t>
            </a:r>
          </a:p>
        </p:txBody>
      </p:sp>
      <p:sp>
        <p:nvSpPr>
          <p:cNvPr id="40963" name="Rectangle 3"/>
          <p:cNvSpPr>
            <a:spLocks noGrp="1" noChangeArrowheads="1"/>
          </p:cNvSpPr>
          <p:nvPr>
            <p:ph type="body" idx="1"/>
          </p:nvPr>
        </p:nvSpPr>
        <p:spPr>
          <a:xfrm>
            <a:off x="0" y="2133600"/>
            <a:ext cx="9144000" cy="4114800"/>
          </a:xfrm>
        </p:spPr>
        <p:txBody>
          <a:bodyPr/>
          <a:lstStyle/>
          <a:p>
            <a:pPr eaLnBrk="1" hangingPunct="1"/>
            <a:r>
              <a:rPr lang="en-US" altLang="zh-CN" b="1" i="1" dirty="0" smtClean="0">
                <a:latin typeface="Times New Roman" pitchFamily="18" charset="0"/>
              </a:rPr>
              <a:t>OriC </a:t>
            </a:r>
            <a:r>
              <a:rPr lang="en-US" altLang="zh-CN" b="1" dirty="0" smtClean="0">
                <a:latin typeface="Times New Roman" pitchFamily="18" charset="0"/>
              </a:rPr>
              <a:t>contains a tandem array of </a:t>
            </a:r>
            <a:r>
              <a:rPr lang="en-US" altLang="zh-CN" b="1" dirty="0" smtClean="0">
                <a:solidFill>
                  <a:schemeClr val="accent2"/>
                </a:solidFill>
                <a:latin typeface="Times New Roman" pitchFamily="18" charset="0"/>
              </a:rPr>
              <a:t>three 13-mer</a:t>
            </a:r>
            <a:r>
              <a:rPr lang="en-US" altLang="zh-CN" b="1" dirty="0" smtClean="0">
                <a:latin typeface="Times New Roman" pitchFamily="18" charset="0"/>
              </a:rPr>
              <a:t> with nearly identical sequences and </a:t>
            </a:r>
            <a:r>
              <a:rPr lang="en-US" altLang="zh-CN" b="1" dirty="0" smtClean="0">
                <a:solidFill>
                  <a:schemeClr val="accent2"/>
                </a:solidFill>
                <a:latin typeface="Times New Roman" pitchFamily="18" charset="0"/>
              </a:rPr>
              <a:t>five 9-mer</a:t>
            </a:r>
            <a:r>
              <a:rPr lang="en-US" altLang="zh-CN" b="1" dirty="0" smtClean="0">
                <a:latin typeface="Times New Roman" pitchFamily="18" charset="0"/>
              </a:rPr>
              <a:t> repeats, all of which are highly conserved among all bacterial replication origins.</a:t>
            </a:r>
          </a:p>
          <a:p>
            <a:pPr eaLnBrk="1" hangingPunct="1"/>
            <a:r>
              <a:rPr lang="en-US" altLang="zh-CN" b="1" i="1" dirty="0" smtClean="0">
                <a:latin typeface="Times New Roman" pitchFamily="18" charset="0"/>
              </a:rPr>
              <a:t>OriC</a:t>
            </a:r>
            <a:r>
              <a:rPr lang="en-US" altLang="zh-CN" b="1" dirty="0" smtClean="0">
                <a:latin typeface="Times New Roman" pitchFamily="18" charset="0"/>
              </a:rPr>
              <a:t> contains 11 </a:t>
            </a:r>
            <a:r>
              <a:rPr lang="en-US" altLang="zh-CN" b="1" dirty="0" smtClean="0">
                <a:solidFill>
                  <a:srgbClr val="FF0000"/>
                </a:solidFill>
                <a:latin typeface="Times New Roman" pitchFamily="18" charset="0"/>
              </a:rPr>
              <a:t>GATC</a:t>
            </a:r>
            <a:r>
              <a:rPr lang="en-US" altLang="zh-CN" b="1" dirty="0" smtClean="0">
                <a:latin typeface="Times New Roman" pitchFamily="18" charset="0"/>
              </a:rPr>
              <a:t> (palindromic) sequences, which can be methylated at the base ring of </a:t>
            </a:r>
            <a:r>
              <a:rPr lang="en-US" altLang="zh-CN" b="1" dirty="0" smtClean="0">
                <a:solidFill>
                  <a:srgbClr val="FF0000"/>
                </a:solidFill>
                <a:latin typeface="Times New Roman" pitchFamily="18" charset="0"/>
              </a:rPr>
              <a:t>A</a:t>
            </a:r>
            <a:r>
              <a:rPr lang="en-US" altLang="zh-CN" b="1" dirty="0" smtClean="0">
                <a:latin typeface="Times New Roman" pitchFamily="18" charset="0"/>
              </a:rPr>
              <a:t>, which is believed to be important in having only one replication per cell division.</a:t>
            </a:r>
          </a:p>
          <a:p>
            <a:pPr eaLnBrk="1" hangingPunct="1"/>
            <a:endParaRPr lang="en-US" altLang="zh-CN" sz="3600" b="1" dirty="0" smtClean="0">
              <a:latin typeface="Times New Roman" pitchFamily="18"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3"/>
          <p:cNvSpPr>
            <a:spLocks noChangeArrowheads="1"/>
          </p:cNvSpPr>
          <p:nvPr/>
        </p:nvSpPr>
        <p:spPr bwMode="auto">
          <a:xfrm>
            <a:off x="533400" y="3352800"/>
            <a:ext cx="8215313" cy="1920875"/>
          </a:xfrm>
          <a:prstGeom prst="rect">
            <a:avLst/>
          </a:prstGeom>
          <a:noFill/>
          <a:ln w="9525">
            <a:noFill/>
            <a:miter lim="800000"/>
            <a:headEnd/>
            <a:tailEnd/>
          </a:ln>
        </p:spPr>
        <p:txBody>
          <a:bodyPr wrap="none">
            <a:spAutoFit/>
          </a:bodyPr>
          <a:lstStyle/>
          <a:p>
            <a:pPr eaLnBrk="0" hangingPunct="0"/>
            <a:r>
              <a:rPr kumimoji="1" lang="en-US" altLang="zh-CN" sz="4000" b="1" i="1" dirty="0">
                <a:latin typeface="Times New Roman" pitchFamily="18" charset="0"/>
              </a:rPr>
              <a:t>OriC</a:t>
            </a:r>
            <a:r>
              <a:rPr kumimoji="1" lang="en-US" altLang="zh-CN" sz="4000" b="1" dirty="0">
                <a:latin typeface="Times New Roman" pitchFamily="18" charset="0"/>
              </a:rPr>
              <a:t>, the replication origin of </a:t>
            </a:r>
            <a:r>
              <a:rPr kumimoji="1" lang="en-US" altLang="zh-CN" sz="4000" b="1" i="1" dirty="0">
                <a:latin typeface="Times New Roman" pitchFamily="18" charset="0"/>
              </a:rPr>
              <a:t>E. coli</a:t>
            </a:r>
            <a:r>
              <a:rPr kumimoji="1" lang="en-US" altLang="zh-CN" sz="4000" b="1" dirty="0">
                <a:latin typeface="Times New Roman" pitchFamily="18" charset="0"/>
              </a:rPr>
              <a:t> </a:t>
            </a:r>
          </a:p>
          <a:p>
            <a:pPr eaLnBrk="0" hangingPunct="0"/>
            <a:r>
              <a:rPr kumimoji="1" lang="en-US" altLang="zh-CN" sz="4000" b="1" dirty="0">
                <a:latin typeface="Times New Roman" pitchFamily="18" charset="0"/>
              </a:rPr>
              <a:t>chromosome, contains three repeats</a:t>
            </a:r>
          </a:p>
          <a:p>
            <a:pPr eaLnBrk="0" hangingPunct="0"/>
            <a:r>
              <a:rPr kumimoji="1" lang="en-US" altLang="zh-CN" sz="4000" b="1" dirty="0">
                <a:latin typeface="Times New Roman" pitchFamily="18" charset="0"/>
              </a:rPr>
              <a:t>of 13 bp and five repeats of 9 bp.</a:t>
            </a:r>
          </a:p>
        </p:txBody>
      </p:sp>
      <p:pic>
        <p:nvPicPr>
          <p:cNvPr id="41987" name="Picture 10" descr="figure 25-11"/>
          <p:cNvPicPr>
            <a:picLocks noChangeAspect="1" noChangeArrowheads="1"/>
          </p:cNvPicPr>
          <p:nvPr/>
        </p:nvPicPr>
        <p:blipFill>
          <a:blip r:embed="rId2"/>
          <a:srcRect/>
          <a:stretch>
            <a:fillRect/>
          </a:stretch>
        </p:blipFill>
        <p:spPr bwMode="auto">
          <a:xfrm>
            <a:off x="228600" y="1295400"/>
            <a:ext cx="8531225" cy="1912938"/>
          </a:xfrm>
          <a:prstGeom prst="rect">
            <a:avLst/>
          </a:prstGeom>
          <a:noFill/>
          <a:ln w="9525">
            <a:noFill/>
            <a:miter lim="800000"/>
            <a:headEnd/>
            <a:tailEnd/>
          </a:ln>
        </p:spPr>
      </p:pic>
      <p:sp>
        <p:nvSpPr>
          <p:cNvPr id="41988" name="Text Box 11"/>
          <p:cNvSpPr txBox="1">
            <a:spLocks noChangeArrowheads="1"/>
          </p:cNvSpPr>
          <p:nvPr/>
        </p:nvSpPr>
        <p:spPr bwMode="auto">
          <a:xfrm>
            <a:off x="746125" y="5680075"/>
            <a:ext cx="4302125" cy="457200"/>
          </a:xfrm>
          <a:prstGeom prst="rect">
            <a:avLst/>
          </a:prstGeom>
          <a:noFill/>
          <a:ln w="9525">
            <a:noFill/>
            <a:miter lim="800000"/>
            <a:headEnd/>
            <a:tailEnd/>
          </a:ln>
        </p:spPr>
        <p:txBody>
          <a:bodyPr wrap="none">
            <a:spAutoFit/>
          </a:bodyPr>
          <a:lstStyle/>
          <a:p>
            <a:r>
              <a:rPr lang="en-US" altLang="zh-CN" sz="2400" b="1" dirty="0">
                <a:solidFill>
                  <a:srgbClr val="FF0000"/>
                </a:solidFill>
                <a:latin typeface="Times New Roman" pitchFamily="18" charset="0"/>
              </a:rPr>
              <a:t>DUE: DNA  unwinding element</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0" y="609600"/>
            <a:ext cx="9144000" cy="1143000"/>
          </a:xfrm>
        </p:spPr>
        <p:txBody>
          <a:bodyPr/>
          <a:lstStyle/>
          <a:p>
            <a:pPr eaLnBrk="1" hangingPunct="1">
              <a:lnSpc>
                <a:spcPct val="80000"/>
              </a:lnSpc>
            </a:pPr>
            <a:r>
              <a:rPr lang="en-US" altLang="zh-CN" b="1" dirty="0" smtClean="0">
                <a:solidFill>
                  <a:srgbClr val="0000FF"/>
                </a:solidFill>
                <a:latin typeface="Times New Roman" pitchFamily="18" charset="0"/>
              </a:rPr>
              <a:t>13. The molecular details of the replication of </a:t>
            </a:r>
            <a:r>
              <a:rPr lang="en-US" altLang="zh-CN" b="1" i="1" dirty="0" smtClean="0">
                <a:solidFill>
                  <a:srgbClr val="0000FF"/>
                </a:solidFill>
                <a:latin typeface="Times New Roman" pitchFamily="18" charset="0"/>
              </a:rPr>
              <a:t>E. coli</a:t>
            </a:r>
            <a:r>
              <a:rPr lang="en-US" altLang="zh-CN" b="1" dirty="0" smtClean="0">
                <a:solidFill>
                  <a:srgbClr val="0000FF"/>
                </a:solidFill>
                <a:latin typeface="Times New Roman" pitchFamily="18" charset="0"/>
              </a:rPr>
              <a:t> chromosomal DNA are the best understood </a:t>
            </a:r>
            <a:br>
              <a:rPr lang="en-US" altLang="zh-CN" b="1" dirty="0" smtClean="0">
                <a:solidFill>
                  <a:srgbClr val="0000FF"/>
                </a:solidFill>
                <a:latin typeface="Times New Roman" pitchFamily="18" charset="0"/>
              </a:rPr>
            </a:br>
            <a:r>
              <a:rPr lang="en-US" altLang="zh-CN" b="1" dirty="0" smtClean="0">
                <a:solidFill>
                  <a:srgbClr val="0000FF"/>
                </a:solidFill>
                <a:latin typeface="Times New Roman" pitchFamily="18" charset="0"/>
              </a:rPr>
              <a:t>by </a:t>
            </a:r>
            <a:r>
              <a:rPr lang="en-US" altLang="zh-CN" b="1" i="1" dirty="0" smtClean="0">
                <a:solidFill>
                  <a:srgbClr val="0000FF"/>
                </a:solidFill>
                <a:latin typeface="Times New Roman" pitchFamily="18" charset="0"/>
              </a:rPr>
              <a:t>in vitro</a:t>
            </a:r>
            <a:r>
              <a:rPr lang="en-US" altLang="zh-CN" b="1" dirty="0" smtClean="0">
                <a:solidFill>
                  <a:srgbClr val="0000FF"/>
                </a:solidFill>
                <a:latin typeface="Times New Roman" pitchFamily="18" charset="0"/>
              </a:rPr>
              <a:t> studies</a:t>
            </a:r>
            <a:r>
              <a:rPr lang="en-US" altLang="zh-CN" dirty="0" smtClean="0"/>
              <a:t>  </a:t>
            </a:r>
          </a:p>
        </p:txBody>
      </p:sp>
      <p:sp>
        <p:nvSpPr>
          <p:cNvPr id="43011" name="Rectangle 3"/>
          <p:cNvSpPr>
            <a:spLocks noGrp="1" noChangeArrowheads="1"/>
          </p:cNvSpPr>
          <p:nvPr>
            <p:ph type="body" idx="1"/>
          </p:nvPr>
        </p:nvSpPr>
        <p:spPr>
          <a:xfrm>
            <a:off x="0" y="2209800"/>
            <a:ext cx="9144000" cy="4114800"/>
          </a:xfrm>
        </p:spPr>
        <p:txBody>
          <a:bodyPr/>
          <a:lstStyle/>
          <a:p>
            <a:pPr eaLnBrk="1" hangingPunct="1">
              <a:lnSpc>
                <a:spcPct val="90000"/>
              </a:lnSpc>
            </a:pPr>
            <a:r>
              <a:rPr lang="en-US" altLang="zh-CN" b="1" dirty="0" smtClean="0">
                <a:latin typeface="Times New Roman" pitchFamily="18" charset="0"/>
              </a:rPr>
              <a:t>The whole process can be divided into three stages: </a:t>
            </a:r>
            <a:r>
              <a:rPr lang="en-US" altLang="zh-CN" b="1" dirty="0" smtClean="0">
                <a:solidFill>
                  <a:srgbClr val="FF0000"/>
                </a:solidFill>
                <a:latin typeface="Times New Roman" pitchFamily="18" charset="0"/>
              </a:rPr>
              <a:t>initiation</a:t>
            </a:r>
            <a:r>
              <a:rPr lang="en-US" altLang="zh-CN" b="1" dirty="0" smtClean="0">
                <a:latin typeface="Times New Roman" pitchFamily="18" charset="0"/>
              </a:rPr>
              <a:t>, </a:t>
            </a:r>
            <a:r>
              <a:rPr lang="en-US" altLang="zh-CN" b="1" dirty="0" smtClean="0">
                <a:solidFill>
                  <a:srgbClr val="FF0000"/>
                </a:solidFill>
                <a:latin typeface="Times New Roman" pitchFamily="18" charset="0"/>
              </a:rPr>
              <a:t>elongation</a:t>
            </a:r>
            <a:r>
              <a:rPr lang="en-US" altLang="zh-CN" b="1" dirty="0" smtClean="0">
                <a:latin typeface="Times New Roman" pitchFamily="18" charset="0"/>
              </a:rPr>
              <a:t>, and </a:t>
            </a:r>
            <a:r>
              <a:rPr lang="en-US" altLang="zh-CN" b="1" dirty="0" smtClean="0">
                <a:solidFill>
                  <a:srgbClr val="FF0000"/>
                </a:solidFill>
                <a:latin typeface="Times New Roman" pitchFamily="18" charset="0"/>
              </a:rPr>
              <a:t>termination</a:t>
            </a:r>
            <a:r>
              <a:rPr lang="en-US" altLang="zh-CN" b="1" dirty="0" smtClean="0">
                <a:latin typeface="Times New Roman" pitchFamily="18" charset="0"/>
              </a:rPr>
              <a:t>.</a:t>
            </a:r>
          </a:p>
          <a:p>
            <a:pPr eaLnBrk="1" hangingPunct="1">
              <a:lnSpc>
                <a:spcPct val="90000"/>
              </a:lnSpc>
            </a:pPr>
            <a:r>
              <a:rPr lang="en-US" altLang="zh-CN" b="1" dirty="0" smtClean="0">
                <a:latin typeface="Times New Roman" pitchFamily="18" charset="0"/>
              </a:rPr>
              <a:t>During the initiation stage, the DNA is open at the </a:t>
            </a:r>
            <a:r>
              <a:rPr lang="en-US" altLang="zh-CN" b="1" i="1" dirty="0" smtClean="0">
                <a:latin typeface="Times New Roman" pitchFamily="18" charset="0"/>
              </a:rPr>
              <a:t>OriC</a:t>
            </a:r>
            <a:r>
              <a:rPr lang="en-US" altLang="zh-CN" b="1" dirty="0" smtClean="0">
                <a:latin typeface="Times New Roman" pitchFamily="18" charset="0"/>
              </a:rPr>
              <a:t> site and a prepriming complex is formed, with the participation of at least nine proteins.</a:t>
            </a:r>
          </a:p>
          <a:p>
            <a:pPr eaLnBrk="1" hangingPunct="1">
              <a:lnSpc>
                <a:spcPct val="90000"/>
              </a:lnSpc>
            </a:pPr>
            <a:r>
              <a:rPr lang="en-US" altLang="zh-CN" b="1" dirty="0" smtClean="0">
                <a:latin typeface="Times New Roman" pitchFamily="18" charset="0"/>
              </a:rPr>
              <a:t>During the elongation stage, short RNA primers are synthesized by the primase, extended by the DNA polymerase III, and ligated by the DNA ligase (for the Okazaki fragments of the lagging strand).</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body" idx="1"/>
          </p:nvPr>
        </p:nvSpPr>
        <p:spPr>
          <a:xfrm>
            <a:off x="0" y="1268413"/>
            <a:ext cx="9144000" cy="2846387"/>
          </a:xfrm>
        </p:spPr>
        <p:txBody>
          <a:bodyPr/>
          <a:lstStyle/>
          <a:p>
            <a:pPr eaLnBrk="1" hangingPunct="1"/>
            <a:r>
              <a:rPr lang="en-US" altLang="zh-CN" b="1" dirty="0" smtClean="0">
                <a:latin typeface="Times New Roman" pitchFamily="18" charset="0"/>
              </a:rPr>
              <a:t>During the termination stage, the two replication forks meet at the </a:t>
            </a:r>
            <a:r>
              <a:rPr lang="en-US" altLang="zh-CN" b="1" i="1" dirty="0" smtClean="0">
                <a:latin typeface="Times New Roman" pitchFamily="18" charset="0"/>
              </a:rPr>
              <a:t>Ter</a:t>
            </a:r>
            <a:r>
              <a:rPr lang="en-US" altLang="zh-CN" b="1" dirty="0" smtClean="0">
                <a:latin typeface="Times New Roman" pitchFamily="18" charset="0"/>
              </a:rPr>
              <a:t> sequences (a 20 base pair sequence), the replisome dissociates, and the two catenated chromosomes are separated by DNA topoisomerase IV.</a:t>
            </a:r>
          </a:p>
          <a:p>
            <a:pPr eaLnBrk="1" hangingPunct="1"/>
            <a:endParaRPr lang="en-US" altLang="zh-CN" b="1" dirty="0" smtClean="0">
              <a:latin typeface="Times New Roman" pitchFamily="18"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0" y="533400"/>
            <a:ext cx="9144000" cy="1143000"/>
          </a:xfrm>
        </p:spPr>
        <p:txBody>
          <a:bodyPr/>
          <a:lstStyle/>
          <a:p>
            <a:pPr eaLnBrk="1" hangingPunct="1">
              <a:lnSpc>
                <a:spcPct val="80000"/>
              </a:lnSpc>
            </a:pPr>
            <a:r>
              <a:rPr lang="en-US" altLang="zh-CN" b="1" dirty="0" smtClean="0">
                <a:solidFill>
                  <a:srgbClr val="0000FF"/>
                </a:solidFill>
                <a:latin typeface="Times New Roman" pitchFamily="18" charset="0"/>
              </a:rPr>
              <a:t>14. Multiple proteins participate at the initiation stage of DNA replication of the </a:t>
            </a:r>
            <a:r>
              <a:rPr lang="en-US" altLang="zh-CN" b="1" i="1" dirty="0" smtClean="0">
                <a:solidFill>
                  <a:srgbClr val="0000FF"/>
                </a:solidFill>
                <a:latin typeface="Times New Roman" pitchFamily="18" charset="0"/>
              </a:rPr>
              <a:t>E. coli</a:t>
            </a:r>
            <a:r>
              <a:rPr lang="en-US" altLang="zh-CN" b="1" dirty="0" smtClean="0">
                <a:solidFill>
                  <a:srgbClr val="0000FF"/>
                </a:solidFill>
                <a:latin typeface="Times New Roman" pitchFamily="18" charset="0"/>
              </a:rPr>
              <a:t> chromosome</a:t>
            </a:r>
          </a:p>
        </p:txBody>
      </p:sp>
      <p:sp>
        <p:nvSpPr>
          <p:cNvPr id="247811" name="Rectangle 3"/>
          <p:cNvSpPr>
            <a:spLocks noGrp="1" noChangeArrowheads="1"/>
          </p:cNvSpPr>
          <p:nvPr>
            <p:ph type="body" idx="1"/>
          </p:nvPr>
        </p:nvSpPr>
        <p:spPr>
          <a:xfrm>
            <a:off x="-11723" y="1981200"/>
            <a:ext cx="9144000" cy="5257800"/>
          </a:xfrm>
        </p:spPr>
        <p:txBody>
          <a:bodyPr/>
          <a:lstStyle/>
          <a:p>
            <a:pPr eaLnBrk="1" hangingPunct="1">
              <a:defRPr/>
            </a:pPr>
            <a:r>
              <a:rPr lang="en-US" altLang="zh-CN" sz="2800" b="1" dirty="0" smtClean="0">
                <a:latin typeface="Times New Roman" pitchFamily="18" charset="0"/>
              </a:rPr>
              <a:t>The replication process begins when a single complex of about 8 </a:t>
            </a:r>
            <a:r>
              <a:rPr lang="en-US" altLang="zh-CN" sz="2800" b="1" dirty="0" smtClean="0">
                <a:solidFill>
                  <a:srgbClr val="FF0000"/>
                </a:solidFill>
                <a:latin typeface="Times New Roman" pitchFamily="18" charset="0"/>
              </a:rPr>
              <a:t>DnaA</a:t>
            </a:r>
            <a:r>
              <a:rPr lang="en-US" altLang="zh-CN" sz="2800" b="1" dirty="0" smtClean="0">
                <a:latin typeface="Times New Roman" pitchFamily="18" charset="0"/>
              </a:rPr>
              <a:t> protein molecules (with ATP bound) bind to the five 9 bp repeats at </a:t>
            </a:r>
            <a:r>
              <a:rPr lang="en-US" altLang="zh-CN" sz="2800" b="1" i="1" dirty="0" smtClean="0">
                <a:latin typeface="Times New Roman" pitchFamily="18" charset="0"/>
              </a:rPr>
              <a:t>OriC</a:t>
            </a:r>
            <a:r>
              <a:rPr lang="en-US" altLang="zh-CN" sz="2800" b="1" dirty="0" smtClean="0">
                <a:latin typeface="Times New Roman" pitchFamily="18" charset="0"/>
              </a:rPr>
              <a:t> that is supercoiled. </a:t>
            </a:r>
          </a:p>
          <a:p>
            <a:pPr eaLnBrk="1" hangingPunct="1">
              <a:defRPr/>
            </a:pPr>
            <a:r>
              <a:rPr lang="en-US" altLang="zh-CN" sz="2800" b="1" dirty="0" smtClean="0">
                <a:latin typeface="Times New Roman" pitchFamily="18" charset="0"/>
              </a:rPr>
              <a:t>Aided by </a:t>
            </a:r>
            <a:r>
              <a:rPr lang="en-US" altLang="zh-CN" sz="2800" b="1" dirty="0" smtClean="0">
                <a:solidFill>
                  <a:srgbClr val="FF0000"/>
                </a:solidFill>
                <a:latin typeface="Times New Roman" pitchFamily="18" charset="0"/>
              </a:rPr>
              <a:t>HU</a:t>
            </a:r>
            <a:r>
              <a:rPr lang="en-US" altLang="zh-CN" sz="2800" b="1" dirty="0" smtClean="0">
                <a:latin typeface="Times New Roman" pitchFamily="18" charset="0"/>
              </a:rPr>
              <a:t> (a histone-like protein), the bound DnaA complex opens the two DNA strands at the AT-rich 13-mer repeats.</a:t>
            </a:r>
          </a:p>
          <a:p>
            <a:pPr eaLnBrk="1" hangingPunct="1">
              <a:defRPr/>
            </a:pPr>
            <a:r>
              <a:rPr lang="en-US" altLang="zh-CN" sz="2800" b="1" dirty="0" smtClean="0">
                <a:solidFill>
                  <a:srgbClr val="FF0000"/>
                </a:solidFill>
                <a:latin typeface="Times New Roman" pitchFamily="18" charset="0"/>
              </a:rPr>
              <a:t>DnaB</a:t>
            </a:r>
            <a:r>
              <a:rPr lang="en-US" altLang="zh-CN" sz="2800" b="1" dirty="0" smtClean="0">
                <a:latin typeface="Times New Roman" pitchFamily="18" charset="0"/>
              </a:rPr>
              <a:t>, the helicase, binds (aided by </a:t>
            </a:r>
            <a:r>
              <a:rPr lang="en-US" altLang="zh-CN" sz="2800" b="1" dirty="0" smtClean="0">
                <a:solidFill>
                  <a:srgbClr val="FF0000"/>
                </a:solidFill>
                <a:latin typeface="Times New Roman" pitchFamily="18" charset="0"/>
              </a:rPr>
              <a:t>DnaC</a:t>
            </a:r>
            <a:r>
              <a:rPr lang="en-US" altLang="zh-CN" sz="2800" b="1" dirty="0" smtClean="0">
                <a:latin typeface="Times New Roman" pitchFamily="18" charset="0"/>
              </a:rPr>
              <a:t> protein) to the opened DNA strands as two </a:t>
            </a:r>
            <a:r>
              <a:rPr lang="en-US" altLang="zh-CN" sz="2800" b="1" dirty="0" smtClean="0">
                <a:solidFill>
                  <a:schemeClr val="tx2"/>
                </a:solidFill>
                <a:latin typeface="Times New Roman" pitchFamily="18" charset="0"/>
              </a:rPr>
              <a:t>hexamer clamps</a:t>
            </a:r>
            <a:r>
              <a:rPr lang="en-US" altLang="zh-CN" sz="2800" b="1" dirty="0" smtClean="0">
                <a:latin typeface="Times New Roman" pitchFamily="18" charset="0"/>
              </a:rPr>
              <a:t> and further opens (unwinds) the strands in both directions, thus forming the </a:t>
            </a:r>
            <a:r>
              <a:rPr lang="en-US" altLang="zh-CN" sz="2800" b="1" dirty="0" smtClean="0">
                <a:solidFill>
                  <a:schemeClr val="tx2"/>
                </a:solidFill>
                <a:effectLst>
                  <a:outerShdw blurRad="38100" dist="38100" dir="2700000" algn="tl">
                    <a:srgbClr val="C0C0C0"/>
                  </a:outerShdw>
                </a:effectLst>
                <a:latin typeface="Times New Roman" pitchFamily="18" charset="0"/>
              </a:rPr>
              <a:t>prepriming complex</a:t>
            </a:r>
            <a:r>
              <a:rPr lang="en-US" altLang="zh-CN" sz="2800" b="1" dirty="0" smtClean="0">
                <a:solidFill>
                  <a:schemeClr val="tx2"/>
                </a:solidFill>
                <a:latin typeface="Times New Roman" pitchFamily="18" charset="0"/>
              </a:rPr>
              <a:t>.</a:t>
            </a:r>
            <a:endParaRPr lang="en-US" altLang="zh-CN" sz="2800" b="1" dirty="0" smtClean="0">
              <a:latin typeface="Times New Roman" pitchFamily="18"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figure 25-12"/>
          <p:cNvPicPr>
            <a:picLocks noChangeAspect="1" noChangeArrowheads="1"/>
          </p:cNvPicPr>
          <p:nvPr/>
        </p:nvPicPr>
        <p:blipFill>
          <a:blip r:embed="rId3"/>
          <a:srcRect/>
          <a:stretch>
            <a:fillRect/>
          </a:stretch>
        </p:blipFill>
        <p:spPr bwMode="auto">
          <a:xfrm>
            <a:off x="316667" y="880825"/>
            <a:ext cx="8531225" cy="3492500"/>
          </a:xfrm>
          <a:prstGeom prst="rect">
            <a:avLst/>
          </a:prstGeom>
          <a:noFill/>
          <a:ln w="9525">
            <a:noFill/>
            <a:miter lim="800000"/>
            <a:headEnd/>
            <a:tailEnd/>
          </a:ln>
        </p:spPr>
      </p:pic>
      <p:sp>
        <p:nvSpPr>
          <p:cNvPr id="46083" name="Text Box 3"/>
          <p:cNvSpPr txBox="1">
            <a:spLocks noChangeArrowheads="1"/>
          </p:cNvSpPr>
          <p:nvPr/>
        </p:nvSpPr>
        <p:spPr bwMode="auto">
          <a:xfrm>
            <a:off x="46892" y="4706352"/>
            <a:ext cx="9164560" cy="523220"/>
          </a:xfrm>
          <a:prstGeom prst="rect">
            <a:avLst/>
          </a:prstGeom>
          <a:noFill/>
          <a:ln w="9525">
            <a:noFill/>
            <a:miter lim="800000"/>
            <a:headEnd/>
            <a:tailEnd/>
          </a:ln>
        </p:spPr>
        <p:txBody>
          <a:bodyPr wrap="none">
            <a:spAutoFit/>
          </a:bodyPr>
          <a:lstStyle/>
          <a:p>
            <a:r>
              <a:rPr kumimoji="1" lang="en-US" altLang="zh-CN" sz="2800" b="1" dirty="0">
                <a:solidFill>
                  <a:srgbClr val="0000FF"/>
                </a:solidFill>
                <a:latin typeface="Times New Roman" pitchFamily="18" charset="0"/>
              </a:rPr>
              <a:t>Model for initiation of replication at the </a:t>
            </a:r>
            <a:r>
              <a:rPr kumimoji="1" lang="en-US" altLang="zh-CN" sz="2800" b="1" i="1" dirty="0">
                <a:solidFill>
                  <a:srgbClr val="0000FF"/>
                </a:solidFill>
                <a:latin typeface="Times New Roman" pitchFamily="18" charset="0"/>
              </a:rPr>
              <a:t>E. coli </a:t>
            </a:r>
            <a:r>
              <a:rPr kumimoji="1" lang="en-US" altLang="zh-CN" sz="2800" b="1" dirty="0">
                <a:solidFill>
                  <a:srgbClr val="0000FF"/>
                </a:solidFill>
                <a:latin typeface="Times New Roman" pitchFamily="18" charset="0"/>
              </a:rPr>
              <a:t>origin, </a:t>
            </a:r>
            <a:r>
              <a:rPr kumimoji="1" lang="en-US" altLang="zh-CN" sz="2800" b="1" i="1" dirty="0">
                <a:solidFill>
                  <a:srgbClr val="0000FF"/>
                </a:solidFill>
                <a:latin typeface="Times New Roman" pitchFamily="18" charset="0"/>
              </a:rPr>
              <a:t>oriC</a:t>
            </a:r>
          </a:p>
        </p:txBody>
      </p:sp>
      <p:sp>
        <p:nvSpPr>
          <p:cNvPr id="2" name="文本框 1"/>
          <p:cNvSpPr txBox="1"/>
          <p:nvPr/>
        </p:nvSpPr>
        <p:spPr>
          <a:xfrm>
            <a:off x="35169" y="5562600"/>
            <a:ext cx="8956431" cy="830997"/>
          </a:xfrm>
          <a:prstGeom prst="rect">
            <a:avLst/>
          </a:prstGeom>
          <a:noFill/>
        </p:spPr>
        <p:txBody>
          <a:bodyPr wrap="square" rtlCol="0">
            <a:spAutoFit/>
          </a:bodyPr>
          <a:lstStyle/>
          <a:p>
            <a:pPr algn="ctr"/>
            <a:r>
              <a:rPr lang="en-US" altLang="zh-CN" sz="2400" b="1" dirty="0" smtClean="0">
                <a:latin typeface="Times New Roman" panose="02020603050405020304" pitchFamily="18" charset="0"/>
                <a:cs typeface="Times New Roman" panose="02020603050405020304" pitchFamily="18" charset="0"/>
              </a:rPr>
              <a:t>DnaA: a member of the AAA+ ATPase protein family,                   the ATP-bound form is active and the ADP-bound form is inactive</a:t>
            </a:r>
            <a:endParaRPr lang="zh-CN" altLang="en-US"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0410657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179388" y="1265238"/>
          <a:ext cx="8785224" cy="4327978"/>
        </p:xfrm>
        <a:graphic>
          <a:graphicData uri="http://schemas.openxmlformats.org/drawingml/2006/table">
            <a:tbl>
              <a:tblPr firstRow="1" bandRow="1">
                <a:tableStyleId>{69012ECD-51FC-41F1-AA8D-1B2483CD663E}</a:tableStyleId>
              </a:tblPr>
              <a:tblGrid>
                <a:gridCol w="1284023">
                  <a:extLst>
                    <a:ext uri="{9D8B030D-6E8A-4147-A177-3AD203B41FA5}">
                      <a16:colId xmlns:a16="http://schemas.microsoft.com/office/drawing/2014/main" val="20000"/>
                    </a:ext>
                  </a:extLst>
                </a:gridCol>
                <a:gridCol w="1564386">
                  <a:extLst>
                    <a:ext uri="{9D8B030D-6E8A-4147-A177-3AD203B41FA5}">
                      <a16:colId xmlns:a16="http://schemas.microsoft.com/office/drawing/2014/main" val="20001"/>
                    </a:ext>
                  </a:extLst>
                </a:gridCol>
                <a:gridCol w="961595">
                  <a:extLst>
                    <a:ext uri="{9D8B030D-6E8A-4147-A177-3AD203B41FA5}">
                      <a16:colId xmlns:a16="http://schemas.microsoft.com/office/drawing/2014/main" val="20002"/>
                    </a:ext>
                  </a:extLst>
                </a:gridCol>
                <a:gridCol w="1069236">
                  <a:extLst>
                    <a:ext uri="{9D8B030D-6E8A-4147-A177-3AD203B41FA5}">
                      <a16:colId xmlns:a16="http://schemas.microsoft.com/office/drawing/2014/main" val="20003"/>
                    </a:ext>
                  </a:extLst>
                </a:gridCol>
                <a:gridCol w="3905984">
                  <a:extLst>
                    <a:ext uri="{9D8B030D-6E8A-4147-A177-3AD203B41FA5}">
                      <a16:colId xmlns:a16="http://schemas.microsoft.com/office/drawing/2014/main" val="20004"/>
                    </a:ext>
                  </a:extLst>
                </a:gridCol>
              </a:tblGrid>
              <a:tr h="304755">
                <a:tc>
                  <a:txBody>
                    <a:bodyPr/>
                    <a:lstStyle/>
                    <a:p>
                      <a:pPr algn="ctr"/>
                      <a:r>
                        <a:rPr lang="en-US" sz="1400" cap="none" dirty="0" smtClean="0"/>
                        <a:t>TABLE 25-3</a:t>
                      </a:r>
                      <a:endParaRPr lang="en-US" sz="1400" cap="none" dirty="0"/>
                    </a:p>
                  </a:txBody>
                  <a:tcPr marL="91450" marR="91450" marT="45713" marB="45713" anchor="ctr">
                    <a:lnL w="12700" cap="flat" cmpd="sng" algn="ctr">
                      <a:solidFill>
                        <a:srgbClr val="808080">
                          <a:lumMod val="75000"/>
                        </a:srgbClr>
                      </a:solidFill>
                      <a:prstDash val="solid"/>
                      <a:round/>
                      <a:headEnd type="none" w="med" len="med"/>
                      <a:tailEnd type="none" w="med" len="med"/>
                    </a:lnL>
                    <a:lnT w="12700" cap="flat" cmpd="sng" algn="ctr">
                      <a:solidFill>
                        <a:srgbClr val="808080">
                          <a:lumMod val="75000"/>
                        </a:srgbClr>
                      </a:solidFill>
                      <a:prstDash val="solid"/>
                      <a:round/>
                      <a:headEnd type="none" w="med" len="med"/>
                      <a:tailEnd type="none" w="med" len="med"/>
                    </a:lnT>
                    <a:lnB w="12700" cap="flat" cmpd="sng" algn="ctr">
                      <a:solidFill>
                        <a:srgbClr val="808080">
                          <a:lumMod val="75000"/>
                        </a:srgbClr>
                      </a:solidFill>
                      <a:prstDash val="solid"/>
                      <a:round/>
                      <a:headEnd type="none" w="med" len="med"/>
                      <a:tailEnd type="none" w="med" len="med"/>
                    </a:lnB>
                    <a:solidFill>
                      <a:srgbClr val="470F26"/>
                    </a:solidFill>
                  </a:tcPr>
                </a:tc>
                <a:tc gridSpan="4">
                  <a:txBody>
                    <a:bodyPr/>
                    <a:lstStyle/>
                    <a:p>
                      <a:r>
                        <a:rPr lang="en-US" sz="1400" b="1" kern="1200" cap="none" baseline="0" dirty="0" smtClean="0">
                          <a:solidFill>
                            <a:schemeClr val="bg1"/>
                          </a:solidFill>
                          <a:latin typeface="+mn-lt"/>
                          <a:ea typeface="+mn-ea"/>
                          <a:cs typeface="+mn-cs"/>
                        </a:rPr>
                        <a:t>Proteins Required to Initiate Replication at the </a:t>
                      </a:r>
                      <a:r>
                        <a:rPr lang="en-US" sz="1400" b="1" i="1" kern="1200" cap="none" baseline="0" dirty="0" smtClean="0">
                          <a:solidFill>
                            <a:schemeClr val="bg1"/>
                          </a:solidFill>
                          <a:latin typeface="+mn-lt"/>
                          <a:ea typeface="+mn-ea"/>
                          <a:cs typeface="+mn-cs"/>
                        </a:rPr>
                        <a:t>E. coli </a:t>
                      </a:r>
                      <a:r>
                        <a:rPr lang="en-US" sz="1400" b="1" kern="1200" cap="none" baseline="0" dirty="0" smtClean="0">
                          <a:solidFill>
                            <a:schemeClr val="bg1"/>
                          </a:solidFill>
                          <a:latin typeface="+mn-lt"/>
                          <a:ea typeface="+mn-ea"/>
                          <a:cs typeface="+mn-cs"/>
                        </a:rPr>
                        <a:t>Origin</a:t>
                      </a:r>
                      <a:endParaRPr lang="en-US" sz="1400" cap="none" baseline="30000" dirty="0">
                        <a:solidFill>
                          <a:schemeClr val="bg1"/>
                        </a:solidFill>
                      </a:endParaRPr>
                    </a:p>
                  </a:txBody>
                  <a:tcPr marL="91450" marR="91450" marT="45713" marB="45713" anchor="ctr">
                    <a:lnR w="12700" cap="flat" cmpd="sng" algn="ctr">
                      <a:solidFill>
                        <a:srgbClr val="808080">
                          <a:lumMod val="75000"/>
                        </a:srgbClr>
                      </a:solidFill>
                      <a:prstDash val="solid"/>
                      <a:round/>
                      <a:headEnd type="none" w="med" len="med"/>
                      <a:tailEnd type="none" w="med" len="med"/>
                    </a:lnR>
                    <a:lnT w="12700" cap="flat" cmpd="sng" algn="ctr">
                      <a:solidFill>
                        <a:srgbClr val="808080">
                          <a:lumMod val="75000"/>
                        </a:srgbClr>
                      </a:solidFill>
                      <a:prstDash val="solid"/>
                      <a:round/>
                      <a:headEnd type="none" w="med" len="med"/>
                      <a:tailEnd type="none" w="med" len="med"/>
                    </a:lnT>
                    <a:lnB w="12700" cap="flat" cmpd="sng" algn="ctr">
                      <a:solidFill>
                        <a:srgbClr val="808080">
                          <a:lumMod val="75000"/>
                        </a:srgbClr>
                      </a:solidFill>
                      <a:prstDash val="solid"/>
                      <a:round/>
                      <a:headEnd type="none" w="med" len="med"/>
                      <a:tailEnd type="none" w="med" len="med"/>
                    </a:lnB>
                    <a:solidFill>
                      <a:srgbClr val="667B81"/>
                    </a:solidFill>
                  </a:tcPr>
                </a:tc>
                <a:tc hMerge="1">
                  <a:txBody>
                    <a:bodyPr/>
                    <a:lstStyle/>
                    <a:p>
                      <a:endParaRPr lang="en-US"/>
                    </a:p>
                  </a:txBody>
                  <a:tcPr/>
                </a:tc>
                <a:tc hMerge="1">
                  <a:txBody>
                    <a:bodyPr/>
                    <a:lstStyle/>
                    <a:p>
                      <a:endParaRPr lang="en-US" dirty="0"/>
                    </a:p>
                  </a:txBody>
                  <a:tcPr/>
                </a:tc>
                <a:tc hMerge="1">
                  <a:txBody>
                    <a:bodyPr/>
                    <a:lstStyle/>
                    <a:p>
                      <a:endParaRPr lang="en-US"/>
                    </a:p>
                  </a:txBody>
                  <a:tcPr/>
                </a:tc>
                <a:extLst>
                  <a:ext uri="{0D108BD9-81ED-4DB2-BD59-A6C34878D82A}">
                    <a16:rowId xmlns:a16="http://schemas.microsoft.com/office/drawing/2014/main" val="10000"/>
                  </a:ext>
                </a:extLst>
              </a:tr>
              <a:tr h="457133">
                <a:tc gridSpan="2">
                  <a:txBody>
                    <a:bodyPr/>
                    <a:lstStyle/>
                    <a:p>
                      <a:pPr algn="l"/>
                      <a:r>
                        <a:rPr lang="en-US" sz="1200" b="1" cap="none" baseline="0" dirty="0" smtClean="0">
                          <a:solidFill>
                            <a:srgbClr val="000000"/>
                          </a:solidFill>
                        </a:rPr>
                        <a:t>Protein</a:t>
                      </a:r>
                      <a:endParaRPr lang="en-US" sz="1200" b="1" cap="none" baseline="0" dirty="0">
                        <a:solidFill>
                          <a:srgbClr val="000000"/>
                        </a:solidFill>
                      </a:endParaRPr>
                    </a:p>
                  </a:txBody>
                  <a:tcPr marL="91450" marR="91450" marT="45713" marB="45713" anchor="b">
                    <a:lnL w="12700" cap="flat" cmpd="sng" algn="ctr">
                      <a:solidFill>
                        <a:srgbClr val="808080">
                          <a:lumMod val="75000"/>
                        </a:srgbClr>
                      </a:solidFill>
                      <a:prstDash val="solid"/>
                      <a:round/>
                      <a:headEnd type="none" w="med" len="med"/>
                      <a:tailEnd type="none" w="med" len="med"/>
                    </a:lnL>
                    <a:lnT w="12700" cap="flat" cmpd="sng" algn="ctr">
                      <a:solidFill>
                        <a:srgbClr val="808080">
                          <a:lumMod val="75000"/>
                        </a:srgbClr>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E4E5E4"/>
                    </a:solidFill>
                  </a:tcPr>
                </a:tc>
                <a:tc hMerge="1">
                  <a:txBody>
                    <a:bodyPr/>
                    <a:lstStyle/>
                    <a:p>
                      <a:endParaRPr lang="en-US"/>
                    </a:p>
                  </a:txBody>
                  <a:tcPr/>
                </a:tc>
                <a:tc>
                  <a:txBody>
                    <a:bodyPr/>
                    <a:lstStyle/>
                    <a:p>
                      <a:pPr algn="ctr"/>
                      <a:r>
                        <a:rPr lang="en-US" sz="1200" b="1" i="1" cap="none" baseline="0" dirty="0" smtClean="0">
                          <a:solidFill>
                            <a:srgbClr val="000000"/>
                          </a:solidFill>
                        </a:rPr>
                        <a:t>M</a:t>
                      </a:r>
                      <a:r>
                        <a:rPr lang="en-US" sz="1200" b="1" cap="none" baseline="-25000" dirty="0" smtClean="0">
                          <a:solidFill>
                            <a:srgbClr val="000000"/>
                          </a:solidFill>
                        </a:rPr>
                        <a:t>r</a:t>
                      </a:r>
                      <a:endParaRPr lang="en-US" sz="1200" b="1" cap="none" baseline="-25000" dirty="0">
                        <a:solidFill>
                          <a:srgbClr val="000000"/>
                        </a:solidFill>
                      </a:endParaRPr>
                    </a:p>
                  </a:txBody>
                  <a:tcPr marL="91450" marR="91450" marT="45713" marB="45713" anchor="b">
                    <a:lnT w="12700" cap="flat" cmpd="sng" algn="ctr">
                      <a:solidFill>
                        <a:srgbClr val="808080">
                          <a:lumMod val="75000"/>
                        </a:srgbClr>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E4E5E4"/>
                    </a:solidFill>
                  </a:tcPr>
                </a:tc>
                <a:tc>
                  <a:txBody>
                    <a:bodyPr/>
                    <a:lstStyle/>
                    <a:p>
                      <a:pPr algn="ctr"/>
                      <a:r>
                        <a:rPr lang="en-US" sz="1200" b="1" cap="none" baseline="0" dirty="0" smtClean="0">
                          <a:solidFill>
                            <a:srgbClr val="000000"/>
                          </a:solidFill>
                        </a:rPr>
                        <a:t>Number of subunits</a:t>
                      </a:r>
                      <a:endParaRPr lang="en-US" sz="1200" b="1" cap="none" baseline="0" dirty="0">
                        <a:solidFill>
                          <a:srgbClr val="000000"/>
                        </a:solidFill>
                      </a:endParaRPr>
                    </a:p>
                  </a:txBody>
                  <a:tcPr marL="91450" marR="91450" marT="45713" marB="45713" anchor="b">
                    <a:lnT w="12700" cap="flat" cmpd="sng" algn="ctr">
                      <a:solidFill>
                        <a:srgbClr val="808080">
                          <a:lumMod val="75000"/>
                        </a:srgbClr>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E4E5E4"/>
                    </a:solidFill>
                  </a:tcPr>
                </a:tc>
                <a:tc>
                  <a:txBody>
                    <a:bodyPr/>
                    <a:lstStyle/>
                    <a:p>
                      <a:pPr algn="l"/>
                      <a:r>
                        <a:rPr lang="en-US" sz="1200" b="1" cap="none" baseline="0" dirty="0" smtClean="0">
                          <a:solidFill>
                            <a:srgbClr val="000000"/>
                          </a:solidFill>
                        </a:rPr>
                        <a:t>Function</a:t>
                      </a:r>
                      <a:endParaRPr lang="en-US" sz="1200" b="1" cap="none" baseline="0" dirty="0">
                        <a:solidFill>
                          <a:srgbClr val="000000"/>
                        </a:solidFill>
                      </a:endParaRPr>
                    </a:p>
                  </a:txBody>
                  <a:tcPr marL="91450" marR="91450" marT="45713" marB="45713" anchor="b">
                    <a:lnR w="12700" cap="flat" cmpd="sng" algn="ctr">
                      <a:solidFill>
                        <a:srgbClr val="808080">
                          <a:lumMod val="75000"/>
                        </a:srgbClr>
                      </a:solidFill>
                      <a:prstDash val="solid"/>
                      <a:round/>
                      <a:headEnd type="none" w="med" len="med"/>
                      <a:tailEnd type="none" w="med" len="med"/>
                    </a:lnR>
                    <a:lnT w="12700" cap="flat" cmpd="sng" algn="ctr">
                      <a:solidFill>
                        <a:srgbClr val="808080">
                          <a:lumMod val="75000"/>
                        </a:srgbClr>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E4E5E4"/>
                    </a:solidFill>
                  </a:tcPr>
                </a:tc>
                <a:extLst>
                  <a:ext uri="{0D108BD9-81ED-4DB2-BD59-A6C34878D82A}">
                    <a16:rowId xmlns:a16="http://schemas.microsoft.com/office/drawing/2014/main" val="10001"/>
                  </a:ext>
                </a:extLst>
              </a:tr>
              <a:tr h="457133">
                <a:tc gridSpan="2">
                  <a:txBody>
                    <a:bodyPr/>
                    <a:lstStyle/>
                    <a:p>
                      <a:pPr algn="l"/>
                      <a:r>
                        <a:rPr lang="en-US" sz="1200" b="0" i="0" cap="none" baseline="0" dirty="0" smtClean="0">
                          <a:solidFill>
                            <a:srgbClr val="000000"/>
                          </a:solidFill>
                        </a:rPr>
                        <a:t>DnaA protein</a:t>
                      </a:r>
                      <a:endParaRPr lang="en-US" sz="1200" b="0" i="0" cap="none" baseline="0" dirty="0">
                        <a:solidFill>
                          <a:srgbClr val="000000"/>
                        </a:solidFill>
                      </a:endParaRPr>
                    </a:p>
                  </a:txBody>
                  <a:tcPr marL="91450" marR="91450" marT="45713" marB="45713">
                    <a:lnL w="12700" cap="flat" cmpd="sng" algn="ctr">
                      <a:solidFill>
                        <a:scrgbClr r="0" g="0" b="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a:txBody>
                    <a:bodyPr/>
                    <a:lstStyle/>
                    <a:p>
                      <a:pPr lvl="0" algn="ctr"/>
                      <a:r>
                        <a:rPr lang="en-US" sz="1200" b="0" i="0" cap="none" baseline="0" dirty="0" smtClean="0">
                          <a:solidFill>
                            <a:srgbClr val="000000"/>
                          </a:solidFill>
                        </a:rPr>
                        <a:t>52,000</a:t>
                      </a:r>
                      <a:endParaRPr lang="en-US" sz="1200" b="0" i="0" cap="none" baseline="0" dirty="0">
                        <a:solidFill>
                          <a:srgbClr val="000000"/>
                        </a:solidFill>
                      </a:endParaRPr>
                    </a:p>
                  </a:txBody>
                  <a:tcPr marL="91450" marR="91450" marT="45713" marB="4571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0" i="0" cap="none" baseline="0" dirty="0" smtClean="0">
                          <a:solidFill>
                            <a:srgbClr val="000000"/>
                          </a:solidFill>
                        </a:rPr>
                        <a:t>1</a:t>
                      </a:r>
                    </a:p>
                  </a:txBody>
                  <a:tcPr marL="91450" marR="91450" marT="45713" marB="4571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200" b="0" i="0" cap="none" baseline="0" dirty="0" smtClean="0">
                          <a:solidFill>
                            <a:srgbClr val="000000"/>
                          </a:solidFill>
                        </a:rPr>
                        <a:t>Recognizes </a:t>
                      </a:r>
                      <a:r>
                        <a:rPr lang="en-US" sz="1200" b="0" i="1" cap="none" baseline="0" dirty="0" smtClean="0">
                          <a:solidFill>
                            <a:srgbClr val="000000"/>
                          </a:solidFill>
                        </a:rPr>
                        <a:t>oriC </a:t>
                      </a:r>
                      <a:r>
                        <a:rPr lang="en-US" sz="1200" b="0" i="0" cap="none" baseline="0" dirty="0" smtClean="0">
                          <a:solidFill>
                            <a:srgbClr val="000000"/>
                          </a:solidFill>
                        </a:rPr>
                        <a:t>sequence; opens duplex at specific sites in origin</a:t>
                      </a:r>
                      <a:endParaRPr lang="en-US" sz="1200" b="0" i="0" cap="none" baseline="0" dirty="0">
                        <a:solidFill>
                          <a:srgbClr val="000000"/>
                        </a:solidFill>
                      </a:endParaRPr>
                    </a:p>
                  </a:txBody>
                  <a:tcPr marL="91450" marR="91450" marT="45713" marB="45713">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274280">
                <a:tc gridSpan="2">
                  <a:txBody>
                    <a:bodyPr/>
                    <a:lstStyle/>
                    <a:p>
                      <a:pPr algn="l"/>
                      <a:r>
                        <a:rPr lang="en-US" sz="1200" b="0" i="0" cap="none" baseline="0" dirty="0" smtClean="0">
                          <a:solidFill>
                            <a:srgbClr val="000000"/>
                          </a:solidFill>
                        </a:rPr>
                        <a:t>DnaB protein (helicase)</a:t>
                      </a:r>
                      <a:endParaRPr lang="en-US" sz="1200" b="0" i="0" cap="none" baseline="0" dirty="0">
                        <a:solidFill>
                          <a:srgbClr val="000000"/>
                        </a:solidFill>
                      </a:endParaRPr>
                    </a:p>
                  </a:txBody>
                  <a:tcPr marL="91450" marR="91450" marT="45713" marB="45713">
                    <a:lnL w="12700" cap="flat" cmpd="sng" algn="ctr">
                      <a:solidFill>
                        <a:scrgbClr r="0" g="0" b="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a:txBody>
                    <a:bodyPr/>
                    <a:lstStyle/>
                    <a:p>
                      <a:pPr lvl="0" algn="ctr"/>
                      <a:r>
                        <a:rPr lang="en-US" sz="1200" b="0" i="0" cap="none" baseline="0" dirty="0" smtClean="0">
                          <a:solidFill>
                            <a:srgbClr val="000000"/>
                          </a:solidFill>
                        </a:rPr>
                        <a:t>300,000</a:t>
                      </a:r>
                      <a:endParaRPr lang="en-US" sz="1200" b="0" i="0" cap="none" baseline="0" dirty="0">
                        <a:solidFill>
                          <a:srgbClr val="000000"/>
                        </a:solidFill>
                      </a:endParaRPr>
                    </a:p>
                  </a:txBody>
                  <a:tcPr marL="91450" marR="91450" marT="45713" marB="4571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b="0" i="0" cap="none" baseline="0" dirty="0" smtClean="0">
                          <a:solidFill>
                            <a:srgbClr val="000000"/>
                          </a:solidFill>
                        </a:rPr>
                        <a:t>6</a:t>
                      </a:r>
                      <a:r>
                        <a:rPr lang="en-US" sz="1200" b="0" i="0" cap="none" baseline="30000" dirty="0" smtClean="0">
                          <a:solidFill>
                            <a:srgbClr val="000000"/>
                          </a:solidFill>
                        </a:rPr>
                        <a:t>a</a:t>
                      </a:r>
                    </a:p>
                  </a:txBody>
                  <a:tcPr marL="91450" marR="91450" marT="45713" marB="4571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200" b="0" i="0" cap="none" baseline="0" dirty="0" smtClean="0">
                          <a:solidFill>
                            <a:srgbClr val="000000"/>
                          </a:solidFill>
                        </a:rPr>
                        <a:t>Unwinds DNA</a:t>
                      </a:r>
                      <a:endParaRPr lang="en-US" sz="1200" b="0" i="0" cap="none" baseline="0" dirty="0">
                        <a:solidFill>
                          <a:srgbClr val="000000"/>
                        </a:solidFill>
                      </a:endParaRPr>
                    </a:p>
                  </a:txBody>
                  <a:tcPr marL="91450" marR="91450" marT="45713" marB="45713">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274280">
                <a:tc gridSpan="2">
                  <a:txBody>
                    <a:bodyPr/>
                    <a:lstStyle/>
                    <a:p>
                      <a:pPr algn="l"/>
                      <a:r>
                        <a:rPr lang="en-US" sz="1200" b="0" i="0" cap="none" baseline="0" dirty="0" smtClean="0">
                          <a:solidFill>
                            <a:srgbClr val="000000"/>
                          </a:solidFill>
                        </a:rPr>
                        <a:t>DnaC protein</a:t>
                      </a:r>
                      <a:endParaRPr lang="en-US" sz="1200" b="0" i="0" cap="none" baseline="0" dirty="0">
                        <a:solidFill>
                          <a:srgbClr val="000000"/>
                        </a:solidFill>
                      </a:endParaRPr>
                    </a:p>
                  </a:txBody>
                  <a:tcPr marL="91450" marR="91450" marT="45713" marB="45713">
                    <a:lnL w="12700" cap="flat" cmpd="sng" algn="ctr">
                      <a:solidFill>
                        <a:scrgbClr r="0" g="0" b="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a:txBody>
                    <a:bodyPr/>
                    <a:lstStyle/>
                    <a:p>
                      <a:pPr lvl="0" algn="ctr"/>
                      <a:r>
                        <a:rPr lang="en-US" sz="1200" b="0" i="0" cap="none" baseline="0" dirty="0" smtClean="0">
                          <a:solidFill>
                            <a:srgbClr val="000000"/>
                          </a:solidFill>
                        </a:rPr>
                        <a:t>174,000</a:t>
                      </a:r>
                      <a:endParaRPr lang="en-US" sz="1200" b="0" i="0" cap="none" baseline="0" dirty="0">
                        <a:solidFill>
                          <a:srgbClr val="000000"/>
                        </a:solidFill>
                      </a:endParaRPr>
                    </a:p>
                  </a:txBody>
                  <a:tcPr marL="91450" marR="91450" marT="45713" marB="4571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b="0" i="0" cap="none" baseline="0" dirty="0" smtClean="0">
                          <a:solidFill>
                            <a:srgbClr val="000000"/>
                          </a:solidFill>
                        </a:rPr>
                        <a:t>6</a:t>
                      </a:r>
                      <a:r>
                        <a:rPr lang="en-US" sz="1200" b="0" i="0" cap="none" baseline="30000" dirty="0" smtClean="0">
                          <a:solidFill>
                            <a:srgbClr val="000000"/>
                          </a:solidFill>
                        </a:rPr>
                        <a:t>a</a:t>
                      </a:r>
                    </a:p>
                  </a:txBody>
                  <a:tcPr marL="91450" marR="91450" marT="45713" marB="4571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200" b="0" i="0" cap="none" baseline="0" dirty="0" smtClean="0">
                          <a:solidFill>
                            <a:srgbClr val="000000"/>
                          </a:solidFill>
                        </a:rPr>
                        <a:t>Required for DnaB binding at origin</a:t>
                      </a:r>
                      <a:endParaRPr lang="en-US" sz="1200" b="0" i="0" cap="none" baseline="0" dirty="0">
                        <a:solidFill>
                          <a:srgbClr val="000000"/>
                        </a:solidFill>
                      </a:endParaRPr>
                    </a:p>
                  </a:txBody>
                  <a:tcPr marL="91450" marR="91450" marT="45713" marB="45713">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457133">
                <a:tc gridSpan="2">
                  <a:txBody>
                    <a:bodyPr/>
                    <a:lstStyle/>
                    <a:p>
                      <a:pPr algn="l"/>
                      <a:r>
                        <a:rPr lang="en-US" sz="1200" b="0" i="0" cap="none" baseline="0" dirty="0" smtClean="0">
                          <a:solidFill>
                            <a:srgbClr val="000000"/>
                          </a:solidFill>
                        </a:rPr>
                        <a:t>HU</a:t>
                      </a:r>
                      <a:endParaRPr lang="en-US" sz="1200" b="0" i="0" cap="none" baseline="0" dirty="0">
                        <a:solidFill>
                          <a:srgbClr val="000000"/>
                        </a:solidFill>
                      </a:endParaRPr>
                    </a:p>
                  </a:txBody>
                  <a:tcPr marL="91450" marR="91450" marT="45713" marB="45713">
                    <a:lnL w="12700" cap="flat" cmpd="sng" algn="ctr">
                      <a:solidFill>
                        <a:scrgbClr r="0" g="0" b="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a:txBody>
                    <a:bodyPr/>
                    <a:lstStyle/>
                    <a:p>
                      <a:pPr lvl="0" algn="ctr"/>
                      <a:r>
                        <a:rPr lang="en-US" sz="1200" b="0" i="0" cap="none" baseline="0" dirty="0" smtClean="0">
                          <a:solidFill>
                            <a:srgbClr val="000000"/>
                          </a:solidFill>
                        </a:rPr>
                        <a:t>19,000</a:t>
                      </a:r>
                      <a:endParaRPr lang="en-US" sz="1200" b="0" i="0" cap="none" baseline="0" dirty="0">
                        <a:solidFill>
                          <a:srgbClr val="000000"/>
                        </a:solidFill>
                      </a:endParaRPr>
                    </a:p>
                  </a:txBody>
                  <a:tcPr marL="91450" marR="91450" marT="45713" marB="4571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b="0" i="0" cap="none" baseline="0" dirty="0" smtClean="0">
                          <a:solidFill>
                            <a:srgbClr val="000000"/>
                          </a:solidFill>
                        </a:rPr>
                        <a:t>2</a:t>
                      </a:r>
                    </a:p>
                  </a:txBody>
                  <a:tcPr marL="91450" marR="91450" marT="45713" marB="4571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200" b="0" i="0" cap="none" baseline="0" dirty="0" smtClean="0">
                          <a:solidFill>
                            <a:srgbClr val="000000"/>
                          </a:solidFill>
                        </a:rPr>
                        <a:t>Histonelike protein; DNA-binding protein; stimulates initiation</a:t>
                      </a:r>
                      <a:endParaRPr lang="en-US" sz="1200" b="0" i="0" cap="none" baseline="0" dirty="0">
                        <a:solidFill>
                          <a:srgbClr val="000000"/>
                        </a:solidFill>
                      </a:endParaRPr>
                    </a:p>
                  </a:txBody>
                  <a:tcPr marL="91450" marR="91450" marT="45713" marB="45713">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74280">
                <a:tc gridSpan="2">
                  <a:txBody>
                    <a:bodyPr/>
                    <a:lstStyle/>
                    <a:p>
                      <a:pPr algn="l"/>
                      <a:r>
                        <a:rPr lang="en-US" sz="1200" b="0" i="0" cap="none" baseline="0" dirty="0" smtClean="0">
                          <a:solidFill>
                            <a:srgbClr val="000000"/>
                          </a:solidFill>
                        </a:rPr>
                        <a:t>FIS</a:t>
                      </a:r>
                      <a:endParaRPr lang="en-US" sz="1200" b="0" i="0" cap="none" baseline="0" dirty="0">
                        <a:solidFill>
                          <a:srgbClr val="000000"/>
                        </a:solidFill>
                      </a:endParaRPr>
                    </a:p>
                  </a:txBody>
                  <a:tcPr marL="91450" marR="91450" marT="45713" marB="45713">
                    <a:lnL w="12700" cap="flat" cmpd="sng" algn="ctr">
                      <a:solidFill>
                        <a:scrgbClr r="0" g="0" b="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a:txBody>
                    <a:bodyPr/>
                    <a:lstStyle/>
                    <a:p>
                      <a:pPr lvl="0" algn="ctr"/>
                      <a:r>
                        <a:rPr lang="en-US" sz="1200" b="0" i="0" cap="none" baseline="0" dirty="0" smtClean="0">
                          <a:solidFill>
                            <a:srgbClr val="000000"/>
                          </a:solidFill>
                        </a:rPr>
                        <a:t>22,500</a:t>
                      </a:r>
                      <a:endParaRPr lang="en-US" sz="1200" b="0" i="0" cap="none" baseline="0" dirty="0">
                        <a:solidFill>
                          <a:srgbClr val="000000"/>
                        </a:solidFill>
                      </a:endParaRPr>
                    </a:p>
                  </a:txBody>
                  <a:tcPr marL="91450" marR="91450" marT="45713" marB="4571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b="0" i="0" cap="none" baseline="0" dirty="0" smtClean="0">
                          <a:solidFill>
                            <a:srgbClr val="000000"/>
                          </a:solidFill>
                        </a:rPr>
                        <a:t>2</a:t>
                      </a:r>
                      <a:r>
                        <a:rPr lang="en-US" sz="1200" b="0" i="0" cap="none" baseline="30000" dirty="0" smtClean="0">
                          <a:solidFill>
                            <a:srgbClr val="000000"/>
                          </a:solidFill>
                        </a:rPr>
                        <a:t>a</a:t>
                      </a:r>
                    </a:p>
                  </a:txBody>
                  <a:tcPr marL="91450" marR="91450" marT="45713" marB="4571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200" b="0" i="0" cap="none" baseline="0" dirty="0" smtClean="0">
                          <a:solidFill>
                            <a:srgbClr val="000000"/>
                          </a:solidFill>
                        </a:rPr>
                        <a:t>DNA-binding protein; stimulates initiation</a:t>
                      </a:r>
                      <a:endParaRPr lang="en-US" sz="1200" b="0" i="0" cap="none" baseline="0" dirty="0">
                        <a:solidFill>
                          <a:srgbClr val="000000"/>
                        </a:solidFill>
                      </a:endParaRPr>
                    </a:p>
                  </a:txBody>
                  <a:tcPr marL="91450" marR="91450" marT="45713" marB="45713">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274280">
                <a:tc gridSpan="2">
                  <a:txBody>
                    <a:bodyPr/>
                    <a:lstStyle/>
                    <a:p>
                      <a:pPr algn="l"/>
                      <a:r>
                        <a:rPr lang="en-US" sz="1200" b="0" i="0" cap="none" baseline="0" dirty="0" smtClean="0">
                          <a:solidFill>
                            <a:srgbClr val="000000"/>
                          </a:solidFill>
                        </a:rPr>
                        <a:t>IHF</a:t>
                      </a:r>
                      <a:endParaRPr lang="en-US" sz="1200" b="0" i="0" cap="none" baseline="0" dirty="0">
                        <a:solidFill>
                          <a:srgbClr val="000000"/>
                        </a:solidFill>
                      </a:endParaRPr>
                    </a:p>
                  </a:txBody>
                  <a:tcPr marL="91450" marR="91450" marT="45713" marB="45713">
                    <a:lnL w="12700" cap="flat" cmpd="sng" algn="ctr">
                      <a:solidFill>
                        <a:scrgbClr r="0" g="0" b="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a:txBody>
                    <a:bodyPr/>
                    <a:lstStyle/>
                    <a:p>
                      <a:pPr lvl="0" algn="ctr"/>
                      <a:r>
                        <a:rPr lang="en-US" sz="1200" b="0" i="0" cap="none" baseline="0" dirty="0" smtClean="0">
                          <a:solidFill>
                            <a:srgbClr val="000000"/>
                          </a:solidFill>
                        </a:rPr>
                        <a:t>22,000</a:t>
                      </a:r>
                      <a:endParaRPr lang="en-US" sz="1200" b="0" i="0" cap="none" baseline="0" dirty="0">
                        <a:solidFill>
                          <a:srgbClr val="000000"/>
                        </a:solidFill>
                      </a:endParaRPr>
                    </a:p>
                  </a:txBody>
                  <a:tcPr marL="91450" marR="91450" marT="45713" marB="4571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b="0" i="0" cap="none" baseline="0" dirty="0" smtClean="0">
                          <a:solidFill>
                            <a:srgbClr val="000000"/>
                          </a:solidFill>
                        </a:rPr>
                        <a:t>2</a:t>
                      </a:r>
                    </a:p>
                  </a:txBody>
                  <a:tcPr marL="91450" marR="91450" marT="45713" marB="4571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200" b="0" i="0" cap="none" baseline="0" dirty="0" smtClean="0">
                          <a:solidFill>
                            <a:srgbClr val="000000"/>
                          </a:solidFill>
                        </a:rPr>
                        <a:t>DNA-binding protein; stimulates initiation</a:t>
                      </a:r>
                      <a:endParaRPr lang="en-US" sz="1200" b="0" i="0" cap="none" baseline="0" dirty="0">
                        <a:solidFill>
                          <a:srgbClr val="000000"/>
                        </a:solidFill>
                      </a:endParaRPr>
                    </a:p>
                  </a:txBody>
                  <a:tcPr marL="91450" marR="91450" marT="45713" marB="45713">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274280">
                <a:tc gridSpan="2">
                  <a:txBody>
                    <a:bodyPr/>
                    <a:lstStyle/>
                    <a:p>
                      <a:pPr algn="l"/>
                      <a:r>
                        <a:rPr lang="en-US" sz="1200" b="0" i="0" cap="none" baseline="0" dirty="0" smtClean="0">
                          <a:solidFill>
                            <a:srgbClr val="000000"/>
                          </a:solidFill>
                        </a:rPr>
                        <a:t>Primase (DnaG protein)</a:t>
                      </a:r>
                      <a:endParaRPr lang="en-US" sz="1200" b="0" i="0" cap="none" baseline="0" dirty="0">
                        <a:solidFill>
                          <a:srgbClr val="000000"/>
                        </a:solidFill>
                      </a:endParaRPr>
                    </a:p>
                  </a:txBody>
                  <a:tcPr marL="91450" marR="91450" marT="45713" marB="45713">
                    <a:lnL w="12700" cap="flat" cmpd="sng" algn="ctr">
                      <a:solidFill>
                        <a:scrgbClr r="0" g="0" b="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a:txBody>
                    <a:bodyPr/>
                    <a:lstStyle/>
                    <a:p>
                      <a:pPr lvl="0" algn="ctr"/>
                      <a:r>
                        <a:rPr lang="en-US" sz="1200" b="0" i="0" cap="none" baseline="0" dirty="0" smtClean="0">
                          <a:solidFill>
                            <a:srgbClr val="000000"/>
                          </a:solidFill>
                        </a:rPr>
                        <a:t>60,000</a:t>
                      </a:r>
                      <a:endParaRPr lang="en-US" sz="1200" b="0" i="0" cap="none" baseline="0" dirty="0">
                        <a:solidFill>
                          <a:srgbClr val="000000"/>
                        </a:solidFill>
                      </a:endParaRPr>
                    </a:p>
                  </a:txBody>
                  <a:tcPr marL="91450" marR="91450" marT="45713" marB="4571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b="0" i="0" cap="none" baseline="0" dirty="0" smtClean="0">
                          <a:solidFill>
                            <a:srgbClr val="000000"/>
                          </a:solidFill>
                        </a:rPr>
                        <a:t>1</a:t>
                      </a:r>
                    </a:p>
                  </a:txBody>
                  <a:tcPr marL="91450" marR="91450" marT="45713" marB="4571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200" b="0" i="0" cap="none" baseline="0" dirty="0" smtClean="0">
                          <a:solidFill>
                            <a:srgbClr val="000000"/>
                          </a:solidFill>
                        </a:rPr>
                        <a:t>Synthesizes RNA primers</a:t>
                      </a:r>
                      <a:endParaRPr lang="en-US" sz="1200" b="0" i="0" cap="none" baseline="0" dirty="0">
                        <a:solidFill>
                          <a:srgbClr val="000000"/>
                        </a:solidFill>
                      </a:endParaRPr>
                    </a:p>
                  </a:txBody>
                  <a:tcPr marL="91450" marR="91450" marT="45713" marB="45713">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457133">
                <a:tc gridSpan="2">
                  <a:txBody>
                    <a:bodyPr/>
                    <a:lstStyle/>
                    <a:p>
                      <a:pPr algn="l"/>
                      <a:r>
                        <a:rPr lang="en-US" sz="1200" b="0" i="0" cap="none" baseline="0" dirty="0" smtClean="0">
                          <a:solidFill>
                            <a:srgbClr val="000000"/>
                          </a:solidFill>
                        </a:rPr>
                        <a:t>Single-stranded DNA-binding protein (SSB)</a:t>
                      </a:r>
                      <a:endParaRPr lang="en-US" sz="1200" b="0" i="0" cap="none" baseline="0" dirty="0">
                        <a:solidFill>
                          <a:srgbClr val="000000"/>
                        </a:solidFill>
                      </a:endParaRPr>
                    </a:p>
                  </a:txBody>
                  <a:tcPr marL="91450" marR="91450" marT="45713" marB="45713">
                    <a:lnL w="12700" cap="flat" cmpd="sng" algn="ctr">
                      <a:solidFill>
                        <a:scrgbClr r="0" g="0" b="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a:txBody>
                    <a:bodyPr/>
                    <a:lstStyle/>
                    <a:p>
                      <a:pPr lvl="0" algn="ctr"/>
                      <a:r>
                        <a:rPr lang="en-US" sz="1200" b="0" i="0" cap="none" baseline="0" dirty="0" smtClean="0">
                          <a:solidFill>
                            <a:srgbClr val="000000"/>
                          </a:solidFill>
                        </a:rPr>
                        <a:t>75,000</a:t>
                      </a:r>
                      <a:endParaRPr lang="en-US" sz="1200" b="0" i="0" cap="none" baseline="0" dirty="0">
                        <a:solidFill>
                          <a:srgbClr val="000000"/>
                        </a:solidFill>
                      </a:endParaRPr>
                    </a:p>
                  </a:txBody>
                  <a:tcPr marL="91450" marR="91450" marT="45713" marB="4571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b="0" i="0" cap="none" baseline="0" dirty="0" smtClean="0">
                          <a:solidFill>
                            <a:srgbClr val="000000"/>
                          </a:solidFill>
                        </a:rPr>
                        <a:t>4</a:t>
                      </a:r>
                      <a:r>
                        <a:rPr lang="en-US" sz="1200" b="0" i="0" cap="none" baseline="30000" dirty="0" smtClean="0">
                          <a:solidFill>
                            <a:srgbClr val="000000"/>
                          </a:solidFill>
                        </a:rPr>
                        <a:t>a</a:t>
                      </a:r>
                    </a:p>
                  </a:txBody>
                  <a:tcPr marL="91450" marR="91450" marT="45713" marB="4571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200" b="0" i="0" cap="none" baseline="0" dirty="0" smtClean="0">
                          <a:solidFill>
                            <a:srgbClr val="000000"/>
                          </a:solidFill>
                        </a:rPr>
                        <a:t>Binds single-stranded DNA</a:t>
                      </a:r>
                      <a:endParaRPr lang="en-US" sz="1200" b="0" i="0" cap="none" baseline="0" dirty="0">
                        <a:solidFill>
                          <a:srgbClr val="000000"/>
                        </a:solidFill>
                      </a:endParaRPr>
                    </a:p>
                  </a:txBody>
                  <a:tcPr marL="91450" marR="91450" marT="45713" marB="45713">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274280">
                <a:tc gridSpan="2">
                  <a:txBody>
                    <a:bodyPr/>
                    <a:lstStyle/>
                    <a:p>
                      <a:pPr algn="l"/>
                      <a:r>
                        <a:rPr lang="en-US" sz="1200" b="0" i="0" cap="none" baseline="0" dirty="0" smtClean="0">
                          <a:solidFill>
                            <a:srgbClr val="000000"/>
                          </a:solidFill>
                        </a:rPr>
                        <a:t>DNA gyrase (DNA topoisomerase II)</a:t>
                      </a:r>
                      <a:endParaRPr lang="en-US" sz="1200" b="0" i="0" cap="none" baseline="0" dirty="0">
                        <a:solidFill>
                          <a:srgbClr val="000000"/>
                        </a:solidFill>
                      </a:endParaRPr>
                    </a:p>
                  </a:txBody>
                  <a:tcPr marL="91450" marR="91450" marT="45713" marB="45713">
                    <a:lnL w="12700" cap="flat" cmpd="sng" algn="ctr">
                      <a:solidFill>
                        <a:scrgbClr r="0" g="0" b="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a:txBody>
                    <a:bodyPr/>
                    <a:lstStyle/>
                    <a:p>
                      <a:pPr lvl="0" algn="ctr"/>
                      <a:r>
                        <a:rPr lang="en-US" sz="1200" b="0" i="0" cap="none" baseline="0" dirty="0" smtClean="0">
                          <a:solidFill>
                            <a:srgbClr val="000000"/>
                          </a:solidFill>
                        </a:rPr>
                        <a:t>400,000</a:t>
                      </a:r>
                      <a:endParaRPr lang="en-US" sz="1200" b="0" i="0" cap="none" baseline="0" dirty="0">
                        <a:solidFill>
                          <a:srgbClr val="000000"/>
                        </a:solidFill>
                      </a:endParaRPr>
                    </a:p>
                  </a:txBody>
                  <a:tcPr marL="91450" marR="91450" marT="45713" marB="4571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b="0" i="0" cap="none" baseline="0" dirty="0" smtClean="0">
                          <a:solidFill>
                            <a:srgbClr val="000000"/>
                          </a:solidFill>
                        </a:rPr>
                        <a:t>4</a:t>
                      </a:r>
                    </a:p>
                  </a:txBody>
                  <a:tcPr marL="91450" marR="91450" marT="45713" marB="4571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200" b="0" i="0" cap="none" baseline="0" dirty="0" smtClean="0">
                          <a:solidFill>
                            <a:srgbClr val="000000"/>
                          </a:solidFill>
                        </a:rPr>
                        <a:t>Relieves torsional strain generated by DNA unwinding</a:t>
                      </a:r>
                      <a:endParaRPr lang="en-US" sz="1200" b="0" i="0" cap="none" baseline="0" dirty="0">
                        <a:solidFill>
                          <a:srgbClr val="000000"/>
                        </a:solidFill>
                      </a:endParaRPr>
                    </a:p>
                  </a:txBody>
                  <a:tcPr marL="91450" marR="91450" marT="45713" marB="45713">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274280">
                <a:tc gridSpan="2">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i="0" cap="none" baseline="0" dirty="0" smtClean="0">
                          <a:solidFill>
                            <a:srgbClr val="000000"/>
                          </a:solidFill>
                        </a:rPr>
                        <a:t>Dam methylase</a:t>
                      </a:r>
                    </a:p>
                  </a:txBody>
                  <a:tcPr marL="91450" marR="91450" marT="45713" marB="45713">
                    <a:lnL w="12700" cap="flat" cmpd="sng" algn="ctr">
                      <a:solidFill>
                        <a:scrgbClr r="0" g="0" b="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a:txBody>
                    <a:bodyPr/>
                    <a:lstStyle/>
                    <a:p>
                      <a:pPr lvl="0" algn="ctr"/>
                      <a:r>
                        <a:rPr lang="en-US" sz="1200" b="0" i="0" cap="none" baseline="0" dirty="0" smtClean="0">
                          <a:solidFill>
                            <a:srgbClr val="000000"/>
                          </a:solidFill>
                        </a:rPr>
                        <a:t>32,000</a:t>
                      </a:r>
                      <a:endParaRPr lang="en-US" sz="1200" b="0" i="0" cap="none" baseline="0" dirty="0">
                        <a:solidFill>
                          <a:srgbClr val="000000"/>
                        </a:solidFill>
                      </a:endParaRPr>
                    </a:p>
                  </a:txBody>
                  <a:tcPr marL="91450" marR="91450" marT="45713" marB="4571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b="0" i="0" cap="none" baseline="0" dirty="0" smtClean="0">
                          <a:solidFill>
                            <a:srgbClr val="000000"/>
                          </a:solidFill>
                        </a:rPr>
                        <a:t>1</a:t>
                      </a:r>
                    </a:p>
                  </a:txBody>
                  <a:tcPr marL="91450" marR="91450" marT="45713" marB="4571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200" b="0" i="0" cap="none" baseline="0" dirty="0" smtClean="0">
                          <a:solidFill>
                            <a:srgbClr val="000000"/>
                          </a:solidFill>
                        </a:rPr>
                        <a:t>Methylates (5')GATC sequences at </a:t>
                      </a:r>
                      <a:r>
                        <a:rPr lang="en-US" sz="1200" b="0" i="1" cap="none" baseline="0" dirty="0" smtClean="0">
                          <a:solidFill>
                            <a:srgbClr val="000000"/>
                          </a:solidFill>
                        </a:rPr>
                        <a:t>oriC</a:t>
                      </a:r>
                      <a:endParaRPr lang="en-US" sz="1200" b="0" i="1" cap="none" baseline="0" dirty="0">
                        <a:solidFill>
                          <a:srgbClr val="000000"/>
                        </a:solidFill>
                      </a:endParaRPr>
                    </a:p>
                  </a:txBody>
                  <a:tcPr marL="91450" marR="91450" marT="45713" marB="45713">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274280">
                <a:tc gridSpan="5">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i="0" cap="none" baseline="30000" dirty="0" smtClean="0">
                          <a:solidFill>
                            <a:srgbClr val="000000"/>
                          </a:solidFill>
                        </a:rPr>
                        <a:t>a</a:t>
                      </a:r>
                      <a:r>
                        <a:rPr lang="en-US" sz="1200" b="0" i="0" cap="none" baseline="0" dirty="0" smtClean="0">
                          <a:solidFill>
                            <a:srgbClr val="000000"/>
                          </a:solidFill>
                        </a:rPr>
                        <a:t>Subunits in these cases are identical.</a:t>
                      </a:r>
                    </a:p>
                  </a:txBody>
                  <a:tcPr marL="91450" marR="91450" marT="45713" marB="45713">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hMerge="1">
                  <a:txBody>
                    <a:bodyPr/>
                    <a:lstStyle/>
                    <a:p>
                      <a:pPr lvl="0" algn="ctr"/>
                      <a:endParaRPr lang="en-US" sz="1200" b="0" i="0" cap="none" baseline="0" dirty="0">
                        <a:solidFill>
                          <a:srgbClr val="00000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200" b="0" i="0" cap="none" baseline="0" dirty="0" smtClean="0">
                        <a:solidFill>
                          <a:srgbClr val="00000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US" sz="1200" b="0" i="0" cap="none" baseline="0" dirty="0">
                        <a:solidFill>
                          <a:srgbClr val="000000"/>
                        </a:solidFill>
                      </a:endParaRPr>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2"/>
                  </a:ext>
                </a:extLst>
              </a:tr>
            </a:tbl>
          </a:graphicData>
        </a:graphic>
      </p:graphicFrame>
      <p:sp>
        <p:nvSpPr>
          <p:cNvPr id="2" name="矩形 1"/>
          <p:cNvSpPr/>
          <p:nvPr/>
        </p:nvSpPr>
        <p:spPr>
          <a:xfrm>
            <a:off x="6553200" y="990600"/>
            <a:ext cx="1082348" cy="523220"/>
          </a:xfrm>
          <a:prstGeom prst="rect">
            <a:avLst/>
          </a:prstGeom>
        </p:spPr>
        <p:txBody>
          <a:bodyPr wrap="none">
            <a:spAutoFit/>
          </a:bodyPr>
          <a:lstStyle/>
          <a:p>
            <a:r>
              <a:rPr lang="en-US" altLang="zh-CN" sz="2800" b="1" dirty="0">
                <a:solidFill>
                  <a:srgbClr val="FF0000"/>
                </a:solidFill>
                <a:latin typeface="Times New Roman" pitchFamily="18" charset="0"/>
              </a:rPr>
              <a:t>*****</a:t>
            </a:r>
          </a:p>
        </p:txBody>
      </p:sp>
    </p:spTree>
    <p:extLst>
      <p:ext uri="{BB962C8B-B14F-4D97-AF65-F5344CB8AC3E}">
        <p14:creationId xmlns:p14="http://schemas.microsoft.com/office/powerpoint/2010/main" val="17862033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0" y="533400"/>
            <a:ext cx="9144000" cy="1143000"/>
          </a:xfrm>
        </p:spPr>
        <p:txBody>
          <a:bodyPr/>
          <a:lstStyle/>
          <a:p>
            <a:pPr eaLnBrk="1" hangingPunct="1">
              <a:lnSpc>
                <a:spcPct val="80000"/>
              </a:lnSpc>
            </a:pPr>
            <a:r>
              <a:rPr lang="en-US" altLang="zh-CN" sz="4800" b="1" dirty="0" smtClean="0">
                <a:solidFill>
                  <a:srgbClr val="0000FF"/>
                </a:solidFill>
                <a:latin typeface="Times New Roman" pitchFamily="18" charset="0"/>
              </a:rPr>
              <a:t>15. The leading strand is synthesized continuously but the lagging strand discontinuously</a:t>
            </a:r>
            <a:r>
              <a:rPr lang="en-US" altLang="zh-CN" dirty="0" smtClean="0"/>
              <a:t> </a:t>
            </a:r>
          </a:p>
        </p:txBody>
      </p:sp>
      <p:sp>
        <p:nvSpPr>
          <p:cNvPr id="48131" name="Rectangle 3"/>
          <p:cNvSpPr>
            <a:spLocks noGrp="1" noChangeArrowheads="1"/>
          </p:cNvSpPr>
          <p:nvPr>
            <p:ph type="body" idx="1"/>
          </p:nvPr>
        </p:nvSpPr>
        <p:spPr>
          <a:xfrm>
            <a:off x="-5862" y="2133600"/>
            <a:ext cx="9144000" cy="4876800"/>
          </a:xfrm>
        </p:spPr>
        <p:txBody>
          <a:bodyPr/>
          <a:lstStyle/>
          <a:p>
            <a:pPr eaLnBrk="1" hangingPunct="1">
              <a:lnSpc>
                <a:spcPct val="90000"/>
              </a:lnSpc>
            </a:pPr>
            <a:r>
              <a:rPr lang="en-US" altLang="zh-CN" b="1" dirty="0" smtClean="0">
                <a:latin typeface="Times New Roman" pitchFamily="18" charset="0"/>
              </a:rPr>
              <a:t>Further unwinding of the DNA duplex needs DNA gyrase (a topoisomerase II) to relieve the supercoils ahead the replication forks and SSB (single-stranded DNA-binding protein) for stabilizing the unwound single-stranded DNAs.</a:t>
            </a:r>
          </a:p>
          <a:p>
            <a:pPr eaLnBrk="1" hangingPunct="1">
              <a:lnSpc>
                <a:spcPct val="90000"/>
              </a:lnSpc>
            </a:pPr>
            <a:r>
              <a:rPr lang="en-US" altLang="zh-CN" b="1" dirty="0" smtClean="0">
                <a:latin typeface="Times New Roman" pitchFamily="18" charset="0"/>
              </a:rPr>
              <a:t>Kornberg discovered that the nascent DNA is always covalently linked to a short stretch of RNA.</a:t>
            </a:r>
          </a:p>
          <a:p>
            <a:pPr eaLnBrk="1" hangingPunct="1">
              <a:lnSpc>
                <a:spcPct val="90000"/>
              </a:lnSpc>
            </a:pPr>
            <a:r>
              <a:rPr lang="en-US" altLang="zh-CN" b="1" dirty="0" smtClean="0">
                <a:latin typeface="Times New Roman" pitchFamily="18" charset="0"/>
              </a:rPr>
              <a:t>The </a:t>
            </a:r>
            <a:r>
              <a:rPr lang="en-US" altLang="zh-CN" b="1" dirty="0" smtClean="0">
                <a:solidFill>
                  <a:srgbClr val="FF0000"/>
                </a:solidFill>
                <a:latin typeface="Times New Roman" pitchFamily="18" charset="0"/>
              </a:rPr>
              <a:t>RNA primers</a:t>
            </a:r>
            <a:r>
              <a:rPr lang="en-US" altLang="zh-CN" b="1" dirty="0" smtClean="0">
                <a:latin typeface="Times New Roman" pitchFamily="18" charset="0"/>
              </a:rPr>
              <a:t> were found to be 10-60 nucleotides in length.</a:t>
            </a:r>
          </a:p>
          <a:p>
            <a:pPr eaLnBrk="1" hangingPunct="1">
              <a:lnSpc>
                <a:spcPct val="90000"/>
              </a:lnSpc>
            </a:pPr>
            <a:endParaRPr lang="en-US" altLang="zh-CN" b="1" dirty="0" smtClean="0">
              <a:latin typeface="Times New Roman" pitchFamily="18" charset="0"/>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533400" y="0"/>
            <a:ext cx="7772400" cy="76200"/>
          </a:xfrm>
        </p:spPr>
        <p:txBody>
          <a:bodyPr/>
          <a:lstStyle/>
          <a:p>
            <a:pPr eaLnBrk="1" hangingPunct="1"/>
            <a:r>
              <a:rPr lang="en-US" altLang="zh-CN" dirty="0" smtClean="0"/>
              <a:t> </a:t>
            </a:r>
          </a:p>
        </p:txBody>
      </p:sp>
      <p:sp>
        <p:nvSpPr>
          <p:cNvPr id="49155" name="Rectangle 3"/>
          <p:cNvSpPr>
            <a:spLocks noGrp="1" noChangeArrowheads="1"/>
          </p:cNvSpPr>
          <p:nvPr>
            <p:ph type="body" idx="1"/>
          </p:nvPr>
        </p:nvSpPr>
        <p:spPr>
          <a:xfrm>
            <a:off x="0" y="76200"/>
            <a:ext cx="9144000" cy="4114800"/>
          </a:xfrm>
        </p:spPr>
        <p:txBody>
          <a:bodyPr/>
          <a:lstStyle/>
          <a:p>
            <a:pPr eaLnBrk="1" hangingPunct="1">
              <a:lnSpc>
                <a:spcPct val="90000"/>
              </a:lnSpc>
            </a:pPr>
            <a:r>
              <a:rPr lang="en-US" altLang="zh-CN" b="1" dirty="0" smtClean="0">
                <a:latin typeface="Times New Roman" pitchFamily="18" charset="0"/>
              </a:rPr>
              <a:t>The </a:t>
            </a:r>
            <a:r>
              <a:rPr lang="en-US" altLang="zh-CN" b="1" dirty="0" smtClean="0">
                <a:solidFill>
                  <a:srgbClr val="FF0000"/>
                </a:solidFill>
                <a:latin typeface="Times New Roman" pitchFamily="18" charset="0"/>
              </a:rPr>
              <a:t>primase</a:t>
            </a:r>
            <a:r>
              <a:rPr lang="en-US" altLang="zh-CN" b="1" dirty="0" smtClean="0">
                <a:latin typeface="Times New Roman" pitchFamily="18" charset="0"/>
              </a:rPr>
              <a:t> (</a:t>
            </a:r>
            <a:r>
              <a:rPr lang="en-US" altLang="zh-CN" b="1" dirty="0" smtClean="0">
                <a:solidFill>
                  <a:schemeClr val="tx2"/>
                </a:solidFill>
                <a:latin typeface="Times New Roman" pitchFamily="18" charset="0"/>
              </a:rPr>
              <a:t>a RNA polymerase</a:t>
            </a:r>
            <a:r>
              <a:rPr lang="en-US" altLang="zh-CN" b="1" dirty="0" smtClean="0">
                <a:latin typeface="Times New Roman" pitchFamily="18" charset="0"/>
              </a:rPr>
              <a:t>), recruited to the open templates via DnaB, was found to be the enzyme that catalyzes the synthesis of </a:t>
            </a:r>
            <a:r>
              <a:rPr lang="en-US" altLang="zh-CN" b="1" dirty="0" smtClean="0">
                <a:solidFill>
                  <a:srgbClr val="FF0000"/>
                </a:solidFill>
                <a:latin typeface="Times New Roman" pitchFamily="18" charset="0"/>
              </a:rPr>
              <a:t>the RNA primers</a:t>
            </a:r>
            <a:r>
              <a:rPr lang="en-US" altLang="zh-CN" b="1" dirty="0" smtClean="0">
                <a:latin typeface="Times New Roman" pitchFamily="18" charset="0"/>
              </a:rPr>
              <a:t>.</a:t>
            </a:r>
          </a:p>
          <a:p>
            <a:pPr eaLnBrk="1" hangingPunct="1">
              <a:lnSpc>
                <a:spcPct val="90000"/>
              </a:lnSpc>
            </a:pPr>
            <a:r>
              <a:rPr lang="en-US" altLang="zh-CN" b="1" dirty="0" smtClean="0">
                <a:latin typeface="Times New Roman" pitchFamily="18" charset="0"/>
              </a:rPr>
              <a:t>For the leading strand, only one primer is synthesized, which is then elongated by </a:t>
            </a:r>
            <a:r>
              <a:rPr lang="en-US" altLang="zh-CN" b="1" dirty="0" smtClean="0">
                <a:solidFill>
                  <a:schemeClr val="accent2"/>
                </a:solidFill>
                <a:latin typeface="Times New Roman" pitchFamily="18" charset="0"/>
              </a:rPr>
              <a:t>DNA polymerase III</a:t>
            </a:r>
            <a:r>
              <a:rPr lang="en-US" altLang="zh-CN" b="1" dirty="0" smtClean="0">
                <a:latin typeface="Times New Roman" pitchFamily="18" charset="0"/>
              </a:rPr>
              <a:t>  in a continuous way.</a:t>
            </a:r>
          </a:p>
          <a:p>
            <a:pPr eaLnBrk="1" hangingPunct="1">
              <a:lnSpc>
                <a:spcPct val="90000"/>
              </a:lnSpc>
            </a:pPr>
            <a:r>
              <a:rPr lang="en-US" altLang="zh-CN" b="1" dirty="0" smtClean="0">
                <a:latin typeface="Times New Roman" pitchFamily="18" charset="0"/>
              </a:rPr>
              <a:t>On the lagging strand, </a:t>
            </a:r>
            <a:r>
              <a:rPr lang="en-US" altLang="zh-CN" b="1" dirty="0" smtClean="0">
                <a:solidFill>
                  <a:schemeClr val="accent2"/>
                </a:solidFill>
                <a:latin typeface="Times New Roman" pitchFamily="18" charset="0"/>
              </a:rPr>
              <a:t>DnaB </a:t>
            </a:r>
            <a:r>
              <a:rPr lang="en-US" altLang="zh-CN" b="1" dirty="0" smtClean="0">
                <a:solidFill>
                  <a:schemeClr val="tx2"/>
                </a:solidFill>
                <a:latin typeface="Times New Roman" pitchFamily="18" charset="0"/>
              </a:rPr>
              <a:t>(the helicase) intermittently recruits</a:t>
            </a:r>
            <a:r>
              <a:rPr lang="en-US" altLang="zh-CN" b="1" dirty="0" smtClean="0">
                <a:solidFill>
                  <a:schemeClr val="accent2"/>
                </a:solidFill>
                <a:latin typeface="Times New Roman" pitchFamily="18" charset="0"/>
              </a:rPr>
              <a:t> DnaG </a:t>
            </a:r>
            <a:r>
              <a:rPr lang="en-US" altLang="zh-CN" b="1" dirty="0" smtClean="0">
                <a:solidFill>
                  <a:schemeClr val="tx2"/>
                </a:solidFill>
                <a:latin typeface="Times New Roman" pitchFamily="18" charset="0"/>
              </a:rPr>
              <a:t>(the primase) to</a:t>
            </a:r>
            <a:r>
              <a:rPr lang="en-US" altLang="zh-CN" b="1" dirty="0" smtClean="0">
                <a:solidFill>
                  <a:schemeClr val="accent2"/>
                </a:solidFill>
                <a:latin typeface="Times New Roman" pitchFamily="18" charset="0"/>
              </a:rPr>
              <a:t> </a:t>
            </a:r>
            <a:r>
              <a:rPr lang="en-US" altLang="zh-CN" b="1" dirty="0" smtClean="0">
                <a:latin typeface="Times New Roman" pitchFamily="18" charset="0"/>
              </a:rPr>
              <a:t>form a complex called </a:t>
            </a:r>
            <a:r>
              <a:rPr lang="en-US" altLang="zh-CN" b="1" dirty="0" smtClean="0">
                <a:solidFill>
                  <a:schemeClr val="accent2"/>
                </a:solidFill>
                <a:latin typeface="Times New Roman" pitchFamily="18" charset="0"/>
              </a:rPr>
              <a:t>primosome</a:t>
            </a:r>
            <a:r>
              <a:rPr lang="en-US" altLang="zh-CN" b="1" dirty="0" smtClean="0">
                <a:latin typeface="Times New Roman" pitchFamily="18" charset="0"/>
              </a:rPr>
              <a:t>, and repeatedly making primers for the Okazaki fragments. </a:t>
            </a:r>
          </a:p>
          <a:p>
            <a:pPr eaLnBrk="1" hangingPunct="1">
              <a:lnSpc>
                <a:spcPct val="90000"/>
              </a:lnSpc>
            </a:pPr>
            <a:r>
              <a:rPr lang="en-US" altLang="zh-CN" b="1" dirty="0" smtClean="0">
                <a:latin typeface="Times New Roman" pitchFamily="18" charset="0"/>
              </a:rPr>
              <a:t>Each Okazaki fragment is then synthesized on one RNA primer by DNA polymerase III.</a:t>
            </a:r>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a:xfrm>
            <a:off x="152400" y="6025662"/>
            <a:ext cx="7772400" cy="685800"/>
          </a:xfrm>
        </p:spPr>
        <p:txBody>
          <a:bodyPr/>
          <a:lstStyle/>
          <a:p>
            <a:r>
              <a:rPr lang="en-US" altLang="en-US" sz="4000" b="1" dirty="0" smtClean="0">
                <a:solidFill>
                  <a:srgbClr val="0000FF"/>
                </a:solidFill>
                <a:latin typeface="Times New Roman" panose="02020603050405020304" pitchFamily="18" charset="0"/>
                <a:cs typeface="Times New Roman" panose="02020603050405020304" pitchFamily="18" charset="0"/>
              </a:rPr>
              <a:t>Synthesis </a:t>
            </a:r>
            <a:r>
              <a:rPr lang="en-US" altLang="en-US" sz="4000" b="1" dirty="0">
                <a:solidFill>
                  <a:srgbClr val="0000FF"/>
                </a:solidFill>
                <a:latin typeface="Times New Roman" panose="02020603050405020304" pitchFamily="18" charset="0"/>
                <a:cs typeface="Times New Roman" panose="02020603050405020304" pitchFamily="18" charset="0"/>
              </a:rPr>
              <a:t>of </a:t>
            </a:r>
            <a:r>
              <a:rPr lang="en-US" altLang="en-US" sz="4000" b="1" dirty="0" smtClean="0">
                <a:solidFill>
                  <a:srgbClr val="0000FF"/>
                </a:solidFill>
                <a:latin typeface="Times New Roman" panose="02020603050405020304" pitchFamily="18" charset="0"/>
                <a:cs typeface="Times New Roman" panose="02020603050405020304" pitchFamily="18" charset="0"/>
              </a:rPr>
              <a:t>Okazaki </a:t>
            </a:r>
            <a:r>
              <a:rPr lang="en-US" altLang="en-US" sz="4000" b="1" dirty="0">
                <a:solidFill>
                  <a:srgbClr val="0000FF"/>
                </a:solidFill>
                <a:latin typeface="Times New Roman" panose="02020603050405020304" pitchFamily="18" charset="0"/>
                <a:cs typeface="Times New Roman" panose="02020603050405020304" pitchFamily="18" charset="0"/>
              </a:rPr>
              <a:t>fragments</a:t>
            </a:r>
            <a:endParaRPr lang="en-US" altLang="en-US" sz="4000" b="1" dirty="0" smtClean="0">
              <a:solidFill>
                <a:srgbClr val="0000FF"/>
              </a:solidFill>
              <a:latin typeface="Times New Roman" panose="02020603050405020304" pitchFamily="18" charset="0"/>
              <a:cs typeface="Times New Roman" panose="02020603050405020304" pitchFamily="18" charset="0"/>
            </a:endParaRPr>
          </a:p>
        </p:txBody>
      </p:sp>
      <p:pic>
        <p:nvPicPr>
          <p:cNvPr id="54276" name="Picture 5" descr="C:\Users\shannon.moloney\AppData\Local\Temp\wz4f77\ch25\figure_25_1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388938"/>
            <a:ext cx="4175125" cy="563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文本框 1"/>
          <p:cNvSpPr txBox="1"/>
          <p:nvPr/>
        </p:nvSpPr>
        <p:spPr>
          <a:xfrm>
            <a:off x="5630240" y="4060293"/>
            <a:ext cx="3490314" cy="1938992"/>
          </a:xfrm>
          <a:prstGeom prst="rect">
            <a:avLst/>
          </a:prstGeom>
          <a:noFill/>
        </p:spPr>
        <p:txBody>
          <a:bodyPr wrap="none" rtlCol="0">
            <a:spAutoFit/>
          </a:bodyPr>
          <a:lstStyle/>
          <a:p>
            <a:r>
              <a:rPr lang="en-US" altLang="zh-CN" sz="2000" b="1" dirty="0" smtClean="0">
                <a:latin typeface="Times New Roman" panose="02020603050405020304" pitchFamily="18" charset="0"/>
                <a:cs typeface="Times New Roman" panose="02020603050405020304" pitchFamily="18" charset="0"/>
              </a:rPr>
              <a:t>Each DNA Pol III holoenzyme</a:t>
            </a:r>
          </a:p>
          <a:p>
            <a:r>
              <a:rPr lang="en-US" altLang="zh-CN" sz="2000" b="1" dirty="0">
                <a:latin typeface="Times New Roman" panose="02020603050405020304" pitchFamily="18" charset="0"/>
                <a:cs typeface="Times New Roman" panose="02020603050405020304" pitchFamily="18" charset="0"/>
              </a:rPr>
              <a:t>h</a:t>
            </a:r>
            <a:r>
              <a:rPr lang="en-US" altLang="zh-CN" sz="2000" b="1" dirty="0" smtClean="0">
                <a:latin typeface="Times New Roman" panose="02020603050405020304" pitchFamily="18" charset="0"/>
                <a:cs typeface="Times New Roman" panose="02020603050405020304" pitchFamily="18" charset="0"/>
              </a:rPr>
              <a:t>as three sets of core </a:t>
            </a:r>
          </a:p>
          <a:p>
            <a:r>
              <a:rPr lang="en-US" altLang="zh-CN" sz="2000" b="1" dirty="0" smtClean="0">
                <a:latin typeface="Times New Roman" panose="02020603050405020304" pitchFamily="18" charset="0"/>
                <a:cs typeface="Times New Roman" panose="02020603050405020304" pitchFamily="18" charset="0"/>
              </a:rPr>
              <a:t>subunits, so one or two</a:t>
            </a:r>
          </a:p>
          <a:p>
            <a:r>
              <a:rPr lang="en-US" altLang="zh-CN" sz="2000" b="1" dirty="0" smtClean="0">
                <a:latin typeface="Times New Roman" panose="02020603050405020304" pitchFamily="18" charset="0"/>
                <a:cs typeface="Times New Roman" panose="02020603050405020304" pitchFamily="18" charset="0"/>
              </a:rPr>
              <a:t>Okazaki fragments can be</a:t>
            </a:r>
          </a:p>
          <a:p>
            <a:r>
              <a:rPr lang="en-US" altLang="zh-CN" sz="2000" b="1" dirty="0" smtClean="0">
                <a:latin typeface="Times New Roman" panose="02020603050405020304" pitchFamily="18" charset="0"/>
                <a:cs typeface="Times New Roman" panose="02020603050405020304" pitchFamily="18" charset="0"/>
              </a:rPr>
              <a:t>synthesized simultaneously,</a:t>
            </a:r>
          </a:p>
          <a:p>
            <a:r>
              <a:rPr lang="en-US" altLang="zh-CN" sz="2000" b="1" dirty="0">
                <a:latin typeface="Times New Roman" panose="02020603050405020304" pitchFamily="18" charset="0"/>
                <a:cs typeface="Times New Roman" panose="02020603050405020304" pitchFamily="18" charset="0"/>
              </a:rPr>
              <a:t>a</a:t>
            </a:r>
            <a:r>
              <a:rPr lang="en-US" altLang="zh-CN" sz="2000" b="1" dirty="0" smtClean="0">
                <a:latin typeface="Times New Roman" panose="02020603050405020304" pitchFamily="18" charset="0"/>
                <a:cs typeface="Times New Roman" panose="02020603050405020304" pitchFamily="18" charset="0"/>
              </a:rPr>
              <a:t>long the lagging strand.</a:t>
            </a:r>
            <a:endParaRPr lang="zh-CN" altLang="en-US"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987046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srcRect/>
          <a:stretch>
            <a:fillRect/>
          </a:stretch>
        </p:blipFill>
        <p:spPr bwMode="auto">
          <a:xfrm>
            <a:off x="1600200" y="304800"/>
            <a:ext cx="3213100" cy="6097588"/>
          </a:xfrm>
          <a:prstGeom prst="rect">
            <a:avLst/>
          </a:prstGeom>
          <a:noFill/>
          <a:ln w="9525">
            <a:noFill/>
            <a:miter lim="800000"/>
            <a:headEnd/>
            <a:tailEnd/>
          </a:ln>
        </p:spPr>
      </p:pic>
      <p:sp>
        <p:nvSpPr>
          <p:cNvPr id="6147" name="Text Box 3"/>
          <p:cNvSpPr txBox="1">
            <a:spLocks noChangeArrowheads="1"/>
          </p:cNvSpPr>
          <p:nvPr/>
        </p:nvSpPr>
        <p:spPr bwMode="auto">
          <a:xfrm>
            <a:off x="5181600" y="3353594"/>
            <a:ext cx="3904017" cy="2554545"/>
          </a:xfrm>
          <a:prstGeom prst="rect">
            <a:avLst/>
          </a:prstGeom>
          <a:noFill/>
          <a:ln w="9525">
            <a:noFill/>
            <a:miter lim="800000"/>
            <a:headEnd/>
            <a:tailEnd/>
          </a:ln>
        </p:spPr>
        <p:txBody>
          <a:bodyPr wrap="none">
            <a:spAutoFit/>
          </a:bodyPr>
          <a:lstStyle/>
          <a:p>
            <a:r>
              <a:rPr kumimoji="1" lang="en-US" altLang="zh-CN" sz="3200" b="1" dirty="0">
                <a:latin typeface="Times New Roman" pitchFamily="18" charset="0"/>
              </a:rPr>
              <a:t>The hypothesis of</a:t>
            </a:r>
          </a:p>
          <a:p>
            <a:r>
              <a:rPr kumimoji="1" lang="en-US" altLang="zh-CN" sz="3200" b="1" dirty="0">
                <a:solidFill>
                  <a:srgbClr val="FF0000"/>
                </a:solidFill>
                <a:latin typeface="Times New Roman" pitchFamily="18" charset="0"/>
              </a:rPr>
              <a:t>semiconservative</a:t>
            </a:r>
          </a:p>
          <a:p>
            <a:r>
              <a:rPr kumimoji="1" lang="en-US" altLang="zh-CN" sz="3200" b="1" dirty="0">
                <a:latin typeface="Times New Roman" pitchFamily="18" charset="0"/>
              </a:rPr>
              <a:t>replication proposed </a:t>
            </a:r>
          </a:p>
          <a:p>
            <a:r>
              <a:rPr kumimoji="1" lang="en-US" altLang="zh-CN" sz="3200" b="1" dirty="0">
                <a:latin typeface="Times New Roman" pitchFamily="18" charset="0"/>
              </a:rPr>
              <a:t>by Watson and Crick</a:t>
            </a:r>
          </a:p>
          <a:p>
            <a:r>
              <a:rPr kumimoji="1" lang="en-US" altLang="zh-CN" sz="3200" b="1" dirty="0">
                <a:latin typeface="Times New Roman" pitchFamily="18" charset="0"/>
              </a:rPr>
              <a:t>in  1953</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body" idx="1"/>
          </p:nvPr>
        </p:nvSpPr>
        <p:spPr>
          <a:xfrm>
            <a:off x="8792" y="152400"/>
            <a:ext cx="9144000" cy="4114800"/>
          </a:xfrm>
        </p:spPr>
        <p:txBody>
          <a:bodyPr/>
          <a:lstStyle/>
          <a:p>
            <a:pPr eaLnBrk="1" hangingPunct="1">
              <a:lnSpc>
                <a:spcPct val="90000"/>
              </a:lnSpc>
            </a:pPr>
            <a:r>
              <a:rPr lang="en-US" altLang="zh-CN" b="1" dirty="0" smtClean="0">
                <a:latin typeface="Times New Roman" pitchFamily="18" charset="0"/>
              </a:rPr>
              <a:t>The RNA primers are removed and replaced by a DNA sequence in a reaction catalyzed by </a:t>
            </a:r>
            <a:r>
              <a:rPr lang="en-US" altLang="zh-CN" b="1" dirty="0" smtClean="0">
                <a:solidFill>
                  <a:schemeClr val="accent2"/>
                </a:solidFill>
                <a:latin typeface="Times New Roman" pitchFamily="18" charset="0"/>
              </a:rPr>
              <a:t>DNA polymerase I</a:t>
            </a:r>
            <a:r>
              <a:rPr lang="en-US" altLang="zh-CN" b="1" dirty="0" smtClean="0">
                <a:latin typeface="Times New Roman" pitchFamily="18" charset="0"/>
              </a:rPr>
              <a:t>, using its nick translation activity </a:t>
            </a:r>
          </a:p>
          <a:p>
            <a:pPr eaLnBrk="1" hangingPunct="1">
              <a:lnSpc>
                <a:spcPct val="90000"/>
              </a:lnSpc>
              <a:buFontTx/>
              <a:buNone/>
            </a:pPr>
            <a:r>
              <a:rPr lang="en-US" altLang="zh-CN" b="1" dirty="0" smtClean="0">
                <a:latin typeface="Times New Roman" pitchFamily="18" charset="0"/>
              </a:rPr>
              <a:t>   (5’ to 3’ exonuclease + polymerase).</a:t>
            </a:r>
          </a:p>
          <a:p>
            <a:pPr eaLnBrk="1" hangingPunct="1">
              <a:lnSpc>
                <a:spcPct val="90000"/>
              </a:lnSpc>
            </a:pPr>
            <a:r>
              <a:rPr lang="en-US" altLang="zh-CN" b="1" dirty="0" smtClean="0">
                <a:latin typeface="Times New Roman" pitchFamily="18" charset="0"/>
              </a:rPr>
              <a:t>The final Okazaki fragments are joined together by the </a:t>
            </a:r>
            <a:r>
              <a:rPr lang="en-US" altLang="zh-CN" b="1" dirty="0" smtClean="0">
                <a:solidFill>
                  <a:schemeClr val="accent2"/>
                </a:solidFill>
                <a:latin typeface="Times New Roman" pitchFamily="18" charset="0"/>
              </a:rPr>
              <a:t>DNA ligase</a:t>
            </a:r>
            <a:r>
              <a:rPr lang="en-US" altLang="zh-CN" b="1" dirty="0" smtClean="0">
                <a:latin typeface="Times New Roman" pitchFamily="18" charset="0"/>
              </a:rPr>
              <a:t>.</a:t>
            </a:r>
          </a:p>
          <a:p>
            <a:pPr eaLnBrk="1" hangingPunct="1">
              <a:lnSpc>
                <a:spcPct val="90000"/>
              </a:lnSpc>
            </a:pPr>
            <a:endParaRPr lang="en-US" altLang="zh-CN" b="1" dirty="0" smtClean="0">
              <a:latin typeface="Times New Roman" pitchFamily="18" charset="0"/>
            </a:endParaRPr>
          </a:p>
          <a:p>
            <a:pPr eaLnBrk="1" hangingPunct="1">
              <a:lnSpc>
                <a:spcPct val="90000"/>
              </a:lnSpc>
            </a:pPr>
            <a:r>
              <a:rPr lang="en-US" altLang="zh-CN" b="1" dirty="0" smtClean="0">
                <a:latin typeface="Times New Roman" pitchFamily="18" charset="0"/>
              </a:rPr>
              <a:t>DNA ligase catalyzes the formation of a phosphodiester bond between a 3’-OH group and a 5’ phosphate group of two DNA strands, where the 5’ phosphate is first activated by being modified by an AMP group coming from </a:t>
            </a:r>
            <a:r>
              <a:rPr lang="en-US" altLang="zh-CN" b="1" dirty="0" smtClean="0">
                <a:solidFill>
                  <a:srgbClr val="FF0000"/>
                </a:solidFill>
                <a:latin typeface="Times New Roman" pitchFamily="18" charset="0"/>
              </a:rPr>
              <a:t>NAD</a:t>
            </a:r>
            <a:r>
              <a:rPr lang="en-US" altLang="zh-CN" b="1" baseline="30000" dirty="0" smtClean="0">
                <a:solidFill>
                  <a:srgbClr val="FF0000"/>
                </a:solidFill>
                <a:latin typeface="Times New Roman" pitchFamily="18" charset="0"/>
              </a:rPr>
              <a:t>+</a:t>
            </a:r>
            <a:r>
              <a:rPr lang="en-US" altLang="zh-CN" b="1" dirty="0" smtClean="0">
                <a:solidFill>
                  <a:srgbClr val="FF0000"/>
                </a:solidFill>
                <a:latin typeface="Times New Roman" pitchFamily="18" charset="0"/>
              </a:rPr>
              <a:t> (the bacterial enzyme)</a:t>
            </a:r>
            <a:r>
              <a:rPr lang="en-US" altLang="zh-CN" b="1" dirty="0" smtClean="0">
                <a:latin typeface="Times New Roman" pitchFamily="18" charset="0"/>
              </a:rPr>
              <a:t> or ATP (the virus and animal enzymes). </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 Box 6"/>
          <p:cNvSpPr txBox="1">
            <a:spLocks noChangeArrowheads="1"/>
          </p:cNvSpPr>
          <p:nvPr/>
        </p:nvSpPr>
        <p:spPr bwMode="auto">
          <a:xfrm>
            <a:off x="6244227" y="1981200"/>
            <a:ext cx="2900219" cy="2895600"/>
          </a:xfrm>
          <a:prstGeom prst="rect">
            <a:avLst/>
          </a:prstGeom>
          <a:noFill/>
          <a:ln w="9525">
            <a:noFill/>
            <a:miter lim="800000"/>
            <a:headEnd/>
            <a:tailEnd/>
          </a:ln>
        </p:spPr>
        <p:txBody>
          <a:bodyPr wrap="square">
            <a:spAutoFit/>
          </a:bodyPr>
          <a:lstStyle/>
          <a:p>
            <a:r>
              <a:rPr kumimoji="1" lang="en-US" altLang="zh-CN" sz="2600" b="1" dirty="0">
                <a:solidFill>
                  <a:srgbClr val="0000FF"/>
                </a:solidFill>
                <a:latin typeface="Times New Roman" pitchFamily="18" charset="0"/>
              </a:rPr>
              <a:t>DNA polymerase I replaces the RNA primers </a:t>
            </a:r>
            <a:r>
              <a:rPr kumimoji="1" lang="en-US" altLang="zh-CN" sz="2600" b="1" dirty="0" smtClean="0">
                <a:solidFill>
                  <a:srgbClr val="0000FF"/>
                </a:solidFill>
                <a:latin typeface="Times New Roman" pitchFamily="18" charset="0"/>
              </a:rPr>
              <a:t>by DNA </a:t>
            </a:r>
            <a:r>
              <a:rPr kumimoji="1" lang="en-US" altLang="zh-CN" sz="2600" b="1" dirty="0">
                <a:solidFill>
                  <a:srgbClr val="0000FF"/>
                </a:solidFill>
                <a:latin typeface="Times New Roman" pitchFamily="18" charset="0"/>
              </a:rPr>
              <a:t>sequences and DNA ligase seals the nicks.</a:t>
            </a:r>
          </a:p>
          <a:p>
            <a:pPr algn="ctr"/>
            <a:endParaRPr lang="en-US" altLang="zh-CN" sz="2800" b="1" dirty="0">
              <a:latin typeface="Times New Roman" pitchFamily="18" charset="0"/>
            </a:endParaRPr>
          </a:p>
        </p:txBody>
      </p:sp>
      <p:pic>
        <p:nvPicPr>
          <p:cNvPr id="53251" name="Picture 7"/>
          <p:cNvPicPr>
            <a:picLocks noChangeAspect="1" noChangeArrowheads="1"/>
          </p:cNvPicPr>
          <p:nvPr/>
        </p:nvPicPr>
        <p:blipFill>
          <a:blip r:embed="rId2"/>
          <a:srcRect/>
          <a:stretch>
            <a:fillRect/>
          </a:stretch>
        </p:blipFill>
        <p:spPr bwMode="auto">
          <a:xfrm>
            <a:off x="2931" y="228600"/>
            <a:ext cx="6241296" cy="5503984"/>
          </a:xfrm>
          <a:prstGeom prst="rect">
            <a:avLst/>
          </a:prstGeom>
          <a:noFill/>
          <a:ln w="9525">
            <a:noFill/>
            <a:miter lim="800000"/>
            <a:headEnd/>
            <a:tailEnd/>
          </a:ln>
        </p:spPr>
      </p:pic>
      <p:sp>
        <p:nvSpPr>
          <p:cNvPr id="4" name="文本框 3"/>
          <p:cNvSpPr txBox="1"/>
          <p:nvPr/>
        </p:nvSpPr>
        <p:spPr>
          <a:xfrm>
            <a:off x="76200" y="6019800"/>
            <a:ext cx="7315200" cy="461665"/>
          </a:xfrm>
          <a:prstGeom prst="rect">
            <a:avLst/>
          </a:prstGeom>
          <a:noFill/>
        </p:spPr>
        <p:txBody>
          <a:bodyPr wrap="square" rtlCol="0">
            <a:spAutoFit/>
          </a:bodyPr>
          <a:lstStyle/>
          <a:p>
            <a:r>
              <a:rPr lang="en-US" altLang="zh-CN" sz="2400" b="1" dirty="0" smtClean="0">
                <a:solidFill>
                  <a:srgbClr val="0000FF"/>
                </a:solidFill>
                <a:latin typeface="Times New Roman" panose="02020603050405020304" pitchFamily="18" charset="0"/>
                <a:cs typeface="Times New Roman" panose="02020603050405020304" pitchFamily="18" charset="0"/>
              </a:rPr>
              <a:t>Final steps in the synthesis of lagging strand segments</a:t>
            </a:r>
            <a:endParaRPr lang="zh-CN" altLang="en-US" sz="2400" b="1" dirty="0">
              <a:solidFill>
                <a:srgbClr val="0000FF"/>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a:xfrm>
            <a:off x="685800" y="5959719"/>
            <a:ext cx="7772400" cy="762000"/>
          </a:xfrm>
        </p:spPr>
        <p:txBody>
          <a:bodyPr/>
          <a:lstStyle/>
          <a:p>
            <a:r>
              <a:rPr lang="en-US" altLang="en-US" sz="3600" b="1" dirty="0" smtClean="0">
                <a:solidFill>
                  <a:srgbClr val="0000FF"/>
                </a:solidFill>
                <a:latin typeface="Times New Roman" panose="02020603050405020304" pitchFamily="18" charset="0"/>
                <a:cs typeface="Times New Roman" panose="02020603050405020304" pitchFamily="18" charset="0"/>
              </a:rPr>
              <a:t>Mechanism of the DNA ligase </a:t>
            </a:r>
            <a:r>
              <a:rPr lang="en-US" altLang="en-US" sz="3600" b="1" dirty="0">
                <a:solidFill>
                  <a:srgbClr val="0000FF"/>
                </a:solidFill>
                <a:latin typeface="Times New Roman" panose="02020603050405020304" pitchFamily="18" charset="0"/>
                <a:cs typeface="Times New Roman" panose="02020603050405020304" pitchFamily="18" charset="0"/>
              </a:rPr>
              <a:t>r</a:t>
            </a:r>
            <a:r>
              <a:rPr lang="en-US" altLang="en-US" sz="3600" b="1" dirty="0" smtClean="0">
                <a:solidFill>
                  <a:srgbClr val="0000FF"/>
                </a:solidFill>
                <a:latin typeface="Times New Roman" panose="02020603050405020304" pitchFamily="18" charset="0"/>
                <a:cs typeface="Times New Roman" panose="02020603050405020304" pitchFamily="18" charset="0"/>
              </a:rPr>
              <a:t>eaction</a:t>
            </a:r>
          </a:p>
        </p:txBody>
      </p:sp>
      <p:pic>
        <p:nvPicPr>
          <p:cNvPr id="63492" name="Picture 5" descr="C:\Users\shannon.moloney\AppData\Local\Temp\wz6182\ch25\figure_25_1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255588"/>
            <a:ext cx="7358062" cy="567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3581400" y="1676400"/>
            <a:ext cx="1828800" cy="4572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25420348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0" y="762000"/>
            <a:ext cx="9144000" cy="1143000"/>
          </a:xfrm>
        </p:spPr>
        <p:txBody>
          <a:bodyPr/>
          <a:lstStyle/>
          <a:p>
            <a:pPr eaLnBrk="1" hangingPunct="1">
              <a:lnSpc>
                <a:spcPct val="80000"/>
              </a:lnSpc>
            </a:pPr>
            <a:r>
              <a:rPr lang="en-US" altLang="zh-CN" b="1" dirty="0" smtClean="0">
                <a:solidFill>
                  <a:srgbClr val="0000FF"/>
                </a:solidFill>
                <a:latin typeface="Times New Roman" pitchFamily="18" charset="0"/>
              </a:rPr>
              <a:t>16. The leading and lagging strands are believed to be synthesized coordinately by a single asymmetric DNA polymerase III dimer</a:t>
            </a:r>
          </a:p>
        </p:txBody>
      </p:sp>
      <p:sp>
        <p:nvSpPr>
          <p:cNvPr id="54275" name="Rectangle 3"/>
          <p:cNvSpPr>
            <a:spLocks noGrp="1" noChangeArrowheads="1"/>
          </p:cNvSpPr>
          <p:nvPr>
            <p:ph type="body" idx="1"/>
          </p:nvPr>
        </p:nvSpPr>
        <p:spPr>
          <a:xfrm>
            <a:off x="0" y="2743200"/>
            <a:ext cx="9144000" cy="4572000"/>
          </a:xfrm>
        </p:spPr>
        <p:txBody>
          <a:bodyPr/>
          <a:lstStyle/>
          <a:p>
            <a:pPr eaLnBrk="1" hangingPunct="1">
              <a:lnSpc>
                <a:spcPct val="90000"/>
              </a:lnSpc>
            </a:pPr>
            <a:r>
              <a:rPr lang="en-US" altLang="zh-CN" sz="3600" b="1" dirty="0" smtClean="0">
                <a:latin typeface="Times New Roman" pitchFamily="18" charset="0"/>
              </a:rPr>
              <a:t>The two polymerase III cores (having the </a:t>
            </a:r>
            <a:r>
              <a:rPr lang="en-US" altLang="zh-CN" sz="3600" b="1" dirty="0" smtClean="0">
                <a:latin typeface="Symbol" pitchFamily="18" charset="2"/>
              </a:rPr>
              <a:t>ae</a:t>
            </a:r>
            <a:r>
              <a:rPr lang="en-US" altLang="zh-CN" sz="3600" b="1" dirty="0" smtClean="0">
                <a:latin typeface="Symbol" pitchFamily="18" charset="2"/>
                <a:sym typeface="Symbol" pitchFamily="18" charset="2"/>
              </a:rPr>
              <a:t></a:t>
            </a:r>
            <a:r>
              <a:rPr lang="en-US" altLang="zh-CN" sz="3600" b="1" dirty="0" smtClean="0">
                <a:latin typeface="Times New Roman" pitchFamily="18" charset="0"/>
              </a:rPr>
              <a:t> subunits) are believed to be connected by two </a:t>
            </a:r>
            <a:r>
              <a:rPr lang="en-US" altLang="zh-CN" sz="3600" b="1" dirty="0" smtClean="0">
                <a:latin typeface="Symbol" pitchFamily="18" charset="2"/>
              </a:rPr>
              <a:t>t</a:t>
            </a:r>
            <a:r>
              <a:rPr lang="en-US" altLang="zh-CN" sz="3600" b="1" dirty="0" smtClean="0">
                <a:latin typeface="Times New Roman" pitchFamily="18" charset="0"/>
              </a:rPr>
              <a:t> subunits.</a:t>
            </a:r>
          </a:p>
          <a:p>
            <a:pPr eaLnBrk="1" hangingPunct="1">
              <a:lnSpc>
                <a:spcPct val="90000"/>
              </a:lnSpc>
            </a:pPr>
            <a:endParaRPr lang="en-US" altLang="zh-CN" sz="3600" b="1" dirty="0" smtClean="0">
              <a:solidFill>
                <a:srgbClr val="FF0000"/>
              </a:solidFill>
              <a:latin typeface="Times New Roman" pitchFamily="18" charset="0"/>
            </a:endParaRPr>
          </a:p>
          <a:p>
            <a:pPr eaLnBrk="1" hangingPunct="1">
              <a:lnSpc>
                <a:spcPct val="90000"/>
              </a:lnSpc>
            </a:pPr>
            <a:r>
              <a:rPr lang="en-US" altLang="zh-CN" sz="3600" b="1" dirty="0" smtClean="0">
                <a:latin typeface="Times New Roman" pitchFamily="18" charset="0"/>
              </a:rPr>
              <a:t>The coupling is believed to be accomplished via </a:t>
            </a:r>
            <a:r>
              <a:rPr lang="en-US" altLang="zh-CN" sz="3600" b="1" dirty="0" smtClean="0">
                <a:solidFill>
                  <a:srgbClr val="FF0000"/>
                </a:solidFill>
                <a:latin typeface="Times New Roman" pitchFamily="18" charset="0"/>
              </a:rPr>
              <a:t>looping</a:t>
            </a:r>
            <a:r>
              <a:rPr lang="en-US" altLang="zh-CN" sz="3600" b="1" dirty="0" smtClean="0">
                <a:latin typeface="Times New Roman" pitchFamily="18" charset="0"/>
              </a:rPr>
              <a:t> of the lagging strand template.</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a:xfrm>
            <a:off x="203994" y="6096000"/>
            <a:ext cx="8839200" cy="685800"/>
          </a:xfrm>
        </p:spPr>
        <p:txBody>
          <a:bodyPr/>
          <a:lstStyle/>
          <a:p>
            <a:r>
              <a:rPr lang="en-US" altLang="en-US" sz="3200" b="1" dirty="0">
                <a:solidFill>
                  <a:srgbClr val="0000FF"/>
                </a:solidFill>
                <a:latin typeface="Times New Roman" panose="02020603050405020304" pitchFamily="18" charset="0"/>
              </a:rPr>
              <a:t>DNA synthesis on the leading and lagging strands</a:t>
            </a:r>
            <a:endParaRPr lang="en-US" altLang="en-US" sz="3200" b="1" dirty="0" smtClean="0">
              <a:solidFill>
                <a:srgbClr val="0000FF"/>
              </a:solidFill>
              <a:latin typeface="Times New Roman" panose="02020603050405020304" pitchFamily="18" charset="0"/>
              <a:cs typeface="Times New Roman" panose="02020603050405020304" pitchFamily="18" charset="0"/>
            </a:endParaRPr>
          </a:p>
        </p:txBody>
      </p:sp>
      <p:pic>
        <p:nvPicPr>
          <p:cNvPr id="55300" name="Picture 5" descr="C:\Users\shannon.moloney\AppData\Local\Temp\wz85c3\ch25\figure_25_13_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293688"/>
            <a:ext cx="4979988" cy="571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344324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3" descr="C:\Users\shannon.moloney\AppData\Local\Temp\wzb809\ch25\figure_25_13_0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0425" y="161925"/>
            <a:ext cx="4883150" cy="653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6262036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3" descr="C:\Users\shannon.moloney\AppData\Local\Temp\wzcc06\ch25\figure_25_13_0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831975"/>
            <a:ext cx="8534400" cy="319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1782957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3" descr="C:\Users\shannon.moloney\AppData\Local\Temp\wzeb78\ch25\figure_25_13_0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5675" y="161925"/>
            <a:ext cx="4692650" cy="653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4979426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a:xfrm>
            <a:off x="685800" y="5181600"/>
            <a:ext cx="7772400" cy="1066800"/>
          </a:xfrm>
        </p:spPr>
        <p:txBody>
          <a:bodyPr/>
          <a:lstStyle/>
          <a:p>
            <a:r>
              <a:rPr lang="en-US" altLang="en-US" sz="3600" b="1" dirty="0">
                <a:solidFill>
                  <a:srgbClr val="0000FF"/>
                </a:solidFill>
                <a:latin typeface="Times New Roman" panose="02020603050405020304" pitchFamily="18" charset="0"/>
                <a:cs typeface="Times New Roman" panose="02020603050405020304" pitchFamily="18" charset="0"/>
              </a:rPr>
              <a:t>The DNA polymerase III clamp loader</a:t>
            </a:r>
            <a:endParaRPr lang="en-US" altLang="en-US" sz="3600" b="1" dirty="0" smtClean="0">
              <a:solidFill>
                <a:srgbClr val="0000FF"/>
              </a:solidFill>
              <a:latin typeface="Times New Roman" panose="02020603050405020304" pitchFamily="18" charset="0"/>
              <a:cs typeface="Times New Roman" panose="02020603050405020304" pitchFamily="18" charset="0"/>
            </a:endParaRPr>
          </a:p>
        </p:txBody>
      </p:sp>
      <p:pic>
        <p:nvPicPr>
          <p:cNvPr id="60420" name="Picture 5" descr="C:\Users\shannon.moloney\AppData\Local\Temp\wz0898\ch25\figure_25_1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755775"/>
            <a:ext cx="8534400" cy="334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9813166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body" idx="1"/>
          </p:nvPr>
        </p:nvSpPr>
        <p:spPr>
          <a:xfrm>
            <a:off x="395288" y="304800"/>
            <a:ext cx="8459787" cy="6248400"/>
          </a:xfrm>
        </p:spPr>
        <p:txBody>
          <a:bodyPr/>
          <a:lstStyle/>
          <a:p>
            <a:pPr eaLnBrk="1" hangingPunct="1">
              <a:lnSpc>
                <a:spcPct val="90000"/>
              </a:lnSpc>
            </a:pPr>
            <a:r>
              <a:rPr lang="en-US" altLang="zh-CN" b="1" dirty="0" smtClean="0">
                <a:latin typeface="Times New Roman" pitchFamily="18" charset="0"/>
              </a:rPr>
              <a:t>The Polymerase III on the lagging strand intermittently releases the </a:t>
            </a:r>
            <a:r>
              <a:rPr lang="en-US" altLang="zh-CN" b="1" dirty="0" smtClean="0">
                <a:latin typeface="Symbol" pitchFamily="18" charset="2"/>
              </a:rPr>
              <a:t>b</a:t>
            </a:r>
            <a:r>
              <a:rPr lang="en-US" altLang="zh-CN" b="1" dirty="0" smtClean="0">
                <a:latin typeface="Times New Roman" pitchFamily="18" charset="0"/>
              </a:rPr>
              <a:t> sliding clamp and the completed Okazaki fragment before rebinding to a new</a:t>
            </a:r>
            <a:r>
              <a:rPr lang="en-US" altLang="zh-CN" b="1" dirty="0" smtClean="0">
                <a:latin typeface="Symbol" pitchFamily="18" charset="2"/>
              </a:rPr>
              <a:t> b</a:t>
            </a:r>
            <a:r>
              <a:rPr lang="en-US" altLang="zh-CN" b="1" dirty="0" smtClean="0">
                <a:latin typeface="Times New Roman" pitchFamily="18" charset="0"/>
              </a:rPr>
              <a:t> subunit dimer loaded at a RNA primer and synthesizing a new Okazaki fragment.</a:t>
            </a:r>
          </a:p>
          <a:p>
            <a:pPr eaLnBrk="1" hangingPunct="1">
              <a:lnSpc>
                <a:spcPct val="90000"/>
              </a:lnSpc>
            </a:pPr>
            <a:endParaRPr lang="en-US" altLang="zh-CN" b="1" dirty="0" smtClean="0">
              <a:latin typeface="Times New Roman" pitchFamily="18" charset="0"/>
            </a:endParaRPr>
          </a:p>
          <a:p>
            <a:pPr eaLnBrk="1" hangingPunct="1">
              <a:lnSpc>
                <a:spcPct val="90000"/>
              </a:lnSpc>
            </a:pPr>
            <a:r>
              <a:rPr lang="en-US" altLang="zh-CN" b="1" dirty="0" smtClean="0">
                <a:latin typeface="Times New Roman" pitchFamily="18" charset="0"/>
              </a:rPr>
              <a:t>Accumulating evidence seem to support that the Polymerase III dimer complex is associated with the plasma membrane and does not actually move itself; </a:t>
            </a:r>
            <a:r>
              <a:rPr lang="en-US" altLang="zh-CN" b="1" dirty="0" smtClean="0">
                <a:solidFill>
                  <a:srgbClr val="FF0000"/>
                </a:solidFill>
                <a:latin typeface="Times New Roman" pitchFamily="18" charset="0"/>
              </a:rPr>
              <a:t>the DNA moves through the fixed complex.</a:t>
            </a:r>
          </a:p>
          <a:p>
            <a:pPr eaLnBrk="1" hangingPunct="1">
              <a:lnSpc>
                <a:spcPct val="90000"/>
              </a:lnSpc>
            </a:pPr>
            <a:endParaRPr lang="en-US" altLang="zh-CN" b="1" dirty="0" smtClean="0">
              <a:solidFill>
                <a:srgbClr val="FF0000"/>
              </a:solidFill>
              <a:latin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0" y="533400"/>
            <a:ext cx="8915400" cy="1143000"/>
          </a:xfrm>
        </p:spPr>
        <p:txBody>
          <a:bodyPr/>
          <a:lstStyle/>
          <a:p>
            <a:pPr eaLnBrk="1" hangingPunct="1"/>
            <a:r>
              <a:rPr lang="en-US" altLang="zh-CN" sz="4000" b="1" dirty="0" smtClean="0">
                <a:solidFill>
                  <a:srgbClr val="0000FF"/>
                </a:solidFill>
                <a:latin typeface="Times New Roman" pitchFamily="18" charset="0"/>
              </a:rPr>
              <a:t>2. DNA replication was proved to be semiconservative by the Meselson-Stahl experiment using </a:t>
            </a:r>
            <a:r>
              <a:rPr lang="en-US" altLang="zh-CN" sz="4000" b="1" i="1" dirty="0" smtClean="0">
                <a:solidFill>
                  <a:srgbClr val="0000FF"/>
                </a:solidFill>
                <a:latin typeface="Times New Roman" pitchFamily="18" charset="0"/>
              </a:rPr>
              <a:t>E. coli</a:t>
            </a:r>
            <a:r>
              <a:rPr lang="en-US" altLang="zh-CN" sz="4000" b="1" dirty="0" smtClean="0">
                <a:solidFill>
                  <a:srgbClr val="0000FF"/>
                </a:solidFill>
                <a:latin typeface="Times New Roman" pitchFamily="18" charset="0"/>
              </a:rPr>
              <a:t> cells (1957)</a:t>
            </a:r>
            <a:endParaRPr lang="en-US" altLang="zh-CN" sz="4000" dirty="0" smtClean="0">
              <a:solidFill>
                <a:srgbClr val="0000FF"/>
              </a:solidFill>
              <a:latin typeface="Times New Roman" pitchFamily="18" charset="0"/>
            </a:endParaRPr>
          </a:p>
        </p:txBody>
      </p:sp>
      <p:sp>
        <p:nvSpPr>
          <p:cNvPr id="7171" name="Rectangle 3"/>
          <p:cNvSpPr>
            <a:spLocks noGrp="1" noChangeArrowheads="1"/>
          </p:cNvSpPr>
          <p:nvPr>
            <p:ph type="body" idx="1"/>
          </p:nvPr>
        </p:nvSpPr>
        <p:spPr>
          <a:xfrm>
            <a:off x="0" y="2209800"/>
            <a:ext cx="9144000" cy="4114800"/>
          </a:xfrm>
        </p:spPr>
        <p:txBody>
          <a:bodyPr/>
          <a:lstStyle/>
          <a:p>
            <a:pPr eaLnBrk="1" hangingPunct="1"/>
            <a:r>
              <a:rPr lang="en-US" altLang="zh-CN" b="1" baseline="30000" dirty="0" smtClean="0">
                <a:latin typeface="Times New Roman" pitchFamily="18" charset="0"/>
              </a:rPr>
              <a:t>15</a:t>
            </a:r>
            <a:r>
              <a:rPr lang="en-US" altLang="zh-CN" b="1" dirty="0" smtClean="0">
                <a:latin typeface="Times New Roman" pitchFamily="18" charset="0"/>
              </a:rPr>
              <a:t>N (the Heavy isotope) and </a:t>
            </a:r>
            <a:r>
              <a:rPr lang="en-US" altLang="zh-CN" b="1" baseline="30000" dirty="0" smtClean="0">
                <a:latin typeface="Times New Roman" pitchFamily="18" charset="0"/>
              </a:rPr>
              <a:t>14</a:t>
            </a:r>
            <a:r>
              <a:rPr lang="en-US" altLang="zh-CN" b="1" dirty="0" smtClean="0">
                <a:latin typeface="Times New Roman" pitchFamily="18" charset="0"/>
              </a:rPr>
              <a:t>N (the Light isotope) were used (as NH</a:t>
            </a:r>
            <a:r>
              <a:rPr lang="en-US" altLang="zh-CN" b="1" baseline="-25000" dirty="0" smtClean="0">
                <a:latin typeface="Times New Roman" pitchFamily="18" charset="0"/>
              </a:rPr>
              <a:t>4</a:t>
            </a:r>
            <a:r>
              <a:rPr lang="en-US" altLang="zh-CN" b="1" dirty="0" smtClean="0">
                <a:latin typeface="Times New Roman" pitchFamily="18" charset="0"/>
              </a:rPr>
              <a:t>Cl) to label the DNA to distinguish the old and the newly synthesized DNA molecules in cells.</a:t>
            </a:r>
          </a:p>
          <a:p>
            <a:pPr eaLnBrk="1" hangingPunct="1"/>
            <a:r>
              <a:rPr lang="en-US" altLang="zh-CN" b="1" dirty="0" smtClean="0">
                <a:latin typeface="Times New Roman" pitchFamily="18" charset="0"/>
              </a:rPr>
              <a:t>Three types of DNA molecules containing various proportions of </a:t>
            </a:r>
            <a:r>
              <a:rPr lang="en-US" altLang="zh-CN" b="1" baseline="30000" dirty="0" smtClean="0">
                <a:latin typeface="Times New Roman" pitchFamily="18" charset="0"/>
              </a:rPr>
              <a:t>15</a:t>
            </a:r>
            <a:r>
              <a:rPr lang="en-US" altLang="zh-CN" b="1" dirty="0" smtClean="0">
                <a:latin typeface="Times New Roman" pitchFamily="18" charset="0"/>
              </a:rPr>
              <a:t>N and </a:t>
            </a:r>
            <a:r>
              <a:rPr lang="en-US" altLang="zh-CN" b="1" baseline="30000" dirty="0" smtClean="0">
                <a:latin typeface="Times New Roman" pitchFamily="18" charset="0"/>
              </a:rPr>
              <a:t>14</a:t>
            </a:r>
            <a:r>
              <a:rPr lang="en-US" altLang="zh-CN" b="1" dirty="0" smtClean="0">
                <a:latin typeface="Times New Roman" pitchFamily="18" charset="0"/>
              </a:rPr>
              <a:t>N (H-H, H-L, L-L) were separated by centrifugation to equilibrium in a cesium chloride (CsCl) density gradient. </a:t>
            </a:r>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p:cNvPicPr>
            <a:picLocks noChangeAspect="1" noChangeArrowheads="1"/>
          </p:cNvPicPr>
          <p:nvPr/>
        </p:nvPicPr>
        <p:blipFill>
          <a:blip r:embed="rId2"/>
          <a:srcRect/>
          <a:stretch>
            <a:fillRect/>
          </a:stretch>
        </p:blipFill>
        <p:spPr bwMode="auto">
          <a:xfrm>
            <a:off x="303213" y="1978025"/>
            <a:ext cx="8535987" cy="2901950"/>
          </a:xfrm>
          <a:prstGeom prst="rect">
            <a:avLst/>
          </a:prstGeom>
          <a:noFill/>
          <a:ln w="9525">
            <a:noFill/>
            <a:miter lim="800000"/>
            <a:headEnd/>
            <a:tailEnd/>
          </a:ln>
        </p:spPr>
      </p:pic>
      <p:sp>
        <p:nvSpPr>
          <p:cNvPr id="62467" name="Text Box 3"/>
          <p:cNvSpPr txBox="1">
            <a:spLocks noChangeArrowheads="1"/>
          </p:cNvSpPr>
          <p:nvPr/>
        </p:nvSpPr>
        <p:spPr bwMode="auto">
          <a:xfrm>
            <a:off x="4343400" y="1828800"/>
            <a:ext cx="1327150" cy="641350"/>
          </a:xfrm>
          <a:prstGeom prst="rect">
            <a:avLst/>
          </a:prstGeom>
          <a:noFill/>
          <a:ln w="9525">
            <a:noFill/>
            <a:miter lim="800000"/>
            <a:headEnd/>
            <a:tailEnd/>
          </a:ln>
        </p:spPr>
        <p:txBody>
          <a:bodyPr wrap="none">
            <a:spAutoFit/>
          </a:bodyPr>
          <a:lstStyle/>
          <a:p>
            <a:r>
              <a:rPr lang="en-US" altLang="zh-CN" sz="3600" dirty="0">
                <a:solidFill>
                  <a:srgbClr val="FF0000"/>
                </a:solidFill>
                <a:latin typeface="Times New Roman" pitchFamily="18" charset="0"/>
              </a:rPr>
              <a:t>*****</a:t>
            </a:r>
          </a:p>
        </p:txBody>
      </p:sp>
      <p:cxnSp>
        <p:nvCxnSpPr>
          <p:cNvPr id="5" name="直接箭头连接符 4"/>
          <p:cNvCxnSpPr/>
          <p:nvPr/>
        </p:nvCxnSpPr>
        <p:spPr>
          <a:xfrm rot="10800000">
            <a:off x="8001000" y="3886200"/>
            <a:ext cx="609600" cy="15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 name="直接箭头连接符 5"/>
          <p:cNvCxnSpPr/>
          <p:nvPr/>
        </p:nvCxnSpPr>
        <p:spPr>
          <a:xfrm rot="10800000">
            <a:off x="7315200" y="3657600"/>
            <a:ext cx="609600" cy="15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0" y="381000"/>
            <a:ext cx="9144000" cy="1143000"/>
          </a:xfrm>
        </p:spPr>
        <p:txBody>
          <a:bodyPr/>
          <a:lstStyle/>
          <a:p>
            <a:pPr eaLnBrk="1" hangingPunct="1">
              <a:lnSpc>
                <a:spcPct val="80000"/>
              </a:lnSpc>
            </a:pPr>
            <a:r>
              <a:rPr lang="en-US" altLang="zh-CN" sz="4000" b="1" dirty="0" smtClean="0">
                <a:solidFill>
                  <a:srgbClr val="0000FF"/>
                </a:solidFill>
                <a:latin typeface="Times New Roman" pitchFamily="18" charset="0"/>
              </a:rPr>
              <a:t>17.</a:t>
            </a:r>
            <a:r>
              <a:rPr lang="en-US" altLang="zh-CN" sz="4000" b="1" i="1" dirty="0" smtClean="0">
                <a:solidFill>
                  <a:srgbClr val="0000FF"/>
                </a:solidFill>
                <a:latin typeface="Times New Roman" pitchFamily="18" charset="0"/>
              </a:rPr>
              <a:t> E.coli</a:t>
            </a:r>
            <a:r>
              <a:rPr lang="en-US" altLang="zh-CN" sz="4000" b="1" dirty="0" smtClean="0">
                <a:solidFill>
                  <a:srgbClr val="0000FF"/>
                </a:solidFill>
                <a:latin typeface="Times New Roman" pitchFamily="18" charset="0"/>
              </a:rPr>
              <a:t> DNA replication ends at a specific terminus region with multiple copies of a 20 bp </a:t>
            </a:r>
            <a:r>
              <a:rPr lang="en-US" altLang="zh-CN" sz="4000" b="1" i="1" dirty="0" smtClean="0">
                <a:solidFill>
                  <a:srgbClr val="0000FF"/>
                </a:solidFill>
                <a:latin typeface="Times New Roman" pitchFamily="18" charset="0"/>
              </a:rPr>
              <a:t>Ter</a:t>
            </a:r>
            <a:r>
              <a:rPr lang="en-US" altLang="zh-CN" sz="4000" b="1" dirty="0" smtClean="0">
                <a:solidFill>
                  <a:srgbClr val="0000FF"/>
                </a:solidFill>
                <a:latin typeface="Times New Roman" pitchFamily="18" charset="0"/>
              </a:rPr>
              <a:t> sequence</a:t>
            </a:r>
          </a:p>
        </p:txBody>
      </p:sp>
      <p:sp>
        <p:nvSpPr>
          <p:cNvPr id="63491" name="Rectangle 3"/>
          <p:cNvSpPr>
            <a:spLocks noGrp="1" noChangeArrowheads="1"/>
          </p:cNvSpPr>
          <p:nvPr>
            <p:ph type="body" idx="1"/>
          </p:nvPr>
        </p:nvSpPr>
        <p:spPr>
          <a:xfrm>
            <a:off x="0" y="1828800"/>
            <a:ext cx="9144000" cy="4114800"/>
          </a:xfrm>
        </p:spPr>
        <p:txBody>
          <a:bodyPr/>
          <a:lstStyle/>
          <a:p>
            <a:pPr eaLnBrk="1" hangingPunct="1">
              <a:lnSpc>
                <a:spcPct val="90000"/>
              </a:lnSpc>
            </a:pPr>
            <a:r>
              <a:rPr lang="en-US" altLang="zh-CN" sz="3000" b="1" dirty="0" smtClean="0">
                <a:latin typeface="Times New Roman" pitchFamily="18" charset="0"/>
              </a:rPr>
              <a:t>The </a:t>
            </a:r>
            <a:r>
              <a:rPr lang="en-US" altLang="zh-CN" sz="3000" b="1" i="1" dirty="0" smtClean="0">
                <a:latin typeface="Times New Roman" pitchFamily="18" charset="0"/>
              </a:rPr>
              <a:t>Ter</a:t>
            </a:r>
            <a:r>
              <a:rPr lang="en-US" altLang="zh-CN" sz="3000" b="1" dirty="0" smtClean="0">
                <a:latin typeface="Times New Roman" pitchFamily="18" charset="0"/>
              </a:rPr>
              <a:t> sequences are positioned in two clusters with opposite orientations.</a:t>
            </a:r>
          </a:p>
          <a:p>
            <a:pPr eaLnBrk="1" hangingPunct="1">
              <a:lnSpc>
                <a:spcPct val="90000"/>
              </a:lnSpc>
            </a:pPr>
            <a:r>
              <a:rPr lang="en-US" altLang="zh-CN" sz="3000" b="1" dirty="0" smtClean="0">
                <a:latin typeface="Times New Roman" pitchFamily="18" charset="0"/>
              </a:rPr>
              <a:t>The Tus (terminus utilization substance) protein can bind to the </a:t>
            </a:r>
            <a:r>
              <a:rPr lang="en-US" altLang="zh-CN" sz="3000" b="1" i="1" dirty="0" smtClean="0">
                <a:latin typeface="Times New Roman" pitchFamily="18" charset="0"/>
              </a:rPr>
              <a:t>Ter</a:t>
            </a:r>
            <a:r>
              <a:rPr lang="en-US" altLang="zh-CN" sz="3000" b="1" dirty="0" smtClean="0">
                <a:latin typeface="Times New Roman" pitchFamily="18" charset="0"/>
              </a:rPr>
              <a:t> sequences.</a:t>
            </a:r>
          </a:p>
          <a:p>
            <a:pPr eaLnBrk="1" hangingPunct="1">
              <a:lnSpc>
                <a:spcPct val="90000"/>
              </a:lnSpc>
            </a:pPr>
            <a:r>
              <a:rPr lang="en-US" altLang="zh-CN" sz="3000" b="1" dirty="0" smtClean="0">
                <a:latin typeface="Times New Roman" pitchFamily="18" charset="0"/>
              </a:rPr>
              <a:t>At each round of DNA replication, only one Tus-</a:t>
            </a:r>
            <a:r>
              <a:rPr lang="en-US" altLang="zh-CN" sz="3000" b="1" i="1" dirty="0" smtClean="0">
                <a:latin typeface="Times New Roman" pitchFamily="18" charset="0"/>
              </a:rPr>
              <a:t>Ter</a:t>
            </a:r>
            <a:r>
              <a:rPr lang="en-US" altLang="zh-CN" sz="3000" b="1" dirty="0" smtClean="0">
                <a:latin typeface="Times New Roman" pitchFamily="18" charset="0"/>
              </a:rPr>
              <a:t> complex seems to function to arrest a replication fork from one direction. </a:t>
            </a:r>
          </a:p>
          <a:p>
            <a:pPr eaLnBrk="1" hangingPunct="1">
              <a:lnSpc>
                <a:spcPct val="90000"/>
              </a:lnSpc>
            </a:pPr>
            <a:r>
              <a:rPr lang="en-US" altLang="zh-CN" sz="3000" b="1" dirty="0" smtClean="0">
                <a:latin typeface="Times New Roman" pitchFamily="18" charset="0"/>
              </a:rPr>
              <a:t>The opposing replication forks generally halt when they collide. </a:t>
            </a:r>
          </a:p>
          <a:p>
            <a:pPr eaLnBrk="1" hangingPunct="1">
              <a:lnSpc>
                <a:spcPct val="90000"/>
              </a:lnSpc>
            </a:pPr>
            <a:r>
              <a:rPr lang="en-US" altLang="zh-CN" sz="3000" b="1" dirty="0" smtClean="0">
                <a:latin typeface="Times New Roman" pitchFamily="18" charset="0"/>
              </a:rPr>
              <a:t>The </a:t>
            </a:r>
            <a:r>
              <a:rPr lang="en-US" altLang="zh-CN" sz="3000" b="1" i="1" dirty="0" smtClean="0">
                <a:latin typeface="Times New Roman" pitchFamily="18" charset="0"/>
              </a:rPr>
              <a:t>Ter</a:t>
            </a:r>
            <a:r>
              <a:rPr lang="en-US" altLang="zh-CN" sz="3000" b="1" dirty="0" smtClean="0">
                <a:latin typeface="Times New Roman" pitchFamily="18" charset="0"/>
              </a:rPr>
              <a:t> sequences do not seem to be essential for stopping replication.</a:t>
            </a:r>
          </a:p>
        </p:txBody>
      </p:sp>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ext Box 4"/>
          <p:cNvSpPr txBox="1">
            <a:spLocks noChangeArrowheads="1"/>
          </p:cNvSpPr>
          <p:nvPr/>
        </p:nvSpPr>
        <p:spPr bwMode="auto">
          <a:xfrm>
            <a:off x="423863" y="5715000"/>
            <a:ext cx="8340725" cy="946150"/>
          </a:xfrm>
          <a:prstGeom prst="rect">
            <a:avLst/>
          </a:prstGeom>
          <a:noFill/>
          <a:ln w="9525">
            <a:noFill/>
            <a:miter lim="800000"/>
            <a:headEnd/>
            <a:tailEnd/>
          </a:ln>
        </p:spPr>
        <p:txBody>
          <a:bodyPr wrap="none">
            <a:spAutoFit/>
          </a:bodyPr>
          <a:lstStyle/>
          <a:p>
            <a:pPr algn="ctr"/>
            <a:r>
              <a:rPr lang="en-US" altLang="zh-CN" sz="2800" b="1" dirty="0">
                <a:solidFill>
                  <a:srgbClr val="0000FF"/>
                </a:solidFill>
                <a:latin typeface="Times New Roman" pitchFamily="18" charset="0"/>
              </a:rPr>
              <a:t>The </a:t>
            </a:r>
            <a:r>
              <a:rPr lang="en-US" altLang="zh-CN" sz="2800" b="1" i="1" dirty="0">
                <a:solidFill>
                  <a:srgbClr val="0000FF"/>
                </a:solidFill>
                <a:latin typeface="Times New Roman" pitchFamily="18" charset="0"/>
              </a:rPr>
              <a:t>Ter </a:t>
            </a:r>
            <a:r>
              <a:rPr lang="en-US" altLang="zh-CN" sz="2800" b="1" dirty="0">
                <a:solidFill>
                  <a:srgbClr val="0000FF"/>
                </a:solidFill>
                <a:latin typeface="Times New Roman" pitchFamily="18" charset="0"/>
              </a:rPr>
              <a:t>sequences are positioned on the chromosome </a:t>
            </a:r>
          </a:p>
          <a:p>
            <a:pPr algn="ctr"/>
            <a:r>
              <a:rPr lang="en-US" altLang="zh-CN" sz="2800" b="1" dirty="0">
                <a:solidFill>
                  <a:srgbClr val="0000FF"/>
                </a:solidFill>
                <a:latin typeface="Times New Roman" pitchFamily="18" charset="0"/>
              </a:rPr>
              <a:t>in two clusters with opposite orientations.</a:t>
            </a:r>
            <a:endParaRPr lang="en-US" altLang="zh-CN" sz="2800" b="1" i="1" dirty="0">
              <a:solidFill>
                <a:srgbClr val="0000FF"/>
              </a:solidFill>
              <a:latin typeface="Times New Roman" pitchFamily="18" charset="0"/>
            </a:endParaRPr>
          </a:p>
        </p:txBody>
      </p:sp>
      <p:pic>
        <p:nvPicPr>
          <p:cNvPr id="64515" name="Picture 5"/>
          <p:cNvPicPr>
            <a:picLocks noChangeAspect="1" noChangeArrowheads="1"/>
          </p:cNvPicPr>
          <p:nvPr/>
        </p:nvPicPr>
        <p:blipFill>
          <a:blip r:embed="rId2"/>
          <a:srcRect/>
          <a:stretch>
            <a:fillRect/>
          </a:stretch>
        </p:blipFill>
        <p:spPr bwMode="auto">
          <a:xfrm>
            <a:off x="228600" y="762000"/>
            <a:ext cx="8535988" cy="4481513"/>
          </a:xfrm>
          <a:prstGeom prst="rect">
            <a:avLst/>
          </a:prstGeom>
          <a:noFill/>
          <a:ln w="9525">
            <a:noFill/>
            <a:miter lim="800000"/>
            <a:headEnd/>
            <a:tailEnd/>
          </a:ln>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3"/>
          <p:cNvSpPr>
            <a:spLocks noChangeArrowheads="1"/>
          </p:cNvSpPr>
          <p:nvPr/>
        </p:nvSpPr>
        <p:spPr bwMode="auto">
          <a:xfrm>
            <a:off x="5435600" y="1268413"/>
            <a:ext cx="3563938" cy="3935412"/>
          </a:xfrm>
          <a:prstGeom prst="rect">
            <a:avLst/>
          </a:prstGeom>
          <a:noFill/>
          <a:ln w="9525">
            <a:noFill/>
            <a:miter lim="800000"/>
            <a:headEnd/>
            <a:tailEnd/>
          </a:ln>
        </p:spPr>
        <p:txBody>
          <a:bodyPr>
            <a:spAutoFit/>
          </a:bodyPr>
          <a:lstStyle/>
          <a:p>
            <a:pPr>
              <a:spcBef>
                <a:spcPct val="20000"/>
              </a:spcBef>
            </a:pPr>
            <a:r>
              <a:rPr kumimoji="1" lang="en-US" altLang="zh-CN" sz="2800" b="1" dirty="0">
                <a:latin typeface="Times New Roman" pitchFamily="18" charset="0"/>
              </a:rPr>
              <a:t>The two newly synthesized circular chromosomal DNAs are topologically interlinked (catenated) and is finally separated by the action of a </a:t>
            </a:r>
            <a:r>
              <a:rPr kumimoji="1" lang="en-US" altLang="zh-CN" sz="2800" b="1" dirty="0">
                <a:solidFill>
                  <a:srgbClr val="0000FF"/>
                </a:solidFill>
                <a:latin typeface="Times New Roman" pitchFamily="18" charset="0"/>
              </a:rPr>
              <a:t>Type II topoisomerases</a:t>
            </a:r>
            <a:r>
              <a:rPr kumimoji="1" lang="en-US" altLang="zh-CN" sz="2800" b="1" dirty="0">
                <a:latin typeface="Times New Roman" pitchFamily="18" charset="0"/>
              </a:rPr>
              <a:t>.</a:t>
            </a:r>
          </a:p>
        </p:txBody>
      </p:sp>
      <p:pic>
        <p:nvPicPr>
          <p:cNvPr id="65539" name="Picture 5"/>
          <p:cNvPicPr>
            <a:picLocks noChangeAspect="1" noChangeArrowheads="1"/>
          </p:cNvPicPr>
          <p:nvPr/>
        </p:nvPicPr>
        <p:blipFill>
          <a:blip r:embed="rId2"/>
          <a:srcRect/>
          <a:stretch>
            <a:fillRect/>
          </a:stretch>
        </p:blipFill>
        <p:spPr bwMode="auto">
          <a:xfrm>
            <a:off x="457200" y="304800"/>
            <a:ext cx="4395788" cy="6097588"/>
          </a:xfrm>
          <a:prstGeom prst="rect">
            <a:avLst/>
          </a:prstGeom>
          <a:noFill/>
          <a:ln w="9525">
            <a:noFill/>
            <a:miter lim="800000"/>
            <a:headEnd/>
            <a:tailEnd/>
          </a:ln>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ext Box 3"/>
          <p:cNvSpPr txBox="1">
            <a:spLocks noChangeArrowheads="1"/>
          </p:cNvSpPr>
          <p:nvPr/>
        </p:nvSpPr>
        <p:spPr bwMode="auto">
          <a:xfrm>
            <a:off x="1143000" y="6124644"/>
            <a:ext cx="6988131" cy="707886"/>
          </a:xfrm>
          <a:prstGeom prst="rect">
            <a:avLst/>
          </a:prstGeom>
          <a:noFill/>
          <a:ln w="9525">
            <a:noFill/>
            <a:miter lim="800000"/>
            <a:headEnd/>
            <a:tailEnd/>
          </a:ln>
        </p:spPr>
        <p:txBody>
          <a:bodyPr wrap="none">
            <a:spAutoFit/>
          </a:bodyPr>
          <a:lstStyle/>
          <a:p>
            <a:r>
              <a:rPr lang="en-US" altLang="zh-CN" sz="4000" b="1" dirty="0">
                <a:solidFill>
                  <a:srgbClr val="0000FF"/>
                </a:solidFill>
                <a:latin typeface="Times New Roman" pitchFamily="18" charset="0"/>
              </a:rPr>
              <a:t>Map of the </a:t>
            </a:r>
            <a:r>
              <a:rPr lang="en-US" altLang="zh-CN" sz="4000" b="1" i="1" dirty="0">
                <a:solidFill>
                  <a:srgbClr val="0000FF"/>
                </a:solidFill>
                <a:latin typeface="Times New Roman" pitchFamily="18" charset="0"/>
              </a:rPr>
              <a:t>E. coli</a:t>
            </a:r>
            <a:r>
              <a:rPr lang="en-US" altLang="zh-CN" sz="4000" b="1" dirty="0">
                <a:solidFill>
                  <a:srgbClr val="0000FF"/>
                </a:solidFill>
                <a:latin typeface="Times New Roman" pitchFamily="18" charset="0"/>
              </a:rPr>
              <a:t> chromosome</a:t>
            </a:r>
          </a:p>
        </p:txBody>
      </p:sp>
      <p:pic>
        <p:nvPicPr>
          <p:cNvPr id="66563" name="Picture 4"/>
          <p:cNvPicPr>
            <a:picLocks noChangeAspect="1" noChangeArrowheads="1"/>
          </p:cNvPicPr>
          <p:nvPr/>
        </p:nvPicPr>
        <p:blipFill>
          <a:blip r:embed="rId3"/>
          <a:srcRect/>
          <a:stretch>
            <a:fillRect/>
          </a:stretch>
        </p:blipFill>
        <p:spPr bwMode="auto">
          <a:xfrm>
            <a:off x="609600" y="0"/>
            <a:ext cx="7773988" cy="6097588"/>
          </a:xfrm>
          <a:prstGeom prst="rect">
            <a:avLst/>
          </a:prstGeom>
          <a:noFill/>
          <a:ln w="9525">
            <a:noFill/>
            <a:miter lim="800000"/>
            <a:headEnd/>
            <a:tailEnd/>
          </a:ln>
        </p:spPr>
      </p:pic>
      <p:sp>
        <p:nvSpPr>
          <p:cNvPr id="66564" name="Line 5"/>
          <p:cNvSpPr>
            <a:spLocks noChangeShapeType="1"/>
          </p:cNvSpPr>
          <p:nvPr/>
        </p:nvSpPr>
        <p:spPr bwMode="auto">
          <a:xfrm>
            <a:off x="381000" y="2590800"/>
            <a:ext cx="381000" cy="0"/>
          </a:xfrm>
          <a:prstGeom prst="line">
            <a:avLst/>
          </a:prstGeom>
          <a:noFill/>
          <a:ln w="38100">
            <a:solidFill>
              <a:schemeClr val="tx1"/>
            </a:solidFill>
            <a:round/>
            <a:headEnd/>
            <a:tailEnd type="triangle" w="med" len="med"/>
          </a:ln>
        </p:spPr>
        <p:txBody>
          <a:bodyPr/>
          <a:lstStyle/>
          <a:p>
            <a:endParaRPr lang="zh-CN" altLang="en-US"/>
          </a:p>
        </p:txBody>
      </p:sp>
      <p:sp>
        <p:nvSpPr>
          <p:cNvPr id="66565" name="Line 7"/>
          <p:cNvSpPr>
            <a:spLocks noChangeShapeType="1"/>
          </p:cNvSpPr>
          <p:nvPr/>
        </p:nvSpPr>
        <p:spPr bwMode="auto">
          <a:xfrm>
            <a:off x="1143000" y="1295400"/>
            <a:ext cx="381000" cy="0"/>
          </a:xfrm>
          <a:prstGeom prst="line">
            <a:avLst/>
          </a:prstGeom>
          <a:noFill/>
          <a:ln w="38100">
            <a:solidFill>
              <a:schemeClr val="tx1"/>
            </a:solidFill>
            <a:round/>
            <a:headEnd/>
            <a:tailEnd type="triangle" w="med" len="med"/>
          </a:ln>
        </p:spPr>
        <p:txBody>
          <a:bodyPr/>
          <a:lstStyle/>
          <a:p>
            <a:endParaRPr lang="zh-CN" altLang="en-US"/>
          </a:p>
        </p:txBody>
      </p:sp>
      <p:sp>
        <p:nvSpPr>
          <p:cNvPr id="66566" name="Line 8"/>
          <p:cNvSpPr>
            <a:spLocks noChangeShapeType="1"/>
          </p:cNvSpPr>
          <p:nvPr/>
        </p:nvSpPr>
        <p:spPr bwMode="auto">
          <a:xfrm>
            <a:off x="1219200" y="4191000"/>
            <a:ext cx="381000" cy="0"/>
          </a:xfrm>
          <a:prstGeom prst="line">
            <a:avLst/>
          </a:prstGeom>
          <a:noFill/>
          <a:ln w="38100">
            <a:solidFill>
              <a:schemeClr val="tx1"/>
            </a:solidFill>
            <a:round/>
            <a:headEnd/>
            <a:tailEnd type="triangle" w="med" len="med"/>
          </a:ln>
        </p:spPr>
        <p:txBody>
          <a:bodyPr/>
          <a:lstStyle/>
          <a:p>
            <a:endParaRPr lang="zh-CN" altLang="en-US"/>
          </a:p>
        </p:txBody>
      </p:sp>
      <p:sp>
        <p:nvSpPr>
          <p:cNvPr id="66567" name="Line 9"/>
          <p:cNvSpPr>
            <a:spLocks noChangeShapeType="1"/>
          </p:cNvSpPr>
          <p:nvPr/>
        </p:nvSpPr>
        <p:spPr bwMode="auto">
          <a:xfrm>
            <a:off x="2057400" y="533400"/>
            <a:ext cx="381000" cy="0"/>
          </a:xfrm>
          <a:prstGeom prst="line">
            <a:avLst/>
          </a:prstGeom>
          <a:noFill/>
          <a:ln w="38100">
            <a:solidFill>
              <a:schemeClr val="tx1"/>
            </a:solidFill>
            <a:round/>
            <a:headEnd/>
            <a:tailEnd type="triangle" w="med" len="med"/>
          </a:ln>
        </p:spPr>
        <p:txBody>
          <a:bodyPr/>
          <a:lstStyle/>
          <a:p>
            <a:endParaRPr lang="zh-CN" altLang="en-US"/>
          </a:p>
        </p:txBody>
      </p:sp>
      <p:sp>
        <p:nvSpPr>
          <p:cNvPr id="66568" name="Line 10"/>
          <p:cNvSpPr>
            <a:spLocks noChangeShapeType="1"/>
          </p:cNvSpPr>
          <p:nvPr/>
        </p:nvSpPr>
        <p:spPr bwMode="auto">
          <a:xfrm>
            <a:off x="228600" y="304800"/>
            <a:ext cx="381000" cy="0"/>
          </a:xfrm>
          <a:prstGeom prst="line">
            <a:avLst/>
          </a:prstGeom>
          <a:noFill/>
          <a:ln w="38100">
            <a:solidFill>
              <a:schemeClr val="tx1"/>
            </a:solidFill>
            <a:round/>
            <a:headEnd/>
            <a:tailEnd type="triangle" w="med" len="med"/>
          </a:ln>
        </p:spPr>
        <p:txBody>
          <a:bodyPr/>
          <a:lstStyle/>
          <a:p>
            <a:endParaRPr lang="zh-CN" altLang="en-US"/>
          </a:p>
        </p:txBody>
      </p:sp>
      <p:sp>
        <p:nvSpPr>
          <p:cNvPr id="66569" name="Line 11"/>
          <p:cNvSpPr>
            <a:spLocks noChangeShapeType="1"/>
          </p:cNvSpPr>
          <p:nvPr/>
        </p:nvSpPr>
        <p:spPr bwMode="auto">
          <a:xfrm>
            <a:off x="3429000" y="5410200"/>
            <a:ext cx="685800" cy="0"/>
          </a:xfrm>
          <a:prstGeom prst="line">
            <a:avLst/>
          </a:prstGeom>
          <a:noFill/>
          <a:ln w="38100">
            <a:solidFill>
              <a:schemeClr val="tx1"/>
            </a:solidFill>
            <a:round/>
            <a:headEnd/>
            <a:tailEnd/>
          </a:ln>
        </p:spPr>
        <p:txBody>
          <a:bodyPr/>
          <a:lstStyle/>
          <a:p>
            <a:endParaRPr lang="zh-CN" altLang="en-US"/>
          </a:p>
        </p:txBody>
      </p:sp>
      <p:sp>
        <p:nvSpPr>
          <p:cNvPr id="66570" name="Line 12"/>
          <p:cNvSpPr>
            <a:spLocks noChangeShapeType="1"/>
          </p:cNvSpPr>
          <p:nvPr/>
        </p:nvSpPr>
        <p:spPr bwMode="auto">
          <a:xfrm flipH="1">
            <a:off x="7924800" y="4495800"/>
            <a:ext cx="457200" cy="0"/>
          </a:xfrm>
          <a:prstGeom prst="line">
            <a:avLst/>
          </a:prstGeom>
          <a:noFill/>
          <a:ln w="38100">
            <a:solidFill>
              <a:srgbClr val="FF0000"/>
            </a:solidFill>
            <a:round/>
            <a:headEnd/>
            <a:tailEnd type="triangle" w="med" len="med"/>
          </a:ln>
        </p:spPr>
        <p:txBody>
          <a:bodyPr/>
          <a:lstStyle/>
          <a:p>
            <a:endParaRPr lang="zh-CN" altLang="en-US"/>
          </a:p>
        </p:txBody>
      </p:sp>
      <p:sp>
        <p:nvSpPr>
          <p:cNvPr id="66571" name="Line 13"/>
          <p:cNvSpPr>
            <a:spLocks noChangeShapeType="1"/>
          </p:cNvSpPr>
          <p:nvPr/>
        </p:nvSpPr>
        <p:spPr bwMode="auto">
          <a:xfrm flipH="1">
            <a:off x="8229600" y="3124200"/>
            <a:ext cx="457200" cy="0"/>
          </a:xfrm>
          <a:prstGeom prst="line">
            <a:avLst/>
          </a:prstGeom>
          <a:noFill/>
          <a:ln w="38100">
            <a:solidFill>
              <a:schemeClr val="tx1"/>
            </a:solidFill>
            <a:round/>
            <a:headEnd/>
            <a:tailEnd type="triangle" w="med" len="med"/>
          </a:ln>
        </p:spPr>
        <p:txBody>
          <a:bodyPr/>
          <a:lstStyle/>
          <a:p>
            <a:endParaRPr lang="zh-CN" altLang="en-US"/>
          </a:p>
        </p:txBody>
      </p:sp>
      <p:sp>
        <p:nvSpPr>
          <p:cNvPr id="66572" name="Line 14"/>
          <p:cNvSpPr>
            <a:spLocks noChangeShapeType="1"/>
          </p:cNvSpPr>
          <p:nvPr/>
        </p:nvSpPr>
        <p:spPr bwMode="auto">
          <a:xfrm flipH="1">
            <a:off x="7696200" y="2362200"/>
            <a:ext cx="457200" cy="0"/>
          </a:xfrm>
          <a:prstGeom prst="line">
            <a:avLst/>
          </a:prstGeom>
          <a:noFill/>
          <a:ln w="38100">
            <a:solidFill>
              <a:schemeClr val="tx1"/>
            </a:solidFill>
            <a:round/>
            <a:headEnd/>
            <a:tailEnd type="triangle" w="med" len="med"/>
          </a:ln>
        </p:spPr>
        <p:txBody>
          <a:bodyPr/>
          <a:lstStyle/>
          <a:p>
            <a:endParaRPr lang="zh-CN" altLang="en-US"/>
          </a:p>
        </p:txBody>
      </p:sp>
      <p:sp>
        <p:nvSpPr>
          <p:cNvPr id="66573" name="Line 15"/>
          <p:cNvSpPr>
            <a:spLocks noChangeShapeType="1"/>
          </p:cNvSpPr>
          <p:nvPr/>
        </p:nvSpPr>
        <p:spPr bwMode="auto">
          <a:xfrm flipH="1">
            <a:off x="7239000" y="990600"/>
            <a:ext cx="457200" cy="0"/>
          </a:xfrm>
          <a:prstGeom prst="line">
            <a:avLst/>
          </a:prstGeom>
          <a:noFill/>
          <a:ln w="38100">
            <a:solidFill>
              <a:schemeClr val="tx1"/>
            </a:solidFill>
            <a:round/>
            <a:headEnd/>
            <a:tailEnd type="triangle" w="med" len="med"/>
          </a:ln>
        </p:spPr>
        <p:txBody>
          <a:bodyPr/>
          <a:lstStyle/>
          <a:p>
            <a:endParaRPr lang="zh-CN" altLang="en-US"/>
          </a:p>
        </p:txBody>
      </p:sp>
      <p:sp>
        <p:nvSpPr>
          <p:cNvPr id="66574" name="Line 16"/>
          <p:cNvSpPr>
            <a:spLocks noChangeShapeType="1"/>
          </p:cNvSpPr>
          <p:nvPr/>
        </p:nvSpPr>
        <p:spPr bwMode="auto">
          <a:xfrm flipH="1">
            <a:off x="7391400" y="1752600"/>
            <a:ext cx="457200" cy="0"/>
          </a:xfrm>
          <a:prstGeom prst="line">
            <a:avLst/>
          </a:prstGeom>
          <a:noFill/>
          <a:ln w="38100">
            <a:solidFill>
              <a:schemeClr val="tx1"/>
            </a:solidFill>
            <a:round/>
            <a:headEnd/>
            <a:tailEnd type="triangle" w="med" len="med"/>
          </a:ln>
        </p:spPr>
        <p:txBody>
          <a:bodyPr/>
          <a:lstStyle/>
          <a:p>
            <a:endParaRPr lang="zh-CN" altLang="en-US"/>
          </a:p>
        </p:txBody>
      </p:sp>
      <p:sp>
        <p:nvSpPr>
          <p:cNvPr id="66575" name="Line 17"/>
          <p:cNvSpPr>
            <a:spLocks noChangeShapeType="1"/>
          </p:cNvSpPr>
          <p:nvPr/>
        </p:nvSpPr>
        <p:spPr bwMode="auto">
          <a:xfrm flipH="1">
            <a:off x="7696200" y="4800600"/>
            <a:ext cx="457200" cy="0"/>
          </a:xfrm>
          <a:prstGeom prst="line">
            <a:avLst/>
          </a:prstGeom>
          <a:noFill/>
          <a:ln w="38100">
            <a:solidFill>
              <a:schemeClr val="tx1"/>
            </a:solidFill>
            <a:round/>
            <a:headEnd/>
            <a:tailEnd type="triangle" w="med" len="med"/>
          </a:ln>
        </p:spPr>
        <p:txBody>
          <a:bodyPr/>
          <a:lstStyle/>
          <a:p>
            <a:endParaRPr lang="zh-CN" altLang="en-US"/>
          </a:p>
        </p:txBody>
      </p:sp>
      <p:sp>
        <p:nvSpPr>
          <p:cNvPr id="66576" name="Line 18"/>
          <p:cNvSpPr>
            <a:spLocks noChangeShapeType="1"/>
          </p:cNvSpPr>
          <p:nvPr/>
        </p:nvSpPr>
        <p:spPr bwMode="auto">
          <a:xfrm flipH="1">
            <a:off x="6324600" y="533400"/>
            <a:ext cx="457200" cy="0"/>
          </a:xfrm>
          <a:prstGeom prst="line">
            <a:avLst/>
          </a:prstGeom>
          <a:noFill/>
          <a:ln w="38100">
            <a:solidFill>
              <a:schemeClr val="tx1"/>
            </a:solidFill>
            <a:round/>
            <a:headEnd/>
            <a:tailEnd type="triangle" w="med" len="med"/>
          </a:ln>
        </p:spPr>
        <p:txBody>
          <a:bodyPr/>
          <a:lstStyle/>
          <a:p>
            <a:endParaRPr lang="zh-CN" altLang="en-US"/>
          </a:p>
        </p:txBody>
      </p:sp>
      <p:sp>
        <p:nvSpPr>
          <p:cNvPr id="66577" name="Line 19"/>
          <p:cNvSpPr>
            <a:spLocks noChangeShapeType="1"/>
          </p:cNvSpPr>
          <p:nvPr/>
        </p:nvSpPr>
        <p:spPr bwMode="auto">
          <a:xfrm flipH="1">
            <a:off x="7467600" y="838200"/>
            <a:ext cx="457200" cy="0"/>
          </a:xfrm>
          <a:prstGeom prst="line">
            <a:avLst/>
          </a:prstGeom>
          <a:noFill/>
          <a:ln w="38100">
            <a:solidFill>
              <a:schemeClr val="tx1"/>
            </a:solidFill>
            <a:round/>
            <a:headEnd/>
            <a:tailEnd type="triangle" w="med" len="med"/>
          </a:ln>
        </p:spPr>
        <p:txBody>
          <a:bodyPr/>
          <a:lstStyle/>
          <a:p>
            <a:endParaRPr lang="zh-CN" altLang="en-US"/>
          </a:p>
        </p:txBody>
      </p:sp>
      <p:sp>
        <p:nvSpPr>
          <p:cNvPr id="66578" name="Line 20"/>
          <p:cNvSpPr>
            <a:spLocks noChangeShapeType="1"/>
          </p:cNvSpPr>
          <p:nvPr/>
        </p:nvSpPr>
        <p:spPr bwMode="auto">
          <a:xfrm flipH="1">
            <a:off x="7772400" y="1600200"/>
            <a:ext cx="457200" cy="0"/>
          </a:xfrm>
          <a:prstGeom prst="line">
            <a:avLst/>
          </a:prstGeom>
          <a:noFill/>
          <a:ln w="38100">
            <a:solidFill>
              <a:schemeClr val="tx1"/>
            </a:solidFill>
            <a:round/>
            <a:headEnd/>
            <a:tailEnd type="triangle" w="med" len="med"/>
          </a:ln>
        </p:spPr>
        <p:txBody>
          <a:bodyPr/>
          <a:lstStyle/>
          <a:p>
            <a:endParaRPr lang="zh-CN" altLang="en-US"/>
          </a:p>
        </p:txBody>
      </p:sp>
      <p:sp>
        <p:nvSpPr>
          <p:cNvPr id="66579" name="Line 21"/>
          <p:cNvSpPr>
            <a:spLocks noChangeShapeType="1"/>
          </p:cNvSpPr>
          <p:nvPr/>
        </p:nvSpPr>
        <p:spPr bwMode="auto">
          <a:xfrm>
            <a:off x="609600" y="3352800"/>
            <a:ext cx="381000" cy="0"/>
          </a:xfrm>
          <a:prstGeom prst="line">
            <a:avLst/>
          </a:prstGeom>
          <a:noFill/>
          <a:ln w="38100">
            <a:solidFill>
              <a:schemeClr val="tx1"/>
            </a:solidFill>
            <a:round/>
            <a:headEnd/>
            <a:tailEnd type="triangle" w="med" len="med"/>
          </a:ln>
        </p:spPr>
        <p:txBody>
          <a:bodyPr/>
          <a:lstStyle/>
          <a:p>
            <a:endParaRPr lang="zh-CN" altLang="en-US"/>
          </a:p>
        </p:txBody>
      </p:sp>
      <p:sp>
        <p:nvSpPr>
          <p:cNvPr id="66580" name="Line 22"/>
          <p:cNvSpPr>
            <a:spLocks noChangeShapeType="1"/>
          </p:cNvSpPr>
          <p:nvPr/>
        </p:nvSpPr>
        <p:spPr bwMode="auto">
          <a:xfrm>
            <a:off x="1066800" y="2362200"/>
            <a:ext cx="381000" cy="0"/>
          </a:xfrm>
          <a:prstGeom prst="line">
            <a:avLst/>
          </a:prstGeom>
          <a:noFill/>
          <a:ln w="38100">
            <a:solidFill>
              <a:srgbClr val="FF0000"/>
            </a:solidFill>
            <a:round/>
            <a:headEnd/>
            <a:tailEnd type="triangle" w="med" len="med"/>
          </a:ln>
        </p:spPr>
        <p:txBody>
          <a:bodyPr/>
          <a:lstStyle/>
          <a:p>
            <a:endParaRPr lang="zh-CN" altLang="en-US"/>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0" y="381000"/>
            <a:ext cx="9144000" cy="1143000"/>
          </a:xfrm>
        </p:spPr>
        <p:txBody>
          <a:bodyPr/>
          <a:lstStyle/>
          <a:p>
            <a:pPr eaLnBrk="1" hangingPunct="1">
              <a:lnSpc>
                <a:spcPct val="80000"/>
              </a:lnSpc>
            </a:pPr>
            <a:r>
              <a:rPr lang="en-US" altLang="zh-CN" sz="4000" b="1" dirty="0" smtClean="0">
                <a:solidFill>
                  <a:srgbClr val="0000FF"/>
                </a:solidFill>
                <a:latin typeface="Times New Roman" pitchFamily="18" charset="0"/>
              </a:rPr>
              <a:t>18. Methylation of GATC sequences at </a:t>
            </a:r>
            <a:r>
              <a:rPr lang="en-US" altLang="zh-CN" sz="4000" b="1" i="1" dirty="0" smtClean="0">
                <a:solidFill>
                  <a:srgbClr val="0000FF"/>
                </a:solidFill>
                <a:latin typeface="Times New Roman" pitchFamily="18" charset="0"/>
              </a:rPr>
              <a:t>OriC</a:t>
            </a:r>
            <a:r>
              <a:rPr lang="en-US" altLang="zh-CN" sz="4000" b="1" dirty="0" smtClean="0">
                <a:solidFill>
                  <a:srgbClr val="0000FF"/>
                </a:solidFill>
                <a:latin typeface="Times New Roman" pitchFamily="18" charset="0"/>
              </a:rPr>
              <a:t> is believed to control the replication frequencies in </a:t>
            </a:r>
            <a:r>
              <a:rPr lang="en-US" altLang="zh-CN" sz="4000" b="1" i="1" dirty="0" smtClean="0">
                <a:solidFill>
                  <a:srgbClr val="0000FF"/>
                </a:solidFill>
                <a:latin typeface="Times New Roman" pitchFamily="18" charset="0"/>
              </a:rPr>
              <a:t>E. coli</a:t>
            </a:r>
            <a:r>
              <a:rPr lang="en-US" altLang="zh-CN" sz="4000" b="1" dirty="0" smtClean="0">
                <a:solidFill>
                  <a:srgbClr val="0000FF"/>
                </a:solidFill>
                <a:latin typeface="Times New Roman" pitchFamily="18" charset="0"/>
              </a:rPr>
              <a:t> cells</a:t>
            </a:r>
            <a:endParaRPr lang="en-US" altLang="zh-CN" sz="4000" dirty="0" smtClean="0">
              <a:solidFill>
                <a:srgbClr val="0000FF"/>
              </a:solidFill>
              <a:latin typeface="Times New Roman" pitchFamily="18" charset="0"/>
            </a:endParaRPr>
          </a:p>
        </p:txBody>
      </p:sp>
      <p:sp>
        <p:nvSpPr>
          <p:cNvPr id="68611" name="Rectangle 3"/>
          <p:cNvSpPr>
            <a:spLocks noGrp="1" noChangeArrowheads="1"/>
          </p:cNvSpPr>
          <p:nvPr>
            <p:ph type="body" idx="1"/>
          </p:nvPr>
        </p:nvSpPr>
        <p:spPr>
          <a:xfrm>
            <a:off x="0" y="1828800"/>
            <a:ext cx="9144000" cy="5334000"/>
          </a:xfrm>
        </p:spPr>
        <p:txBody>
          <a:bodyPr/>
          <a:lstStyle/>
          <a:p>
            <a:pPr eaLnBrk="1" hangingPunct="1">
              <a:lnSpc>
                <a:spcPct val="90000"/>
              </a:lnSpc>
            </a:pPr>
            <a:r>
              <a:rPr lang="en-US" altLang="zh-CN" sz="2800" b="1" dirty="0" smtClean="0">
                <a:solidFill>
                  <a:schemeClr val="accent2"/>
                </a:solidFill>
                <a:latin typeface="Times New Roman" pitchFamily="18" charset="0"/>
              </a:rPr>
              <a:t>Hemimethylated</a:t>
            </a:r>
            <a:r>
              <a:rPr lang="en-US" altLang="zh-CN" sz="2800" b="1" dirty="0" smtClean="0">
                <a:latin typeface="Times New Roman" pitchFamily="18" charset="0"/>
              </a:rPr>
              <a:t> </a:t>
            </a:r>
            <a:r>
              <a:rPr lang="en-US" altLang="zh-CN" sz="2800" b="1" i="1" dirty="0" smtClean="0">
                <a:latin typeface="Times New Roman" pitchFamily="18" charset="0"/>
              </a:rPr>
              <a:t>OriC</a:t>
            </a:r>
            <a:r>
              <a:rPr lang="en-US" altLang="zh-CN" sz="2800" b="1" dirty="0" smtClean="0">
                <a:latin typeface="Times New Roman" pitchFamily="18" charset="0"/>
              </a:rPr>
              <a:t> was found to be unable to initiate another round of DNA replication.</a:t>
            </a:r>
          </a:p>
          <a:p>
            <a:pPr eaLnBrk="1" hangingPunct="1">
              <a:lnSpc>
                <a:spcPct val="90000"/>
              </a:lnSpc>
            </a:pPr>
            <a:r>
              <a:rPr lang="en-US" altLang="zh-CN" sz="2800" b="1" dirty="0" smtClean="0">
                <a:latin typeface="Times New Roman" pitchFamily="18" charset="0"/>
              </a:rPr>
              <a:t>It is believed that the hemimethylated GATC sequences at </a:t>
            </a:r>
            <a:r>
              <a:rPr lang="en-US" altLang="zh-CN" sz="2800" b="1" i="1" dirty="0" smtClean="0">
                <a:latin typeface="Times New Roman" pitchFamily="18" charset="0"/>
              </a:rPr>
              <a:t>OriC</a:t>
            </a:r>
            <a:r>
              <a:rPr lang="en-US" altLang="zh-CN" sz="2800" b="1" dirty="0" smtClean="0">
                <a:latin typeface="Times New Roman" pitchFamily="18" charset="0"/>
              </a:rPr>
              <a:t> is sequestered in the plasma membrane immediately after one round of DNA replication, thus blocking another round of replication until the GATC sequences are released and fully methylated by Dam methylase.</a:t>
            </a:r>
          </a:p>
          <a:p>
            <a:pPr eaLnBrk="1" hangingPunct="1">
              <a:lnSpc>
                <a:spcPct val="90000"/>
              </a:lnSpc>
            </a:pPr>
            <a:r>
              <a:rPr lang="en-US" altLang="zh-CN" sz="2800" b="1" dirty="0" smtClean="0">
                <a:solidFill>
                  <a:srgbClr val="FF0000"/>
                </a:solidFill>
                <a:latin typeface="Times New Roman" pitchFamily="18" charset="0"/>
              </a:rPr>
              <a:t>The delay of methylation is hypothesized to limit DNA replication to occur once per cell division.</a:t>
            </a:r>
            <a:r>
              <a:rPr lang="en-US" altLang="zh-CN" sz="2800" b="1" dirty="0" smtClean="0">
                <a:latin typeface="Times New Roman" pitchFamily="18" charset="0"/>
              </a:rPr>
              <a:t> </a:t>
            </a:r>
          </a:p>
          <a:p>
            <a:pPr eaLnBrk="1" hangingPunct="1">
              <a:lnSpc>
                <a:spcPct val="90000"/>
              </a:lnSpc>
            </a:pPr>
            <a:r>
              <a:rPr lang="en-US" altLang="zh-CN" sz="2800" b="1" dirty="0" smtClean="0">
                <a:latin typeface="Times New Roman" pitchFamily="18" charset="0"/>
              </a:rPr>
              <a:t>The slow hydrolysis of ATP by DnaA protein was also proposed to regulate replication initiation.</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2" descr="oric'"/>
          <p:cNvPicPr>
            <a:picLocks noChangeAspect="1" noChangeArrowheads="1"/>
          </p:cNvPicPr>
          <p:nvPr/>
        </p:nvPicPr>
        <p:blipFill>
          <a:blip r:embed="rId2"/>
          <a:srcRect/>
          <a:stretch>
            <a:fillRect/>
          </a:stretch>
        </p:blipFill>
        <p:spPr bwMode="auto">
          <a:xfrm>
            <a:off x="0" y="0"/>
            <a:ext cx="8610600" cy="6653213"/>
          </a:xfrm>
          <a:prstGeom prst="rect">
            <a:avLst/>
          </a:prstGeom>
          <a:noFill/>
          <a:ln w="9525">
            <a:noFill/>
            <a:miter lim="800000"/>
            <a:headEnd/>
            <a:tailEnd/>
          </a:ln>
        </p:spPr>
      </p:pic>
      <p:sp>
        <p:nvSpPr>
          <p:cNvPr id="69635" name="Rectangle 3"/>
          <p:cNvSpPr>
            <a:spLocks noChangeArrowheads="1"/>
          </p:cNvSpPr>
          <p:nvPr/>
        </p:nvSpPr>
        <p:spPr bwMode="auto">
          <a:xfrm>
            <a:off x="5486400" y="0"/>
            <a:ext cx="3070225" cy="1552575"/>
          </a:xfrm>
          <a:prstGeom prst="rect">
            <a:avLst/>
          </a:prstGeom>
          <a:noFill/>
          <a:ln w="9525">
            <a:noFill/>
            <a:miter lim="800000"/>
            <a:headEnd/>
            <a:tailEnd/>
          </a:ln>
        </p:spPr>
        <p:txBody>
          <a:bodyPr wrap="none">
            <a:spAutoFit/>
          </a:bodyPr>
          <a:lstStyle/>
          <a:p>
            <a:r>
              <a:rPr kumimoji="1" lang="en-US" altLang="zh-CN" sz="2400" b="1" dirty="0">
                <a:solidFill>
                  <a:srgbClr val="FF0000"/>
                </a:solidFill>
                <a:latin typeface="Times New Roman" pitchFamily="18" charset="0"/>
              </a:rPr>
              <a:t>Hemimethylated </a:t>
            </a:r>
            <a:r>
              <a:rPr kumimoji="1" lang="en-US" altLang="zh-CN" sz="2400" b="1" i="1" dirty="0">
                <a:solidFill>
                  <a:srgbClr val="FF0000"/>
                </a:solidFill>
                <a:latin typeface="Times New Roman" pitchFamily="18" charset="0"/>
              </a:rPr>
              <a:t>Ori</a:t>
            </a:r>
            <a:r>
              <a:rPr kumimoji="1" lang="en-US" altLang="zh-CN" sz="2400" b="1" dirty="0">
                <a:solidFill>
                  <a:srgbClr val="FF0000"/>
                </a:solidFill>
                <a:latin typeface="Times New Roman" pitchFamily="18" charset="0"/>
              </a:rPr>
              <a:t>C</a:t>
            </a:r>
          </a:p>
          <a:p>
            <a:r>
              <a:rPr kumimoji="1" lang="en-US" altLang="zh-CN" sz="2400" b="1" dirty="0">
                <a:solidFill>
                  <a:srgbClr val="FF0000"/>
                </a:solidFill>
                <a:latin typeface="Times New Roman" pitchFamily="18" charset="0"/>
              </a:rPr>
              <a:t>is not active for </a:t>
            </a:r>
          </a:p>
          <a:p>
            <a:r>
              <a:rPr kumimoji="1" lang="en-US" altLang="zh-CN" sz="2400" b="1" dirty="0">
                <a:solidFill>
                  <a:srgbClr val="FF0000"/>
                </a:solidFill>
                <a:latin typeface="Times New Roman" pitchFamily="18" charset="0"/>
              </a:rPr>
              <a:t>initiating DNA </a:t>
            </a:r>
          </a:p>
          <a:p>
            <a:r>
              <a:rPr kumimoji="1" lang="en-US" altLang="zh-CN" sz="2400" b="1" dirty="0">
                <a:solidFill>
                  <a:srgbClr val="FF0000"/>
                </a:solidFill>
                <a:latin typeface="Times New Roman" pitchFamily="18" charset="0"/>
              </a:rPr>
              <a:t>Replication.</a:t>
            </a:r>
            <a:endParaRPr kumimoji="1" lang="en-US" altLang="zh-CN" sz="2400" b="1" i="1" dirty="0">
              <a:solidFill>
                <a:srgbClr val="FF0000"/>
              </a:solidFill>
              <a:latin typeface="Times New Roman" pitchFamily="18" charset="0"/>
            </a:endParaRPr>
          </a:p>
        </p:txBody>
      </p:sp>
      <p:sp>
        <p:nvSpPr>
          <p:cNvPr id="69636" name="Rectangle 4"/>
          <p:cNvSpPr>
            <a:spLocks noChangeArrowheads="1"/>
          </p:cNvSpPr>
          <p:nvPr/>
        </p:nvSpPr>
        <p:spPr bwMode="auto">
          <a:xfrm>
            <a:off x="381000" y="2514600"/>
            <a:ext cx="1012825" cy="457200"/>
          </a:xfrm>
          <a:prstGeom prst="rect">
            <a:avLst/>
          </a:prstGeom>
          <a:noFill/>
          <a:ln w="9525">
            <a:noFill/>
            <a:miter lim="800000"/>
            <a:headEnd/>
            <a:tailEnd/>
          </a:ln>
        </p:spPr>
        <p:txBody>
          <a:bodyPr wrap="none">
            <a:spAutoFit/>
          </a:bodyPr>
          <a:lstStyle/>
          <a:p>
            <a:r>
              <a:rPr kumimoji="1" lang="en-US" altLang="zh-CN" sz="2400" b="1" dirty="0">
                <a:latin typeface="Times New Roman" pitchFamily="18" charset="0"/>
              </a:rPr>
              <a:t>Active</a:t>
            </a:r>
          </a:p>
        </p:txBody>
      </p:sp>
      <p:sp>
        <p:nvSpPr>
          <p:cNvPr id="69637" name="Rectangle 5"/>
          <p:cNvSpPr>
            <a:spLocks noChangeArrowheads="1"/>
          </p:cNvSpPr>
          <p:nvPr/>
        </p:nvSpPr>
        <p:spPr bwMode="auto">
          <a:xfrm>
            <a:off x="4191000" y="1447800"/>
            <a:ext cx="1233488" cy="457200"/>
          </a:xfrm>
          <a:prstGeom prst="rect">
            <a:avLst/>
          </a:prstGeom>
          <a:noFill/>
          <a:ln w="9525">
            <a:noFill/>
            <a:miter lim="800000"/>
            <a:headEnd/>
            <a:tailEnd/>
          </a:ln>
        </p:spPr>
        <p:txBody>
          <a:bodyPr wrap="none">
            <a:spAutoFit/>
          </a:bodyPr>
          <a:lstStyle/>
          <a:p>
            <a:r>
              <a:rPr kumimoji="1" lang="en-US" altLang="zh-CN" sz="2400" b="1" dirty="0">
                <a:solidFill>
                  <a:srgbClr val="FF0000"/>
                </a:solidFill>
                <a:latin typeface="Times New Roman" pitchFamily="18" charset="0"/>
              </a:rPr>
              <a:t>Inactive</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0" y="457200"/>
            <a:ext cx="9144000" cy="1143000"/>
          </a:xfrm>
        </p:spPr>
        <p:txBody>
          <a:bodyPr/>
          <a:lstStyle/>
          <a:p>
            <a:pPr eaLnBrk="1" hangingPunct="1">
              <a:lnSpc>
                <a:spcPct val="80000"/>
              </a:lnSpc>
            </a:pPr>
            <a:r>
              <a:rPr lang="en-US" altLang="zh-CN" sz="4000" b="1" dirty="0" smtClean="0">
                <a:solidFill>
                  <a:srgbClr val="0000FF"/>
                </a:solidFill>
                <a:latin typeface="Times New Roman" pitchFamily="18" charset="0"/>
              </a:rPr>
              <a:t>19. DNA replication in eukaryotic cells use essentially the same principles but more complex in the details</a:t>
            </a:r>
          </a:p>
        </p:txBody>
      </p:sp>
      <p:sp>
        <p:nvSpPr>
          <p:cNvPr id="70659" name="Rectangle 3"/>
          <p:cNvSpPr>
            <a:spLocks noGrp="1" noChangeArrowheads="1"/>
          </p:cNvSpPr>
          <p:nvPr>
            <p:ph type="body" idx="1"/>
          </p:nvPr>
        </p:nvSpPr>
        <p:spPr>
          <a:xfrm>
            <a:off x="0" y="1905000"/>
            <a:ext cx="9144000" cy="4776788"/>
          </a:xfrm>
        </p:spPr>
        <p:txBody>
          <a:bodyPr/>
          <a:lstStyle/>
          <a:p>
            <a:pPr eaLnBrk="1" hangingPunct="1"/>
            <a:r>
              <a:rPr lang="en-US" altLang="zh-CN" b="1" dirty="0" smtClean="0">
                <a:latin typeface="Times New Roman" pitchFamily="18" charset="0"/>
              </a:rPr>
              <a:t>The best understood eukaryotic replication system is that of yeast.</a:t>
            </a:r>
          </a:p>
          <a:p>
            <a:pPr eaLnBrk="1" hangingPunct="1"/>
            <a:r>
              <a:rPr lang="en-US" altLang="zh-CN" b="1" dirty="0" smtClean="0">
                <a:latin typeface="Times New Roman" pitchFamily="18" charset="0"/>
              </a:rPr>
              <a:t>Formation of the RNA primers and the initial incorporation of deoxynucleotides are believed to be catalyzed by </a:t>
            </a:r>
            <a:r>
              <a:rPr lang="en-US" altLang="zh-CN" b="1" dirty="0" smtClean="0">
                <a:solidFill>
                  <a:srgbClr val="FF0000"/>
                </a:solidFill>
                <a:latin typeface="Times New Roman" pitchFamily="18" charset="0"/>
              </a:rPr>
              <a:t>DNA polymerase </a:t>
            </a:r>
            <a:r>
              <a:rPr lang="en-US" altLang="zh-CN" b="1" dirty="0" smtClean="0">
                <a:solidFill>
                  <a:srgbClr val="FF0000"/>
                </a:solidFill>
                <a:latin typeface="Symbol" pitchFamily="18" charset="2"/>
                <a:cs typeface="Times New Roman" pitchFamily="18" charset="0"/>
              </a:rPr>
              <a:t>a</a:t>
            </a:r>
            <a:r>
              <a:rPr lang="el-GR" altLang="zh-CN" b="1" dirty="0" smtClean="0">
                <a:latin typeface="Times New Roman" pitchFamily="18" charset="0"/>
                <a:cs typeface="Times New Roman" pitchFamily="18" charset="0"/>
              </a:rPr>
              <a:t> </a:t>
            </a:r>
            <a:r>
              <a:rPr lang="en-US" altLang="zh-CN" b="1" dirty="0" smtClean="0">
                <a:latin typeface="Times New Roman" pitchFamily="18" charset="0"/>
              </a:rPr>
              <a:t>(which has no proofreading activity).</a:t>
            </a:r>
          </a:p>
          <a:p>
            <a:pPr eaLnBrk="1" hangingPunct="1"/>
            <a:r>
              <a:rPr lang="en-US" altLang="zh-CN" b="1" dirty="0" smtClean="0">
                <a:latin typeface="Times New Roman" pitchFamily="18" charset="0"/>
              </a:rPr>
              <a:t>Later chain extension is believed to be catalyzed by </a:t>
            </a:r>
            <a:r>
              <a:rPr lang="en-US" altLang="zh-CN" b="1" dirty="0" smtClean="0">
                <a:solidFill>
                  <a:srgbClr val="FF0000"/>
                </a:solidFill>
                <a:latin typeface="Times New Roman" pitchFamily="18" charset="0"/>
              </a:rPr>
              <a:t>DNA polymerase </a:t>
            </a:r>
            <a:r>
              <a:rPr lang="el-GR" altLang="zh-CN" b="1" dirty="0" smtClean="0">
                <a:solidFill>
                  <a:srgbClr val="FF0000"/>
                </a:solidFill>
                <a:latin typeface="Times New Roman" pitchFamily="18" charset="0"/>
                <a:cs typeface="Times New Roman" pitchFamily="18" charset="0"/>
              </a:rPr>
              <a:t>δ</a:t>
            </a:r>
            <a:r>
              <a:rPr lang="en-US" altLang="zh-CN" b="1" dirty="0" smtClean="0">
                <a:latin typeface="Times New Roman" pitchFamily="18" charset="0"/>
              </a:rPr>
              <a:t>, which has proofreading activity.</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body" idx="1"/>
          </p:nvPr>
        </p:nvSpPr>
        <p:spPr>
          <a:xfrm>
            <a:off x="152400" y="304800"/>
            <a:ext cx="8820150" cy="6308725"/>
          </a:xfrm>
        </p:spPr>
        <p:txBody>
          <a:bodyPr/>
          <a:lstStyle/>
          <a:p>
            <a:pPr eaLnBrk="1" hangingPunct="1">
              <a:lnSpc>
                <a:spcPct val="90000"/>
              </a:lnSpc>
            </a:pPr>
            <a:r>
              <a:rPr lang="en-US" altLang="zh-CN" b="1" dirty="0" smtClean="0">
                <a:latin typeface="Times New Roman" pitchFamily="18" charset="0"/>
              </a:rPr>
              <a:t>Specific sequences (~150 bp) that can function as replication origins have only been identified in </a:t>
            </a:r>
            <a:r>
              <a:rPr lang="en-US" altLang="zh-CN" b="1" dirty="0" smtClean="0">
                <a:solidFill>
                  <a:schemeClr val="tx2"/>
                </a:solidFill>
                <a:latin typeface="Times New Roman" pitchFamily="18" charset="0"/>
              </a:rPr>
              <a:t>yeast (called autonomously replicating sequences,</a:t>
            </a:r>
            <a:r>
              <a:rPr lang="en-US" altLang="zh-CN" b="1" dirty="0" smtClean="0">
                <a:latin typeface="Times New Roman" pitchFamily="18" charset="0"/>
              </a:rPr>
              <a:t> or </a:t>
            </a:r>
            <a:r>
              <a:rPr lang="en-US" altLang="zh-CN" b="1" dirty="0" smtClean="0">
                <a:solidFill>
                  <a:srgbClr val="FF0000"/>
                </a:solidFill>
                <a:latin typeface="Times New Roman" pitchFamily="18" charset="0"/>
              </a:rPr>
              <a:t>ARS</a:t>
            </a:r>
            <a:r>
              <a:rPr lang="en-US" altLang="zh-CN" b="1" dirty="0" smtClean="0">
                <a:latin typeface="Times New Roman" pitchFamily="18" charset="0"/>
              </a:rPr>
              <a:t>).</a:t>
            </a:r>
          </a:p>
          <a:p>
            <a:pPr eaLnBrk="1" hangingPunct="1">
              <a:lnSpc>
                <a:spcPct val="90000"/>
              </a:lnSpc>
            </a:pPr>
            <a:r>
              <a:rPr lang="en-US" altLang="zh-CN" b="1" dirty="0" smtClean="0">
                <a:latin typeface="Times New Roman" pitchFamily="18" charset="0"/>
              </a:rPr>
              <a:t>The rate of DNA synthesis in eukaryotic cells is about one twentieth of that of the </a:t>
            </a:r>
            <a:r>
              <a:rPr lang="en-US" altLang="zh-CN" b="1" i="1" dirty="0" smtClean="0">
                <a:latin typeface="Times New Roman" pitchFamily="18" charset="0"/>
              </a:rPr>
              <a:t>E.coli</a:t>
            </a:r>
            <a:r>
              <a:rPr lang="en-US" altLang="zh-CN" b="1" dirty="0" smtClean="0">
                <a:latin typeface="Times New Roman" pitchFamily="18" charset="0"/>
              </a:rPr>
              <a:t> cells.</a:t>
            </a:r>
          </a:p>
          <a:p>
            <a:pPr eaLnBrk="1" hangingPunct="1">
              <a:lnSpc>
                <a:spcPct val="90000"/>
              </a:lnSpc>
            </a:pPr>
            <a:r>
              <a:rPr lang="en-US" altLang="zh-CN" b="1" dirty="0" smtClean="0">
                <a:solidFill>
                  <a:srgbClr val="FF0000"/>
                </a:solidFill>
                <a:latin typeface="Times New Roman" pitchFamily="18" charset="0"/>
              </a:rPr>
              <a:t>Replication in the eukaryotic genomes begins at many replication origins.</a:t>
            </a:r>
          </a:p>
          <a:p>
            <a:pPr eaLnBrk="1" hangingPunct="1">
              <a:lnSpc>
                <a:spcPct val="90000"/>
              </a:lnSpc>
            </a:pPr>
            <a:r>
              <a:rPr lang="en-US" altLang="zh-CN" b="1" dirty="0" smtClean="0">
                <a:latin typeface="Times New Roman" pitchFamily="18" charset="0"/>
              </a:rPr>
              <a:t>Termination of replication on linear eukaryotic chromosomes involves the synthesis of special structures called </a:t>
            </a:r>
            <a:r>
              <a:rPr lang="en-US" altLang="zh-CN" b="1" dirty="0" smtClean="0">
                <a:solidFill>
                  <a:srgbClr val="0000FF"/>
                </a:solidFill>
                <a:latin typeface="Times New Roman" pitchFamily="18" charset="0"/>
              </a:rPr>
              <a:t>telomeres</a:t>
            </a:r>
            <a:r>
              <a:rPr lang="en-US" altLang="zh-CN" b="1" dirty="0" smtClean="0">
                <a:latin typeface="Times New Roman" pitchFamily="18" charset="0"/>
              </a:rPr>
              <a:t> at the ends of the chromosomes.</a:t>
            </a:r>
          </a:p>
        </p:txBody>
      </p:sp>
    </p:spTree>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flipV="1">
            <a:off x="533400" y="0"/>
            <a:ext cx="7772400" cy="76200"/>
          </a:xfrm>
        </p:spPr>
        <p:txBody>
          <a:bodyPr/>
          <a:lstStyle/>
          <a:p>
            <a:pPr eaLnBrk="1" hangingPunct="1"/>
            <a:r>
              <a:rPr lang="en-US" altLang="zh-CN" dirty="0" smtClean="0"/>
              <a:t> </a:t>
            </a:r>
          </a:p>
        </p:txBody>
      </p:sp>
      <p:sp>
        <p:nvSpPr>
          <p:cNvPr id="72707" name="Rectangle 3"/>
          <p:cNvSpPr>
            <a:spLocks noGrp="1" noChangeArrowheads="1"/>
          </p:cNvSpPr>
          <p:nvPr>
            <p:ph type="body" idx="1"/>
          </p:nvPr>
        </p:nvSpPr>
        <p:spPr>
          <a:xfrm>
            <a:off x="0" y="152400"/>
            <a:ext cx="9144000" cy="4114800"/>
          </a:xfrm>
        </p:spPr>
        <p:txBody>
          <a:bodyPr/>
          <a:lstStyle/>
          <a:p>
            <a:pPr eaLnBrk="1" hangingPunct="1">
              <a:lnSpc>
                <a:spcPct val="90000"/>
              </a:lnSpc>
            </a:pPr>
            <a:r>
              <a:rPr lang="en-US" altLang="zh-CN" sz="2800" b="1" dirty="0" smtClean="0">
                <a:solidFill>
                  <a:srgbClr val="FF0000"/>
                </a:solidFill>
                <a:latin typeface="Times New Roman" pitchFamily="18" charset="0"/>
              </a:rPr>
              <a:t>ORC</a:t>
            </a:r>
            <a:r>
              <a:rPr lang="en-US" altLang="zh-CN" sz="2800" b="1" dirty="0" smtClean="0">
                <a:latin typeface="Times New Roman" pitchFamily="18" charset="0"/>
              </a:rPr>
              <a:t>-- origin recognition complex, is required for initiation. ORC interacts with and is regulated by a number of proteins involved in the control of cell cycle.</a:t>
            </a:r>
          </a:p>
          <a:p>
            <a:pPr eaLnBrk="1" hangingPunct="1">
              <a:lnSpc>
                <a:spcPct val="90000"/>
              </a:lnSpc>
            </a:pPr>
            <a:r>
              <a:rPr lang="en-US" altLang="zh-CN" sz="2800" b="1" dirty="0" smtClean="0">
                <a:solidFill>
                  <a:srgbClr val="FF0000"/>
                </a:solidFill>
                <a:latin typeface="Times New Roman" pitchFamily="18" charset="0"/>
              </a:rPr>
              <a:t>Pol </a:t>
            </a:r>
            <a:r>
              <a:rPr lang="en-US" altLang="zh-CN" sz="2800" b="1" dirty="0" smtClean="0">
                <a:solidFill>
                  <a:srgbClr val="FF0000"/>
                </a:solidFill>
                <a:latin typeface="Symbol" pitchFamily="18" charset="2"/>
              </a:rPr>
              <a:t>a</a:t>
            </a:r>
            <a:r>
              <a:rPr lang="en-US" altLang="zh-CN" sz="2800" b="1" dirty="0" smtClean="0">
                <a:latin typeface="Times New Roman" pitchFamily="18" charset="0"/>
              </a:rPr>
              <a:t>/</a:t>
            </a:r>
            <a:r>
              <a:rPr lang="en-US" altLang="zh-CN" sz="2800" b="1" dirty="0" smtClean="0">
                <a:solidFill>
                  <a:srgbClr val="FF0000"/>
                </a:solidFill>
                <a:latin typeface="Times New Roman" pitchFamily="18" charset="0"/>
              </a:rPr>
              <a:t>primase </a:t>
            </a:r>
            <a:r>
              <a:rPr lang="en-US" altLang="zh-CN" sz="2800" b="1" dirty="0" smtClean="0">
                <a:latin typeface="Times New Roman" pitchFamily="18" charset="0"/>
              </a:rPr>
              <a:t>-- synthesizes the RNA primers and a stretch of DNA sequences, has no proofreading activity.</a:t>
            </a:r>
          </a:p>
          <a:p>
            <a:pPr eaLnBrk="1" hangingPunct="1">
              <a:lnSpc>
                <a:spcPct val="90000"/>
              </a:lnSpc>
            </a:pPr>
            <a:r>
              <a:rPr lang="en-US" altLang="zh-CN" sz="2800" b="1" dirty="0" smtClean="0">
                <a:solidFill>
                  <a:srgbClr val="FF0000"/>
                </a:solidFill>
                <a:latin typeface="Times New Roman" pitchFamily="18" charset="0"/>
              </a:rPr>
              <a:t>Pol </a:t>
            </a:r>
            <a:r>
              <a:rPr lang="en-US" altLang="zh-CN" sz="2800" b="1" dirty="0" smtClean="0">
                <a:solidFill>
                  <a:srgbClr val="FF0000"/>
                </a:solidFill>
                <a:latin typeface="Symbol" pitchFamily="18" charset="2"/>
              </a:rPr>
              <a:t>d </a:t>
            </a:r>
            <a:r>
              <a:rPr lang="en-US" altLang="zh-CN" sz="2800" b="1" dirty="0" smtClean="0">
                <a:latin typeface="Times New Roman" pitchFamily="18" charset="0"/>
              </a:rPr>
              <a:t>--replaces Pol </a:t>
            </a:r>
            <a:r>
              <a:rPr lang="en-US" altLang="zh-CN" sz="2800" b="1" dirty="0" smtClean="0">
                <a:latin typeface="Symbol" pitchFamily="18" charset="2"/>
              </a:rPr>
              <a:t>a</a:t>
            </a:r>
            <a:r>
              <a:rPr lang="en-US" altLang="zh-CN" sz="2800" b="1" dirty="0" smtClean="0">
                <a:latin typeface="Times New Roman" pitchFamily="18" charset="0"/>
              </a:rPr>
              <a:t>/primase to further extend the RNA-DNA strand, has proofreading activity. </a:t>
            </a:r>
          </a:p>
          <a:p>
            <a:pPr eaLnBrk="1" hangingPunct="1">
              <a:lnSpc>
                <a:spcPct val="90000"/>
              </a:lnSpc>
            </a:pPr>
            <a:r>
              <a:rPr lang="en-US" altLang="zh-CN" sz="2800" b="1" dirty="0" smtClean="0">
                <a:solidFill>
                  <a:srgbClr val="FF0000"/>
                </a:solidFill>
                <a:latin typeface="Times New Roman" pitchFamily="18" charset="0"/>
              </a:rPr>
              <a:t>PCNA </a:t>
            </a:r>
            <a:r>
              <a:rPr lang="en-US" altLang="zh-CN" sz="2800" b="1" dirty="0" smtClean="0">
                <a:latin typeface="Times New Roman" pitchFamily="18" charset="0"/>
              </a:rPr>
              <a:t>(proliferating cell nuclear antigen)-- a trimeric ring-shaped protein that clamps Pol </a:t>
            </a:r>
            <a:r>
              <a:rPr lang="en-US" altLang="zh-CN" sz="2800" b="1" dirty="0" smtClean="0">
                <a:latin typeface="Symbol" pitchFamily="18" charset="2"/>
              </a:rPr>
              <a:t>d</a:t>
            </a:r>
            <a:r>
              <a:rPr lang="en-US" altLang="zh-CN" sz="2800" b="1" dirty="0" smtClean="0">
                <a:latin typeface="Times New Roman" pitchFamily="18" charset="0"/>
              </a:rPr>
              <a:t> onto the DNA template.</a:t>
            </a:r>
          </a:p>
          <a:p>
            <a:pPr eaLnBrk="1" hangingPunct="1">
              <a:lnSpc>
                <a:spcPct val="90000"/>
              </a:lnSpc>
            </a:pPr>
            <a:r>
              <a:rPr lang="en-US" altLang="zh-CN" sz="2800" b="1" dirty="0" smtClean="0">
                <a:solidFill>
                  <a:srgbClr val="FF0000"/>
                </a:solidFill>
                <a:latin typeface="Times New Roman" pitchFamily="18" charset="0"/>
              </a:rPr>
              <a:t>RFC</a:t>
            </a:r>
            <a:r>
              <a:rPr lang="en-US" altLang="zh-CN" sz="2800" b="1" dirty="0" smtClean="0">
                <a:latin typeface="Times New Roman" pitchFamily="18" charset="0"/>
              </a:rPr>
              <a:t> (replication factor C)-- a clamp loader for PCNA. </a:t>
            </a:r>
          </a:p>
          <a:p>
            <a:pPr eaLnBrk="1" hangingPunct="1">
              <a:lnSpc>
                <a:spcPct val="90000"/>
              </a:lnSpc>
            </a:pPr>
            <a:r>
              <a:rPr lang="en-US" altLang="zh-CN" sz="2800" b="1" dirty="0" smtClean="0">
                <a:solidFill>
                  <a:srgbClr val="FF0000"/>
                </a:solidFill>
                <a:latin typeface="Times New Roman" pitchFamily="18" charset="0"/>
              </a:rPr>
              <a:t>Topoisomerases</a:t>
            </a:r>
            <a:r>
              <a:rPr lang="en-US" altLang="zh-CN" sz="2800" b="1" dirty="0" smtClean="0">
                <a:latin typeface="Times New Roman" pitchFamily="18" charset="0"/>
              </a:rPr>
              <a:t>-- relieves the torsional strain induced by the growing replication fork.</a:t>
            </a:r>
          </a:p>
          <a:p>
            <a:pPr eaLnBrk="1" hangingPunct="1">
              <a:lnSpc>
                <a:spcPct val="90000"/>
              </a:lnSpc>
            </a:pPr>
            <a:r>
              <a:rPr lang="en-US" altLang="zh-CN" sz="2800" b="1" dirty="0" smtClean="0">
                <a:solidFill>
                  <a:srgbClr val="FF0000"/>
                </a:solidFill>
                <a:latin typeface="Times New Roman" pitchFamily="18" charset="0"/>
              </a:rPr>
              <a:t>Ligases</a:t>
            </a:r>
            <a:r>
              <a:rPr lang="en-US" altLang="zh-CN" sz="2800" b="1" dirty="0" smtClean="0">
                <a:latin typeface="Times New Roman" pitchFamily="18" charset="0"/>
              </a:rPr>
              <a:t>--joins the Okazaki fragments (</a:t>
            </a:r>
            <a:r>
              <a:rPr lang="en-US" altLang="zh-CN" sz="2800" b="1" dirty="0" smtClean="0">
                <a:solidFill>
                  <a:schemeClr val="tx2"/>
                </a:solidFill>
                <a:latin typeface="Times New Roman" pitchFamily="18" charset="0"/>
              </a:rPr>
              <a:t>much shorter</a:t>
            </a:r>
            <a:r>
              <a:rPr lang="en-US" altLang="zh-CN" sz="2800" b="1" dirty="0" smtClean="0">
                <a:latin typeface="Times New Roman" pitchFamily="18" charset="0"/>
              </a:rPr>
              <a:t> than those in </a:t>
            </a:r>
            <a:r>
              <a:rPr lang="en-US" altLang="zh-CN" sz="2800" b="1" i="1" dirty="0" smtClean="0">
                <a:latin typeface="Times New Roman" pitchFamily="18" charset="0"/>
              </a:rPr>
              <a:t>E.coli</a:t>
            </a:r>
            <a:r>
              <a:rPr lang="en-US" altLang="zh-CN" sz="2800" b="1" dirty="0" smtClean="0">
                <a:latin typeface="Times New Roman" pitchFamily="18" charset="0"/>
              </a:rPr>
              <a:t> cells), as well as the leading strand.</a:t>
            </a: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ChangeArrowheads="1"/>
          </p:cNvSpPr>
          <p:nvPr/>
        </p:nvSpPr>
        <p:spPr bwMode="auto">
          <a:xfrm>
            <a:off x="5143623" y="381000"/>
            <a:ext cx="3956532" cy="3539430"/>
          </a:xfrm>
          <a:prstGeom prst="rect">
            <a:avLst/>
          </a:prstGeom>
          <a:noFill/>
          <a:ln w="9525">
            <a:noFill/>
            <a:miter lim="800000"/>
            <a:headEnd/>
            <a:tailEnd/>
          </a:ln>
        </p:spPr>
        <p:txBody>
          <a:bodyPr wrap="none">
            <a:spAutoFit/>
          </a:bodyPr>
          <a:lstStyle/>
          <a:p>
            <a:pPr eaLnBrk="0" hangingPunct="0"/>
            <a:r>
              <a:rPr kumimoji="1" lang="en-US" altLang="zh-CN" sz="3200" b="1" dirty="0">
                <a:solidFill>
                  <a:srgbClr val="0000FF"/>
                </a:solidFill>
                <a:latin typeface="Times New Roman" pitchFamily="18" charset="0"/>
              </a:rPr>
              <a:t>Radioisotope labeling</a:t>
            </a:r>
          </a:p>
          <a:p>
            <a:pPr eaLnBrk="0" hangingPunct="0"/>
            <a:r>
              <a:rPr kumimoji="1" lang="en-US" altLang="zh-CN" sz="3200" b="1" dirty="0">
                <a:solidFill>
                  <a:srgbClr val="0000FF"/>
                </a:solidFill>
                <a:latin typeface="Times New Roman" pitchFamily="18" charset="0"/>
              </a:rPr>
              <a:t>and density gradient</a:t>
            </a:r>
          </a:p>
          <a:p>
            <a:pPr eaLnBrk="0" hangingPunct="0"/>
            <a:r>
              <a:rPr kumimoji="1" lang="en-US" altLang="zh-CN" sz="3200" b="1" dirty="0">
                <a:solidFill>
                  <a:srgbClr val="0000FF"/>
                </a:solidFill>
                <a:latin typeface="Times New Roman" pitchFamily="18" charset="0"/>
              </a:rPr>
              <a:t>centrifugation clearly</a:t>
            </a:r>
          </a:p>
          <a:p>
            <a:pPr eaLnBrk="0" hangingPunct="0"/>
            <a:r>
              <a:rPr kumimoji="1" lang="en-US" altLang="zh-CN" sz="3200" b="1" dirty="0">
                <a:solidFill>
                  <a:srgbClr val="0000FF"/>
                </a:solidFill>
                <a:latin typeface="Times New Roman" pitchFamily="18" charset="0"/>
              </a:rPr>
              <a:t>distinguished</a:t>
            </a:r>
          </a:p>
          <a:p>
            <a:pPr eaLnBrk="0" hangingPunct="0"/>
            <a:r>
              <a:rPr kumimoji="1" lang="en-US" altLang="zh-CN" sz="3200" b="1" dirty="0">
                <a:solidFill>
                  <a:srgbClr val="0000FF"/>
                </a:solidFill>
                <a:latin typeface="Times New Roman" pitchFamily="18" charset="0"/>
              </a:rPr>
              <a:t>replications of</a:t>
            </a:r>
          </a:p>
          <a:p>
            <a:pPr eaLnBrk="0" hangingPunct="0"/>
            <a:r>
              <a:rPr kumimoji="1" lang="en-US" altLang="zh-CN" sz="3200" b="1" dirty="0">
                <a:solidFill>
                  <a:srgbClr val="0000FF"/>
                </a:solidFill>
                <a:latin typeface="Times New Roman" pitchFamily="18" charset="0"/>
              </a:rPr>
              <a:t>semiconservative </a:t>
            </a:r>
          </a:p>
          <a:p>
            <a:pPr eaLnBrk="0" hangingPunct="0"/>
            <a:r>
              <a:rPr kumimoji="1" lang="en-US" altLang="zh-CN" sz="3200" b="1" dirty="0">
                <a:solidFill>
                  <a:srgbClr val="0000FF"/>
                </a:solidFill>
                <a:latin typeface="Times New Roman" pitchFamily="18" charset="0"/>
              </a:rPr>
              <a:t>from conservative.</a:t>
            </a:r>
          </a:p>
        </p:txBody>
      </p:sp>
      <p:pic>
        <p:nvPicPr>
          <p:cNvPr id="8195" name="Picture 10"/>
          <p:cNvPicPr>
            <a:picLocks noChangeAspect="1" noChangeArrowheads="1"/>
          </p:cNvPicPr>
          <p:nvPr/>
        </p:nvPicPr>
        <p:blipFill>
          <a:blip r:embed="rId2"/>
          <a:srcRect/>
          <a:stretch>
            <a:fillRect/>
          </a:stretch>
        </p:blipFill>
        <p:spPr bwMode="auto">
          <a:xfrm>
            <a:off x="0" y="381000"/>
            <a:ext cx="5164138" cy="60975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0" y="838200"/>
            <a:ext cx="9144000" cy="884238"/>
          </a:xfrm>
        </p:spPr>
        <p:txBody>
          <a:bodyPr/>
          <a:lstStyle/>
          <a:p>
            <a:pPr eaLnBrk="1" hangingPunct="1"/>
            <a:r>
              <a:rPr lang="en-US" altLang="zh-CN" sz="5400" b="1" dirty="0" smtClean="0">
                <a:solidFill>
                  <a:srgbClr val="0000FF"/>
                </a:solidFill>
                <a:latin typeface="Times New Roman" pitchFamily="18" charset="0"/>
              </a:rPr>
              <a:t>A variety of simple questions were asked about DNA replication</a:t>
            </a:r>
          </a:p>
        </p:txBody>
      </p:sp>
      <p:sp>
        <p:nvSpPr>
          <p:cNvPr id="73731" name="Rectangle 3"/>
          <p:cNvSpPr>
            <a:spLocks noGrp="1" noChangeArrowheads="1"/>
          </p:cNvSpPr>
          <p:nvPr>
            <p:ph type="body" idx="1"/>
          </p:nvPr>
        </p:nvSpPr>
        <p:spPr>
          <a:xfrm>
            <a:off x="0" y="2590800"/>
            <a:ext cx="9144000" cy="3889375"/>
          </a:xfrm>
        </p:spPr>
        <p:txBody>
          <a:bodyPr/>
          <a:lstStyle/>
          <a:p>
            <a:pPr eaLnBrk="1" hangingPunct="1">
              <a:lnSpc>
                <a:spcPct val="90000"/>
              </a:lnSpc>
            </a:pPr>
            <a:r>
              <a:rPr lang="en-US" altLang="zh-CN" b="1" dirty="0" smtClean="0">
                <a:latin typeface="Times New Roman" pitchFamily="18" charset="0"/>
              </a:rPr>
              <a:t>Are the two parental strands </a:t>
            </a:r>
            <a:r>
              <a:rPr lang="en-US" altLang="zh-CN" b="1" dirty="0" smtClean="0">
                <a:solidFill>
                  <a:schemeClr val="tx2"/>
                </a:solidFill>
                <a:latin typeface="Times New Roman" pitchFamily="18" charset="0"/>
              </a:rPr>
              <a:t>completely unwound before replication begins? </a:t>
            </a:r>
            <a:r>
              <a:rPr lang="en-US" altLang="zh-CN" b="1" dirty="0" smtClean="0">
                <a:solidFill>
                  <a:srgbClr val="FF0000"/>
                </a:solidFill>
                <a:latin typeface="Times New Roman" pitchFamily="18" charset="0"/>
              </a:rPr>
              <a:t>No</a:t>
            </a:r>
            <a:r>
              <a:rPr lang="en-US" altLang="zh-CN" b="1" dirty="0" smtClean="0">
                <a:solidFill>
                  <a:schemeClr val="tx2"/>
                </a:solidFill>
                <a:latin typeface="Times New Roman" pitchFamily="18" charset="0"/>
              </a:rPr>
              <a:t> </a:t>
            </a:r>
          </a:p>
          <a:p>
            <a:pPr eaLnBrk="1" hangingPunct="1">
              <a:lnSpc>
                <a:spcPct val="90000"/>
              </a:lnSpc>
            </a:pPr>
            <a:r>
              <a:rPr lang="en-US" altLang="zh-CN" b="1" dirty="0" smtClean="0">
                <a:solidFill>
                  <a:schemeClr val="tx2"/>
                </a:solidFill>
                <a:latin typeface="Times New Roman" pitchFamily="18" charset="0"/>
              </a:rPr>
              <a:t>Does replication begin at random sites or </a:t>
            </a:r>
            <a:r>
              <a:rPr lang="en-US" altLang="zh-CN" b="1" dirty="0" smtClean="0">
                <a:solidFill>
                  <a:srgbClr val="FF0000"/>
                </a:solidFill>
                <a:latin typeface="Times New Roman" pitchFamily="18" charset="0"/>
              </a:rPr>
              <a:t>at a unique site</a:t>
            </a:r>
            <a:r>
              <a:rPr lang="en-US" altLang="zh-CN" b="1" dirty="0" smtClean="0">
                <a:solidFill>
                  <a:schemeClr val="tx2"/>
                </a:solidFill>
                <a:latin typeface="Times New Roman" pitchFamily="18" charset="0"/>
              </a:rPr>
              <a:t>? </a:t>
            </a:r>
          </a:p>
          <a:p>
            <a:pPr eaLnBrk="1" hangingPunct="1">
              <a:lnSpc>
                <a:spcPct val="90000"/>
              </a:lnSpc>
            </a:pPr>
            <a:r>
              <a:rPr lang="en-US" altLang="zh-CN" b="1" dirty="0" smtClean="0">
                <a:solidFill>
                  <a:schemeClr val="tx2"/>
                </a:solidFill>
                <a:latin typeface="Times New Roman" pitchFamily="18" charset="0"/>
              </a:rPr>
              <a:t>Does DNA replication proceed in one direction or </a:t>
            </a:r>
            <a:r>
              <a:rPr lang="en-US" altLang="zh-CN" b="1" dirty="0" smtClean="0">
                <a:solidFill>
                  <a:srgbClr val="FF0000"/>
                </a:solidFill>
                <a:latin typeface="Times New Roman" pitchFamily="18" charset="0"/>
              </a:rPr>
              <a:t>both directions</a:t>
            </a:r>
            <a:r>
              <a:rPr lang="en-US" altLang="zh-CN" b="1" dirty="0" smtClean="0">
                <a:latin typeface="Times New Roman" pitchFamily="18" charset="0"/>
              </a:rPr>
              <a:t>? </a:t>
            </a:r>
          </a:p>
          <a:p>
            <a:pPr eaLnBrk="1" hangingPunct="1">
              <a:lnSpc>
                <a:spcPct val="90000"/>
              </a:lnSpc>
            </a:pPr>
            <a:r>
              <a:rPr lang="en-US" altLang="zh-CN" b="1" dirty="0" smtClean="0">
                <a:latin typeface="Times New Roman" pitchFamily="18" charset="0"/>
              </a:rPr>
              <a:t>Does overall chain growth occur in </a:t>
            </a:r>
            <a:r>
              <a:rPr lang="en-US" altLang="zh-CN" b="1" dirty="0" smtClean="0">
                <a:solidFill>
                  <a:srgbClr val="FF0000"/>
                </a:solidFill>
                <a:latin typeface="Times New Roman" pitchFamily="18" charset="0"/>
              </a:rPr>
              <a:t>5’  3’</a:t>
            </a:r>
            <a:r>
              <a:rPr lang="en-US" altLang="zh-CN" b="1" dirty="0" smtClean="0">
                <a:latin typeface="Times New Roman" pitchFamily="18" charset="0"/>
              </a:rPr>
              <a:t>, 3’  5’, or both directions?</a:t>
            </a:r>
          </a:p>
        </p:txBody>
      </p:sp>
      <p:sp>
        <p:nvSpPr>
          <p:cNvPr id="73732" name="Line 4"/>
          <p:cNvSpPr>
            <a:spLocks noChangeShapeType="1"/>
          </p:cNvSpPr>
          <p:nvPr/>
        </p:nvSpPr>
        <p:spPr bwMode="auto">
          <a:xfrm>
            <a:off x="6858000" y="5791200"/>
            <a:ext cx="228600" cy="0"/>
          </a:xfrm>
          <a:prstGeom prst="line">
            <a:avLst/>
          </a:prstGeom>
          <a:noFill/>
          <a:ln w="19050">
            <a:solidFill>
              <a:srgbClr val="FF0000"/>
            </a:solidFill>
            <a:round/>
            <a:headEnd/>
            <a:tailEnd type="triangle" w="med" len="med"/>
          </a:ln>
        </p:spPr>
        <p:txBody>
          <a:bodyPr wrap="none" anchor="ctr"/>
          <a:lstStyle/>
          <a:p>
            <a:endParaRPr lang="zh-CN" altLang="en-US"/>
          </a:p>
        </p:txBody>
      </p:sp>
      <p:sp>
        <p:nvSpPr>
          <p:cNvPr id="73733" name="Line 5"/>
          <p:cNvSpPr>
            <a:spLocks noChangeShapeType="1"/>
          </p:cNvSpPr>
          <p:nvPr/>
        </p:nvSpPr>
        <p:spPr bwMode="auto">
          <a:xfrm>
            <a:off x="7924800" y="5791200"/>
            <a:ext cx="228600" cy="0"/>
          </a:xfrm>
          <a:prstGeom prst="line">
            <a:avLst/>
          </a:prstGeom>
          <a:noFill/>
          <a:ln w="19050">
            <a:solidFill>
              <a:schemeClr val="tx1"/>
            </a:solidFill>
            <a:round/>
            <a:headEnd/>
            <a:tailEnd type="triangle" w="med" len="med"/>
          </a:ln>
        </p:spPr>
        <p:txBody>
          <a:bodyPr wrap="none" anchor="ctr"/>
          <a:lstStyle/>
          <a:p>
            <a:endParaRPr lang="zh-CN" altLang="en-US"/>
          </a:p>
        </p:txBody>
      </p:sp>
    </p:spTree>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body" idx="1"/>
          </p:nvPr>
        </p:nvSpPr>
        <p:spPr>
          <a:xfrm>
            <a:off x="276225" y="2590800"/>
            <a:ext cx="8591550" cy="3384550"/>
          </a:xfrm>
        </p:spPr>
        <p:txBody>
          <a:bodyPr/>
          <a:lstStyle/>
          <a:p>
            <a:pPr eaLnBrk="1" hangingPunct="1">
              <a:lnSpc>
                <a:spcPct val="90000"/>
              </a:lnSpc>
            </a:pPr>
            <a:r>
              <a:rPr lang="en-US" altLang="zh-CN" b="1" dirty="0" smtClean="0">
                <a:latin typeface="Times New Roman" pitchFamily="18" charset="0"/>
              </a:rPr>
              <a:t>What mechanisms ensure that DNA replicates once per cell division?</a:t>
            </a:r>
            <a:r>
              <a:rPr lang="en-US" altLang="zh-CN" b="1" dirty="0" smtClean="0">
                <a:solidFill>
                  <a:srgbClr val="FF0000"/>
                </a:solidFill>
                <a:latin typeface="Times New Roman" pitchFamily="18" charset="0"/>
              </a:rPr>
              <a:t> (methylation of GATC)</a:t>
            </a:r>
            <a:r>
              <a:rPr lang="en-US" altLang="zh-CN" b="1" dirty="0" smtClean="0">
                <a:solidFill>
                  <a:srgbClr val="0000FF"/>
                </a:solidFill>
                <a:latin typeface="Times New Roman" pitchFamily="18" charset="0"/>
              </a:rPr>
              <a:t> </a:t>
            </a:r>
            <a:endParaRPr lang="en-US" altLang="zh-CN" b="1" dirty="0" smtClean="0">
              <a:latin typeface="Times New Roman" pitchFamily="18" charset="0"/>
            </a:endParaRPr>
          </a:p>
          <a:p>
            <a:pPr eaLnBrk="1" hangingPunct="1">
              <a:lnSpc>
                <a:spcPct val="90000"/>
              </a:lnSpc>
            </a:pPr>
            <a:r>
              <a:rPr lang="en-US" altLang="zh-CN" b="1" dirty="0" smtClean="0">
                <a:latin typeface="Times New Roman" pitchFamily="18" charset="0"/>
              </a:rPr>
              <a:t>What enzymes take part in DNA synthesis? </a:t>
            </a:r>
            <a:r>
              <a:rPr lang="en-US" altLang="zh-CN" b="1" dirty="0" smtClean="0">
                <a:solidFill>
                  <a:srgbClr val="FF0000"/>
                </a:solidFill>
                <a:latin typeface="Times New Roman" pitchFamily="18" charset="0"/>
              </a:rPr>
              <a:t>(DNA polymerases)</a:t>
            </a:r>
          </a:p>
          <a:p>
            <a:pPr eaLnBrk="1" hangingPunct="1">
              <a:lnSpc>
                <a:spcPct val="90000"/>
              </a:lnSpc>
            </a:pPr>
            <a:r>
              <a:rPr lang="en-US" altLang="zh-CN" b="1" dirty="0" smtClean="0">
                <a:latin typeface="Times New Roman" pitchFamily="18" charset="0"/>
              </a:rPr>
              <a:t>How does duplication of the long helical duplex occur without the strands becoming tangled? </a:t>
            </a:r>
            <a:r>
              <a:rPr lang="en-US" altLang="zh-CN" b="1" dirty="0" smtClean="0">
                <a:solidFill>
                  <a:srgbClr val="FF0000"/>
                </a:solidFill>
                <a:latin typeface="Times New Roman" pitchFamily="18" charset="0"/>
              </a:rPr>
              <a:t>(Topoisomerases)</a:t>
            </a:r>
            <a:endParaRPr lang="en-US" altLang="zh-CN" b="1" dirty="0" smtClean="0">
              <a:latin typeface="Times New Roman" pitchFamily="18" charset="0"/>
            </a:endParaRPr>
          </a:p>
          <a:p>
            <a:pPr eaLnBrk="1" hangingPunct="1">
              <a:lnSpc>
                <a:spcPct val="90000"/>
              </a:lnSpc>
            </a:pPr>
            <a:endParaRPr lang="en-US" altLang="zh-CN" b="1" dirty="0" smtClean="0">
              <a:latin typeface="Times New Roman" pitchFamily="18" charset="0"/>
            </a:endParaRPr>
          </a:p>
        </p:txBody>
      </p:sp>
      <p:sp>
        <p:nvSpPr>
          <p:cNvPr id="74755" name="Rectangle 3"/>
          <p:cNvSpPr>
            <a:spLocks noGrp="1" noChangeArrowheads="1"/>
          </p:cNvSpPr>
          <p:nvPr>
            <p:ph type="title"/>
          </p:nvPr>
        </p:nvSpPr>
        <p:spPr>
          <a:xfrm>
            <a:off x="0" y="685800"/>
            <a:ext cx="9144000" cy="1112838"/>
          </a:xfrm>
          <a:noFill/>
        </p:spPr>
        <p:txBody>
          <a:bodyPr/>
          <a:lstStyle/>
          <a:p>
            <a:pPr eaLnBrk="1" hangingPunct="1"/>
            <a:r>
              <a:rPr lang="en-US" altLang="zh-CN" sz="4800" b="1" dirty="0" smtClean="0">
                <a:solidFill>
                  <a:srgbClr val="0000FF"/>
                </a:solidFill>
                <a:latin typeface="Times New Roman" pitchFamily="18" charset="0"/>
              </a:rPr>
              <a:t>A variety of simple questions were asked about DNA replication (continued)</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0" y="231531"/>
            <a:ext cx="9144000" cy="1143000"/>
          </a:xfrm>
        </p:spPr>
        <p:txBody>
          <a:bodyPr/>
          <a:lstStyle/>
          <a:p>
            <a:pPr eaLnBrk="1" hangingPunct="1">
              <a:lnSpc>
                <a:spcPct val="80000"/>
              </a:lnSpc>
            </a:pPr>
            <a:r>
              <a:rPr lang="en-US" altLang="zh-CN" sz="3600" b="1" dirty="0" smtClean="0">
                <a:solidFill>
                  <a:srgbClr val="0000FF"/>
                </a:solidFill>
                <a:latin typeface="Times New Roman" pitchFamily="18" charset="0"/>
              </a:rPr>
              <a:t>20. </a:t>
            </a:r>
            <a:r>
              <a:rPr lang="en-US" altLang="zh-CN" sz="3600" b="1" dirty="0" smtClean="0">
                <a:solidFill>
                  <a:srgbClr val="FF0000"/>
                </a:solidFill>
                <a:latin typeface="Times New Roman" pitchFamily="18" charset="0"/>
              </a:rPr>
              <a:t>DNA Repair</a:t>
            </a:r>
            <a:r>
              <a:rPr lang="en-US" altLang="zh-CN" sz="3600" b="1" dirty="0" smtClean="0">
                <a:solidFill>
                  <a:srgbClr val="0000FF"/>
                </a:solidFill>
                <a:latin typeface="Times New Roman" pitchFamily="18" charset="0"/>
              </a:rPr>
              <a:t>: maintaining the integrity of the genomic DNA is essential to all cells</a:t>
            </a:r>
          </a:p>
        </p:txBody>
      </p:sp>
      <p:sp>
        <p:nvSpPr>
          <p:cNvPr id="75779" name="Rectangle 3"/>
          <p:cNvSpPr>
            <a:spLocks noGrp="1" noChangeArrowheads="1"/>
          </p:cNvSpPr>
          <p:nvPr>
            <p:ph type="body" idx="1"/>
          </p:nvPr>
        </p:nvSpPr>
        <p:spPr>
          <a:xfrm>
            <a:off x="0" y="1371600"/>
            <a:ext cx="9144000" cy="5638800"/>
          </a:xfrm>
        </p:spPr>
        <p:txBody>
          <a:bodyPr/>
          <a:lstStyle/>
          <a:p>
            <a:pPr eaLnBrk="1" hangingPunct="1"/>
            <a:r>
              <a:rPr lang="en-US" altLang="zh-CN" sz="2800" b="1" dirty="0" smtClean="0">
                <a:latin typeface="Times New Roman" pitchFamily="18" charset="0"/>
              </a:rPr>
              <a:t>The DNA molecules can become damaged via a variety of internal (e.g., autonomous deamination of bases) or external (e.g., exposure to UV light and chemical agents) processes. </a:t>
            </a:r>
          </a:p>
          <a:p>
            <a:pPr eaLnBrk="1" hangingPunct="1"/>
            <a:r>
              <a:rPr lang="en-US" altLang="zh-CN" sz="2800" b="1" dirty="0" smtClean="0">
                <a:latin typeface="Times New Roman" pitchFamily="18" charset="0"/>
              </a:rPr>
              <a:t>Unrepaired DNA damages can introduce mutations, which can cause cancers in mammals (e.g., xeroderma pigmentosum, </a:t>
            </a:r>
            <a:r>
              <a:rPr lang="zh-CN" altLang="zh-CN" sz="2800" b="1" dirty="0" smtClean="0">
                <a:latin typeface="楷体" panose="02010609060101010101" pitchFamily="49" charset="-122"/>
                <a:ea typeface="楷体" panose="02010609060101010101" pitchFamily="49" charset="-122"/>
              </a:rPr>
              <a:t>着色性干皮病</a:t>
            </a:r>
            <a:r>
              <a:rPr lang="zh-CN" altLang="zh-CN" sz="2800" b="1" dirty="0" smtClean="0">
                <a:latin typeface="Times New Roman" pitchFamily="18" charset="0"/>
              </a:rPr>
              <a:t>,</a:t>
            </a:r>
            <a:r>
              <a:rPr lang="en-US" altLang="zh-CN" sz="2800" b="1" dirty="0" smtClean="0">
                <a:latin typeface="Times New Roman" pitchFamily="18" charset="0"/>
              </a:rPr>
              <a:t> is caused by a defect of the DNA repair systems).</a:t>
            </a:r>
          </a:p>
          <a:p>
            <a:pPr eaLnBrk="1" hangingPunct="1"/>
            <a:r>
              <a:rPr lang="en-US" altLang="zh-CN" sz="2800" b="1" dirty="0" smtClean="0">
                <a:latin typeface="Times New Roman" pitchFamily="18" charset="0"/>
              </a:rPr>
              <a:t>Most carcinogens are found to be strong mutagens: the </a:t>
            </a:r>
            <a:r>
              <a:rPr lang="en-US" altLang="zh-CN" sz="2800" b="1" dirty="0" smtClean="0">
                <a:solidFill>
                  <a:srgbClr val="FF0000"/>
                </a:solidFill>
                <a:latin typeface="Times New Roman" pitchFamily="18" charset="0"/>
              </a:rPr>
              <a:t>Bruce Ames Test</a:t>
            </a:r>
            <a:r>
              <a:rPr lang="en-US" altLang="zh-CN" sz="2800" b="1" dirty="0" smtClean="0">
                <a:latin typeface="Times New Roman" pitchFamily="18" charset="0"/>
              </a:rPr>
              <a:t> has been used to examine whether a chemical is a potential human carcinogen by testing its </a:t>
            </a:r>
            <a:r>
              <a:rPr lang="en-US" altLang="zh-CN" sz="2800" b="1" dirty="0" smtClean="0">
                <a:solidFill>
                  <a:srgbClr val="0000FF"/>
                </a:solidFill>
                <a:latin typeface="Times New Roman" pitchFamily="18" charset="0"/>
              </a:rPr>
              <a:t>mutagenicity</a:t>
            </a:r>
            <a:r>
              <a:rPr lang="en-US" altLang="zh-CN" sz="2800" b="1" dirty="0" smtClean="0">
                <a:latin typeface="Times New Roman" pitchFamily="18" charset="0"/>
              </a:rPr>
              <a:t> on certain bacterial strains.</a:t>
            </a:r>
          </a:p>
          <a:p>
            <a:pPr eaLnBrk="1" hangingPunct="1"/>
            <a:endParaRPr lang="en-US" altLang="zh-CN" sz="2800" b="1" dirty="0" smtClean="0">
              <a:latin typeface="Times New Roman" pitchFamily="18" charset="0"/>
            </a:endParaRPr>
          </a:p>
        </p:txBody>
      </p:sp>
    </p:spTree>
  </p:cSld>
  <p:clrMapOvr>
    <a:masterClrMapping/>
  </p:clrMapOvr>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3"/>
          <p:cNvSpPr>
            <a:spLocks noChangeArrowheads="1"/>
          </p:cNvSpPr>
          <p:nvPr/>
        </p:nvSpPr>
        <p:spPr bwMode="auto">
          <a:xfrm>
            <a:off x="6248400" y="304800"/>
            <a:ext cx="3006725" cy="2227263"/>
          </a:xfrm>
          <a:prstGeom prst="rect">
            <a:avLst/>
          </a:prstGeom>
          <a:noFill/>
          <a:ln w="9525">
            <a:noFill/>
            <a:miter lim="800000"/>
            <a:headEnd/>
            <a:tailEnd/>
          </a:ln>
        </p:spPr>
        <p:txBody>
          <a:bodyPr wrap="none">
            <a:spAutoFit/>
          </a:bodyPr>
          <a:lstStyle/>
          <a:p>
            <a:pPr eaLnBrk="0" hangingPunct="0"/>
            <a:r>
              <a:rPr kumimoji="1" lang="en-US" altLang="zh-CN" sz="2800" b="1" dirty="0">
                <a:solidFill>
                  <a:srgbClr val="FF0000"/>
                </a:solidFill>
                <a:latin typeface="Times New Roman" pitchFamily="18" charset="0"/>
              </a:rPr>
              <a:t>Ames Test:</a:t>
            </a:r>
          </a:p>
          <a:p>
            <a:pPr eaLnBrk="0" hangingPunct="0"/>
            <a:r>
              <a:rPr kumimoji="1" lang="en-US" altLang="zh-CN" sz="2800" b="1" dirty="0">
                <a:latin typeface="Times New Roman" pitchFamily="18" charset="0"/>
              </a:rPr>
              <a:t>carcinogens are</a:t>
            </a:r>
          </a:p>
          <a:p>
            <a:pPr eaLnBrk="0" hangingPunct="0"/>
            <a:r>
              <a:rPr kumimoji="1" lang="en-US" altLang="zh-CN" sz="2800" b="1" dirty="0">
                <a:latin typeface="Times New Roman" pitchFamily="18" charset="0"/>
              </a:rPr>
              <a:t>tested for their</a:t>
            </a:r>
          </a:p>
          <a:p>
            <a:pPr eaLnBrk="0" hangingPunct="0"/>
            <a:r>
              <a:rPr kumimoji="1" lang="en-US" altLang="zh-CN" sz="2800" b="1" dirty="0">
                <a:latin typeface="Times New Roman" pitchFamily="18" charset="0"/>
              </a:rPr>
              <a:t>mutagenicity on</a:t>
            </a:r>
          </a:p>
          <a:p>
            <a:pPr eaLnBrk="0" hangingPunct="0"/>
            <a:r>
              <a:rPr kumimoji="1" lang="en-US" altLang="zh-CN" sz="2800" b="1" dirty="0">
                <a:latin typeface="Times New Roman" pitchFamily="18" charset="0"/>
              </a:rPr>
              <a:t>bacterial genomes.</a:t>
            </a:r>
          </a:p>
        </p:txBody>
      </p:sp>
      <p:sp>
        <p:nvSpPr>
          <p:cNvPr id="76803" name="Rectangle 4"/>
          <p:cNvSpPr>
            <a:spLocks noChangeArrowheads="1"/>
          </p:cNvSpPr>
          <p:nvPr/>
        </p:nvSpPr>
        <p:spPr bwMode="auto">
          <a:xfrm>
            <a:off x="6376988" y="2895600"/>
            <a:ext cx="2767012" cy="1554163"/>
          </a:xfrm>
          <a:prstGeom prst="rect">
            <a:avLst/>
          </a:prstGeom>
          <a:noFill/>
          <a:ln w="9525">
            <a:noFill/>
            <a:miter lim="800000"/>
            <a:headEnd/>
            <a:tailEnd/>
          </a:ln>
        </p:spPr>
        <p:txBody>
          <a:bodyPr wrap="none">
            <a:spAutoFit/>
          </a:bodyPr>
          <a:lstStyle/>
          <a:p>
            <a:pPr eaLnBrk="0" hangingPunct="0"/>
            <a:r>
              <a:rPr kumimoji="1" lang="en-US" altLang="zh-CN" sz="3200" b="1" dirty="0">
                <a:solidFill>
                  <a:srgbClr val="0000FF"/>
                </a:solidFill>
                <a:latin typeface="Times New Roman" pitchFamily="18" charset="0"/>
              </a:rPr>
              <a:t>Plating of</a:t>
            </a:r>
          </a:p>
          <a:p>
            <a:pPr eaLnBrk="0" hangingPunct="0"/>
            <a:r>
              <a:rPr kumimoji="1" lang="en-US" altLang="zh-CN" sz="3200" b="1" i="1" dirty="0">
                <a:solidFill>
                  <a:srgbClr val="0000FF"/>
                </a:solidFill>
                <a:latin typeface="Times New Roman" pitchFamily="18" charset="0"/>
              </a:rPr>
              <a:t>his</a:t>
            </a:r>
            <a:r>
              <a:rPr kumimoji="1" lang="en-US" altLang="zh-CN" sz="3200" b="1" i="1" baseline="30000" dirty="0">
                <a:solidFill>
                  <a:srgbClr val="0000FF"/>
                </a:solidFill>
                <a:latin typeface="Times New Roman" pitchFamily="18" charset="0"/>
              </a:rPr>
              <a:t>-</a:t>
            </a:r>
            <a:r>
              <a:rPr kumimoji="1" lang="en-US" altLang="zh-CN" sz="3200" b="1" dirty="0">
                <a:solidFill>
                  <a:srgbClr val="0000FF"/>
                </a:solidFill>
                <a:latin typeface="Times New Roman" pitchFamily="18" charset="0"/>
              </a:rPr>
              <a:t> </a:t>
            </a:r>
            <a:r>
              <a:rPr kumimoji="1" lang="en-US" altLang="zh-CN" sz="3200" b="1" i="1" dirty="0">
                <a:solidFill>
                  <a:srgbClr val="0000FF"/>
                </a:solidFill>
                <a:latin typeface="Times New Roman" pitchFamily="18" charset="0"/>
              </a:rPr>
              <a:t>Salmonella</a:t>
            </a:r>
          </a:p>
          <a:p>
            <a:pPr eaLnBrk="0" hangingPunct="0"/>
            <a:r>
              <a:rPr kumimoji="1" lang="en-US" altLang="zh-CN" sz="3200" b="1" i="1" dirty="0">
                <a:solidFill>
                  <a:srgbClr val="0000FF"/>
                </a:solidFill>
                <a:latin typeface="Times New Roman" pitchFamily="18" charset="0"/>
              </a:rPr>
              <a:t>typhimurium</a:t>
            </a:r>
          </a:p>
        </p:txBody>
      </p:sp>
      <p:pic>
        <p:nvPicPr>
          <p:cNvPr id="76804" name="Picture 13"/>
          <p:cNvPicPr>
            <a:picLocks noChangeAspect="1" noChangeArrowheads="1"/>
          </p:cNvPicPr>
          <p:nvPr/>
        </p:nvPicPr>
        <p:blipFill>
          <a:blip r:embed="rId2"/>
          <a:srcRect/>
          <a:stretch>
            <a:fillRect/>
          </a:stretch>
        </p:blipFill>
        <p:spPr bwMode="auto">
          <a:xfrm>
            <a:off x="0" y="0"/>
            <a:ext cx="6324600" cy="6208713"/>
          </a:xfrm>
          <a:prstGeom prst="rect">
            <a:avLst/>
          </a:prstGeom>
          <a:noFill/>
          <a:ln w="9525">
            <a:noFill/>
            <a:miter lim="800000"/>
            <a:headEnd/>
            <a:tailEnd/>
          </a:ln>
        </p:spPr>
      </p:pic>
      <p:sp>
        <p:nvSpPr>
          <p:cNvPr id="76805" name="Rectangle 14"/>
          <p:cNvSpPr>
            <a:spLocks noChangeArrowheads="1"/>
          </p:cNvSpPr>
          <p:nvPr/>
        </p:nvSpPr>
        <p:spPr bwMode="auto">
          <a:xfrm>
            <a:off x="3733800" y="381000"/>
            <a:ext cx="2557463" cy="396875"/>
          </a:xfrm>
          <a:prstGeom prst="rect">
            <a:avLst/>
          </a:prstGeom>
          <a:noFill/>
          <a:ln w="9525">
            <a:noFill/>
            <a:miter lim="800000"/>
            <a:headEnd/>
            <a:tailEnd/>
          </a:ln>
        </p:spPr>
        <p:txBody>
          <a:bodyPr wrap="none">
            <a:spAutoFit/>
          </a:bodyPr>
          <a:lstStyle/>
          <a:p>
            <a:pPr eaLnBrk="0" hangingPunct="0"/>
            <a:r>
              <a:rPr kumimoji="1" lang="en-US" altLang="zh-CN" sz="2000" b="1" dirty="0">
                <a:solidFill>
                  <a:srgbClr val="FF0000"/>
                </a:solidFill>
                <a:latin typeface="Times New Roman" pitchFamily="18" charset="0"/>
              </a:rPr>
              <a:t>High level of mutagen</a:t>
            </a:r>
          </a:p>
        </p:txBody>
      </p:sp>
      <p:sp>
        <p:nvSpPr>
          <p:cNvPr id="76806" name="Rectangle 15"/>
          <p:cNvSpPr>
            <a:spLocks noChangeArrowheads="1"/>
          </p:cNvSpPr>
          <p:nvPr/>
        </p:nvSpPr>
        <p:spPr bwMode="auto">
          <a:xfrm>
            <a:off x="228600" y="3657600"/>
            <a:ext cx="2938463" cy="396875"/>
          </a:xfrm>
          <a:prstGeom prst="rect">
            <a:avLst/>
          </a:prstGeom>
          <a:noFill/>
          <a:ln w="9525">
            <a:noFill/>
            <a:miter lim="800000"/>
            <a:headEnd/>
            <a:tailEnd/>
          </a:ln>
        </p:spPr>
        <p:txBody>
          <a:bodyPr wrap="none">
            <a:spAutoFit/>
          </a:bodyPr>
          <a:lstStyle/>
          <a:p>
            <a:pPr eaLnBrk="0" hangingPunct="0"/>
            <a:r>
              <a:rPr kumimoji="1" lang="en-US" altLang="zh-CN" sz="2000" b="1" dirty="0">
                <a:solidFill>
                  <a:srgbClr val="FF0000"/>
                </a:solidFill>
                <a:latin typeface="Times New Roman" pitchFamily="18" charset="0"/>
              </a:rPr>
              <a:t>Medium level of mutagen</a:t>
            </a:r>
          </a:p>
        </p:txBody>
      </p:sp>
      <p:sp>
        <p:nvSpPr>
          <p:cNvPr id="76807" name="Rectangle 16"/>
          <p:cNvSpPr>
            <a:spLocks noChangeArrowheads="1"/>
          </p:cNvSpPr>
          <p:nvPr/>
        </p:nvSpPr>
        <p:spPr bwMode="auto">
          <a:xfrm>
            <a:off x="3581400" y="3657600"/>
            <a:ext cx="2503488" cy="396875"/>
          </a:xfrm>
          <a:prstGeom prst="rect">
            <a:avLst/>
          </a:prstGeom>
          <a:noFill/>
          <a:ln w="9525">
            <a:noFill/>
            <a:miter lim="800000"/>
            <a:headEnd/>
            <a:tailEnd/>
          </a:ln>
        </p:spPr>
        <p:txBody>
          <a:bodyPr wrap="none">
            <a:spAutoFit/>
          </a:bodyPr>
          <a:lstStyle/>
          <a:p>
            <a:pPr eaLnBrk="0" hangingPunct="0"/>
            <a:r>
              <a:rPr kumimoji="1" lang="en-US" altLang="zh-CN" sz="2000" b="1" dirty="0">
                <a:solidFill>
                  <a:srgbClr val="FF0000"/>
                </a:solidFill>
                <a:latin typeface="Times New Roman" pitchFamily="18" charset="0"/>
              </a:rPr>
              <a:t>Low level of mutagen</a:t>
            </a:r>
          </a:p>
        </p:txBody>
      </p:sp>
      <p:sp>
        <p:nvSpPr>
          <p:cNvPr id="76808" name="Rectangle 17"/>
          <p:cNvSpPr>
            <a:spLocks noChangeArrowheads="1"/>
          </p:cNvSpPr>
          <p:nvPr/>
        </p:nvSpPr>
        <p:spPr bwMode="auto">
          <a:xfrm>
            <a:off x="533400" y="381000"/>
            <a:ext cx="1503363" cy="396875"/>
          </a:xfrm>
          <a:prstGeom prst="rect">
            <a:avLst/>
          </a:prstGeom>
          <a:noFill/>
          <a:ln w="9525">
            <a:noFill/>
            <a:miter lim="800000"/>
            <a:headEnd/>
            <a:tailEnd/>
          </a:ln>
        </p:spPr>
        <p:txBody>
          <a:bodyPr wrap="none">
            <a:spAutoFit/>
          </a:bodyPr>
          <a:lstStyle/>
          <a:p>
            <a:pPr eaLnBrk="0" hangingPunct="0"/>
            <a:r>
              <a:rPr kumimoji="1" lang="en-US" altLang="zh-CN" sz="2000" b="1" dirty="0">
                <a:solidFill>
                  <a:srgbClr val="FF0000"/>
                </a:solidFill>
                <a:latin typeface="Times New Roman" pitchFamily="18" charset="0"/>
              </a:rPr>
              <a:t>No mutagen</a:t>
            </a:r>
          </a:p>
        </p:txBody>
      </p:sp>
      <p:sp>
        <p:nvSpPr>
          <p:cNvPr id="76809" name="Rectangle 18"/>
          <p:cNvSpPr>
            <a:spLocks noChangeArrowheads="1"/>
          </p:cNvSpPr>
          <p:nvPr/>
        </p:nvSpPr>
        <p:spPr bwMode="auto">
          <a:xfrm>
            <a:off x="2438400" y="0"/>
            <a:ext cx="3032125" cy="641350"/>
          </a:xfrm>
          <a:prstGeom prst="rect">
            <a:avLst/>
          </a:prstGeom>
          <a:noFill/>
          <a:ln w="9525">
            <a:noFill/>
            <a:miter lim="800000"/>
            <a:headEnd/>
            <a:tailEnd/>
          </a:ln>
        </p:spPr>
        <p:txBody>
          <a:bodyPr>
            <a:spAutoFit/>
          </a:bodyPr>
          <a:lstStyle/>
          <a:p>
            <a:pPr eaLnBrk="0" hangingPunct="0"/>
            <a:r>
              <a:rPr kumimoji="1" lang="en-US" altLang="zh-CN" b="1" dirty="0">
                <a:solidFill>
                  <a:schemeClr val="bg1"/>
                </a:solidFill>
                <a:latin typeface="Times New Roman" pitchFamily="18" charset="0"/>
              </a:rPr>
              <a:t>Back </a:t>
            </a:r>
          </a:p>
          <a:p>
            <a:pPr eaLnBrk="0" hangingPunct="0"/>
            <a:r>
              <a:rPr kumimoji="1" lang="en-US" altLang="zh-CN" b="1" dirty="0">
                <a:solidFill>
                  <a:schemeClr val="bg1"/>
                </a:solidFill>
                <a:latin typeface="Times New Roman" pitchFamily="18" charset="0"/>
              </a:rPr>
              <a:t>mutations</a:t>
            </a:r>
          </a:p>
        </p:txBody>
      </p:sp>
      <p:sp>
        <p:nvSpPr>
          <p:cNvPr id="76810" name="Line 19"/>
          <p:cNvSpPr>
            <a:spLocks noChangeShapeType="1"/>
          </p:cNvSpPr>
          <p:nvPr/>
        </p:nvSpPr>
        <p:spPr bwMode="auto">
          <a:xfrm flipH="1">
            <a:off x="1981200" y="381000"/>
            <a:ext cx="609600" cy="533400"/>
          </a:xfrm>
          <a:prstGeom prst="line">
            <a:avLst/>
          </a:prstGeom>
          <a:noFill/>
          <a:ln w="9525">
            <a:solidFill>
              <a:schemeClr val="tx1"/>
            </a:solidFill>
            <a:round/>
            <a:headEnd/>
            <a:tailEnd type="triangle" w="med" len="med"/>
          </a:ln>
        </p:spPr>
        <p:txBody>
          <a:bodyPr/>
          <a:lstStyle/>
          <a:p>
            <a:endParaRPr lang="zh-CN" altLang="en-US"/>
          </a:p>
        </p:txBody>
      </p:sp>
      <p:sp>
        <p:nvSpPr>
          <p:cNvPr id="76811" name="Line 20"/>
          <p:cNvSpPr>
            <a:spLocks noChangeShapeType="1"/>
          </p:cNvSpPr>
          <p:nvPr/>
        </p:nvSpPr>
        <p:spPr bwMode="auto">
          <a:xfrm>
            <a:off x="3200400" y="609600"/>
            <a:ext cx="1828800" cy="533400"/>
          </a:xfrm>
          <a:prstGeom prst="line">
            <a:avLst/>
          </a:prstGeom>
          <a:noFill/>
          <a:ln w="9525">
            <a:solidFill>
              <a:schemeClr val="tx1"/>
            </a:solidFill>
            <a:round/>
            <a:headEnd/>
            <a:tailEnd type="triangle" w="med" len="med"/>
          </a:ln>
        </p:spPr>
        <p:txBody>
          <a:bodyPr/>
          <a:lstStyle/>
          <a:p>
            <a:endParaRPr lang="zh-CN" altLang="en-US"/>
          </a:p>
        </p:txBody>
      </p:sp>
      <p:sp>
        <p:nvSpPr>
          <p:cNvPr id="76812" name="Line 21"/>
          <p:cNvSpPr>
            <a:spLocks noChangeShapeType="1"/>
          </p:cNvSpPr>
          <p:nvPr/>
        </p:nvSpPr>
        <p:spPr bwMode="auto">
          <a:xfrm>
            <a:off x="2971800" y="609600"/>
            <a:ext cx="1524000" cy="3962400"/>
          </a:xfrm>
          <a:prstGeom prst="line">
            <a:avLst/>
          </a:prstGeom>
          <a:noFill/>
          <a:ln w="9525">
            <a:solidFill>
              <a:schemeClr val="tx1"/>
            </a:solidFill>
            <a:round/>
            <a:headEnd/>
            <a:tailEnd type="triangle" w="med" len="med"/>
          </a:ln>
        </p:spPr>
        <p:txBody>
          <a:bodyPr/>
          <a:lstStyle/>
          <a:p>
            <a:endParaRPr lang="zh-CN" altLang="en-US"/>
          </a:p>
        </p:txBody>
      </p:sp>
      <p:sp>
        <p:nvSpPr>
          <p:cNvPr id="76813" name="Line 22"/>
          <p:cNvSpPr>
            <a:spLocks noChangeShapeType="1"/>
          </p:cNvSpPr>
          <p:nvPr/>
        </p:nvSpPr>
        <p:spPr bwMode="auto">
          <a:xfrm flipH="1">
            <a:off x="1752600" y="609600"/>
            <a:ext cx="1219200" cy="3657600"/>
          </a:xfrm>
          <a:prstGeom prst="line">
            <a:avLst/>
          </a:prstGeom>
          <a:noFill/>
          <a:ln w="9525">
            <a:solidFill>
              <a:schemeClr val="tx1"/>
            </a:solidFill>
            <a:round/>
            <a:headEnd/>
            <a:tailEnd type="triangle" w="med" len="med"/>
          </a:ln>
        </p:spPr>
        <p:txBody>
          <a:bodyPr/>
          <a:lstStyle/>
          <a:p>
            <a:endParaRPr lang="zh-CN" altLang="en-US"/>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762000" y="0"/>
            <a:ext cx="7772400" cy="152400"/>
          </a:xfrm>
        </p:spPr>
        <p:txBody>
          <a:bodyPr/>
          <a:lstStyle/>
          <a:p>
            <a:pPr eaLnBrk="1" hangingPunct="1"/>
            <a:r>
              <a:rPr lang="en-US" altLang="zh-CN" dirty="0" smtClean="0"/>
              <a:t> </a:t>
            </a:r>
          </a:p>
        </p:txBody>
      </p:sp>
      <p:sp>
        <p:nvSpPr>
          <p:cNvPr id="77827" name="Rectangle 3"/>
          <p:cNvSpPr>
            <a:spLocks noGrp="1" noChangeArrowheads="1"/>
          </p:cNvSpPr>
          <p:nvPr>
            <p:ph type="body" idx="1"/>
          </p:nvPr>
        </p:nvSpPr>
        <p:spPr>
          <a:xfrm>
            <a:off x="179388" y="228600"/>
            <a:ext cx="8964612" cy="6224588"/>
          </a:xfrm>
        </p:spPr>
        <p:txBody>
          <a:bodyPr/>
          <a:lstStyle/>
          <a:p>
            <a:pPr eaLnBrk="1" hangingPunct="1"/>
            <a:r>
              <a:rPr lang="en-US" altLang="zh-CN" b="1" dirty="0" smtClean="0">
                <a:latin typeface="Times New Roman" pitchFamily="18" charset="0"/>
              </a:rPr>
              <a:t>A diversity of repair systems have evolved : </a:t>
            </a:r>
            <a:r>
              <a:rPr lang="en-US" altLang="zh-CN" b="1" dirty="0" smtClean="0">
                <a:solidFill>
                  <a:srgbClr val="FF0000"/>
                </a:solidFill>
                <a:latin typeface="Times New Roman" pitchFamily="18" charset="0"/>
              </a:rPr>
              <a:t>mismatch repair</a:t>
            </a:r>
            <a:r>
              <a:rPr lang="en-US" altLang="zh-CN" b="1" dirty="0" smtClean="0">
                <a:latin typeface="Times New Roman" pitchFamily="18" charset="0"/>
              </a:rPr>
              <a:t>, </a:t>
            </a:r>
            <a:r>
              <a:rPr lang="en-US" altLang="zh-CN" b="1" dirty="0" smtClean="0">
                <a:solidFill>
                  <a:srgbClr val="FF0000"/>
                </a:solidFill>
                <a:latin typeface="Times New Roman" pitchFamily="18" charset="0"/>
              </a:rPr>
              <a:t>base-excision repair</a:t>
            </a:r>
            <a:r>
              <a:rPr lang="en-US" altLang="zh-CN" b="1" dirty="0" smtClean="0">
                <a:latin typeface="Times New Roman" pitchFamily="18" charset="0"/>
              </a:rPr>
              <a:t>, </a:t>
            </a:r>
            <a:r>
              <a:rPr lang="en-US" altLang="zh-CN" b="1" dirty="0" smtClean="0">
                <a:solidFill>
                  <a:srgbClr val="FF0000"/>
                </a:solidFill>
                <a:latin typeface="Times New Roman" pitchFamily="18" charset="0"/>
              </a:rPr>
              <a:t>nucleotide-excision repair</a:t>
            </a:r>
            <a:r>
              <a:rPr lang="en-US" altLang="zh-CN" b="1" dirty="0" smtClean="0">
                <a:latin typeface="Times New Roman" pitchFamily="18" charset="0"/>
              </a:rPr>
              <a:t> and </a:t>
            </a:r>
            <a:r>
              <a:rPr lang="en-US" altLang="zh-CN" b="1" dirty="0" smtClean="0">
                <a:solidFill>
                  <a:srgbClr val="FF0000"/>
                </a:solidFill>
                <a:latin typeface="Times New Roman" pitchFamily="18" charset="0"/>
              </a:rPr>
              <a:t>direct repair</a:t>
            </a:r>
            <a:r>
              <a:rPr lang="en-US" altLang="zh-CN" b="1" dirty="0" smtClean="0">
                <a:latin typeface="Times New Roman" pitchFamily="18" charset="0"/>
              </a:rPr>
              <a:t> are the common types found.</a:t>
            </a:r>
          </a:p>
          <a:p>
            <a:pPr eaLnBrk="1" hangingPunct="1"/>
            <a:r>
              <a:rPr lang="en-US" altLang="zh-CN" b="1" dirty="0" smtClean="0">
                <a:latin typeface="Times New Roman" pitchFamily="18" charset="0"/>
              </a:rPr>
              <a:t>Many DNA repair systems are energetically </a:t>
            </a:r>
            <a:r>
              <a:rPr lang="en-US" altLang="zh-CN" b="1" dirty="0" smtClean="0">
                <a:solidFill>
                  <a:srgbClr val="FF0000"/>
                </a:solidFill>
                <a:latin typeface="Times New Roman" pitchFamily="18" charset="0"/>
              </a:rPr>
              <a:t>expensive</a:t>
            </a:r>
            <a:r>
              <a:rPr lang="en-US" altLang="zh-CN" b="1" dirty="0" smtClean="0">
                <a:latin typeface="Times New Roman" pitchFamily="18" charset="0"/>
              </a:rPr>
              <a:t> (very inefficient compared with other metabolic pathways) and redundant (especially to some common types of lesions).</a:t>
            </a:r>
          </a:p>
          <a:p>
            <a:pPr eaLnBrk="1" hangingPunct="1"/>
            <a:r>
              <a:rPr lang="en-US" altLang="zh-CN" b="1" dirty="0" smtClean="0">
                <a:latin typeface="Times New Roman" pitchFamily="18" charset="0"/>
              </a:rPr>
              <a:t>Complementary synthesis (based on the duplex DNA structure) after elimination of the damaged nucleotides is a common principle for all the repair systems. </a:t>
            </a:r>
          </a:p>
        </p:txBody>
      </p:sp>
    </p:spTree>
  </p:cSld>
  <p:clrMapOvr>
    <a:masterClrMapping/>
  </p:clrMapOvr>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533400" y="261938"/>
          <a:ext cx="8197850" cy="6367461"/>
        </p:xfrm>
        <a:graphic>
          <a:graphicData uri="http://schemas.openxmlformats.org/drawingml/2006/table">
            <a:tbl>
              <a:tblPr firstRow="1" bandRow="1">
                <a:tableStyleId>{69012ECD-51FC-41F1-AA8D-1B2483CD663E}</a:tableStyleId>
              </a:tblPr>
              <a:tblGrid>
                <a:gridCol w="1521895">
                  <a:extLst>
                    <a:ext uri="{9D8B030D-6E8A-4147-A177-3AD203B41FA5}">
                      <a16:colId xmlns:a16="http://schemas.microsoft.com/office/drawing/2014/main" val="20000"/>
                    </a:ext>
                  </a:extLst>
                </a:gridCol>
                <a:gridCol w="3020510">
                  <a:extLst>
                    <a:ext uri="{9D8B030D-6E8A-4147-A177-3AD203B41FA5}">
                      <a16:colId xmlns:a16="http://schemas.microsoft.com/office/drawing/2014/main" val="20001"/>
                    </a:ext>
                  </a:extLst>
                </a:gridCol>
                <a:gridCol w="3655445">
                  <a:extLst>
                    <a:ext uri="{9D8B030D-6E8A-4147-A177-3AD203B41FA5}">
                      <a16:colId xmlns:a16="http://schemas.microsoft.com/office/drawing/2014/main" val="20002"/>
                    </a:ext>
                  </a:extLst>
                </a:gridCol>
              </a:tblGrid>
              <a:tr h="393344">
                <a:tc>
                  <a:txBody>
                    <a:bodyPr/>
                    <a:lstStyle/>
                    <a:p>
                      <a:pPr algn="ctr"/>
                      <a:r>
                        <a:rPr lang="en-US" sz="1600" cap="none" baseline="0" dirty="0" smtClean="0"/>
                        <a:t>TABLE 25-5</a:t>
                      </a:r>
                      <a:endParaRPr lang="en-US" sz="1600" cap="none" baseline="0" dirty="0"/>
                    </a:p>
                  </a:txBody>
                  <a:tcPr marL="91431" marR="91431" anchor="ctr">
                    <a:lnL w="12700" cap="flat" cmpd="sng" algn="ctr">
                      <a:solidFill>
                        <a:srgbClr val="808080">
                          <a:lumMod val="75000"/>
                        </a:srgbClr>
                      </a:solidFill>
                      <a:prstDash val="solid"/>
                      <a:round/>
                      <a:headEnd type="none" w="med" len="med"/>
                      <a:tailEnd type="none" w="med" len="med"/>
                    </a:lnL>
                    <a:lnT w="12700" cap="flat" cmpd="sng" algn="ctr">
                      <a:solidFill>
                        <a:srgbClr val="808080">
                          <a:lumMod val="75000"/>
                        </a:srgbClr>
                      </a:solidFill>
                      <a:prstDash val="solid"/>
                      <a:round/>
                      <a:headEnd type="none" w="med" len="med"/>
                      <a:tailEnd type="none" w="med" len="med"/>
                    </a:lnT>
                    <a:lnB w="12700" cap="flat" cmpd="sng" algn="ctr">
                      <a:solidFill>
                        <a:srgbClr val="808080">
                          <a:lumMod val="75000"/>
                        </a:srgbClr>
                      </a:solidFill>
                      <a:prstDash val="solid"/>
                      <a:round/>
                      <a:headEnd type="none" w="med" len="med"/>
                      <a:tailEnd type="none" w="med" len="med"/>
                    </a:lnB>
                    <a:solidFill>
                      <a:srgbClr val="470F26"/>
                    </a:solidFill>
                  </a:tcPr>
                </a:tc>
                <a:tc gridSpan="2">
                  <a:txBody>
                    <a:bodyPr/>
                    <a:lstStyle/>
                    <a:p>
                      <a:r>
                        <a:rPr lang="en-US" sz="1600" b="1" kern="1200" cap="none" baseline="0" dirty="0" smtClean="0">
                          <a:solidFill>
                            <a:schemeClr val="bg1"/>
                          </a:solidFill>
                          <a:latin typeface="+mn-lt"/>
                          <a:ea typeface="+mn-ea"/>
                          <a:cs typeface="+mn-cs"/>
                        </a:rPr>
                        <a:t>Types of DNA Repair Systems in </a:t>
                      </a:r>
                      <a:r>
                        <a:rPr lang="en-US" sz="1600" b="1" i="1" kern="1200" cap="none" baseline="0" dirty="0" smtClean="0">
                          <a:solidFill>
                            <a:schemeClr val="bg1"/>
                          </a:solidFill>
                          <a:latin typeface="+mn-lt"/>
                          <a:ea typeface="+mn-ea"/>
                          <a:cs typeface="+mn-cs"/>
                        </a:rPr>
                        <a:t>E. coli</a:t>
                      </a:r>
                      <a:endParaRPr lang="en-US" sz="1600" i="1" cap="none" baseline="0" dirty="0">
                        <a:solidFill>
                          <a:schemeClr val="bg1"/>
                        </a:solidFill>
                      </a:endParaRPr>
                    </a:p>
                  </a:txBody>
                  <a:tcPr marL="91431" marR="91431" anchor="ctr">
                    <a:lnR w="12700" cap="flat" cmpd="sng" algn="ctr">
                      <a:solidFill>
                        <a:srgbClr val="808080">
                          <a:lumMod val="75000"/>
                        </a:srgbClr>
                      </a:solidFill>
                      <a:prstDash val="solid"/>
                      <a:round/>
                      <a:headEnd type="none" w="med" len="med"/>
                      <a:tailEnd type="none" w="med" len="med"/>
                    </a:lnR>
                    <a:lnT w="12700" cap="flat" cmpd="sng" algn="ctr">
                      <a:solidFill>
                        <a:srgbClr val="808080">
                          <a:lumMod val="75000"/>
                        </a:srgbClr>
                      </a:solidFill>
                      <a:prstDash val="solid"/>
                      <a:round/>
                      <a:headEnd type="none" w="med" len="med"/>
                      <a:tailEnd type="none" w="med" len="med"/>
                    </a:lnT>
                    <a:lnB w="12700" cap="flat" cmpd="sng" algn="ctr">
                      <a:solidFill>
                        <a:srgbClr val="808080">
                          <a:lumMod val="75000"/>
                        </a:srgbClr>
                      </a:solidFill>
                      <a:prstDash val="solid"/>
                      <a:round/>
                      <a:headEnd type="none" w="med" len="med"/>
                      <a:tailEnd type="none" w="med" len="med"/>
                    </a:lnB>
                    <a:solidFill>
                      <a:srgbClr val="667B81"/>
                    </a:solidFill>
                  </a:tcPr>
                </a:tc>
                <a:tc hMerge="1">
                  <a:txBody>
                    <a:bodyPr/>
                    <a:lstStyle/>
                    <a:p>
                      <a:endParaRPr lang="en-US"/>
                    </a:p>
                  </a:txBody>
                  <a:tcPr/>
                </a:tc>
                <a:extLst>
                  <a:ext uri="{0D108BD9-81ED-4DB2-BD59-A6C34878D82A}">
                    <a16:rowId xmlns:a16="http://schemas.microsoft.com/office/drawing/2014/main" val="10000"/>
                  </a:ext>
                </a:extLst>
              </a:tr>
              <a:tr h="304802">
                <a:tc gridSpan="2">
                  <a:txBody>
                    <a:bodyPr/>
                    <a:lstStyle/>
                    <a:p>
                      <a:r>
                        <a:rPr lang="en-US" sz="1400" b="1" cap="none" baseline="0" dirty="0" smtClean="0">
                          <a:solidFill>
                            <a:srgbClr val="000000"/>
                          </a:solidFill>
                        </a:rPr>
                        <a:t>Enzymes/proteins</a:t>
                      </a:r>
                      <a:endParaRPr lang="en-US" sz="1400" b="1" cap="none" baseline="0" dirty="0">
                        <a:solidFill>
                          <a:srgbClr val="000000"/>
                        </a:solidFill>
                      </a:endParaRPr>
                    </a:p>
                  </a:txBody>
                  <a:tcPr marL="91431" marR="91431" anchor="ctr">
                    <a:lnL w="12700" cap="flat" cmpd="sng" algn="ctr">
                      <a:solidFill>
                        <a:srgbClr val="808080">
                          <a:lumMod val="75000"/>
                        </a:srgbClr>
                      </a:solidFill>
                      <a:prstDash val="solid"/>
                      <a:round/>
                      <a:headEnd type="none" w="med" len="med"/>
                      <a:tailEnd type="none" w="med" len="med"/>
                    </a:lnL>
                    <a:lnT w="12700" cap="flat" cmpd="sng" algn="ctr">
                      <a:solidFill>
                        <a:srgbClr val="808080">
                          <a:lumMod val="75000"/>
                        </a:srgbClr>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E4E5E4"/>
                    </a:solidFill>
                  </a:tcPr>
                </a:tc>
                <a:tc hMerge="1">
                  <a:txBody>
                    <a:bodyPr/>
                    <a:lstStyle/>
                    <a:p>
                      <a:endParaRPr lang="en-US"/>
                    </a:p>
                  </a:txBody>
                  <a:tcPr/>
                </a:tc>
                <a:tc>
                  <a:txBody>
                    <a:bodyPr/>
                    <a:lstStyle/>
                    <a:p>
                      <a:pPr algn="l"/>
                      <a:r>
                        <a:rPr lang="en-US" sz="1400" b="1" cap="none" baseline="0" dirty="0" smtClean="0">
                          <a:solidFill>
                            <a:schemeClr val="tx1"/>
                          </a:solidFill>
                        </a:rPr>
                        <a:t>Type of damage</a:t>
                      </a:r>
                      <a:endParaRPr lang="en-US" sz="1400" b="1" cap="none" baseline="0" dirty="0">
                        <a:solidFill>
                          <a:schemeClr val="tx1"/>
                        </a:solidFill>
                      </a:endParaRPr>
                    </a:p>
                  </a:txBody>
                  <a:tcPr marL="91431" marR="91431" anchor="ctr">
                    <a:lnR w="12700" cap="flat" cmpd="sng" algn="ctr">
                      <a:solidFill>
                        <a:srgbClr val="808080">
                          <a:lumMod val="75000"/>
                        </a:srgbClr>
                      </a:solidFill>
                      <a:prstDash val="solid"/>
                      <a:round/>
                      <a:headEnd type="none" w="med" len="med"/>
                      <a:tailEnd type="none" w="med" len="med"/>
                    </a:lnR>
                    <a:lnT w="12700" cap="flat" cmpd="sng" algn="ctr">
                      <a:solidFill>
                        <a:srgbClr val="808080">
                          <a:lumMod val="75000"/>
                        </a:srgbClr>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E4E5E4"/>
                    </a:solidFill>
                  </a:tcPr>
                </a:tc>
                <a:extLst>
                  <a:ext uri="{0D108BD9-81ED-4DB2-BD59-A6C34878D82A}">
                    <a16:rowId xmlns:a16="http://schemas.microsoft.com/office/drawing/2014/main" val="10001"/>
                  </a:ext>
                </a:extLst>
              </a:tr>
              <a:tr h="2438415">
                <a:tc gridSpan="2">
                  <a:txBody>
                    <a:bodyPr/>
                    <a:lstStyle/>
                    <a:p>
                      <a:r>
                        <a:rPr lang="en-US" sz="1400" b="1" i="0" cap="none" baseline="0" dirty="0" smtClean="0">
                          <a:solidFill>
                            <a:srgbClr val="000000"/>
                          </a:solidFill>
                        </a:rPr>
                        <a:t>Mismatch repair</a:t>
                      </a:r>
                    </a:p>
                    <a:p>
                      <a:r>
                        <a:rPr lang="en-US" sz="1400" b="0" i="0" cap="none" baseline="0" dirty="0" smtClean="0">
                          <a:solidFill>
                            <a:srgbClr val="000000"/>
                          </a:solidFill>
                        </a:rPr>
                        <a:t>Dam methylase</a:t>
                      </a:r>
                    </a:p>
                    <a:p>
                      <a:r>
                        <a:rPr lang="en-US" sz="1400" b="0" i="0" cap="none" baseline="0" dirty="0" smtClean="0">
                          <a:solidFill>
                            <a:srgbClr val="000000"/>
                          </a:solidFill>
                        </a:rPr>
                        <a:t>MutH, MutL, MutS proteins</a:t>
                      </a:r>
                    </a:p>
                    <a:p>
                      <a:r>
                        <a:rPr lang="en-US" sz="1400" b="0" i="0" cap="none" baseline="0" dirty="0" smtClean="0">
                          <a:solidFill>
                            <a:srgbClr val="000000"/>
                          </a:solidFill>
                        </a:rPr>
                        <a:t>DNA helicase II</a:t>
                      </a:r>
                    </a:p>
                    <a:p>
                      <a:r>
                        <a:rPr lang="en-US" sz="1400" b="0" i="0" cap="none" baseline="0" dirty="0" smtClean="0">
                          <a:solidFill>
                            <a:srgbClr val="000000"/>
                          </a:solidFill>
                        </a:rPr>
                        <a:t>SSB</a:t>
                      </a:r>
                    </a:p>
                    <a:p>
                      <a:r>
                        <a:rPr lang="en-US" sz="1400" b="0" i="0" cap="none" baseline="0" dirty="0" smtClean="0">
                          <a:solidFill>
                            <a:srgbClr val="000000"/>
                          </a:solidFill>
                        </a:rPr>
                        <a:t>DNA polymerase III</a:t>
                      </a:r>
                    </a:p>
                    <a:p>
                      <a:r>
                        <a:rPr lang="en-US" sz="1400" b="0" i="0" cap="none" baseline="0" dirty="0" smtClean="0">
                          <a:solidFill>
                            <a:srgbClr val="000000"/>
                          </a:solidFill>
                        </a:rPr>
                        <a:t>Exonuclease I</a:t>
                      </a:r>
                    </a:p>
                    <a:p>
                      <a:r>
                        <a:rPr lang="en-US" sz="1400" b="0" i="0" cap="none" baseline="0" dirty="0" smtClean="0">
                          <a:solidFill>
                            <a:srgbClr val="000000"/>
                          </a:solidFill>
                        </a:rPr>
                        <a:t>Exonuclease VII</a:t>
                      </a:r>
                    </a:p>
                    <a:p>
                      <a:r>
                        <a:rPr lang="en-US" sz="1400" b="0" i="0" cap="none" baseline="0" dirty="0" smtClean="0">
                          <a:solidFill>
                            <a:srgbClr val="000000"/>
                          </a:solidFill>
                        </a:rPr>
                        <a:t>RecJ nuclease</a:t>
                      </a:r>
                    </a:p>
                    <a:p>
                      <a:r>
                        <a:rPr lang="en-US" sz="1400" b="0" i="0" cap="none" baseline="0" dirty="0" smtClean="0">
                          <a:solidFill>
                            <a:srgbClr val="000000"/>
                          </a:solidFill>
                        </a:rPr>
                        <a:t>Exonuclease X</a:t>
                      </a:r>
                    </a:p>
                    <a:p>
                      <a:r>
                        <a:rPr lang="en-US" sz="1400" b="0" i="0" cap="none" baseline="0" dirty="0" smtClean="0">
                          <a:solidFill>
                            <a:srgbClr val="000000"/>
                          </a:solidFill>
                        </a:rPr>
                        <a:t>DNA ligase</a:t>
                      </a:r>
                      <a:endParaRPr lang="en-US" sz="1400" b="0" i="0" cap="none" baseline="0" dirty="0">
                        <a:solidFill>
                          <a:srgbClr val="000000"/>
                        </a:solidFill>
                      </a:endParaRPr>
                    </a:p>
                  </a:txBody>
                  <a:tcPr marL="91431" marR="91431" anchor="ctr">
                    <a:lnL w="12700" cap="flat" cmpd="sng" algn="ctr">
                      <a:solidFill>
                        <a:scrgbClr r="0" g="0" b="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a:txBody>
                    <a:bodyPr/>
                    <a:lstStyle/>
                    <a:p>
                      <a:pPr algn="l"/>
                      <a:endParaRPr lang="en-US" sz="1400" b="0" i="0" cap="none" baseline="0" dirty="0" smtClean="0">
                        <a:solidFill>
                          <a:srgbClr val="000000"/>
                        </a:solidFill>
                      </a:endParaRPr>
                    </a:p>
                    <a:p>
                      <a:pPr algn="l"/>
                      <a:r>
                        <a:rPr lang="en-US" sz="1400" b="0" i="0" cap="none" baseline="0" dirty="0" smtClean="0">
                          <a:solidFill>
                            <a:srgbClr val="000000"/>
                          </a:solidFill>
                        </a:rPr>
                        <a:t>Mismatches</a:t>
                      </a:r>
                      <a:endParaRPr lang="en-US" sz="1400" b="0" i="0" cap="none" baseline="0" dirty="0">
                        <a:solidFill>
                          <a:srgbClr val="000000"/>
                        </a:solidFill>
                      </a:endParaRPr>
                    </a:p>
                  </a:txBody>
                  <a:tcPr marL="91431" marR="91431" anchor="ct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1158247">
                <a:tc gridSpan="2">
                  <a:txBody>
                    <a:bodyPr/>
                    <a:lstStyle/>
                    <a:p>
                      <a:r>
                        <a:rPr lang="en-US" sz="1400" b="1" i="0" cap="none" baseline="0" dirty="0" smtClean="0">
                          <a:solidFill>
                            <a:srgbClr val="000000"/>
                          </a:solidFill>
                        </a:rPr>
                        <a:t>Base-excision repair</a:t>
                      </a:r>
                    </a:p>
                    <a:p>
                      <a:r>
                        <a:rPr lang="en-US" sz="1400" b="0" i="0" cap="none" baseline="0" dirty="0" smtClean="0">
                          <a:solidFill>
                            <a:srgbClr val="000000"/>
                          </a:solidFill>
                        </a:rPr>
                        <a:t>DNA glycosylases</a:t>
                      </a:r>
                    </a:p>
                    <a:p>
                      <a:r>
                        <a:rPr lang="en-US" sz="1400" b="0" i="0" cap="none" baseline="0" dirty="0" smtClean="0">
                          <a:solidFill>
                            <a:srgbClr val="000000"/>
                          </a:solidFill>
                        </a:rPr>
                        <a:t>AP endonucleases</a:t>
                      </a:r>
                    </a:p>
                    <a:p>
                      <a:r>
                        <a:rPr lang="en-US" sz="1400" b="0" i="0" cap="none" baseline="0" dirty="0" smtClean="0">
                          <a:solidFill>
                            <a:srgbClr val="000000"/>
                          </a:solidFill>
                        </a:rPr>
                        <a:t>DNA polymerase I</a:t>
                      </a:r>
                    </a:p>
                    <a:p>
                      <a:r>
                        <a:rPr lang="en-US" sz="1400" b="0" i="0" cap="none" baseline="0" dirty="0" smtClean="0">
                          <a:solidFill>
                            <a:srgbClr val="000000"/>
                          </a:solidFill>
                        </a:rPr>
                        <a:t>DNA ligase</a:t>
                      </a:r>
                      <a:endParaRPr lang="en-US" sz="1400" b="0" i="0" cap="none" baseline="0" dirty="0">
                        <a:solidFill>
                          <a:srgbClr val="000000"/>
                        </a:solidFill>
                      </a:endParaRPr>
                    </a:p>
                  </a:txBody>
                  <a:tcPr marL="91431" marR="91431" anchor="ctr">
                    <a:lnL w="12700" cap="flat" cmpd="sng" algn="ctr">
                      <a:solidFill>
                        <a:scrgbClr r="0" g="0" b="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400" b="0" i="0" cap="none" baseline="0" dirty="0" smtClean="0">
                        <a:solidFill>
                          <a:srgbClr val="000000"/>
                        </a:solidFil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400" b="0" i="0" cap="none" baseline="0" dirty="0" smtClean="0">
                          <a:solidFill>
                            <a:srgbClr val="000000"/>
                          </a:solidFill>
                        </a:rPr>
                        <a:t>Abnormal bases (uracil, hypoxanthine, xanthine); alkylated bases; in some other organisms, pyrimidine dimers</a:t>
                      </a:r>
                    </a:p>
                  </a:txBody>
                  <a:tcPr marL="91431" marR="91431" anchor="ct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944886">
                <a:tc gridSpan="2">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1" i="0" cap="none" baseline="0" dirty="0" smtClean="0">
                          <a:solidFill>
                            <a:srgbClr val="000000"/>
                          </a:solidFill>
                        </a:rPr>
                        <a:t>Nucleotide-excision repair</a:t>
                      </a:r>
                    </a:p>
                    <a:p>
                      <a:pPr marL="0" marR="0" indent="0" algn="l" defTabSz="457200" rtl="0" eaLnBrk="1" fontAlgn="auto" latinLnBrk="0" hangingPunct="1">
                        <a:lnSpc>
                          <a:spcPct val="100000"/>
                        </a:lnSpc>
                        <a:spcBef>
                          <a:spcPts val="0"/>
                        </a:spcBef>
                        <a:spcAft>
                          <a:spcPts val="0"/>
                        </a:spcAft>
                        <a:buClrTx/>
                        <a:buSzTx/>
                        <a:buFontTx/>
                        <a:buNone/>
                        <a:tabLst/>
                        <a:defRPr/>
                      </a:pPr>
                      <a:r>
                        <a:rPr lang="en-US" sz="1400" b="0" i="0" cap="none" baseline="0" dirty="0" smtClean="0">
                          <a:solidFill>
                            <a:srgbClr val="000000"/>
                          </a:solidFill>
                        </a:rPr>
                        <a:t>ABC excinuclease</a:t>
                      </a:r>
                    </a:p>
                    <a:p>
                      <a:pPr marL="0" marR="0" indent="0" algn="l" defTabSz="457200" rtl="0" eaLnBrk="1" fontAlgn="auto" latinLnBrk="0" hangingPunct="1">
                        <a:lnSpc>
                          <a:spcPct val="100000"/>
                        </a:lnSpc>
                        <a:spcBef>
                          <a:spcPts val="0"/>
                        </a:spcBef>
                        <a:spcAft>
                          <a:spcPts val="0"/>
                        </a:spcAft>
                        <a:buClrTx/>
                        <a:buSzTx/>
                        <a:buFontTx/>
                        <a:buNone/>
                        <a:tabLst/>
                        <a:defRPr/>
                      </a:pPr>
                      <a:r>
                        <a:rPr lang="en-US" sz="1400" b="0" i="0" cap="none" baseline="0" dirty="0" smtClean="0">
                          <a:solidFill>
                            <a:srgbClr val="000000"/>
                          </a:solidFill>
                        </a:rPr>
                        <a:t>DNA polymerase I</a:t>
                      </a:r>
                    </a:p>
                    <a:p>
                      <a:pPr marL="0" marR="0" indent="0" algn="l" defTabSz="457200" rtl="0" eaLnBrk="1" fontAlgn="auto" latinLnBrk="0" hangingPunct="1">
                        <a:lnSpc>
                          <a:spcPct val="100000"/>
                        </a:lnSpc>
                        <a:spcBef>
                          <a:spcPts val="0"/>
                        </a:spcBef>
                        <a:spcAft>
                          <a:spcPts val="0"/>
                        </a:spcAft>
                        <a:buClrTx/>
                        <a:buSzTx/>
                        <a:buFontTx/>
                        <a:buNone/>
                        <a:tabLst/>
                        <a:defRPr/>
                      </a:pPr>
                      <a:r>
                        <a:rPr lang="en-US" sz="1400" b="0" i="0" cap="none" baseline="0" dirty="0" smtClean="0">
                          <a:solidFill>
                            <a:srgbClr val="000000"/>
                          </a:solidFill>
                        </a:rPr>
                        <a:t>DNA ligase</a:t>
                      </a:r>
                    </a:p>
                  </a:txBody>
                  <a:tcPr marL="91431" marR="91431" anchor="ctr">
                    <a:lnL w="12700" cap="flat" cmpd="sng" algn="ctr">
                      <a:solidFill>
                        <a:scrgbClr r="0" g="0" b="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400" b="0" i="0" cap="none" baseline="0" dirty="0" smtClean="0">
                        <a:solidFill>
                          <a:srgbClr val="000000"/>
                        </a:solidFil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400" b="0" i="0" cap="none" baseline="0" dirty="0" smtClean="0">
                          <a:solidFill>
                            <a:srgbClr val="000000"/>
                          </a:solidFill>
                        </a:rPr>
                        <a:t>DNA lesions that cause large structural change (e.g., pyrimidine dimers)</a:t>
                      </a:r>
                    </a:p>
                  </a:txBody>
                  <a:tcPr marL="91431" marR="91431" anchor="ct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8163">
                <a:tc gridSpan="2">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1" i="0" cap="none" baseline="0" dirty="0" smtClean="0">
                          <a:solidFill>
                            <a:srgbClr val="000000"/>
                          </a:solidFill>
                        </a:rPr>
                        <a:t>Direct repair</a:t>
                      </a:r>
                    </a:p>
                    <a:p>
                      <a:pPr marL="0" marR="0" indent="0" algn="l" defTabSz="457200" rtl="0" eaLnBrk="1" fontAlgn="auto" latinLnBrk="0" hangingPunct="1">
                        <a:lnSpc>
                          <a:spcPct val="100000"/>
                        </a:lnSpc>
                        <a:spcBef>
                          <a:spcPts val="0"/>
                        </a:spcBef>
                        <a:spcAft>
                          <a:spcPts val="0"/>
                        </a:spcAft>
                        <a:buClrTx/>
                        <a:buSzTx/>
                        <a:buFontTx/>
                        <a:buNone/>
                        <a:tabLst/>
                        <a:defRPr/>
                      </a:pPr>
                      <a:r>
                        <a:rPr lang="en-US" sz="1400" b="0" i="0" cap="none" baseline="0" dirty="0" smtClean="0">
                          <a:solidFill>
                            <a:srgbClr val="000000"/>
                          </a:solidFill>
                        </a:rPr>
                        <a:t>DNA photolyases</a:t>
                      </a:r>
                    </a:p>
                  </a:txBody>
                  <a:tcPr marL="91431" marR="91431" anchor="ctr">
                    <a:lnL w="12700" cap="flat" cmpd="sng" algn="ctr">
                      <a:solidFill>
                        <a:scrgbClr r="0" g="0" b="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a:txBody>
                    <a:bodyPr/>
                    <a:lstStyle/>
                    <a:p>
                      <a:pPr algn="l"/>
                      <a:r>
                        <a:rPr lang="en-US" sz="1400" b="0" i="0" cap="none" baseline="0" dirty="0" smtClean="0">
                          <a:solidFill>
                            <a:srgbClr val="000000"/>
                          </a:solidFill>
                        </a:rPr>
                        <a:t>Pyrimidine dimers</a:t>
                      </a:r>
                      <a:endParaRPr lang="en-US" sz="1400" b="0" i="0" cap="none" baseline="0" dirty="0">
                        <a:solidFill>
                          <a:srgbClr val="000000"/>
                        </a:solidFill>
                      </a:endParaRPr>
                    </a:p>
                  </a:txBody>
                  <a:tcPr marL="91431" marR="91431" anchor="ct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04802">
                <a:tc gridSpan="2">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i="1" cap="none" baseline="0" dirty="0" smtClean="0">
                          <a:solidFill>
                            <a:srgbClr val="000000"/>
                          </a:solidFill>
                        </a:rPr>
                        <a:t>O</a:t>
                      </a:r>
                      <a:r>
                        <a:rPr lang="en-US" sz="1400" b="0" i="0" cap="none" baseline="30000" dirty="0" smtClean="0">
                          <a:solidFill>
                            <a:srgbClr val="000000"/>
                          </a:solidFill>
                        </a:rPr>
                        <a:t>6</a:t>
                      </a:r>
                      <a:r>
                        <a:rPr lang="en-US" sz="1400" b="0" i="0" cap="none" baseline="0" dirty="0" smtClean="0">
                          <a:solidFill>
                            <a:srgbClr val="000000"/>
                          </a:solidFill>
                        </a:rPr>
                        <a:t>-Methylguanine-DNA methyltransferase</a:t>
                      </a:r>
                    </a:p>
                  </a:txBody>
                  <a:tcPr marL="91431" marR="91431" anchor="ctr">
                    <a:lnL w="12700" cap="flat" cmpd="sng" algn="ctr">
                      <a:solidFill>
                        <a:scrgbClr r="0" g="0" b="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i="1" cap="none" baseline="0" dirty="0" smtClean="0">
                          <a:solidFill>
                            <a:srgbClr val="000000"/>
                          </a:solidFill>
                        </a:rPr>
                        <a:t>O</a:t>
                      </a:r>
                      <a:r>
                        <a:rPr lang="en-US" sz="1400" b="0" i="0" cap="none" baseline="30000" dirty="0" smtClean="0">
                          <a:solidFill>
                            <a:srgbClr val="000000"/>
                          </a:solidFill>
                        </a:rPr>
                        <a:t>6</a:t>
                      </a:r>
                      <a:r>
                        <a:rPr lang="en-US" sz="1400" b="0" i="0" cap="none" baseline="0" dirty="0" smtClean="0">
                          <a:solidFill>
                            <a:srgbClr val="000000"/>
                          </a:solidFill>
                        </a:rPr>
                        <a:t>-Methylguanine</a:t>
                      </a:r>
                    </a:p>
                  </a:txBody>
                  <a:tcPr marL="91431" marR="91431" anchor="ct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304802">
                <a:tc gridSpan="2">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i="0" cap="none" baseline="0" dirty="0" smtClean="0">
                          <a:solidFill>
                            <a:srgbClr val="000000"/>
                          </a:solidFill>
                        </a:rPr>
                        <a:t>AlkB protein</a:t>
                      </a:r>
                    </a:p>
                  </a:txBody>
                  <a:tcPr marL="91431" marR="91431" anchor="ctr">
                    <a:lnL w="12700" cap="flat" cmpd="sng" algn="ctr">
                      <a:solidFill>
                        <a:scrgbClr r="0" g="0" b="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i="0" cap="none" baseline="0" dirty="0" smtClean="0">
                          <a:solidFill>
                            <a:srgbClr val="000000"/>
                          </a:solidFill>
                        </a:rPr>
                        <a:t>1-Methylguanine, 3-methylcytosine</a:t>
                      </a:r>
                    </a:p>
                  </a:txBody>
                  <a:tcPr marL="91431" marR="91431" anchor="ct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74375233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3"/>
          <p:cNvSpPr>
            <a:spLocks noGrp="1"/>
          </p:cNvSpPr>
          <p:nvPr>
            <p:ph type="title"/>
          </p:nvPr>
        </p:nvSpPr>
        <p:spPr>
          <a:xfrm>
            <a:off x="4572000" y="2819400"/>
            <a:ext cx="4572000" cy="1143000"/>
          </a:xfrm>
        </p:spPr>
        <p:txBody>
          <a:bodyPr/>
          <a:lstStyle/>
          <a:p>
            <a:pPr algn="l"/>
            <a:r>
              <a:rPr lang="en-US" altLang="en-US" sz="2800" b="1" dirty="0">
                <a:solidFill>
                  <a:schemeClr val="tx1"/>
                </a:solidFill>
                <a:latin typeface="Times New Roman" panose="02020603050405020304" pitchFamily="18" charset="0"/>
                <a:cs typeface="Times New Roman" panose="02020603050405020304" pitchFamily="18" charset="0"/>
              </a:rPr>
              <a:t>Methylation of DNA strands </a:t>
            </a:r>
            <a:r>
              <a:rPr lang="en-US" altLang="en-US" sz="2800" b="1" dirty="0" smtClean="0">
                <a:solidFill>
                  <a:schemeClr val="tx1"/>
                </a:solidFill>
                <a:latin typeface="Times New Roman" panose="02020603050405020304" pitchFamily="18" charset="0"/>
                <a:cs typeface="Times New Roman" panose="02020603050405020304" pitchFamily="18" charset="0"/>
              </a:rPr>
              <a:t/>
            </a:r>
            <a:br>
              <a:rPr lang="en-US" altLang="en-US" sz="2800" b="1" dirty="0" smtClean="0">
                <a:solidFill>
                  <a:schemeClr val="tx1"/>
                </a:solidFill>
                <a:latin typeface="Times New Roman" panose="02020603050405020304" pitchFamily="18" charset="0"/>
                <a:cs typeface="Times New Roman" panose="02020603050405020304" pitchFamily="18" charset="0"/>
              </a:rPr>
            </a:br>
            <a:r>
              <a:rPr lang="en-US" altLang="en-US" sz="2800" b="1" dirty="0" smtClean="0">
                <a:solidFill>
                  <a:schemeClr val="tx1"/>
                </a:solidFill>
                <a:latin typeface="Times New Roman" panose="02020603050405020304" pitchFamily="18" charset="0"/>
                <a:cs typeface="Times New Roman" panose="02020603050405020304" pitchFamily="18" charset="0"/>
              </a:rPr>
              <a:t>can </a:t>
            </a:r>
            <a:r>
              <a:rPr lang="en-US" altLang="en-US" sz="2800" b="1" dirty="0">
                <a:solidFill>
                  <a:schemeClr val="tx1"/>
                </a:solidFill>
                <a:latin typeface="Times New Roman" panose="02020603050405020304" pitchFamily="18" charset="0"/>
                <a:cs typeface="Times New Roman" panose="02020603050405020304" pitchFamily="18" charset="0"/>
              </a:rPr>
              <a:t>serve to distinguish </a:t>
            </a:r>
            <a:r>
              <a:rPr lang="en-US" altLang="en-US" sz="2800" b="1" dirty="0" smtClean="0">
                <a:solidFill>
                  <a:schemeClr val="tx1"/>
                </a:solidFill>
                <a:latin typeface="Times New Roman" panose="02020603050405020304" pitchFamily="18" charset="0"/>
                <a:cs typeface="Times New Roman" panose="02020603050405020304" pitchFamily="18" charset="0"/>
              </a:rPr>
              <a:t/>
            </a:r>
            <a:br>
              <a:rPr lang="en-US" altLang="en-US" sz="2800" b="1" dirty="0" smtClean="0">
                <a:solidFill>
                  <a:schemeClr val="tx1"/>
                </a:solidFill>
                <a:latin typeface="Times New Roman" panose="02020603050405020304" pitchFamily="18" charset="0"/>
                <a:cs typeface="Times New Roman" panose="02020603050405020304" pitchFamily="18" charset="0"/>
              </a:rPr>
            </a:br>
            <a:r>
              <a:rPr lang="en-US" altLang="en-US" sz="2800" b="1" dirty="0" smtClean="0">
                <a:solidFill>
                  <a:schemeClr val="tx1"/>
                </a:solidFill>
                <a:latin typeface="Times New Roman" panose="02020603050405020304" pitchFamily="18" charset="0"/>
                <a:cs typeface="Times New Roman" panose="02020603050405020304" pitchFamily="18" charset="0"/>
              </a:rPr>
              <a:t>parent </a:t>
            </a:r>
            <a:r>
              <a:rPr lang="en-US" altLang="en-US" sz="2800" b="1" dirty="0">
                <a:solidFill>
                  <a:schemeClr val="tx1"/>
                </a:solidFill>
                <a:latin typeface="Times New Roman" panose="02020603050405020304" pitchFamily="18" charset="0"/>
                <a:cs typeface="Times New Roman" panose="02020603050405020304" pitchFamily="18" charset="0"/>
              </a:rPr>
              <a:t>(template) strands </a:t>
            </a:r>
            <a:r>
              <a:rPr lang="en-US" altLang="en-US" sz="2800" b="1" dirty="0" smtClean="0">
                <a:solidFill>
                  <a:schemeClr val="tx1"/>
                </a:solidFill>
                <a:latin typeface="Times New Roman" panose="02020603050405020304" pitchFamily="18" charset="0"/>
                <a:cs typeface="Times New Roman" panose="02020603050405020304" pitchFamily="18" charset="0"/>
              </a:rPr>
              <a:t/>
            </a:r>
            <a:br>
              <a:rPr lang="en-US" altLang="en-US" sz="2800" b="1" dirty="0" smtClean="0">
                <a:solidFill>
                  <a:schemeClr val="tx1"/>
                </a:solidFill>
                <a:latin typeface="Times New Roman" panose="02020603050405020304" pitchFamily="18" charset="0"/>
                <a:cs typeface="Times New Roman" panose="02020603050405020304" pitchFamily="18" charset="0"/>
              </a:rPr>
            </a:br>
            <a:r>
              <a:rPr lang="en-US" altLang="en-US" sz="2800" b="1" dirty="0" smtClean="0">
                <a:solidFill>
                  <a:schemeClr val="tx1"/>
                </a:solidFill>
                <a:latin typeface="Times New Roman" panose="02020603050405020304" pitchFamily="18" charset="0"/>
                <a:cs typeface="Times New Roman" panose="02020603050405020304" pitchFamily="18" charset="0"/>
              </a:rPr>
              <a:t>from </a:t>
            </a:r>
            <a:r>
              <a:rPr lang="en-US" altLang="en-US" sz="2800" b="1" dirty="0">
                <a:solidFill>
                  <a:schemeClr val="tx1"/>
                </a:solidFill>
                <a:latin typeface="Times New Roman" panose="02020603050405020304" pitchFamily="18" charset="0"/>
                <a:cs typeface="Times New Roman" panose="02020603050405020304" pitchFamily="18" charset="0"/>
              </a:rPr>
              <a:t>newly synthesized </a:t>
            </a:r>
            <a:r>
              <a:rPr lang="en-US" altLang="en-US" sz="2800" b="1" dirty="0" smtClean="0">
                <a:solidFill>
                  <a:schemeClr val="tx1"/>
                </a:solidFill>
                <a:latin typeface="Times New Roman" panose="02020603050405020304" pitchFamily="18" charset="0"/>
                <a:cs typeface="Times New Roman" panose="02020603050405020304" pitchFamily="18" charset="0"/>
              </a:rPr>
              <a:t/>
            </a:r>
            <a:br>
              <a:rPr lang="en-US" altLang="en-US" sz="2800" b="1" dirty="0" smtClean="0">
                <a:solidFill>
                  <a:schemeClr val="tx1"/>
                </a:solidFill>
                <a:latin typeface="Times New Roman" panose="02020603050405020304" pitchFamily="18" charset="0"/>
                <a:cs typeface="Times New Roman" panose="02020603050405020304" pitchFamily="18" charset="0"/>
              </a:rPr>
            </a:br>
            <a:r>
              <a:rPr lang="en-US" altLang="en-US" sz="2800" b="1" dirty="0" smtClean="0">
                <a:solidFill>
                  <a:schemeClr val="tx1"/>
                </a:solidFill>
                <a:latin typeface="Times New Roman" panose="02020603050405020304" pitchFamily="18" charset="0"/>
                <a:cs typeface="Times New Roman" panose="02020603050405020304" pitchFamily="18" charset="0"/>
              </a:rPr>
              <a:t>strands </a:t>
            </a:r>
            <a:r>
              <a:rPr lang="en-US" altLang="en-US" sz="2800" b="1" dirty="0">
                <a:solidFill>
                  <a:schemeClr val="tx1"/>
                </a:solidFill>
                <a:latin typeface="Times New Roman" panose="02020603050405020304" pitchFamily="18" charset="0"/>
                <a:cs typeface="Times New Roman" panose="02020603050405020304" pitchFamily="18" charset="0"/>
              </a:rPr>
              <a:t>in </a:t>
            </a:r>
            <a:r>
              <a:rPr lang="en-US" altLang="en-US" sz="2800" b="1" i="1" dirty="0">
                <a:solidFill>
                  <a:schemeClr val="tx1"/>
                </a:solidFill>
                <a:latin typeface="Times New Roman" panose="02020603050405020304" pitchFamily="18" charset="0"/>
                <a:cs typeface="Times New Roman" panose="02020603050405020304" pitchFamily="18" charset="0"/>
              </a:rPr>
              <a:t>E. coli </a:t>
            </a:r>
            <a:r>
              <a:rPr lang="en-US" altLang="en-US" sz="2800" b="1" dirty="0">
                <a:solidFill>
                  <a:schemeClr val="tx1"/>
                </a:solidFill>
                <a:latin typeface="Times New Roman" panose="02020603050405020304" pitchFamily="18" charset="0"/>
                <a:cs typeface="Times New Roman" panose="02020603050405020304" pitchFamily="18" charset="0"/>
              </a:rPr>
              <a:t>DNA, </a:t>
            </a:r>
            <a:r>
              <a:rPr lang="en-US" altLang="en-US" sz="2800" b="1" dirty="0" smtClean="0">
                <a:solidFill>
                  <a:schemeClr val="tx1"/>
                </a:solidFill>
                <a:latin typeface="Times New Roman" panose="02020603050405020304" pitchFamily="18" charset="0"/>
                <a:cs typeface="Times New Roman" panose="02020603050405020304" pitchFamily="18" charset="0"/>
              </a:rPr>
              <a:t/>
            </a:r>
            <a:br>
              <a:rPr lang="en-US" altLang="en-US" sz="2800" b="1" dirty="0" smtClean="0">
                <a:solidFill>
                  <a:schemeClr val="tx1"/>
                </a:solidFill>
                <a:latin typeface="Times New Roman" panose="02020603050405020304" pitchFamily="18" charset="0"/>
                <a:cs typeface="Times New Roman" panose="02020603050405020304" pitchFamily="18" charset="0"/>
              </a:rPr>
            </a:br>
            <a:r>
              <a:rPr lang="en-US" altLang="en-US" sz="2800" b="1" dirty="0" smtClean="0">
                <a:solidFill>
                  <a:schemeClr val="tx1"/>
                </a:solidFill>
                <a:latin typeface="Times New Roman" panose="02020603050405020304" pitchFamily="18" charset="0"/>
                <a:cs typeface="Times New Roman" panose="02020603050405020304" pitchFamily="18" charset="0"/>
              </a:rPr>
              <a:t>a </a:t>
            </a:r>
            <a:r>
              <a:rPr lang="en-US" altLang="en-US" sz="2800" b="1" dirty="0">
                <a:solidFill>
                  <a:schemeClr val="tx1"/>
                </a:solidFill>
                <a:latin typeface="Times New Roman" panose="02020603050405020304" pitchFamily="18" charset="0"/>
                <a:cs typeface="Times New Roman" panose="02020603050405020304" pitchFamily="18" charset="0"/>
              </a:rPr>
              <a:t>function that is </a:t>
            </a:r>
            <a:r>
              <a:rPr lang="en-US" altLang="en-US" sz="2800" b="1" dirty="0" smtClean="0">
                <a:solidFill>
                  <a:schemeClr val="tx1"/>
                </a:solidFill>
                <a:latin typeface="Times New Roman" panose="02020603050405020304" pitchFamily="18" charset="0"/>
                <a:cs typeface="Times New Roman" panose="02020603050405020304" pitchFamily="18" charset="0"/>
              </a:rPr>
              <a:t/>
            </a:r>
            <a:br>
              <a:rPr lang="en-US" altLang="en-US" sz="2800" b="1" dirty="0" smtClean="0">
                <a:solidFill>
                  <a:schemeClr val="tx1"/>
                </a:solidFill>
                <a:latin typeface="Times New Roman" panose="02020603050405020304" pitchFamily="18" charset="0"/>
                <a:cs typeface="Times New Roman" panose="02020603050405020304" pitchFamily="18" charset="0"/>
              </a:rPr>
            </a:br>
            <a:r>
              <a:rPr lang="en-US" altLang="en-US" sz="2800" b="1" dirty="0" smtClean="0">
                <a:solidFill>
                  <a:schemeClr val="tx1"/>
                </a:solidFill>
                <a:latin typeface="Times New Roman" panose="02020603050405020304" pitchFamily="18" charset="0"/>
                <a:cs typeface="Times New Roman" panose="02020603050405020304" pitchFamily="18" charset="0"/>
              </a:rPr>
              <a:t>critical </a:t>
            </a:r>
            <a:r>
              <a:rPr lang="en-US" altLang="en-US" sz="2800" b="1" dirty="0">
                <a:solidFill>
                  <a:schemeClr val="tx1"/>
                </a:solidFill>
                <a:latin typeface="Times New Roman" panose="02020603050405020304" pitchFamily="18" charset="0"/>
                <a:cs typeface="Times New Roman" panose="02020603050405020304" pitchFamily="18" charset="0"/>
              </a:rPr>
              <a:t>to mismatch </a:t>
            </a:r>
            <a:r>
              <a:rPr lang="en-US" altLang="en-US" sz="2800" b="1" dirty="0" smtClean="0">
                <a:solidFill>
                  <a:schemeClr val="tx1"/>
                </a:solidFill>
                <a:latin typeface="Times New Roman" panose="02020603050405020304" pitchFamily="18" charset="0"/>
                <a:cs typeface="Times New Roman" panose="02020603050405020304" pitchFamily="18" charset="0"/>
              </a:rPr>
              <a:t>repair.</a:t>
            </a:r>
            <a:endParaRPr lang="en-US" altLang="en-US" sz="2800" b="1" dirty="0" smtClean="0">
              <a:solidFill>
                <a:schemeClr val="tx1"/>
              </a:solidFill>
              <a:latin typeface="Times New Roman" panose="02020603050405020304" pitchFamily="18" charset="0"/>
              <a:cs typeface="Times New Roman" panose="02020603050405020304" pitchFamily="18" charset="0"/>
            </a:endParaRPr>
          </a:p>
        </p:txBody>
      </p:sp>
      <p:pic>
        <p:nvPicPr>
          <p:cNvPr id="81924" name="Picture 5" descr="C:\Users\shannon.moloney\AppData\Local\Temp\wz6632\ch25\figure_25_2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152400"/>
            <a:ext cx="2362200" cy="6114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152400" y="6258586"/>
            <a:ext cx="6090706" cy="584775"/>
          </a:xfrm>
          <a:prstGeom prst="rect">
            <a:avLst/>
          </a:prstGeom>
        </p:spPr>
        <p:txBody>
          <a:bodyPr wrap="none">
            <a:spAutoFit/>
          </a:bodyPr>
          <a:lstStyle/>
          <a:p>
            <a:r>
              <a:rPr lang="en-US" altLang="en-US" sz="3200" b="1" dirty="0" smtClean="0">
                <a:solidFill>
                  <a:srgbClr val="0000FF"/>
                </a:solidFill>
                <a:latin typeface="Times New Roman" panose="02020603050405020304" pitchFamily="18" charset="0"/>
                <a:cs typeface="Times New Roman" panose="02020603050405020304" pitchFamily="18" charset="0"/>
              </a:rPr>
              <a:t>Methylation </a:t>
            </a:r>
            <a:r>
              <a:rPr lang="en-US" altLang="en-US" sz="3200" b="1" dirty="0">
                <a:solidFill>
                  <a:srgbClr val="0000FF"/>
                </a:solidFill>
                <a:latin typeface="Times New Roman" panose="02020603050405020304" pitchFamily="18" charset="0"/>
                <a:cs typeface="Times New Roman" panose="02020603050405020304" pitchFamily="18" charset="0"/>
              </a:rPr>
              <a:t>and mismatch repair</a:t>
            </a:r>
            <a:endParaRPr lang="zh-CN" altLang="en-US" sz="3200"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9647767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1027"/>
          <p:cNvSpPr>
            <a:spLocks noGrp="1" noChangeArrowheads="1"/>
          </p:cNvSpPr>
          <p:nvPr>
            <p:ph type="body" idx="1"/>
          </p:nvPr>
        </p:nvSpPr>
        <p:spPr>
          <a:xfrm>
            <a:off x="0" y="228600"/>
            <a:ext cx="9144000" cy="4114800"/>
          </a:xfrm>
        </p:spPr>
        <p:txBody>
          <a:bodyPr/>
          <a:lstStyle/>
          <a:p>
            <a:pPr eaLnBrk="1" hangingPunct="1">
              <a:lnSpc>
                <a:spcPct val="90000"/>
              </a:lnSpc>
            </a:pPr>
            <a:r>
              <a:rPr lang="en-US" altLang="zh-CN" sz="2800" b="1" dirty="0" smtClean="0">
                <a:latin typeface="Times New Roman" pitchFamily="18" charset="0"/>
              </a:rPr>
              <a:t>When the DNA strands are extensively damaged, the </a:t>
            </a:r>
            <a:r>
              <a:rPr lang="en-US" altLang="zh-CN" sz="2800" b="1" dirty="0" smtClean="0">
                <a:solidFill>
                  <a:srgbClr val="FF0000"/>
                </a:solidFill>
                <a:latin typeface="Times New Roman" pitchFamily="18" charset="0"/>
              </a:rPr>
              <a:t>SOS</a:t>
            </a:r>
            <a:r>
              <a:rPr lang="en-US" altLang="zh-CN" sz="2800" b="1" dirty="0" smtClean="0">
                <a:latin typeface="Times New Roman" pitchFamily="18" charset="0"/>
              </a:rPr>
              <a:t> response and error-prone repair (or translesion replication, being a desperate strategy) will occur.</a:t>
            </a:r>
          </a:p>
          <a:p>
            <a:pPr eaLnBrk="1" hangingPunct="1">
              <a:lnSpc>
                <a:spcPct val="90000"/>
              </a:lnSpc>
            </a:pPr>
            <a:r>
              <a:rPr lang="en-US" altLang="zh-CN" sz="2800" b="1" dirty="0" smtClean="0">
                <a:latin typeface="Times New Roman" pitchFamily="18" charset="0"/>
              </a:rPr>
              <a:t>Some proteins may act to repair lesions (the ABC excinuclease, RecA, Pol II), some to inhibit cell divisions (e.g., sulA), and others to act in translesion replication (Rec A protein, SSB, DNA polymerase V made of UmuC and the shortened UmuD or DNA polymerase IV encoded by the </a:t>
            </a:r>
            <a:r>
              <a:rPr lang="en-US" altLang="zh-CN" sz="2800" b="1" i="1" dirty="0" smtClean="0">
                <a:latin typeface="Times New Roman" pitchFamily="18" charset="0"/>
              </a:rPr>
              <a:t>din</a:t>
            </a:r>
            <a:r>
              <a:rPr lang="en-US" altLang="zh-CN" sz="2800" b="1" dirty="0" smtClean="0">
                <a:latin typeface="Times New Roman" pitchFamily="18" charset="0"/>
              </a:rPr>
              <a:t>B gene).</a:t>
            </a:r>
          </a:p>
          <a:p>
            <a:pPr eaLnBrk="1" hangingPunct="1">
              <a:lnSpc>
                <a:spcPct val="90000"/>
              </a:lnSpc>
            </a:pPr>
            <a:r>
              <a:rPr lang="en-US" altLang="zh-CN" sz="2800" b="1" dirty="0" smtClean="0">
                <a:solidFill>
                  <a:srgbClr val="FF0000"/>
                </a:solidFill>
                <a:latin typeface="Times New Roman" pitchFamily="18" charset="0"/>
              </a:rPr>
              <a:t>Random nucleotides may be added in place of the damaged ones during translesion replications</a:t>
            </a:r>
            <a:r>
              <a:rPr lang="en-US" altLang="zh-CN" sz="2800" b="1" dirty="0" smtClean="0">
                <a:latin typeface="Times New Roman" pitchFamily="18" charset="0"/>
              </a:rPr>
              <a:t>, but the detailed mechanism has not been revealed.</a:t>
            </a:r>
          </a:p>
          <a:p>
            <a:pPr eaLnBrk="1" hangingPunct="1">
              <a:lnSpc>
                <a:spcPct val="90000"/>
              </a:lnSpc>
            </a:pPr>
            <a:r>
              <a:rPr lang="en-US" altLang="zh-CN" sz="2800" b="1" dirty="0" smtClean="0">
                <a:latin typeface="Times New Roman" pitchFamily="18" charset="0"/>
              </a:rPr>
              <a:t>The increased mutations may generate a few cells (although almost all dead) that are better fit to survive the catastrophic conditions (better species may thus evolve).</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a:xfrm>
            <a:off x="539750" y="188913"/>
            <a:ext cx="8280400" cy="1143000"/>
          </a:xfrm>
        </p:spPr>
        <p:txBody>
          <a:bodyPr/>
          <a:lstStyle/>
          <a:p>
            <a:pPr eaLnBrk="1" hangingPunct="1"/>
            <a:r>
              <a:rPr lang="en-US" altLang="zh-CN" sz="4800" b="1" dirty="0" smtClean="0">
                <a:solidFill>
                  <a:srgbClr val="0000FF"/>
                </a:solidFill>
                <a:latin typeface="Times New Roman" pitchFamily="18" charset="0"/>
              </a:rPr>
              <a:t>Nobel Prize in Chemistry 2015</a:t>
            </a:r>
          </a:p>
        </p:txBody>
      </p:sp>
      <p:sp>
        <p:nvSpPr>
          <p:cNvPr id="111619" name="Rectangle 3"/>
          <p:cNvSpPr>
            <a:spLocks noGrp="1" noChangeArrowheads="1"/>
          </p:cNvSpPr>
          <p:nvPr>
            <p:ph type="body" idx="1"/>
          </p:nvPr>
        </p:nvSpPr>
        <p:spPr>
          <a:xfrm>
            <a:off x="0" y="1447800"/>
            <a:ext cx="9144000" cy="6021388"/>
          </a:xfrm>
        </p:spPr>
        <p:txBody>
          <a:bodyPr/>
          <a:lstStyle/>
          <a:p>
            <a:pPr lvl="4" eaLnBrk="1" hangingPunct="1">
              <a:lnSpc>
                <a:spcPct val="90000"/>
              </a:lnSpc>
              <a:buFontTx/>
              <a:buNone/>
            </a:pPr>
            <a:endParaRPr lang="en-US" altLang="zh-CN" sz="2800" b="1" dirty="0" smtClean="0">
              <a:latin typeface="Times New Roman" pitchFamily="18" charset="0"/>
            </a:endParaRPr>
          </a:p>
        </p:txBody>
      </p:sp>
      <p:pic>
        <p:nvPicPr>
          <p:cNvPr id="4" name="图片 3" descr="126024036.jpg"/>
          <p:cNvPicPr>
            <a:picLocks noChangeAspect="1"/>
          </p:cNvPicPr>
          <p:nvPr/>
        </p:nvPicPr>
        <p:blipFill>
          <a:blip r:embed="rId2"/>
          <a:stretch>
            <a:fillRect/>
          </a:stretch>
        </p:blipFill>
        <p:spPr>
          <a:xfrm>
            <a:off x="685800" y="1447800"/>
            <a:ext cx="8128000" cy="4559300"/>
          </a:xfrm>
          <a:prstGeom prst="rect">
            <a:avLst/>
          </a:prstGeom>
        </p:spPr>
      </p:pic>
    </p:spTree>
    <p:extLst>
      <p:ext uri="{BB962C8B-B14F-4D97-AF65-F5344CB8AC3E}">
        <p14:creationId xmlns:p14="http://schemas.microsoft.com/office/powerpoint/2010/main" val="165225373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533400" y="152400"/>
            <a:ext cx="7772400" cy="1143000"/>
          </a:xfrm>
        </p:spPr>
        <p:txBody>
          <a:bodyPr/>
          <a:lstStyle/>
          <a:p>
            <a:pPr eaLnBrk="1" hangingPunct="1"/>
            <a:r>
              <a:rPr lang="en-US" altLang="zh-CN" sz="7200" b="1" dirty="0" smtClean="0">
                <a:solidFill>
                  <a:srgbClr val="0000FF"/>
                </a:solidFill>
                <a:latin typeface="Times New Roman" pitchFamily="18" charset="0"/>
              </a:rPr>
              <a:t>Keywords</a:t>
            </a:r>
          </a:p>
        </p:txBody>
      </p:sp>
      <p:sp>
        <p:nvSpPr>
          <p:cNvPr id="81923" name="Rectangle 3"/>
          <p:cNvSpPr>
            <a:spLocks noGrp="1" noChangeArrowheads="1"/>
          </p:cNvSpPr>
          <p:nvPr>
            <p:ph type="body" idx="1"/>
          </p:nvPr>
        </p:nvSpPr>
        <p:spPr>
          <a:xfrm>
            <a:off x="76200" y="1600200"/>
            <a:ext cx="9144000" cy="5715000"/>
          </a:xfrm>
        </p:spPr>
        <p:txBody>
          <a:bodyPr/>
          <a:lstStyle/>
          <a:p>
            <a:pPr eaLnBrk="1" hangingPunct="1">
              <a:lnSpc>
                <a:spcPct val="90000"/>
              </a:lnSpc>
            </a:pPr>
            <a:r>
              <a:rPr lang="en-US" altLang="zh-CN" b="1" dirty="0" smtClean="0">
                <a:latin typeface="Times New Roman" pitchFamily="18" charset="0"/>
              </a:rPr>
              <a:t>DNA replication --- semiconservative,         bidirectional, and semidiscontinuous</a:t>
            </a:r>
          </a:p>
          <a:p>
            <a:pPr eaLnBrk="1" hangingPunct="1">
              <a:lnSpc>
                <a:spcPct val="90000"/>
              </a:lnSpc>
            </a:pPr>
            <a:r>
              <a:rPr lang="en-US" altLang="zh-CN" b="1" dirty="0" smtClean="0">
                <a:latin typeface="Times New Roman" pitchFamily="18" charset="0"/>
              </a:rPr>
              <a:t>DNA polymerases I --- excision of primers, </a:t>
            </a:r>
          </a:p>
          <a:p>
            <a:pPr eaLnBrk="1" hangingPunct="1">
              <a:lnSpc>
                <a:spcPct val="90000"/>
              </a:lnSpc>
              <a:buNone/>
            </a:pPr>
            <a:r>
              <a:rPr lang="en-US" altLang="zh-CN" b="1" dirty="0" smtClean="0">
                <a:latin typeface="Times New Roman" pitchFamily="18" charset="0"/>
              </a:rPr>
              <a:t>                                          filling of gaps</a:t>
            </a:r>
          </a:p>
          <a:p>
            <a:pPr eaLnBrk="1" hangingPunct="1">
              <a:lnSpc>
                <a:spcPct val="90000"/>
              </a:lnSpc>
            </a:pPr>
            <a:r>
              <a:rPr lang="en-US" altLang="zh-CN" b="1" dirty="0" smtClean="0">
                <a:latin typeface="Times New Roman" pitchFamily="18" charset="0"/>
              </a:rPr>
              <a:t>DNA polymerases III --- new strand elongation</a:t>
            </a:r>
          </a:p>
          <a:p>
            <a:pPr eaLnBrk="1" hangingPunct="1">
              <a:lnSpc>
                <a:spcPct val="90000"/>
              </a:lnSpc>
            </a:pPr>
            <a:endParaRPr lang="en-US" altLang="zh-CN" b="1" dirty="0" smtClean="0">
              <a:latin typeface="Times New Roman"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0" y="838200"/>
            <a:ext cx="9144000" cy="884238"/>
          </a:xfrm>
        </p:spPr>
        <p:txBody>
          <a:bodyPr/>
          <a:lstStyle/>
          <a:p>
            <a:pPr eaLnBrk="1" hangingPunct="1"/>
            <a:r>
              <a:rPr lang="en-US" altLang="zh-CN" sz="5400" b="1" dirty="0" smtClean="0">
                <a:solidFill>
                  <a:srgbClr val="0000FF"/>
                </a:solidFill>
                <a:latin typeface="Times New Roman" pitchFamily="18" charset="0"/>
              </a:rPr>
              <a:t>3. A variety of simple questions were asked about DNA replication</a:t>
            </a:r>
          </a:p>
        </p:txBody>
      </p:sp>
      <p:sp>
        <p:nvSpPr>
          <p:cNvPr id="9219" name="Rectangle 3"/>
          <p:cNvSpPr>
            <a:spLocks noGrp="1" noChangeArrowheads="1"/>
          </p:cNvSpPr>
          <p:nvPr>
            <p:ph type="body" idx="1"/>
          </p:nvPr>
        </p:nvSpPr>
        <p:spPr>
          <a:xfrm>
            <a:off x="0" y="2590800"/>
            <a:ext cx="9144000" cy="3889375"/>
          </a:xfrm>
        </p:spPr>
        <p:txBody>
          <a:bodyPr/>
          <a:lstStyle/>
          <a:p>
            <a:pPr eaLnBrk="1" hangingPunct="1">
              <a:lnSpc>
                <a:spcPct val="90000"/>
              </a:lnSpc>
            </a:pPr>
            <a:r>
              <a:rPr lang="en-US" altLang="zh-CN" b="1" dirty="0" smtClean="0">
                <a:latin typeface="Times New Roman" pitchFamily="18" charset="0"/>
              </a:rPr>
              <a:t>Are the two parental strands </a:t>
            </a:r>
            <a:r>
              <a:rPr lang="en-US" altLang="zh-CN" b="1" dirty="0" smtClean="0">
                <a:solidFill>
                  <a:schemeClr val="tx2"/>
                </a:solidFill>
                <a:latin typeface="Times New Roman" pitchFamily="18" charset="0"/>
              </a:rPr>
              <a:t>completely unwound before replication begins? </a:t>
            </a:r>
          </a:p>
          <a:p>
            <a:pPr eaLnBrk="1" hangingPunct="1">
              <a:lnSpc>
                <a:spcPct val="90000"/>
              </a:lnSpc>
            </a:pPr>
            <a:r>
              <a:rPr lang="en-US" altLang="zh-CN" b="1" dirty="0" smtClean="0">
                <a:solidFill>
                  <a:schemeClr val="tx2"/>
                </a:solidFill>
                <a:latin typeface="Times New Roman" pitchFamily="18" charset="0"/>
              </a:rPr>
              <a:t>Does replication begin at random sites or at a unique site? </a:t>
            </a:r>
          </a:p>
          <a:p>
            <a:pPr eaLnBrk="1" hangingPunct="1">
              <a:lnSpc>
                <a:spcPct val="90000"/>
              </a:lnSpc>
            </a:pPr>
            <a:r>
              <a:rPr lang="en-US" altLang="zh-CN" b="1" dirty="0" smtClean="0">
                <a:solidFill>
                  <a:schemeClr val="tx2"/>
                </a:solidFill>
                <a:latin typeface="Times New Roman" pitchFamily="18" charset="0"/>
              </a:rPr>
              <a:t>Does DNA replication proceed in one direction or both</a:t>
            </a:r>
            <a:r>
              <a:rPr lang="en-US" altLang="zh-CN" b="1" dirty="0" smtClean="0">
                <a:latin typeface="Times New Roman" pitchFamily="18" charset="0"/>
              </a:rPr>
              <a:t> directions? </a:t>
            </a:r>
          </a:p>
          <a:p>
            <a:pPr eaLnBrk="1" hangingPunct="1">
              <a:lnSpc>
                <a:spcPct val="90000"/>
              </a:lnSpc>
            </a:pPr>
            <a:r>
              <a:rPr lang="en-US" altLang="zh-CN" b="1" dirty="0" smtClean="0">
                <a:latin typeface="Times New Roman" pitchFamily="18" charset="0"/>
              </a:rPr>
              <a:t>Does overall chain growth occur in 5’  3’, 3’  5’, or both directions?</a:t>
            </a:r>
          </a:p>
        </p:txBody>
      </p:sp>
      <p:sp>
        <p:nvSpPr>
          <p:cNvPr id="9220" name="Line 4"/>
          <p:cNvSpPr>
            <a:spLocks noChangeShapeType="1"/>
          </p:cNvSpPr>
          <p:nvPr/>
        </p:nvSpPr>
        <p:spPr bwMode="auto">
          <a:xfrm>
            <a:off x="6858000" y="5791200"/>
            <a:ext cx="228600" cy="0"/>
          </a:xfrm>
          <a:prstGeom prst="line">
            <a:avLst/>
          </a:prstGeom>
          <a:noFill/>
          <a:ln w="9525">
            <a:solidFill>
              <a:schemeClr val="tx1"/>
            </a:solidFill>
            <a:round/>
            <a:headEnd/>
            <a:tailEnd type="triangle" w="med" len="med"/>
          </a:ln>
        </p:spPr>
        <p:txBody>
          <a:bodyPr wrap="none" anchor="ctr"/>
          <a:lstStyle/>
          <a:p>
            <a:endParaRPr lang="zh-CN" altLang="en-US"/>
          </a:p>
        </p:txBody>
      </p:sp>
      <p:sp>
        <p:nvSpPr>
          <p:cNvPr id="9221" name="Line 5"/>
          <p:cNvSpPr>
            <a:spLocks noChangeShapeType="1"/>
          </p:cNvSpPr>
          <p:nvPr/>
        </p:nvSpPr>
        <p:spPr bwMode="auto">
          <a:xfrm>
            <a:off x="7924800" y="5791200"/>
            <a:ext cx="228600" cy="0"/>
          </a:xfrm>
          <a:prstGeom prst="line">
            <a:avLst/>
          </a:prstGeom>
          <a:noFill/>
          <a:ln w="9525">
            <a:solidFill>
              <a:schemeClr val="tx1"/>
            </a:solidFill>
            <a:round/>
            <a:headEnd/>
            <a:tailEnd type="triangle" w="med" len="med"/>
          </a:ln>
        </p:spPr>
        <p:txBody>
          <a:bodyPr wrap="none" anchor="ctr"/>
          <a:lstStyle/>
          <a:p>
            <a:endParaRPr lang="zh-CN" altLang="en-US"/>
          </a:p>
        </p:txBody>
      </p:sp>
    </p:spTree>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a:xfrm>
            <a:off x="533400" y="152400"/>
            <a:ext cx="7772400" cy="1143000"/>
          </a:xfrm>
        </p:spPr>
        <p:txBody>
          <a:bodyPr/>
          <a:lstStyle/>
          <a:p>
            <a:pPr eaLnBrk="1" hangingPunct="1"/>
            <a:r>
              <a:rPr lang="en-US" altLang="zh-CN" sz="6600" b="1" dirty="0" smtClean="0">
                <a:solidFill>
                  <a:srgbClr val="0000FF"/>
                </a:solidFill>
                <a:latin typeface="Times New Roman" pitchFamily="18" charset="0"/>
              </a:rPr>
              <a:t>Words of the week</a:t>
            </a:r>
          </a:p>
        </p:txBody>
      </p:sp>
      <p:sp>
        <p:nvSpPr>
          <p:cNvPr id="105475" name="Rectangle 3"/>
          <p:cNvSpPr>
            <a:spLocks noGrp="1" noChangeArrowheads="1"/>
          </p:cNvSpPr>
          <p:nvPr>
            <p:ph type="body" idx="1"/>
          </p:nvPr>
        </p:nvSpPr>
        <p:spPr>
          <a:xfrm>
            <a:off x="381000" y="1524000"/>
            <a:ext cx="9144000" cy="5715000"/>
          </a:xfrm>
        </p:spPr>
        <p:txBody>
          <a:bodyPr/>
          <a:lstStyle/>
          <a:p>
            <a:pPr eaLnBrk="1" hangingPunct="1">
              <a:lnSpc>
                <a:spcPct val="90000"/>
              </a:lnSpc>
            </a:pPr>
            <a:r>
              <a:rPr lang="en-US" altLang="zh-CN" sz="4400" b="1" dirty="0" smtClean="0">
                <a:latin typeface="Times New Roman" pitchFamily="18" charset="0"/>
              </a:rPr>
              <a:t>template</a:t>
            </a:r>
          </a:p>
          <a:p>
            <a:pPr eaLnBrk="1" hangingPunct="1">
              <a:lnSpc>
                <a:spcPct val="90000"/>
              </a:lnSpc>
            </a:pPr>
            <a:r>
              <a:rPr lang="en-US" altLang="zh-CN" sz="4400" b="1" dirty="0" smtClean="0">
                <a:latin typeface="Times New Roman" pitchFamily="18" charset="0"/>
              </a:rPr>
              <a:t>primer</a:t>
            </a:r>
          </a:p>
          <a:p>
            <a:pPr eaLnBrk="1" hangingPunct="1">
              <a:lnSpc>
                <a:spcPct val="90000"/>
              </a:lnSpc>
            </a:pPr>
            <a:r>
              <a:rPr lang="en-US" altLang="zh-CN" sz="4400" b="1" dirty="0" smtClean="0">
                <a:latin typeface="Times New Roman" pitchFamily="18" charset="0"/>
              </a:rPr>
              <a:t>DNA polymerase</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idx="4294967295"/>
          </p:nvPr>
        </p:nvSpPr>
        <p:spPr>
          <a:xfrm>
            <a:off x="434489" y="260648"/>
            <a:ext cx="8424936" cy="1143000"/>
          </a:xfrm>
        </p:spPr>
        <p:txBody>
          <a:bodyPr/>
          <a:lstStyle/>
          <a:p>
            <a:r>
              <a:rPr lang="en-US" altLang="zh-CN" b="1" dirty="0">
                <a:solidFill>
                  <a:srgbClr val="0000FF"/>
                </a:solidFill>
                <a:latin typeface="Times New Roman" pitchFamily="18" charset="0"/>
              </a:rPr>
              <a:t>Text-book reading of the week</a:t>
            </a:r>
          </a:p>
        </p:txBody>
      </p:sp>
      <p:sp>
        <p:nvSpPr>
          <p:cNvPr id="87043" name="Rectangle 3"/>
          <p:cNvSpPr>
            <a:spLocks noGrp="1" noChangeArrowheads="1"/>
          </p:cNvSpPr>
          <p:nvPr>
            <p:ph type="body" idx="4294967295"/>
          </p:nvPr>
        </p:nvSpPr>
        <p:spPr>
          <a:xfrm>
            <a:off x="421913" y="1416646"/>
            <a:ext cx="8535897" cy="5689600"/>
          </a:xfrm>
          <a:ln>
            <a:noFill/>
          </a:ln>
        </p:spPr>
        <p:txBody>
          <a:bodyPr/>
          <a:lstStyle/>
          <a:p>
            <a:r>
              <a:rPr lang="en-US" altLang="zh-CN" b="1" dirty="0" smtClean="0">
                <a:latin typeface="Times New Roman" pitchFamily="18" charset="0"/>
                <a:ea typeface="宋体" charset="-122"/>
                <a:cs typeface="Times New Roman" pitchFamily="18" charset="0"/>
              </a:rPr>
              <a:t>Summary 25.1 (p1027)</a:t>
            </a:r>
          </a:p>
          <a:p>
            <a:r>
              <a:rPr lang="en-US" altLang="zh-CN" b="1" dirty="0">
                <a:latin typeface="Times New Roman" pitchFamily="18" charset="0"/>
                <a:ea typeface="宋体" charset="-122"/>
                <a:cs typeface="Times New Roman" pitchFamily="18" charset="0"/>
              </a:rPr>
              <a:t>p</a:t>
            </a:r>
            <a:r>
              <a:rPr lang="en-US" altLang="zh-CN" b="1" dirty="0" smtClean="0">
                <a:latin typeface="Times New Roman" pitchFamily="18" charset="0"/>
                <a:ea typeface="宋体" charset="-122"/>
                <a:cs typeface="Times New Roman" pitchFamily="18" charset="0"/>
              </a:rPr>
              <a:t>1037-1038: Box 25-1 DNA repair and cancer</a:t>
            </a:r>
            <a:endParaRPr lang="en-US" altLang="zh-CN" sz="2800" b="1" dirty="0">
              <a:latin typeface="Times New Roman" pitchFamily="18" charset="0"/>
            </a:endParaRPr>
          </a:p>
          <a:p>
            <a:endParaRPr lang="en-US" altLang="zh-CN" b="1" dirty="0">
              <a:latin typeface="Times New Roman" pitchFamily="18" charset="0"/>
              <a:ea typeface="宋体" charset="-122"/>
              <a:cs typeface="Times New Roman" pitchFamily="18" charset="0"/>
            </a:endParaRPr>
          </a:p>
          <a:p>
            <a:endParaRPr lang="en-US" altLang="zh-CN" b="1" dirty="0">
              <a:latin typeface="Times New Roman" pitchFamily="18" charset="0"/>
              <a:ea typeface="宋体" charset="-122"/>
              <a:cs typeface="Times New Roman" pitchFamily="18" charset="0"/>
            </a:endParaRPr>
          </a:p>
          <a:p>
            <a:endParaRPr lang="en-US" altLang="zh-CN" b="1" dirty="0" smtClean="0">
              <a:latin typeface="Times New Roman" pitchFamily="18" charset="0"/>
              <a:ea typeface="宋体" charset="-122"/>
              <a:cs typeface="Times New Roman" pitchFamily="18" charset="0"/>
            </a:endParaRPr>
          </a:p>
          <a:p>
            <a:pPr>
              <a:buFontTx/>
              <a:buNone/>
            </a:pPr>
            <a:endParaRPr lang="zh-CN" altLang="en-US" b="1" dirty="0" smtClean="0">
              <a:latin typeface="Times New Roman" pitchFamily="18" charset="0"/>
              <a:ea typeface="宋体" charset="-122"/>
              <a:cs typeface="Times New Roman" pitchFamily="18" charset="0"/>
            </a:endParaRPr>
          </a:p>
        </p:txBody>
      </p:sp>
    </p:spTree>
    <p:extLst>
      <p:ext uri="{BB962C8B-B14F-4D97-AF65-F5344CB8AC3E}">
        <p14:creationId xmlns:p14="http://schemas.microsoft.com/office/powerpoint/2010/main" val="358221344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533400" y="0"/>
            <a:ext cx="7772400" cy="1143000"/>
          </a:xfrm>
        </p:spPr>
        <p:txBody>
          <a:bodyPr/>
          <a:lstStyle/>
          <a:p>
            <a:pPr eaLnBrk="1" hangingPunct="1"/>
            <a:r>
              <a:rPr lang="en-US" altLang="zh-CN" sz="6600" b="1" dirty="0" smtClean="0">
                <a:solidFill>
                  <a:srgbClr val="0000FF"/>
                </a:solidFill>
                <a:latin typeface="Times New Roman" pitchFamily="18" charset="0"/>
              </a:rPr>
              <a:t>Summary</a:t>
            </a:r>
          </a:p>
        </p:txBody>
      </p:sp>
      <p:sp>
        <p:nvSpPr>
          <p:cNvPr id="82947" name="Rectangle 3"/>
          <p:cNvSpPr>
            <a:spLocks noGrp="1" noChangeArrowheads="1"/>
          </p:cNvSpPr>
          <p:nvPr>
            <p:ph type="body" idx="1"/>
          </p:nvPr>
        </p:nvSpPr>
        <p:spPr>
          <a:xfrm>
            <a:off x="76200" y="1219200"/>
            <a:ext cx="9144000" cy="5715000"/>
          </a:xfrm>
        </p:spPr>
        <p:txBody>
          <a:bodyPr/>
          <a:lstStyle/>
          <a:p>
            <a:pPr eaLnBrk="1" hangingPunct="1">
              <a:lnSpc>
                <a:spcPct val="90000"/>
              </a:lnSpc>
            </a:pPr>
            <a:r>
              <a:rPr lang="en-US" altLang="zh-CN" b="1" dirty="0" smtClean="0">
                <a:latin typeface="Times New Roman" pitchFamily="18" charset="0"/>
              </a:rPr>
              <a:t>DNA replication begins at specific origins, is semiconservative, bidirectional, and semidiscontinuous.</a:t>
            </a:r>
          </a:p>
          <a:p>
            <a:pPr eaLnBrk="1" hangingPunct="1">
              <a:lnSpc>
                <a:spcPct val="90000"/>
              </a:lnSpc>
            </a:pPr>
            <a:r>
              <a:rPr lang="en-US" altLang="zh-CN" b="1" dirty="0" smtClean="0">
                <a:latin typeface="Times New Roman" pitchFamily="18" charset="0"/>
              </a:rPr>
              <a:t>All DNA polymerases need a primer, extend the DNA chain in 5’ to 3’ direction (using dNTPs), and have 3’ to 5’ exonuclease activity for proofreading.</a:t>
            </a:r>
          </a:p>
          <a:p>
            <a:pPr eaLnBrk="1" hangingPunct="1">
              <a:lnSpc>
                <a:spcPct val="90000"/>
              </a:lnSpc>
            </a:pPr>
            <a:r>
              <a:rPr lang="en-US" altLang="zh-CN" b="1" dirty="0" smtClean="0">
                <a:latin typeface="Times New Roman" pitchFamily="18" charset="0"/>
              </a:rPr>
              <a:t>DNA polymerase III in </a:t>
            </a:r>
            <a:r>
              <a:rPr lang="en-US" altLang="zh-CN" b="1" i="1" dirty="0" smtClean="0">
                <a:latin typeface="Times New Roman" pitchFamily="18" charset="0"/>
              </a:rPr>
              <a:t>E. coli</a:t>
            </a:r>
            <a:r>
              <a:rPr lang="en-US" altLang="zh-CN" b="1" dirty="0" smtClean="0">
                <a:latin typeface="Times New Roman" pitchFamily="18" charset="0"/>
              </a:rPr>
              <a:t> and  DNA polymerase </a:t>
            </a:r>
            <a:r>
              <a:rPr lang="en-US" altLang="zh-CN" b="1" dirty="0" smtClean="0">
                <a:latin typeface="Symbol" pitchFamily="18" charset="2"/>
              </a:rPr>
              <a:t>a</a:t>
            </a:r>
            <a:r>
              <a:rPr lang="en-US" altLang="zh-CN" b="1" dirty="0" smtClean="0">
                <a:latin typeface="Times New Roman" pitchFamily="18" charset="0"/>
              </a:rPr>
              <a:t> and </a:t>
            </a:r>
            <a:r>
              <a:rPr lang="en-US" altLang="zh-CN" b="1" dirty="0" smtClean="0">
                <a:latin typeface="Symbol" pitchFamily="18" charset="2"/>
              </a:rPr>
              <a:t>d </a:t>
            </a:r>
            <a:r>
              <a:rPr lang="en-US" altLang="zh-CN" b="1" dirty="0" smtClean="0">
                <a:latin typeface="Times New Roman" pitchFamily="18" charset="0"/>
              </a:rPr>
              <a:t>in eukaryotic cells are responsible for DNA replication </a:t>
            </a:r>
            <a:r>
              <a:rPr lang="en-US" altLang="zh-CN" b="1" i="1" dirty="0" smtClean="0">
                <a:latin typeface="Times New Roman" pitchFamily="18" charset="0"/>
              </a:rPr>
              <a:t>in vivo</a:t>
            </a:r>
            <a:r>
              <a:rPr lang="en-US" altLang="zh-CN" b="1" dirty="0" smtClean="0">
                <a:latin typeface="Times New Roman" pitchFamily="18" charset="0"/>
              </a:rPr>
              <a:t>.</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3"/>
          <p:cNvSpPr>
            <a:spLocks noGrp="1" noChangeArrowheads="1"/>
          </p:cNvSpPr>
          <p:nvPr>
            <p:ph type="body" idx="1"/>
          </p:nvPr>
        </p:nvSpPr>
        <p:spPr>
          <a:xfrm>
            <a:off x="76200" y="609600"/>
            <a:ext cx="8915400" cy="6858000"/>
          </a:xfrm>
        </p:spPr>
        <p:txBody>
          <a:bodyPr/>
          <a:lstStyle/>
          <a:p>
            <a:pPr eaLnBrk="1" hangingPunct="1">
              <a:lnSpc>
                <a:spcPct val="90000"/>
              </a:lnSpc>
            </a:pPr>
            <a:r>
              <a:rPr lang="en-US" altLang="zh-CN" b="1" dirty="0" smtClean="0">
                <a:latin typeface="Times New Roman" pitchFamily="18" charset="0"/>
              </a:rPr>
              <a:t>DNA replisomes contain many protein components including helicases, single-stranded DNA binding proteins, topoisomerases, primases, ligases etc.</a:t>
            </a:r>
          </a:p>
          <a:p>
            <a:pPr eaLnBrk="1" hangingPunct="1">
              <a:lnSpc>
                <a:spcPct val="90000"/>
              </a:lnSpc>
            </a:pPr>
            <a:r>
              <a:rPr lang="en-US" altLang="zh-CN" b="1" dirty="0" smtClean="0">
                <a:latin typeface="Times New Roman" pitchFamily="18" charset="0"/>
              </a:rPr>
              <a:t>It is likely that one DNA polymerase complex catalyzes the synthesis of both the leading and lagging strands at each replication fork via DNA looping.</a:t>
            </a:r>
          </a:p>
          <a:p>
            <a:pPr eaLnBrk="1" hangingPunct="1">
              <a:lnSpc>
                <a:spcPct val="90000"/>
              </a:lnSpc>
            </a:pPr>
            <a:r>
              <a:rPr lang="en-US" altLang="zh-CN" b="1" dirty="0" smtClean="0">
                <a:latin typeface="Times New Roman" pitchFamily="18" charset="0"/>
              </a:rPr>
              <a:t>Complex and redundant DNA repair systems have evolved to correct lesions in the DNA molecules.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body" idx="1"/>
          </p:nvPr>
        </p:nvSpPr>
        <p:spPr>
          <a:xfrm>
            <a:off x="276225" y="2514600"/>
            <a:ext cx="8591550" cy="3384550"/>
          </a:xfrm>
        </p:spPr>
        <p:txBody>
          <a:bodyPr/>
          <a:lstStyle/>
          <a:p>
            <a:pPr eaLnBrk="1" hangingPunct="1"/>
            <a:r>
              <a:rPr lang="en-US" altLang="zh-CN" b="1" dirty="0" smtClean="0">
                <a:latin typeface="Times New Roman" pitchFamily="18" charset="0"/>
              </a:rPr>
              <a:t>What mechanisms ensure that DNA replicates once per cell division?</a:t>
            </a:r>
          </a:p>
          <a:p>
            <a:pPr eaLnBrk="1" hangingPunct="1"/>
            <a:r>
              <a:rPr lang="en-US" altLang="zh-CN" b="1" dirty="0" smtClean="0">
                <a:latin typeface="Times New Roman" pitchFamily="18" charset="0"/>
              </a:rPr>
              <a:t>What enzymes take part in DNA synthesis?</a:t>
            </a:r>
          </a:p>
          <a:p>
            <a:pPr eaLnBrk="1" hangingPunct="1"/>
            <a:r>
              <a:rPr lang="en-US" altLang="zh-CN" b="1" dirty="0" smtClean="0">
                <a:latin typeface="Times New Roman" pitchFamily="18" charset="0"/>
              </a:rPr>
              <a:t>How does duplication of the long helical duplex occur without the strands becoming tangled? …...</a:t>
            </a:r>
          </a:p>
          <a:p>
            <a:pPr eaLnBrk="1" hangingPunct="1"/>
            <a:endParaRPr lang="en-US" altLang="zh-CN" b="1" dirty="0" smtClean="0">
              <a:latin typeface="Times New Roman" pitchFamily="18" charset="0"/>
            </a:endParaRPr>
          </a:p>
        </p:txBody>
      </p:sp>
      <p:sp>
        <p:nvSpPr>
          <p:cNvPr id="10243" name="Rectangle 3"/>
          <p:cNvSpPr>
            <a:spLocks noGrp="1" noChangeArrowheads="1"/>
          </p:cNvSpPr>
          <p:nvPr>
            <p:ph type="title"/>
          </p:nvPr>
        </p:nvSpPr>
        <p:spPr>
          <a:xfrm>
            <a:off x="0" y="609600"/>
            <a:ext cx="9144000" cy="1112838"/>
          </a:xfrm>
          <a:noFill/>
        </p:spPr>
        <p:txBody>
          <a:bodyPr/>
          <a:lstStyle/>
          <a:p>
            <a:pPr eaLnBrk="1" hangingPunct="1"/>
            <a:r>
              <a:rPr lang="en-US" altLang="zh-CN" sz="4800" b="1" dirty="0" smtClean="0">
                <a:solidFill>
                  <a:srgbClr val="0000FF"/>
                </a:solidFill>
                <a:latin typeface="Times New Roman" pitchFamily="18" charset="0"/>
              </a:rPr>
              <a:t>3. A variety of simple questions were asked about DNA replication (continued)</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11501</TotalTime>
  <Words>6304</Words>
  <Application>Microsoft Office PowerPoint</Application>
  <PresentationFormat>全屏显示(4:3)</PresentationFormat>
  <Paragraphs>555</Paragraphs>
  <Slides>83</Slides>
  <Notes>22</Notes>
  <HiddenSlides>0</HiddenSlides>
  <MMClips>0</MMClips>
  <ScaleCrop>false</ScaleCrop>
  <HeadingPairs>
    <vt:vector size="6" baseType="variant">
      <vt:variant>
        <vt:lpstr>已用的字体</vt:lpstr>
      </vt:variant>
      <vt:variant>
        <vt:i4>16</vt:i4>
      </vt:variant>
      <vt:variant>
        <vt:lpstr>主题</vt:lpstr>
      </vt:variant>
      <vt:variant>
        <vt:i4>1</vt:i4>
      </vt:variant>
      <vt:variant>
        <vt:lpstr>幻灯片标题</vt:lpstr>
      </vt:variant>
      <vt:variant>
        <vt:i4>83</vt:i4>
      </vt:variant>
    </vt:vector>
  </HeadingPairs>
  <TitlesOfParts>
    <vt:vector size="100" baseType="lpstr">
      <vt:lpstr>MathematicalPi-One</vt:lpstr>
      <vt:lpstr>MathematicalPiOTF1</vt:lpstr>
      <vt:lpstr>MathPiOneItalic</vt:lpstr>
      <vt:lpstr>MS PGothic</vt:lpstr>
      <vt:lpstr>SolexBoldLining</vt:lpstr>
      <vt:lpstr>WhitneyIndexBlack-RoundBd</vt:lpstr>
      <vt:lpstr>Whitney-Light</vt:lpstr>
      <vt:lpstr>Whitney-LightItalic</vt:lpstr>
      <vt:lpstr>Whitney-Semibold</vt:lpstr>
      <vt:lpstr>楷体</vt:lpstr>
      <vt:lpstr>宋体</vt:lpstr>
      <vt:lpstr>Arial</vt:lpstr>
      <vt:lpstr>Calibri</vt:lpstr>
      <vt:lpstr>Symbol</vt:lpstr>
      <vt:lpstr>Times New Roman</vt:lpstr>
      <vt:lpstr>Wingdings</vt:lpstr>
      <vt:lpstr>Default Design</vt:lpstr>
      <vt:lpstr>Chapter 25  DNA Metabolism</vt:lpstr>
      <vt:lpstr>1. The deduced double helix structure of DNA revealed the possible ways for its replication</vt:lpstr>
      <vt:lpstr>PowerPoint 演示文稿</vt:lpstr>
      <vt:lpstr>PowerPoint 演示文稿</vt:lpstr>
      <vt:lpstr>PowerPoint 演示文稿</vt:lpstr>
      <vt:lpstr>2. DNA replication was proved to be semiconservative by the Meselson-Stahl experiment using E. coli cells (1957)</vt:lpstr>
      <vt:lpstr>PowerPoint 演示文稿</vt:lpstr>
      <vt:lpstr>3. A variety of simple questions were asked about DNA replication</vt:lpstr>
      <vt:lpstr>3. A variety of simple questions were asked about DNA replication (continued)</vt:lpstr>
      <vt:lpstr>4. Autoradiography studies: daughter strands are synthesized immediately after parental strands separate </vt:lpstr>
      <vt:lpstr>PowerPoint 演示文稿</vt:lpstr>
      <vt:lpstr>5. DNA replication was found to begin at specific sites and proceed bidirectionally</vt:lpstr>
      <vt:lpstr>PowerPoint 演示文稿</vt:lpstr>
      <vt:lpstr>PowerPoint 演示文稿</vt:lpstr>
      <vt:lpstr>PowerPoint 演示文稿</vt:lpstr>
      <vt:lpstr>PowerPoint 演示文稿</vt:lpstr>
      <vt:lpstr>6. The chemistry of DNA polymerization was revealed by in vitro studies using a DNA polymerase purified from E. coli</vt:lpstr>
      <vt:lpstr>PowerPoint 演示文稿</vt:lpstr>
      <vt:lpstr>PowerPoint 演示文稿</vt:lpstr>
      <vt:lpstr>PowerPoint 演示文稿</vt:lpstr>
      <vt:lpstr>DNA is degraded by  nucleases (DNases)</vt:lpstr>
      <vt:lpstr>PowerPoint 演示文稿</vt:lpstr>
      <vt:lpstr>PowerPoint 演示文稿</vt:lpstr>
      <vt:lpstr>7. DNA polymerase I has 3’    5’, as well as 5’    3’ exonuclease activities</vt:lpstr>
      <vt:lpstr>PowerPoint 演示文稿</vt:lpstr>
      <vt:lpstr>PowerPoint 演示文稿</vt:lpstr>
      <vt:lpstr>PowerPoint 演示文稿</vt:lpstr>
      <vt:lpstr>PowerPoint 演示文稿</vt:lpstr>
      <vt:lpstr>8. The synthesis of the two daughter DNA strands was found to be semidiscontinuous</vt:lpstr>
      <vt:lpstr>PowerPoint 演示文稿</vt:lpstr>
      <vt:lpstr>PowerPoint 演示文稿</vt:lpstr>
      <vt:lpstr>9. DNA polymerase I was found to be not responsible for DNA replication in E. coli cells</vt:lpstr>
      <vt:lpstr>10. DNA polymerase III is responsible for DNA replication in E.coli cells</vt:lpstr>
      <vt:lpstr>DNA polymerase III</vt:lpstr>
      <vt:lpstr>PowerPoint 演示文稿</vt:lpstr>
      <vt:lpstr>PowerPoint 演示文稿</vt:lpstr>
      <vt:lpstr>PowerPoint 演示文稿</vt:lpstr>
      <vt:lpstr>11. DNA polymerase III and many other proteins are part of the replisome for DNA replication in E. coli cells</vt:lpstr>
      <vt:lpstr>PowerPoint 演示文稿</vt:lpstr>
      <vt:lpstr>12. A 245 bp fragment in the E.coli chromosomal DNA, OriC, was identified to be the replication origin  </vt:lpstr>
      <vt:lpstr>PowerPoint 演示文稿</vt:lpstr>
      <vt:lpstr>13. The molecular details of the replication of E. coli chromosomal DNA are the best understood  by in vitro studies  </vt:lpstr>
      <vt:lpstr>PowerPoint 演示文稿</vt:lpstr>
      <vt:lpstr>14. Multiple proteins participate at the initiation stage of DNA replication of the E. coli chromosome</vt:lpstr>
      <vt:lpstr>PowerPoint 演示文稿</vt:lpstr>
      <vt:lpstr>PowerPoint 演示文稿</vt:lpstr>
      <vt:lpstr>15. The leading strand is synthesized continuously but the lagging strand discontinuously </vt:lpstr>
      <vt:lpstr> </vt:lpstr>
      <vt:lpstr>Synthesis of Okazaki fragments</vt:lpstr>
      <vt:lpstr>PowerPoint 演示文稿</vt:lpstr>
      <vt:lpstr>PowerPoint 演示文稿</vt:lpstr>
      <vt:lpstr>Mechanism of the DNA ligase reaction</vt:lpstr>
      <vt:lpstr>16. The leading and lagging strands are believed to be synthesized coordinately by a single asymmetric DNA polymerase III dimer</vt:lpstr>
      <vt:lpstr>DNA synthesis on the leading and lagging strands</vt:lpstr>
      <vt:lpstr>PowerPoint 演示文稿</vt:lpstr>
      <vt:lpstr>PowerPoint 演示文稿</vt:lpstr>
      <vt:lpstr>PowerPoint 演示文稿</vt:lpstr>
      <vt:lpstr>The DNA polymerase III clamp loader</vt:lpstr>
      <vt:lpstr>PowerPoint 演示文稿</vt:lpstr>
      <vt:lpstr>PowerPoint 演示文稿</vt:lpstr>
      <vt:lpstr>17. E.coli DNA replication ends at a specific terminus region with multiple copies of a 20 bp Ter sequence</vt:lpstr>
      <vt:lpstr>PowerPoint 演示文稿</vt:lpstr>
      <vt:lpstr>PowerPoint 演示文稿</vt:lpstr>
      <vt:lpstr>PowerPoint 演示文稿</vt:lpstr>
      <vt:lpstr>18. Methylation of GATC sequences at OriC is believed to control the replication frequencies in E. coli cells</vt:lpstr>
      <vt:lpstr>PowerPoint 演示文稿</vt:lpstr>
      <vt:lpstr>19. DNA replication in eukaryotic cells use essentially the same principles but more complex in the details</vt:lpstr>
      <vt:lpstr>PowerPoint 演示文稿</vt:lpstr>
      <vt:lpstr> </vt:lpstr>
      <vt:lpstr>A variety of simple questions were asked about DNA replication</vt:lpstr>
      <vt:lpstr>A variety of simple questions were asked about DNA replication (continued)</vt:lpstr>
      <vt:lpstr>20. DNA Repair: maintaining the integrity of the genomic DNA is essential to all cells</vt:lpstr>
      <vt:lpstr>PowerPoint 演示文稿</vt:lpstr>
      <vt:lpstr> </vt:lpstr>
      <vt:lpstr>PowerPoint 演示文稿</vt:lpstr>
      <vt:lpstr>Methylation of DNA strands  can serve to distinguish  parent (template) strands  from newly synthesized  strands in E. coli DNA,  a function that is  critical to mismatch repair.</vt:lpstr>
      <vt:lpstr>PowerPoint 演示文稿</vt:lpstr>
      <vt:lpstr>Nobel Prize in Chemistry 2015</vt:lpstr>
      <vt:lpstr>Keywords</vt:lpstr>
      <vt:lpstr>Words of the week</vt:lpstr>
      <vt:lpstr>Text-book reading of the week</vt:lpstr>
      <vt:lpstr>Summary</vt:lpstr>
      <vt:lpstr>PowerPoint 演示文稿</vt:lpstr>
    </vt:vector>
  </TitlesOfParts>
  <Company>Tsinghua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24   DNA Metabolism</dc:title>
  <dc:creator>Zhen Li</dc:creator>
  <cp:lastModifiedBy>li zhen</cp:lastModifiedBy>
  <cp:revision>634</cp:revision>
  <cp:lastPrinted>2000-05-10T22:21:33Z</cp:lastPrinted>
  <dcterms:created xsi:type="dcterms:W3CDTF">2000-04-30T05:16:52Z</dcterms:created>
  <dcterms:modified xsi:type="dcterms:W3CDTF">2018-12-07T07:09:12Z</dcterms:modified>
</cp:coreProperties>
</file>