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02"/>
  </p:notesMasterIdLst>
  <p:handoutMasterIdLst>
    <p:handoutMasterId r:id="rId103"/>
  </p:handoutMasterIdLst>
  <p:sldIdLst>
    <p:sldId id="256" r:id="rId2"/>
    <p:sldId id="257" r:id="rId3"/>
    <p:sldId id="259" r:id="rId4"/>
    <p:sldId id="413" r:id="rId5"/>
    <p:sldId id="549" r:id="rId6"/>
    <p:sldId id="450" r:id="rId7"/>
    <p:sldId id="261" r:id="rId8"/>
    <p:sldId id="340" r:id="rId9"/>
    <p:sldId id="551" r:id="rId10"/>
    <p:sldId id="341" r:id="rId11"/>
    <p:sldId id="550" r:id="rId12"/>
    <p:sldId id="427" r:id="rId13"/>
    <p:sldId id="344" r:id="rId14"/>
    <p:sldId id="563" r:id="rId15"/>
    <p:sldId id="265" r:id="rId16"/>
    <p:sldId id="267" r:id="rId17"/>
    <p:sldId id="269" r:id="rId18"/>
    <p:sldId id="485" r:id="rId19"/>
    <p:sldId id="270" r:id="rId20"/>
    <p:sldId id="552" r:id="rId21"/>
    <p:sldId id="273" r:id="rId22"/>
    <p:sldId id="348" r:id="rId23"/>
    <p:sldId id="554" r:id="rId24"/>
    <p:sldId id="349" r:id="rId25"/>
    <p:sldId id="278" r:id="rId26"/>
    <p:sldId id="279" r:id="rId27"/>
    <p:sldId id="281" r:id="rId28"/>
    <p:sldId id="397" r:id="rId29"/>
    <p:sldId id="350" r:id="rId30"/>
    <p:sldId id="555" r:id="rId31"/>
    <p:sldId id="352" r:id="rId32"/>
    <p:sldId id="415" r:id="rId33"/>
    <p:sldId id="476" r:id="rId34"/>
    <p:sldId id="353" r:id="rId35"/>
    <p:sldId id="510" r:id="rId36"/>
    <p:sldId id="282" r:id="rId37"/>
    <p:sldId id="417" r:id="rId38"/>
    <p:sldId id="355" r:id="rId39"/>
    <p:sldId id="356" r:id="rId40"/>
    <p:sldId id="286" r:id="rId41"/>
    <p:sldId id="418" r:id="rId42"/>
    <p:sldId id="419" r:id="rId43"/>
    <p:sldId id="288" r:id="rId44"/>
    <p:sldId id="556" r:id="rId45"/>
    <p:sldId id="290" r:id="rId46"/>
    <p:sldId id="357" r:id="rId47"/>
    <p:sldId id="307" r:id="rId48"/>
    <p:sldId id="360" r:id="rId49"/>
    <p:sldId id="364" r:id="rId50"/>
    <p:sldId id="365" r:id="rId51"/>
    <p:sldId id="366" r:id="rId52"/>
    <p:sldId id="367" r:id="rId53"/>
    <p:sldId id="292" r:id="rId54"/>
    <p:sldId id="368" r:id="rId55"/>
    <p:sldId id="421" r:id="rId56"/>
    <p:sldId id="422" r:id="rId57"/>
    <p:sldId id="401" r:id="rId58"/>
    <p:sldId id="308" r:id="rId59"/>
    <p:sldId id="370" r:id="rId60"/>
    <p:sldId id="310" r:id="rId61"/>
    <p:sldId id="371" r:id="rId62"/>
    <p:sldId id="423" r:id="rId63"/>
    <p:sldId id="372" r:id="rId64"/>
    <p:sldId id="478" r:id="rId65"/>
    <p:sldId id="313" r:id="rId66"/>
    <p:sldId id="373" r:id="rId67"/>
    <p:sldId id="374" r:id="rId68"/>
    <p:sldId id="480" r:id="rId69"/>
    <p:sldId id="316" r:id="rId70"/>
    <p:sldId id="375" r:id="rId71"/>
    <p:sldId id="376" r:id="rId72"/>
    <p:sldId id="378" r:id="rId73"/>
    <p:sldId id="565" r:id="rId74"/>
    <p:sldId id="380" r:id="rId75"/>
    <p:sldId id="557" r:id="rId76"/>
    <p:sldId id="381" r:id="rId77"/>
    <p:sldId id="382" r:id="rId78"/>
    <p:sldId id="306" r:id="rId79"/>
    <p:sldId id="319" r:id="rId80"/>
    <p:sldId id="321" r:id="rId81"/>
    <p:sldId id="322" r:id="rId82"/>
    <p:sldId id="323" r:id="rId83"/>
    <p:sldId id="558" r:id="rId84"/>
    <p:sldId id="496" r:id="rId85"/>
    <p:sldId id="324" r:id="rId86"/>
    <p:sldId id="325" r:id="rId87"/>
    <p:sldId id="385" r:id="rId88"/>
    <p:sldId id="559" r:id="rId89"/>
    <p:sldId id="512" r:id="rId90"/>
    <p:sldId id="560" r:id="rId91"/>
    <p:sldId id="561" r:id="rId92"/>
    <p:sldId id="516" r:id="rId93"/>
    <p:sldId id="329" r:id="rId94"/>
    <p:sldId id="330" r:id="rId95"/>
    <p:sldId id="389" r:id="rId96"/>
    <p:sldId id="547" r:id="rId97"/>
    <p:sldId id="562" r:id="rId98"/>
    <p:sldId id="514" r:id="rId99"/>
    <p:sldId id="515" r:id="rId100"/>
    <p:sldId id="391" r:id="rId101"/>
  </p:sldIdLst>
  <p:sldSz cx="9144000" cy="6858000" type="screen4x3"/>
  <p:notesSz cx="6797675" cy="9928225"/>
  <p:defaultTextStyle>
    <a:defPPr>
      <a:defRPr lang="zh-CN"/>
    </a:defPPr>
    <a:lvl1pPr algn="l" rtl="0" fontAlgn="base">
      <a:spcBef>
        <a:spcPct val="0"/>
      </a:spcBef>
      <a:spcAft>
        <a:spcPct val="0"/>
      </a:spcAft>
      <a:defRPr sz="3200" b="1"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3200" b="1"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3200" b="1"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3200" b="1"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3200" b="1" kern="1200">
        <a:solidFill>
          <a:schemeClr val="tx1"/>
        </a:solidFill>
        <a:latin typeface="Times New Roman" pitchFamily="18" charset="0"/>
        <a:ea typeface="宋体" pitchFamily="2" charset="-122"/>
        <a:cs typeface="+mn-cs"/>
      </a:defRPr>
    </a:lvl5pPr>
    <a:lvl6pPr marL="2286000" algn="l" defTabSz="914400" rtl="0" eaLnBrk="1" latinLnBrk="0" hangingPunct="1">
      <a:defRPr sz="3200" b="1" kern="1200">
        <a:solidFill>
          <a:schemeClr val="tx1"/>
        </a:solidFill>
        <a:latin typeface="Times New Roman" pitchFamily="18" charset="0"/>
        <a:ea typeface="宋体" pitchFamily="2" charset="-122"/>
        <a:cs typeface="+mn-cs"/>
      </a:defRPr>
    </a:lvl6pPr>
    <a:lvl7pPr marL="2743200" algn="l" defTabSz="914400" rtl="0" eaLnBrk="1" latinLnBrk="0" hangingPunct="1">
      <a:defRPr sz="3200" b="1" kern="1200">
        <a:solidFill>
          <a:schemeClr val="tx1"/>
        </a:solidFill>
        <a:latin typeface="Times New Roman" pitchFamily="18" charset="0"/>
        <a:ea typeface="宋体" pitchFamily="2" charset="-122"/>
        <a:cs typeface="+mn-cs"/>
      </a:defRPr>
    </a:lvl7pPr>
    <a:lvl8pPr marL="3200400" algn="l" defTabSz="914400" rtl="0" eaLnBrk="1" latinLnBrk="0" hangingPunct="1">
      <a:defRPr sz="3200" b="1" kern="1200">
        <a:solidFill>
          <a:schemeClr val="tx1"/>
        </a:solidFill>
        <a:latin typeface="Times New Roman" pitchFamily="18" charset="0"/>
        <a:ea typeface="宋体" pitchFamily="2" charset="-122"/>
        <a:cs typeface="+mn-cs"/>
      </a:defRPr>
    </a:lvl8pPr>
    <a:lvl9pPr marL="3657600" algn="l" defTabSz="914400" rtl="0" eaLnBrk="1" latinLnBrk="0" hangingPunct="1">
      <a:defRPr sz="3200" b="1"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00CC"/>
    <a:srgbClr val="CC0099"/>
    <a:srgbClr val="00FFCC"/>
    <a:srgbClr val="CC0000"/>
    <a:srgbClr val="0099CC"/>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702" autoAdjust="0"/>
  </p:normalViewPr>
  <p:slideViewPr>
    <p:cSldViewPr>
      <p:cViewPr varScale="1">
        <p:scale>
          <a:sx n="109" d="100"/>
          <a:sy n="109" d="100"/>
        </p:scale>
        <p:origin x="1674" y="96"/>
      </p:cViewPr>
      <p:guideLst>
        <p:guide orient="horz" pos="2880"/>
        <p:guide pos="216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00" d="100"/>
        <a:sy n="100" d="100"/>
      </p:scale>
      <p:origin x="0" y="-3336"/>
    </p:cViewPr>
  </p:sorterViewPr>
  <p:notesViewPr>
    <p:cSldViewPr>
      <p:cViewPr varScale="1">
        <p:scale>
          <a:sx n="37" d="100"/>
          <a:sy n="37" d="100"/>
        </p:scale>
        <p:origin x="-1090"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4.xml"/><Relationship Id="rId7" Type="http://schemas.openxmlformats.org/officeDocument/2006/relationships/slide" Target="slides/slide100.xml"/><Relationship Id="rId2" Type="http://schemas.openxmlformats.org/officeDocument/2006/relationships/slide" Target="slides/slide31.xml"/><Relationship Id="rId1" Type="http://schemas.openxmlformats.org/officeDocument/2006/relationships/slide" Target="slides/slide22.xml"/><Relationship Id="rId6" Type="http://schemas.openxmlformats.org/officeDocument/2006/relationships/slide" Target="slides/slide99.xml"/><Relationship Id="rId5" Type="http://schemas.openxmlformats.org/officeDocument/2006/relationships/slide" Target="slides/slide87.xml"/><Relationship Id="rId4"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b="0"/>
            </a:lvl1pPr>
          </a:lstStyle>
          <a:p>
            <a:pPr>
              <a:defRPr/>
            </a:pPr>
            <a:endParaRPr lang="en-US" altLang="zh-CN" dirty="0"/>
          </a:p>
        </p:txBody>
      </p:sp>
      <p:sp>
        <p:nvSpPr>
          <p:cNvPr id="3075" name="Rectangle 3"/>
          <p:cNvSpPr>
            <a:spLocks noGrp="1" noChangeArrowheads="1"/>
          </p:cNvSpPr>
          <p:nvPr>
            <p:ph type="dt" sz="quarter"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b="0"/>
            </a:lvl1pPr>
          </a:lstStyle>
          <a:p>
            <a:pPr>
              <a:defRPr/>
            </a:pPr>
            <a:endParaRPr lang="en-US" altLang="zh-CN" dirty="0"/>
          </a:p>
        </p:txBody>
      </p:sp>
      <p:sp>
        <p:nvSpPr>
          <p:cNvPr id="3076" name="Rectangle 4"/>
          <p:cNvSpPr>
            <a:spLocks noGrp="1" noChangeArrowheads="1"/>
          </p:cNvSpPr>
          <p:nvPr>
            <p:ph type="ftr" sz="quarter" idx="2"/>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b="0"/>
            </a:lvl1pPr>
          </a:lstStyle>
          <a:p>
            <a:pPr>
              <a:defRPr/>
            </a:pPr>
            <a:endParaRPr lang="en-US" altLang="zh-CN" dirty="0"/>
          </a:p>
        </p:txBody>
      </p:sp>
      <p:sp>
        <p:nvSpPr>
          <p:cNvPr id="3077" name="Rectangle 5"/>
          <p:cNvSpPr>
            <a:spLocks noGrp="1" noChangeArrowheads="1"/>
          </p:cNvSpPr>
          <p:nvPr>
            <p:ph type="sldNum" sz="quarter" idx="3"/>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b="0"/>
            </a:lvl1pPr>
          </a:lstStyle>
          <a:p>
            <a:pPr>
              <a:defRPr/>
            </a:pPr>
            <a:fld id="{15F17467-1DF8-4FC3-9926-97B7968C37DC}"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1" sz="1200" b="0"/>
            </a:lvl1pPr>
          </a:lstStyle>
          <a:p>
            <a:pPr>
              <a:defRPr/>
            </a:pPr>
            <a:endParaRPr lang="en-US" altLang="zh-CN" dirty="0"/>
          </a:p>
        </p:txBody>
      </p:sp>
      <p:sp>
        <p:nvSpPr>
          <p:cNvPr id="2051"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1" sz="1200" b="0"/>
            </a:lvl1pPr>
          </a:lstStyle>
          <a:p>
            <a:pPr>
              <a:defRPr/>
            </a:pPr>
            <a:endParaRPr lang="en-US" altLang="zh-CN" dirty="0"/>
          </a:p>
        </p:txBody>
      </p:sp>
      <p:sp>
        <p:nvSpPr>
          <p:cNvPr id="104452" name="Rectangle 4"/>
          <p:cNvSpPr>
            <a:spLocks noGrp="1" noRot="1" noChangeAspect="1" noChangeArrowheads="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smtClean="0"/>
              <a:t>单击以编辑母版文本样式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kumimoji="1" sz="1200" b="0"/>
            </a:lvl1pPr>
          </a:lstStyle>
          <a:p>
            <a:pPr>
              <a:defRPr/>
            </a:pPr>
            <a:endParaRPr lang="en-US" altLang="zh-CN" dirty="0"/>
          </a:p>
        </p:txBody>
      </p:sp>
      <p:sp>
        <p:nvSpPr>
          <p:cNvPr id="2055"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kumimoji="1" sz="1200" b="0"/>
            </a:lvl1pPr>
          </a:lstStyle>
          <a:p>
            <a:pPr>
              <a:defRPr/>
            </a:pPr>
            <a:fld id="{7314EE95-348E-4BBF-B2B6-2845FAFE0D9B}"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FE1019-3793-4204-9937-400D8015F945}" type="slidenum">
              <a:rPr lang="en-US" altLang="zh-CN"/>
              <a:pPr/>
              <a:t>5</a:t>
            </a:fld>
            <a:endParaRPr lang="en-US" altLang="zh-CN" dirty="0"/>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379E46D-42A2-4A52-8524-93F8DAB11F97}" type="slidenum">
              <a:rPr lang="en-US" altLang="zh-CN" smtClean="0"/>
              <a:pPr/>
              <a:t>35</a:t>
            </a:fld>
            <a:endParaRPr lang="en-US" altLang="zh-CN"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altLang="zh-CN" b="1" dirty="0" smtClean="0">
                <a:latin typeface="Arial" pitchFamily="34" charset="0"/>
              </a:rPr>
              <a:t>TABLE 26-2 Proteins Required for Initiation of Transcription at the RNA Polymerase II (Pol II) Promoters of Eukaryotes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3479A-A434-4313-BFA2-C14F3F8799BA}" type="slidenum">
              <a:rPr lang="en-US" altLang="zh-CN"/>
              <a:pPr/>
              <a:t>44</a:t>
            </a:fld>
            <a:endParaRPr lang="en-US" altLang="zh-CN"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B9F22F-2E7C-4751-AE50-6ED18841ED05}" type="slidenum">
              <a:rPr lang="en-US" altLang="zh-CN" smtClean="0"/>
              <a:pPr/>
              <a:t>64</a:t>
            </a:fld>
            <a:endParaRPr lang="en-US" altLang="zh-CN"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zh-CN" b="1" dirty="0" smtClean="0">
                <a:latin typeface="Arial" pitchFamily="34" charset="0"/>
              </a:rPr>
              <a:t>FIGURE 26-22 Summary of splicing patterns.</a:t>
            </a:r>
            <a:r>
              <a:rPr lang="en-US" altLang="zh-CN" dirty="0" smtClean="0">
                <a:latin typeface="Arial" pitchFamily="34" charset="0"/>
              </a:rPr>
              <a:t> Exons are shown in shades of green, and introns/untranslated regions as yellow lines. Positions where polyadenosine is to be added are marked with asterisks. Exons joined in a particular splicing scheme are linked with black lines. The alternative linkage patterns above and below the transcript lead to the top and bottom spliced mRNA products, respectively. In the products, red and orange boxes represent the 5</a:t>
            </a:r>
            <a:r>
              <a:rPr lang="zh-CN" altLang="zh-CN" smtClean="0">
                <a:latin typeface="Arial" pitchFamily="34" charset="0"/>
              </a:rPr>
              <a:t>′</a:t>
            </a:r>
            <a:r>
              <a:rPr lang="en-US" altLang="zh-CN" dirty="0" smtClean="0">
                <a:latin typeface="Arial" pitchFamily="34" charset="0"/>
              </a:rPr>
              <a:t> cap and 3</a:t>
            </a:r>
            <a:r>
              <a:rPr lang="zh-CN" altLang="zh-CN" smtClean="0">
                <a:latin typeface="Arial" pitchFamily="34" charset="0"/>
              </a:rPr>
              <a:t>′</a:t>
            </a:r>
            <a:r>
              <a:rPr lang="en-US" altLang="zh-CN" dirty="0" smtClean="0">
                <a:latin typeface="Arial" pitchFamily="34" charset="0"/>
              </a:rPr>
              <a:t> untranslated regions, respectively.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F6BCDA98-6CE8-4C0C-839E-ED427613631B}" type="slidenum">
              <a:rPr lang="en-US" altLang="zh-CN" smtClean="0"/>
              <a:pPr/>
              <a:t>68</a:t>
            </a:fld>
            <a:endParaRPr lang="en-US" altLang="zh-CN"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ltLang="zh-CN" b="1" dirty="0" smtClean="0">
                <a:latin typeface="Arial" pitchFamily="34" charset="0"/>
              </a:rPr>
              <a:t>FIGURE 26-25 Processing of pre-rRNA transcripts in vertebrates.</a:t>
            </a:r>
            <a:r>
              <a:rPr lang="en-US" altLang="zh-CN" dirty="0" smtClean="0">
                <a:latin typeface="Arial" pitchFamily="34" charset="0"/>
              </a:rPr>
              <a:t> During transcription, the 45S primary transcript is incorporated into a nucleolar 90S preribosomal complex, in which rRNA processing and ribosome assembly are tightly coupled. </a:t>
            </a:r>
            <a:r>
              <a:rPr lang="en-US" altLang="zh-CN" b="1" dirty="0" smtClean="0">
                <a:latin typeface="Arial" pitchFamily="34" charset="0"/>
              </a:rPr>
              <a:t>1</a:t>
            </a:r>
            <a:r>
              <a:rPr lang="en-US" altLang="zh-CN" dirty="0" smtClean="0">
                <a:latin typeface="Arial" pitchFamily="34" charset="0"/>
              </a:rPr>
              <a:t> The 45S precursor is methylated at more than 100 of its 14,000 nucleotides, either on the bases or on the 2</a:t>
            </a:r>
            <a:r>
              <a:rPr lang="zh-CN" altLang="zh-CN" smtClean="0">
                <a:latin typeface="Arial" pitchFamily="34" charset="0"/>
              </a:rPr>
              <a:t>′</a:t>
            </a:r>
            <a:r>
              <a:rPr lang="en-US" altLang="zh-CN" dirty="0" smtClean="0">
                <a:latin typeface="Arial" pitchFamily="34" charset="0"/>
              </a:rPr>
              <a:t>-OH groups, some uridines are converted to pseudouridine, and a few other modifications occur. </a:t>
            </a:r>
            <a:r>
              <a:rPr lang="en-US" altLang="zh-CN" b="1" dirty="0" smtClean="0">
                <a:latin typeface="Arial" pitchFamily="34" charset="0"/>
              </a:rPr>
              <a:t>2</a:t>
            </a:r>
            <a:r>
              <a:rPr lang="en-US" altLang="zh-CN" dirty="0" smtClean="0">
                <a:latin typeface="Arial" pitchFamily="34" charset="0"/>
              </a:rPr>
              <a:t> A series of enzymatic cleavages of the 45S precursor produces the 18S, 5.8S, and 28S rRNAs, and the ribosomal subunits gradually take shape with the assembling ribosomal proteins. The cleavage reactions and all of the modifications require small nucleolar RNAs (snoRNAs) found in protein complexes (snoRNPs) in the nucleolus that are reminiscent of spliceosomes. The 5S rRNA is produced separately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dirty="0" smtClean="0">
                <a:solidFill>
                  <a:srgbClr val="0071FF"/>
                </a:solidFill>
                <a:latin typeface="SolexBoldLining" charset="0"/>
              </a:rPr>
              <a:t>FIGURE 26–28 </a:t>
            </a:r>
            <a:r>
              <a:rPr lang="en-US" altLang="zh-CN" b="1" dirty="0" smtClean="0">
                <a:solidFill>
                  <a:srgbClr val="000000"/>
                </a:solidFill>
                <a:latin typeface="Whitney-Semibold" charset="0"/>
              </a:rPr>
              <a:t>Hammerhead ribozyme. </a:t>
            </a:r>
            <a:r>
              <a:rPr lang="en-US" altLang="zh-CN" dirty="0" smtClean="0">
                <a:solidFill>
                  <a:srgbClr val="000000"/>
                </a:solidFill>
                <a:latin typeface="Whitney-Light" charset="0"/>
              </a:rPr>
              <a:t>Certain viruslike elements, or virusoids, have small RNA genomes and usually require another virus to assist in their replication or packaging or both. Some virusoid RNAs include small segments that promote site-specific RNA cleavage reactions associated with replication. These segments are called hammerhead ribozymes, because their secondary structures are shaped like the head of a hammer. Hammerhead ribozymes have been defined and studied separately from the much larger viral RNAs. </a:t>
            </a:r>
            <a:r>
              <a:rPr lang="en-US" altLang="zh-CN" dirty="0" smtClean="0">
                <a:solidFill>
                  <a:srgbClr val="000000"/>
                </a:solidFill>
                <a:latin typeface="Whitney-Semibold" charset="0"/>
              </a:rPr>
              <a:t>(a) </a:t>
            </a:r>
            <a:r>
              <a:rPr lang="en-US" altLang="zh-CN" dirty="0" smtClean="0">
                <a:solidFill>
                  <a:srgbClr val="000000"/>
                </a:solidFill>
                <a:latin typeface="Whitney-Light" charset="0"/>
              </a:rPr>
              <a:t>The minimal sequences required for catalysis by the ribozyme. The boxed nucleotides are highly conserved and are required for catalytic function. The arrow indicates the site of self-cleavage. </a:t>
            </a:r>
            <a:r>
              <a:rPr lang="en-US" altLang="zh-CN" dirty="0" smtClean="0">
                <a:solidFill>
                  <a:srgbClr val="000000"/>
                </a:solidFill>
                <a:latin typeface="Whitney-Semibold" charset="0"/>
              </a:rPr>
              <a:t>(b) </a:t>
            </a:r>
            <a:r>
              <a:rPr lang="en-US" altLang="zh-CN" dirty="0" smtClean="0">
                <a:solidFill>
                  <a:srgbClr val="000000"/>
                </a:solidFill>
                <a:latin typeface="Whitney-Light" charset="0"/>
              </a:rPr>
              <a:t>Three-dimensional structure (PDB ID 1MME; see Fig. 8–25b for a space-filling view). The strands are colored as in (a). The hammerhead ribozyme is a metalloenzyme; Mg</a:t>
            </a:r>
            <a:r>
              <a:rPr lang="en-US" altLang="zh-CN" baseline="30000" dirty="0" smtClean="0">
                <a:solidFill>
                  <a:srgbClr val="000000"/>
                </a:solidFill>
                <a:latin typeface="Whitney-Light" charset="0"/>
              </a:rPr>
              <a:t>2+</a:t>
            </a:r>
            <a:r>
              <a:rPr lang="en-US" altLang="zh-CN" dirty="0" smtClean="0">
                <a:solidFill>
                  <a:srgbClr val="000000"/>
                </a:solidFill>
                <a:latin typeface="MathematicalPi-One" charset="0"/>
              </a:rPr>
              <a:t> </a:t>
            </a:r>
            <a:r>
              <a:rPr lang="en-US" altLang="zh-CN" dirty="0" smtClean="0">
                <a:solidFill>
                  <a:srgbClr val="000000"/>
                </a:solidFill>
                <a:latin typeface="Whitney-Light" charset="0"/>
              </a:rPr>
              <a:t>ions are required for activity in vivo. The phosphodiester bond at the site of self-cleavage is indicated by an arrow.</a:t>
            </a:r>
            <a:endParaRPr lang="en-US" altLang="zh-CN" dirty="0" smtClean="0">
              <a:latin typeface="Times New Roman" panose="02020603050405020304" pitchFamily="18"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E3E861A-F52E-41AE-8139-23FF438823C9}" type="slidenum">
              <a:rPr lang="en-US" altLang="zh-CN" sz="1200"/>
              <a:pPr/>
              <a:t>73</a:t>
            </a:fld>
            <a:endParaRPr lang="en-US" altLang="zh-CN" sz="1200" dirty="0"/>
          </a:p>
        </p:txBody>
      </p:sp>
    </p:spTree>
    <p:extLst>
      <p:ext uri="{BB962C8B-B14F-4D97-AF65-F5344CB8AC3E}">
        <p14:creationId xmlns:p14="http://schemas.microsoft.com/office/powerpoint/2010/main" val="358652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BC119-C0EC-4E3A-AA4D-CE3DEE41FA98}" type="slidenum">
              <a:rPr lang="en-US" altLang="zh-CN"/>
              <a:pPr/>
              <a:t>75</a:t>
            </a:fld>
            <a:endParaRPr lang="en-US" altLang="zh-CN"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BD0CE-C073-4B3C-8B20-D7126BD8054E}" type="slidenum">
              <a:rPr lang="en-US" altLang="zh-CN"/>
              <a:pPr/>
              <a:t>83</a:t>
            </a:fld>
            <a:endParaRPr lang="en-US" altLang="zh-CN" dirty="0"/>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825AE-179F-4D7F-B756-E589F473033B}" type="slidenum">
              <a:rPr lang="en-US" altLang="zh-CN"/>
              <a:pPr/>
              <a:t>88</a:t>
            </a:fld>
            <a:endParaRPr lang="en-US" altLang="zh-CN" dirty="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4B9E25-4267-4FE0-BFCC-864FD3EC03AB}" type="slidenum">
              <a:rPr lang="en-US" altLang="zh-CN"/>
              <a:pPr/>
              <a:t>90</a:t>
            </a:fld>
            <a:endParaRPr lang="en-US" altLang="zh-CN" dirty="0"/>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6A929-620D-45A3-8669-814474A652C7}" type="slidenum">
              <a:rPr lang="en-US" altLang="zh-CN"/>
              <a:pPr/>
              <a:t>91</a:t>
            </a:fld>
            <a:endParaRPr lang="en-US" altLang="zh-CN" dirty="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9B61D-098F-4C94-9661-1E32D595E090}" type="slidenum">
              <a:rPr lang="en-US" altLang="zh-CN"/>
              <a:pPr/>
              <a:t>9</a:t>
            </a:fld>
            <a:endParaRPr lang="en-US" altLang="zh-CN" dirty="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337E553-3611-4567-BE8C-402C772CE87B}" type="slidenum">
              <a:rPr lang="en-US" altLang="zh-CN" smtClean="0"/>
              <a:pPr/>
              <a:t>92</a:t>
            </a:fld>
            <a:endParaRPr lang="en-US" altLang="zh-CN" dirty="0" smtClean="0"/>
          </a:p>
        </p:txBody>
      </p:sp>
      <p:sp>
        <p:nvSpPr>
          <p:cNvPr id="114691" name="Rectangle 1026"/>
          <p:cNvSpPr>
            <a:spLocks noGrp="1" noRot="1" noChangeAspect="1" noChangeArrowheads="1" noTextEdit="1"/>
          </p:cNvSpPr>
          <p:nvPr>
            <p:ph type="sldImg"/>
          </p:nvPr>
        </p:nvSpPr>
        <p:spPr>
          <a:ln/>
        </p:spPr>
      </p:sp>
      <p:sp>
        <p:nvSpPr>
          <p:cNvPr id="114692" name="Rectangle 1027"/>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DF83B-53FB-4633-A237-128EBEA29A73}" type="slidenum">
              <a:rPr lang="en-US" altLang="zh-CN"/>
              <a:pPr/>
              <a:t>11</a:t>
            </a:fld>
            <a:endParaRPr lang="en-US" altLang="zh-CN"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D00CFF6-59EE-48DB-B6D7-0114003F8429}" type="slidenum">
              <a:rPr lang="en-US" altLang="zh-CN" smtClean="0"/>
              <a:pPr/>
              <a:t>18</a:t>
            </a:fld>
            <a:endParaRPr lang="en-US" altLang="zh-CN"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altLang="zh-CN" b="1" dirty="0" smtClean="0">
                <a:latin typeface="Arial" pitchFamily="34" charset="0"/>
              </a:rPr>
              <a:t>TABLE 26-1 The Seven </a:t>
            </a:r>
            <a:r>
              <a:rPr lang="en-US" altLang="zh-CN" b="1" i="1" dirty="0" smtClean="0">
                <a:latin typeface="Symbol" pitchFamily="18" charset="2"/>
                <a:sym typeface="Symbol" pitchFamily="18" charset="2"/>
              </a:rPr>
              <a:t>σ</a:t>
            </a:r>
            <a:r>
              <a:rPr lang="en-US" altLang="zh-CN" b="1" dirty="0" smtClean="0">
                <a:latin typeface="Arial" pitchFamily="34" charset="0"/>
              </a:rPr>
              <a:t> Subunits of </a:t>
            </a:r>
            <a:r>
              <a:rPr lang="en-US" altLang="zh-CN" b="1" i="1" dirty="0" smtClean="0">
                <a:latin typeface="Arial" pitchFamily="34" charset="0"/>
              </a:rPr>
              <a:t>Escherichia coli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BBDAF9-63E2-46ED-8D8A-13179B71A4DE}" type="slidenum">
              <a:rPr lang="en-US" altLang="zh-CN"/>
              <a:pPr/>
              <a:t>20</a:t>
            </a:fld>
            <a:endParaRPr lang="en-US" altLang="zh-CN" dirty="0"/>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ADF46-91CC-45B8-945B-619752309042}" type="slidenum">
              <a:rPr lang="en-US" altLang="zh-CN"/>
              <a:pPr/>
              <a:t>23</a:t>
            </a:fld>
            <a:endParaRPr lang="en-US" altLang="zh-CN" dirty="0"/>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D95BD43-8222-4D40-B579-FCCC55667D7E}" type="slidenum">
              <a:rPr lang="en-US" altLang="zh-CN" smtClean="0"/>
              <a:pPr/>
              <a:t>28</a:t>
            </a:fld>
            <a:endParaRPr lang="en-US" altLang="zh-CN"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AD686-F7AF-4C68-8549-C01FF08EADC9}" type="slidenum">
              <a:rPr lang="en-US" altLang="zh-CN"/>
              <a:pPr/>
              <a:t>30</a:t>
            </a:fld>
            <a:endParaRPr lang="en-US" altLang="zh-CN" dirty="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0B2CF32-6C95-429F-A5D2-3F78DA922C20}" type="slidenum">
              <a:rPr lang="en-US" altLang="zh-CN" smtClean="0"/>
              <a:pPr/>
              <a:t>33</a:t>
            </a:fld>
            <a:endParaRPr lang="en-US" altLang="zh-CN" dirty="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tLang="zh-CN" b="1" dirty="0" smtClean="0">
                <a:latin typeface="Arial" pitchFamily="34" charset="0"/>
              </a:rPr>
              <a:t>FIGURE 26-10c Transcription at RNA polymerase II promoters.</a:t>
            </a:r>
            <a:r>
              <a:rPr lang="en-US" altLang="zh-CN" dirty="0" smtClean="0">
                <a:latin typeface="Arial" pitchFamily="34" charset="0"/>
              </a:rPr>
              <a:t> (c) A cutaway view of transcription elongation promoted by the Pol II core enzyme. The drawing is based on the structure featured on the cover of this book.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A92752B1-6DC1-4D2D-A640-89449786FC65}" type="slidenum">
              <a:rPr lang="en-US" altLang="zh-CN"/>
              <a:pPr>
                <a:defRPr/>
              </a:pPr>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20D113DD-312B-4FB8-B93A-526485BC7A88}" type="slidenum">
              <a:rPr lang="en-US" altLang="zh-CN"/>
              <a:pPr>
                <a:defRPr/>
              </a:pPr>
              <a:t>‹#›</a:t>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05678A0C-DE19-41CD-BB8B-47708FCDB731}" type="slidenum">
              <a:rPr lang="en-US" altLang="zh-CN"/>
              <a:pPr>
                <a:defRPr/>
              </a:pPr>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C2354AF5-DA86-4066-BF5C-37B901AA1B77}" type="slidenum">
              <a:rPr lang="en-US" altLang="zh-CN"/>
              <a:pPr>
                <a:defRPr/>
              </a:pPr>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C1A4B6D6-78DA-46EA-B287-B035F084DDA2}" type="slidenum">
              <a:rPr lang="en-US" altLang="zh-CN"/>
              <a:pPr>
                <a:defRPr/>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1D9480C7-D3F4-4467-818C-30703FD74785}" type="slidenum">
              <a:rPr lang="en-US" altLang="zh-CN"/>
              <a:pPr>
                <a:defRPr/>
              </a:pPr>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pPr>
              <a:defRPr/>
            </a:pPr>
            <a:fld id="{2A9BFCF1-1F20-4F81-9DA0-74E2AA389DE8}" type="slidenum">
              <a:rPr lang="en-US" altLang="zh-CN"/>
              <a:pPr>
                <a:defRPr/>
              </a:pPr>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58C3E906-1CC7-4491-92AB-8F0FD2875684}" type="slidenum">
              <a:rPr lang="en-US" altLang="zh-CN"/>
              <a:pPr>
                <a:defRPr/>
              </a:pPr>
              <a:t>‹#›</a:t>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pPr>
              <a:defRPr/>
            </a:pPr>
            <a:fld id="{5ADD36BD-1140-4121-BFF9-0D2F11B13316}" type="slidenum">
              <a:rPr lang="en-US" altLang="zh-CN"/>
              <a:pPr>
                <a:defRPr/>
              </a:pPr>
              <a:t>‹#›</a:t>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1B524646-11C6-48DC-9984-2C5776D8E05D}" type="slidenum">
              <a:rPr lang="en-US" altLang="zh-CN"/>
              <a:pPr>
                <a:defRPr/>
              </a:pPr>
              <a:t>‹#›</a:t>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pPr>
              <a:defRPr/>
            </a:pPr>
            <a:fld id="{990AB19E-1848-49E6-9654-5317A9EB0364}" type="slidenum">
              <a:rPr lang="en-US" altLang="zh-CN"/>
              <a:pPr>
                <a:defRPr/>
              </a:pPr>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AC01545D-25C2-4BAF-821E-02282A7ABEFC}" type="slidenum">
              <a:rPr lang="en-US" altLang="zh-CN"/>
              <a:pPr>
                <a:defRPr/>
              </a:pPr>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pPr>
              <a:defRPr/>
            </a:pPr>
            <a:fld id="{A3D562E5-A123-48A0-8EF4-ED00F911135C}" type="slidenum">
              <a:rPr lang="en-US" altLang="zh-CN"/>
              <a:pPr>
                <a:defRPr/>
              </a:pPr>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59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ltLang="zh-CN" dirty="0"/>
          </a:p>
        </p:txBody>
      </p:sp>
      <p:sp>
        <p:nvSpPr>
          <p:cNvPr id="159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ltLang="zh-CN" dirty="0"/>
          </a:p>
        </p:txBody>
      </p:sp>
      <p:sp>
        <p:nvSpPr>
          <p:cNvPr id="159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2BFEBD23-1D61-4673-A0BD-BF372119BEBB}"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0"/>
            <a:ext cx="9144000" cy="1143000"/>
          </a:xfrm>
        </p:spPr>
        <p:txBody>
          <a:bodyPr/>
          <a:lstStyle/>
          <a:p>
            <a:pPr eaLnBrk="1" hangingPunct="1"/>
            <a:r>
              <a:rPr lang="en-US" altLang="zh-CN" sz="4800" b="1" dirty="0" smtClean="0">
                <a:solidFill>
                  <a:srgbClr val="0000FF"/>
                </a:solidFill>
                <a:latin typeface="Times New Roman" pitchFamily="18" charset="0"/>
              </a:rPr>
              <a:t>Chapter 26  RNA Metabolism</a:t>
            </a:r>
          </a:p>
        </p:txBody>
      </p:sp>
      <p:sp>
        <p:nvSpPr>
          <p:cNvPr id="3075" name="Rectangle 3"/>
          <p:cNvSpPr>
            <a:spLocks noGrp="1" noChangeArrowheads="1"/>
          </p:cNvSpPr>
          <p:nvPr>
            <p:ph type="subTitle" idx="1"/>
          </p:nvPr>
        </p:nvSpPr>
        <p:spPr>
          <a:xfrm>
            <a:off x="107504" y="1125538"/>
            <a:ext cx="9036496" cy="5327650"/>
          </a:xfrm>
        </p:spPr>
        <p:txBody>
          <a:bodyPr/>
          <a:lstStyle/>
          <a:p>
            <a:pPr algn="l" eaLnBrk="1" hangingPunct="1"/>
            <a:r>
              <a:rPr lang="en-US" altLang="zh-CN" b="1" dirty="0" smtClean="0">
                <a:latin typeface="Times New Roman" pitchFamily="18" charset="0"/>
              </a:rPr>
              <a:t>1. How is RNA synthesized using DNA templates 	(</a:t>
            </a:r>
            <a:r>
              <a:rPr lang="en-US" altLang="zh-CN" b="1" dirty="0" smtClean="0">
                <a:solidFill>
                  <a:srgbClr val="FF0000"/>
                </a:solidFill>
                <a:latin typeface="Times New Roman" pitchFamily="18" charset="0"/>
              </a:rPr>
              <a:t>transcription </a:t>
            </a:r>
            <a:r>
              <a:rPr lang="zh-CN" altLang="en-US" b="1" dirty="0" smtClean="0">
                <a:solidFill>
                  <a:srgbClr val="FF0000"/>
                </a:solidFill>
                <a:latin typeface="楷体" panose="02010609060101010101" pitchFamily="49" charset="-122"/>
                <a:ea typeface="楷体" panose="02010609060101010101" pitchFamily="49" charset="-122"/>
              </a:rPr>
              <a:t>转录</a:t>
            </a:r>
            <a:r>
              <a:rPr lang="en-US" altLang="zh-CN" b="1" dirty="0" smtClean="0">
                <a:latin typeface="Times New Roman" pitchFamily="18" charset="0"/>
              </a:rPr>
              <a:t>)?</a:t>
            </a:r>
          </a:p>
          <a:p>
            <a:pPr algn="l" eaLnBrk="1" hangingPunct="1"/>
            <a:r>
              <a:rPr lang="en-US" altLang="zh-CN" b="1" dirty="0" smtClean="0">
                <a:latin typeface="Times New Roman" pitchFamily="18" charset="0"/>
              </a:rPr>
              <a:t>2. How is newly synthesized primary RNA 	transcripts further processed to make 		functional RNA molecules (</a:t>
            </a:r>
            <a:r>
              <a:rPr lang="en-US" altLang="zh-CN" b="1" dirty="0" smtClean="0">
                <a:solidFill>
                  <a:srgbClr val="FF0000"/>
                </a:solidFill>
                <a:latin typeface="Times New Roman" pitchFamily="18" charset="0"/>
              </a:rPr>
              <a:t>RNA processing</a:t>
            </a:r>
            <a:r>
              <a:rPr lang="en-US" altLang="zh-CN" b="1" dirty="0" smtClean="0">
                <a:latin typeface="Times New Roman" pitchFamily="18" charset="0"/>
              </a:rPr>
              <a:t>)?</a:t>
            </a:r>
          </a:p>
          <a:p>
            <a:pPr algn="l" eaLnBrk="1" hangingPunct="1"/>
            <a:r>
              <a:rPr lang="en-US" altLang="zh-CN" b="1" dirty="0" smtClean="0">
                <a:latin typeface="Times New Roman" pitchFamily="18" charset="0"/>
              </a:rPr>
              <a:t>3. How is RNA and DNA synthesized using RNA 	as template (</a:t>
            </a:r>
            <a:r>
              <a:rPr lang="en-US" altLang="zh-CN" b="1" dirty="0">
                <a:solidFill>
                  <a:srgbClr val="FF0000"/>
                </a:solidFill>
                <a:latin typeface="Times New Roman" pitchFamily="18" charset="0"/>
              </a:rPr>
              <a:t>r</a:t>
            </a:r>
            <a:r>
              <a:rPr lang="en-US" altLang="zh-CN" b="1" dirty="0" smtClean="0">
                <a:solidFill>
                  <a:srgbClr val="FF0000"/>
                </a:solidFill>
                <a:latin typeface="Times New Roman" pitchFamily="18" charset="0"/>
              </a:rPr>
              <a:t>everse transcription </a:t>
            </a:r>
            <a:r>
              <a:rPr lang="zh-CN" altLang="en-US" b="1" dirty="0" smtClean="0">
                <a:solidFill>
                  <a:srgbClr val="FF0000"/>
                </a:solidFill>
                <a:latin typeface="楷体" panose="02010609060101010101" pitchFamily="49" charset="-122"/>
                <a:ea typeface="楷体" panose="02010609060101010101" pitchFamily="49" charset="-122"/>
              </a:rPr>
              <a:t>逆转录</a:t>
            </a:r>
            <a:r>
              <a:rPr lang="en-US" altLang="zh-CN" b="1" dirty="0" smtClean="0">
                <a:latin typeface="Times New Roman" pitchFamily="18" charset="0"/>
              </a:rPr>
              <a:t>)?</a:t>
            </a:r>
          </a:p>
          <a:p>
            <a:pPr algn="l" eaLnBrk="1" hangingPunct="1"/>
            <a:r>
              <a:rPr lang="en-US" altLang="zh-CN" b="1" dirty="0" smtClean="0">
                <a:latin typeface="Times New Roman" pitchFamily="18" charset="0"/>
              </a:rPr>
              <a:t>4. What is the evolutionary implication of the 		structural and functional complexity of RNA 	molecules?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0" y="549275"/>
            <a:ext cx="9144000" cy="1143000"/>
          </a:xfrm>
        </p:spPr>
        <p:txBody>
          <a:bodyPr/>
          <a:lstStyle/>
          <a:p>
            <a:pPr eaLnBrk="1" hangingPunct="1"/>
            <a:r>
              <a:rPr lang="en-US" altLang="zh-CN" b="1" dirty="0" smtClean="0">
                <a:solidFill>
                  <a:srgbClr val="0000FF"/>
                </a:solidFill>
                <a:latin typeface="Times New Roman" pitchFamily="18" charset="0"/>
              </a:rPr>
              <a:t>4. RNA synthesis occurs in a </a:t>
            </a:r>
            <a:br>
              <a:rPr lang="en-US" altLang="zh-CN" b="1" dirty="0" smtClean="0">
                <a:solidFill>
                  <a:srgbClr val="0000FF"/>
                </a:solidFill>
                <a:latin typeface="Times New Roman" pitchFamily="18" charset="0"/>
              </a:rPr>
            </a:br>
            <a:r>
              <a:rPr lang="en-US" altLang="zh-CN" b="1" dirty="0" smtClean="0">
                <a:solidFill>
                  <a:srgbClr val="0000FF"/>
                </a:solidFill>
                <a:latin typeface="Times New Roman" pitchFamily="18" charset="0"/>
              </a:rPr>
              <a:t>“moving” transcription bubble on the DNA template</a:t>
            </a:r>
          </a:p>
        </p:txBody>
      </p:sp>
      <p:sp>
        <p:nvSpPr>
          <p:cNvPr id="11267" name="Rectangle 1027"/>
          <p:cNvSpPr>
            <a:spLocks noGrp="1" noChangeArrowheads="1"/>
          </p:cNvSpPr>
          <p:nvPr>
            <p:ph type="body" idx="1"/>
          </p:nvPr>
        </p:nvSpPr>
        <p:spPr>
          <a:xfrm>
            <a:off x="0" y="2276475"/>
            <a:ext cx="9144000" cy="4114800"/>
          </a:xfrm>
        </p:spPr>
        <p:txBody>
          <a:bodyPr/>
          <a:lstStyle/>
          <a:p>
            <a:pPr eaLnBrk="1" hangingPunct="1">
              <a:lnSpc>
                <a:spcPct val="90000"/>
              </a:lnSpc>
            </a:pPr>
            <a:r>
              <a:rPr lang="en-US" altLang="zh-CN" sz="2800" b="1" dirty="0" smtClean="0">
                <a:latin typeface="Times New Roman" pitchFamily="18" charset="0"/>
              </a:rPr>
              <a:t>Only a short </a:t>
            </a:r>
            <a:r>
              <a:rPr lang="en-US" altLang="zh-CN" sz="2800" b="1" dirty="0" smtClean="0">
                <a:solidFill>
                  <a:srgbClr val="FF0000"/>
                </a:solidFill>
                <a:latin typeface="Times New Roman" pitchFamily="18" charset="0"/>
              </a:rPr>
              <a:t>RNA-DNA hybrid</a:t>
            </a:r>
            <a:r>
              <a:rPr lang="en-US" altLang="zh-CN" sz="2800" b="1" dirty="0" smtClean="0">
                <a:latin typeface="Times New Roman" pitchFamily="18" charset="0"/>
              </a:rPr>
              <a:t> (~8 bp in bacteria) is present through the transcription process.</a:t>
            </a:r>
          </a:p>
          <a:p>
            <a:pPr eaLnBrk="1" hangingPunct="1">
              <a:lnSpc>
                <a:spcPct val="90000"/>
              </a:lnSpc>
            </a:pPr>
            <a:r>
              <a:rPr lang="en-US" altLang="zh-CN" sz="2800" b="1" dirty="0" smtClean="0">
                <a:latin typeface="Times New Roman" pitchFamily="18" charset="0"/>
              </a:rPr>
              <a:t>At each moment, a region of about 17 bp on the </a:t>
            </a:r>
            <a:r>
              <a:rPr lang="en-US" altLang="zh-CN" sz="2800" b="1" i="1" dirty="0" smtClean="0">
                <a:latin typeface="Times New Roman" pitchFamily="18" charset="0"/>
              </a:rPr>
              <a:t>E. coli</a:t>
            </a:r>
            <a:r>
              <a:rPr lang="en-US" altLang="zh-CN" sz="2800" b="1" dirty="0" smtClean="0">
                <a:latin typeface="Times New Roman" pitchFamily="18" charset="0"/>
              </a:rPr>
              <a:t> DNA is unwound in the transcription bubble.</a:t>
            </a:r>
          </a:p>
          <a:p>
            <a:pPr eaLnBrk="1" hangingPunct="1">
              <a:lnSpc>
                <a:spcPct val="90000"/>
              </a:lnSpc>
            </a:pPr>
            <a:r>
              <a:rPr lang="en-US" altLang="zh-CN" sz="2800" b="1" dirty="0" smtClean="0">
                <a:latin typeface="Times New Roman" pitchFamily="18" charset="0"/>
              </a:rPr>
              <a:t>The RNA chain is extended at a rate of 50-90 nucleotides/second by the </a:t>
            </a:r>
            <a:r>
              <a:rPr lang="en-US" altLang="zh-CN" sz="2800" b="1" i="1" dirty="0" smtClean="0">
                <a:latin typeface="Times New Roman" pitchFamily="18" charset="0"/>
              </a:rPr>
              <a:t>E. coli</a:t>
            </a:r>
            <a:r>
              <a:rPr lang="en-US" altLang="zh-CN" sz="2800" b="1" dirty="0" smtClean="0">
                <a:latin typeface="Times New Roman" pitchFamily="18" charset="0"/>
              </a:rPr>
              <a:t> RNA polymerase.</a:t>
            </a:r>
          </a:p>
          <a:p>
            <a:pPr eaLnBrk="1" hangingPunct="1">
              <a:lnSpc>
                <a:spcPct val="90000"/>
              </a:lnSpc>
            </a:pPr>
            <a:r>
              <a:rPr lang="en-US" altLang="zh-CN" sz="2800" b="1" dirty="0" smtClean="0">
                <a:latin typeface="Times New Roman" pitchFamily="18" charset="0"/>
              </a:rPr>
              <a:t>Unwinding ahead of and rewinding behind of the transcription bubble produces positive and negative supercoils respectively on the DNA (</a:t>
            </a:r>
            <a:r>
              <a:rPr lang="en-US" altLang="zh-CN" sz="2800" b="1" i="1" dirty="0" smtClean="0">
                <a:latin typeface="Times New Roman" pitchFamily="18" charset="0"/>
              </a:rPr>
              <a:t>relieved by the action of topoisomerases</a:t>
            </a:r>
            <a:r>
              <a:rPr lang="en-US" altLang="zh-CN" sz="2800" b="1" dirty="0" smtClean="0">
                <a:latin typeface="Times New Roman" pitchFamily="18" charset="0"/>
              </a:rPr>
              <a: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a:xfrm>
            <a:off x="0" y="332656"/>
            <a:ext cx="9144000" cy="4114800"/>
          </a:xfrm>
        </p:spPr>
        <p:txBody>
          <a:bodyPr/>
          <a:lstStyle/>
          <a:p>
            <a:pPr eaLnBrk="1" hangingPunct="1">
              <a:lnSpc>
                <a:spcPct val="90000"/>
              </a:lnSpc>
            </a:pPr>
            <a:r>
              <a:rPr lang="en-US" altLang="zh-CN" b="1" dirty="0" smtClean="0">
                <a:latin typeface="Times New Roman" pitchFamily="18" charset="0"/>
              </a:rPr>
              <a:t>The telomeres of eukaryotic chromosomes are synthesized by the action of telomerase, using an RNA as template.</a:t>
            </a:r>
          </a:p>
          <a:p>
            <a:pPr eaLnBrk="1" hangingPunct="1">
              <a:lnSpc>
                <a:spcPct val="90000"/>
              </a:lnSpc>
            </a:pPr>
            <a:r>
              <a:rPr lang="en-US" altLang="zh-CN" b="1" dirty="0" smtClean="0">
                <a:latin typeface="Times New Roman" pitchFamily="18" charset="0"/>
              </a:rPr>
              <a:t>RNA replicase catalyzes the synthesis of RNA from RNA templates.</a:t>
            </a:r>
          </a:p>
          <a:p>
            <a:pPr eaLnBrk="1" hangingPunct="1">
              <a:lnSpc>
                <a:spcPct val="90000"/>
              </a:lnSpc>
            </a:pPr>
            <a:r>
              <a:rPr lang="en-US" altLang="zh-CN" b="1" dirty="0" smtClean="0">
                <a:latin typeface="Times New Roman" pitchFamily="18" charset="0"/>
              </a:rPr>
              <a:t>RNA is very likely the first type of biomacromolecule produced during biochemical evolution.</a:t>
            </a:r>
          </a:p>
          <a:p>
            <a:pPr eaLnBrk="1" hangingPunct="1">
              <a:lnSpc>
                <a:spcPct val="90000"/>
              </a:lnSpc>
            </a:pPr>
            <a:endParaRPr lang="en-US" altLang="zh-CN" sz="2800" b="1" dirty="0" smtClean="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figure_26_01c"/>
          <p:cNvPicPr>
            <a:picLocks noChangeAspect="1" noChangeArrowheads="1"/>
          </p:cNvPicPr>
          <p:nvPr/>
        </p:nvPicPr>
        <p:blipFill>
          <a:blip r:embed="rId3" cstate="print"/>
          <a:srcRect/>
          <a:stretch>
            <a:fillRect/>
          </a:stretch>
        </p:blipFill>
        <p:spPr bwMode="auto">
          <a:xfrm>
            <a:off x="304800" y="1346200"/>
            <a:ext cx="8531225" cy="4162425"/>
          </a:xfrm>
          <a:prstGeom prst="rect">
            <a:avLst/>
          </a:prstGeom>
          <a:noFill/>
          <a:ln w="9525">
            <a:noFill/>
            <a:miter lim="800000"/>
            <a:headEnd/>
            <a:tailEnd/>
          </a:ln>
          <a:effectLst/>
        </p:spPr>
      </p:pic>
      <p:sp>
        <p:nvSpPr>
          <p:cNvPr id="3" name="矩形 2"/>
          <p:cNvSpPr/>
          <p:nvPr/>
        </p:nvSpPr>
        <p:spPr>
          <a:xfrm>
            <a:off x="279648" y="5733256"/>
            <a:ext cx="8832486" cy="492443"/>
          </a:xfrm>
          <a:prstGeom prst="rect">
            <a:avLst/>
          </a:prstGeom>
        </p:spPr>
        <p:txBody>
          <a:bodyPr wrap="square">
            <a:spAutoFit/>
          </a:bodyPr>
          <a:lstStyle/>
          <a:p>
            <a:r>
              <a:rPr lang="en-US" altLang="zh-CN" sz="2600" dirty="0" smtClean="0">
                <a:solidFill>
                  <a:srgbClr val="3333FF"/>
                </a:solidFill>
              </a:rPr>
              <a:t>Changes in the supercoiling of DNA brought by transcription</a:t>
            </a:r>
            <a:endParaRPr lang="en-US" altLang="zh-CN" sz="2600" dirty="0">
              <a:solidFill>
                <a:srgbClr val="3333FF"/>
              </a:solidFill>
            </a:endParaRPr>
          </a:p>
        </p:txBody>
      </p:sp>
      <p:sp>
        <p:nvSpPr>
          <p:cNvPr id="4" name="文本框 3"/>
          <p:cNvSpPr txBox="1"/>
          <p:nvPr/>
        </p:nvSpPr>
        <p:spPr>
          <a:xfrm>
            <a:off x="611560" y="807591"/>
            <a:ext cx="2486578" cy="1077218"/>
          </a:xfrm>
          <a:prstGeom prst="rect">
            <a:avLst/>
          </a:prstGeom>
          <a:noFill/>
        </p:spPr>
        <p:txBody>
          <a:bodyPr wrap="none" rtlCol="0">
            <a:spAutoFit/>
          </a:bodyPr>
          <a:lstStyle/>
          <a:p>
            <a:r>
              <a:rPr lang="en-US" altLang="zh-CN" dirty="0">
                <a:solidFill>
                  <a:srgbClr val="3333FF"/>
                </a:solidFill>
              </a:rPr>
              <a:t>Underwound</a:t>
            </a:r>
          </a:p>
          <a:p>
            <a:endParaRPr lang="zh-CN" altLang="en-US" dirty="0"/>
          </a:p>
        </p:txBody>
      </p:sp>
      <p:sp>
        <p:nvSpPr>
          <p:cNvPr id="5" name="文本框 4"/>
          <p:cNvSpPr txBox="1"/>
          <p:nvPr/>
        </p:nvSpPr>
        <p:spPr>
          <a:xfrm>
            <a:off x="6560051" y="789650"/>
            <a:ext cx="2258952" cy="1077218"/>
          </a:xfrm>
          <a:prstGeom prst="rect">
            <a:avLst/>
          </a:prstGeom>
          <a:noFill/>
        </p:spPr>
        <p:txBody>
          <a:bodyPr wrap="none" rtlCol="0">
            <a:spAutoFit/>
          </a:bodyPr>
          <a:lstStyle/>
          <a:p>
            <a:r>
              <a:rPr lang="en-US" altLang="zh-CN" dirty="0">
                <a:solidFill>
                  <a:srgbClr val="3333FF"/>
                </a:solidFill>
              </a:rPr>
              <a:t>Overwound</a:t>
            </a: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5. RNA polymerase recognizes specific promoter sequences on DNA to initiate transcription</a:t>
            </a:r>
          </a:p>
        </p:txBody>
      </p:sp>
      <p:sp>
        <p:nvSpPr>
          <p:cNvPr id="207875" name="Rectangle 3"/>
          <p:cNvSpPr>
            <a:spLocks noGrp="1" noChangeArrowheads="1"/>
          </p:cNvSpPr>
          <p:nvPr>
            <p:ph type="body" idx="1"/>
          </p:nvPr>
        </p:nvSpPr>
        <p:spPr>
          <a:xfrm>
            <a:off x="0" y="2276475"/>
            <a:ext cx="9144000" cy="4581525"/>
          </a:xfrm>
        </p:spPr>
        <p:txBody>
          <a:bodyPr/>
          <a:lstStyle/>
          <a:p>
            <a:pPr eaLnBrk="1" hangingPunct="1">
              <a:lnSpc>
                <a:spcPct val="90000"/>
              </a:lnSpc>
              <a:defRPr/>
            </a:pPr>
            <a:r>
              <a:rPr lang="en-US" altLang="zh-CN" sz="2800" b="1" dirty="0" smtClean="0">
                <a:latin typeface="Times New Roman" pitchFamily="18" charset="0"/>
              </a:rPr>
              <a:t>Promoter sequences are located adjacent to genes.</a:t>
            </a:r>
          </a:p>
          <a:p>
            <a:pPr eaLnBrk="1" hangingPunct="1">
              <a:lnSpc>
                <a:spcPct val="90000"/>
              </a:lnSpc>
              <a:defRPr/>
            </a:pPr>
            <a:r>
              <a:rPr lang="en-US" altLang="zh-CN" sz="2800" b="1" dirty="0" smtClean="0">
                <a:latin typeface="Times New Roman" pitchFamily="18" charset="0"/>
              </a:rPr>
              <a:t>Promoters, although all bind to the same polymerase, have quite variable DNA sequences (</a:t>
            </a:r>
            <a:r>
              <a:rPr lang="en-US" altLang="zh-CN" sz="2800" b="1" i="1" dirty="0" smtClean="0">
                <a:latin typeface="Times New Roman" pitchFamily="18" charset="0"/>
              </a:rPr>
              <a:t>surprisingly</a:t>
            </a:r>
            <a:r>
              <a:rPr lang="en-US" altLang="zh-CN" sz="2800" b="1" dirty="0" smtClean="0">
                <a:latin typeface="Times New Roman" pitchFamily="18" charset="0"/>
              </a:rPr>
              <a:t>), but with two </a:t>
            </a:r>
            <a:r>
              <a:rPr lang="en-US" altLang="zh-CN" sz="2800" b="1" dirty="0" smtClean="0">
                <a:solidFill>
                  <a:srgbClr val="FF0000"/>
                </a:solidFill>
                <a:effectLst>
                  <a:outerShdw blurRad="38100" dist="38100" dir="2700000" algn="tl">
                    <a:srgbClr val="C0C0C0"/>
                  </a:outerShdw>
                </a:effectLst>
                <a:latin typeface="Times New Roman" pitchFamily="18" charset="0"/>
              </a:rPr>
              <a:t>consensus sequences</a:t>
            </a:r>
            <a:r>
              <a:rPr lang="en-US" altLang="zh-CN" sz="2800" b="1" dirty="0" smtClean="0">
                <a:effectLst>
                  <a:outerShdw blurRad="38100" dist="38100" dir="2700000" algn="tl">
                    <a:srgbClr val="C0C0C0"/>
                  </a:outerShdw>
                </a:effectLst>
                <a:latin typeface="Times New Roman" pitchFamily="18" charset="0"/>
              </a:rPr>
              <a:t> </a:t>
            </a:r>
            <a:r>
              <a:rPr lang="en-US" altLang="zh-CN" sz="2800" b="1" dirty="0" smtClean="0">
                <a:latin typeface="Times New Roman" pitchFamily="18" charset="0"/>
              </a:rPr>
              <a:t>centered at</a:t>
            </a:r>
            <a:r>
              <a:rPr lang="en-US" altLang="zh-CN" sz="2800" b="1" dirty="0" smtClean="0">
                <a:effectLst>
                  <a:outerShdw blurRad="38100" dist="38100" dir="2700000" algn="tl">
                    <a:srgbClr val="C0C0C0"/>
                  </a:outerShdw>
                </a:effectLst>
                <a:latin typeface="Times New Roman" pitchFamily="18" charset="0"/>
              </a:rPr>
              <a:t> </a:t>
            </a:r>
            <a:r>
              <a:rPr lang="en-US" altLang="zh-CN" sz="2800" b="1" dirty="0" smtClean="0">
                <a:latin typeface="Times New Roman" pitchFamily="18" charset="0"/>
              </a:rPr>
              <a:t>–10 and –35 positions (the first residue of the RNA is given +1).</a:t>
            </a:r>
          </a:p>
          <a:p>
            <a:pPr eaLnBrk="1" hangingPunct="1">
              <a:lnSpc>
                <a:spcPct val="90000"/>
              </a:lnSpc>
              <a:defRPr/>
            </a:pPr>
            <a:r>
              <a:rPr lang="en-US" altLang="zh-CN" sz="2800" b="1" dirty="0" smtClean="0">
                <a:latin typeface="Times New Roman" pitchFamily="18" charset="0"/>
              </a:rPr>
              <a:t>Promoters having sequences more similar to the consensus are more efficient, and vice versa (</a:t>
            </a:r>
            <a:r>
              <a:rPr lang="en-US" altLang="zh-CN" sz="2800" b="1" i="1" dirty="0" smtClean="0">
                <a:latin typeface="Times New Roman" pitchFamily="18" charset="0"/>
              </a:rPr>
              <a:t>from studies of mutations and activity comparison</a:t>
            </a:r>
            <a:r>
              <a:rPr lang="en-US" altLang="zh-CN" sz="2800" b="1" dirty="0" smtClean="0">
                <a:latin typeface="Times New Roman" pitchFamily="18" charset="0"/>
              </a:rPr>
              <a:t>).</a:t>
            </a:r>
          </a:p>
          <a:p>
            <a:pPr eaLnBrk="1" hangingPunct="1">
              <a:lnSpc>
                <a:spcPct val="90000"/>
              </a:lnSpc>
              <a:defRPr/>
            </a:pPr>
            <a:r>
              <a:rPr lang="en-US" altLang="zh-CN" sz="2800" b="1" dirty="0" smtClean="0">
                <a:latin typeface="Times New Roman" pitchFamily="18" charset="0"/>
              </a:rPr>
              <a:t>Promoters can be identified using “protection assays” (e.g., footprinting techniques). </a:t>
            </a:r>
          </a:p>
          <a:p>
            <a:pPr eaLnBrk="1" hangingPunct="1">
              <a:lnSpc>
                <a:spcPct val="90000"/>
              </a:lnSpc>
              <a:defRPr/>
            </a:pPr>
            <a:endParaRPr lang="en-US" altLang="zh-CN" sz="2800" b="1" dirty="0" smtClean="0">
              <a:latin typeface="Times New Roman" pitchFamily="18" charset="0"/>
            </a:endParaRPr>
          </a:p>
          <a:p>
            <a:pPr eaLnBrk="1" hangingPunct="1">
              <a:lnSpc>
                <a:spcPct val="90000"/>
              </a:lnSpc>
              <a:defRPr/>
            </a:pPr>
            <a:endParaRPr lang="en-US" altLang="zh-CN" sz="2800" b="1" dirty="0" smtClean="0">
              <a:latin typeface="Times New Roman" pitchFamily="18" charset="0"/>
            </a:endParaRPr>
          </a:p>
          <a:p>
            <a:pPr eaLnBrk="1" hangingPunct="1">
              <a:lnSpc>
                <a:spcPct val="90000"/>
              </a:lnSpc>
              <a:defRPr/>
            </a:pPr>
            <a:endParaRPr lang="en-US" altLang="zh-CN" sz="2800"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noChangeArrowheads="1"/>
          </p:cNvPicPr>
          <p:nvPr/>
        </p:nvPicPr>
        <p:blipFill>
          <a:blip r:embed="rId2"/>
          <a:srcRect/>
          <a:stretch>
            <a:fillRect/>
          </a:stretch>
        </p:blipFill>
        <p:spPr bwMode="auto">
          <a:xfrm>
            <a:off x="0" y="0"/>
            <a:ext cx="9144000" cy="5157788"/>
          </a:xfrm>
          <a:prstGeom prst="rect">
            <a:avLst/>
          </a:prstGeom>
          <a:noFill/>
          <a:ln w="9525">
            <a:noFill/>
            <a:miter lim="800000"/>
            <a:headEnd/>
            <a:tailEnd/>
          </a:ln>
        </p:spPr>
      </p:pic>
      <p:sp>
        <p:nvSpPr>
          <p:cNvPr id="15363" name="Rectangle 3"/>
          <p:cNvSpPr>
            <a:spLocks noChangeArrowheads="1"/>
          </p:cNvSpPr>
          <p:nvPr/>
        </p:nvSpPr>
        <p:spPr bwMode="auto">
          <a:xfrm>
            <a:off x="323850" y="5157788"/>
            <a:ext cx="8591550" cy="1554162"/>
          </a:xfrm>
          <a:prstGeom prst="rect">
            <a:avLst/>
          </a:prstGeom>
          <a:solidFill>
            <a:schemeClr val="bg1"/>
          </a:solidFill>
          <a:ln w="9525">
            <a:noFill/>
            <a:miter lim="800000"/>
            <a:headEnd/>
            <a:tailEnd/>
          </a:ln>
        </p:spPr>
        <p:txBody>
          <a:bodyPr wrap="none">
            <a:spAutoFit/>
          </a:bodyPr>
          <a:lstStyle/>
          <a:p>
            <a:pPr algn="ctr"/>
            <a:r>
              <a:rPr kumimoji="1" lang="en-US" altLang="zh-CN" dirty="0"/>
              <a:t>Alignment of different promoter sequences from</a:t>
            </a:r>
          </a:p>
          <a:p>
            <a:pPr algn="ctr"/>
            <a:r>
              <a:rPr kumimoji="1" lang="en-US" altLang="zh-CN" i="1" dirty="0"/>
              <a:t>E.coli</a:t>
            </a:r>
            <a:r>
              <a:rPr kumimoji="1" lang="en-US" altLang="zh-CN" dirty="0"/>
              <a:t> genes: the –10 (the Pribnow box) and –35 </a:t>
            </a:r>
          </a:p>
          <a:p>
            <a:pPr algn="ctr"/>
            <a:r>
              <a:rPr kumimoji="1" lang="en-US" altLang="zh-CN" dirty="0"/>
              <a:t>consensus region were revealed.</a:t>
            </a:r>
          </a:p>
        </p:txBody>
      </p:sp>
      <p:sp>
        <p:nvSpPr>
          <p:cNvPr id="15364" name="Rectangle 4"/>
          <p:cNvSpPr>
            <a:spLocks noChangeArrowheads="1"/>
          </p:cNvSpPr>
          <p:nvPr/>
        </p:nvSpPr>
        <p:spPr bwMode="auto">
          <a:xfrm>
            <a:off x="0" y="2895600"/>
            <a:ext cx="3130550" cy="1800225"/>
          </a:xfrm>
          <a:prstGeom prst="rect">
            <a:avLst/>
          </a:prstGeom>
          <a:noFill/>
          <a:ln w="9525">
            <a:noFill/>
            <a:miter lim="800000"/>
            <a:headEnd/>
            <a:tailEnd/>
          </a:ln>
        </p:spPr>
        <p:txBody>
          <a:bodyPr wrap="none">
            <a:spAutoFit/>
          </a:bodyPr>
          <a:lstStyle/>
          <a:p>
            <a:r>
              <a:rPr kumimoji="1" lang="en-US" altLang="zh-CN" sz="2800" dirty="0">
                <a:solidFill>
                  <a:srgbClr val="FF0000"/>
                </a:solidFill>
              </a:rPr>
              <a:t>Sequences of the </a:t>
            </a:r>
          </a:p>
          <a:p>
            <a:r>
              <a:rPr kumimoji="1" lang="en-US" altLang="zh-CN" sz="2800" dirty="0">
                <a:solidFill>
                  <a:srgbClr val="FF0000"/>
                </a:solidFill>
              </a:rPr>
              <a:t>coding DNA strand</a:t>
            </a:r>
          </a:p>
          <a:p>
            <a:r>
              <a:rPr kumimoji="1" lang="en-US" altLang="zh-CN" sz="2800" dirty="0">
                <a:solidFill>
                  <a:srgbClr val="FF0000"/>
                </a:solidFill>
              </a:rPr>
              <a:t>is conventionally</a:t>
            </a:r>
          </a:p>
          <a:p>
            <a:r>
              <a:rPr kumimoji="1" lang="en-US" altLang="zh-CN" sz="2800" dirty="0">
                <a:solidFill>
                  <a:srgbClr val="FF0000"/>
                </a:solidFill>
              </a:rPr>
              <a:t>shown</a:t>
            </a:r>
          </a:p>
        </p:txBody>
      </p:sp>
      <p:sp>
        <p:nvSpPr>
          <p:cNvPr id="15365" name="Rectangle 6"/>
          <p:cNvSpPr>
            <a:spLocks noChangeArrowheads="1"/>
          </p:cNvSpPr>
          <p:nvPr/>
        </p:nvSpPr>
        <p:spPr bwMode="auto">
          <a:xfrm>
            <a:off x="1066800" y="2084388"/>
            <a:ext cx="4654550" cy="366712"/>
          </a:xfrm>
          <a:prstGeom prst="rect">
            <a:avLst/>
          </a:prstGeom>
          <a:noFill/>
          <a:ln w="9525">
            <a:noFill/>
            <a:miter lim="800000"/>
            <a:headEnd/>
            <a:tailEnd/>
          </a:ln>
        </p:spPr>
        <p:txBody>
          <a:bodyPr wrap="none">
            <a:spAutoFit/>
          </a:bodyPr>
          <a:lstStyle/>
          <a:p>
            <a:r>
              <a:rPr kumimoji="1" lang="en-US" altLang="zh-CN" sz="1800" dirty="0">
                <a:solidFill>
                  <a:srgbClr val="FF0000"/>
                </a:solidFill>
              </a:rPr>
              <a:t>Present only in certain highly expressed genes</a:t>
            </a:r>
          </a:p>
        </p:txBody>
      </p:sp>
      <p:sp>
        <p:nvSpPr>
          <p:cNvPr id="15366" name="Line 8"/>
          <p:cNvSpPr>
            <a:spLocks noChangeShapeType="1"/>
          </p:cNvSpPr>
          <p:nvPr/>
        </p:nvSpPr>
        <p:spPr bwMode="auto">
          <a:xfrm flipV="1">
            <a:off x="2895600" y="1905000"/>
            <a:ext cx="0" cy="304800"/>
          </a:xfrm>
          <a:prstGeom prst="line">
            <a:avLst/>
          </a:prstGeom>
          <a:noFill/>
          <a:ln w="63500">
            <a:solidFill>
              <a:srgbClr val="CC0000"/>
            </a:solidFill>
            <a:round/>
            <a:headEnd/>
            <a:tailEnd type="triangle" w="med" len="med"/>
          </a:ln>
        </p:spPr>
        <p:txBody>
          <a:bodyPr wrap="none"/>
          <a:lstStyle/>
          <a:p>
            <a:endParaRPr lang="zh-CN" altLang="en-US"/>
          </a:p>
        </p:txBody>
      </p:sp>
      <p:sp>
        <p:nvSpPr>
          <p:cNvPr id="15367" name="TextBox 6"/>
          <p:cNvSpPr txBox="1">
            <a:spLocks noChangeArrowheads="1"/>
          </p:cNvSpPr>
          <p:nvPr/>
        </p:nvSpPr>
        <p:spPr bwMode="auto">
          <a:xfrm>
            <a:off x="0" y="785813"/>
            <a:ext cx="1285875" cy="584200"/>
          </a:xfrm>
          <a:prstGeom prst="rect">
            <a:avLst/>
          </a:prstGeom>
          <a:noFill/>
          <a:ln w="38100">
            <a:solidFill>
              <a:srgbClr val="FF0000"/>
            </a:solidFill>
            <a:miter lim="800000"/>
            <a:headEnd/>
            <a:tailEnd/>
          </a:ln>
        </p:spPr>
        <p:txBody>
          <a:bodyPr>
            <a:spAutoFit/>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011863" y="981075"/>
            <a:ext cx="2787650" cy="4946650"/>
          </a:xfrm>
          <a:prstGeom prst="rect">
            <a:avLst/>
          </a:prstGeom>
          <a:noFill/>
          <a:ln w="9525">
            <a:noFill/>
            <a:miter lim="800000"/>
            <a:headEnd/>
            <a:tailEnd/>
          </a:ln>
        </p:spPr>
        <p:txBody>
          <a:bodyPr>
            <a:spAutoFit/>
          </a:bodyPr>
          <a:lstStyle/>
          <a:p>
            <a:r>
              <a:rPr kumimoji="1" lang="en-US" altLang="zh-CN" sz="3100" dirty="0">
                <a:solidFill>
                  <a:srgbClr val="3333FF"/>
                </a:solidFill>
              </a:rPr>
              <a:t>Footprinting</a:t>
            </a:r>
            <a:r>
              <a:rPr kumimoji="1" lang="en-US" altLang="zh-CN" sz="1800" dirty="0">
                <a:solidFill>
                  <a:srgbClr val="3333FF"/>
                </a:solidFill>
              </a:rPr>
              <a:t>:</a:t>
            </a:r>
            <a:r>
              <a:rPr kumimoji="1" lang="en-US" altLang="zh-CN" sz="1800" dirty="0">
                <a:solidFill>
                  <a:srgbClr val="800000"/>
                </a:solidFill>
              </a:rPr>
              <a:t> </a:t>
            </a:r>
            <a:r>
              <a:rPr kumimoji="1" lang="en-US" altLang="zh-CN" sz="2400" dirty="0"/>
              <a:t>Purified RNA polymerase (or other DNA binding protein) is first mixed with isolated and labeled DNA fragment that is believed to bind to the added protein before that DNA is cut with nonspecific DNase.</a:t>
            </a:r>
          </a:p>
        </p:txBody>
      </p:sp>
      <p:pic>
        <p:nvPicPr>
          <p:cNvPr id="4" name="Picture 2" descr="box_26_01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75418"/>
            <a:ext cx="3632200" cy="655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bwMode="auto">
          <a:xfrm>
            <a:off x="1691680" y="5085184"/>
            <a:ext cx="1296144" cy="504056"/>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3200" b="1"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30045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5940152" y="2060848"/>
            <a:ext cx="2916238" cy="3387725"/>
          </a:xfrm>
          <a:prstGeom prst="rect">
            <a:avLst/>
          </a:prstGeom>
          <a:noFill/>
          <a:ln w="9525">
            <a:noFill/>
            <a:miter lim="800000"/>
            <a:headEnd/>
            <a:tailEnd/>
          </a:ln>
        </p:spPr>
        <p:txBody>
          <a:bodyPr>
            <a:spAutoFit/>
          </a:bodyPr>
          <a:lstStyle/>
          <a:p>
            <a:r>
              <a:rPr kumimoji="1" lang="en-US" altLang="zh-CN" sz="3600" dirty="0">
                <a:solidFill>
                  <a:srgbClr val="3333FF"/>
                </a:solidFill>
              </a:rPr>
              <a:t>An actual footprinting </a:t>
            </a:r>
          </a:p>
          <a:p>
            <a:r>
              <a:rPr kumimoji="1" lang="en-US" altLang="zh-CN" sz="3600" dirty="0">
                <a:solidFill>
                  <a:srgbClr val="3333FF"/>
                </a:solidFill>
              </a:rPr>
              <a:t>result (RNA polymerase</a:t>
            </a:r>
          </a:p>
          <a:p>
            <a:r>
              <a:rPr kumimoji="1" lang="en-US" altLang="zh-CN" sz="3600" dirty="0">
                <a:solidFill>
                  <a:srgbClr val="3333FF"/>
                </a:solidFill>
              </a:rPr>
              <a:t>binding to the </a:t>
            </a:r>
            <a:r>
              <a:rPr kumimoji="1" lang="en-US" altLang="zh-CN" sz="3600" i="1" dirty="0">
                <a:solidFill>
                  <a:srgbClr val="3333FF"/>
                </a:solidFill>
              </a:rPr>
              <a:t>lac</a:t>
            </a:r>
            <a:r>
              <a:rPr kumimoji="1" lang="en-US" altLang="zh-CN" sz="3600" dirty="0">
                <a:solidFill>
                  <a:srgbClr val="3333FF"/>
                </a:solidFill>
              </a:rPr>
              <a:t> promoter)</a:t>
            </a:r>
            <a:endParaRPr kumimoji="1" lang="en-US" altLang="zh-CN" sz="3600" b="0" dirty="0">
              <a:solidFill>
                <a:srgbClr val="3333FF"/>
              </a:solidFill>
            </a:endParaRPr>
          </a:p>
        </p:txBody>
      </p:sp>
      <p:pic>
        <p:nvPicPr>
          <p:cNvPr id="17411" name="Picture 10"/>
          <p:cNvPicPr>
            <a:picLocks noChangeAspect="1" noChangeArrowheads="1"/>
          </p:cNvPicPr>
          <p:nvPr/>
        </p:nvPicPr>
        <p:blipFill>
          <a:blip r:embed="rId2"/>
          <a:srcRect/>
          <a:stretch>
            <a:fillRect/>
          </a:stretch>
        </p:blipFill>
        <p:spPr bwMode="auto">
          <a:xfrm>
            <a:off x="1476375" y="404813"/>
            <a:ext cx="3919538" cy="60975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801" y="548680"/>
            <a:ext cx="9144000" cy="1143000"/>
          </a:xfrm>
        </p:spPr>
        <p:txBody>
          <a:bodyPr/>
          <a:lstStyle/>
          <a:p>
            <a:pPr eaLnBrk="1" hangingPunct="1"/>
            <a:r>
              <a:rPr lang="en-US" altLang="zh-CN" b="1" dirty="0" smtClean="0">
                <a:solidFill>
                  <a:srgbClr val="0000FF"/>
                </a:solidFill>
                <a:latin typeface="Times New Roman" pitchFamily="18" charset="0"/>
              </a:rPr>
              <a:t>6. The </a:t>
            </a:r>
            <a:r>
              <a:rPr lang="en-US" altLang="zh-CN" b="1" dirty="0" smtClean="0">
                <a:solidFill>
                  <a:srgbClr val="0000FF"/>
                </a:solidFill>
                <a:latin typeface="Symbol" pitchFamily="18" charset="2"/>
              </a:rPr>
              <a:t>s</a:t>
            </a:r>
            <a:r>
              <a:rPr lang="en-US" altLang="zh-CN" b="1" dirty="0" smtClean="0">
                <a:solidFill>
                  <a:srgbClr val="0000FF"/>
                </a:solidFill>
                <a:latin typeface="Times New Roman" pitchFamily="18" charset="0"/>
              </a:rPr>
              <a:t> subunits enable the </a:t>
            </a:r>
            <a:r>
              <a:rPr lang="en-US" altLang="zh-CN" b="1" i="1" dirty="0" smtClean="0">
                <a:solidFill>
                  <a:srgbClr val="0000FF"/>
                </a:solidFill>
                <a:latin typeface="Times New Roman" pitchFamily="18" charset="0"/>
              </a:rPr>
              <a:t>E.coli</a:t>
            </a:r>
            <a:r>
              <a:rPr lang="en-US" altLang="zh-CN" b="1" dirty="0" smtClean="0">
                <a:solidFill>
                  <a:srgbClr val="0000FF"/>
                </a:solidFill>
                <a:latin typeface="Times New Roman" pitchFamily="18" charset="0"/>
              </a:rPr>
              <a:t> RNA polymerase to recognize specific promoter sites</a:t>
            </a:r>
            <a:endParaRPr lang="en-US" altLang="zh-CN" dirty="0" smtClean="0">
              <a:solidFill>
                <a:srgbClr val="0000FF"/>
              </a:solidFill>
              <a:latin typeface="Times New Roman" pitchFamily="18" charset="0"/>
            </a:endParaRPr>
          </a:p>
        </p:txBody>
      </p:sp>
      <p:sp>
        <p:nvSpPr>
          <p:cNvPr id="18435" name="Rectangle 3"/>
          <p:cNvSpPr>
            <a:spLocks noGrp="1" noChangeArrowheads="1"/>
          </p:cNvSpPr>
          <p:nvPr>
            <p:ph type="body" idx="1"/>
          </p:nvPr>
        </p:nvSpPr>
        <p:spPr>
          <a:xfrm>
            <a:off x="0" y="2204864"/>
            <a:ext cx="9144000" cy="5105400"/>
          </a:xfrm>
        </p:spPr>
        <p:txBody>
          <a:bodyPr/>
          <a:lstStyle/>
          <a:p>
            <a:pPr eaLnBrk="1" hangingPunct="1">
              <a:lnSpc>
                <a:spcPct val="90000"/>
              </a:lnSpc>
              <a:defRPr/>
            </a:pPr>
            <a:r>
              <a:rPr lang="en-US" altLang="zh-CN" sz="2800" b="1" dirty="0" smtClean="0">
                <a:latin typeface="Times New Roman" pitchFamily="18" charset="0"/>
              </a:rPr>
              <a:t>The RNA polymerase without the </a:t>
            </a:r>
            <a:r>
              <a:rPr lang="en-US" altLang="zh-CN" sz="2800" b="1" dirty="0" smtClean="0">
                <a:latin typeface="Symbol" pitchFamily="18" charset="2"/>
              </a:rPr>
              <a:t>s</a:t>
            </a:r>
            <a:r>
              <a:rPr lang="en-US" altLang="zh-CN" sz="2800" b="1" dirty="0" smtClean="0">
                <a:latin typeface="Times New Roman" pitchFamily="18" charset="0"/>
              </a:rPr>
              <a:t> subunit (i.e., the </a:t>
            </a:r>
            <a:r>
              <a:rPr lang="en-US" altLang="zh-CN" sz="2800" b="1" dirty="0" smtClean="0">
                <a:latin typeface="Symbol" pitchFamily="18" charset="2"/>
              </a:rPr>
              <a:t>a</a:t>
            </a:r>
            <a:r>
              <a:rPr lang="en-US" altLang="zh-CN" sz="2400" b="1" baseline="-25000" dirty="0" smtClean="0">
                <a:latin typeface="Symbol" pitchFamily="18" charset="2"/>
              </a:rPr>
              <a:t>2</a:t>
            </a:r>
            <a:r>
              <a:rPr lang="en-US" altLang="zh-CN" sz="2800" b="1" dirty="0" smtClean="0">
                <a:latin typeface="Symbol" pitchFamily="18" charset="2"/>
              </a:rPr>
              <a:t>bb</a:t>
            </a:r>
            <a:r>
              <a:rPr lang="en-US" altLang="zh-CN" sz="2800" b="1" dirty="0" smtClean="0">
                <a:latin typeface="Times New Roman" pitchFamily="18" charset="0"/>
              </a:rPr>
              <a:t>’</a:t>
            </a:r>
            <a:r>
              <a:rPr lang="en-US" altLang="zh-CN" sz="2800" b="1" dirty="0" smtClean="0">
                <a:latin typeface="Times New Roman" pitchFamily="18" charset="0"/>
                <a:sym typeface="Symbol" pitchFamily="18" charset="2"/>
              </a:rPr>
              <a:t></a:t>
            </a:r>
            <a:r>
              <a:rPr lang="en-US" altLang="zh-CN" sz="2800" b="1" dirty="0" smtClean="0">
                <a:latin typeface="Times New Roman" pitchFamily="18" charset="0"/>
              </a:rPr>
              <a:t>) is unable to start transcription at a promoter.</a:t>
            </a:r>
          </a:p>
          <a:p>
            <a:pPr eaLnBrk="1" hangingPunct="1">
              <a:lnSpc>
                <a:spcPct val="90000"/>
              </a:lnSpc>
              <a:defRPr/>
            </a:pPr>
            <a:r>
              <a:rPr lang="en-US" altLang="zh-CN" sz="2800" b="1" dirty="0" smtClean="0">
                <a:latin typeface="Times New Roman" pitchFamily="18" charset="0"/>
              </a:rPr>
              <a:t>The</a:t>
            </a:r>
            <a:r>
              <a:rPr lang="en-US" altLang="zh-CN" sz="2800" b="1" dirty="0" smtClean="0">
                <a:latin typeface="Symbol" pitchFamily="18" charset="2"/>
              </a:rPr>
              <a:t> s </a:t>
            </a:r>
            <a:r>
              <a:rPr lang="en-US" altLang="zh-CN" sz="2800" b="1" dirty="0" smtClean="0">
                <a:latin typeface="Times New Roman" pitchFamily="18" charset="0"/>
              </a:rPr>
              <a:t>subunit </a:t>
            </a:r>
            <a:r>
              <a:rPr lang="en-US" altLang="zh-CN" sz="2800" b="1" dirty="0" smtClean="0">
                <a:solidFill>
                  <a:srgbClr val="FF0000"/>
                </a:solidFill>
                <a:effectLst>
                  <a:outerShdw blurRad="38100" dist="38100" dir="2700000" algn="tl">
                    <a:srgbClr val="C0C0C0"/>
                  </a:outerShdw>
                </a:effectLst>
                <a:latin typeface="Times New Roman" pitchFamily="18" charset="0"/>
              </a:rPr>
              <a:t>decreases</a:t>
            </a:r>
            <a:r>
              <a:rPr lang="en-US" altLang="zh-CN" sz="2800" b="1" dirty="0" smtClean="0">
                <a:latin typeface="Times New Roman" pitchFamily="18" charset="0"/>
              </a:rPr>
              <a:t> the affinity of RNA polymerase for general (non-promoter) regions of DNA by a factor of 10</a:t>
            </a:r>
            <a:r>
              <a:rPr lang="en-US" altLang="zh-CN" sz="2800" b="1" baseline="30000" dirty="0" smtClean="0">
                <a:latin typeface="Times New Roman" pitchFamily="18" charset="0"/>
              </a:rPr>
              <a:t>4</a:t>
            </a:r>
            <a:r>
              <a:rPr lang="en-US" altLang="zh-CN" sz="2800" b="1" dirty="0" smtClean="0">
                <a:latin typeface="Times New Roman" pitchFamily="18" charset="0"/>
              </a:rPr>
              <a:t>.</a:t>
            </a:r>
          </a:p>
          <a:p>
            <a:pPr eaLnBrk="1" hangingPunct="1">
              <a:lnSpc>
                <a:spcPct val="90000"/>
              </a:lnSpc>
              <a:defRPr/>
            </a:pPr>
            <a:r>
              <a:rPr lang="en-US" altLang="zh-CN" sz="2800" b="1" i="1" dirty="0" smtClean="0">
                <a:latin typeface="Times New Roman" pitchFamily="18" charset="0"/>
              </a:rPr>
              <a:t>E.coli</a:t>
            </a:r>
            <a:r>
              <a:rPr lang="en-US" altLang="zh-CN" sz="2800" b="1" dirty="0" smtClean="0">
                <a:latin typeface="Times New Roman" pitchFamily="18" charset="0"/>
              </a:rPr>
              <a:t> contains multiple </a:t>
            </a:r>
            <a:r>
              <a:rPr lang="en-US" altLang="zh-CN" sz="2800" b="1" dirty="0" smtClean="0">
                <a:latin typeface="Symbol" pitchFamily="18" charset="2"/>
              </a:rPr>
              <a:t>s</a:t>
            </a:r>
            <a:r>
              <a:rPr lang="en-US" altLang="zh-CN" sz="2800" b="1" dirty="0" smtClean="0">
                <a:latin typeface="Times New Roman" pitchFamily="18" charset="0"/>
              </a:rPr>
              <a:t> factors for recognizing different promoters, e.g.,  </a:t>
            </a:r>
            <a:r>
              <a:rPr lang="en-US" altLang="zh-CN" sz="2800" b="1" dirty="0" smtClean="0">
                <a:effectLst>
                  <a:outerShdw blurRad="38100" dist="38100" dir="2700000" algn="tl">
                    <a:srgbClr val="C0C0C0"/>
                  </a:outerShdw>
                </a:effectLst>
                <a:latin typeface="Symbol" pitchFamily="18" charset="2"/>
              </a:rPr>
              <a:t>s</a:t>
            </a:r>
            <a:r>
              <a:rPr lang="en-US" altLang="zh-CN" sz="2800" b="1" baseline="30000" dirty="0" smtClean="0">
                <a:effectLst>
                  <a:outerShdw blurRad="38100" dist="38100" dir="2700000" algn="tl">
                    <a:srgbClr val="C0C0C0"/>
                  </a:outerShdw>
                </a:effectLst>
                <a:latin typeface="Times New Roman" pitchFamily="18" charset="0"/>
              </a:rPr>
              <a:t>70</a:t>
            </a:r>
            <a:r>
              <a:rPr lang="en-US" altLang="zh-CN" sz="2800" b="1" dirty="0" smtClean="0">
                <a:latin typeface="Times New Roman" pitchFamily="18" charset="0"/>
              </a:rPr>
              <a:t> for standard promoters; </a:t>
            </a:r>
            <a:r>
              <a:rPr lang="en-US" altLang="zh-CN" sz="2800" b="1" dirty="0" smtClean="0">
                <a:effectLst>
                  <a:outerShdw blurRad="38100" dist="38100" dir="2700000" algn="tl">
                    <a:srgbClr val="C0C0C0"/>
                  </a:outerShdw>
                </a:effectLst>
                <a:latin typeface="Symbol" pitchFamily="18" charset="2"/>
              </a:rPr>
              <a:t>s</a:t>
            </a:r>
            <a:r>
              <a:rPr lang="en-US" altLang="zh-CN" sz="2800" b="1" baseline="30000" dirty="0" smtClean="0">
                <a:effectLst>
                  <a:outerShdw blurRad="38100" dist="38100" dir="2700000" algn="tl">
                    <a:srgbClr val="C0C0C0"/>
                  </a:outerShdw>
                </a:effectLst>
                <a:latin typeface="Times New Roman" pitchFamily="18" charset="0"/>
              </a:rPr>
              <a:t>32</a:t>
            </a:r>
            <a:r>
              <a:rPr lang="en-US" altLang="zh-CN" sz="2800" b="1" dirty="0" smtClean="0">
                <a:latin typeface="Times New Roman" pitchFamily="18" charset="0"/>
              </a:rPr>
              <a:t> for heat-shock promoters; </a:t>
            </a:r>
            <a:r>
              <a:rPr lang="en-US" altLang="zh-CN" sz="2800" b="1" dirty="0" smtClean="0">
                <a:effectLst>
                  <a:outerShdw blurRad="38100" dist="38100" dir="2700000" algn="tl">
                    <a:srgbClr val="C0C0C0"/>
                  </a:outerShdw>
                </a:effectLst>
                <a:latin typeface="Symbol" pitchFamily="18" charset="2"/>
              </a:rPr>
              <a:t>s</a:t>
            </a:r>
            <a:r>
              <a:rPr lang="en-US" altLang="zh-CN" sz="2800" b="1" baseline="30000" dirty="0" smtClean="0">
                <a:effectLst>
                  <a:outerShdw blurRad="38100" dist="38100" dir="2700000" algn="tl">
                    <a:srgbClr val="C0C0C0"/>
                  </a:outerShdw>
                </a:effectLst>
                <a:latin typeface="Times New Roman" pitchFamily="18" charset="0"/>
              </a:rPr>
              <a:t>54</a:t>
            </a:r>
            <a:r>
              <a:rPr lang="en-US" altLang="zh-CN" sz="2800" b="1" dirty="0" smtClean="0">
                <a:effectLst>
                  <a:outerShdw blurRad="38100" dist="38100" dir="2700000" algn="tl">
                    <a:srgbClr val="C0C0C0"/>
                  </a:outerShdw>
                </a:effectLst>
                <a:latin typeface="Times New Roman" pitchFamily="18" charset="0"/>
              </a:rPr>
              <a:t> </a:t>
            </a:r>
            <a:r>
              <a:rPr lang="en-US" altLang="zh-CN" sz="2800" b="1" dirty="0" smtClean="0">
                <a:latin typeface="Times New Roman" pitchFamily="18" charset="0"/>
              </a:rPr>
              <a:t>for nitrogen-starvation promoters.</a:t>
            </a:r>
          </a:p>
          <a:p>
            <a:pPr eaLnBrk="1" hangingPunct="1">
              <a:lnSpc>
                <a:spcPct val="90000"/>
              </a:lnSpc>
              <a:defRPr/>
            </a:pPr>
            <a:r>
              <a:rPr lang="en-US" altLang="zh-CN" sz="2800" b="1" dirty="0" smtClean="0">
                <a:solidFill>
                  <a:srgbClr val="FF0000"/>
                </a:solidFill>
                <a:latin typeface="Times New Roman" pitchFamily="18" charset="0"/>
              </a:rPr>
              <a:t>Each type of </a:t>
            </a:r>
            <a:r>
              <a:rPr lang="en-US" altLang="zh-CN" sz="2800" b="1" dirty="0" smtClean="0">
                <a:solidFill>
                  <a:srgbClr val="FF0000"/>
                </a:solidFill>
                <a:latin typeface="Symbol" pitchFamily="18" charset="2"/>
              </a:rPr>
              <a:t>s</a:t>
            </a:r>
            <a:r>
              <a:rPr lang="en-US" altLang="zh-CN" sz="2800" b="1" dirty="0" smtClean="0">
                <a:solidFill>
                  <a:srgbClr val="FF0000"/>
                </a:solidFill>
                <a:latin typeface="Times New Roman" pitchFamily="18" charset="0"/>
              </a:rPr>
              <a:t> factors allows the cell to coordinately express a set of genes.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sppro"/>
          <p:cNvPicPr>
            <a:picLocks noChangeAspect="1" noChangeArrowheads="1"/>
          </p:cNvPicPr>
          <p:nvPr/>
        </p:nvPicPr>
        <p:blipFill>
          <a:blip r:embed="rId2"/>
          <a:srcRect/>
          <a:stretch>
            <a:fillRect/>
          </a:stretch>
        </p:blipFill>
        <p:spPr bwMode="auto">
          <a:xfrm>
            <a:off x="0" y="1828800"/>
            <a:ext cx="7391400" cy="1822450"/>
          </a:xfrm>
          <a:prstGeom prst="rect">
            <a:avLst/>
          </a:prstGeom>
          <a:noFill/>
          <a:ln w="9525">
            <a:noFill/>
            <a:miter lim="800000"/>
            <a:headEnd/>
            <a:tailEnd/>
          </a:ln>
        </p:spPr>
      </p:pic>
      <p:sp>
        <p:nvSpPr>
          <p:cNvPr id="19459" name="Rectangle 3"/>
          <p:cNvSpPr>
            <a:spLocks noChangeArrowheads="1"/>
          </p:cNvSpPr>
          <p:nvPr/>
        </p:nvSpPr>
        <p:spPr bwMode="auto">
          <a:xfrm>
            <a:off x="7486650" y="2133600"/>
            <a:ext cx="1657350" cy="1552575"/>
          </a:xfrm>
          <a:prstGeom prst="rect">
            <a:avLst/>
          </a:prstGeom>
          <a:noFill/>
          <a:ln w="9525">
            <a:noFill/>
            <a:miter lim="800000"/>
            <a:headEnd/>
            <a:tailEnd/>
          </a:ln>
        </p:spPr>
        <p:txBody>
          <a:bodyPr wrap="none">
            <a:spAutoFit/>
          </a:bodyPr>
          <a:lstStyle/>
          <a:p>
            <a:r>
              <a:rPr kumimoji="1" lang="en-US" altLang="zh-CN" sz="2400" dirty="0">
                <a:solidFill>
                  <a:srgbClr val="FF9900"/>
                </a:solidFill>
              </a:rPr>
              <a:t>Standard</a:t>
            </a:r>
          </a:p>
          <a:p>
            <a:r>
              <a:rPr kumimoji="1" lang="en-US" altLang="zh-CN" sz="2400" dirty="0">
                <a:solidFill>
                  <a:srgbClr val="3333FF"/>
                </a:solidFill>
              </a:rPr>
              <a:t>Heat-shock</a:t>
            </a:r>
          </a:p>
          <a:p>
            <a:r>
              <a:rPr kumimoji="1" lang="en-US" altLang="zh-CN" sz="2400" dirty="0">
                <a:solidFill>
                  <a:srgbClr val="CC0099"/>
                </a:solidFill>
              </a:rPr>
              <a:t>Nitrogen</a:t>
            </a:r>
          </a:p>
          <a:p>
            <a:r>
              <a:rPr kumimoji="1" lang="en-US" altLang="zh-CN" sz="2400" dirty="0">
                <a:solidFill>
                  <a:srgbClr val="CC0099"/>
                </a:solidFill>
              </a:rPr>
              <a:t>starvation</a:t>
            </a:r>
            <a:endParaRPr kumimoji="1" lang="en-US" altLang="zh-CN" sz="2400" b="0" dirty="0">
              <a:solidFill>
                <a:schemeClr val="accent2"/>
              </a:solidFill>
            </a:endParaRPr>
          </a:p>
        </p:txBody>
      </p:sp>
      <p:sp>
        <p:nvSpPr>
          <p:cNvPr id="19460" name="Line 5"/>
          <p:cNvSpPr>
            <a:spLocks noChangeShapeType="1"/>
          </p:cNvSpPr>
          <p:nvPr/>
        </p:nvSpPr>
        <p:spPr bwMode="auto">
          <a:xfrm flipH="1">
            <a:off x="7086600" y="2362200"/>
            <a:ext cx="457200" cy="0"/>
          </a:xfrm>
          <a:prstGeom prst="line">
            <a:avLst/>
          </a:prstGeom>
          <a:noFill/>
          <a:ln w="38100">
            <a:solidFill>
              <a:srgbClr val="FF9933"/>
            </a:solidFill>
            <a:round/>
            <a:headEnd/>
            <a:tailEnd type="triangle" w="med" len="med"/>
          </a:ln>
        </p:spPr>
        <p:txBody>
          <a:bodyPr wrap="none" anchor="ctr"/>
          <a:lstStyle/>
          <a:p>
            <a:endParaRPr lang="zh-CN" altLang="en-US"/>
          </a:p>
        </p:txBody>
      </p:sp>
      <p:sp>
        <p:nvSpPr>
          <p:cNvPr id="19461" name="Line 6"/>
          <p:cNvSpPr>
            <a:spLocks noChangeShapeType="1"/>
          </p:cNvSpPr>
          <p:nvPr/>
        </p:nvSpPr>
        <p:spPr bwMode="auto">
          <a:xfrm flipH="1">
            <a:off x="7162800" y="2743200"/>
            <a:ext cx="381000" cy="0"/>
          </a:xfrm>
          <a:prstGeom prst="line">
            <a:avLst/>
          </a:prstGeom>
          <a:noFill/>
          <a:ln w="38100">
            <a:solidFill>
              <a:srgbClr val="3333FF"/>
            </a:solidFill>
            <a:round/>
            <a:headEnd/>
            <a:tailEnd type="triangle" w="med" len="med"/>
          </a:ln>
        </p:spPr>
        <p:txBody>
          <a:bodyPr wrap="none" anchor="ctr"/>
          <a:lstStyle/>
          <a:p>
            <a:endParaRPr lang="zh-CN" altLang="en-US"/>
          </a:p>
        </p:txBody>
      </p:sp>
      <p:sp>
        <p:nvSpPr>
          <p:cNvPr id="19462" name="Line 7"/>
          <p:cNvSpPr>
            <a:spLocks noChangeShapeType="1"/>
          </p:cNvSpPr>
          <p:nvPr/>
        </p:nvSpPr>
        <p:spPr bwMode="auto">
          <a:xfrm flipH="1">
            <a:off x="7086600" y="3124200"/>
            <a:ext cx="457200" cy="0"/>
          </a:xfrm>
          <a:prstGeom prst="line">
            <a:avLst/>
          </a:prstGeom>
          <a:noFill/>
          <a:ln w="38100">
            <a:solidFill>
              <a:srgbClr val="CC0099"/>
            </a:solidFill>
            <a:round/>
            <a:headEnd/>
            <a:tailEnd type="triangle" w="med" len="med"/>
          </a:ln>
        </p:spPr>
        <p:txBody>
          <a:bodyPr wrap="none" anchor="ctr"/>
          <a:lstStyle/>
          <a:p>
            <a:endParaRPr lang="zh-CN" altLang="en-US"/>
          </a:p>
        </p:txBody>
      </p:sp>
      <p:sp>
        <p:nvSpPr>
          <p:cNvPr id="20488" name="Rectangle 8"/>
          <p:cNvSpPr>
            <a:spLocks noChangeArrowheads="1"/>
          </p:cNvSpPr>
          <p:nvPr/>
        </p:nvSpPr>
        <p:spPr bwMode="auto">
          <a:xfrm>
            <a:off x="838200" y="3810000"/>
            <a:ext cx="7508875" cy="1739900"/>
          </a:xfrm>
          <a:prstGeom prst="rect">
            <a:avLst/>
          </a:prstGeom>
          <a:noFill/>
          <a:ln w="9525">
            <a:noFill/>
            <a:miter lim="800000"/>
            <a:headEnd/>
            <a:tailEnd/>
          </a:ln>
        </p:spPr>
        <p:txBody>
          <a:bodyPr wrap="none">
            <a:spAutoFit/>
          </a:bodyPr>
          <a:lstStyle/>
          <a:p>
            <a:pPr eaLnBrk="0" hangingPunct="0">
              <a:defRPr/>
            </a:pPr>
            <a:r>
              <a:rPr kumimoji="1" lang="en-US" altLang="zh-CN" sz="3600" dirty="0">
                <a:solidFill>
                  <a:srgbClr val="FF9900"/>
                </a:solidFill>
                <a:effectLst>
                  <a:outerShdw blurRad="38100" dist="38100" dir="2700000" algn="tl">
                    <a:srgbClr val="C0C0C0"/>
                  </a:outerShdw>
                </a:effectLst>
                <a:latin typeface="Symbol" pitchFamily="18" charset="2"/>
              </a:rPr>
              <a:t>s</a:t>
            </a:r>
            <a:r>
              <a:rPr kumimoji="1" lang="en-US" altLang="zh-CN" sz="3600" baseline="30000" dirty="0">
                <a:solidFill>
                  <a:srgbClr val="FF9900"/>
                </a:solidFill>
                <a:effectLst>
                  <a:outerShdw blurRad="38100" dist="38100" dir="2700000" algn="tl">
                    <a:srgbClr val="C0C0C0"/>
                  </a:outerShdw>
                </a:effectLst>
              </a:rPr>
              <a:t>70</a:t>
            </a:r>
            <a:r>
              <a:rPr kumimoji="1" lang="en-US" altLang="zh-CN" sz="3600" dirty="0">
                <a:solidFill>
                  <a:srgbClr val="FF9900"/>
                </a:solidFill>
              </a:rPr>
              <a:t> for standard promoters</a:t>
            </a:r>
            <a:endParaRPr kumimoji="1" lang="en-US" altLang="zh-CN" sz="3600" dirty="0"/>
          </a:p>
          <a:p>
            <a:pPr eaLnBrk="0" hangingPunct="0">
              <a:defRPr/>
            </a:pPr>
            <a:r>
              <a:rPr kumimoji="1" lang="en-US" altLang="zh-CN" sz="3600" dirty="0">
                <a:solidFill>
                  <a:srgbClr val="3333FF"/>
                </a:solidFill>
                <a:effectLst>
                  <a:outerShdw blurRad="38100" dist="38100" dir="2700000" algn="tl">
                    <a:srgbClr val="C0C0C0"/>
                  </a:outerShdw>
                </a:effectLst>
                <a:latin typeface="Symbol" pitchFamily="18" charset="2"/>
              </a:rPr>
              <a:t>s</a:t>
            </a:r>
            <a:r>
              <a:rPr kumimoji="1" lang="en-US" altLang="zh-CN" sz="3600" baseline="30000" dirty="0">
                <a:solidFill>
                  <a:srgbClr val="3333FF"/>
                </a:solidFill>
                <a:effectLst>
                  <a:outerShdw blurRad="38100" dist="38100" dir="2700000" algn="tl">
                    <a:srgbClr val="C0C0C0"/>
                  </a:outerShdw>
                </a:effectLst>
              </a:rPr>
              <a:t>32</a:t>
            </a:r>
            <a:r>
              <a:rPr kumimoji="1" lang="en-US" altLang="zh-CN" sz="3600" dirty="0">
                <a:solidFill>
                  <a:srgbClr val="3333FF"/>
                </a:solidFill>
              </a:rPr>
              <a:t> for heat-shock promoters</a:t>
            </a:r>
            <a:r>
              <a:rPr kumimoji="1" lang="en-US" altLang="zh-CN" sz="3600" dirty="0">
                <a:solidFill>
                  <a:srgbClr val="00FF00"/>
                </a:solidFill>
              </a:rPr>
              <a:t> </a:t>
            </a:r>
          </a:p>
          <a:p>
            <a:pPr eaLnBrk="0" hangingPunct="0">
              <a:defRPr/>
            </a:pPr>
            <a:r>
              <a:rPr kumimoji="1" lang="en-US" altLang="zh-CN" sz="3600" dirty="0">
                <a:solidFill>
                  <a:srgbClr val="CC0099"/>
                </a:solidFill>
                <a:effectLst>
                  <a:outerShdw blurRad="38100" dist="38100" dir="2700000" algn="tl">
                    <a:srgbClr val="C0C0C0"/>
                  </a:outerShdw>
                </a:effectLst>
                <a:latin typeface="Symbol" pitchFamily="18" charset="2"/>
              </a:rPr>
              <a:t>s</a:t>
            </a:r>
            <a:r>
              <a:rPr kumimoji="1" lang="en-US" altLang="zh-CN" sz="3600" baseline="30000" dirty="0">
                <a:solidFill>
                  <a:srgbClr val="CC0099"/>
                </a:solidFill>
                <a:effectLst>
                  <a:outerShdw blurRad="38100" dist="38100" dir="2700000" algn="tl">
                    <a:srgbClr val="C0C0C0"/>
                  </a:outerShdw>
                </a:effectLst>
              </a:rPr>
              <a:t>54</a:t>
            </a:r>
            <a:r>
              <a:rPr kumimoji="1" lang="en-US" altLang="zh-CN" sz="3600" dirty="0">
                <a:solidFill>
                  <a:srgbClr val="CC0099"/>
                </a:solidFill>
              </a:rPr>
              <a:t> for nitrogen-starvation promoters</a:t>
            </a:r>
            <a:endParaRPr kumimoji="1" lang="en-US" altLang="zh-CN" sz="3600" dirty="0"/>
          </a:p>
        </p:txBody>
      </p:sp>
      <p:sp>
        <p:nvSpPr>
          <p:cNvPr id="19464" name="Rectangle 9"/>
          <p:cNvSpPr>
            <a:spLocks noChangeArrowheads="1"/>
          </p:cNvSpPr>
          <p:nvPr/>
        </p:nvSpPr>
        <p:spPr bwMode="auto">
          <a:xfrm>
            <a:off x="65088" y="228600"/>
            <a:ext cx="8909050" cy="1311275"/>
          </a:xfrm>
          <a:prstGeom prst="rect">
            <a:avLst/>
          </a:prstGeom>
          <a:noFill/>
          <a:ln w="9525">
            <a:noFill/>
            <a:miter lim="800000"/>
            <a:headEnd/>
            <a:tailEnd/>
          </a:ln>
        </p:spPr>
        <p:txBody>
          <a:bodyPr wrap="none">
            <a:spAutoFit/>
          </a:bodyPr>
          <a:lstStyle/>
          <a:p>
            <a:r>
              <a:rPr kumimoji="1" lang="en-US" altLang="zh-CN" sz="4000" i="1" dirty="0">
                <a:solidFill>
                  <a:srgbClr val="3333FF"/>
                </a:solidFill>
              </a:rPr>
              <a:t>E.coli</a:t>
            </a:r>
            <a:r>
              <a:rPr kumimoji="1" lang="en-US" altLang="zh-CN" sz="4000" dirty="0">
                <a:solidFill>
                  <a:srgbClr val="3333FF"/>
                </a:solidFill>
              </a:rPr>
              <a:t> contains multiple </a:t>
            </a:r>
            <a:r>
              <a:rPr kumimoji="1" lang="en-US" altLang="zh-CN" sz="4000" dirty="0">
                <a:solidFill>
                  <a:srgbClr val="3333FF"/>
                </a:solidFill>
                <a:latin typeface="Symbol" pitchFamily="18" charset="2"/>
              </a:rPr>
              <a:t>s</a:t>
            </a:r>
            <a:r>
              <a:rPr kumimoji="1" lang="en-US" altLang="zh-CN" sz="4000" dirty="0">
                <a:solidFill>
                  <a:srgbClr val="3333FF"/>
                </a:solidFill>
              </a:rPr>
              <a:t> factors for </a:t>
            </a:r>
          </a:p>
          <a:p>
            <a:r>
              <a:rPr kumimoji="1" lang="en-US" altLang="zh-CN" sz="4000" dirty="0">
                <a:solidFill>
                  <a:srgbClr val="3333FF"/>
                </a:solidFill>
              </a:rPr>
              <a:t>recognizing different types of promoters</a:t>
            </a:r>
            <a:endParaRPr kumimoji="1" lang="en-US" altLang="zh-CN" dirty="0">
              <a:solidFill>
                <a:srgbClr val="3333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able 26-01"/>
          <p:cNvPicPr>
            <a:picLocks noChangeAspect="1" noChangeArrowheads="1"/>
          </p:cNvPicPr>
          <p:nvPr/>
        </p:nvPicPr>
        <p:blipFill>
          <a:blip r:embed="rId3"/>
          <a:srcRect/>
          <a:stretch>
            <a:fillRect/>
          </a:stretch>
        </p:blipFill>
        <p:spPr bwMode="auto">
          <a:xfrm>
            <a:off x="304800" y="1409700"/>
            <a:ext cx="8531225" cy="4046538"/>
          </a:xfrm>
          <a:prstGeom prst="rect">
            <a:avLst/>
          </a:prstGeom>
          <a:noFill/>
          <a:ln w="9525">
            <a:noFill/>
            <a:miter lim="800000"/>
            <a:headEnd/>
            <a:tailEnd/>
          </a:ln>
        </p:spPr>
      </p:pic>
      <p:sp>
        <p:nvSpPr>
          <p:cNvPr id="20483" name="Line 3"/>
          <p:cNvSpPr>
            <a:spLocks noChangeShapeType="1"/>
          </p:cNvSpPr>
          <p:nvPr/>
        </p:nvSpPr>
        <p:spPr bwMode="auto">
          <a:xfrm>
            <a:off x="107950" y="2276475"/>
            <a:ext cx="360363" cy="0"/>
          </a:xfrm>
          <a:prstGeom prst="line">
            <a:avLst/>
          </a:prstGeom>
          <a:noFill/>
          <a:ln w="38100">
            <a:solidFill>
              <a:srgbClr val="FF0000"/>
            </a:solidFill>
            <a:round/>
            <a:headEnd/>
            <a:tailEnd type="triangle" w="med" len="med"/>
          </a:ln>
        </p:spPr>
        <p:txBody>
          <a:bodyPr wrap="none"/>
          <a:lstStyle/>
          <a:p>
            <a:endParaRPr lang="zh-CN" altLang="en-US"/>
          </a:p>
        </p:txBody>
      </p:sp>
      <p:sp>
        <p:nvSpPr>
          <p:cNvPr id="20484" name="Line 4"/>
          <p:cNvSpPr>
            <a:spLocks noChangeShapeType="1"/>
          </p:cNvSpPr>
          <p:nvPr/>
        </p:nvSpPr>
        <p:spPr bwMode="auto">
          <a:xfrm>
            <a:off x="107950" y="2492375"/>
            <a:ext cx="360363" cy="0"/>
          </a:xfrm>
          <a:prstGeom prst="line">
            <a:avLst/>
          </a:prstGeom>
          <a:noFill/>
          <a:ln w="38100">
            <a:solidFill>
              <a:srgbClr val="FF0000"/>
            </a:solidFill>
            <a:round/>
            <a:headEnd/>
            <a:tailEnd type="triangle" w="med" len="med"/>
          </a:ln>
        </p:spPr>
        <p:txBody>
          <a:bodyPr wrap="none"/>
          <a:lstStyle/>
          <a:p>
            <a:endParaRPr lang="zh-CN" altLang="en-US"/>
          </a:p>
        </p:txBody>
      </p:sp>
      <p:sp>
        <p:nvSpPr>
          <p:cNvPr id="20485" name="Line 5"/>
          <p:cNvSpPr>
            <a:spLocks noChangeShapeType="1"/>
          </p:cNvSpPr>
          <p:nvPr/>
        </p:nvSpPr>
        <p:spPr bwMode="auto">
          <a:xfrm>
            <a:off x="107950" y="2997200"/>
            <a:ext cx="360363" cy="0"/>
          </a:xfrm>
          <a:prstGeom prst="line">
            <a:avLst/>
          </a:prstGeom>
          <a:noFill/>
          <a:ln w="38100">
            <a:solidFill>
              <a:srgbClr val="FF0000"/>
            </a:solidFill>
            <a:round/>
            <a:headEnd/>
            <a:tailEnd type="triangle" w="med" len="med"/>
          </a:ln>
        </p:spPr>
        <p:txBody>
          <a:bodyPr wrap="none"/>
          <a:lstStyle/>
          <a:p>
            <a:endParaRPr lang="zh-CN" altLang="en-US"/>
          </a:p>
        </p:txBody>
      </p:sp>
      <p:sp>
        <p:nvSpPr>
          <p:cNvPr id="20486" name="TextBox 5"/>
          <p:cNvSpPr txBox="1">
            <a:spLocks noChangeArrowheads="1"/>
          </p:cNvSpPr>
          <p:nvPr/>
        </p:nvSpPr>
        <p:spPr bwMode="auto">
          <a:xfrm>
            <a:off x="2286000" y="1428750"/>
            <a:ext cx="358775" cy="338138"/>
          </a:xfrm>
          <a:prstGeom prst="rect">
            <a:avLst/>
          </a:prstGeom>
          <a:noFill/>
          <a:ln w="9525">
            <a:noFill/>
            <a:miter lim="800000"/>
            <a:headEnd/>
            <a:tailEnd/>
          </a:ln>
        </p:spPr>
        <p:txBody>
          <a:bodyPr wrap="none">
            <a:spAutoFit/>
          </a:bodyPr>
          <a:lstStyle/>
          <a:p>
            <a:r>
              <a:rPr kumimoji="1" lang="en-US" altLang="zh-CN" sz="1600" dirty="0">
                <a:latin typeface="Symbol" pitchFamily="18" charset="2"/>
              </a:rPr>
              <a:t> s</a:t>
            </a:r>
            <a:endParaRPr lang="zh-CN" altLang="en-US" sz="1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7. RNA polymerase unwinds the template DNA then initiate RNA synthesis</a:t>
            </a:r>
          </a:p>
        </p:txBody>
      </p:sp>
      <p:sp>
        <p:nvSpPr>
          <p:cNvPr id="21507" name="Rectangle 3"/>
          <p:cNvSpPr>
            <a:spLocks noGrp="1" noChangeArrowheads="1"/>
          </p:cNvSpPr>
          <p:nvPr>
            <p:ph type="body" idx="1"/>
          </p:nvPr>
        </p:nvSpPr>
        <p:spPr>
          <a:xfrm>
            <a:off x="-30605" y="2132856"/>
            <a:ext cx="9144000" cy="4114800"/>
          </a:xfrm>
        </p:spPr>
        <p:txBody>
          <a:bodyPr/>
          <a:lstStyle/>
          <a:p>
            <a:pPr eaLnBrk="1" hangingPunct="1">
              <a:lnSpc>
                <a:spcPct val="90000"/>
              </a:lnSpc>
              <a:defRPr/>
            </a:pPr>
            <a:r>
              <a:rPr lang="en-US" altLang="zh-CN" b="1" dirty="0" smtClean="0">
                <a:latin typeface="Times New Roman" pitchFamily="18" charset="0"/>
              </a:rPr>
              <a:t>The enzyme slides to a promoter region and forms a more tightly bound “</a:t>
            </a:r>
            <a:r>
              <a:rPr lang="en-US" altLang="zh-CN" b="1" dirty="0" smtClean="0">
                <a:solidFill>
                  <a:srgbClr val="FF0000"/>
                </a:solidFill>
                <a:effectLst>
                  <a:outerShdw blurRad="38100" dist="38100" dir="2700000" algn="tl">
                    <a:srgbClr val="C0C0C0"/>
                  </a:outerShdw>
                </a:effectLst>
                <a:latin typeface="Times New Roman" pitchFamily="18" charset="0"/>
              </a:rPr>
              <a:t>closed complex</a:t>
            </a:r>
            <a:r>
              <a:rPr lang="en-US" altLang="zh-CN" b="1" dirty="0" smtClean="0">
                <a:latin typeface="Times New Roman" pitchFamily="18" charset="0"/>
              </a:rPr>
              <a:t>”.</a:t>
            </a:r>
          </a:p>
          <a:p>
            <a:pPr eaLnBrk="1" hangingPunct="1">
              <a:lnSpc>
                <a:spcPct val="90000"/>
              </a:lnSpc>
              <a:defRPr/>
            </a:pPr>
            <a:r>
              <a:rPr lang="en-US" altLang="zh-CN" b="1" dirty="0" smtClean="0">
                <a:latin typeface="Times New Roman" pitchFamily="18" charset="0"/>
              </a:rPr>
              <a:t>Then the polymerase-promoter complex has to be converted to an “</a:t>
            </a:r>
            <a:r>
              <a:rPr lang="en-US" altLang="zh-CN" b="1" dirty="0" smtClean="0">
                <a:solidFill>
                  <a:srgbClr val="FF0000"/>
                </a:solidFill>
                <a:effectLst>
                  <a:outerShdw blurRad="38100" dist="38100" dir="2700000" algn="tl">
                    <a:srgbClr val="C0C0C0"/>
                  </a:outerShdw>
                </a:effectLst>
                <a:latin typeface="Times New Roman" pitchFamily="18" charset="0"/>
              </a:rPr>
              <a:t>open complex</a:t>
            </a:r>
            <a:r>
              <a:rPr lang="en-US" altLang="zh-CN" b="1" dirty="0" smtClean="0">
                <a:latin typeface="Times New Roman" pitchFamily="18" charset="0"/>
              </a:rPr>
              <a:t>”, in which a  12-15 bp covering the region from the AT-rich –10 site to +3 site is unwound.</a:t>
            </a:r>
          </a:p>
          <a:p>
            <a:pPr eaLnBrk="1" hangingPunct="1">
              <a:lnSpc>
                <a:spcPct val="90000"/>
              </a:lnSpc>
              <a:defRPr/>
            </a:pPr>
            <a:r>
              <a:rPr lang="en-US" altLang="zh-CN" b="1" dirty="0" smtClean="0">
                <a:latin typeface="Times New Roman" pitchFamily="18" charset="0"/>
              </a:rPr>
              <a:t>The essential transition from a “closed” to an “open” complex sets the stage for RNA synthesis, after which the core polymerase moves away from the promoter.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76250"/>
            <a:ext cx="9144000" cy="1143000"/>
          </a:xfrm>
        </p:spPr>
        <p:txBody>
          <a:bodyPr/>
          <a:lstStyle/>
          <a:p>
            <a:pPr eaLnBrk="1" hangingPunct="1"/>
            <a:r>
              <a:rPr lang="en-US" altLang="zh-CN" b="1" dirty="0" smtClean="0">
                <a:solidFill>
                  <a:srgbClr val="0000FF"/>
                </a:solidFill>
                <a:latin typeface="Times New Roman" pitchFamily="18" charset="0"/>
              </a:rPr>
              <a:t>1. RNA molecules have great structural and functional diversity</a:t>
            </a:r>
          </a:p>
        </p:txBody>
      </p:sp>
      <p:sp>
        <p:nvSpPr>
          <p:cNvPr id="8195" name="Rectangle 3"/>
          <p:cNvSpPr>
            <a:spLocks noGrp="1" noChangeArrowheads="1"/>
          </p:cNvSpPr>
          <p:nvPr>
            <p:ph type="body" idx="1"/>
          </p:nvPr>
        </p:nvSpPr>
        <p:spPr>
          <a:xfrm>
            <a:off x="0" y="1916113"/>
            <a:ext cx="9144000" cy="4114800"/>
          </a:xfrm>
        </p:spPr>
        <p:txBody>
          <a:bodyPr/>
          <a:lstStyle/>
          <a:p>
            <a:pPr eaLnBrk="1" hangingPunct="1">
              <a:lnSpc>
                <a:spcPct val="90000"/>
              </a:lnSpc>
              <a:defRPr/>
            </a:pPr>
            <a:r>
              <a:rPr lang="en-US" altLang="zh-CN" sz="2800" b="1" dirty="0" smtClean="0">
                <a:latin typeface="Times New Roman" pitchFamily="18" charset="0"/>
              </a:rPr>
              <a:t>With structures comparable to proteins in complexity</a:t>
            </a:r>
            <a:r>
              <a:rPr lang="en-US" altLang="zh-CN" sz="2800" b="1" dirty="0" smtClean="0">
                <a:effectLst>
                  <a:outerShdw blurRad="38100" dist="38100" dir="2700000" algn="tl">
                    <a:srgbClr val="C0C0C0"/>
                  </a:outerShdw>
                </a:effectLst>
                <a:latin typeface="Times New Roman" pitchFamily="18" charset="0"/>
              </a:rPr>
              <a:t> </a:t>
            </a:r>
            <a:r>
              <a:rPr lang="en-US" altLang="zh-CN" sz="2800" b="1" dirty="0" smtClean="0">
                <a:latin typeface="Times New Roman" pitchFamily="18" charset="0"/>
              </a:rPr>
              <a:t>and</a:t>
            </a:r>
            <a:r>
              <a:rPr lang="en-US" altLang="zh-CN" sz="2800" b="1" dirty="0" smtClean="0">
                <a:effectLst>
                  <a:outerShdw blurRad="38100" dist="38100" dir="2700000" algn="tl">
                    <a:srgbClr val="C0C0C0"/>
                  </a:outerShdw>
                </a:effectLst>
                <a:latin typeface="Times New Roman" pitchFamily="18" charset="0"/>
              </a:rPr>
              <a:t> </a:t>
            </a:r>
            <a:r>
              <a:rPr lang="en-US" altLang="zh-CN" sz="2800" b="1" dirty="0" smtClean="0">
                <a:latin typeface="Times New Roman" pitchFamily="18" charset="0"/>
              </a:rPr>
              <a:t>uniqueness</a:t>
            </a:r>
          </a:p>
          <a:p>
            <a:pPr eaLnBrk="1" hangingPunct="1">
              <a:lnSpc>
                <a:spcPct val="90000"/>
              </a:lnSpc>
              <a:defRPr/>
            </a:pPr>
            <a:r>
              <a:rPr lang="en-US" altLang="zh-CN" sz="2800" b="1" dirty="0" smtClean="0">
                <a:latin typeface="Times New Roman" pitchFamily="18" charset="0"/>
              </a:rPr>
              <a:t>Function as </a:t>
            </a:r>
            <a:r>
              <a:rPr lang="en-US" altLang="zh-CN" sz="2800" b="1" dirty="0" smtClean="0">
                <a:solidFill>
                  <a:srgbClr val="FF0000"/>
                </a:solidFill>
                <a:latin typeface="Times New Roman" pitchFamily="18" charset="0"/>
              </a:rPr>
              <a:t>messengers</a:t>
            </a:r>
            <a:r>
              <a:rPr lang="en-US" altLang="zh-CN" sz="2800" b="1" dirty="0" smtClean="0">
                <a:latin typeface="Times New Roman" pitchFamily="18" charset="0"/>
              </a:rPr>
              <a:t> between DNA and polypeptides (</a:t>
            </a:r>
            <a:r>
              <a:rPr lang="en-US" altLang="zh-CN" sz="2800" b="1" dirty="0" smtClean="0">
                <a:solidFill>
                  <a:srgbClr val="FF0000"/>
                </a:solidFill>
                <a:latin typeface="Times New Roman" pitchFamily="18" charset="0"/>
              </a:rPr>
              <a:t>mRNA</a:t>
            </a:r>
            <a:r>
              <a:rPr lang="en-US" altLang="zh-CN" sz="2800" b="1" dirty="0" smtClean="0">
                <a:latin typeface="Times New Roman" pitchFamily="18" charset="0"/>
              </a:rPr>
              <a:t>), </a:t>
            </a:r>
            <a:r>
              <a:rPr lang="en-US" altLang="zh-CN" sz="2800" b="1" dirty="0" smtClean="0">
                <a:solidFill>
                  <a:srgbClr val="3333FF"/>
                </a:solidFill>
                <a:latin typeface="Times New Roman" pitchFamily="18" charset="0"/>
              </a:rPr>
              <a:t>adapters</a:t>
            </a:r>
            <a:r>
              <a:rPr lang="en-US" altLang="zh-CN" sz="2800" b="1" dirty="0" smtClean="0">
                <a:latin typeface="Times New Roman" pitchFamily="18" charset="0"/>
              </a:rPr>
              <a:t> (</a:t>
            </a:r>
            <a:r>
              <a:rPr lang="en-US" altLang="zh-CN" sz="2800" b="1" dirty="0" smtClean="0">
                <a:solidFill>
                  <a:srgbClr val="3333FF"/>
                </a:solidFill>
                <a:latin typeface="Times New Roman" pitchFamily="18" charset="0"/>
              </a:rPr>
              <a:t>tRNA</a:t>
            </a:r>
            <a:r>
              <a:rPr lang="en-US" altLang="zh-CN" sz="2800" b="1" dirty="0" smtClean="0">
                <a:latin typeface="Times New Roman" pitchFamily="18" charset="0"/>
              </a:rPr>
              <a:t>) to match a specific amino acid with its specific genetic code carried on mRNA, and the </a:t>
            </a:r>
            <a:r>
              <a:rPr lang="en-US" altLang="zh-CN" sz="2800" b="1" dirty="0" smtClean="0">
                <a:solidFill>
                  <a:srgbClr val="6600CC"/>
                </a:solidFill>
                <a:latin typeface="Times New Roman" pitchFamily="18" charset="0"/>
              </a:rPr>
              <a:t>structural and catalytic components </a:t>
            </a:r>
            <a:r>
              <a:rPr lang="en-US" altLang="zh-CN" sz="2800" b="1" dirty="0" smtClean="0">
                <a:latin typeface="Times New Roman" pitchFamily="18" charset="0"/>
              </a:rPr>
              <a:t>of the protein-synthesizing machines---ribosomes (</a:t>
            </a:r>
            <a:r>
              <a:rPr lang="en-US" altLang="zh-CN" sz="2800" b="1" dirty="0" smtClean="0">
                <a:solidFill>
                  <a:srgbClr val="6600CC"/>
                </a:solidFill>
                <a:latin typeface="Times New Roman" pitchFamily="18" charset="0"/>
              </a:rPr>
              <a:t>rRNA</a:t>
            </a:r>
            <a:r>
              <a:rPr lang="en-US" altLang="zh-CN" sz="2800" b="1" dirty="0" smtClean="0">
                <a:latin typeface="Times New Roman" pitchFamily="18" charset="0"/>
              </a:rPr>
              <a:t>)</a:t>
            </a:r>
          </a:p>
          <a:p>
            <a:pPr eaLnBrk="1" hangingPunct="1">
              <a:lnSpc>
                <a:spcPct val="90000"/>
              </a:lnSpc>
              <a:defRPr/>
            </a:pPr>
            <a:r>
              <a:rPr lang="en-US" altLang="zh-CN" sz="2800" b="1" dirty="0" smtClean="0">
                <a:latin typeface="Times New Roman" pitchFamily="18" charset="0"/>
              </a:rPr>
              <a:t>Store genetic information in RNA viruses</a:t>
            </a:r>
          </a:p>
          <a:p>
            <a:pPr eaLnBrk="1" hangingPunct="1">
              <a:lnSpc>
                <a:spcPct val="90000"/>
              </a:lnSpc>
              <a:defRPr/>
            </a:pPr>
            <a:r>
              <a:rPr lang="en-US" altLang="zh-CN" sz="2800" b="1" dirty="0" smtClean="0">
                <a:latin typeface="Times New Roman" pitchFamily="18" charset="0"/>
              </a:rPr>
              <a:t>Catalyze</a:t>
            </a:r>
            <a:r>
              <a:rPr lang="en-US" altLang="zh-CN" sz="2800" b="1" dirty="0" smtClean="0">
                <a:effectLst>
                  <a:outerShdw blurRad="38100" dist="38100" dir="2700000" algn="tl">
                    <a:srgbClr val="C0C0C0"/>
                  </a:outerShdw>
                </a:effectLst>
                <a:latin typeface="Times New Roman" pitchFamily="18" charset="0"/>
              </a:rPr>
              <a:t> </a:t>
            </a:r>
            <a:r>
              <a:rPr lang="en-US" altLang="zh-CN" sz="2800" b="1" dirty="0" smtClean="0">
                <a:latin typeface="Times New Roman" pitchFamily="18" charset="0"/>
              </a:rPr>
              <a:t>the processing of primary RNA transcripts</a:t>
            </a:r>
          </a:p>
          <a:p>
            <a:pPr eaLnBrk="1" hangingPunct="1">
              <a:lnSpc>
                <a:spcPct val="90000"/>
              </a:lnSpc>
              <a:defRPr/>
            </a:pPr>
            <a:r>
              <a:rPr lang="en-US" altLang="zh-CN" sz="2800" b="1" dirty="0" smtClean="0">
                <a:latin typeface="Times New Roman" pitchFamily="18" charset="0"/>
              </a:rPr>
              <a:t>Might have appeared before DNA during evolution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descr="figure 26-6"/>
          <p:cNvPicPr>
            <a:picLocks noChangeAspect="1" noChangeArrowheads="1"/>
          </p:cNvPicPr>
          <p:nvPr/>
        </p:nvPicPr>
        <p:blipFill>
          <a:blip r:embed="rId3" cstate="print"/>
          <a:srcRect/>
          <a:stretch>
            <a:fillRect/>
          </a:stretch>
        </p:blipFill>
        <p:spPr bwMode="auto">
          <a:xfrm>
            <a:off x="1403649" y="147639"/>
            <a:ext cx="6336704" cy="5744592"/>
          </a:xfrm>
          <a:prstGeom prst="rect">
            <a:avLst/>
          </a:prstGeom>
          <a:noFill/>
        </p:spPr>
      </p:pic>
      <p:sp>
        <p:nvSpPr>
          <p:cNvPr id="3" name="矩形 2"/>
          <p:cNvSpPr/>
          <p:nvPr/>
        </p:nvSpPr>
        <p:spPr>
          <a:xfrm>
            <a:off x="53753" y="5780782"/>
            <a:ext cx="9036496" cy="1077218"/>
          </a:xfrm>
          <a:prstGeom prst="rect">
            <a:avLst/>
          </a:prstGeom>
        </p:spPr>
        <p:txBody>
          <a:bodyPr wrap="square">
            <a:spAutoFit/>
          </a:bodyPr>
          <a:lstStyle/>
          <a:p>
            <a:pPr algn="ctr"/>
            <a:r>
              <a:rPr lang="en-US" altLang="zh-CN" dirty="0" smtClean="0">
                <a:solidFill>
                  <a:srgbClr val="3333FF"/>
                </a:solidFill>
              </a:rPr>
              <a:t>Transcription initiation and elongation </a:t>
            </a:r>
            <a:endParaRPr lang="en-US" altLang="zh-CN" dirty="0" smtClean="0">
              <a:solidFill>
                <a:srgbClr val="3333FF"/>
              </a:solidFill>
            </a:endParaRPr>
          </a:p>
          <a:p>
            <a:pPr algn="ctr"/>
            <a:r>
              <a:rPr lang="en-US" altLang="zh-CN" dirty="0" smtClean="0">
                <a:solidFill>
                  <a:srgbClr val="3333FF"/>
                </a:solidFill>
              </a:rPr>
              <a:t>by </a:t>
            </a:r>
            <a:r>
              <a:rPr lang="en-US" altLang="zh-CN" i="1" dirty="0" smtClean="0">
                <a:solidFill>
                  <a:srgbClr val="3333FF"/>
                </a:solidFill>
              </a:rPr>
              <a:t>E. coli</a:t>
            </a:r>
            <a:r>
              <a:rPr lang="en-US" altLang="zh-CN" dirty="0" smtClean="0">
                <a:solidFill>
                  <a:srgbClr val="3333FF"/>
                </a:solidFill>
              </a:rPr>
              <a:t> RNA polymerase</a:t>
            </a:r>
            <a:endParaRPr lang="en-US" altLang="zh-CN" dirty="0">
              <a:solidFill>
                <a:srgbClr val="3333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500" y="764704"/>
            <a:ext cx="9144000" cy="1143000"/>
          </a:xfrm>
        </p:spPr>
        <p:txBody>
          <a:bodyPr/>
          <a:lstStyle/>
          <a:p>
            <a:pPr eaLnBrk="1" hangingPunct="1"/>
            <a:r>
              <a:rPr lang="en-US" altLang="zh-CN" b="1" dirty="0" smtClean="0">
                <a:solidFill>
                  <a:srgbClr val="0000FF"/>
                </a:solidFill>
                <a:latin typeface="Times New Roman" pitchFamily="18" charset="0"/>
              </a:rPr>
              <a:t>8.</a:t>
            </a:r>
            <a:r>
              <a:rPr lang="en-US" altLang="zh-CN" b="1" i="1" dirty="0" smtClean="0">
                <a:solidFill>
                  <a:srgbClr val="0000FF"/>
                </a:solidFill>
                <a:latin typeface="Times New Roman" pitchFamily="18" charset="0"/>
              </a:rPr>
              <a:t> E.coli</a:t>
            </a:r>
            <a:r>
              <a:rPr lang="en-US" altLang="zh-CN" b="1" dirty="0" smtClean="0">
                <a:solidFill>
                  <a:srgbClr val="0000FF"/>
                </a:solidFill>
                <a:latin typeface="Times New Roman" pitchFamily="18" charset="0"/>
              </a:rPr>
              <a:t> RNA polymerase stops synthesizing RNA at specific terminator DNA sequences</a:t>
            </a:r>
            <a:endParaRPr lang="en-US" altLang="zh-CN" dirty="0" smtClean="0">
              <a:solidFill>
                <a:srgbClr val="0000FF"/>
              </a:solidFill>
              <a:latin typeface="Times New Roman" pitchFamily="18" charset="0"/>
            </a:endParaRPr>
          </a:p>
        </p:txBody>
      </p:sp>
      <p:sp>
        <p:nvSpPr>
          <p:cNvPr id="24579" name="Rectangle 3"/>
          <p:cNvSpPr>
            <a:spLocks noGrp="1" noChangeArrowheads="1"/>
          </p:cNvSpPr>
          <p:nvPr>
            <p:ph type="body" idx="1"/>
          </p:nvPr>
        </p:nvSpPr>
        <p:spPr>
          <a:xfrm>
            <a:off x="-30161" y="2564904"/>
            <a:ext cx="9144000" cy="4114800"/>
          </a:xfrm>
        </p:spPr>
        <p:txBody>
          <a:bodyPr/>
          <a:lstStyle/>
          <a:p>
            <a:pPr eaLnBrk="1" hangingPunct="1">
              <a:lnSpc>
                <a:spcPct val="90000"/>
              </a:lnSpc>
              <a:defRPr/>
            </a:pPr>
            <a:r>
              <a:rPr lang="en-US" altLang="zh-CN" b="1" dirty="0" smtClean="0">
                <a:latin typeface="Times New Roman" pitchFamily="18" charset="0"/>
              </a:rPr>
              <a:t>Two classes of transcription terminators have been identified in bacteria: one depends on </a:t>
            </a:r>
            <a:r>
              <a:rPr lang="en-US" altLang="zh-CN" b="1" dirty="0" smtClean="0">
                <a:latin typeface="Symbol" pitchFamily="18" charset="2"/>
              </a:rPr>
              <a:t>r</a:t>
            </a:r>
            <a:r>
              <a:rPr lang="en-US" altLang="zh-CN" b="1" dirty="0" smtClean="0">
                <a:latin typeface="Times New Roman" pitchFamily="18" charset="0"/>
              </a:rPr>
              <a:t> protein, the other is </a:t>
            </a:r>
            <a:r>
              <a:rPr lang="en-US" altLang="zh-CN" b="1" dirty="0" smtClean="0">
                <a:latin typeface="Symbol" pitchFamily="18" charset="2"/>
              </a:rPr>
              <a:t>r</a:t>
            </a:r>
            <a:r>
              <a:rPr lang="en-US" altLang="zh-CN" b="1" dirty="0" smtClean="0">
                <a:latin typeface="Times New Roman" pitchFamily="18" charset="0"/>
              </a:rPr>
              <a:t>-independent.</a:t>
            </a:r>
          </a:p>
          <a:p>
            <a:pPr eaLnBrk="1" hangingPunct="1">
              <a:lnSpc>
                <a:spcPct val="90000"/>
              </a:lnSpc>
              <a:defRPr/>
            </a:pPr>
            <a:r>
              <a:rPr lang="en-US" altLang="zh-CN" b="1" dirty="0" smtClean="0">
                <a:latin typeface="Times New Roman" pitchFamily="18" charset="0"/>
              </a:rPr>
              <a:t>At the </a:t>
            </a:r>
            <a:r>
              <a:rPr lang="en-US" altLang="zh-CN" b="1" dirty="0" smtClean="0">
                <a:latin typeface="Symbol" pitchFamily="18" charset="2"/>
              </a:rPr>
              <a:t>r</a:t>
            </a:r>
            <a:r>
              <a:rPr lang="en-US" altLang="zh-CN" b="1" dirty="0" smtClean="0">
                <a:latin typeface="Times New Roman" pitchFamily="18" charset="0"/>
              </a:rPr>
              <a:t>-independent terminator, the transcribed RNA is able to form a </a:t>
            </a:r>
            <a:r>
              <a:rPr lang="en-US" altLang="zh-CN" b="1" dirty="0" smtClean="0">
                <a:solidFill>
                  <a:srgbClr val="FF0000"/>
                </a:solidFill>
                <a:effectLst>
                  <a:outerShdw blurRad="38100" dist="38100" dir="2700000" algn="tl">
                    <a:srgbClr val="C0C0C0"/>
                  </a:outerShdw>
                </a:effectLst>
                <a:latin typeface="Times New Roman" pitchFamily="18" charset="0"/>
              </a:rPr>
              <a:t>stem-loop</a:t>
            </a:r>
            <a:r>
              <a:rPr lang="en-US" altLang="zh-CN" b="1" dirty="0" smtClean="0">
                <a:latin typeface="Times New Roman" pitchFamily="18" charset="0"/>
              </a:rPr>
              <a:t> (palindromic in DNA sequence) structure followed by a stretch of </a:t>
            </a:r>
            <a:r>
              <a:rPr lang="en-US" altLang="zh-CN" b="1" dirty="0" smtClean="0">
                <a:effectLst>
                  <a:outerShdw blurRad="38100" dist="38100" dir="2700000" algn="tl">
                    <a:srgbClr val="C0C0C0"/>
                  </a:outerShdw>
                </a:effectLst>
                <a:latin typeface="Times New Roman" pitchFamily="18" charset="0"/>
              </a:rPr>
              <a:t>U</a:t>
            </a:r>
            <a:r>
              <a:rPr lang="en-US" altLang="zh-CN" b="1" dirty="0" smtClean="0">
                <a:latin typeface="Times New Roman" pitchFamily="18" charset="0"/>
              </a:rPr>
              <a:t>s (oligoA in DNA).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0" y="116632"/>
            <a:ext cx="9144000" cy="6858000"/>
          </a:xfrm>
        </p:spPr>
        <p:txBody>
          <a:bodyPr/>
          <a:lstStyle/>
          <a:p>
            <a:pPr eaLnBrk="1" hangingPunct="1">
              <a:defRPr/>
            </a:pPr>
            <a:r>
              <a:rPr lang="en-US" altLang="zh-CN" sz="2800" b="1" dirty="0" smtClean="0">
                <a:latin typeface="Times New Roman" pitchFamily="18" charset="0"/>
              </a:rPr>
              <a:t>The </a:t>
            </a:r>
            <a:r>
              <a:rPr lang="en-US" altLang="zh-CN" sz="2800" b="1" dirty="0" smtClean="0">
                <a:latin typeface="Symbol" pitchFamily="18" charset="2"/>
              </a:rPr>
              <a:t>r</a:t>
            </a:r>
            <a:r>
              <a:rPr lang="en-US" altLang="zh-CN" sz="2800" b="1" dirty="0" smtClean="0">
                <a:latin typeface="Times New Roman" pitchFamily="18" charset="0"/>
              </a:rPr>
              <a:t>-dependent terminator needs the</a:t>
            </a:r>
            <a:r>
              <a:rPr lang="en-US" altLang="zh-CN" sz="2800" b="1" dirty="0" smtClean="0">
                <a:latin typeface="Symbol" pitchFamily="18" charset="2"/>
              </a:rPr>
              <a:t> </a:t>
            </a:r>
            <a:r>
              <a:rPr lang="en-US" altLang="zh-CN" sz="2800" b="1" dirty="0" smtClean="0">
                <a:solidFill>
                  <a:srgbClr val="FF0000"/>
                </a:solidFill>
                <a:effectLst>
                  <a:outerShdw blurRad="38100" dist="38100" dir="2700000" algn="tl">
                    <a:srgbClr val="C0C0C0"/>
                  </a:outerShdw>
                </a:effectLst>
                <a:latin typeface="Symbol" pitchFamily="18" charset="2"/>
              </a:rPr>
              <a:t>r</a:t>
            </a:r>
            <a:r>
              <a:rPr lang="en-US" altLang="zh-CN" sz="2800" b="1" dirty="0" smtClean="0">
                <a:solidFill>
                  <a:srgbClr val="FF0000"/>
                </a:solidFill>
                <a:effectLst>
                  <a:outerShdw blurRad="38100" dist="38100" dir="2700000" algn="tl">
                    <a:srgbClr val="C0C0C0"/>
                  </a:outerShdw>
                </a:effectLst>
                <a:latin typeface="Times New Roman" pitchFamily="18" charset="0"/>
              </a:rPr>
              <a:t> protein</a:t>
            </a:r>
            <a:r>
              <a:rPr lang="en-US" altLang="zh-CN" sz="2800" b="1" dirty="0" smtClean="0">
                <a:latin typeface="Times New Roman" pitchFamily="18" charset="0"/>
              </a:rPr>
              <a:t>, which has an </a:t>
            </a:r>
            <a:r>
              <a:rPr lang="en-US" altLang="zh-CN" sz="2800" b="1" dirty="0" smtClean="0">
                <a:solidFill>
                  <a:srgbClr val="FF0000"/>
                </a:solidFill>
                <a:latin typeface="Times New Roman" pitchFamily="18" charset="0"/>
              </a:rPr>
              <a:t>ATP-dependent RNA-DNA helicase</a:t>
            </a:r>
            <a:r>
              <a:rPr lang="en-US" altLang="zh-CN" sz="2800" b="1" dirty="0" smtClean="0">
                <a:latin typeface="Times New Roman" pitchFamily="18" charset="0"/>
              </a:rPr>
              <a:t> activity, for stopping RNA synthesis.</a:t>
            </a:r>
          </a:p>
          <a:p>
            <a:pPr eaLnBrk="1" hangingPunct="1">
              <a:defRPr/>
            </a:pPr>
            <a:r>
              <a:rPr lang="en-US" altLang="zh-CN" sz="2800" b="1" dirty="0" smtClean="0">
                <a:latin typeface="Times New Roman" pitchFamily="18" charset="0"/>
              </a:rPr>
              <a:t>The </a:t>
            </a:r>
            <a:r>
              <a:rPr lang="en-US" altLang="zh-CN" sz="2800" b="1" dirty="0" smtClean="0">
                <a:latin typeface="Symbol" pitchFamily="18" charset="2"/>
              </a:rPr>
              <a:t>r</a:t>
            </a:r>
            <a:r>
              <a:rPr lang="en-US" altLang="zh-CN" sz="2800" b="1" dirty="0" smtClean="0">
                <a:latin typeface="Times New Roman" pitchFamily="18" charset="0"/>
              </a:rPr>
              <a:t>-dependent terminator DNA exhibits no obvious sequence similarities (</a:t>
            </a:r>
            <a:r>
              <a:rPr lang="en-US" altLang="zh-CN" sz="2800" b="1" i="1" dirty="0" smtClean="0">
                <a:latin typeface="Times New Roman" pitchFamily="18" charset="0"/>
              </a:rPr>
              <a:t>probably the RNA polymerase detects noncontiguous structural features?</a:t>
            </a:r>
            <a:r>
              <a:rPr lang="en-US" altLang="zh-CN" sz="2800" b="1" dirty="0" smtClean="0">
                <a:latin typeface="Times New Roman" pitchFamily="18" charset="0"/>
              </a:rPr>
              <a:t>).</a:t>
            </a:r>
          </a:p>
          <a:p>
            <a:pPr eaLnBrk="1" hangingPunct="1">
              <a:defRPr/>
            </a:pPr>
            <a:r>
              <a:rPr lang="en-US" altLang="zh-CN" sz="2800" b="1" dirty="0" smtClean="0">
                <a:latin typeface="Times New Roman" pitchFamily="18" charset="0"/>
              </a:rPr>
              <a:t>The </a:t>
            </a:r>
            <a:r>
              <a:rPr lang="en-US" altLang="zh-CN" sz="2800" b="1" dirty="0" smtClean="0">
                <a:latin typeface="Symbol" pitchFamily="18" charset="2"/>
              </a:rPr>
              <a:t>r</a:t>
            </a:r>
            <a:r>
              <a:rPr lang="en-US" altLang="zh-CN" sz="2800" b="1" dirty="0" smtClean="0">
                <a:latin typeface="Times New Roman" pitchFamily="18" charset="0"/>
              </a:rPr>
              <a:t>-dependent terminator is more often found in </a:t>
            </a:r>
            <a:r>
              <a:rPr lang="en-US" altLang="zh-CN" sz="2800" b="1" dirty="0" smtClean="0">
                <a:effectLst>
                  <a:outerShdw blurRad="38100" dist="38100" dir="2700000" algn="tl">
                    <a:srgbClr val="C0C0C0"/>
                  </a:outerShdw>
                </a:effectLst>
                <a:latin typeface="Times New Roman" pitchFamily="18" charset="0"/>
              </a:rPr>
              <a:t>phages</a:t>
            </a:r>
            <a:r>
              <a:rPr lang="en-US" altLang="zh-CN" sz="2800" b="1" dirty="0" smtClean="0">
                <a:latin typeface="Times New Roman" pitchFamily="18" charset="0"/>
              </a:rPr>
              <a:t> (where it was originally discovered), but rarely in </a:t>
            </a:r>
            <a:r>
              <a:rPr lang="en-US" altLang="zh-CN" sz="2800" b="1" i="1" dirty="0" smtClean="0">
                <a:latin typeface="Times New Roman" pitchFamily="18" charset="0"/>
              </a:rPr>
              <a:t>E.coli</a:t>
            </a:r>
            <a:r>
              <a:rPr lang="en-US" altLang="zh-CN" sz="2800" b="1" dirty="0" smtClean="0">
                <a:latin typeface="Times New Roman" pitchFamily="18" charset="0"/>
              </a:rPr>
              <a:t>.</a:t>
            </a:r>
          </a:p>
          <a:p>
            <a:pPr eaLnBrk="1" hangingPunct="1">
              <a:defRPr/>
            </a:pPr>
            <a:r>
              <a:rPr lang="en-US" altLang="zh-CN" sz="2800" b="1" dirty="0" smtClean="0">
                <a:latin typeface="Times New Roman" pitchFamily="18" charset="0"/>
              </a:rPr>
              <a:t>In contrast to what was originally expected, the active signals for stopping RNA synthesis in both </a:t>
            </a:r>
            <a:r>
              <a:rPr lang="en-US" altLang="zh-CN" sz="2800" b="1" dirty="0" smtClean="0">
                <a:latin typeface="Symbol" pitchFamily="18" charset="2"/>
              </a:rPr>
              <a:t>r</a:t>
            </a:r>
            <a:r>
              <a:rPr lang="en-US" altLang="zh-CN" sz="2800" b="1" dirty="0" smtClean="0">
                <a:latin typeface="Times New Roman" pitchFamily="18" charset="0"/>
              </a:rPr>
              <a:t>-independent and </a:t>
            </a:r>
            <a:r>
              <a:rPr lang="en-US" altLang="zh-CN" sz="2800" b="1" dirty="0" smtClean="0">
                <a:latin typeface="Symbol" pitchFamily="18" charset="2"/>
              </a:rPr>
              <a:t>r</a:t>
            </a:r>
            <a:r>
              <a:rPr lang="en-US" altLang="zh-CN" sz="2800" b="1" dirty="0" smtClean="0">
                <a:latin typeface="Times New Roman" pitchFamily="18" charset="0"/>
              </a:rPr>
              <a:t>-dependent transcription terminators lie in the newly synthesized RNA rather than in the DNA template.</a:t>
            </a:r>
          </a:p>
          <a:p>
            <a:pPr eaLnBrk="1" hangingPunct="1">
              <a:defRPr/>
            </a:pPr>
            <a:endParaRPr lang="en-US" altLang="zh-CN" sz="2800" b="1" dirty="0" smtClean="0">
              <a:latin typeface="Times New Roman" pitchFamily="18" charset="0"/>
            </a:endParaRPr>
          </a:p>
          <a:p>
            <a:pPr eaLnBrk="1" hangingPunct="1">
              <a:defRPr/>
            </a:pPr>
            <a:endParaRPr lang="en-US" altLang="zh-CN" sz="2800" dirty="0" smtClean="0"/>
          </a:p>
          <a:p>
            <a:pPr eaLnBrk="1" hangingPunct="1">
              <a:defRPr/>
            </a:pPr>
            <a:endParaRPr lang="en-US" altLang="zh-CN"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figure_26_07"/>
          <p:cNvPicPr>
            <a:picLocks noChangeAspect="1" noChangeArrowheads="1"/>
          </p:cNvPicPr>
          <p:nvPr/>
        </p:nvPicPr>
        <p:blipFill>
          <a:blip r:embed="rId3" cstate="print"/>
          <a:srcRect/>
          <a:stretch>
            <a:fillRect/>
          </a:stretch>
        </p:blipFill>
        <p:spPr bwMode="auto">
          <a:xfrm>
            <a:off x="1331640" y="200589"/>
            <a:ext cx="6537920" cy="5858601"/>
          </a:xfrm>
          <a:prstGeom prst="rect">
            <a:avLst/>
          </a:prstGeom>
          <a:noFill/>
          <a:ln w="9525">
            <a:noFill/>
            <a:miter lim="800000"/>
            <a:headEnd/>
            <a:tailEnd/>
          </a:ln>
          <a:effectLst/>
        </p:spPr>
      </p:pic>
      <p:sp>
        <p:nvSpPr>
          <p:cNvPr id="3" name="矩形 2"/>
          <p:cNvSpPr/>
          <p:nvPr/>
        </p:nvSpPr>
        <p:spPr>
          <a:xfrm>
            <a:off x="755576" y="6059190"/>
            <a:ext cx="8568952" cy="646331"/>
          </a:xfrm>
          <a:prstGeom prst="rect">
            <a:avLst/>
          </a:prstGeom>
        </p:spPr>
        <p:txBody>
          <a:bodyPr wrap="square">
            <a:spAutoFit/>
          </a:bodyPr>
          <a:lstStyle/>
          <a:p>
            <a:r>
              <a:rPr lang="en-US" altLang="zh-CN" sz="3600" dirty="0" smtClean="0">
                <a:solidFill>
                  <a:srgbClr val="3333FF"/>
                </a:solidFill>
              </a:rPr>
              <a:t>Termination of transcription in </a:t>
            </a:r>
            <a:r>
              <a:rPr lang="en-US" altLang="zh-CN" sz="3600" i="1" dirty="0" smtClean="0">
                <a:solidFill>
                  <a:srgbClr val="3333FF"/>
                </a:solidFill>
              </a:rPr>
              <a:t>E. coli</a:t>
            </a:r>
            <a:r>
              <a:rPr lang="en-US" altLang="zh-CN" sz="3600" dirty="0" smtClean="0">
                <a:solidFill>
                  <a:srgbClr val="3333FF"/>
                </a:solidFill>
              </a:rPr>
              <a:t> </a:t>
            </a:r>
            <a:endParaRPr lang="zh-CN" altLang="en-US" sz="3600" dirty="0">
              <a:solidFill>
                <a:srgbClr val="3333FF"/>
              </a:solidFill>
            </a:endParaRPr>
          </a:p>
        </p:txBody>
      </p:sp>
      <p:cxnSp>
        <p:nvCxnSpPr>
          <p:cNvPr id="4" name="直接箭头连接符 3"/>
          <p:cNvCxnSpPr/>
          <p:nvPr/>
        </p:nvCxnSpPr>
        <p:spPr bwMode="auto">
          <a:xfrm>
            <a:off x="683568" y="332656"/>
            <a:ext cx="648072" cy="0"/>
          </a:xfrm>
          <a:prstGeom prst="straightConnector1">
            <a:avLst/>
          </a:prstGeom>
          <a:solidFill>
            <a:schemeClr val="accent1"/>
          </a:solidFill>
          <a:ln w="38100" cap="flat" cmpd="sng" algn="ctr">
            <a:solidFill>
              <a:srgbClr val="3333FF"/>
            </a:solidFill>
            <a:prstDash val="solid"/>
            <a:round/>
            <a:headEnd type="none" w="med" len="med"/>
            <a:tailEnd type="triangle"/>
          </a:ln>
          <a:effectLst/>
        </p:spPr>
      </p:cxnSp>
      <p:cxnSp>
        <p:nvCxnSpPr>
          <p:cNvPr id="6" name="直接箭头连接符 5"/>
          <p:cNvCxnSpPr/>
          <p:nvPr/>
        </p:nvCxnSpPr>
        <p:spPr bwMode="auto">
          <a:xfrm>
            <a:off x="4067944" y="332656"/>
            <a:ext cx="648072" cy="0"/>
          </a:xfrm>
          <a:prstGeom prst="straightConnector1">
            <a:avLst/>
          </a:prstGeom>
          <a:solidFill>
            <a:schemeClr val="accent1"/>
          </a:solidFill>
          <a:ln w="38100" cap="flat" cmpd="sng" algn="ctr">
            <a:solidFill>
              <a:srgbClr val="3333FF"/>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5576" y="332656"/>
            <a:ext cx="7772400" cy="1143000"/>
          </a:xfrm>
        </p:spPr>
        <p:txBody>
          <a:bodyPr/>
          <a:lstStyle/>
          <a:p>
            <a:pPr eaLnBrk="1" hangingPunct="1"/>
            <a:r>
              <a:rPr lang="en-US" altLang="zh-CN" sz="4800" b="1" dirty="0" smtClean="0">
                <a:solidFill>
                  <a:srgbClr val="0000FF"/>
                </a:solidFill>
                <a:latin typeface="Times New Roman" pitchFamily="18" charset="0"/>
              </a:rPr>
              <a:t>9. Transcription is a highly regulated process</a:t>
            </a:r>
          </a:p>
        </p:txBody>
      </p:sp>
      <p:sp>
        <p:nvSpPr>
          <p:cNvPr id="27651" name="Rectangle 3"/>
          <p:cNvSpPr>
            <a:spLocks noGrp="1" noChangeArrowheads="1"/>
          </p:cNvSpPr>
          <p:nvPr>
            <p:ph type="body" idx="1"/>
          </p:nvPr>
        </p:nvSpPr>
        <p:spPr>
          <a:xfrm>
            <a:off x="0" y="1844675"/>
            <a:ext cx="9144000" cy="4114800"/>
          </a:xfrm>
        </p:spPr>
        <p:txBody>
          <a:bodyPr/>
          <a:lstStyle/>
          <a:p>
            <a:pPr eaLnBrk="1" hangingPunct="1">
              <a:lnSpc>
                <a:spcPct val="90000"/>
              </a:lnSpc>
            </a:pPr>
            <a:r>
              <a:rPr lang="en-US" altLang="zh-CN" b="1" dirty="0" smtClean="0">
                <a:latin typeface="Times New Roman" pitchFamily="18" charset="0"/>
              </a:rPr>
              <a:t>Transcription is the first step in the complicated and energy-expensive pathway leading to protein synthesis, therefore, an ideal target for regulating gene expression.</a:t>
            </a:r>
          </a:p>
          <a:p>
            <a:pPr eaLnBrk="1" hangingPunct="1">
              <a:lnSpc>
                <a:spcPct val="90000"/>
              </a:lnSpc>
            </a:pPr>
            <a:r>
              <a:rPr lang="en-US" altLang="zh-CN" b="1" dirty="0" smtClean="0">
                <a:latin typeface="Times New Roman" pitchFamily="18" charset="0"/>
              </a:rPr>
              <a:t>The RNA polymerase binds to each promoter with very different efficiency.</a:t>
            </a:r>
          </a:p>
          <a:p>
            <a:pPr eaLnBrk="1" hangingPunct="1">
              <a:lnSpc>
                <a:spcPct val="90000"/>
              </a:lnSpc>
            </a:pPr>
            <a:r>
              <a:rPr lang="en-US" altLang="zh-CN" b="1" dirty="0" smtClean="0">
                <a:latin typeface="Times New Roman" pitchFamily="18" charset="0"/>
              </a:rPr>
              <a:t>Protein factors binding to DNA sequences close or distant to the promoters can promote (activator) or repress (repressor) the synthesis of certain RNA molecules.</a:t>
            </a:r>
          </a:p>
          <a:p>
            <a:pPr eaLnBrk="1" hangingPunct="1">
              <a:lnSpc>
                <a:spcPct val="90000"/>
              </a:lnSpc>
            </a:pPr>
            <a:endParaRPr lang="en-US" altLang="zh-CN" b="1" dirty="0" smtClean="0">
              <a:latin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836712"/>
            <a:ext cx="9144000" cy="1143000"/>
          </a:xfrm>
        </p:spPr>
        <p:txBody>
          <a:bodyPr/>
          <a:lstStyle/>
          <a:p>
            <a:pPr eaLnBrk="1" hangingPunct="1"/>
            <a:r>
              <a:rPr lang="en-US" altLang="zh-CN" sz="4000" b="1" dirty="0" smtClean="0">
                <a:solidFill>
                  <a:srgbClr val="0000FF"/>
                </a:solidFill>
                <a:latin typeface="Times New Roman" pitchFamily="18" charset="0"/>
              </a:rPr>
              <a:t>10. Three kinds of RNA polymerases </a:t>
            </a:r>
            <a:br>
              <a:rPr lang="en-US" altLang="zh-CN" sz="4000" b="1" dirty="0" smtClean="0">
                <a:solidFill>
                  <a:srgbClr val="0000FF"/>
                </a:solidFill>
                <a:latin typeface="Times New Roman" pitchFamily="18" charset="0"/>
              </a:rPr>
            </a:br>
            <a:r>
              <a:rPr lang="en-US" altLang="zh-CN" sz="4000" b="1" dirty="0" smtClean="0">
                <a:solidFill>
                  <a:srgbClr val="0000FF"/>
                </a:solidFill>
                <a:latin typeface="Times New Roman" pitchFamily="18" charset="0"/>
              </a:rPr>
              <a:t>(I, II, and III) have been revealed for making RNAs in the nucleus of eukaryotic cells</a:t>
            </a:r>
          </a:p>
        </p:txBody>
      </p:sp>
      <p:sp>
        <p:nvSpPr>
          <p:cNvPr id="28675" name="Rectangle 3"/>
          <p:cNvSpPr>
            <a:spLocks noGrp="1" noChangeArrowheads="1"/>
          </p:cNvSpPr>
          <p:nvPr>
            <p:ph type="body" idx="1"/>
          </p:nvPr>
        </p:nvSpPr>
        <p:spPr>
          <a:xfrm>
            <a:off x="0" y="2743200"/>
            <a:ext cx="9144000" cy="4114800"/>
          </a:xfrm>
        </p:spPr>
        <p:txBody>
          <a:bodyPr/>
          <a:lstStyle/>
          <a:p>
            <a:pPr eaLnBrk="1" hangingPunct="1"/>
            <a:r>
              <a:rPr lang="en-US" altLang="zh-CN" b="1" dirty="0" smtClean="0">
                <a:latin typeface="Times New Roman" pitchFamily="18" charset="0"/>
              </a:rPr>
              <a:t>Each is responsible for the transcription of a certain groups of genes: rRNA, mRNA or tRNA genes.</a:t>
            </a:r>
          </a:p>
          <a:p>
            <a:pPr eaLnBrk="1" hangingPunct="1"/>
            <a:r>
              <a:rPr lang="en-US" altLang="zh-CN" b="1" dirty="0" smtClean="0">
                <a:latin typeface="Times New Roman" pitchFamily="18" charset="0"/>
              </a:rPr>
              <a:t>The enzymes are often identified by examining their sensitivity towards </a:t>
            </a:r>
            <a:r>
              <a:rPr lang="en-US" altLang="zh-CN" b="1" dirty="0" smtClean="0">
                <a:latin typeface="Symbol" pitchFamily="18" charset="2"/>
                <a:cs typeface="Times New Roman" pitchFamily="18" charset="0"/>
              </a:rPr>
              <a:t>a</a:t>
            </a:r>
            <a:r>
              <a:rPr lang="en-US" altLang="zh-CN" b="1" dirty="0" smtClean="0">
                <a:latin typeface="Times New Roman" pitchFamily="18" charset="0"/>
              </a:rPr>
              <a:t>-amanitin (from a toxic mushroom).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68313" y="0"/>
            <a:ext cx="7772400" cy="1143000"/>
          </a:xfrm>
        </p:spPr>
        <p:txBody>
          <a:bodyPr/>
          <a:lstStyle/>
          <a:p>
            <a:pPr eaLnBrk="1" hangingPunct="1"/>
            <a:r>
              <a:rPr lang="en-US" altLang="zh-CN" b="1" dirty="0" smtClean="0">
                <a:solidFill>
                  <a:srgbClr val="3333FF"/>
                </a:solidFill>
                <a:latin typeface="Times New Roman" pitchFamily="18" charset="0"/>
              </a:rPr>
              <a:t>Eukaryotic RNA polymerases</a:t>
            </a:r>
            <a:endParaRPr lang="en-US" altLang="zh-CN" dirty="0" smtClean="0">
              <a:solidFill>
                <a:srgbClr val="3333FF"/>
              </a:solidFill>
              <a:latin typeface="Times New Roman" pitchFamily="18" charset="0"/>
            </a:endParaRPr>
          </a:p>
        </p:txBody>
      </p:sp>
      <p:graphicFrame>
        <p:nvGraphicFramePr>
          <p:cNvPr id="1026" name="Object 3"/>
          <p:cNvGraphicFramePr>
            <a:graphicFrameLocks noGrp="1" noChangeAspect="1"/>
          </p:cNvGraphicFramePr>
          <p:nvPr>
            <p:ph type="tbl" idx="1"/>
          </p:nvPr>
        </p:nvGraphicFramePr>
        <p:xfrm>
          <a:off x="822325" y="1036638"/>
          <a:ext cx="6988175" cy="4960937"/>
        </p:xfrm>
        <a:graphic>
          <a:graphicData uri="http://schemas.openxmlformats.org/presentationml/2006/ole">
            <mc:AlternateContent xmlns:mc="http://schemas.openxmlformats.org/markup-compatibility/2006">
              <mc:Choice xmlns:v="urn:schemas-microsoft-com:vml" Requires="v">
                <p:oleObj spid="_x0000_s1084" name="Document" r:id="rId3" imgW="8384760" imgH="5820636" progId="Word.Document.8">
                  <p:embed/>
                </p:oleObj>
              </mc:Choice>
              <mc:Fallback>
                <p:oleObj name="Document" r:id="rId3" imgW="8384760" imgH="5820636"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1036638"/>
                        <a:ext cx="6988175" cy="496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107950" y="5373688"/>
            <a:ext cx="8893175" cy="1552575"/>
          </a:xfrm>
          <a:prstGeom prst="rect">
            <a:avLst/>
          </a:prstGeom>
          <a:noFill/>
          <a:ln w="9525">
            <a:noFill/>
            <a:miter lim="800000"/>
            <a:headEnd/>
            <a:tailEnd/>
          </a:ln>
        </p:spPr>
        <p:txBody>
          <a:bodyPr>
            <a:spAutoFit/>
          </a:bodyPr>
          <a:lstStyle/>
          <a:p>
            <a:pPr algn="ctr" eaLnBrk="0" hangingPunct="0">
              <a:spcBef>
                <a:spcPct val="50000"/>
              </a:spcBef>
            </a:pPr>
            <a:r>
              <a:rPr kumimoji="1" lang="en-US" altLang="zh-CN" sz="2400" dirty="0"/>
              <a:t>S: sedimentation coefficient, the ratio of the velocity of sedimentation of a molecule to the centrifugal force required to produce this sedimentation, given in Svedberg units that are nonadditive </a:t>
            </a:r>
          </a:p>
        </p:txBody>
      </p:sp>
      <p:sp>
        <p:nvSpPr>
          <p:cNvPr id="1029" name="Line 6"/>
          <p:cNvSpPr>
            <a:spLocks noChangeShapeType="1"/>
          </p:cNvSpPr>
          <p:nvPr/>
        </p:nvSpPr>
        <p:spPr bwMode="auto">
          <a:xfrm>
            <a:off x="0" y="1773238"/>
            <a:ext cx="9144000" cy="0"/>
          </a:xfrm>
          <a:prstGeom prst="line">
            <a:avLst/>
          </a:prstGeom>
          <a:noFill/>
          <a:ln w="38100">
            <a:solidFill>
              <a:schemeClr val="tx1"/>
            </a:solidFill>
            <a:round/>
            <a:headEnd/>
            <a:tailEnd/>
          </a:ln>
        </p:spPr>
        <p:txBody>
          <a:bodyPr wrap="none"/>
          <a:lstStyle/>
          <a:p>
            <a:endParaRPr lang="zh-CN" altLang="en-US"/>
          </a:p>
        </p:txBody>
      </p:sp>
      <p:sp>
        <p:nvSpPr>
          <p:cNvPr id="1030" name="Line 7"/>
          <p:cNvSpPr>
            <a:spLocks noChangeShapeType="1"/>
          </p:cNvSpPr>
          <p:nvPr/>
        </p:nvSpPr>
        <p:spPr bwMode="auto">
          <a:xfrm>
            <a:off x="1692275" y="908050"/>
            <a:ext cx="0" cy="4319588"/>
          </a:xfrm>
          <a:prstGeom prst="line">
            <a:avLst/>
          </a:prstGeom>
          <a:noFill/>
          <a:ln w="28575">
            <a:solidFill>
              <a:schemeClr val="tx1"/>
            </a:solidFill>
            <a:round/>
            <a:headEnd/>
            <a:tailEnd/>
          </a:ln>
        </p:spPr>
        <p:txBody>
          <a:bodyPr wrap="none"/>
          <a:lstStyle/>
          <a:p>
            <a:endParaRPr lang="zh-CN" altLang="en-US"/>
          </a:p>
        </p:txBody>
      </p:sp>
      <p:sp>
        <p:nvSpPr>
          <p:cNvPr id="1031" name="Line 8"/>
          <p:cNvSpPr>
            <a:spLocks noChangeShapeType="1"/>
          </p:cNvSpPr>
          <p:nvPr/>
        </p:nvSpPr>
        <p:spPr bwMode="auto">
          <a:xfrm>
            <a:off x="3419475" y="908050"/>
            <a:ext cx="0" cy="4319588"/>
          </a:xfrm>
          <a:prstGeom prst="line">
            <a:avLst/>
          </a:prstGeom>
          <a:noFill/>
          <a:ln w="28575">
            <a:solidFill>
              <a:schemeClr val="tx1"/>
            </a:solidFill>
            <a:round/>
            <a:headEnd/>
            <a:tailEnd/>
          </a:ln>
        </p:spPr>
        <p:txBody>
          <a:bodyPr wrap="none"/>
          <a:lstStyle/>
          <a:p>
            <a:endParaRPr lang="zh-CN" altLang="en-US"/>
          </a:p>
        </p:txBody>
      </p:sp>
      <p:sp>
        <p:nvSpPr>
          <p:cNvPr id="1032" name="Line 9"/>
          <p:cNvSpPr>
            <a:spLocks noChangeShapeType="1"/>
          </p:cNvSpPr>
          <p:nvPr/>
        </p:nvSpPr>
        <p:spPr bwMode="auto">
          <a:xfrm>
            <a:off x="4857750" y="857250"/>
            <a:ext cx="0" cy="4319588"/>
          </a:xfrm>
          <a:prstGeom prst="line">
            <a:avLst/>
          </a:prstGeom>
          <a:noFill/>
          <a:ln w="28575">
            <a:solidFill>
              <a:schemeClr val="tx1"/>
            </a:solidFill>
            <a:round/>
            <a:headEnd/>
            <a:tailEnd/>
          </a:ln>
        </p:spPr>
        <p:txBody>
          <a:bodyPr wrap="none"/>
          <a:lstStyle/>
          <a:p>
            <a:endParaRPr lang="zh-CN" altLang="en-US"/>
          </a:p>
        </p:txBody>
      </p:sp>
      <p:sp>
        <p:nvSpPr>
          <p:cNvPr id="1033" name="TextBox 9"/>
          <p:cNvSpPr txBox="1">
            <a:spLocks noChangeArrowheads="1"/>
          </p:cNvSpPr>
          <p:nvPr/>
        </p:nvSpPr>
        <p:spPr bwMode="auto">
          <a:xfrm>
            <a:off x="7812088" y="188913"/>
            <a:ext cx="1211262" cy="584200"/>
          </a:xfrm>
          <a:prstGeom prst="rect">
            <a:avLst/>
          </a:prstGeom>
          <a:noFill/>
          <a:ln w="9525">
            <a:noFill/>
            <a:miter lim="800000"/>
            <a:headEnd/>
            <a:tailEnd/>
          </a:ln>
        </p:spPr>
        <p:txBody>
          <a:bodyPr wrap="none">
            <a:spAutoFit/>
          </a:bodyPr>
          <a:lstStyle/>
          <a:p>
            <a:r>
              <a:rPr lang="en-US" altLang="zh-CN" dirty="0">
                <a:solidFill>
                  <a:srgbClr val="FF0000"/>
                </a:solidFill>
              </a:rPr>
              <a:t>*****</a:t>
            </a:r>
            <a:endParaRPr lang="zh-CN" altLang="en-US">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798" y="620688"/>
            <a:ext cx="9144000" cy="1143000"/>
          </a:xfrm>
        </p:spPr>
        <p:txBody>
          <a:bodyPr/>
          <a:lstStyle/>
          <a:p>
            <a:pPr eaLnBrk="1" hangingPunct="1"/>
            <a:r>
              <a:rPr lang="en-US" altLang="zh-CN" b="1" dirty="0" smtClean="0">
                <a:solidFill>
                  <a:srgbClr val="0000FF"/>
                </a:solidFill>
                <a:latin typeface="Times New Roman" pitchFamily="18" charset="0"/>
              </a:rPr>
              <a:t>11. RNA polymerase II (Pol II) binds to promoters of thousands of protein-coding genes</a:t>
            </a:r>
          </a:p>
        </p:txBody>
      </p:sp>
      <p:sp>
        <p:nvSpPr>
          <p:cNvPr id="29699" name="Rectangle 3"/>
          <p:cNvSpPr>
            <a:spLocks noGrp="1" noChangeArrowheads="1"/>
          </p:cNvSpPr>
          <p:nvPr>
            <p:ph type="body" idx="1"/>
          </p:nvPr>
        </p:nvSpPr>
        <p:spPr>
          <a:xfrm>
            <a:off x="0" y="2420938"/>
            <a:ext cx="9144000" cy="4114800"/>
          </a:xfrm>
        </p:spPr>
        <p:txBody>
          <a:bodyPr/>
          <a:lstStyle/>
          <a:p>
            <a:pPr eaLnBrk="1" hangingPunct="1">
              <a:lnSpc>
                <a:spcPct val="90000"/>
              </a:lnSpc>
            </a:pPr>
            <a:r>
              <a:rPr lang="en-US" altLang="zh-CN" b="1" dirty="0" smtClean="0">
                <a:latin typeface="Times New Roman" pitchFamily="18" charset="0"/>
              </a:rPr>
              <a:t>Many Pol II promoters contain a TATAAA sequence (called a TATA box) at -30 position and an initiator sequence (Inr) at +1 position.</a:t>
            </a:r>
          </a:p>
          <a:p>
            <a:pPr eaLnBrk="1" hangingPunct="1">
              <a:lnSpc>
                <a:spcPct val="90000"/>
              </a:lnSpc>
            </a:pPr>
            <a:r>
              <a:rPr lang="en-US" altLang="zh-CN" b="1" dirty="0" smtClean="0">
                <a:latin typeface="Times New Roman" pitchFamily="18" charset="0"/>
              </a:rPr>
              <a:t>The preinitiation complex (including Pol II) is believed to assemble at the TATA box, with DNA unwound at the Inr sequence.</a:t>
            </a:r>
          </a:p>
          <a:p>
            <a:pPr eaLnBrk="1" hangingPunct="1">
              <a:lnSpc>
                <a:spcPct val="90000"/>
              </a:lnSpc>
            </a:pPr>
            <a:r>
              <a:rPr lang="en-US" altLang="zh-CN" b="1" dirty="0" smtClean="0">
                <a:latin typeface="Times New Roman" pitchFamily="18" charset="0"/>
              </a:rPr>
              <a:t>However, many Pol II promoters lack a TATA or Inr or both sequences!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523695" y="4725144"/>
            <a:ext cx="8093434" cy="1077218"/>
          </a:xfrm>
          <a:prstGeom prst="rect">
            <a:avLst/>
          </a:prstGeom>
          <a:noFill/>
          <a:ln w="9525">
            <a:noFill/>
            <a:miter lim="800000"/>
            <a:headEnd/>
            <a:tailEnd/>
          </a:ln>
        </p:spPr>
        <p:txBody>
          <a:bodyPr wrap="none">
            <a:spAutoFit/>
          </a:bodyPr>
          <a:lstStyle/>
          <a:p>
            <a:pPr algn="ctr"/>
            <a:r>
              <a:rPr lang="en-US" altLang="zh-CN" dirty="0">
                <a:solidFill>
                  <a:srgbClr val="3333FF"/>
                </a:solidFill>
              </a:rPr>
              <a:t>Common sequences in promoters recognized </a:t>
            </a:r>
          </a:p>
          <a:p>
            <a:pPr algn="ctr"/>
            <a:r>
              <a:rPr lang="en-US" altLang="zh-CN" dirty="0">
                <a:solidFill>
                  <a:srgbClr val="3333FF"/>
                </a:solidFill>
              </a:rPr>
              <a:t>by eukaryotic RNA polymerase II</a:t>
            </a:r>
          </a:p>
        </p:txBody>
      </p:sp>
      <p:pic>
        <p:nvPicPr>
          <p:cNvPr id="30723" name="Picture 2" descr="figure 26-09"/>
          <p:cNvPicPr>
            <a:picLocks noChangeAspect="1" noChangeArrowheads="1"/>
          </p:cNvPicPr>
          <p:nvPr/>
        </p:nvPicPr>
        <p:blipFill>
          <a:blip r:embed="rId3"/>
          <a:srcRect/>
          <a:stretch>
            <a:fillRect/>
          </a:stretch>
        </p:blipFill>
        <p:spPr bwMode="auto">
          <a:xfrm>
            <a:off x="304800" y="2298700"/>
            <a:ext cx="8531225" cy="2273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836712"/>
            <a:ext cx="9144000" cy="1143000"/>
          </a:xfrm>
        </p:spPr>
        <p:txBody>
          <a:bodyPr/>
          <a:lstStyle/>
          <a:p>
            <a:pPr eaLnBrk="1" hangingPunct="1"/>
            <a:r>
              <a:rPr lang="en-US" altLang="zh-CN" sz="4000" b="1" dirty="0" smtClean="0">
                <a:solidFill>
                  <a:srgbClr val="0000FF"/>
                </a:solidFill>
                <a:latin typeface="Times New Roman" pitchFamily="18" charset="0"/>
              </a:rPr>
              <a:t>12. Pol II is helped by an array of protein factors (called transcription factors) </a:t>
            </a:r>
            <a:br>
              <a:rPr lang="en-US" altLang="zh-CN" sz="4000" b="1" dirty="0" smtClean="0">
                <a:solidFill>
                  <a:srgbClr val="0000FF"/>
                </a:solidFill>
                <a:latin typeface="Times New Roman" pitchFamily="18" charset="0"/>
              </a:rPr>
            </a:br>
            <a:r>
              <a:rPr lang="en-US" altLang="zh-CN" sz="4000" b="1" dirty="0" smtClean="0">
                <a:solidFill>
                  <a:srgbClr val="0000FF"/>
                </a:solidFill>
                <a:latin typeface="Times New Roman" pitchFamily="18" charset="0"/>
              </a:rPr>
              <a:t>to form an active transcription </a:t>
            </a:r>
            <a:br>
              <a:rPr lang="en-US" altLang="zh-CN" sz="4000" b="1" dirty="0" smtClean="0">
                <a:solidFill>
                  <a:srgbClr val="0000FF"/>
                </a:solidFill>
                <a:latin typeface="Times New Roman" pitchFamily="18" charset="0"/>
              </a:rPr>
            </a:br>
            <a:r>
              <a:rPr lang="en-US" altLang="zh-CN" sz="4000" b="1" dirty="0" smtClean="0">
                <a:solidFill>
                  <a:srgbClr val="0000FF"/>
                </a:solidFill>
                <a:latin typeface="Times New Roman" pitchFamily="18" charset="0"/>
              </a:rPr>
              <a:t>complex at a promoter</a:t>
            </a:r>
            <a:r>
              <a:rPr lang="en-US" altLang="zh-CN" dirty="0" smtClean="0"/>
              <a:t> </a:t>
            </a:r>
          </a:p>
        </p:txBody>
      </p:sp>
      <p:sp>
        <p:nvSpPr>
          <p:cNvPr id="31747" name="Rectangle 3"/>
          <p:cNvSpPr>
            <a:spLocks noGrp="1" noChangeArrowheads="1"/>
          </p:cNvSpPr>
          <p:nvPr>
            <p:ph type="body" idx="1"/>
          </p:nvPr>
        </p:nvSpPr>
        <p:spPr>
          <a:xfrm>
            <a:off x="-10906" y="2775919"/>
            <a:ext cx="9144000" cy="4114800"/>
          </a:xfrm>
        </p:spPr>
        <p:txBody>
          <a:bodyPr/>
          <a:lstStyle/>
          <a:p>
            <a:pPr eaLnBrk="1" hangingPunct="1">
              <a:lnSpc>
                <a:spcPct val="90000"/>
              </a:lnSpc>
            </a:pPr>
            <a:r>
              <a:rPr lang="en-US" altLang="zh-CN" sz="2800" b="1" dirty="0" smtClean="0">
                <a:latin typeface="Times New Roman" pitchFamily="18" charset="0"/>
              </a:rPr>
              <a:t>First the TATA-binding protein (</a:t>
            </a:r>
            <a:r>
              <a:rPr lang="en-US" altLang="zh-CN" sz="2800" b="1" dirty="0" smtClean="0">
                <a:solidFill>
                  <a:srgbClr val="FF0000"/>
                </a:solidFill>
                <a:latin typeface="Times New Roman" pitchFamily="18" charset="0"/>
              </a:rPr>
              <a:t>TBP</a:t>
            </a:r>
            <a:r>
              <a:rPr lang="en-US" altLang="zh-CN" sz="2800" b="1" dirty="0" smtClean="0">
                <a:latin typeface="Times New Roman" pitchFamily="18" charset="0"/>
              </a:rPr>
              <a:t>) binds to the TATA box, then </a:t>
            </a:r>
            <a:r>
              <a:rPr lang="en-US" altLang="zh-CN" sz="2800" b="1" dirty="0" smtClean="0">
                <a:solidFill>
                  <a:srgbClr val="FF0000"/>
                </a:solidFill>
                <a:latin typeface="Times New Roman" pitchFamily="18" charset="0"/>
              </a:rPr>
              <a:t>TFIIB</a:t>
            </a:r>
            <a:r>
              <a:rPr lang="en-US" altLang="zh-CN" sz="2800" b="1" dirty="0" smtClean="0">
                <a:latin typeface="Times New Roman" pitchFamily="18" charset="0"/>
              </a:rPr>
              <a:t>, </a:t>
            </a:r>
            <a:r>
              <a:rPr lang="en-US" altLang="zh-CN" sz="2800" b="1" dirty="0" smtClean="0">
                <a:solidFill>
                  <a:srgbClr val="FF0000"/>
                </a:solidFill>
                <a:latin typeface="Times New Roman" pitchFamily="18" charset="0"/>
              </a:rPr>
              <a:t>TFIIF-Pol II</a:t>
            </a:r>
            <a:r>
              <a:rPr lang="en-US" altLang="zh-CN" sz="2800" b="1" dirty="0" smtClean="0">
                <a:latin typeface="Times New Roman" pitchFamily="18" charset="0"/>
              </a:rPr>
              <a:t>, </a:t>
            </a:r>
            <a:r>
              <a:rPr lang="en-US" altLang="zh-CN" sz="2800" b="1" dirty="0" smtClean="0">
                <a:solidFill>
                  <a:srgbClr val="FF0000"/>
                </a:solidFill>
                <a:latin typeface="Times New Roman" pitchFamily="18" charset="0"/>
              </a:rPr>
              <a:t>TFIIE</a:t>
            </a:r>
            <a:r>
              <a:rPr lang="en-US" altLang="zh-CN" sz="2800" b="1" dirty="0" smtClean="0">
                <a:latin typeface="Times New Roman" pitchFamily="18" charset="0"/>
              </a:rPr>
              <a:t>, and </a:t>
            </a:r>
            <a:r>
              <a:rPr lang="en-US" altLang="zh-CN" sz="2800" b="1" dirty="0" smtClean="0">
                <a:solidFill>
                  <a:srgbClr val="FF0000"/>
                </a:solidFill>
                <a:latin typeface="Times New Roman" pitchFamily="18" charset="0"/>
              </a:rPr>
              <a:t>TFIIH</a:t>
            </a:r>
            <a:r>
              <a:rPr lang="en-US" altLang="zh-CN" sz="2800" b="1" dirty="0" smtClean="0">
                <a:latin typeface="Times New Roman" pitchFamily="18" charset="0"/>
              </a:rPr>
              <a:t> will be added in order, forming the closed complex at the promoter.</a:t>
            </a:r>
          </a:p>
          <a:p>
            <a:pPr eaLnBrk="1" hangingPunct="1">
              <a:lnSpc>
                <a:spcPct val="90000"/>
              </a:lnSpc>
            </a:pPr>
            <a:r>
              <a:rPr lang="en-US" altLang="zh-CN" sz="2800" b="1" dirty="0" smtClean="0">
                <a:solidFill>
                  <a:srgbClr val="FF0000"/>
                </a:solidFill>
                <a:latin typeface="Times New Roman" pitchFamily="18" charset="0"/>
              </a:rPr>
              <a:t>TFIIH</a:t>
            </a:r>
            <a:r>
              <a:rPr lang="en-US" altLang="zh-CN" sz="2800" b="1" dirty="0" smtClean="0">
                <a:latin typeface="Times New Roman" pitchFamily="18" charset="0"/>
              </a:rPr>
              <a:t> then acts as a helicase to unwind the DNA duplex at the Inr site, forming the open complex.</a:t>
            </a:r>
          </a:p>
          <a:p>
            <a:pPr eaLnBrk="1" hangingPunct="1">
              <a:lnSpc>
                <a:spcPct val="90000"/>
              </a:lnSpc>
            </a:pPr>
            <a:r>
              <a:rPr lang="en-US" altLang="zh-CN" sz="2800" b="1" dirty="0" smtClean="0">
                <a:latin typeface="Times New Roman" pitchFamily="18" charset="0"/>
              </a:rPr>
              <a:t>A kinase activity of TFIIH will phosphorylate the C-terminal domain (CTD) of Pol II, which will initiate RNA synthesis and release the elongation complex.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549275"/>
            <a:ext cx="9144000" cy="1143000"/>
          </a:xfrm>
        </p:spPr>
        <p:txBody>
          <a:bodyPr/>
          <a:lstStyle/>
          <a:p>
            <a:pPr eaLnBrk="1" hangingPunct="1"/>
            <a:r>
              <a:rPr lang="en-US" altLang="zh-CN" sz="4800" b="1" dirty="0" smtClean="0">
                <a:solidFill>
                  <a:srgbClr val="0000FF"/>
                </a:solidFill>
                <a:latin typeface="Times New Roman" pitchFamily="18" charset="0"/>
              </a:rPr>
              <a:t>2. DNA and RNA synthesis are similar in some aspects but different in others</a:t>
            </a:r>
          </a:p>
        </p:txBody>
      </p:sp>
      <p:sp>
        <p:nvSpPr>
          <p:cNvPr id="10243" name="Rectangle 3"/>
          <p:cNvSpPr>
            <a:spLocks noGrp="1" noChangeArrowheads="1"/>
          </p:cNvSpPr>
          <p:nvPr>
            <p:ph type="body" idx="1"/>
          </p:nvPr>
        </p:nvSpPr>
        <p:spPr>
          <a:xfrm>
            <a:off x="0" y="2205038"/>
            <a:ext cx="9144000" cy="4114800"/>
          </a:xfrm>
        </p:spPr>
        <p:txBody>
          <a:bodyPr/>
          <a:lstStyle/>
          <a:p>
            <a:pPr eaLnBrk="1" hangingPunct="1">
              <a:defRPr/>
            </a:pPr>
            <a:r>
              <a:rPr lang="en-US" altLang="zh-CN" b="1" dirty="0" smtClean="0">
                <a:latin typeface="Times New Roman" pitchFamily="18" charset="0"/>
              </a:rPr>
              <a:t>Similar in fundamental chemical mechanism: both are guided by a template; both have the same polarity in strand extension (</a:t>
            </a:r>
            <a:r>
              <a:rPr lang="en-US" altLang="zh-CN" b="1" dirty="0" smtClean="0">
                <a:solidFill>
                  <a:srgbClr val="FF0000"/>
                </a:solidFill>
                <a:latin typeface="Times New Roman" pitchFamily="18" charset="0"/>
              </a:rPr>
              <a:t>5’ to 3’</a:t>
            </a:r>
            <a:r>
              <a:rPr lang="en-US" altLang="zh-CN" b="1" dirty="0" smtClean="0">
                <a:latin typeface="Times New Roman" pitchFamily="18" charset="0"/>
              </a:rPr>
              <a:t>); both use nucleoside 5’- triphosphates (dNTP or NTP).</a:t>
            </a:r>
          </a:p>
          <a:p>
            <a:pPr eaLnBrk="1" hangingPunct="1">
              <a:defRPr/>
            </a:pPr>
            <a:r>
              <a:rPr lang="en-US" altLang="zh-CN" b="1" dirty="0" smtClean="0">
                <a:latin typeface="Times New Roman" pitchFamily="18" charset="0"/>
              </a:rPr>
              <a:t>Different aspects: No primers are needed; only involves a short segment of  a large DNA molecule; uses only one of the two complementary DNA strands as the template strand; </a:t>
            </a:r>
            <a:r>
              <a:rPr lang="en-US" altLang="zh-CN" b="1" dirty="0" smtClean="0">
                <a:solidFill>
                  <a:srgbClr val="FF0000"/>
                </a:solidFill>
                <a:effectLst>
                  <a:outerShdw blurRad="38100" dist="38100" dir="2700000" algn="tl">
                    <a:srgbClr val="C0C0C0"/>
                  </a:outerShdw>
                </a:effectLst>
                <a:latin typeface="Times New Roman" pitchFamily="18" charset="0"/>
              </a:rPr>
              <a:t>no proofreading</a:t>
            </a:r>
            <a:r>
              <a:rPr lang="en-US" altLang="zh-CN" b="1" dirty="0" smtClean="0">
                <a:latin typeface="Times New Roman" pitchFamily="18" charset="0"/>
              </a:rPr>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_26_09a"/>
          <p:cNvPicPr>
            <a:picLocks noChangeAspect="1" noChangeArrowheads="1"/>
          </p:cNvPicPr>
          <p:nvPr/>
        </p:nvPicPr>
        <p:blipFill>
          <a:blip r:embed="rId3" cstate="print"/>
          <a:srcRect/>
          <a:stretch>
            <a:fillRect/>
          </a:stretch>
        </p:blipFill>
        <p:spPr bwMode="auto">
          <a:xfrm>
            <a:off x="1619672" y="152400"/>
            <a:ext cx="6224166" cy="6233219"/>
          </a:xfrm>
          <a:prstGeom prst="rect">
            <a:avLst/>
          </a:prstGeom>
          <a:noFill/>
          <a:ln w="9525">
            <a:noFill/>
            <a:miter lim="800000"/>
            <a:headEnd/>
            <a:tailEnd/>
          </a:ln>
          <a:effectLst/>
        </p:spPr>
      </p:pic>
      <p:sp>
        <p:nvSpPr>
          <p:cNvPr id="3" name="矩形 2"/>
          <p:cNvSpPr/>
          <p:nvPr/>
        </p:nvSpPr>
        <p:spPr>
          <a:xfrm>
            <a:off x="4572000" y="5903893"/>
            <a:ext cx="4572000" cy="954107"/>
          </a:xfrm>
          <a:prstGeom prst="rect">
            <a:avLst/>
          </a:prstGeom>
        </p:spPr>
        <p:txBody>
          <a:bodyPr>
            <a:spAutoFit/>
          </a:bodyPr>
          <a:lstStyle/>
          <a:p>
            <a:r>
              <a:rPr lang="en-US" altLang="zh-CN" sz="2800" dirty="0" smtClean="0">
                <a:solidFill>
                  <a:srgbClr val="FF0000"/>
                </a:solidFill>
              </a:rPr>
              <a:t>Transcription at RNA </a:t>
            </a:r>
          </a:p>
          <a:p>
            <a:r>
              <a:rPr lang="en-US" altLang="zh-CN" sz="2800" dirty="0" smtClean="0">
                <a:solidFill>
                  <a:srgbClr val="FF0000"/>
                </a:solidFill>
              </a:rPr>
              <a:t>polymerase II promoters</a:t>
            </a:r>
            <a:endParaRPr lang="en-US" altLang="zh-CN" sz="2800" dirty="0">
              <a:solidFill>
                <a:srgbClr val="FF0000"/>
              </a:solidFill>
            </a:endParaRPr>
          </a:p>
        </p:txBody>
      </p:sp>
      <p:sp>
        <p:nvSpPr>
          <p:cNvPr id="4" name="Line 5"/>
          <p:cNvSpPr>
            <a:spLocks noChangeShapeType="1"/>
          </p:cNvSpPr>
          <p:nvPr/>
        </p:nvSpPr>
        <p:spPr bwMode="auto">
          <a:xfrm flipH="1">
            <a:off x="6012160" y="1700808"/>
            <a:ext cx="792163" cy="0"/>
          </a:xfrm>
          <a:prstGeom prst="line">
            <a:avLst/>
          </a:prstGeom>
          <a:noFill/>
          <a:ln w="38100">
            <a:solidFill>
              <a:srgbClr val="FF0000"/>
            </a:solidFill>
            <a:round/>
            <a:headEnd/>
            <a:tailEnd type="triangle" w="med" len="med"/>
          </a:ln>
        </p:spPr>
        <p:txBody>
          <a:bodyPr wrap="none"/>
          <a:lstStyle/>
          <a:p>
            <a:endParaRPr lang="zh-CN" altLang="en-US"/>
          </a:p>
        </p:txBody>
      </p:sp>
      <p:sp>
        <p:nvSpPr>
          <p:cNvPr id="5" name="Line 5"/>
          <p:cNvSpPr>
            <a:spLocks noChangeShapeType="1"/>
          </p:cNvSpPr>
          <p:nvPr/>
        </p:nvSpPr>
        <p:spPr bwMode="auto">
          <a:xfrm flipH="1">
            <a:off x="5076056" y="764704"/>
            <a:ext cx="792163"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0" y="404813"/>
            <a:ext cx="9144000" cy="6308725"/>
          </a:xfrm>
        </p:spPr>
        <p:txBody>
          <a:bodyPr/>
          <a:lstStyle/>
          <a:p>
            <a:pPr eaLnBrk="1" hangingPunct="1">
              <a:lnSpc>
                <a:spcPct val="90000"/>
              </a:lnSpc>
            </a:pPr>
            <a:r>
              <a:rPr lang="en-US" altLang="zh-CN" sz="3600" b="1" dirty="0" smtClean="0">
                <a:latin typeface="Times New Roman" pitchFamily="18" charset="0"/>
              </a:rPr>
              <a:t>TFIIE and TFIIH will be released after the elongation  complex moves forward for a short distance.</a:t>
            </a:r>
          </a:p>
          <a:p>
            <a:pPr eaLnBrk="1" hangingPunct="1">
              <a:lnSpc>
                <a:spcPct val="90000"/>
              </a:lnSpc>
            </a:pPr>
            <a:r>
              <a:rPr lang="en-US" altLang="zh-CN" sz="3600" b="1" dirty="0" smtClean="0">
                <a:latin typeface="Times New Roman" pitchFamily="18" charset="0"/>
              </a:rPr>
              <a:t>Elongation factors will then join the elongation complex and will suppress the pausing or arrest of the Pol II-TFIIF complex, greatly enhancing the efficiency of RNA synthesis.</a:t>
            </a:r>
          </a:p>
          <a:p>
            <a:pPr eaLnBrk="1" hangingPunct="1">
              <a:lnSpc>
                <a:spcPct val="90000"/>
              </a:lnSpc>
            </a:pPr>
            <a:r>
              <a:rPr lang="en-US" altLang="zh-CN" sz="3600" b="1" dirty="0" smtClean="0">
                <a:latin typeface="Times New Roman" pitchFamily="18" charset="0"/>
              </a:rPr>
              <a:t>The termination of transcription of Pol II happens by an unknown mechanism.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323850" y="404813"/>
            <a:ext cx="8535988" cy="5603875"/>
          </a:xfrm>
          <a:prstGeom prst="rect">
            <a:avLst/>
          </a:prstGeom>
          <a:noFill/>
          <a:ln w="9525">
            <a:noFill/>
            <a:miter lim="800000"/>
            <a:headEnd/>
            <a:tailEnd/>
          </a:ln>
        </p:spPr>
      </p:pic>
      <p:sp>
        <p:nvSpPr>
          <p:cNvPr id="34819" name="Text Box 3"/>
          <p:cNvSpPr txBox="1">
            <a:spLocks noChangeArrowheads="1"/>
          </p:cNvSpPr>
          <p:nvPr/>
        </p:nvSpPr>
        <p:spPr bwMode="auto">
          <a:xfrm>
            <a:off x="539552" y="6092581"/>
            <a:ext cx="7931338" cy="584775"/>
          </a:xfrm>
          <a:prstGeom prst="rect">
            <a:avLst/>
          </a:prstGeom>
          <a:noFill/>
          <a:ln w="9525">
            <a:noFill/>
            <a:miter lim="800000"/>
            <a:headEnd/>
            <a:tailEnd/>
          </a:ln>
        </p:spPr>
        <p:txBody>
          <a:bodyPr wrap="none">
            <a:spAutoFit/>
          </a:bodyPr>
          <a:lstStyle/>
          <a:p>
            <a:r>
              <a:rPr lang="en-US" altLang="zh-CN" dirty="0">
                <a:solidFill>
                  <a:srgbClr val="3333FF"/>
                </a:solidFill>
              </a:rPr>
              <a:t>The structure of human TBP Bound to DNA</a:t>
            </a:r>
          </a:p>
        </p:txBody>
      </p:sp>
      <p:sp>
        <p:nvSpPr>
          <p:cNvPr id="34820" name="Line 4"/>
          <p:cNvSpPr>
            <a:spLocks noChangeShapeType="1"/>
          </p:cNvSpPr>
          <p:nvPr/>
        </p:nvSpPr>
        <p:spPr bwMode="auto">
          <a:xfrm flipH="1" flipV="1">
            <a:off x="4284663" y="5516563"/>
            <a:ext cx="647700" cy="576262"/>
          </a:xfrm>
          <a:prstGeom prst="line">
            <a:avLst/>
          </a:prstGeom>
          <a:noFill/>
          <a:ln w="38100">
            <a:solidFill>
              <a:schemeClr val="tx1"/>
            </a:solidFill>
            <a:round/>
            <a:headEnd/>
            <a:tailEnd type="triangle" w="med" len="med"/>
          </a:ln>
        </p:spPr>
        <p:txBody>
          <a:bodyPr wrap="none"/>
          <a:lstStyle/>
          <a:p>
            <a:endParaRPr lang="zh-CN" altLang="en-US"/>
          </a:p>
        </p:txBody>
      </p:sp>
      <p:sp>
        <p:nvSpPr>
          <p:cNvPr id="34821" name="Line 5"/>
          <p:cNvSpPr>
            <a:spLocks noChangeShapeType="1"/>
          </p:cNvSpPr>
          <p:nvPr/>
        </p:nvSpPr>
        <p:spPr bwMode="auto">
          <a:xfrm flipH="1" flipV="1">
            <a:off x="6443662" y="3933825"/>
            <a:ext cx="1080665" cy="2159000"/>
          </a:xfrm>
          <a:prstGeom prst="line">
            <a:avLst/>
          </a:prstGeom>
          <a:noFill/>
          <a:ln w="38100">
            <a:solidFill>
              <a:srgbClr val="3333FF"/>
            </a:solidFill>
            <a:round/>
            <a:headEnd/>
            <a:tailEnd type="triangle" w="med" len="med"/>
          </a:ln>
        </p:spPr>
        <p:txBody>
          <a:bodyPr wrap="none"/>
          <a:lstStyle/>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igure 26-10c"/>
          <p:cNvPicPr>
            <a:picLocks noChangeAspect="1" noChangeArrowheads="1"/>
          </p:cNvPicPr>
          <p:nvPr/>
        </p:nvPicPr>
        <p:blipFill>
          <a:blip r:embed="rId3"/>
          <a:srcRect/>
          <a:stretch>
            <a:fillRect/>
          </a:stretch>
        </p:blipFill>
        <p:spPr bwMode="auto">
          <a:xfrm>
            <a:off x="1231900" y="165100"/>
            <a:ext cx="6076950" cy="5927725"/>
          </a:xfrm>
          <a:prstGeom prst="rect">
            <a:avLst/>
          </a:prstGeom>
          <a:noFill/>
          <a:ln w="9525">
            <a:noFill/>
            <a:miter lim="800000"/>
            <a:headEnd/>
            <a:tailEnd/>
          </a:ln>
        </p:spPr>
      </p:pic>
      <p:sp>
        <p:nvSpPr>
          <p:cNvPr id="35843" name="Text Box 3"/>
          <p:cNvSpPr txBox="1">
            <a:spLocks noChangeArrowheads="1"/>
          </p:cNvSpPr>
          <p:nvPr/>
        </p:nvSpPr>
        <p:spPr bwMode="auto">
          <a:xfrm>
            <a:off x="179388" y="6165850"/>
            <a:ext cx="8783637" cy="396875"/>
          </a:xfrm>
          <a:prstGeom prst="rect">
            <a:avLst/>
          </a:prstGeom>
          <a:noFill/>
          <a:ln w="9525">
            <a:noFill/>
            <a:miter lim="800000"/>
            <a:headEnd/>
            <a:tailEnd/>
          </a:ln>
        </p:spPr>
        <p:txBody>
          <a:bodyPr wrap="none">
            <a:spAutoFit/>
          </a:bodyPr>
          <a:lstStyle/>
          <a:p>
            <a:r>
              <a:rPr lang="en-US" altLang="zh-CN" sz="2000" dirty="0">
                <a:solidFill>
                  <a:srgbClr val="3333FF"/>
                </a:solidFill>
              </a:rPr>
              <a:t>A cutaway view of transcription elongation promoted by the Pol II core enzyme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0" y="228600"/>
            <a:ext cx="9144000" cy="6629400"/>
          </a:xfrm>
        </p:spPr>
        <p:txBody>
          <a:bodyPr/>
          <a:lstStyle/>
          <a:p>
            <a:pPr eaLnBrk="1" hangingPunct="1"/>
            <a:r>
              <a:rPr lang="en-US" altLang="zh-CN" sz="3600" b="1" dirty="0" smtClean="0">
                <a:solidFill>
                  <a:srgbClr val="FF0000"/>
                </a:solidFill>
                <a:latin typeface="Times New Roman" pitchFamily="18" charset="0"/>
              </a:rPr>
              <a:t>This basal process of initiating RNA synthesis by Pol II is elaborately regulated by many cell- or tissue- specific protein factors that bind to the transcription factors, mostly acting in a positive way.</a:t>
            </a:r>
          </a:p>
          <a:p>
            <a:pPr eaLnBrk="1" hangingPunct="1"/>
            <a:endParaRPr lang="en-US" altLang="zh-CN" sz="3600" b="1" dirty="0" smtClean="0">
              <a:latin typeface="Times New Roman" pitchFamily="18" charset="0"/>
            </a:endParaRPr>
          </a:p>
          <a:p>
            <a:pPr eaLnBrk="1" hangingPunct="1"/>
            <a:r>
              <a:rPr lang="en-US" altLang="zh-CN" sz="3600" b="1" dirty="0" smtClean="0">
                <a:latin typeface="Times New Roman" pitchFamily="18" charset="0"/>
              </a:rPr>
              <a:t>When Pol II transcription stalls at a site of DNA lesion, </a:t>
            </a:r>
            <a:r>
              <a:rPr lang="en-US" altLang="zh-CN" sz="3600" b="1" dirty="0" smtClean="0">
                <a:solidFill>
                  <a:srgbClr val="FF0000"/>
                </a:solidFill>
                <a:latin typeface="Times New Roman" pitchFamily="18" charset="0"/>
              </a:rPr>
              <a:t>TFIIH</a:t>
            </a:r>
            <a:r>
              <a:rPr lang="en-US" altLang="zh-CN" sz="3600" b="1" dirty="0" smtClean="0">
                <a:latin typeface="Times New Roman" pitchFamily="18" charset="0"/>
              </a:rPr>
              <a:t> will binds at the lesion site and appears to recruit the entire nucleotide-excision repair complex.  </a:t>
            </a:r>
          </a:p>
          <a:p>
            <a:pPr eaLnBrk="1" hangingPunct="1"/>
            <a:endParaRPr lang="en-US" altLang="zh-CN" sz="3600" b="1" dirty="0" smtClean="0">
              <a:latin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able 26-02"/>
          <p:cNvPicPr>
            <a:picLocks noChangeAspect="1" noChangeArrowheads="1"/>
          </p:cNvPicPr>
          <p:nvPr/>
        </p:nvPicPr>
        <p:blipFill>
          <a:blip r:embed="rId3"/>
          <a:srcRect/>
          <a:stretch>
            <a:fillRect/>
          </a:stretch>
        </p:blipFill>
        <p:spPr bwMode="auto">
          <a:xfrm>
            <a:off x="304800" y="622300"/>
            <a:ext cx="8531225" cy="5607050"/>
          </a:xfrm>
          <a:prstGeom prst="rect">
            <a:avLst/>
          </a:prstGeom>
          <a:noFill/>
          <a:ln w="9525">
            <a:noFill/>
            <a:miter lim="800000"/>
            <a:headEnd/>
            <a:tailEnd/>
          </a:ln>
        </p:spPr>
      </p:pic>
      <p:sp>
        <p:nvSpPr>
          <p:cNvPr id="37891" name="TextBox 2"/>
          <p:cNvSpPr txBox="1">
            <a:spLocks noChangeArrowheads="1"/>
          </p:cNvSpPr>
          <p:nvPr/>
        </p:nvSpPr>
        <p:spPr bwMode="auto">
          <a:xfrm>
            <a:off x="7932738" y="908050"/>
            <a:ext cx="1211262" cy="1077913"/>
          </a:xfrm>
          <a:prstGeom prst="rect">
            <a:avLst/>
          </a:prstGeom>
          <a:noFill/>
          <a:ln w="9525">
            <a:noFill/>
            <a:miter lim="800000"/>
            <a:headEnd/>
            <a:tailEnd/>
          </a:ln>
        </p:spPr>
        <p:txBody>
          <a:bodyPr wrap="none">
            <a:spAutoFit/>
          </a:bodyPr>
          <a:lstStyle/>
          <a:p>
            <a:r>
              <a:rPr lang="en-US" altLang="zh-CN" dirty="0">
                <a:solidFill>
                  <a:srgbClr val="FF0000"/>
                </a:solidFill>
              </a:rPr>
              <a:t>*****</a:t>
            </a:r>
          </a:p>
          <a:p>
            <a:endParaRPr lang="zh-CN" altLang="en-US"/>
          </a:p>
        </p:txBody>
      </p:sp>
      <p:sp>
        <p:nvSpPr>
          <p:cNvPr id="37892" name="Line 5"/>
          <p:cNvSpPr>
            <a:spLocks noChangeShapeType="1"/>
          </p:cNvSpPr>
          <p:nvPr/>
        </p:nvSpPr>
        <p:spPr bwMode="auto">
          <a:xfrm>
            <a:off x="142875" y="2071688"/>
            <a:ext cx="395288" cy="0"/>
          </a:xfrm>
          <a:prstGeom prst="line">
            <a:avLst/>
          </a:prstGeom>
          <a:noFill/>
          <a:ln w="38100">
            <a:solidFill>
              <a:srgbClr val="FF0000"/>
            </a:solidFill>
            <a:round/>
            <a:headEnd/>
            <a:tailEnd type="triangle" w="med" len="med"/>
          </a:ln>
        </p:spPr>
        <p:txBody>
          <a:bodyPr wrap="none"/>
          <a:lstStyle/>
          <a:p>
            <a:endParaRPr lang="zh-CN" altLang="en-US"/>
          </a:p>
        </p:txBody>
      </p:sp>
      <p:sp>
        <p:nvSpPr>
          <p:cNvPr id="37893" name="Line 5"/>
          <p:cNvSpPr>
            <a:spLocks noChangeShapeType="1"/>
          </p:cNvSpPr>
          <p:nvPr/>
        </p:nvSpPr>
        <p:spPr bwMode="auto">
          <a:xfrm>
            <a:off x="142875" y="3429000"/>
            <a:ext cx="395288" cy="0"/>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332656"/>
            <a:ext cx="8915400" cy="1143000"/>
          </a:xfrm>
        </p:spPr>
        <p:txBody>
          <a:bodyPr/>
          <a:lstStyle/>
          <a:p>
            <a:pPr eaLnBrk="1" hangingPunct="1"/>
            <a:r>
              <a:rPr lang="en-US" altLang="zh-CN" b="1" dirty="0" smtClean="0">
                <a:solidFill>
                  <a:srgbClr val="0000FF"/>
                </a:solidFill>
                <a:latin typeface="Times New Roman" pitchFamily="18" charset="0"/>
              </a:rPr>
              <a:t>13. The action of RNA polymerases can be specifically inhibited</a:t>
            </a:r>
          </a:p>
        </p:txBody>
      </p:sp>
      <p:sp>
        <p:nvSpPr>
          <p:cNvPr id="33795" name="Rectangle 3"/>
          <p:cNvSpPr>
            <a:spLocks noGrp="1" noChangeArrowheads="1"/>
          </p:cNvSpPr>
          <p:nvPr>
            <p:ph type="body" idx="1"/>
          </p:nvPr>
        </p:nvSpPr>
        <p:spPr>
          <a:xfrm>
            <a:off x="0" y="1844824"/>
            <a:ext cx="9144000" cy="4114800"/>
          </a:xfrm>
        </p:spPr>
        <p:txBody>
          <a:bodyPr/>
          <a:lstStyle/>
          <a:p>
            <a:pPr eaLnBrk="1" hangingPunct="1">
              <a:lnSpc>
                <a:spcPct val="90000"/>
              </a:lnSpc>
              <a:defRPr/>
            </a:pPr>
            <a:r>
              <a:rPr lang="en-US" altLang="zh-CN" sz="2800" b="1" dirty="0" smtClean="0">
                <a:latin typeface="Times New Roman" pitchFamily="18" charset="0"/>
              </a:rPr>
              <a:t>Three-ring-containing, planar antibiotic molecules like actinomycin </a:t>
            </a:r>
            <a:r>
              <a:rPr lang="en-US" altLang="zh-CN" sz="2800" b="1" dirty="0">
                <a:latin typeface="Times New Roman" pitchFamily="18" charset="0"/>
              </a:rPr>
              <a:t>(</a:t>
            </a:r>
            <a:r>
              <a:rPr lang="zh-CN" altLang="zh-CN" sz="2800" b="1" dirty="0" smtClean="0">
                <a:latin typeface="楷体" panose="02010609060101010101" pitchFamily="49" charset="-122"/>
                <a:ea typeface="楷体" panose="02010609060101010101" pitchFamily="49" charset="-122"/>
              </a:rPr>
              <a:t>放射菌素</a:t>
            </a:r>
            <a:r>
              <a:rPr lang="en-US" altLang="zh-CN" sz="2800" b="1" dirty="0">
                <a:latin typeface="Times New Roman" pitchFamily="18" charset="0"/>
              </a:rPr>
              <a:t>) D </a:t>
            </a:r>
            <a:r>
              <a:rPr lang="en-US" altLang="zh-CN" sz="2800" b="1" dirty="0" smtClean="0">
                <a:latin typeface="Times New Roman" pitchFamily="18" charset="0"/>
              </a:rPr>
              <a:t>intercalates between two successive GC base pairs in duplex DNA, preventing RNA polymerases (</a:t>
            </a:r>
            <a:r>
              <a:rPr lang="en-US" altLang="zh-CN" sz="2800" b="1" dirty="0" smtClean="0">
                <a:solidFill>
                  <a:srgbClr val="FF0000"/>
                </a:solidFill>
                <a:latin typeface="Times New Roman" pitchFamily="18" charset="0"/>
              </a:rPr>
              <a:t>all types</a:t>
            </a:r>
            <a:r>
              <a:rPr lang="en-US" altLang="zh-CN" sz="2800" b="1" dirty="0" smtClean="0">
                <a:latin typeface="Times New Roman" pitchFamily="18" charset="0"/>
              </a:rPr>
              <a:t>) to move along the template (thus the </a:t>
            </a:r>
            <a:r>
              <a:rPr lang="en-US" altLang="zh-CN" sz="2800" b="1" dirty="0" smtClean="0">
                <a:effectLst>
                  <a:outerShdw blurRad="38100" dist="38100" dir="2700000" algn="tl">
                    <a:srgbClr val="C0C0C0"/>
                  </a:outerShdw>
                </a:effectLst>
                <a:latin typeface="Times New Roman" pitchFamily="18" charset="0"/>
              </a:rPr>
              <a:t>elongation</a:t>
            </a:r>
            <a:r>
              <a:rPr lang="en-US" altLang="zh-CN" sz="2800" b="1" dirty="0" smtClean="0">
                <a:latin typeface="Times New Roman" pitchFamily="18" charset="0"/>
              </a:rPr>
              <a:t> of RNA synthesis).  </a:t>
            </a:r>
          </a:p>
          <a:p>
            <a:pPr eaLnBrk="1" hangingPunct="1">
              <a:lnSpc>
                <a:spcPct val="90000"/>
              </a:lnSpc>
              <a:defRPr/>
            </a:pPr>
            <a:r>
              <a:rPr lang="en-US" altLang="zh-CN" sz="2800" b="1" dirty="0" smtClean="0">
                <a:latin typeface="Times New Roman" pitchFamily="18" charset="0"/>
              </a:rPr>
              <a:t>Rifampicin </a:t>
            </a:r>
            <a:r>
              <a:rPr lang="en-US" altLang="zh-CN" sz="2800" b="1" dirty="0">
                <a:latin typeface="Times New Roman" pitchFamily="18" charset="0"/>
              </a:rPr>
              <a:t>(</a:t>
            </a:r>
            <a:r>
              <a:rPr lang="zh-CN" altLang="zh-CN" sz="2800" b="1" dirty="0" smtClean="0">
                <a:latin typeface="楷体" panose="02010609060101010101" pitchFamily="49" charset="-122"/>
                <a:ea typeface="楷体" panose="02010609060101010101" pitchFamily="49" charset="-122"/>
              </a:rPr>
              <a:t>利福平</a:t>
            </a:r>
            <a:r>
              <a:rPr lang="en-US" altLang="zh-CN" sz="2800" b="1" dirty="0">
                <a:latin typeface="Times New Roman" pitchFamily="18" charset="0"/>
              </a:rPr>
              <a:t>)</a:t>
            </a:r>
            <a:r>
              <a:rPr lang="zh-CN" altLang="en-US" sz="2800" b="1" dirty="0" smtClean="0">
                <a:latin typeface="楷体" panose="02010609060101010101" pitchFamily="49" charset="-122"/>
                <a:ea typeface="楷体" panose="02010609060101010101" pitchFamily="49" charset="-122"/>
              </a:rPr>
              <a:t> </a:t>
            </a:r>
            <a:r>
              <a:rPr lang="en-US" altLang="zh-CN" sz="2800" b="1" dirty="0" smtClean="0">
                <a:latin typeface="Times New Roman" pitchFamily="18" charset="0"/>
              </a:rPr>
              <a:t>(an antibiotic) binds to the </a:t>
            </a:r>
            <a:r>
              <a:rPr lang="en-US" altLang="zh-CN" sz="2800" b="1" dirty="0" smtClean="0">
                <a:latin typeface="Symbol" pitchFamily="18" charset="2"/>
              </a:rPr>
              <a:t>b</a:t>
            </a:r>
            <a:r>
              <a:rPr lang="en-US" altLang="zh-CN" sz="2800" b="1" dirty="0" smtClean="0">
                <a:latin typeface="Times New Roman" pitchFamily="18" charset="0"/>
              </a:rPr>
              <a:t> subunit of </a:t>
            </a:r>
            <a:r>
              <a:rPr lang="en-US" altLang="zh-CN" sz="2800" b="1" dirty="0" smtClean="0">
                <a:solidFill>
                  <a:srgbClr val="FF0000"/>
                </a:solidFill>
                <a:latin typeface="Times New Roman" pitchFamily="18" charset="0"/>
              </a:rPr>
              <a:t>bacterial </a:t>
            </a:r>
            <a:r>
              <a:rPr lang="en-US" altLang="zh-CN" sz="2800" b="1" dirty="0" smtClean="0">
                <a:latin typeface="Times New Roman" pitchFamily="18" charset="0"/>
              </a:rPr>
              <a:t>RNA polymerases, preventing the </a:t>
            </a:r>
            <a:r>
              <a:rPr lang="en-US" altLang="zh-CN" sz="2800" b="1" dirty="0" smtClean="0">
                <a:effectLst>
                  <a:outerShdw blurRad="38100" dist="38100" dir="2700000" algn="tl">
                    <a:srgbClr val="C0C0C0"/>
                  </a:outerShdw>
                </a:effectLst>
                <a:latin typeface="Times New Roman" pitchFamily="18" charset="0"/>
              </a:rPr>
              <a:t>initiation</a:t>
            </a:r>
            <a:r>
              <a:rPr lang="en-US" altLang="zh-CN" sz="2800" b="1" dirty="0" smtClean="0">
                <a:latin typeface="Times New Roman" pitchFamily="18" charset="0"/>
              </a:rPr>
              <a:t> of RNA synthesis. </a:t>
            </a:r>
          </a:p>
          <a:p>
            <a:pPr eaLnBrk="1" hangingPunct="1">
              <a:lnSpc>
                <a:spcPct val="90000"/>
              </a:lnSpc>
              <a:defRPr/>
            </a:pPr>
            <a:r>
              <a:rPr lang="en-US" altLang="zh-CN" sz="2800" b="1" dirty="0" smtClean="0">
                <a:latin typeface="Times New Roman" pitchFamily="18" charset="0"/>
              </a:rPr>
              <a:t> </a:t>
            </a:r>
            <a:r>
              <a:rPr lang="en-US" altLang="zh-CN" sz="2800" b="1" dirty="0" smtClean="0">
                <a:latin typeface="Symbol" pitchFamily="18" charset="2"/>
              </a:rPr>
              <a:t>a</a:t>
            </a:r>
            <a:r>
              <a:rPr lang="en-US" altLang="zh-CN" sz="2800" b="1" dirty="0" smtClean="0">
                <a:latin typeface="Times New Roman" pitchFamily="18" charset="0"/>
              </a:rPr>
              <a:t>-amanitin </a:t>
            </a:r>
            <a:r>
              <a:rPr lang="en-US" altLang="zh-CN" sz="2800" b="1" dirty="0">
                <a:latin typeface="Times New Roman" pitchFamily="18" charset="0"/>
              </a:rPr>
              <a:t>(</a:t>
            </a:r>
            <a:r>
              <a:rPr lang="zh-CN" altLang="zh-CN" sz="2800" b="1" dirty="0" smtClean="0">
                <a:latin typeface="楷体" panose="02010609060101010101" pitchFamily="49" charset="-122"/>
                <a:ea typeface="楷体" panose="02010609060101010101" pitchFamily="49" charset="-122"/>
              </a:rPr>
              <a:t>蝇蕈素</a:t>
            </a:r>
            <a:r>
              <a:rPr lang="en-US" altLang="zh-CN" sz="2800" b="1" dirty="0">
                <a:latin typeface="Times New Roman" pitchFamily="18" charset="0"/>
              </a:rPr>
              <a:t>) blocks </a:t>
            </a:r>
            <a:r>
              <a:rPr lang="en-US" altLang="zh-CN" sz="2800" b="1" dirty="0" smtClean="0">
                <a:latin typeface="Times New Roman" pitchFamily="18" charset="0"/>
              </a:rPr>
              <a:t>eukaryotic mRNA synthesis by binding to RNA polymerase II.</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932363" y="6021388"/>
            <a:ext cx="4211637" cy="830997"/>
          </a:xfrm>
          <a:prstGeom prst="rect">
            <a:avLst/>
          </a:prstGeom>
          <a:noFill/>
          <a:ln w="9525">
            <a:noFill/>
            <a:miter lim="800000"/>
            <a:headEnd/>
            <a:tailEnd/>
          </a:ln>
        </p:spPr>
        <p:txBody>
          <a:bodyPr>
            <a:spAutoFit/>
          </a:bodyPr>
          <a:lstStyle/>
          <a:p>
            <a:pPr algn="ctr"/>
            <a:r>
              <a:rPr lang="en-US" altLang="zh-CN" sz="2400" dirty="0">
                <a:solidFill>
                  <a:srgbClr val="3333FF"/>
                </a:solidFill>
              </a:rPr>
              <a:t>A complex of actinomycin D </a:t>
            </a:r>
          </a:p>
          <a:p>
            <a:pPr algn="ctr"/>
            <a:r>
              <a:rPr lang="en-US" altLang="zh-CN" sz="2400" dirty="0">
                <a:solidFill>
                  <a:srgbClr val="3333FF"/>
                </a:solidFill>
              </a:rPr>
              <a:t>with DNA</a:t>
            </a:r>
          </a:p>
        </p:txBody>
      </p:sp>
      <p:pic>
        <p:nvPicPr>
          <p:cNvPr id="39939" name="Picture 2" descr="figure 26-11"/>
          <p:cNvPicPr>
            <a:picLocks noChangeAspect="1" noChangeArrowheads="1"/>
          </p:cNvPicPr>
          <p:nvPr/>
        </p:nvPicPr>
        <p:blipFill>
          <a:blip r:embed="rId2"/>
          <a:srcRect/>
          <a:stretch>
            <a:fillRect/>
          </a:stretch>
        </p:blipFill>
        <p:spPr bwMode="auto">
          <a:xfrm>
            <a:off x="1143000" y="214313"/>
            <a:ext cx="7177088" cy="590391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92696"/>
            <a:ext cx="9144000" cy="898525"/>
          </a:xfrm>
        </p:spPr>
        <p:txBody>
          <a:bodyPr/>
          <a:lstStyle/>
          <a:p>
            <a:pPr eaLnBrk="1" hangingPunct="1"/>
            <a:r>
              <a:rPr lang="en-US" altLang="zh-CN" b="1" dirty="0" smtClean="0">
                <a:solidFill>
                  <a:srgbClr val="0000FF"/>
                </a:solidFill>
                <a:latin typeface="Times New Roman" pitchFamily="18" charset="0"/>
              </a:rPr>
              <a:t>14. RNA molecules are often further processed after being synthesized on the DNA template</a:t>
            </a:r>
          </a:p>
        </p:txBody>
      </p:sp>
      <p:sp>
        <p:nvSpPr>
          <p:cNvPr id="40963" name="Rectangle 3"/>
          <p:cNvSpPr>
            <a:spLocks noGrp="1" noChangeArrowheads="1"/>
          </p:cNvSpPr>
          <p:nvPr>
            <p:ph type="body" idx="1"/>
          </p:nvPr>
        </p:nvSpPr>
        <p:spPr>
          <a:xfrm>
            <a:off x="0" y="2276872"/>
            <a:ext cx="8839200" cy="4114800"/>
          </a:xfrm>
        </p:spPr>
        <p:txBody>
          <a:bodyPr/>
          <a:lstStyle/>
          <a:p>
            <a:pPr eaLnBrk="1" hangingPunct="1"/>
            <a:r>
              <a:rPr lang="en-US" altLang="zh-CN" b="1" dirty="0" smtClean="0">
                <a:latin typeface="Times New Roman" pitchFamily="18" charset="0"/>
              </a:rPr>
              <a:t>The primary transcripts of eukaryotic mRNAs are often </a:t>
            </a:r>
            <a:r>
              <a:rPr lang="en-US" altLang="zh-CN" b="1" dirty="0" smtClean="0">
                <a:solidFill>
                  <a:srgbClr val="FF0000"/>
                </a:solidFill>
                <a:latin typeface="Times New Roman" pitchFamily="18" charset="0"/>
              </a:rPr>
              <a:t>capped </a:t>
            </a:r>
            <a:r>
              <a:rPr lang="en-US" altLang="zh-CN" b="1" dirty="0" smtClean="0">
                <a:latin typeface="Times New Roman" pitchFamily="18" charset="0"/>
              </a:rPr>
              <a:t>at the 5’ end, </a:t>
            </a:r>
            <a:r>
              <a:rPr lang="en-US" altLang="zh-CN" b="1" dirty="0" smtClean="0">
                <a:solidFill>
                  <a:srgbClr val="FF0000"/>
                </a:solidFill>
                <a:latin typeface="Times New Roman" pitchFamily="18" charset="0"/>
              </a:rPr>
              <a:t>spliced</a:t>
            </a:r>
            <a:r>
              <a:rPr lang="en-US" altLang="zh-CN" b="1" dirty="0" smtClean="0">
                <a:latin typeface="Times New Roman" pitchFamily="18" charset="0"/>
              </a:rPr>
              <a:t> in the middle (introns removed and exons linked), </a:t>
            </a:r>
            <a:r>
              <a:rPr lang="en-US" altLang="zh-CN" b="1" dirty="0" smtClean="0">
                <a:solidFill>
                  <a:srgbClr val="FF0000"/>
                </a:solidFill>
                <a:latin typeface="Times New Roman" pitchFamily="18" charset="0"/>
              </a:rPr>
              <a:t>polyadenylated</a:t>
            </a:r>
            <a:r>
              <a:rPr lang="en-US" altLang="zh-CN" b="1" dirty="0" smtClean="0">
                <a:latin typeface="Times New Roman" pitchFamily="18" charset="0"/>
              </a:rPr>
              <a:t> at the 3’ end.</a:t>
            </a:r>
          </a:p>
          <a:p>
            <a:pPr eaLnBrk="1" hangingPunct="1"/>
            <a:r>
              <a:rPr lang="en-US" altLang="zh-CN" b="1" dirty="0" smtClean="0">
                <a:latin typeface="Times New Roman" pitchFamily="18" charset="0"/>
              </a:rPr>
              <a:t>The primary transcripts of both prokaryotic and eukaryotic tRNAs are </a:t>
            </a:r>
            <a:r>
              <a:rPr lang="en-US" altLang="zh-CN" b="1" dirty="0" smtClean="0">
                <a:solidFill>
                  <a:srgbClr val="FF0000"/>
                </a:solidFill>
                <a:latin typeface="Times New Roman" pitchFamily="18" charset="0"/>
              </a:rPr>
              <a:t>cleaved</a:t>
            </a:r>
            <a:r>
              <a:rPr lang="en-US" altLang="zh-CN" b="1" dirty="0" smtClean="0">
                <a:latin typeface="Times New Roman" pitchFamily="18" charset="0"/>
              </a:rPr>
              <a:t> from both ends, </a:t>
            </a:r>
            <a:r>
              <a:rPr lang="en-US" altLang="zh-CN" b="1" dirty="0" smtClean="0">
                <a:solidFill>
                  <a:srgbClr val="FF0000"/>
                </a:solidFill>
                <a:latin typeface="Times New Roman" pitchFamily="18" charset="0"/>
              </a:rPr>
              <a:t>spliced</a:t>
            </a:r>
            <a:r>
              <a:rPr lang="en-US" altLang="zh-CN" b="1" dirty="0" smtClean="0">
                <a:latin typeface="Times New Roman" pitchFamily="18" charset="0"/>
              </a:rPr>
              <a:t> in some cases, and </a:t>
            </a:r>
            <a:r>
              <a:rPr lang="en-US" altLang="zh-CN" b="1" dirty="0" smtClean="0">
                <a:solidFill>
                  <a:srgbClr val="FF0000"/>
                </a:solidFill>
                <a:latin typeface="Times New Roman" pitchFamily="18" charset="0"/>
              </a:rPr>
              <a:t>modified</a:t>
            </a:r>
            <a:r>
              <a:rPr lang="en-US" altLang="zh-CN" b="1" dirty="0" smtClean="0">
                <a:latin typeface="Times New Roman" pitchFamily="18" charset="0"/>
              </a:rPr>
              <a:t> for many of the bases and sugars.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187624" y="6150481"/>
            <a:ext cx="7201330" cy="707886"/>
          </a:xfrm>
          <a:prstGeom prst="rect">
            <a:avLst/>
          </a:prstGeom>
          <a:noFill/>
          <a:ln w="9525">
            <a:noFill/>
            <a:miter lim="800000"/>
            <a:headEnd/>
            <a:tailEnd/>
          </a:ln>
        </p:spPr>
        <p:txBody>
          <a:bodyPr wrap="none">
            <a:spAutoFit/>
          </a:bodyPr>
          <a:lstStyle/>
          <a:p>
            <a:r>
              <a:rPr lang="en-US" altLang="zh-CN" sz="4000" dirty="0">
                <a:solidFill>
                  <a:srgbClr val="3333FF"/>
                </a:solidFill>
              </a:rPr>
              <a:t>Processing of eukaryotic mRNA</a:t>
            </a:r>
          </a:p>
        </p:txBody>
      </p:sp>
      <p:pic>
        <p:nvPicPr>
          <p:cNvPr id="41987" name="Picture 2" descr="figure 26-12"/>
          <p:cNvPicPr>
            <a:picLocks noChangeAspect="1" noChangeArrowheads="1"/>
          </p:cNvPicPr>
          <p:nvPr/>
        </p:nvPicPr>
        <p:blipFill>
          <a:blip r:embed="rId2"/>
          <a:srcRect/>
          <a:stretch>
            <a:fillRect/>
          </a:stretch>
        </p:blipFill>
        <p:spPr bwMode="auto">
          <a:xfrm>
            <a:off x="785813" y="142875"/>
            <a:ext cx="7699375" cy="60912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03213" y="2654300"/>
            <a:ext cx="8535987" cy="1547813"/>
          </a:xfrm>
          <a:prstGeom prst="rect">
            <a:avLst/>
          </a:prstGeom>
          <a:noFill/>
          <a:ln w="9525">
            <a:noFill/>
            <a:miter lim="800000"/>
            <a:headEnd/>
            <a:tailEnd/>
          </a:ln>
        </p:spPr>
      </p:pic>
      <p:sp>
        <p:nvSpPr>
          <p:cNvPr id="6147" name="Text Box 3"/>
          <p:cNvSpPr txBox="1">
            <a:spLocks noChangeArrowheads="1"/>
          </p:cNvSpPr>
          <p:nvPr/>
        </p:nvSpPr>
        <p:spPr bwMode="auto">
          <a:xfrm>
            <a:off x="453155" y="4843758"/>
            <a:ext cx="8236101" cy="553998"/>
          </a:xfrm>
          <a:prstGeom prst="rect">
            <a:avLst/>
          </a:prstGeom>
          <a:noFill/>
          <a:ln w="9525">
            <a:noFill/>
            <a:miter lim="800000"/>
            <a:headEnd/>
            <a:tailEnd/>
          </a:ln>
        </p:spPr>
        <p:txBody>
          <a:bodyPr wrap="none">
            <a:spAutoFit/>
          </a:bodyPr>
          <a:lstStyle/>
          <a:p>
            <a:r>
              <a:rPr lang="en-US" altLang="zh-CN" sz="3000" dirty="0">
                <a:solidFill>
                  <a:srgbClr val="3333FF"/>
                </a:solidFill>
              </a:rPr>
              <a:t>Template and nontemplate (coding) DNA strands</a:t>
            </a:r>
          </a:p>
        </p:txBody>
      </p:sp>
      <p:sp>
        <p:nvSpPr>
          <p:cNvPr id="6148" name="Line 4"/>
          <p:cNvSpPr>
            <a:spLocks noChangeShapeType="1"/>
          </p:cNvSpPr>
          <p:nvPr/>
        </p:nvSpPr>
        <p:spPr bwMode="auto">
          <a:xfrm flipH="1">
            <a:off x="6588125" y="3933825"/>
            <a:ext cx="792163" cy="0"/>
          </a:xfrm>
          <a:prstGeom prst="line">
            <a:avLst/>
          </a:prstGeom>
          <a:noFill/>
          <a:ln w="57150">
            <a:solidFill>
              <a:srgbClr val="FF0000"/>
            </a:solidFill>
            <a:round/>
            <a:headEnd/>
            <a:tailEnd type="triangle" w="med" len="med"/>
          </a:ln>
        </p:spPr>
        <p:txBody>
          <a:bodyPr wrap="none"/>
          <a:lstStyle/>
          <a:p>
            <a:endParaRPr lang="zh-CN" altLang="en-US"/>
          </a:p>
        </p:txBody>
      </p:sp>
      <p:sp>
        <p:nvSpPr>
          <p:cNvPr id="6149" name="Rectangle 5"/>
          <p:cNvSpPr>
            <a:spLocks noChangeArrowheads="1"/>
          </p:cNvSpPr>
          <p:nvPr/>
        </p:nvSpPr>
        <p:spPr bwMode="auto">
          <a:xfrm>
            <a:off x="395288" y="3644900"/>
            <a:ext cx="4176712" cy="504825"/>
          </a:xfrm>
          <a:prstGeom prst="rect">
            <a:avLst/>
          </a:prstGeom>
          <a:noFill/>
          <a:ln w="38100">
            <a:solidFill>
              <a:srgbClr val="3333FF"/>
            </a:solidFill>
            <a:miter lim="800000"/>
            <a:headEnd/>
            <a:tailEnd/>
          </a:ln>
        </p:spPr>
        <p:txBody>
          <a:bodyPr wrap="none" anchor="ctr"/>
          <a:lstStyle/>
          <a:p>
            <a:endParaRPr lang="zh-CN" altLang="en-US"/>
          </a:p>
        </p:txBody>
      </p:sp>
      <p:sp>
        <p:nvSpPr>
          <p:cNvPr id="6150" name="Rectangle 6"/>
          <p:cNvSpPr>
            <a:spLocks noChangeArrowheads="1"/>
          </p:cNvSpPr>
          <p:nvPr/>
        </p:nvSpPr>
        <p:spPr bwMode="auto">
          <a:xfrm>
            <a:off x="395288" y="2636838"/>
            <a:ext cx="4176712" cy="504825"/>
          </a:xfrm>
          <a:prstGeom prst="rect">
            <a:avLst/>
          </a:prstGeom>
          <a:noFill/>
          <a:ln w="38100">
            <a:solidFill>
              <a:srgbClr val="3333FF"/>
            </a:solidFill>
            <a:miter lim="800000"/>
            <a:headEnd/>
            <a:tailEnd/>
          </a:ln>
        </p:spPr>
        <p:txBody>
          <a:bodyPr wrap="none" anchor="ctr"/>
          <a:lstStyle/>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FF"/>
                </a:solidFill>
                <a:latin typeface="Times New Roman" pitchFamily="18" charset="0"/>
              </a:rPr>
              <a:t>15. An eukaryotic mRNA precursor acquires a  5’ cap shortly after transcription initiates</a:t>
            </a:r>
          </a:p>
        </p:txBody>
      </p:sp>
      <p:sp>
        <p:nvSpPr>
          <p:cNvPr id="43011" name="Rectangle 3"/>
          <p:cNvSpPr>
            <a:spLocks noGrp="1" noChangeArrowheads="1"/>
          </p:cNvSpPr>
          <p:nvPr>
            <p:ph type="body" idx="1"/>
          </p:nvPr>
        </p:nvSpPr>
        <p:spPr>
          <a:xfrm>
            <a:off x="0" y="2420888"/>
            <a:ext cx="9144000" cy="4114800"/>
          </a:xfrm>
        </p:spPr>
        <p:txBody>
          <a:bodyPr/>
          <a:lstStyle/>
          <a:p>
            <a:pPr eaLnBrk="1" hangingPunct="1"/>
            <a:r>
              <a:rPr lang="en-US" altLang="zh-CN" sz="2800" b="1" dirty="0" smtClean="0">
                <a:latin typeface="Times New Roman" pitchFamily="18" charset="0"/>
              </a:rPr>
              <a:t>A GMP component (from a GTP) is joined to the 5’ end of the mRNA in a novel </a:t>
            </a:r>
            <a:r>
              <a:rPr lang="en-US" altLang="zh-CN" sz="2800" b="1" dirty="0" smtClean="0">
                <a:solidFill>
                  <a:srgbClr val="FF0000"/>
                </a:solidFill>
                <a:latin typeface="Times New Roman" pitchFamily="18" charset="0"/>
              </a:rPr>
              <a:t>5’,5’-triphosphate linkage</a:t>
            </a:r>
            <a:r>
              <a:rPr lang="en-US" altLang="zh-CN" sz="2800" b="1" dirty="0" smtClean="0">
                <a:latin typeface="Times New Roman" pitchFamily="18" charset="0"/>
              </a:rPr>
              <a:t>.</a:t>
            </a:r>
          </a:p>
          <a:p>
            <a:pPr eaLnBrk="1" hangingPunct="1"/>
            <a:r>
              <a:rPr lang="en-US" altLang="zh-CN" sz="2800" b="1" dirty="0" smtClean="0">
                <a:latin typeface="Times New Roman" pitchFamily="18" charset="0"/>
              </a:rPr>
              <a:t>The guanine base is then </a:t>
            </a:r>
            <a:r>
              <a:rPr lang="en-US" altLang="zh-CN" sz="2800" b="1" dirty="0" smtClean="0">
                <a:solidFill>
                  <a:srgbClr val="FF0000"/>
                </a:solidFill>
                <a:latin typeface="Times New Roman" pitchFamily="18" charset="0"/>
              </a:rPr>
              <a:t>methylated</a:t>
            </a:r>
            <a:r>
              <a:rPr lang="en-US" altLang="zh-CN" sz="2800" b="1" dirty="0" smtClean="0">
                <a:latin typeface="Times New Roman" pitchFamily="18" charset="0"/>
              </a:rPr>
              <a:t> at the N-7.</a:t>
            </a:r>
          </a:p>
          <a:p>
            <a:pPr eaLnBrk="1" hangingPunct="1"/>
            <a:r>
              <a:rPr lang="en-US" altLang="zh-CN" sz="2800" b="1" dirty="0" smtClean="0">
                <a:latin typeface="Times New Roman" pitchFamily="18" charset="0"/>
              </a:rPr>
              <a:t>The 2’-OH groups of the 1st and 2nd nucleotides adjacent to the </a:t>
            </a:r>
            <a:r>
              <a:rPr lang="en-US" altLang="zh-CN" sz="2800" b="1" dirty="0" smtClean="0">
                <a:solidFill>
                  <a:srgbClr val="FF0000"/>
                </a:solidFill>
                <a:latin typeface="Times New Roman" pitchFamily="18" charset="0"/>
              </a:rPr>
              <a:t>7-methylguanine cap </a:t>
            </a:r>
            <a:r>
              <a:rPr lang="en-US" altLang="zh-CN" sz="2800" b="1" dirty="0" smtClean="0">
                <a:latin typeface="Times New Roman" pitchFamily="18" charset="0"/>
              </a:rPr>
              <a:t>may also be methylated in certain organisms.</a:t>
            </a:r>
          </a:p>
          <a:p>
            <a:pPr eaLnBrk="1" hangingPunct="1"/>
            <a:r>
              <a:rPr lang="en-US" altLang="zh-CN" sz="2800" b="1" dirty="0" smtClean="0">
                <a:latin typeface="Times New Roman" pitchFamily="18" charset="0"/>
              </a:rPr>
              <a:t>The methyl groups are transferred from                        </a:t>
            </a:r>
            <a:r>
              <a:rPr lang="en-US" altLang="zh-CN" sz="2800" b="1" dirty="0" smtClean="0">
                <a:solidFill>
                  <a:srgbClr val="FF0000"/>
                </a:solidFill>
                <a:latin typeface="Times New Roman" pitchFamily="18" charset="0"/>
              </a:rPr>
              <a:t> S-adenosylmethionine</a:t>
            </a:r>
            <a:r>
              <a:rPr lang="en-US" altLang="zh-CN" sz="2800" b="1" dirty="0" smtClean="0">
                <a:latin typeface="Times New Roman" pitchFamily="18" charset="0"/>
              </a:rPr>
              <a:t>.</a:t>
            </a:r>
          </a:p>
          <a:p>
            <a:pPr eaLnBrk="1" hangingPunct="1"/>
            <a:endParaRPr lang="en-US" altLang="zh-CN" sz="2800" b="1" dirty="0" smtClean="0">
              <a:latin typeface="Times New Roman" pitchFamily="18" charset="0"/>
            </a:endParaRPr>
          </a:p>
          <a:p>
            <a:pPr eaLnBrk="1" hangingPunct="1"/>
            <a:endParaRPr lang="en-US" altLang="zh-CN" sz="2800" b="1"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555776" y="6150114"/>
            <a:ext cx="4678268" cy="707886"/>
          </a:xfrm>
          <a:prstGeom prst="rect">
            <a:avLst/>
          </a:prstGeom>
          <a:noFill/>
          <a:ln w="9525">
            <a:noFill/>
            <a:miter lim="800000"/>
            <a:headEnd/>
            <a:tailEnd/>
          </a:ln>
        </p:spPr>
        <p:txBody>
          <a:bodyPr wrap="none">
            <a:spAutoFit/>
          </a:bodyPr>
          <a:lstStyle/>
          <a:p>
            <a:r>
              <a:rPr lang="en-US" altLang="zh-CN" sz="4000" dirty="0">
                <a:solidFill>
                  <a:srgbClr val="3333FF"/>
                </a:solidFill>
              </a:rPr>
              <a:t>The 5’ cap of mRNA</a:t>
            </a:r>
          </a:p>
        </p:txBody>
      </p:sp>
      <p:sp>
        <p:nvSpPr>
          <p:cNvPr id="44035" name="Line 4"/>
          <p:cNvSpPr>
            <a:spLocks noChangeShapeType="1"/>
          </p:cNvSpPr>
          <p:nvPr/>
        </p:nvSpPr>
        <p:spPr bwMode="auto">
          <a:xfrm flipH="1">
            <a:off x="5857875" y="2286000"/>
            <a:ext cx="1152525" cy="0"/>
          </a:xfrm>
          <a:prstGeom prst="line">
            <a:avLst/>
          </a:prstGeom>
          <a:noFill/>
          <a:ln w="38100">
            <a:solidFill>
              <a:srgbClr val="FF0000"/>
            </a:solidFill>
            <a:round/>
            <a:headEnd/>
            <a:tailEnd type="triangle" w="med" len="med"/>
          </a:ln>
        </p:spPr>
        <p:txBody>
          <a:bodyPr wrap="none"/>
          <a:lstStyle/>
          <a:p>
            <a:endParaRPr lang="zh-CN" altLang="en-US"/>
          </a:p>
        </p:txBody>
      </p:sp>
      <p:sp>
        <p:nvSpPr>
          <p:cNvPr id="44036" name="Rectangle 5"/>
          <p:cNvSpPr>
            <a:spLocks noChangeArrowheads="1"/>
          </p:cNvSpPr>
          <p:nvPr/>
        </p:nvSpPr>
        <p:spPr bwMode="auto">
          <a:xfrm>
            <a:off x="5000625" y="357188"/>
            <a:ext cx="936625" cy="576262"/>
          </a:xfrm>
          <a:prstGeom prst="rect">
            <a:avLst/>
          </a:prstGeom>
          <a:noFill/>
          <a:ln w="38100">
            <a:solidFill>
              <a:srgbClr val="FF0000"/>
            </a:solidFill>
            <a:miter lim="800000"/>
            <a:headEnd/>
            <a:tailEnd/>
          </a:ln>
        </p:spPr>
        <p:txBody>
          <a:bodyPr wrap="none" anchor="ctr"/>
          <a:lstStyle/>
          <a:p>
            <a:endParaRPr lang="zh-CN" altLang="en-US"/>
          </a:p>
        </p:txBody>
      </p:sp>
      <p:pic>
        <p:nvPicPr>
          <p:cNvPr id="44037" name="Picture 2" descr="figure 26-13a"/>
          <p:cNvPicPr>
            <a:picLocks noChangeAspect="1" noChangeArrowheads="1"/>
          </p:cNvPicPr>
          <p:nvPr/>
        </p:nvPicPr>
        <p:blipFill>
          <a:blip r:embed="rId2"/>
          <a:srcRect/>
          <a:stretch>
            <a:fillRect/>
          </a:stretch>
        </p:blipFill>
        <p:spPr bwMode="auto">
          <a:xfrm>
            <a:off x="3124200" y="165100"/>
            <a:ext cx="2733675" cy="615791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393440" y="6180066"/>
            <a:ext cx="4920963" cy="646331"/>
          </a:xfrm>
          <a:prstGeom prst="rect">
            <a:avLst/>
          </a:prstGeom>
          <a:noFill/>
          <a:ln w="9525">
            <a:noFill/>
            <a:miter lim="800000"/>
            <a:headEnd/>
            <a:tailEnd/>
          </a:ln>
        </p:spPr>
        <p:txBody>
          <a:bodyPr wrap="none">
            <a:spAutoFit/>
          </a:bodyPr>
          <a:lstStyle/>
          <a:p>
            <a:r>
              <a:rPr lang="en-US" altLang="zh-CN" sz="3600" dirty="0">
                <a:solidFill>
                  <a:srgbClr val="3333FF"/>
                </a:solidFill>
              </a:rPr>
              <a:t>Generation of the 5’ cap</a:t>
            </a:r>
          </a:p>
        </p:txBody>
      </p:sp>
      <p:sp>
        <p:nvSpPr>
          <p:cNvPr id="45059" name="Text Box 4"/>
          <p:cNvSpPr txBox="1">
            <a:spLocks noChangeArrowheads="1"/>
          </p:cNvSpPr>
          <p:nvPr/>
        </p:nvSpPr>
        <p:spPr bwMode="auto">
          <a:xfrm>
            <a:off x="231775" y="2198688"/>
            <a:ext cx="3163888" cy="3016250"/>
          </a:xfrm>
          <a:prstGeom prst="rect">
            <a:avLst/>
          </a:prstGeom>
          <a:noFill/>
          <a:ln w="9525">
            <a:noFill/>
            <a:miter lim="800000"/>
            <a:headEnd/>
            <a:tailEnd/>
          </a:ln>
        </p:spPr>
        <p:txBody>
          <a:bodyPr wrap="none">
            <a:spAutoFit/>
          </a:bodyPr>
          <a:lstStyle/>
          <a:p>
            <a:r>
              <a:rPr kumimoji="1" lang="en-US" altLang="zh-CN" dirty="0"/>
              <a:t>A 5’ cap is added</a:t>
            </a:r>
          </a:p>
          <a:p>
            <a:r>
              <a:rPr kumimoji="1" lang="en-US" altLang="zh-CN" dirty="0"/>
              <a:t>to eukaryotic </a:t>
            </a:r>
          </a:p>
          <a:p>
            <a:r>
              <a:rPr kumimoji="1" lang="en-US" altLang="zh-CN" dirty="0"/>
              <a:t>mRNAs before </a:t>
            </a:r>
          </a:p>
          <a:p>
            <a:r>
              <a:rPr kumimoji="1" lang="en-US" altLang="zh-CN" dirty="0"/>
              <a:t>transcription</a:t>
            </a:r>
          </a:p>
          <a:p>
            <a:r>
              <a:rPr kumimoji="1" lang="en-US" altLang="zh-CN" dirty="0"/>
              <a:t>ends.</a:t>
            </a:r>
          </a:p>
          <a:p>
            <a:endParaRPr lang="en-US" altLang="zh-CN" dirty="0"/>
          </a:p>
        </p:txBody>
      </p:sp>
      <p:sp>
        <p:nvSpPr>
          <p:cNvPr id="45060" name="Text Box 5"/>
          <p:cNvSpPr txBox="1">
            <a:spLocks noChangeArrowheads="1"/>
          </p:cNvSpPr>
          <p:nvPr/>
        </p:nvSpPr>
        <p:spPr bwMode="auto">
          <a:xfrm>
            <a:off x="6643688" y="3714750"/>
            <a:ext cx="304800" cy="523875"/>
          </a:xfrm>
          <a:prstGeom prst="rect">
            <a:avLst/>
          </a:prstGeom>
          <a:noFill/>
          <a:ln w="9525">
            <a:noFill/>
            <a:miter lim="800000"/>
            <a:headEnd/>
            <a:tailEnd/>
          </a:ln>
        </p:spPr>
        <p:txBody>
          <a:bodyPr wrap="none">
            <a:spAutoFit/>
          </a:bodyPr>
          <a:lstStyle/>
          <a:p>
            <a:r>
              <a:rPr lang="en-US" altLang="zh-CN" sz="2800" dirty="0"/>
              <a:t>)</a:t>
            </a:r>
          </a:p>
        </p:txBody>
      </p:sp>
      <p:pic>
        <p:nvPicPr>
          <p:cNvPr id="45061" name="Picture 2" descr="figure 26-13b"/>
          <p:cNvPicPr>
            <a:picLocks noChangeAspect="1" noChangeArrowheads="1"/>
          </p:cNvPicPr>
          <p:nvPr/>
        </p:nvPicPr>
        <p:blipFill>
          <a:blip r:embed="rId2"/>
          <a:srcRect/>
          <a:stretch>
            <a:fillRect/>
          </a:stretch>
        </p:blipFill>
        <p:spPr bwMode="auto">
          <a:xfrm>
            <a:off x="3500438" y="214313"/>
            <a:ext cx="3571875" cy="581818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60350"/>
            <a:ext cx="9144000" cy="1143000"/>
          </a:xfrm>
        </p:spPr>
        <p:txBody>
          <a:bodyPr/>
          <a:lstStyle/>
          <a:p>
            <a:pPr eaLnBrk="1" hangingPunct="1"/>
            <a:r>
              <a:rPr lang="en-US" altLang="zh-CN" b="1" dirty="0" smtClean="0">
                <a:solidFill>
                  <a:srgbClr val="0000FF"/>
                </a:solidFill>
                <a:latin typeface="Times New Roman" pitchFamily="18" charset="0"/>
              </a:rPr>
              <a:t>16. Most eukaryotic mRNAs have a poly(A) tail at the 3’ end</a:t>
            </a:r>
          </a:p>
        </p:txBody>
      </p:sp>
      <p:sp>
        <p:nvSpPr>
          <p:cNvPr id="46083" name="Rectangle 3"/>
          <p:cNvSpPr>
            <a:spLocks noGrp="1" noChangeArrowheads="1"/>
          </p:cNvSpPr>
          <p:nvPr>
            <p:ph type="body" idx="1"/>
          </p:nvPr>
        </p:nvSpPr>
        <p:spPr>
          <a:xfrm>
            <a:off x="0" y="1484313"/>
            <a:ext cx="9144000" cy="4114800"/>
          </a:xfrm>
        </p:spPr>
        <p:txBody>
          <a:bodyPr/>
          <a:lstStyle/>
          <a:p>
            <a:pPr eaLnBrk="1" hangingPunct="1">
              <a:lnSpc>
                <a:spcPct val="90000"/>
              </a:lnSpc>
            </a:pPr>
            <a:r>
              <a:rPr lang="en-US" altLang="zh-CN" b="1" dirty="0" smtClean="0">
                <a:latin typeface="Times New Roman" pitchFamily="18" charset="0"/>
              </a:rPr>
              <a:t>The tail consists of 80 to 250 adenylate residues.</a:t>
            </a:r>
          </a:p>
          <a:p>
            <a:pPr eaLnBrk="1" hangingPunct="1">
              <a:lnSpc>
                <a:spcPct val="90000"/>
              </a:lnSpc>
            </a:pPr>
            <a:r>
              <a:rPr lang="en-US" altLang="zh-CN" b="1" dirty="0" smtClean="0">
                <a:latin typeface="Times New Roman" pitchFamily="18" charset="0"/>
              </a:rPr>
              <a:t>The mRNA precursors are extended beyond the site where poly(A) tail is to be added.</a:t>
            </a:r>
          </a:p>
          <a:p>
            <a:pPr eaLnBrk="1" hangingPunct="1">
              <a:lnSpc>
                <a:spcPct val="90000"/>
              </a:lnSpc>
            </a:pPr>
            <a:r>
              <a:rPr lang="en-US" altLang="zh-CN" b="1" dirty="0" smtClean="0">
                <a:latin typeface="Times New Roman" pitchFamily="18" charset="0"/>
              </a:rPr>
              <a:t>An </a:t>
            </a:r>
            <a:r>
              <a:rPr lang="en-US" altLang="zh-CN" b="1" dirty="0" smtClean="0">
                <a:solidFill>
                  <a:srgbClr val="FF0000"/>
                </a:solidFill>
                <a:latin typeface="Times New Roman" pitchFamily="18" charset="0"/>
              </a:rPr>
              <a:t>AAUAAA</a:t>
            </a:r>
            <a:r>
              <a:rPr lang="en-US" altLang="zh-CN" b="1" dirty="0" smtClean="0">
                <a:latin typeface="Times New Roman" pitchFamily="18" charset="0"/>
              </a:rPr>
              <a:t> sequence was found to be present in all mRNAs and marks (together with other signals at the 3’ end) the site for cleavage and poly(A) tail addition (11 to 30 nucleotides on the 3’ end of the AAUAAA sequence).</a:t>
            </a:r>
          </a:p>
          <a:p>
            <a:pPr eaLnBrk="1" hangingPunct="1">
              <a:lnSpc>
                <a:spcPct val="90000"/>
              </a:lnSpc>
            </a:pPr>
            <a:r>
              <a:rPr lang="en-US" altLang="zh-CN" b="1" dirty="0" smtClean="0">
                <a:latin typeface="Times New Roman" pitchFamily="18" charset="0"/>
              </a:rPr>
              <a:t>The specific endonuclease and polyadenylate polymerase, and other proteins probably exist as a multiprotein complex to catalyze this event.</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figure_26_17"/>
          <p:cNvPicPr>
            <a:picLocks noChangeAspect="1" noChangeArrowheads="1"/>
          </p:cNvPicPr>
          <p:nvPr/>
        </p:nvPicPr>
        <p:blipFill>
          <a:blip r:embed="rId3" cstate="print"/>
          <a:srcRect/>
          <a:stretch>
            <a:fillRect/>
          </a:stretch>
        </p:blipFill>
        <p:spPr bwMode="auto">
          <a:xfrm>
            <a:off x="1619672" y="169767"/>
            <a:ext cx="4824536" cy="6139913"/>
          </a:xfrm>
          <a:prstGeom prst="rect">
            <a:avLst/>
          </a:prstGeom>
          <a:noFill/>
          <a:ln w="9525">
            <a:noFill/>
            <a:miter lim="800000"/>
            <a:headEnd/>
            <a:tailEnd/>
          </a:ln>
          <a:effectLst/>
        </p:spPr>
      </p:pic>
      <p:sp>
        <p:nvSpPr>
          <p:cNvPr id="6" name="TextBox 5"/>
          <p:cNvSpPr txBox="1"/>
          <p:nvPr/>
        </p:nvSpPr>
        <p:spPr>
          <a:xfrm>
            <a:off x="251520" y="6309680"/>
            <a:ext cx="8983998" cy="430887"/>
          </a:xfrm>
          <a:prstGeom prst="rect">
            <a:avLst/>
          </a:prstGeom>
          <a:noFill/>
        </p:spPr>
        <p:txBody>
          <a:bodyPr wrap="none" rtlCol="0">
            <a:spAutoFit/>
          </a:bodyPr>
          <a:lstStyle/>
          <a:p>
            <a:r>
              <a:rPr lang="en-US" altLang="zh-CN" sz="2200" dirty="0" smtClean="0">
                <a:solidFill>
                  <a:srgbClr val="3333FF"/>
                </a:solidFill>
                <a:cs typeface="Times New Roman" pitchFamily="18" charset="0"/>
              </a:rPr>
              <a:t>Addition of the poly(A) tail to the primary RNA transcript of  eukaryotes</a:t>
            </a:r>
            <a:endParaRPr lang="zh-CN" altLang="en-US" sz="2200" dirty="0">
              <a:solidFill>
                <a:srgbClr val="3333FF"/>
              </a:solidFill>
              <a:cs typeface="Times New Roman" pitchFamily="18" charset="0"/>
            </a:endParaRPr>
          </a:p>
        </p:txBody>
      </p:sp>
      <p:sp>
        <p:nvSpPr>
          <p:cNvPr id="2" name="矩形 1"/>
          <p:cNvSpPr/>
          <p:nvPr/>
        </p:nvSpPr>
        <p:spPr>
          <a:xfrm>
            <a:off x="5796136" y="2204864"/>
            <a:ext cx="3347864" cy="3046988"/>
          </a:xfrm>
          <a:prstGeom prst="rect">
            <a:avLst/>
          </a:prstGeom>
        </p:spPr>
        <p:txBody>
          <a:bodyPr wrap="square">
            <a:spAutoFit/>
          </a:bodyPr>
          <a:lstStyle/>
          <a:p>
            <a:r>
              <a:rPr kumimoji="1" lang="en-US" altLang="zh-CN" dirty="0"/>
              <a:t>A poly(A) tail</a:t>
            </a:r>
          </a:p>
          <a:p>
            <a:r>
              <a:rPr kumimoji="1" lang="en-US" altLang="zh-CN" dirty="0"/>
              <a:t>is usually added</a:t>
            </a:r>
          </a:p>
          <a:p>
            <a:r>
              <a:rPr kumimoji="1" lang="en-US" altLang="zh-CN" dirty="0"/>
              <a:t>at the 3’ end of an </a:t>
            </a:r>
          </a:p>
          <a:p>
            <a:r>
              <a:rPr kumimoji="1" lang="en-US" altLang="zh-CN" dirty="0"/>
              <a:t>mRNA molecule</a:t>
            </a:r>
          </a:p>
          <a:p>
            <a:r>
              <a:rPr kumimoji="1" lang="en-US" altLang="zh-CN" dirty="0"/>
              <a:t>via a processing </a:t>
            </a:r>
          </a:p>
          <a:p>
            <a:r>
              <a:rPr kumimoji="1" lang="en-US" altLang="zh-CN" dirty="0"/>
              <a:t>step.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20688"/>
            <a:ext cx="9144000" cy="1143000"/>
          </a:xfrm>
        </p:spPr>
        <p:txBody>
          <a:bodyPr/>
          <a:lstStyle/>
          <a:p>
            <a:pPr eaLnBrk="1" hangingPunct="1"/>
            <a:r>
              <a:rPr lang="en-US" altLang="zh-CN" b="1" dirty="0" smtClean="0">
                <a:solidFill>
                  <a:srgbClr val="0000FF"/>
                </a:solidFill>
                <a:latin typeface="Times New Roman" pitchFamily="18" charset="0"/>
              </a:rPr>
              <a:t>17. EM studies of mRNA-DNA hybrids revealed the discontinuity of eukaryotic genes</a:t>
            </a:r>
          </a:p>
        </p:txBody>
      </p:sp>
      <p:sp>
        <p:nvSpPr>
          <p:cNvPr id="48131" name="Rectangle 3"/>
          <p:cNvSpPr>
            <a:spLocks noGrp="1" noChangeArrowheads="1"/>
          </p:cNvSpPr>
          <p:nvPr>
            <p:ph type="body" idx="1"/>
          </p:nvPr>
        </p:nvSpPr>
        <p:spPr>
          <a:xfrm>
            <a:off x="0" y="2349500"/>
            <a:ext cx="9144000" cy="4114800"/>
          </a:xfrm>
        </p:spPr>
        <p:txBody>
          <a:bodyPr/>
          <a:lstStyle/>
          <a:p>
            <a:pPr eaLnBrk="1" hangingPunct="1">
              <a:lnSpc>
                <a:spcPct val="90000"/>
              </a:lnSpc>
            </a:pPr>
            <a:r>
              <a:rPr lang="en-US" altLang="zh-CN" sz="2800" b="1" dirty="0" smtClean="0">
                <a:latin typeface="Times New Roman" pitchFamily="18" charset="0"/>
              </a:rPr>
              <a:t>Each gene was found to be a continuous fragment of DNA in the bacterial genome.</a:t>
            </a:r>
          </a:p>
          <a:p>
            <a:pPr eaLnBrk="1" hangingPunct="1">
              <a:lnSpc>
                <a:spcPct val="90000"/>
              </a:lnSpc>
            </a:pPr>
            <a:r>
              <a:rPr lang="en-US" altLang="zh-CN" sz="2800" b="1" dirty="0" smtClean="0">
                <a:latin typeface="Times New Roman" pitchFamily="18" charset="0"/>
              </a:rPr>
              <a:t>But Roberts and Sharp (1977) observed single-stranded DNA loops when examining adenovirus </a:t>
            </a:r>
            <a:r>
              <a:rPr lang="en-US" altLang="zh-CN" sz="2800" b="1" dirty="0" smtClean="0">
                <a:solidFill>
                  <a:srgbClr val="FF0000"/>
                </a:solidFill>
                <a:latin typeface="Times New Roman" pitchFamily="18" charset="0"/>
              </a:rPr>
              <a:t>mRNA-DNA hybrids</a:t>
            </a:r>
            <a:r>
              <a:rPr lang="en-US" altLang="zh-CN" sz="2800" b="1" dirty="0" smtClean="0">
                <a:latin typeface="Times New Roman" pitchFamily="18" charset="0"/>
              </a:rPr>
              <a:t> by electron microscopy.</a:t>
            </a:r>
          </a:p>
          <a:p>
            <a:pPr eaLnBrk="1" hangingPunct="1">
              <a:lnSpc>
                <a:spcPct val="90000"/>
              </a:lnSpc>
            </a:pPr>
            <a:r>
              <a:rPr lang="en-US" altLang="zh-CN" sz="2800" b="1" dirty="0" smtClean="0">
                <a:latin typeface="Times New Roman" pitchFamily="18" charset="0"/>
              </a:rPr>
              <a:t>Such single-stranded DNA loops were widely observed when examining such RNA-DNA hybrids.</a:t>
            </a:r>
          </a:p>
          <a:p>
            <a:pPr eaLnBrk="1" hangingPunct="1">
              <a:lnSpc>
                <a:spcPct val="90000"/>
              </a:lnSpc>
            </a:pPr>
            <a:r>
              <a:rPr lang="en-US" altLang="zh-CN" sz="2800" b="1" dirty="0" smtClean="0">
                <a:latin typeface="Times New Roman" pitchFamily="18" charset="0"/>
              </a:rPr>
              <a:t>Intron sequences were proposed to be present on the template DNA sequences, which are removed during RNA processing, with exons linked together precisely.</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f26-12c"/>
          <p:cNvPicPr>
            <a:picLocks noChangeAspect="1" noChangeArrowheads="1"/>
          </p:cNvPicPr>
          <p:nvPr/>
        </p:nvPicPr>
        <p:blipFill>
          <a:blip r:embed="rId2"/>
          <a:srcRect/>
          <a:stretch>
            <a:fillRect/>
          </a:stretch>
        </p:blipFill>
        <p:spPr bwMode="auto">
          <a:xfrm>
            <a:off x="0" y="3124200"/>
            <a:ext cx="9144000" cy="1863725"/>
          </a:xfrm>
          <a:prstGeom prst="rect">
            <a:avLst/>
          </a:prstGeom>
          <a:noFill/>
          <a:ln w="9525">
            <a:noFill/>
            <a:miter lim="800000"/>
            <a:headEnd/>
            <a:tailEnd/>
          </a:ln>
        </p:spPr>
      </p:pic>
      <p:sp>
        <p:nvSpPr>
          <p:cNvPr id="112645" name="Rectangle 5"/>
          <p:cNvSpPr>
            <a:spLocks noChangeArrowheads="1"/>
          </p:cNvSpPr>
          <p:nvPr/>
        </p:nvSpPr>
        <p:spPr bwMode="auto">
          <a:xfrm>
            <a:off x="395536" y="4987925"/>
            <a:ext cx="8540750" cy="1739900"/>
          </a:xfrm>
          <a:prstGeom prst="rect">
            <a:avLst/>
          </a:prstGeom>
          <a:noFill/>
          <a:ln w="9525">
            <a:noFill/>
            <a:miter lim="800000"/>
            <a:headEnd/>
            <a:tailEnd/>
          </a:ln>
          <a:effectLst/>
        </p:spPr>
        <p:txBody>
          <a:bodyPr wrap="none">
            <a:spAutoFit/>
          </a:bodyPr>
          <a:lstStyle/>
          <a:p>
            <a:pPr algn="ctr">
              <a:defRPr/>
            </a:pPr>
            <a:r>
              <a:rPr kumimoji="1" lang="en-US" altLang="zh-CN" sz="3600" dirty="0">
                <a:solidFill>
                  <a:srgbClr val="3333FF"/>
                </a:solidFill>
              </a:rPr>
              <a:t>EM studies of mRNA-DNA hybrids for the</a:t>
            </a:r>
          </a:p>
          <a:p>
            <a:pPr algn="ctr">
              <a:defRPr/>
            </a:pPr>
            <a:r>
              <a:rPr kumimoji="1" lang="en-US" altLang="zh-CN" sz="3600" dirty="0">
                <a:solidFill>
                  <a:srgbClr val="3333FF"/>
                </a:solidFill>
              </a:rPr>
              <a:t>chicken ovalbumin gene </a:t>
            </a:r>
          </a:p>
          <a:p>
            <a:pPr algn="ctr">
              <a:defRPr/>
            </a:pPr>
            <a:r>
              <a:rPr kumimoji="1" lang="en-US" altLang="zh-CN" sz="3600" dirty="0">
                <a:solidFill>
                  <a:srgbClr val="3333FF"/>
                </a:solidFill>
              </a:rPr>
              <a:t>(the R-looping technique)</a:t>
            </a:r>
          </a:p>
        </p:txBody>
      </p:sp>
      <p:pic>
        <p:nvPicPr>
          <p:cNvPr id="49156" name="Picture 6"/>
          <p:cNvPicPr>
            <a:picLocks noChangeAspect="1" noChangeArrowheads="1"/>
          </p:cNvPicPr>
          <p:nvPr/>
        </p:nvPicPr>
        <p:blipFill>
          <a:blip r:embed="rId3"/>
          <a:srcRect/>
          <a:stretch>
            <a:fillRect/>
          </a:stretch>
        </p:blipFill>
        <p:spPr bwMode="auto">
          <a:xfrm>
            <a:off x="539750" y="50800"/>
            <a:ext cx="8026400" cy="2946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sharp"/>
          <p:cNvPicPr>
            <a:picLocks noChangeAspect="1" noChangeArrowheads="1"/>
          </p:cNvPicPr>
          <p:nvPr/>
        </p:nvPicPr>
        <p:blipFill>
          <a:blip r:embed="rId2"/>
          <a:srcRect/>
          <a:stretch>
            <a:fillRect/>
          </a:stretch>
        </p:blipFill>
        <p:spPr bwMode="auto">
          <a:xfrm>
            <a:off x="1316038" y="0"/>
            <a:ext cx="5992812" cy="6858000"/>
          </a:xfrm>
          <a:prstGeom prst="rect">
            <a:avLst/>
          </a:prstGeom>
          <a:noFill/>
          <a:ln w="9525">
            <a:noFill/>
            <a:miter lim="800000"/>
            <a:headEnd/>
            <a:tailEnd/>
          </a:ln>
        </p:spPr>
      </p:pic>
      <p:sp>
        <p:nvSpPr>
          <p:cNvPr id="50179" name="Line 3"/>
          <p:cNvSpPr>
            <a:spLocks noChangeShapeType="1"/>
          </p:cNvSpPr>
          <p:nvPr/>
        </p:nvSpPr>
        <p:spPr bwMode="auto">
          <a:xfrm>
            <a:off x="4953000" y="1143000"/>
            <a:ext cx="914400" cy="0"/>
          </a:xfrm>
          <a:prstGeom prst="line">
            <a:avLst/>
          </a:prstGeom>
          <a:noFill/>
          <a:ln w="9525">
            <a:solidFill>
              <a:srgbClr val="CC0099"/>
            </a:solidFill>
            <a:round/>
            <a:headEnd/>
            <a:tailEnd/>
          </a:ln>
        </p:spPr>
        <p:txBody>
          <a:bodyPr wrap="none" anchor="ctr"/>
          <a:lstStyle/>
          <a:p>
            <a:endParaRPr lang="zh-CN"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548680"/>
            <a:ext cx="8915400" cy="1143000"/>
          </a:xfrm>
        </p:spPr>
        <p:txBody>
          <a:bodyPr/>
          <a:lstStyle/>
          <a:p>
            <a:pPr eaLnBrk="1" hangingPunct="1"/>
            <a:r>
              <a:rPr lang="en-US" altLang="zh-CN" b="1" dirty="0" smtClean="0">
                <a:solidFill>
                  <a:srgbClr val="0000FF"/>
                </a:solidFill>
                <a:latin typeface="Times New Roman" pitchFamily="18" charset="0"/>
              </a:rPr>
              <a:t>18. Four classes of introns have been revealed and have different </a:t>
            </a:r>
            <a:br>
              <a:rPr lang="en-US" altLang="zh-CN" b="1" dirty="0" smtClean="0">
                <a:solidFill>
                  <a:srgbClr val="0000FF"/>
                </a:solidFill>
                <a:latin typeface="Times New Roman" pitchFamily="18" charset="0"/>
              </a:rPr>
            </a:br>
            <a:r>
              <a:rPr lang="en-US" altLang="zh-CN" b="1" dirty="0" smtClean="0">
                <a:solidFill>
                  <a:srgbClr val="0000FF"/>
                </a:solidFill>
                <a:latin typeface="Times New Roman" pitchFamily="18" charset="0"/>
              </a:rPr>
              <a:t>splicing mechanisms</a:t>
            </a:r>
          </a:p>
        </p:txBody>
      </p:sp>
      <p:sp>
        <p:nvSpPr>
          <p:cNvPr id="51203" name="Rectangle 3"/>
          <p:cNvSpPr>
            <a:spLocks noGrp="1" noChangeArrowheads="1"/>
          </p:cNvSpPr>
          <p:nvPr>
            <p:ph type="body" idx="1"/>
          </p:nvPr>
        </p:nvSpPr>
        <p:spPr>
          <a:xfrm>
            <a:off x="24263" y="2276872"/>
            <a:ext cx="9144000" cy="4800600"/>
          </a:xfrm>
        </p:spPr>
        <p:txBody>
          <a:bodyPr/>
          <a:lstStyle/>
          <a:p>
            <a:pPr eaLnBrk="1" hangingPunct="1">
              <a:lnSpc>
                <a:spcPct val="90000"/>
              </a:lnSpc>
            </a:pPr>
            <a:r>
              <a:rPr lang="en-US" altLang="zh-CN" sz="2800" b="1" dirty="0" smtClean="0">
                <a:latin typeface="Times New Roman" pitchFamily="18" charset="0"/>
              </a:rPr>
              <a:t>Group I introns are found in some nuclear, mitochondrial and chloroplast genes encoding rRNAs, mRNAs, and tRNAs.</a:t>
            </a:r>
          </a:p>
          <a:p>
            <a:pPr eaLnBrk="1" hangingPunct="1">
              <a:lnSpc>
                <a:spcPct val="90000"/>
              </a:lnSpc>
            </a:pPr>
            <a:r>
              <a:rPr lang="en-US" altLang="zh-CN" sz="2800" b="1" dirty="0" smtClean="0">
                <a:latin typeface="Times New Roman" pitchFamily="18" charset="0"/>
              </a:rPr>
              <a:t>Group II introns are often found in genes encoding mRNAs in mitochondrial and chloroplast DNA of fungi, algae, and plants.</a:t>
            </a:r>
          </a:p>
          <a:p>
            <a:pPr eaLnBrk="1" hangingPunct="1">
              <a:lnSpc>
                <a:spcPct val="90000"/>
              </a:lnSpc>
            </a:pPr>
            <a:r>
              <a:rPr lang="en-US" altLang="zh-CN" sz="2800" b="1" dirty="0" smtClean="0">
                <a:solidFill>
                  <a:srgbClr val="FF0000"/>
                </a:solidFill>
                <a:latin typeface="Times New Roman" pitchFamily="18" charset="0"/>
              </a:rPr>
              <a:t>Type III introns</a:t>
            </a:r>
            <a:r>
              <a:rPr lang="en-US" altLang="zh-CN" sz="2800" b="1" dirty="0" smtClean="0">
                <a:latin typeface="Times New Roman" pitchFamily="18" charset="0"/>
              </a:rPr>
              <a:t> (the largest group) are found in genes encoding eukaryotic nuclear mRNAs.</a:t>
            </a:r>
          </a:p>
          <a:p>
            <a:pPr eaLnBrk="1" hangingPunct="1">
              <a:lnSpc>
                <a:spcPct val="90000"/>
              </a:lnSpc>
            </a:pPr>
            <a:r>
              <a:rPr lang="en-US" altLang="zh-CN" sz="2800" b="1" dirty="0" smtClean="0">
                <a:latin typeface="Times New Roman" pitchFamily="18" charset="0"/>
              </a:rPr>
              <a:t>Group IV introns are found in genes encoding the tRNAs in the nuclear genomic DNA of eukaryotes.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60648"/>
            <a:ext cx="9144000" cy="1655762"/>
          </a:xfrm>
        </p:spPr>
        <p:txBody>
          <a:bodyPr/>
          <a:lstStyle/>
          <a:p>
            <a:pPr eaLnBrk="1" hangingPunct="1"/>
            <a:r>
              <a:rPr lang="en-US" altLang="zh-CN" sz="4000" b="1" dirty="0" smtClean="0">
                <a:solidFill>
                  <a:srgbClr val="0000FF"/>
                </a:solidFill>
                <a:latin typeface="Times New Roman" pitchFamily="18" charset="0"/>
              </a:rPr>
              <a:t>19. Group I introns are </a:t>
            </a:r>
            <a:r>
              <a:rPr lang="en-US" altLang="zh-CN" sz="4000" b="1" dirty="0" smtClean="0">
                <a:solidFill>
                  <a:srgbClr val="FF0000"/>
                </a:solidFill>
                <a:latin typeface="Times New Roman" pitchFamily="18" charset="0"/>
              </a:rPr>
              <a:t>self-splicing</a:t>
            </a:r>
            <a:r>
              <a:rPr lang="en-US" altLang="zh-CN" sz="4000" b="1" dirty="0" smtClean="0">
                <a:solidFill>
                  <a:srgbClr val="0000FF"/>
                </a:solidFill>
                <a:latin typeface="Times New Roman" pitchFamily="18" charset="0"/>
              </a:rPr>
              <a:t> and use a guanine nucleoside or nucleotide as the cofactor</a:t>
            </a:r>
          </a:p>
        </p:txBody>
      </p:sp>
      <p:sp>
        <p:nvSpPr>
          <p:cNvPr id="52227" name="Rectangle 3"/>
          <p:cNvSpPr>
            <a:spLocks noGrp="1" noChangeArrowheads="1"/>
          </p:cNvSpPr>
          <p:nvPr>
            <p:ph type="body" idx="1"/>
          </p:nvPr>
        </p:nvSpPr>
        <p:spPr>
          <a:xfrm>
            <a:off x="0" y="2132856"/>
            <a:ext cx="8915400" cy="4114800"/>
          </a:xfrm>
        </p:spPr>
        <p:txBody>
          <a:bodyPr/>
          <a:lstStyle/>
          <a:p>
            <a:pPr eaLnBrk="1" hangingPunct="1"/>
            <a:r>
              <a:rPr lang="en-US" altLang="zh-CN" b="1" dirty="0" smtClean="0">
                <a:latin typeface="Times New Roman" pitchFamily="18" charset="0"/>
              </a:rPr>
              <a:t>The intron present in the rRNA precursor of </a:t>
            </a:r>
            <a:r>
              <a:rPr lang="en-US" altLang="zh-CN" b="1" i="1" dirty="0" smtClean="0">
                <a:latin typeface="Times New Roman" pitchFamily="18" charset="0"/>
              </a:rPr>
              <a:t>Tetrahymena</a:t>
            </a:r>
            <a:r>
              <a:rPr lang="en-US" altLang="zh-CN" b="1" dirty="0" smtClean="0">
                <a:latin typeface="Times New Roman" pitchFamily="18" charset="0"/>
              </a:rPr>
              <a:t> was found to be removed by itself without using any proteins (Thomas Cech, 1982).</a:t>
            </a:r>
          </a:p>
          <a:p>
            <a:pPr eaLnBrk="1" hangingPunct="1"/>
            <a:r>
              <a:rPr lang="en-US" altLang="zh-CN" b="1" dirty="0" smtClean="0">
                <a:latin typeface="Times New Roman" pitchFamily="18" charset="0"/>
              </a:rPr>
              <a:t>The intron is removed and the two exons precisely linked via </a:t>
            </a:r>
            <a:r>
              <a:rPr lang="en-US" altLang="zh-CN" b="1" dirty="0" smtClean="0">
                <a:solidFill>
                  <a:srgbClr val="FF0000"/>
                </a:solidFill>
                <a:latin typeface="Times New Roman" pitchFamily="18" charset="0"/>
              </a:rPr>
              <a:t>two nucleophilic transesterification reactions</a:t>
            </a:r>
            <a:r>
              <a:rPr lang="en-US" altLang="zh-CN" b="1" dirty="0" smtClean="0">
                <a:latin typeface="Times New Roman" pitchFamily="18" charset="0"/>
              </a:rPr>
              <a:t> (with two 3’-OH group act as the nucleophiles).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figure_26_01b"/>
          <p:cNvPicPr>
            <a:picLocks noChangeAspect="1" noChangeArrowheads="1"/>
          </p:cNvPicPr>
          <p:nvPr/>
        </p:nvPicPr>
        <p:blipFill>
          <a:blip r:embed="rId3" cstate="print"/>
          <a:srcRect/>
          <a:stretch>
            <a:fillRect/>
          </a:stretch>
        </p:blipFill>
        <p:spPr bwMode="auto">
          <a:xfrm>
            <a:off x="304800" y="1117600"/>
            <a:ext cx="8531225" cy="4622800"/>
          </a:xfrm>
          <a:prstGeom prst="rect">
            <a:avLst/>
          </a:prstGeom>
          <a:noFill/>
          <a:ln w="9525">
            <a:noFill/>
            <a:miter lim="800000"/>
            <a:headEnd/>
            <a:tailEnd/>
          </a:ln>
          <a:effectLst/>
        </p:spPr>
      </p:pic>
      <p:sp>
        <p:nvSpPr>
          <p:cNvPr id="3" name="TextBox 2"/>
          <p:cNvSpPr txBox="1"/>
          <p:nvPr/>
        </p:nvSpPr>
        <p:spPr>
          <a:xfrm>
            <a:off x="683568" y="6165304"/>
            <a:ext cx="7850034" cy="584775"/>
          </a:xfrm>
          <a:prstGeom prst="rect">
            <a:avLst/>
          </a:prstGeom>
          <a:noFill/>
        </p:spPr>
        <p:txBody>
          <a:bodyPr wrap="none" rtlCol="0">
            <a:spAutoFit/>
          </a:bodyPr>
          <a:lstStyle/>
          <a:p>
            <a:r>
              <a:rPr lang="en-US" altLang="zh-CN" dirty="0" smtClean="0">
                <a:solidFill>
                  <a:srgbClr val="3333FF"/>
                </a:solidFill>
              </a:rPr>
              <a:t>Transcription by RNA polymerase in </a:t>
            </a:r>
            <a:r>
              <a:rPr lang="en-US" altLang="zh-CN" i="1" dirty="0" smtClean="0">
                <a:solidFill>
                  <a:srgbClr val="3333FF"/>
                </a:solidFill>
              </a:rPr>
              <a:t>E. coli</a:t>
            </a:r>
            <a:endParaRPr lang="zh-CN" altLang="en-US" i="1" dirty="0">
              <a:solidFill>
                <a:srgbClr val="3333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ChangeArrowheads="1"/>
          </p:cNvSpPr>
          <p:nvPr/>
        </p:nvSpPr>
        <p:spPr bwMode="auto">
          <a:xfrm>
            <a:off x="6156325" y="1557338"/>
            <a:ext cx="2987675" cy="2378075"/>
          </a:xfrm>
          <a:prstGeom prst="rect">
            <a:avLst/>
          </a:prstGeom>
          <a:noFill/>
          <a:ln w="9525">
            <a:noFill/>
            <a:miter lim="800000"/>
            <a:headEnd/>
            <a:tailEnd/>
          </a:ln>
        </p:spPr>
        <p:txBody>
          <a:bodyPr>
            <a:spAutoFit/>
          </a:bodyPr>
          <a:lstStyle/>
          <a:p>
            <a:r>
              <a:rPr kumimoji="1" lang="en-US" altLang="zh-CN" sz="2500" dirty="0"/>
              <a:t>Group I introns</a:t>
            </a:r>
          </a:p>
          <a:p>
            <a:r>
              <a:rPr kumimoji="1" lang="en-US" altLang="zh-CN" sz="2500" dirty="0"/>
              <a:t>are removed by </a:t>
            </a:r>
            <a:r>
              <a:rPr kumimoji="1" lang="en-US" altLang="zh-CN" sz="2500" dirty="0">
                <a:solidFill>
                  <a:srgbClr val="FF0000"/>
                </a:solidFill>
              </a:rPr>
              <a:t>self-splicing</a:t>
            </a:r>
            <a:r>
              <a:rPr kumimoji="1" lang="en-US" altLang="zh-CN" sz="2500" dirty="0"/>
              <a:t> via</a:t>
            </a:r>
          </a:p>
          <a:p>
            <a:r>
              <a:rPr lang="en-US" altLang="zh-CN" sz="2500" dirty="0"/>
              <a:t>tw</a:t>
            </a:r>
            <a:r>
              <a:rPr kumimoji="1" lang="en-US" altLang="zh-CN" sz="2500" dirty="0"/>
              <a:t>o nucleophilic</a:t>
            </a:r>
          </a:p>
          <a:p>
            <a:r>
              <a:rPr kumimoji="1" lang="en-US" altLang="zh-CN" sz="2500" dirty="0"/>
              <a:t>transesterification</a:t>
            </a:r>
          </a:p>
          <a:p>
            <a:r>
              <a:rPr kumimoji="1" lang="en-US" altLang="zh-CN" sz="2500" dirty="0"/>
              <a:t>reactions.</a:t>
            </a:r>
          </a:p>
        </p:txBody>
      </p:sp>
      <p:pic>
        <p:nvPicPr>
          <p:cNvPr id="53251" name="Picture 9"/>
          <p:cNvPicPr>
            <a:picLocks noChangeAspect="1" noChangeArrowheads="1"/>
          </p:cNvPicPr>
          <p:nvPr/>
        </p:nvPicPr>
        <p:blipFill>
          <a:blip r:embed="rId2"/>
          <a:srcRect/>
          <a:stretch>
            <a:fillRect/>
          </a:stretch>
        </p:blipFill>
        <p:spPr bwMode="auto">
          <a:xfrm>
            <a:off x="323850" y="333375"/>
            <a:ext cx="5872163" cy="6097588"/>
          </a:xfrm>
          <a:prstGeom prst="rect">
            <a:avLst/>
          </a:prstGeom>
          <a:noFill/>
          <a:ln w="9525">
            <a:noFill/>
            <a:miter lim="800000"/>
            <a:headEnd/>
            <a:tailEnd/>
          </a:ln>
        </p:spPr>
      </p:pic>
      <p:sp>
        <p:nvSpPr>
          <p:cNvPr id="53252" name="Line 10"/>
          <p:cNvSpPr>
            <a:spLocks noChangeShapeType="1"/>
          </p:cNvSpPr>
          <p:nvPr/>
        </p:nvSpPr>
        <p:spPr bwMode="auto">
          <a:xfrm>
            <a:off x="3563938" y="1341438"/>
            <a:ext cx="71437" cy="358775"/>
          </a:xfrm>
          <a:prstGeom prst="line">
            <a:avLst/>
          </a:prstGeom>
          <a:noFill/>
          <a:ln w="57150">
            <a:solidFill>
              <a:srgbClr val="FF0000"/>
            </a:solidFill>
            <a:round/>
            <a:headEnd/>
            <a:tailEnd type="triangle" w="med" len="med"/>
          </a:ln>
        </p:spPr>
        <p:txBody>
          <a:bodyPr wrap="none"/>
          <a:lstStyle/>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908720"/>
            <a:ext cx="9144000" cy="1143000"/>
          </a:xfrm>
        </p:spPr>
        <p:txBody>
          <a:bodyPr/>
          <a:lstStyle/>
          <a:p>
            <a:pPr eaLnBrk="1" hangingPunct="1"/>
            <a:r>
              <a:rPr lang="en-US" altLang="zh-CN" b="1" dirty="0" smtClean="0">
                <a:solidFill>
                  <a:srgbClr val="0000FF"/>
                </a:solidFill>
                <a:latin typeface="Times New Roman" pitchFamily="18" charset="0"/>
              </a:rPr>
              <a:t>20. Group II introns also undergo self-splicing by forming a lariat-like intermediate</a:t>
            </a:r>
            <a:r>
              <a:rPr lang="en-US" altLang="zh-CN" dirty="0" smtClean="0"/>
              <a:t> </a:t>
            </a:r>
          </a:p>
        </p:txBody>
      </p:sp>
      <p:sp>
        <p:nvSpPr>
          <p:cNvPr id="54275" name="Rectangle 3"/>
          <p:cNvSpPr>
            <a:spLocks noGrp="1" noChangeArrowheads="1"/>
          </p:cNvSpPr>
          <p:nvPr>
            <p:ph type="body" idx="1"/>
          </p:nvPr>
        </p:nvSpPr>
        <p:spPr>
          <a:xfrm>
            <a:off x="0" y="2708920"/>
            <a:ext cx="9144000" cy="4114800"/>
          </a:xfrm>
        </p:spPr>
        <p:txBody>
          <a:bodyPr/>
          <a:lstStyle/>
          <a:p>
            <a:pPr eaLnBrk="1" hangingPunct="1"/>
            <a:r>
              <a:rPr lang="en-US" altLang="zh-CN" b="1" dirty="0" smtClean="0">
                <a:latin typeface="Times New Roman" pitchFamily="18" charset="0"/>
              </a:rPr>
              <a:t>The 2’-OH group of an adenylate residue within the removing intron played the role of the 3’-OH group of the guanine nucleoside in group I intron self-splicing.</a:t>
            </a:r>
          </a:p>
          <a:p>
            <a:pPr eaLnBrk="1" hangingPunct="1"/>
            <a:endParaRPr lang="en-US" altLang="zh-CN" b="1" dirty="0" smtClean="0">
              <a:latin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ChangeArrowheads="1"/>
          </p:cNvSpPr>
          <p:nvPr/>
        </p:nvSpPr>
        <p:spPr bwMode="auto">
          <a:xfrm>
            <a:off x="5435600" y="568325"/>
            <a:ext cx="3708400" cy="4478338"/>
          </a:xfrm>
          <a:prstGeom prst="rect">
            <a:avLst/>
          </a:prstGeom>
          <a:noFill/>
          <a:ln w="9525">
            <a:noFill/>
            <a:miter lim="800000"/>
            <a:headEnd/>
            <a:tailEnd/>
          </a:ln>
        </p:spPr>
        <p:txBody>
          <a:bodyPr>
            <a:spAutoFit/>
          </a:bodyPr>
          <a:lstStyle/>
          <a:p>
            <a:r>
              <a:rPr kumimoji="1" lang="en-US" altLang="zh-CN" dirty="0"/>
              <a:t>Group II introns are removed via </a:t>
            </a:r>
            <a:r>
              <a:rPr kumimoji="1" lang="en-US" altLang="zh-CN" dirty="0">
                <a:solidFill>
                  <a:srgbClr val="FF0000"/>
                </a:solidFill>
              </a:rPr>
              <a:t>self-splicing</a:t>
            </a:r>
            <a:r>
              <a:rPr kumimoji="1" lang="en-US" altLang="zh-CN" dirty="0"/>
              <a:t> with an adenylate residue of the removing </a:t>
            </a:r>
          </a:p>
          <a:p>
            <a:r>
              <a:rPr kumimoji="1" lang="en-US" altLang="zh-CN" dirty="0"/>
              <a:t>intron acting as the nucleophile,</a:t>
            </a:r>
          </a:p>
          <a:p>
            <a:r>
              <a:rPr kumimoji="1" lang="en-US" altLang="zh-CN" dirty="0"/>
              <a:t>forming an </a:t>
            </a:r>
            <a:r>
              <a:rPr kumimoji="1" lang="en-US" altLang="zh-CN" dirty="0">
                <a:solidFill>
                  <a:srgbClr val="FF0000"/>
                </a:solidFill>
              </a:rPr>
              <a:t>lariat-like intermediate</a:t>
            </a:r>
            <a:r>
              <a:rPr kumimoji="1" lang="en-US" altLang="zh-CN" dirty="0"/>
              <a:t>.</a:t>
            </a:r>
          </a:p>
        </p:txBody>
      </p:sp>
      <p:pic>
        <p:nvPicPr>
          <p:cNvPr id="55299" name="Picture 9"/>
          <p:cNvPicPr>
            <a:picLocks noChangeAspect="1" noChangeArrowheads="1"/>
          </p:cNvPicPr>
          <p:nvPr/>
        </p:nvPicPr>
        <p:blipFill>
          <a:blip r:embed="rId2"/>
          <a:srcRect/>
          <a:stretch>
            <a:fillRect/>
          </a:stretch>
        </p:blipFill>
        <p:spPr bwMode="auto">
          <a:xfrm>
            <a:off x="0" y="333375"/>
            <a:ext cx="5243513" cy="6097588"/>
          </a:xfrm>
          <a:prstGeom prst="rect">
            <a:avLst/>
          </a:prstGeom>
          <a:noFill/>
          <a:ln w="9525">
            <a:noFill/>
            <a:miter lim="800000"/>
            <a:headEnd/>
            <a:tailEnd/>
          </a:ln>
        </p:spPr>
      </p:pic>
      <p:sp>
        <p:nvSpPr>
          <p:cNvPr id="55300" name="Line 10"/>
          <p:cNvSpPr>
            <a:spLocks noChangeShapeType="1"/>
          </p:cNvSpPr>
          <p:nvPr/>
        </p:nvSpPr>
        <p:spPr bwMode="auto">
          <a:xfrm flipV="1">
            <a:off x="2555875" y="692150"/>
            <a:ext cx="215900" cy="360363"/>
          </a:xfrm>
          <a:prstGeom prst="line">
            <a:avLst/>
          </a:prstGeom>
          <a:noFill/>
          <a:ln w="57150">
            <a:solidFill>
              <a:srgbClr val="FF0000"/>
            </a:solidFill>
            <a:round/>
            <a:headEnd/>
            <a:tailEnd type="triangle" w="med" len="med"/>
          </a:ln>
        </p:spPr>
        <p:txBody>
          <a:bodyPr wrap="none"/>
          <a:lstStyle/>
          <a:p>
            <a:endParaRPr lang="zh-CN" altLang="en-US"/>
          </a:p>
        </p:txBody>
      </p:sp>
      <p:sp>
        <p:nvSpPr>
          <p:cNvPr id="55301" name="Line 11"/>
          <p:cNvSpPr>
            <a:spLocks noChangeShapeType="1"/>
          </p:cNvSpPr>
          <p:nvPr/>
        </p:nvSpPr>
        <p:spPr bwMode="auto">
          <a:xfrm flipH="1">
            <a:off x="4500563" y="5084763"/>
            <a:ext cx="1079500" cy="649287"/>
          </a:xfrm>
          <a:prstGeom prst="line">
            <a:avLst/>
          </a:prstGeom>
          <a:noFill/>
          <a:ln w="57150">
            <a:solidFill>
              <a:srgbClr val="FF0000"/>
            </a:solidFill>
            <a:round/>
            <a:headEnd/>
            <a:tailEnd type="triangle" w="med" len="med"/>
          </a:ln>
        </p:spPr>
        <p:txBody>
          <a:bodyPr wrap="none"/>
          <a:lstStyle/>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476672"/>
            <a:ext cx="9144000" cy="1143000"/>
          </a:xfrm>
        </p:spPr>
        <p:txBody>
          <a:bodyPr/>
          <a:lstStyle/>
          <a:p>
            <a:pPr eaLnBrk="1" hangingPunct="1"/>
            <a:r>
              <a:rPr lang="en-US" altLang="zh-CN" sz="4000" b="1" dirty="0" smtClean="0">
                <a:solidFill>
                  <a:srgbClr val="0000FF"/>
                </a:solidFill>
                <a:latin typeface="Times New Roman" pitchFamily="18" charset="0"/>
              </a:rPr>
              <a:t>21. Type III introns are found in the nuclear mRNA primary transcripts and have the largest numbers</a:t>
            </a:r>
          </a:p>
        </p:txBody>
      </p:sp>
      <p:sp>
        <p:nvSpPr>
          <p:cNvPr id="44035" name="Rectangle 3"/>
          <p:cNvSpPr>
            <a:spLocks noGrp="1" noChangeArrowheads="1"/>
          </p:cNvSpPr>
          <p:nvPr>
            <p:ph type="body" idx="1"/>
          </p:nvPr>
        </p:nvSpPr>
        <p:spPr>
          <a:xfrm>
            <a:off x="0" y="2132856"/>
            <a:ext cx="9144000" cy="4114800"/>
          </a:xfrm>
        </p:spPr>
        <p:txBody>
          <a:bodyPr/>
          <a:lstStyle/>
          <a:p>
            <a:pPr eaLnBrk="1" hangingPunct="1">
              <a:lnSpc>
                <a:spcPct val="90000"/>
              </a:lnSpc>
              <a:defRPr/>
            </a:pPr>
            <a:r>
              <a:rPr lang="en-US" altLang="zh-CN" sz="2800" b="1" dirty="0" smtClean="0">
                <a:latin typeface="Times New Roman" pitchFamily="18" charset="0"/>
              </a:rPr>
              <a:t>The splicing exon-intron junctions are determined by comparing the sequences of the genomic DNA with that of the cDNA prepared from the corresponding mRNA. mRNA precursors are specified by sequences at the two ends of the introns: begin with </a:t>
            </a:r>
            <a:r>
              <a:rPr lang="en-US" altLang="zh-CN" sz="2800" b="1" dirty="0" smtClean="0">
                <a:solidFill>
                  <a:srgbClr val="FF0000"/>
                </a:solidFill>
                <a:effectLst>
                  <a:outerShdw blurRad="38100" dist="38100" dir="2700000" algn="tl">
                    <a:srgbClr val="C0C0C0"/>
                  </a:outerShdw>
                </a:effectLst>
                <a:latin typeface="Times New Roman" pitchFamily="18" charset="0"/>
              </a:rPr>
              <a:t>GU</a:t>
            </a:r>
            <a:r>
              <a:rPr lang="en-US" altLang="zh-CN" sz="2800" b="1" dirty="0" smtClean="0">
                <a:latin typeface="Times New Roman" pitchFamily="18" charset="0"/>
              </a:rPr>
              <a:t> and end with </a:t>
            </a:r>
            <a:r>
              <a:rPr lang="en-US" altLang="zh-CN" sz="2800" b="1" dirty="0" smtClean="0">
                <a:solidFill>
                  <a:srgbClr val="FF0000"/>
                </a:solidFill>
                <a:effectLst>
                  <a:outerShdw blurRad="38100" dist="38100" dir="2700000" algn="tl">
                    <a:srgbClr val="C0C0C0"/>
                  </a:outerShdw>
                </a:effectLst>
                <a:latin typeface="Times New Roman" pitchFamily="18" charset="0"/>
              </a:rPr>
              <a:t>AG</a:t>
            </a:r>
            <a:r>
              <a:rPr lang="en-US" altLang="zh-CN" sz="2800" b="1" dirty="0" smtClean="0">
                <a:latin typeface="Times New Roman" pitchFamily="18" charset="0"/>
              </a:rPr>
              <a:t>.</a:t>
            </a:r>
          </a:p>
          <a:p>
            <a:pPr eaLnBrk="1" hangingPunct="1">
              <a:lnSpc>
                <a:spcPct val="90000"/>
              </a:lnSpc>
              <a:defRPr/>
            </a:pPr>
            <a:r>
              <a:rPr lang="en-US" altLang="zh-CN" sz="2800" b="1" dirty="0" smtClean="0">
                <a:latin typeface="Times New Roman" pitchFamily="18" charset="0"/>
              </a:rPr>
              <a:t>Type (not group) III introns are removed via a very similar way as that of group II introns except being helped by several highly conserved small nuclear ribonucleoproteins (</a:t>
            </a:r>
            <a:r>
              <a:rPr lang="en-US" altLang="zh-CN" sz="2800" b="1" dirty="0" smtClean="0">
                <a:solidFill>
                  <a:srgbClr val="3333FF"/>
                </a:solidFill>
                <a:latin typeface="Times New Roman" pitchFamily="18" charset="0"/>
              </a:rPr>
              <a:t>snRNPs</a:t>
            </a:r>
            <a:r>
              <a:rPr lang="en-US" altLang="zh-CN" sz="2800" b="1" dirty="0" smtClean="0">
                <a:latin typeface="Times New Roman" pitchFamily="18" charset="0"/>
              </a:rPr>
              <a:t>), each containing a class of U-rich small nuclear RNAs (snRNAs).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ntron"/>
          <p:cNvPicPr>
            <a:picLocks noChangeAspect="1" noChangeArrowheads="1"/>
          </p:cNvPicPr>
          <p:nvPr/>
        </p:nvPicPr>
        <p:blipFill>
          <a:blip r:embed="rId2"/>
          <a:srcRect/>
          <a:stretch>
            <a:fillRect/>
          </a:stretch>
        </p:blipFill>
        <p:spPr bwMode="auto">
          <a:xfrm>
            <a:off x="0" y="2060575"/>
            <a:ext cx="9144000" cy="177958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303213" y="2154238"/>
            <a:ext cx="8535987" cy="2547937"/>
          </a:xfrm>
          <a:prstGeom prst="rect">
            <a:avLst/>
          </a:prstGeom>
          <a:noFill/>
          <a:ln w="9525">
            <a:noFill/>
            <a:miter lim="800000"/>
            <a:headEnd/>
            <a:tailEnd/>
          </a:ln>
        </p:spPr>
      </p:pic>
      <p:sp>
        <p:nvSpPr>
          <p:cNvPr id="58371" name="Text Box 3"/>
          <p:cNvSpPr txBox="1">
            <a:spLocks noChangeArrowheads="1"/>
          </p:cNvSpPr>
          <p:nvPr/>
        </p:nvSpPr>
        <p:spPr bwMode="auto">
          <a:xfrm>
            <a:off x="303213" y="5157192"/>
            <a:ext cx="8597418" cy="1200329"/>
          </a:xfrm>
          <a:prstGeom prst="rect">
            <a:avLst/>
          </a:prstGeom>
          <a:noFill/>
          <a:ln w="9525">
            <a:noFill/>
            <a:miter lim="800000"/>
            <a:headEnd/>
            <a:tailEnd/>
          </a:ln>
        </p:spPr>
        <p:txBody>
          <a:bodyPr wrap="none">
            <a:spAutoFit/>
          </a:bodyPr>
          <a:lstStyle/>
          <a:p>
            <a:pPr algn="ctr"/>
            <a:r>
              <a:rPr lang="en-US" altLang="zh-CN" sz="3600" dirty="0">
                <a:solidFill>
                  <a:srgbClr val="3333FF"/>
                </a:solidFill>
              </a:rPr>
              <a:t>RNA pairing interactions in the formation </a:t>
            </a:r>
          </a:p>
          <a:p>
            <a:pPr algn="ctr"/>
            <a:r>
              <a:rPr lang="en-US" altLang="zh-CN" sz="3600" dirty="0">
                <a:solidFill>
                  <a:srgbClr val="3333FF"/>
                </a:solidFill>
              </a:rPr>
              <a:t>of spliceosome complexes</a:t>
            </a:r>
          </a:p>
        </p:txBody>
      </p:sp>
      <p:sp>
        <p:nvSpPr>
          <p:cNvPr id="58372" name="Line 4"/>
          <p:cNvSpPr>
            <a:spLocks noChangeShapeType="1"/>
          </p:cNvSpPr>
          <p:nvPr/>
        </p:nvSpPr>
        <p:spPr bwMode="auto">
          <a:xfrm flipH="1" flipV="1">
            <a:off x="6443663" y="4508500"/>
            <a:ext cx="73025" cy="576263"/>
          </a:xfrm>
          <a:prstGeom prst="line">
            <a:avLst/>
          </a:prstGeom>
          <a:noFill/>
          <a:ln w="38100">
            <a:solidFill>
              <a:srgbClr val="FF0000"/>
            </a:solidFill>
            <a:round/>
            <a:headEnd/>
            <a:tailEnd type="triangle" w="med" len="med"/>
          </a:ln>
        </p:spPr>
        <p:txBody>
          <a:bodyPr wrap="none"/>
          <a:lstStyle/>
          <a:p>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50825" y="333375"/>
            <a:ext cx="8535988" cy="5310188"/>
          </a:xfrm>
          <a:prstGeom prst="rect">
            <a:avLst/>
          </a:prstGeom>
          <a:noFill/>
          <a:ln w="9525">
            <a:noFill/>
            <a:miter lim="800000"/>
            <a:headEnd/>
            <a:tailEnd/>
          </a:ln>
        </p:spPr>
      </p:pic>
      <p:sp>
        <p:nvSpPr>
          <p:cNvPr id="59395" name="Text Box 3"/>
          <p:cNvSpPr txBox="1">
            <a:spLocks noChangeArrowheads="1"/>
          </p:cNvSpPr>
          <p:nvPr/>
        </p:nvSpPr>
        <p:spPr bwMode="auto">
          <a:xfrm>
            <a:off x="131763" y="5589588"/>
            <a:ext cx="9012237" cy="1554162"/>
          </a:xfrm>
          <a:prstGeom prst="rect">
            <a:avLst/>
          </a:prstGeom>
          <a:noFill/>
          <a:ln w="9525">
            <a:noFill/>
            <a:miter lim="800000"/>
            <a:headEnd/>
            <a:tailEnd/>
          </a:ln>
        </p:spPr>
        <p:txBody>
          <a:bodyPr wrap="none">
            <a:spAutoFit/>
          </a:bodyPr>
          <a:lstStyle/>
          <a:p>
            <a:pPr algn="ctr"/>
            <a:r>
              <a:rPr kumimoji="1" lang="en-US" altLang="zh-CN" dirty="0"/>
              <a:t>Type III introns, found on nuclear mRNA primary</a:t>
            </a:r>
          </a:p>
          <a:p>
            <a:pPr algn="ctr"/>
            <a:r>
              <a:rPr kumimoji="1" lang="en-US" altLang="zh-CN" dirty="0"/>
              <a:t>transcripts, are removed via the </a:t>
            </a:r>
            <a:r>
              <a:rPr kumimoji="1" lang="en-US" altLang="zh-CN" dirty="0">
                <a:solidFill>
                  <a:srgbClr val="FF0000"/>
                </a:solidFill>
              </a:rPr>
              <a:t>spliceosomes</a:t>
            </a:r>
            <a:r>
              <a:rPr kumimoji="1" lang="en-US" altLang="zh-CN" dirty="0"/>
              <a:t>.</a:t>
            </a:r>
          </a:p>
          <a:p>
            <a:pPr algn="ctr"/>
            <a:endParaRPr lang="en-US" altLang="zh-CN"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1043608" y="6021288"/>
            <a:ext cx="7310976" cy="646331"/>
          </a:xfrm>
          <a:prstGeom prst="rect">
            <a:avLst/>
          </a:prstGeom>
          <a:noFill/>
          <a:ln w="9525">
            <a:noFill/>
            <a:miter lim="800000"/>
            <a:headEnd/>
            <a:tailEnd/>
          </a:ln>
        </p:spPr>
        <p:txBody>
          <a:bodyPr wrap="none">
            <a:spAutoFit/>
          </a:bodyPr>
          <a:lstStyle/>
          <a:p>
            <a:r>
              <a:rPr lang="en-US" altLang="zh-CN" sz="3600" dirty="0">
                <a:solidFill>
                  <a:srgbClr val="3333FF"/>
                </a:solidFill>
              </a:rPr>
              <a:t>Processing of ovalbumin pre-mRNA</a:t>
            </a:r>
          </a:p>
        </p:txBody>
      </p:sp>
      <p:pic>
        <p:nvPicPr>
          <p:cNvPr id="60419" name="Picture 4"/>
          <p:cNvPicPr>
            <a:picLocks noChangeAspect="1" noChangeArrowheads="1"/>
          </p:cNvPicPr>
          <p:nvPr/>
        </p:nvPicPr>
        <p:blipFill>
          <a:blip r:embed="rId2"/>
          <a:srcRect/>
          <a:stretch>
            <a:fillRect/>
          </a:stretch>
        </p:blipFill>
        <p:spPr bwMode="auto">
          <a:xfrm>
            <a:off x="303213" y="874713"/>
            <a:ext cx="8535987" cy="51085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404664"/>
            <a:ext cx="9144000" cy="1395413"/>
          </a:xfrm>
        </p:spPr>
        <p:txBody>
          <a:bodyPr/>
          <a:lstStyle/>
          <a:p>
            <a:pPr eaLnBrk="1" hangingPunct="1">
              <a:lnSpc>
                <a:spcPct val="80000"/>
              </a:lnSpc>
            </a:pPr>
            <a:r>
              <a:rPr lang="en-US" altLang="zh-CN" b="1" dirty="0" smtClean="0">
                <a:solidFill>
                  <a:srgbClr val="0000FF"/>
                </a:solidFill>
                <a:latin typeface="Times New Roman" pitchFamily="18" charset="0"/>
              </a:rPr>
              <a:t>22. Group IV introns are found in tRNA precursors and are removed by endonuclease and RNA ligase</a:t>
            </a:r>
          </a:p>
        </p:txBody>
      </p:sp>
      <p:sp>
        <p:nvSpPr>
          <p:cNvPr id="61443" name="Rectangle 3"/>
          <p:cNvSpPr>
            <a:spLocks noGrp="1" noChangeArrowheads="1"/>
          </p:cNvSpPr>
          <p:nvPr>
            <p:ph type="body" idx="1"/>
          </p:nvPr>
        </p:nvSpPr>
        <p:spPr>
          <a:xfrm>
            <a:off x="0" y="2060848"/>
            <a:ext cx="9144000" cy="4876800"/>
          </a:xfrm>
        </p:spPr>
        <p:txBody>
          <a:bodyPr/>
          <a:lstStyle/>
          <a:p>
            <a:pPr eaLnBrk="1" hangingPunct="1">
              <a:lnSpc>
                <a:spcPct val="90000"/>
              </a:lnSpc>
            </a:pPr>
            <a:r>
              <a:rPr lang="en-US" altLang="zh-CN" b="1" dirty="0" smtClean="0">
                <a:latin typeface="Times New Roman" pitchFamily="18" charset="0"/>
              </a:rPr>
              <a:t>The splicing </a:t>
            </a:r>
            <a:r>
              <a:rPr lang="en-US" altLang="zh-CN" b="1" dirty="0" smtClean="0">
                <a:solidFill>
                  <a:srgbClr val="FF0000"/>
                </a:solidFill>
                <a:latin typeface="Times New Roman" pitchFamily="18" charset="0"/>
              </a:rPr>
              <a:t>endonuclease</a:t>
            </a:r>
            <a:r>
              <a:rPr lang="en-US" altLang="zh-CN" b="1" dirty="0" smtClean="0">
                <a:latin typeface="Times New Roman" pitchFamily="18" charset="0"/>
              </a:rPr>
              <a:t> first cleaves the phosphodiester bonds at both ends of the intron.</a:t>
            </a:r>
          </a:p>
          <a:p>
            <a:pPr eaLnBrk="1" hangingPunct="1">
              <a:lnSpc>
                <a:spcPct val="90000"/>
              </a:lnSpc>
            </a:pPr>
            <a:r>
              <a:rPr lang="en-US" altLang="zh-CN" b="1" dirty="0" smtClean="0">
                <a:latin typeface="Times New Roman" pitchFamily="18" charset="0"/>
              </a:rPr>
              <a:t>ATP is needed for the </a:t>
            </a:r>
            <a:r>
              <a:rPr lang="en-US" altLang="zh-CN" b="1" dirty="0" smtClean="0">
                <a:solidFill>
                  <a:srgbClr val="FF0000"/>
                </a:solidFill>
                <a:latin typeface="Times New Roman" pitchFamily="18" charset="0"/>
              </a:rPr>
              <a:t>RNA ligase</a:t>
            </a:r>
            <a:r>
              <a:rPr lang="en-US" altLang="zh-CN" b="1" dirty="0" smtClean="0">
                <a:latin typeface="Times New Roman" pitchFamily="18" charset="0"/>
              </a:rPr>
              <a:t> activity to join the two exons.</a:t>
            </a:r>
          </a:p>
          <a:p>
            <a:pPr eaLnBrk="1" hangingPunct="1">
              <a:lnSpc>
                <a:spcPct val="90000"/>
              </a:lnSpc>
            </a:pPr>
            <a:r>
              <a:rPr lang="en-US" altLang="zh-CN" b="1" dirty="0" smtClean="0">
                <a:latin typeface="Times New Roman" pitchFamily="18" charset="0"/>
              </a:rPr>
              <a:t>The joining reaction is similar to the DNA ligase-catalyzed reaction.</a:t>
            </a:r>
          </a:p>
          <a:p>
            <a:pPr eaLnBrk="1" hangingPunct="1">
              <a:lnSpc>
                <a:spcPct val="90000"/>
              </a:lnSpc>
            </a:pPr>
            <a:r>
              <a:rPr lang="en-US" altLang="zh-CN" b="1" dirty="0" smtClean="0">
                <a:latin typeface="Times New Roman" pitchFamily="18" charset="0"/>
              </a:rPr>
              <a:t>The mechanism of cleaving group IV introns is different from that of groups I, II, and type III introns, all including two transesterification reactions.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5508625" y="2060575"/>
            <a:ext cx="3455988" cy="2227263"/>
          </a:xfrm>
          <a:prstGeom prst="rect">
            <a:avLst/>
          </a:prstGeom>
          <a:noFill/>
          <a:ln w="9525">
            <a:noFill/>
            <a:miter lim="800000"/>
            <a:headEnd/>
            <a:tailEnd/>
          </a:ln>
        </p:spPr>
        <p:txBody>
          <a:bodyPr>
            <a:spAutoFit/>
          </a:bodyPr>
          <a:lstStyle/>
          <a:p>
            <a:r>
              <a:rPr kumimoji="1" lang="en-US" altLang="zh-CN" sz="2800" dirty="0"/>
              <a:t>Group IV introns are spliced via the </a:t>
            </a:r>
          </a:p>
          <a:p>
            <a:r>
              <a:rPr kumimoji="1" lang="en-US" altLang="zh-CN" sz="2800" dirty="0"/>
              <a:t>action of specific</a:t>
            </a:r>
          </a:p>
          <a:p>
            <a:r>
              <a:rPr kumimoji="1" lang="en-US" altLang="zh-CN" sz="2800" dirty="0">
                <a:solidFill>
                  <a:srgbClr val="FF0000"/>
                </a:solidFill>
              </a:rPr>
              <a:t>endonuclease and</a:t>
            </a:r>
          </a:p>
          <a:p>
            <a:r>
              <a:rPr kumimoji="1" lang="en-US" altLang="zh-CN" sz="2800" dirty="0">
                <a:solidFill>
                  <a:srgbClr val="FF0000"/>
                </a:solidFill>
              </a:rPr>
              <a:t>RNA ligase</a:t>
            </a:r>
            <a:r>
              <a:rPr kumimoji="1" lang="en-US" altLang="zh-CN" sz="2800" dirty="0"/>
              <a:t>.</a:t>
            </a:r>
          </a:p>
        </p:txBody>
      </p:sp>
      <p:pic>
        <p:nvPicPr>
          <p:cNvPr id="62467" name="Picture 9"/>
          <p:cNvPicPr>
            <a:picLocks noChangeAspect="1" noChangeArrowheads="1"/>
          </p:cNvPicPr>
          <p:nvPr/>
        </p:nvPicPr>
        <p:blipFill>
          <a:blip r:embed="rId2"/>
          <a:srcRect/>
          <a:stretch>
            <a:fillRect/>
          </a:stretch>
        </p:blipFill>
        <p:spPr bwMode="auto">
          <a:xfrm>
            <a:off x="0" y="0"/>
            <a:ext cx="54356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03213" y="2233613"/>
            <a:ext cx="8535987" cy="2389187"/>
          </a:xfrm>
          <a:prstGeom prst="rect">
            <a:avLst/>
          </a:prstGeom>
          <a:noFill/>
          <a:ln w="9525">
            <a:noFill/>
            <a:miter lim="800000"/>
            <a:headEnd/>
            <a:tailEnd/>
          </a:ln>
        </p:spPr>
      </p:pic>
      <p:sp>
        <p:nvSpPr>
          <p:cNvPr id="7171" name="Text Box 3"/>
          <p:cNvSpPr txBox="1">
            <a:spLocks noChangeArrowheads="1"/>
          </p:cNvSpPr>
          <p:nvPr/>
        </p:nvSpPr>
        <p:spPr bwMode="auto">
          <a:xfrm>
            <a:off x="1106739" y="5292725"/>
            <a:ext cx="7545655" cy="1200329"/>
          </a:xfrm>
          <a:prstGeom prst="rect">
            <a:avLst/>
          </a:prstGeom>
          <a:noFill/>
          <a:ln w="9525">
            <a:noFill/>
            <a:miter lim="800000"/>
            <a:headEnd/>
            <a:tailEnd/>
          </a:ln>
        </p:spPr>
        <p:txBody>
          <a:bodyPr wrap="none">
            <a:spAutoFit/>
          </a:bodyPr>
          <a:lstStyle/>
          <a:p>
            <a:pPr algn="ctr"/>
            <a:r>
              <a:rPr lang="en-US" altLang="zh-CN" sz="3600" dirty="0">
                <a:solidFill>
                  <a:srgbClr val="3333FF"/>
                </a:solidFill>
              </a:rPr>
              <a:t>Organization of coding information   </a:t>
            </a:r>
          </a:p>
          <a:p>
            <a:pPr algn="ctr"/>
            <a:r>
              <a:rPr lang="en-US" altLang="zh-CN" sz="3600" dirty="0">
                <a:solidFill>
                  <a:srgbClr val="3333FF"/>
                </a:solidFill>
              </a:rPr>
              <a:t>in the adenovirus genome</a:t>
            </a:r>
          </a:p>
        </p:txBody>
      </p:sp>
      <p:sp>
        <p:nvSpPr>
          <p:cNvPr id="7172" name="TextBox 3"/>
          <p:cNvSpPr txBox="1">
            <a:spLocks noChangeArrowheads="1"/>
          </p:cNvSpPr>
          <p:nvPr/>
        </p:nvSpPr>
        <p:spPr bwMode="auto">
          <a:xfrm>
            <a:off x="857250" y="3357563"/>
            <a:ext cx="441325" cy="461962"/>
          </a:xfrm>
          <a:prstGeom prst="rect">
            <a:avLst/>
          </a:prstGeom>
          <a:noFill/>
          <a:ln w="9525">
            <a:noFill/>
            <a:miter lim="800000"/>
            <a:headEnd/>
            <a:tailEnd/>
          </a:ln>
        </p:spPr>
        <p:txBody>
          <a:bodyPr wrap="none">
            <a:spAutoFit/>
          </a:bodyPr>
          <a:lstStyle/>
          <a:p>
            <a:r>
              <a:rPr lang="en-US" altLang="zh-CN" sz="2400" dirty="0">
                <a:solidFill>
                  <a:srgbClr val="FF0000"/>
                </a:solidFill>
              </a:rPr>
              <a:t>5’</a:t>
            </a:r>
            <a:endParaRPr lang="zh-CN" altLang="en-US" sz="2400">
              <a:solidFill>
                <a:srgbClr val="FF0000"/>
              </a:solidFill>
            </a:endParaRPr>
          </a:p>
        </p:txBody>
      </p:sp>
      <p:sp>
        <p:nvSpPr>
          <p:cNvPr id="7173" name="TextBox 4"/>
          <p:cNvSpPr txBox="1">
            <a:spLocks noChangeArrowheads="1"/>
          </p:cNvSpPr>
          <p:nvPr/>
        </p:nvSpPr>
        <p:spPr bwMode="auto">
          <a:xfrm>
            <a:off x="8572500" y="3286125"/>
            <a:ext cx="441325" cy="954088"/>
          </a:xfrm>
          <a:prstGeom prst="rect">
            <a:avLst/>
          </a:prstGeom>
          <a:noFill/>
          <a:ln w="9525">
            <a:noFill/>
            <a:miter lim="800000"/>
            <a:headEnd/>
            <a:tailEnd/>
          </a:ln>
        </p:spPr>
        <p:txBody>
          <a:bodyPr wrap="none">
            <a:spAutoFit/>
          </a:bodyPr>
          <a:lstStyle/>
          <a:p>
            <a:r>
              <a:rPr lang="en-US" altLang="zh-CN" sz="2400" dirty="0">
                <a:solidFill>
                  <a:srgbClr val="FF0000"/>
                </a:solidFill>
              </a:rPr>
              <a:t>3’</a:t>
            </a:r>
            <a:endParaRPr lang="zh-CN" altLang="en-US" sz="2400">
              <a:solidFill>
                <a:srgbClr val="FF0000"/>
              </a:solidFill>
            </a:endParaRPr>
          </a:p>
          <a:p>
            <a:endParaRPr lang="zh-CN" altLang="en-US"/>
          </a:p>
        </p:txBody>
      </p:sp>
      <p:sp>
        <p:nvSpPr>
          <p:cNvPr id="7174" name="TextBox 5"/>
          <p:cNvSpPr txBox="1">
            <a:spLocks noChangeArrowheads="1"/>
          </p:cNvSpPr>
          <p:nvPr/>
        </p:nvSpPr>
        <p:spPr bwMode="auto">
          <a:xfrm>
            <a:off x="857250" y="3929063"/>
            <a:ext cx="441325" cy="954087"/>
          </a:xfrm>
          <a:prstGeom prst="rect">
            <a:avLst/>
          </a:prstGeom>
          <a:noFill/>
          <a:ln w="9525">
            <a:noFill/>
            <a:miter lim="800000"/>
            <a:headEnd/>
            <a:tailEnd/>
          </a:ln>
        </p:spPr>
        <p:txBody>
          <a:bodyPr wrap="none">
            <a:spAutoFit/>
          </a:bodyPr>
          <a:lstStyle/>
          <a:p>
            <a:r>
              <a:rPr lang="en-US" altLang="zh-CN" sz="2400" dirty="0">
                <a:solidFill>
                  <a:srgbClr val="FF0000"/>
                </a:solidFill>
              </a:rPr>
              <a:t>3’</a:t>
            </a:r>
            <a:endParaRPr lang="zh-CN" altLang="en-US" sz="2400">
              <a:solidFill>
                <a:srgbClr val="FF0000"/>
              </a:solidFill>
            </a:endParaRPr>
          </a:p>
          <a:p>
            <a:endParaRPr lang="zh-CN" altLang="en-US"/>
          </a:p>
        </p:txBody>
      </p:sp>
      <p:sp>
        <p:nvSpPr>
          <p:cNvPr id="7175" name="TextBox 6"/>
          <p:cNvSpPr txBox="1">
            <a:spLocks noChangeArrowheads="1"/>
          </p:cNvSpPr>
          <p:nvPr/>
        </p:nvSpPr>
        <p:spPr bwMode="auto">
          <a:xfrm>
            <a:off x="8572500" y="3857625"/>
            <a:ext cx="441325" cy="954088"/>
          </a:xfrm>
          <a:prstGeom prst="rect">
            <a:avLst/>
          </a:prstGeom>
          <a:noFill/>
          <a:ln w="9525">
            <a:noFill/>
            <a:miter lim="800000"/>
            <a:headEnd/>
            <a:tailEnd/>
          </a:ln>
        </p:spPr>
        <p:txBody>
          <a:bodyPr wrap="none">
            <a:spAutoFit/>
          </a:bodyPr>
          <a:lstStyle/>
          <a:p>
            <a:r>
              <a:rPr lang="en-US" altLang="zh-CN" sz="2400" dirty="0">
                <a:solidFill>
                  <a:srgbClr val="FF0000"/>
                </a:solidFill>
              </a:rPr>
              <a:t>5’</a:t>
            </a:r>
            <a:endParaRPr lang="zh-CN" altLang="en-US" sz="2400">
              <a:solidFill>
                <a:srgbClr val="FF0000"/>
              </a:solidFill>
            </a:endParaRPr>
          </a:p>
          <a:p>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548680"/>
            <a:ext cx="9144000" cy="1143000"/>
          </a:xfrm>
        </p:spPr>
        <p:txBody>
          <a:bodyPr/>
          <a:lstStyle/>
          <a:p>
            <a:pPr eaLnBrk="1" hangingPunct="1"/>
            <a:r>
              <a:rPr lang="en-US" altLang="zh-CN" b="1" dirty="0" smtClean="0">
                <a:solidFill>
                  <a:srgbClr val="0000FF"/>
                </a:solidFill>
                <a:latin typeface="Times New Roman" pitchFamily="18" charset="0"/>
              </a:rPr>
              <a:t>23. Alternative proteins may be produced from one single gene via differential RNA processing</a:t>
            </a:r>
          </a:p>
        </p:txBody>
      </p:sp>
      <p:sp>
        <p:nvSpPr>
          <p:cNvPr id="62467" name="Rectangle 3"/>
          <p:cNvSpPr>
            <a:spLocks noGrp="1" noChangeArrowheads="1"/>
          </p:cNvSpPr>
          <p:nvPr>
            <p:ph type="body" idx="1"/>
          </p:nvPr>
        </p:nvSpPr>
        <p:spPr>
          <a:xfrm>
            <a:off x="0" y="2204864"/>
            <a:ext cx="9144000" cy="4114800"/>
          </a:xfrm>
        </p:spPr>
        <p:txBody>
          <a:bodyPr/>
          <a:lstStyle/>
          <a:p>
            <a:pPr eaLnBrk="1" hangingPunct="1">
              <a:lnSpc>
                <a:spcPct val="90000"/>
              </a:lnSpc>
              <a:defRPr/>
            </a:pPr>
            <a:r>
              <a:rPr lang="en-US" altLang="zh-CN" b="1" dirty="0" smtClean="0">
                <a:latin typeface="Times New Roman" pitchFamily="18" charset="0"/>
              </a:rPr>
              <a:t>The multiple transcripts produced from such a gene may have more than one site for cleavage and polyadenylation (as for immunoglobulin heavy chains), </a:t>
            </a:r>
            <a:r>
              <a:rPr lang="en-US" altLang="zh-CN" b="1" dirty="0" smtClean="0">
                <a:solidFill>
                  <a:srgbClr val="FF0000"/>
                </a:solidFill>
                <a:effectLst>
                  <a:outerShdw blurRad="38100" dist="38100" dir="2700000" algn="tl">
                    <a:srgbClr val="C0C0C0"/>
                  </a:outerShdw>
                </a:effectLst>
                <a:latin typeface="Times New Roman" pitchFamily="18" charset="0"/>
              </a:rPr>
              <a:t>alternative splicing</a:t>
            </a:r>
            <a:r>
              <a:rPr lang="en-US" altLang="zh-CN" b="1" dirty="0" smtClean="0">
                <a:latin typeface="Times New Roman" pitchFamily="18" charset="0"/>
              </a:rPr>
              <a:t> (as for the myosin heavy chains in fruit flies), or both (as for the calcitonin gene in rats).</a:t>
            </a:r>
          </a:p>
          <a:p>
            <a:pPr eaLnBrk="1" hangingPunct="1">
              <a:lnSpc>
                <a:spcPct val="90000"/>
              </a:lnSpc>
              <a:defRPr/>
            </a:pPr>
            <a:r>
              <a:rPr lang="en-US" altLang="zh-CN" b="1" dirty="0" smtClean="0">
                <a:latin typeface="Times New Roman" pitchFamily="18" charset="0"/>
              </a:rPr>
              <a:t>In different cells or at different stages of development, the transcript may be processed differently to produce different gene products (proteins).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539750" y="6035675"/>
            <a:ext cx="8185150" cy="830997"/>
          </a:xfrm>
          <a:prstGeom prst="rect">
            <a:avLst/>
          </a:prstGeom>
          <a:noFill/>
          <a:ln w="9525">
            <a:noFill/>
            <a:miter lim="800000"/>
            <a:headEnd/>
            <a:tailEnd/>
          </a:ln>
        </p:spPr>
        <p:txBody>
          <a:bodyPr>
            <a:spAutoFit/>
          </a:bodyPr>
          <a:lstStyle/>
          <a:p>
            <a:pPr algn="ctr"/>
            <a:r>
              <a:rPr kumimoji="1" lang="en-US" altLang="zh-CN" sz="2400" dirty="0">
                <a:solidFill>
                  <a:srgbClr val="3333FF"/>
                </a:solidFill>
              </a:rPr>
              <a:t>Multiple mRNAs (thus polypeptide chains) can be produced via differential RNA processing.</a:t>
            </a:r>
          </a:p>
        </p:txBody>
      </p:sp>
      <p:pic>
        <p:nvPicPr>
          <p:cNvPr id="64515" name="Picture 7"/>
          <p:cNvPicPr>
            <a:picLocks noChangeAspect="1" noChangeArrowheads="1"/>
          </p:cNvPicPr>
          <p:nvPr/>
        </p:nvPicPr>
        <p:blipFill>
          <a:blip r:embed="rId2"/>
          <a:srcRect/>
          <a:stretch>
            <a:fillRect/>
          </a:stretch>
        </p:blipFill>
        <p:spPr bwMode="auto">
          <a:xfrm>
            <a:off x="1979613" y="0"/>
            <a:ext cx="5299075" cy="609758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1908175" y="333375"/>
            <a:ext cx="4927600" cy="5445125"/>
          </a:xfrm>
          <a:prstGeom prst="rect">
            <a:avLst/>
          </a:prstGeom>
          <a:noFill/>
          <a:ln w="9525">
            <a:noFill/>
            <a:miter lim="800000"/>
            <a:headEnd/>
            <a:tailEnd/>
          </a:ln>
        </p:spPr>
      </p:pic>
      <p:sp>
        <p:nvSpPr>
          <p:cNvPr id="65539" name="Text Box 3"/>
          <p:cNvSpPr txBox="1">
            <a:spLocks noChangeArrowheads="1"/>
          </p:cNvSpPr>
          <p:nvPr/>
        </p:nvSpPr>
        <p:spPr bwMode="auto">
          <a:xfrm>
            <a:off x="977900" y="5781675"/>
            <a:ext cx="7400925" cy="1433513"/>
          </a:xfrm>
          <a:prstGeom prst="rect">
            <a:avLst/>
          </a:prstGeom>
          <a:noFill/>
          <a:ln w="9525">
            <a:noFill/>
            <a:miter lim="800000"/>
            <a:headEnd/>
            <a:tailEnd/>
          </a:ln>
        </p:spPr>
        <p:txBody>
          <a:bodyPr wrap="none">
            <a:spAutoFit/>
          </a:bodyPr>
          <a:lstStyle/>
          <a:p>
            <a:pPr algn="ctr"/>
            <a:r>
              <a:rPr kumimoji="1" lang="en-US" altLang="zh-CN" sz="2800" dirty="0">
                <a:solidFill>
                  <a:srgbClr val="3333FF"/>
                </a:solidFill>
              </a:rPr>
              <a:t>Multiple mRNAs (thus polypeptide chains) can </a:t>
            </a:r>
          </a:p>
          <a:p>
            <a:pPr algn="ctr"/>
            <a:r>
              <a:rPr kumimoji="1" lang="en-US" altLang="zh-CN" sz="2800" dirty="0">
                <a:solidFill>
                  <a:srgbClr val="3333FF"/>
                </a:solidFill>
              </a:rPr>
              <a:t>be produced via differential RNA processing.</a:t>
            </a:r>
          </a:p>
          <a:p>
            <a:pPr algn="ctr"/>
            <a:endParaRPr lang="en-US" altLang="zh-C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519113" y="6329363"/>
            <a:ext cx="8223250" cy="457200"/>
          </a:xfrm>
          <a:prstGeom prst="rect">
            <a:avLst/>
          </a:prstGeom>
          <a:noFill/>
          <a:ln w="9525">
            <a:noFill/>
            <a:miter lim="800000"/>
            <a:headEnd/>
            <a:tailEnd/>
          </a:ln>
        </p:spPr>
        <p:txBody>
          <a:bodyPr wrap="none">
            <a:spAutoFit/>
          </a:bodyPr>
          <a:lstStyle/>
          <a:p>
            <a:r>
              <a:rPr lang="en-US" altLang="zh-CN" sz="2400" dirty="0">
                <a:solidFill>
                  <a:srgbClr val="3333FF"/>
                </a:solidFill>
              </a:rPr>
              <a:t>Alternative processing of the calcitonin gene transcript in rats</a:t>
            </a:r>
          </a:p>
        </p:txBody>
      </p:sp>
      <p:pic>
        <p:nvPicPr>
          <p:cNvPr id="66563" name="Picture 5"/>
          <p:cNvPicPr>
            <a:picLocks noChangeAspect="1" noChangeArrowheads="1"/>
          </p:cNvPicPr>
          <p:nvPr/>
        </p:nvPicPr>
        <p:blipFill>
          <a:blip r:embed="rId2"/>
          <a:srcRect/>
          <a:stretch>
            <a:fillRect/>
          </a:stretch>
        </p:blipFill>
        <p:spPr bwMode="auto">
          <a:xfrm>
            <a:off x="323850" y="188913"/>
            <a:ext cx="8535988" cy="5981700"/>
          </a:xfrm>
          <a:prstGeom prst="rect">
            <a:avLst/>
          </a:prstGeom>
          <a:noFill/>
          <a:ln w="9525">
            <a:noFill/>
            <a:miter lim="800000"/>
            <a:headEnd/>
            <a:tailEnd/>
          </a:ln>
        </p:spPr>
      </p:pic>
      <p:sp>
        <p:nvSpPr>
          <p:cNvPr id="66564" name="Rectangle 6"/>
          <p:cNvSpPr>
            <a:spLocks noChangeArrowheads="1"/>
          </p:cNvSpPr>
          <p:nvPr/>
        </p:nvSpPr>
        <p:spPr bwMode="auto">
          <a:xfrm>
            <a:off x="1403350" y="1844675"/>
            <a:ext cx="1008063" cy="360363"/>
          </a:xfrm>
          <a:prstGeom prst="rect">
            <a:avLst/>
          </a:prstGeom>
          <a:noFill/>
          <a:ln w="28575">
            <a:solidFill>
              <a:srgbClr val="FF0000"/>
            </a:solidFill>
            <a:miter lim="800000"/>
            <a:headEnd/>
            <a:tailEnd/>
          </a:ln>
        </p:spPr>
        <p:txBody>
          <a:bodyPr wrap="none" anchor="ctr"/>
          <a:lstStyle/>
          <a:p>
            <a:endParaRPr lang="zh-CN" altLang="en-US"/>
          </a:p>
        </p:txBody>
      </p:sp>
      <p:sp>
        <p:nvSpPr>
          <p:cNvPr id="66565" name="Rectangle 7"/>
          <p:cNvSpPr>
            <a:spLocks noChangeArrowheads="1"/>
          </p:cNvSpPr>
          <p:nvPr/>
        </p:nvSpPr>
        <p:spPr bwMode="auto">
          <a:xfrm>
            <a:off x="5508625" y="1844675"/>
            <a:ext cx="1008063" cy="360363"/>
          </a:xfrm>
          <a:prstGeom prst="rect">
            <a:avLst/>
          </a:prstGeom>
          <a:noFill/>
          <a:ln w="28575">
            <a:solidFill>
              <a:srgbClr val="FF0000"/>
            </a:solidFill>
            <a:miter lim="800000"/>
            <a:headEnd/>
            <a:tailEnd/>
          </a:ln>
        </p:spPr>
        <p:txBody>
          <a:bodyPr wrap="none" anchor="ctr"/>
          <a:lstStyle/>
          <a:p>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igure 26-22"/>
          <p:cNvPicPr>
            <a:picLocks noChangeAspect="1" noChangeArrowheads="1"/>
          </p:cNvPicPr>
          <p:nvPr/>
        </p:nvPicPr>
        <p:blipFill>
          <a:blip r:embed="rId3"/>
          <a:srcRect/>
          <a:stretch>
            <a:fillRect/>
          </a:stretch>
        </p:blipFill>
        <p:spPr bwMode="auto">
          <a:xfrm>
            <a:off x="2209800" y="165100"/>
            <a:ext cx="4741863" cy="6532563"/>
          </a:xfrm>
          <a:prstGeom prst="rect">
            <a:avLst/>
          </a:prstGeom>
          <a:noFill/>
          <a:ln w="9525">
            <a:noFill/>
            <a:miter lim="800000"/>
            <a:headEnd/>
            <a:tailEnd/>
          </a:ln>
        </p:spPr>
      </p:pic>
      <p:sp>
        <p:nvSpPr>
          <p:cNvPr id="67587" name="Text Box 3"/>
          <p:cNvSpPr txBox="1">
            <a:spLocks noChangeArrowheads="1"/>
          </p:cNvSpPr>
          <p:nvPr/>
        </p:nvSpPr>
        <p:spPr bwMode="auto">
          <a:xfrm>
            <a:off x="4859338" y="6237288"/>
            <a:ext cx="4037012" cy="457200"/>
          </a:xfrm>
          <a:prstGeom prst="rect">
            <a:avLst/>
          </a:prstGeom>
          <a:noFill/>
          <a:ln w="9525">
            <a:noFill/>
            <a:miter lim="800000"/>
            <a:headEnd/>
            <a:tailEnd/>
          </a:ln>
        </p:spPr>
        <p:txBody>
          <a:bodyPr wrap="none">
            <a:spAutoFit/>
          </a:bodyPr>
          <a:lstStyle/>
          <a:p>
            <a:r>
              <a:rPr lang="en-US" altLang="zh-CN" sz="2400" dirty="0">
                <a:solidFill>
                  <a:srgbClr val="3333FF"/>
                </a:solidFill>
              </a:rPr>
              <a:t>Summary of splicing patterns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404813"/>
            <a:ext cx="9144000" cy="1143000"/>
          </a:xfrm>
        </p:spPr>
        <p:txBody>
          <a:bodyPr/>
          <a:lstStyle/>
          <a:p>
            <a:pPr eaLnBrk="1" hangingPunct="1"/>
            <a:r>
              <a:rPr lang="en-US" altLang="zh-CN" sz="4000" b="1" dirty="0" smtClean="0">
                <a:solidFill>
                  <a:srgbClr val="0000FF"/>
                </a:solidFill>
                <a:latin typeface="Times New Roman" pitchFamily="18" charset="0"/>
              </a:rPr>
              <a:t>24. The different rRNA molecules of both prokaryotes and eukaryotes are generated from single pre-rRNAs</a:t>
            </a:r>
          </a:p>
        </p:txBody>
      </p:sp>
      <p:sp>
        <p:nvSpPr>
          <p:cNvPr id="65539" name="Rectangle 3"/>
          <p:cNvSpPr>
            <a:spLocks noGrp="1" noChangeArrowheads="1"/>
          </p:cNvSpPr>
          <p:nvPr>
            <p:ph type="body" idx="1"/>
          </p:nvPr>
        </p:nvSpPr>
        <p:spPr>
          <a:xfrm>
            <a:off x="0" y="1905000"/>
            <a:ext cx="9144000" cy="4114800"/>
          </a:xfrm>
        </p:spPr>
        <p:txBody>
          <a:bodyPr/>
          <a:lstStyle/>
          <a:p>
            <a:pPr eaLnBrk="1" hangingPunct="1">
              <a:lnSpc>
                <a:spcPct val="90000"/>
              </a:lnSpc>
              <a:defRPr/>
            </a:pPr>
            <a:r>
              <a:rPr lang="en-US" altLang="zh-CN" sz="3000" b="1" dirty="0" smtClean="0">
                <a:latin typeface="Times New Roman" pitchFamily="18" charset="0"/>
              </a:rPr>
              <a:t>The 16S, 23S and 5S rRNAs (together with certain tRNAs) in bacteria are all generated from a single </a:t>
            </a:r>
            <a:r>
              <a:rPr lang="en-US" altLang="zh-CN" sz="3000" b="1" dirty="0" smtClean="0">
                <a:solidFill>
                  <a:srgbClr val="FF0000"/>
                </a:solidFill>
                <a:latin typeface="Times New Roman" pitchFamily="18" charset="0"/>
              </a:rPr>
              <a:t>30S </a:t>
            </a:r>
            <a:r>
              <a:rPr lang="en-US" altLang="zh-CN" sz="3000" b="1" dirty="0" smtClean="0">
                <a:latin typeface="Times New Roman" pitchFamily="18" charset="0"/>
              </a:rPr>
              <a:t>pre-rRNA</a:t>
            </a:r>
            <a:r>
              <a:rPr lang="en-US" altLang="zh-CN" sz="3000" b="1" dirty="0" smtClean="0">
                <a:effectLst>
                  <a:outerShdw blurRad="38100" dist="38100" dir="2700000" algn="tl">
                    <a:srgbClr val="C0C0C0"/>
                  </a:outerShdw>
                </a:effectLst>
                <a:latin typeface="Times New Roman" pitchFamily="18" charset="0"/>
              </a:rPr>
              <a:t> </a:t>
            </a:r>
            <a:r>
              <a:rPr lang="en-US" altLang="zh-CN" sz="3000" b="1" dirty="0" smtClean="0">
                <a:latin typeface="Times New Roman" pitchFamily="18" charset="0"/>
              </a:rPr>
              <a:t>(about 6.5 kb, transcribed by RNA polymerase I).</a:t>
            </a:r>
          </a:p>
          <a:p>
            <a:pPr eaLnBrk="1" hangingPunct="1">
              <a:lnSpc>
                <a:spcPct val="90000"/>
              </a:lnSpc>
              <a:defRPr/>
            </a:pPr>
            <a:r>
              <a:rPr lang="en-US" altLang="zh-CN" sz="3000" b="1" dirty="0" smtClean="0">
                <a:latin typeface="Times New Roman" pitchFamily="18" charset="0"/>
              </a:rPr>
              <a:t>There are seven pre-rRNA genes in the </a:t>
            </a:r>
            <a:r>
              <a:rPr lang="en-US" altLang="zh-CN" sz="3000" b="1" i="1" dirty="0" smtClean="0">
                <a:latin typeface="Times New Roman" pitchFamily="18" charset="0"/>
              </a:rPr>
              <a:t>E.coli </a:t>
            </a:r>
            <a:r>
              <a:rPr lang="en-US" altLang="zh-CN" sz="3000" b="1" dirty="0" smtClean="0">
                <a:latin typeface="Times New Roman" pitchFamily="18" charset="0"/>
              </a:rPr>
              <a:t>genome (</a:t>
            </a:r>
            <a:r>
              <a:rPr lang="en-US" altLang="zh-CN" sz="3000" b="1" i="1" dirty="0" smtClean="0">
                <a:latin typeface="Times New Roman" pitchFamily="18" charset="0"/>
              </a:rPr>
              <a:t>region between</a:t>
            </a:r>
            <a:r>
              <a:rPr lang="en-US" altLang="zh-CN" sz="3000" b="1" dirty="0" smtClean="0">
                <a:latin typeface="Times New Roman" pitchFamily="18" charset="0"/>
              </a:rPr>
              <a:t> </a:t>
            </a:r>
            <a:r>
              <a:rPr lang="en-US" altLang="zh-CN" sz="3000" b="1" i="1" dirty="0" smtClean="0">
                <a:latin typeface="Times New Roman" pitchFamily="18" charset="0"/>
              </a:rPr>
              <a:t>each encoding different tRNAs</a:t>
            </a:r>
            <a:r>
              <a:rPr lang="en-US" altLang="zh-CN" sz="3000" b="1" dirty="0" smtClean="0">
                <a:latin typeface="Times New Roman" pitchFamily="18" charset="0"/>
              </a:rPr>
              <a:t>).</a:t>
            </a:r>
          </a:p>
          <a:p>
            <a:pPr eaLnBrk="1" hangingPunct="1">
              <a:lnSpc>
                <a:spcPct val="90000"/>
              </a:lnSpc>
              <a:defRPr/>
            </a:pPr>
            <a:r>
              <a:rPr lang="en-US" altLang="zh-CN" sz="3000" b="1" dirty="0" smtClean="0">
                <a:latin typeface="Times New Roman" pitchFamily="18" charset="0"/>
              </a:rPr>
              <a:t>The 18S, 28S and 5.8S rRNAs in eukaryotes are generated from a single </a:t>
            </a:r>
            <a:r>
              <a:rPr lang="en-US" altLang="zh-CN" sz="3000" b="1" dirty="0" smtClean="0">
                <a:solidFill>
                  <a:srgbClr val="FF0000"/>
                </a:solidFill>
                <a:latin typeface="Times New Roman" pitchFamily="18" charset="0"/>
              </a:rPr>
              <a:t>45S</a:t>
            </a:r>
            <a:r>
              <a:rPr lang="en-US" altLang="zh-CN" sz="3000" b="1" dirty="0" smtClean="0">
                <a:effectLst>
                  <a:outerShdw blurRad="38100" dist="38100" dir="2700000" algn="tl">
                    <a:srgbClr val="C0C0C0"/>
                  </a:outerShdw>
                </a:effectLst>
                <a:latin typeface="Times New Roman" pitchFamily="18" charset="0"/>
              </a:rPr>
              <a:t> pre-rRNA (~14 kb).</a:t>
            </a:r>
            <a:endParaRPr lang="en-US" altLang="zh-CN" sz="3000" b="1" dirty="0" smtClean="0">
              <a:latin typeface="Times New Roman" pitchFamily="18" charset="0"/>
            </a:endParaRPr>
          </a:p>
          <a:p>
            <a:pPr eaLnBrk="1" hangingPunct="1">
              <a:lnSpc>
                <a:spcPct val="90000"/>
              </a:lnSpc>
              <a:defRPr/>
            </a:pPr>
            <a:r>
              <a:rPr lang="en-US" altLang="zh-CN" sz="3000" b="1" dirty="0" smtClean="0">
                <a:solidFill>
                  <a:srgbClr val="3333FF"/>
                </a:solidFill>
                <a:latin typeface="Times New Roman" pitchFamily="18" charset="0"/>
              </a:rPr>
              <a:t>The 5S rRNA in eukaryotic cells is generated separately (</a:t>
            </a:r>
            <a:r>
              <a:rPr lang="en-US" altLang="zh-CN" sz="3000" b="1" i="1" dirty="0" smtClean="0">
                <a:solidFill>
                  <a:srgbClr val="3333FF"/>
                </a:solidFill>
                <a:latin typeface="Times New Roman" pitchFamily="18" charset="0"/>
              </a:rPr>
              <a:t>transcribed by RNA polymerase III</a:t>
            </a:r>
            <a:r>
              <a:rPr lang="en-US" altLang="zh-CN" sz="3000" b="1" dirty="0" smtClean="0">
                <a:solidFill>
                  <a:srgbClr val="3333FF"/>
                </a:solidFill>
                <a:latin typeface="Times New Roman" pitchFamily="18" charset="0"/>
              </a:rPr>
              <a:t>).</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251520" y="5634038"/>
            <a:ext cx="8785671" cy="1292662"/>
          </a:xfrm>
          <a:prstGeom prst="rect">
            <a:avLst/>
          </a:prstGeom>
          <a:noFill/>
          <a:ln w="9525">
            <a:noFill/>
            <a:miter lim="800000"/>
            <a:headEnd/>
            <a:tailEnd/>
          </a:ln>
        </p:spPr>
        <p:txBody>
          <a:bodyPr wrap="square">
            <a:spAutoFit/>
          </a:bodyPr>
          <a:lstStyle/>
          <a:p>
            <a:r>
              <a:rPr kumimoji="1" lang="en-US" altLang="zh-CN" sz="2600" dirty="0">
                <a:solidFill>
                  <a:srgbClr val="3333FF"/>
                </a:solidFill>
              </a:rPr>
              <a:t>All the rRNAs are derived from a single precursor in prokaryotic cells. Cleavage sites labeled with 1, 2 and 3 are recognized by RNase III, </a:t>
            </a:r>
            <a:r>
              <a:rPr kumimoji="1" lang="en-US" altLang="zh-CN" sz="2600" dirty="0">
                <a:solidFill>
                  <a:srgbClr val="FF0000"/>
                </a:solidFill>
              </a:rPr>
              <a:t>RNase P</a:t>
            </a:r>
            <a:r>
              <a:rPr kumimoji="1" lang="en-US" altLang="zh-CN" sz="2600" dirty="0">
                <a:solidFill>
                  <a:srgbClr val="3333FF"/>
                </a:solidFill>
              </a:rPr>
              <a:t>, and RNase E, respectively.</a:t>
            </a:r>
          </a:p>
        </p:txBody>
      </p:sp>
      <p:pic>
        <p:nvPicPr>
          <p:cNvPr id="69635" name="Picture 6"/>
          <p:cNvPicPr>
            <a:picLocks noChangeAspect="1" noChangeArrowheads="1"/>
          </p:cNvPicPr>
          <p:nvPr/>
        </p:nvPicPr>
        <p:blipFill>
          <a:blip r:embed="rId2"/>
          <a:srcRect/>
          <a:stretch>
            <a:fillRect/>
          </a:stretch>
        </p:blipFill>
        <p:spPr bwMode="auto">
          <a:xfrm>
            <a:off x="395288" y="0"/>
            <a:ext cx="7848600" cy="5634038"/>
          </a:xfrm>
          <a:prstGeom prst="rect">
            <a:avLst/>
          </a:prstGeom>
          <a:noFill/>
          <a:ln w="9525">
            <a:noFill/>
            <a:miter lim="800000"/>
            <a:headEnd/>
            <a:tailEnd/>
          </a:ln>
        </p:spPr>
      </p:pic>
      <p:sp>
        <p:nvSpPr>
          <p:cNvPr id="69636" name="Rectangle 7"/>
          <p:cNvSpPr>
            <a:spLocks noChangeArrowheads="1"/>
          </p:cNvSpPr>
          <p:nvPr/>
        </p:nvSpPr>
        <p:spPr bwMode="auto">
          <a:xfrm>
            <a:off x="3924300" y="620713"/>
            <a:ext cx="647700" cy="215900"/>
          </a:xfrm>
          <a:prstGeom prst="rect">
            <a:avLst/>
          </a:prstGeom>
          <a:noFill/>
          <a:ln w="38100">
            <a:solidFill>
              <a:srgbClr val="FF0000"/>
            </a:solidFill>
            <a:miter lim="800000"/>
            <a:headEnd/>
            <a:tailEnd/>
          </a:ln>
        </p:spPr>
        <p:txBody>
          <a:bodyPr wrap="none" anchor="ctr"/>
          <a:lstStyle/>
          <a:p>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482362" y="5301208"/>
            <a:ext cx="8293100" cy="1373187"/>
          </a:xfrm>
          <a:prstGeom prst="rect">
            <a:avLst/>
          </a:prstGeom>
          <a:noFill/>
          <a:ln w="9525">
            <a:noFill/>
            <a:miter lim="800000"/>
            <a:headEnd/>
            <a:tailEnd/>
          </a:ln>
        </p:spPr>
        <p:txBody>
          <a:bodyPr wrap="none">
            <a:spAutoFit/>
          </a:bodyPr>
          <a:lstStyle/>
          <a:p>
            <a:r>
              <a:rPr kumimoji="1" lang="en-US" altLang="zh-CN" sz="2800" dirty="0">
                <a:solidFill>
                  <a:srgbClr val="3333FF"/>
                </a:solidFill>
              </a:rPr>
              <a:t>The 18S, 5.8S, and 28S rRNAs in eukaryotic cells are </a:t>
            </a:r>
          </a:p>
          <a:p>
            <a:r>
              <a:rPr kumimoji="1" lang="en-US" altLang="zh-CN" sz="2800" dirty="0">
                <a:solidFill>
                  <a:srgbClr val="3333FF"/>
                </a:solidFill>
              </a:rPr>
              <a:t>derived from one pre-rRNA molecule (the processing</a:t>
            </a:r>
          </a:p>
          <a:p>
            <a:r>
              <a:rPr kumimoji="1" lang="en-US" altLang="zh-CN" sz="2800" dirty="0">
                <a:solidFill>
                  <a:srgbClr val="3333FF"/>
                </a:solidFill>
              </a:rPr>
              <a:t>needs small nucleolar RNA-containing proteins).</a:t>
            </a:r>
          </a:p>
        </p:txBody>
      </p:sp>
      <p:pic>
        <p:nvPicPr>
          <p:cNvPr id="70659" name="Picture 5"/>
          <p:cNvPicPr>
            <a:picLocks noChangeAspect="1" noChangeArrowheads="1"/>
          </p:cNvPicPr>
          <p:nvPr/>
        </p:nvPicPr>
        <p:blipFill>
          <a:blip r:embed="rId2"/>
          <a:srcRect/>
          <a:stretch>
            <a:fillRect/>
          </a:stretch>
        </p:blipFill>
        <p:spPr bwMode="auto">
          <a:xfrm>
            <a:off x="250825" y="333375"/>
            <a:ext cx="8535988" cy="478631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igure 26-25"/>
          <p:cNvPicPr>
            <a:picLocks noChangeAspect="1" noChangeArrowheads="1"/>
          </p:cNvPicPr>
          <p:nvPr/>
        </p:nvPicPr>
        <p:blipFill>
          <a:blip r:embed="rId3"/>
          <a:srcRect/>
          <a:stretch>
            <a:fillRect/>
          </a:stretch>
        </p:blipFill>
        <p:spPr bwMode="auto">
          <a:xfrm>
            <a:off x="2051050" y="115888"/>
            <a:ext cx="3741738" cy="6532562"/>
          </a:xfrm>
          <a:prstGeom prst="rect">
            <a:avLst/>
          </a:prstGeom>
          <a:noFill/>
          <a:ln w="9525">
            <a:noFill/>
            <a:miter lim="800000"/>
            <a:headEnd/>
            <a:tailEnd/>
          </a:ln>
        </p:spPr>
      </p:pic>
      <p:sp>
        <p:nvSpPr>
          <p:cNvPr id="71683" name="Text Box 3"/>
          <p:cNvSpPr txBox="1">
            <a:spLocks noChangeArrowheads="1"/>
          </p:cNvSpPr>
          <p:nvPr/>
        </p:nvSpPr>
        <p:spPr bwMode="auto">
          <a:xfrm>
            <a:off x="5467212" y="6027674"/>
            <a:ext cx="3517310" cy="830997"/>
          </a:xfrm>
          <a:prstGeom prst="rect">
            <a:avLst/>
          </a:prstGeom>
          <a:noFill/>
          <a:ln w="9525">
            <a:noFill/>
            <a:miter lim="800000"/>
            <a:headEnd/>
            <a:tailEnd/>
          </a:ln>
        </p:spPr>
        <p:txBody>
          <a:bodyPr wrap="none">
            <a:spAutoFit/>
          </a:bodyPr>
          <a:lstStyle/>
          <a:p>
            <a:r>
              <a:rPr lang="en-US" altLang="zh-CN" sz="2400" dirty="0">
                <a:solidFill>
                  <a:srgbClr val="3333FF"/>
                </a:solidFill>
              </a:rPr>
              <a:t>Processing of pre-rRNA </a:t>
            </a:r>
          </a:p>
          <a:p>
            <a:r>
              <a:rPr lang="en-US" altLang="zh-CN" sz="2400" dirty="0">
                <a:solidFill>
                  <a:srgbClr val="3333FF"/>
                </a:solidFill>
              </a:rPr>
              <a:t>transcripts in vertebrates</a:t>
            </a:r>
          </a:p>
        </p:txBody>
      </p:sp>
      <p:sp>
        <p:nvSpPr>
          <p:cNvPr id="71684" name="Line 4"/>
          <p:cNvSpPr>
            <a:spLocks noChangeShapeType="1"/>
          </p:cNvSpPr>
          <p:nvPr/>
        </p:nvSpPr>
        <p:spPr bwMode="auto">
          <a:xfrm flipH="1">
            <a:off x="5435600" y="260350"/>
            <a:ext cx="431800" cy="0"/>
          </a:xfrm>
          <a:prstGeom prst="line">
            <a:avLst/>
          </a:prstGeom>
          <a:noFill/>
          <a:ln w="38100">
            <a:solidFill>
              <a:srgbClr val="FF0000"/>
            </a:solidFill>
            <a:round/>
            <a:headEnd/>
            <a:tailEnd type="triangle" w="med" len="med"/>
          </a:ln>
        </p:spPr>
        <p:txBody>
          <a:bodyPr wrap="none"/>
          <a:lstStyle/>
          <a:p>
            <a:endParaRPr lang="zh-CN" altLang="en-US"/>
          </a:p>
        </p:txBody>
      </p:sp>
      <p:sp>
        <p:nvSpPr>
          <p:cNvPr id="71685" name="Line 6"/>
          <p:cNvSpPr>
            <a:spLocks noChangeShapeType="1"/>
          </p:cNvSpPr>
          <p:nvPr/>
        </p:nvSpPr>
        <p:spPr bwMode="auto">
          <a:xfrm>
            <a:off x="3708400" y="2781300"/>
            <a:ext cx="358775" cy="0"/>
          </a:xfrm>
          <a:prstGeom prst="line">
            <a:avLst/>
          </a:prstGeom>
          <a:noFill/>
          <a:ln w="57150">
            <a:solidFill>
              <a:srgbClr val="FF0000"/>
            </a:solidFill>
            <a:round/>
            <a:headEnd/>
            <a:tailEnd type="triangle" w="med" len="med"/>
          </a:ln>
        </p:spPr>
        <p:txBody>
          <a:bodyPr wrap="none"/>
          <a:lstStyle/>
          <a:p>
            <a:endParaRPr lang="zh-CN"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88640"/>
            <a:ext cx="9144000" cy="1143000"/>
          </a:xfrm>
        </p:spPr>
        <p:txBody>
          <a:bodyPr/>
          <a:lstStyle/>
          <a:p>
            <a:pPr eaLnBrk="1" hangingPunct="1">
              <a:lnSpc>
                <a:spcPct val="80000"/>
              </a:lnSpc>
            </a:pPr>
            <a:r>
              <a:rPr lang="en-US" altLang="zh-CN" sz="4000" b="1" dirty="0" smtClean="0">
                <a:solidFill>
                  <a:srgbClr val="0000FF"/>
                </a:solidFill>
                <a:latin typeface="Times New Roman" pitchFamily="18" charset="0"/>
              </a:rPr>
              <a:t>25. Primary tRNA transcripts undergo a series of posttranscriptional processing</a:t>
            </a:r>
          </a:p>
        </p:txBody>
      </p:sp>
      <p:sp>
        <p:nvSpPr>
          <p:cNvPr id="72707" name="Rectangle 3"/>
          <p:cNvSpPr>
            <a:spLocks noGrp="1" noChangeArrowheads="1"/>
          </p:cNvSpPr>
          <p:nvPr>
            <p:ph type="body" idx="1"/>
          </p:nvPr>
        </p:nvSpPr>
        <p:spPr>
          <a:xfrm>
            <a:off x="0" y="1556792"/>
            <a:ext cx="9144000" cy="4114800"/>
          </a:xfrm>
        </p:spPr>
        <p:txBody>
          <a:bodyPr/>
          <a:lstStyle/>
          <a:p>
            <a:pPr eaLnBrk="1" hangingPunct="1">
              <a:lnSpc>
                <a:spcPct val="90000"/>
              </a:lnSpc>
            </a:pPr>
            <a:r>
              <a:rPr lang="en-US" altLang="zh-CN" sz="3000" b="1" dirty="0" smtClean="0">
                <a:latin typeface="Times New Roman" pitchFamily="18" charset="0"/>
              </a:rPr>
              <a:t>The extra sequences at the 5’ and 3’ ends are removed by RNase P and RNase D respectively. </a:t>
            </a:r>
          </a:p>
          <a:p>
            <a:pPr eaLnBrk="1" hangingPunct="1">
              <a:lnSpc>
                <a:spcPct val="90000"/>
              </a:lnSpc>
            </a:pPr>
            <a:r>
              <a:rPr lang="en-US" altLang="zh-CN" sz="3000" b="1" dirty="0" smtClean="0">
                <a:solidFill>
                  <a:srgbClr val="FF0000"/>
                </a:solidFill>
                <a:latin typeface="Times New Roman" pitchFamily="18" charset="0"/>
              </a:rPr>
              <a:t>The RNA in RNaseP is catalytic</a:t>
            </a:r>
            <a:r>
              <a:rPr lang="en-US" altLang="zh-CN" sz="3000" b="1" dirty="0" smtClean="0">
                <a:latin typeface="Times New Roman" pitchFamily="18" charset="0"/>
              </a:rPr>
              <a:t> (Altman, 1983).</a:t>
            </a:r>
          </a:p>
          <a:p>
            <a:pPr eaLnBrk="1" hangingPunct="1">
              <a:lnSpc>
                <a:spcPct val="90000"/>
              </a:lnSpc>
            </a:pPr>
            <a:r>
              <a:rPr lang="en-US" altLang="zh-CN" sz="3000" b="1" dirty="0">
                <a:latin typeface="Times New Roman" pitchFamily="18" charset="0"/>
              </a:rPr>
              <a:t>G</a:t>
            </a:r>
            <a:r>
              <a:rPr lang="en-US" altLang="zh-CN" sz="3000" b="1" dirty="0" smtClean="0">
                <a:latin typeface="Times New Roman" pitchFamily="18" charset="0"/>
              </a:rPr>
              <a:t>roup IV introns are occasionally present in pre-tRNAs in eukaryotic cells.</a:t>
            </a:r>
          </a:p>
          <a:p>
            <a:pPr eaLnBrk="1" hangingPunct="1">
              <a:lnSpc>
                <a:spcPct val="90000"/>
              </a:lnSpc>
            </a:pPr>
            <a:r>
              <a:rPr lang="en-US" altLang="zh-CN" sz="3000" b="1" dirty="0" smtClean="0">
                <a:latin typeface="Times New Roman" pitchFamily="18" charset="0"/>
              </a:rPr>
              <a:t>The CCA sequence is generated at the 3’ end by the action of tRNA nucleotidyltransferase (having three active sites for the three ribonucleotides added).</a:t>
            </a:r>
          </a:p>
          <a:p>
            <a:pPr eaLnBrk="1" hangingPunct="1">
              <a:lnSpc>
                <a:spcPct val="90000"/>
              </a:lnSpc>
            </a:pPr>
            <a:r>
              <a:rPr lang="en-US" altLang="zh-CN" sz="3000" b="1" dirty="0" smtClean="0">
                <a:latin typeface="Times New Roman" pitchFamily="18" charset="0"/>
              </a:rPr>
              <a:t>Some of the bases in tRNA molecules are </a:t>
            </a:r>
            <a:r>
              <a:rPr lang="en-US" altLang="zh-CN" sz="3000" b="1" dirty="0" smtClean="0">
                <a:solidFill>
                  <a:srgbClr val="FF0000"/>
                </a:solidFill>
                <a:latin typeface="Times New Roman" pitchFamily="18" charset="0"/>
              </a:rPr>
              <a:t>modified </a:t>
            </a:r>
            <a:r>
              <a:rPr lang="en-US" altLang="zh-CN" sz="3000" b="1" dirty="0" smtClean="0">
                <a:latin typeface="Times New Roman" pitchFamily="18" charset="0"/>
              </a:rPr>
              <a:t>by methylation, deamination, reduction and others.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074"/>
          <p:cNvSpPr>
            <a:spLocks noGrp="1" noChangeArrowheads="1"/>
          </p:cNvSpPr>
          <p:nvPr>
            <p:ph type="title"/>
          </p:nvPr>
        </p:nvSpPr>
        <p:spPr>
          <a:xfrm>
            <a:off x="0" y="476250"/>
            <a:ext cx="9144000" cy="1143000"/>
          </a:xfrm>
        </p:spPr>
        <p:txBody>
          <a:bodyPr/>
          <a:lstStyle/>
          <a:p>
            <a:pPr eaLnBrk="1" hangingPunct="1"/>
            <a:r>
              <a:rPr lang="en-US" altLang="zh-CN" b="1" dirty="0" smtClean="0">
                <a:solidFill>
                  <a:srgbClr val="0000FF"/>
                </a:solidFill>
                <a:latin typeface="Times New Roman" pitchFamily="18" charset="0"/>
              </a:rPr>
              <a:t>3. The multimeric RNA polymerase in </a:t>
            </a:r>
            <a:r>
              <a:rPr lang="en-US" altLang="zh-CN" b="1" i="1" dirty="0" smtClean="0">
                <a:solidFill>
                  <a:srgbClr val="0000FF"/>
                </a:solidFill>
                <a:latin typeface="Times New Roman" pitchFamily="18" charset="0"/>
              </a:rPr>
              <a:t>E.coli</a:t>
            </a:r>
            <a:r>
              <a:rPr lang="en-US" altLang="zh-CN" b="1" dirty="0" smtClean="0">
                <a:solidFill>
                  <a:srgbClr val="0000FF"/>
                </a:solidFill>
                <a:latin typeface="Times New Roman" pitchFamily="18" charset="0"/>
              </a:rPr>
              <a:t> has multiple functions</a:t>
            </a:r>
            <a:endParaRPr lang="en-US" altLang="zh-CN" dirty="0" smtClean="0">
              <a:solidFill>
                <a:srgbClr val="0000FF"/>
              </a:solidFill>
              <a:latin typeface="Times New Roman" pitchFamily="18" charset="0"/>
            </a:endParaRPr>
          </a:p>
        </p:txBody>
      </p:sp>
      <p:sp>
        <p:nvSpPr>
          <p:cNvPr id="12291" name="Rectangle 3075"/>
          <p:cNvSpPr>
            <a:spLocks noGrp="1" noChangeArrowheads="1"/>
          </p:cNvSpPr>
          <p:nvPr>
            <p:ph type="body" idx="1"/>
          </p:nvPr>
        </p:nvSpPr>
        <p:spPr>
          <a:xfrm>
            <a:off x="0" y="1989138"/>
            <a:ext cx="9144000" cy="5081587"/>
          </a:xfrm>
        </p:spPr>
        <p:txBody>
          <a:bodyPr/>
          <a:lstStyle/>
          <a:p>
            <a:pPr eaLnBrk="1" hangingPunct="1">
              <a:defRPr/>
            </a:pPr>
            <a:r>
              <a:rPr lang="en-US" altLang="zh-CN" sz="2800" b="1" dirty="0" smtClean="0">
                <a:latin typeface="Times New Roman" pitchFamily="18" charset="0"/>
              </a:rPr>
              <a:t>The holoenzyme consists of five types of subunits (</a:t>
            </a:r>
            <a:r>
              <a:rPr lang="en-US" altLang="zh-CN" sz="2800" b="1" dirty="0" smtClean="0">
                <a:solidFill>
                  <a:srgbClr val="FF0000"/>
                </a:solidFill>
                <a:effectLst>
                  <a:outerShdw blurRad="38100" dist="38100" dir="2700000" algn="tl">
                    <a:srgbClr val="C0C0C0"/>
                  </a:outerShdw>
                </a:effectLst>
                <a:latin typeface="Symbol" pitchFamily="18" charset="2"/>
              </a:rPr>
              <a:t>a</a:t>
            </a:r>
            <a:r>
              <a:rPr lang="en-US" altLang="zh-CN" sz="2800" b="1" baseline="-25000" dirty="0" smtClean="0">
                <a:solidFill>
                  <a:srgbClr val="FF0000"/>
                </a:solidFill>
                <a:effectLst>
                  <a:outerShdw blurRad="38100" dist="38100" dir="2700000" algn="tl">
                    <a:srgbClr val="C0C0C0"/>
                  </a:outerShdw>
                </a:effectLst>
                <a:latin typeface="Symbol" pitchFamily="18" charset="2"/>
              </a:rPr>
              <a:t>2</a:t>
            </a:r>
            <a:r>
              <a:rPr lang="en-US" altLang="zh-CN" sz="2800" b="1" dirty="0" smtClean="0">
                <a:solidFill>
                  <a:srgbClr val="FF0000"/>
                </a:solidFill>
                <a:effectLst>
                  <a:outerShdw blurRad="38100" dist="38100" dir="2700000" algn="tl">
                    <a:srgbClr val="C0C0C0"/>
                  </a:outerShdw>
                </a:effectLst>
                <a:latin typeface="Symbol" pitchFamily="18" charset="2"/>
              </a:rPr>
              <a:t>bb</a:t>
            </a:r>
            <a:r>
              <a:rPr lang="en-US" altLang="zh-CN" sz="2800" b="1" dirty="0" smtClean="0">
                <a:solidFill>
                  <a:srgbClr val="FF0000"/>
                </a:solidFill>
                <a:effectLst>
                  <a:outerShdw blurRad="38100" dist="38100" dir="2700000" algn="tl">
                    <a:srgbClr val="C0C0C0"/>
                  </a:outerShdw>
                </a:effectLst>
                <a:latin typeface="Times New Roman" pitchFamily="18" charset="0"/>
              </a:rPr>
              <a:t>’</a:t>
            </a:r>
            <a:r>
              <a:rPr lang="en-US" altLang="zh-CN" sz="2800" b="1" dirty="0" smtClean="0">
                <a:solidFill>
                  <a:srgbClr val="FF0000"/>
                </a:solidFill>
                <a:effectLst>
                  <a:outerShdw blurRad="38100" dist="38100" dir="2700000" algn="tl">
                    <a:srgbClr val="C0C0C0"/>
                  </a:outerShdw>
                </a:effectLst>
                <a:latin typeface="Symbol" pitchFamily="18" charset="2"/>
                <a:sym typeface="Symbol" pitchFamily="18" charset="2"/>
              </a:rPr>
              <a:t></a:t>
            </a:r>
            <a:r>
              <a:rPr lang="en-US" altLang="zh-CN" sz="2800" b="1" dirty="0" smtClean="0">
                <a:solidFill>
                  <a:srgbClr val="FF0000"/>
                </a:solidFill>
                <a:effectLst>
                  <a:outerShdw blurRad="38100" dist="38100" dir="2700000" algn="tl">
                    <a:srgbClr val="C0C0C0"/>
                  </a:outerShdw>
                </a:effectLst>
                <a:latin typeface="Symbol" pitchFamily="18" charset="2"/>
              </a:rPr>
              <a:t> s</a:t>
            </a:r>
            <a:r>
              <a:rPr lang="en-US" altLang="zh-CN" sz="2800" b="1" dirty="0" smtClean="0">
                <a:latin typeface="Times New Roman" pitchFamily="18" charset="0"/>
              </a:rPr>
              <a:t>)</a:t>
            </a:r>
            <a:r>
              <a:rPr lang="en-US" altLang="zh-CN" sz="2800" b="1" dirty="0" smtClean="0">
                <a:solidFill>
                  <a:srgbClr val="FF0000"/>
                </a:solidFill>
                <a:latin typeface="Times New Roman" pitchFamily="18" charset="0"/>
              </a:rPr>
              <a:t> </a:t>
            </a:r>
            <a:r>
              <a:rPr lang="en-US" altLang="zh-CN" sz="2800" b="1" dirty="0" smtClean="0">
                <a:latin typeface="Times New Roman" pitchFamily="18" charset="0"/>
              </a:rPr>
              <a:t>and is used to synthesize </a:t>
            </a:r>
            <a:r>
              <a:rPr lang="en-US" altLang="zh-CN" sz="2800" b="1" dirty="0" smtClean="0">
                <a:solidFill>
                  <a:srgbClr val="FF0000"/>
                </a:solidFill>
                <a:latin typeface="Times New Roman" pitchFamily="18" charset="0"/>
              </a:rPr>
              <a:t>all the RNA </a:t>
            </a:r>
            <a:r>
              <a:rPr lang="en-US" altLang="zh-CN" sz="2800" b="1" dirty="0" smtClean="0">
                <a:latin typeface="Times New Roman" pitchFamily="18" charset="0"/>
              </a:rPr>
              <a:t>molecules in</a:t>
            </a:r>
            <a:r>
              <a:rPr lang="en-US" altLang="zh-CN" sz="2800" b="1" i="1" dirty="0" smtClean="0">
                <a:latin typeface="Times New Roman" pitchFamily="18" charset="0"/>
              </a:rPr>
              <a:t> E. coli</a:t>
            </a:r>
            <a:r>
              <a:rPr lang="en-US" altLang="zh-CN" sz="2800" b="1" dirty="0" smtClean="0">
                <a:latin typeface="Times New Roman" pitchFamily="18" charset="0"/>
              </a:rPr>
              <a:t>.</a:t>
            </a:r>
          </a:p>
          <a:p>
            <a:pPr eaLnBrk="1" hangingPunct="1">
              <a:defRPr/>
            </a:pPr>
            <a:r>
              <a:rPr lang="en-US" altLang="zh-CN" sz="2800" b="1" dirty="0" smtClean="0">
                <a:latin typeface="Times New Roman" pitchFamily="18" charset="0"/>
              </a:rPr>
              <a:t>The multiple functions include:</a:t>
            </a:r>
          </a:p>
          <a:p>
            <a:pPr lvl="1" eaLnBrk="1" hangingPunct="1">
              <a:defRPr/>
            </a:pPr>
            <a:r>
              <a:rPr lang="en-US" altLang="zh-CN" b="1" dirty="0" smtClean="0">
                <a:latin typeface="Times New Roman" pitchFamily="18" charset="0"/>
              </a:rPr>
              <a:t>searches for initiation sites on the DNA molecule and unwinds a short stretch of DNA (</a:t>
            </a:r>
            <a:r>
              <a:rPr lang="en-US" altLang="zh-CN" b="1" dirty="0" smtClean="0">
                <a:solidFill>
                  <a:srgbClr val="FF0000"/>
                </a:solidFill>
                <a:effectLst>
                  <a:outerShdw blurRad="38100" dist="38100" dir="2700000" algn="tl">
                    <a:srgbClr val="C0C0C0"/>
                  </a:outerShdw>
                </a:effectLst>
                <a:latin typeface="Times New Roman" pitchFamily="18" charset="0"/>
              </a:rPr>
              <a:t>initiation</a:t>
            </a:r>
            <a:r>
              <a:rPr lang="en-US" altLang="zh-CN" b="1" dirty="0" smtClean="0">
                <a:latin typeface="Times New Roman" pitchFamily="18" charset="0"/>
              </a:rPr>
              <a:t>);</a:t>
            </a:r>
          </a:p>
          <a:p>
            <a:pPr lvl="1" eaLnBrk="1" hangingPunct="1">
              <a:defRPr/>
            </a:pPr>
            <a:r>
              <a:rPr lang="en-US" altLang="zh-CN" b="1" dirty="0" smtClean="0">
                <a:latin typeface="Times New Roman" pitchFamily="18" charset="0"/>
              </a:rPr>
              <a:t>selects the correct NTP and catalyzes the formation of phosphodiester bonds (</a:t>
            </a:r>
            <a:r>
              <a:rPr lang="en-US" altLang="zh-CN" b="1" dirty="0" smtClean="0">
                <a:solidFill>
                  <a:srgbClr val="FF0000"/>
                </a:solidFill>
                <a:effectLst>
                  <a:outerShdw blurRad="38100" dist="38100" dir="2700000" algn="tl">
                    <a:srgbClr val="C0C0C0"/>
                  </a:outerShdw>
                </a:effectLst>
                <a:latin typeface="Times New Roman" pitchFamily="18" charset="0"/>
              </a:rPr>
              <a:t>elongation</a:t>
            </a:r>
            <a:r>
              <a:rPr lang="en-US" altLang="zh-CN" b="1" dirty="0" smtClean="0">
                <a:latin typeface="Times New Roman" pitchFamily="18" charset="0"/>
              </a:rPr>
              <a:t>);</a:t>
            </a:r>
          </a:p>
          <a:p>
            <a:pPr lvl="1" eaLnBrk="1" hangingPunct="1">
              <a:defRPr/>
            </a:pPr>
            <a:r>
              <a:rPr lang="en-US" altLang="zh-CN" b="1" dirty="0" smtClean="0">
                <a:latin typeface="Times New Roman" pitchFamily="18" charset="0"/>
              </a:rPr>
              <a:t>detects termination signals for RNA synthesis (</a:t>
            </a:r>
            <a:r>
              <a:rPr lang="en-US" altLang="zh-CN" b="1" dirty="0" smtClean="0">
                <a:solidFill>
                  <a:srgbClr val="FF0000"/>
                </a:solidFill>
                <a:effectLst>
                  <a:outerShdw blurRad="38100" dist="38100" dir="2700000" algn="tl">
                    <a:srgbClr val="C0C0C0"/>
                  </a:outerShdw>
                </a:effectLst>
                <a:latin typeface="Times New Roman" pitchFamily="18" charset="0"/>
              </a:rPr>
              <a:t>termination</a:t>
            </a:r>
            <a:r>
              <a:rPr lang="en-US" altLang="zh-CN" b="1" dirty="0" smtClean="0">
                <a:latin typeface="Times New Roman" pitchFamily="18" charset="0"/>
              </a:rPr>
              <a: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ChangeArrowheads="1"/>
          </p:cNvSpPr>
          <p:nvPr/>
        </p:nvSpPr>
        <p:spPr bwMode="auto">
          <a:xfrm>
            <a:off x="0" y="4365625"/>
            <a:ext cx="9107488" cy="1800225"/>
          </a:xfrm>
          <a:prstGeom prst="rect">
            <a:avLst/>
          </a:prstGeom>
          <a:noFill/>
          <a:ln w="9525">
            <a:noFill/>
            <a:miter lim="800000"/>
            <a:headEnd/>
            <a:tailEnd/>
          </a:ln>
        </p:spPr>
        <p:txBody>
          <a:bodyPr>
            <a:spAutoFit/>
          </a:bodyPr>
          <a:lstStyle/>
          <a:p>
            <a:pPr algn="ctr"/>
            <a:r>
              <a:rPr kumimoji="1" lang="en-US" altLang="zh-CN" sz="2800" dirty="0">
                <a:solidFill>
                  <a:srgbClr val="3333FF"/>
                </a:solidFill>
              </a:rPr>
              <a:t>The processing of the primary tRNA transcripts </a:t>
            </a:r>
          </a:p>
          <a:p>
            <a:pPr algn="ctr"/>
            <a:r>
              <a:rPr kumimoji="1" lang="en-US" altLang="zh-CN" sz="2800" dirty="0">
                <a:solidFill>
                  <a:srgbClr val="3333FF"/>
                </a:solidFill>
              </a:rPr>
              <a:t>include removal of the 5’and 3’ ends, addition of the CCA sequence at the 3’ end, modification of many bases, and splicing of introns (in eukaryotic cells).</a:t>
            </a:r>
          </a:p>
        </p:txBody>
      </p:sp>
      <p:pic>
        <p:nvPicPr>
          <p:cNvPr id="73731" name="Picture 9"/>
          <p:cNvPicPr>
            <a:picLocks noChangeAspect="1" noChangeArrowheads="1"/>
          </p:cNvPicPr>
          <p:nvPr/>
        </p:nvPicPr>
        <p:blipFill>
          <a:blip r:embed="rId2"/>
          <a:srcRect/>
          <a:stretch>
            <a:fillRect/>
          </a:stretch>
        </p:blipFill>
        <p:spPr bwMode="auto">
          <a:xfrm>
            <a:off x="323850" y="549275"/>
            <a:ext cx="8535988" cy="3663950"/>
          </a:xfrm>
          <a:prstGeom prst="rect">
            <a:avLst/>
          </a:prstGeom>
          <a:noFill/>
          <a:ln w="9525">
            <a:noFill/>
            <a:miter lim="800000"/>
            <a:headEnd/>
            <a:tailEnd/>
          </a:ln>
        </p:spPr>
      </p:pic>
      <p:sp>
        <p:nvSpPr>
          <p:cNvPr id="73732" name="Line 10"/>
          <p:cNvSpPr>
            <a:spLocks noChangeShapeType="1"/>
          </p:cNvSpPr>
          <p:nvPr/>
        </p:nvSpPr>
        <p:spPr bwMode="auto">
          <a:xfrm flipH="1" flipV="1">
            <a:off x="5364163" y="3789363"/>
            <a:ext cx="576262" cy="144462"/>
          </a:xfrm>
          <a:prstGeom prst="line">
            <a:avLst/>
          </a:prstGeom>
          <a:noFill/>
          <a:ln w="28575">
            <a:solidFill>
              <a:srgbClr val="FF0000"/>
            </a:solidFill>
            <a:round/>
            <a:headEnd/>
            <a:tailEnd type="triangle" w="med" len="med"/>
          </a:ln>
        </p:spPr>
        <p:txBody>
          <a:bodyPr wrap="none"/>
          <a:lstStyle/>
          <a:p>
            <a:endParaRPr lang="zh-CN" altLang="en-US"/>
          </a:p>
        </p:txBody>
      </p:sp>
      <p:sp>
        <p:nvSpPr>
          <p:cNvPr id="73733" name="Text Box 11"/>
          <p:cNvSpPr txBox="1">
            <a:spLocks noChangeArrowheads="1"/>
          </p:cNvSpPr>
          <p:nvPr/>
        </p:nvSpPr>
        <p:spPr bwMode="auto">
          <a:xfrm>
            <a:off x="5940425" y="3644900"/>
            <a:ext cx="1266825" cy="579438"/>
          </a:xfrm>
          <a:prstGeom prst="rect">
            <a:avLst/>
          </a:prstGeom>
          <a:noFill/>
          <a:ln w="9525">
            <a:noFill/>
            <a:miter lim="800000"/>
            <a:headEnd/>
            <a:tailEnd/>
          </a:ln>
        </p:spPr>
        <p:txBody>
          <a:bodyPr wrap="none">
            <a:spAutoFit/>
          </a:bodyPr>
          <a:lstStyle/>
          <a:p>
            <a:r>
              <a:rPr lang="en-US" altLang="zh-CN" dirty="0"/>
              <a:t>intron</a:t>
            </a:r>
          </a:p>
        </p:txBody>
      </p:sp>
      <p:sp>
        <p:nvSpPr>
          <p:cNvPr id="73734" name="Rectangle 12"/>
          <p:cNvSpPr>
            <a:spLocks noChangeArrowheads="1"/>
          </p:cNvSpPr>
          <p:nvPr/>
        </p:nvSpPr>
        <p:spPr bwMode="auto">
          <a:xfrm>
            <a:off x="827088" y="1844675"/>
            <a:ext cx="720725" cy="288925"/>
          </a:xfrm>
          <a:prstGeom prst="rect">
            <a:avLst/>
          </a:prstGeom>
          <a:noFill/>
          <a:ln w="38100">
            <a:solidFill>
              <a:srgbClr val="FF0000"/>
            </a:solidFill>
            <a:miter lim="800000"/>
            <a:headEnd/>
            <a:tailEnd/>
          </a:ln>
        </p:spPr>
        <p:txBody>
          <a:bodyPr wrap="none" anchor="ctr"/>
          <a:lstStyle/>
          <a:p>
            <a:endParaRPr lang="zh-CN" altLang="en-US"/>
          </a:p>
        </p:txBody>
      </p:sp>
      <p:cxnSp>
        <p:nvCxnSpPr>
          <p:cNvPr id="73735" name="直接箭头连接符 7"/>
          <p:cNvCxnSpPr>
            <a:cxnSpLocks noChangeShapeType="1"/>
          </p:cNvCxnSpPr>
          <p:nvPr/>
        </p:nvCxnSpPr>
        <p:spPr bwMode="auto">
          <a:xfrm rot="10800000">
            <a:off x="5357813" y="1428750"/>
            <a:ext cx="642937" cy="1588"/>
          </a:xfrm>
          <a:prstGeom prst="straightConnector1">
            <a:avLst/>
          </a:prstGeom>
          <a:noFill/>
          <a:ln w="57150" algn="ctr">
            <a:solidFill>
              <a:srgbClr val="FF0000"/>
            </a:solidFill>
            <a:round/>
            <a:headEnd/>
            <a:tailEnd type="arrow" w="med" len="med"/>
          </a:ln>
        </p:spPr>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0" y="4941888"/>
            <a:ext cx="9144000" cy="1190625"/>
          </a:xfrm>
          <a:prstGeom prst="rect">
            <a:avLst/>
          </a:prstGeom>
          <a:noFill/>
          <a:ln w="9525">
            <a:noFill/>
            <a:miter lim="800000"/>
            <a:headEnd/>
            <a:tailEnd/>
          </a:ln>
        </p:spPr>
        <p:txBody>
          <a:bodyPr>
            <a:spAutoFit/>
          </a:bodyPr>
          <a:lstStyle/>
          <a:p>
            <a:pPr algn="ctr"/>
            <a:r>
              <a:rPr kumimoji="1" lang="en-US" altLang="zh-CN" sz="3600" dirty="0">
                <a:solidFill>
                  <a:srgbClr val="3333FF"/>
                </a:solidFill>
              </a:rPr>
              <a:t>Some typical modified bases found in mature tRNA molecules</a:t>
            </a:r>
          </a:p>
        </p:txBody>
      </p:sp>
      <p:pic>
        <p:nvPicPr>
          <p:cNvPr id="74755" name="Picture 5"/>
          <p:cNvPicPr>
            <a:picLocks noChangeAspect="1" noChangeArrowheads="1"/>
          </p:cNvPicPr>
          <p:nvPr/>
        </p:nvPicPr>
        <p:blipFill>
          <a:blip r:embed="rId2"/>
          <a:srcRect/>
          <a:stretch>
            <a:fillRect/>
          </a:stretch>
        </p:blipFill>
        <p:spPr bwMode="auto">
          <a:xfrm>
            <a:off x="250825" y="404813"/>
            <a:ext cx="8535988" cy="4322762"/>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332656"/>
            <a:ext cx="9144000" cy="1143000"/>
          </a:xfrm>
        </p:spPr>
        <p:txBody>
          <a:bodyPr/>
          <a:lstStyle/>
          <a:p>
            <a:pPr eaLnBrk="1" hangingPunct="1"/>
            <a:r>
              <a:rPr lang="en-US" altLang="zh-CN" b="1" dirty="0" smtClean="0">
                <a:solidFill>
                  <a:srgbClr val="0000FF"/>
                </a:solidFill>
                <a:latin typeface="Times New Roman" pitchFamily="18" charset="0"/>
              </a:rPr>
              <a:t>26. More RNA molecules (ribozymes) were found to be catalytic</a:t>
            </a:r>
          </a:p>
        </p:txBody>
      </p:sp>
      <p:sp>
        <p:nvSpPr>
          <p:cNvPr id="75779" name="Rectangle 3"/>
          <p:cNvSpPr>
            <a:spLocks noGrp="1" noChangeArrowheads="1"/>
          </p:cNvSpPr>
          <p:nvPr>
            <p:ph type="body" idx="1"/>
          </p:nvPr>
        </p:nvSpPr>
        <p:spPr>
          <a:xfrm>
            <a:off x="228600" y="1772816"/>
            <a:ext cx="8686800" cy="4114800"/>
          </a:xfrm>
        </p:spPr>
        <p:txBody>
          <a:bodyPr/>
          <a:lstStyle/>
          <a:p>
            <a:pPr eaLnBrk="1" hangingPunct="1">
              <a:lnSpc>
                <a:spcPct val="90000"/>
              </a:lnSpc>
            </a:pPr>
            <a:r>
              <a:rPr lang="en-US" altLang="zh-CN" b="1" dirty="0" smtClean="0">
                <a:latin typeface="Times New Roman" pitchFamily="18" charset="0"/>
              </a:rPr>
              <a:t>Catalytic RNA molecules were also found in the virusoid RNA (called </a:t>
            </a:r>
            <a:r>
              <a:rPr lang="en-US" altLang="zh-CN" b="1" dirty="0" smtClean="0">
                <a:solidFill>
                  <a:srgbClr val="FF0000"/>
                </a:solidFill>
                <a:latin typeface="Times New Roman" pitchFamily="18" charset="0"/>
              </a:rPr>
              <a:t>hammerhead ribozymes</a:t>
            </a:r>
            <a:r>
              <a:rPr lang="en-US" altLang="zh-CN" b="1" dirty="0" smtClean="0">
                <a:latin typeface="Times New Roman" pitchFamily="18" charset="0"/>
              </a:rPr>
              <a:t>).</a:t>
            </a:r>
          </a:p>
          <a:p>
            <a:pPr eaLnBrk="1" hangingPunct="1">
              <a:lnSpc>
                <a:spcPct val="90000"/>
              </a:lnSpc>
            </a:pPr>
            <a:r>
              <a:rPr lang="en-US" altLang="zh-CN" b="1" dirty="0" smtClean="0">
                <a:latin typeface="Times New Roman" pitchFamily="18" charset="0"/>
              </a:rPr>
              <a:t>RNAs in the spliceosomes (the U-rich RNAs) and ribosomes are also believed to be catalytic.</a:t>
            </a:r>
          </a:p>
          <a:p>
            <a:pPr eaLnBrk="1" hangingPunct="1">
              <a:lnSpc>
                <a:spcPct val="90000"/>
              </a:lnSpc>
            </a:pPr>
            <a:r>
              <a:rPr lang="en-US" altLang="zh-CN" b="1" dirty="0" smtClean="0">
                <a:latin typeface="Times New Roman" pitchFamily="18" charset="0"/>
              </a:rPr>
              <a:t>A specific 3-D structure is required for ribozymes to be catalytic.</a:t>
            </a:r>
          </a:p>
          <a:p>
            <a:pPr eaLnBrk="1" hangingPunct="1">
              <a:lnSpc>
                <a:spcPct val="90000"/>
              </a:lnSpc>
            </a:pPr>
            <a:r>
              <a:rPr lang="en-US" altLang="zh-CN" b="1" dirty="0" smtClean="0">
                <a:latin typeface="Times New Roman" pitchFamily="18" charset="0"/>
              </a:rPr>
              <a:t>Ribozymes often orient their substrates via base pairing.</a:t>
            </a:r>
            <a:endParaRPr lang="en-US" altLang="zh-CN" sz="2800" b="1" dirty="0" smtClean="0">
              <a:latin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6" name="Picture 10" descr="C:\Users\shannon.moloney\AppData\Local\Temp\wz08f7\ch26\figure_26_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3281"/>
            <a:ext cx="4248472" cy="528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691680" y="6021288"/>
            <a:ext cx="6048672" cy="769441"/>
          </a:xfrm>
          <a:prstGeom prst="rect">
            <a:avLst/>
          </a:prstGeom>
        </p:spPr>
        <p:txBody>
          <a:bodyPr wrap="square">
            <a:spAutoFit/>
          </a:bodyPr>
          <a:lstStyle/>
          <a:p>
            <a:pPr marL="457200" indent="-457200" algn="ctr" eaLnBrk="0" hangingPunct="0">
              <a:spcBef>
                <a:spcPct val="50000"/>
              </a:spcBef>
            </a:pPr>
            <a:r>
              <a:rPr kumimoji="1" lang="en-US" altLang="zh-CN" sz="4400" dirty="0">
                <a:solidFill>
                  <a:srgbClr val="3333FF"/>
                </a:solidFill>
              </a:rPr>
              <a:t>Hammerhead ribozyme</a:t>
            </a:r>
          </a:p>
        </p:txBody>
      </p:sp>
      <p:sp>
        <p:nvSpPr>
          <p:cNvPr id="5" name="矩形 4"/>
          <p:cNvSpPr/>
          <p:nvPr/>
        </p:nvSpPr>
        <p:spPr>
          <a:xfrm>
            <a:off x="-252536" y="2132856"/>
            <a:ext cx="3059832" cy="2062103"/>
          </a:xfrm>
          <a:prstGeom prst="rect">
            <a:avLst/>
          </a:prstGeom>
        </p:spPr>
        <p:txBody>
          <a:bodyPr wrap="square">
            <a:spAutoFit/>
          </a:bodyPr>
          <a:lstStyle/>
          <a:p>
            <a:pPr marL="457200" eaLnBrk="0" hangingPunct="0">
              <a:spcBef>
                <a:spcPct val="50000"/>
              </a:spcBef>
            </a:pPr>
            <a:r>
              <a:rPr kumimoji="1" lang="en-US" altLang="zh-CN" dirty="0"/>
              <a:t>The </a:t>
            </a:r>
            <a:r>
              <a:rPr kumimoji="1" lang="en-US" altLang="zh-CN" dirty="0" smtClean="0"/>
              <a:t>minimal sequences </a:t>
            </a:r>
            <a:r>
              <a:rPr kumimoji="1" lang="en-US" altLang="zh-CN" dirty="0"/>
              <a:t>required for catalysis</a:t>
            </a:r>
            <a:endParaRPr kumimoji="1" lang="en-US" altLang="zh-CN" b="0" dirty="0"/>
          </a:p>
        </p:txBody>
      </p:sp>
      <p:sp>
        <p:nvSpPr>
          <p:cNvPr id="6" name="矩形 5"/>
          <p:cNvSpPr/>
          <p:nvPr/>
        </p:nvSpPr>
        <p:spPr>
          <a:xfrm>
            <a:off x="5292080" y="5011209"/>
            <a:ext cx="3456384" cy="954107"/>
          </a:xfrm>
          <a:prstGeom prst="rect">
            <a:avLst/>
          </a:prstGeom>
        </p:spPr>
        <p:txBody>
          <a:bodyPr wrap="square">
            <a:spAutoFit/>
          </a:bodyPr>
          <a:lstStyle/>
          <a:p>
            <a:pPr algn="ctr"/>
            <a:r>
              <a:rPr lang="en-US" altLang="zh-CN" sz="2800" dirty="0">
                <a:solidFill>
                  <a:srgbClr val="000000"/>
                </a:solidFill>
                <a:cs typeface="Times New Roman" panose="02020603050405020304" pitchFamily="18" charset="0"/>
              </a:rPr>
              <a:t>Three-dimensional structure </a:t>
            </a:r>
            <a:endParaRPr lang="zh-CN" altLang="en-US" sz="2800" dirty="0">
              <a:cs typeface="Times New Roman" panose="02020603050405020304" pitchFamily="18" charset="0"/>
            </a:endParaRPr>
          </a:p>
        </p:txBody>
      </p:sp>
      <p:sp>
        <p:nvSpPr>
          <p:cNvPr id="7" name="矩形 6"/>
          <p:cNvSpPr/>
          <p:nvPr/>
        </p:nvSpPr>
        <p:spPr>
          <a:xfrm>
            <a:off x="3923928" y="2492896"/>
            <a:ext cx="4572000" cy="584775"/>
          </a:xfrm>
          <a:prstGeom prst="rect">
            <a:avLst/>
          </a:prstGeom>
        </p:spPr>
        <p:txBody>
          <a:bodyPr>
            <a:spAutoFit/>
          </a:bodyPr>
          <a:lstStyle/>
          <a:p>
            <a:r>
              <a:rPr lang="en-US" altLang="zh-CN" sz="1600" dirty="0">
                <a:solidFill>
                  <a:srgbClr val="FF0000"/>
                </a:solidFill>
              </a:rPr>
              <a:t>Site of </a:t>
            </a:r>
          </a:p>
          <a:p>
            <a:r>
              <a:rPr lang="en-US" altLang="zh-CN" sz="1600" dirty="0">
                <a:solidFill>
                  <a:srgbClr val="FF0000"/>
                </a:solidFill>
              </a:rPr>
              <a:t>self-cleavage</a:t>
            </a:r>
          </a:p>
        </p:txBody>
      </p:sp>
    </p:spTree>
    <p:extLst>
      <p:ext uri="{BB962C8B-B14F-4D97-AF65-F5344CB8AC3E}">
        <p14:creationId xmlns:p14="http://schemas.microsoft.com/office/powerpoint/2010/main" val="1552994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051"/>
          <p:cNvSpPr>
            <a:spLocks noGrp="1" noChangeArrowheads="1"/>
          </p:cNvSpPr>
          <p:nvPr>
            <p:ph type="body" idx="1"/>
          </p:nvPr>
        </p:nvSpPr>
        <p:spPr>
          <a:xfrm>
            <a:off x="179388" y="333375"/>
            <a:ext cx="8964612" cy="6237288"/>
          </a:xfrm>
        </p:spPr>
        <p:txBody>
          <a:bodyPr/>
          <a:lstStyle/>
          <a:p>
            <a:pPr eaLnBrk="1" hangingPunct="1">
              <a:lnSpc>
                <a:spcPct val="90000"/>
              </a:lnSpc>
              <a:defRPr/>
            </a:pPr>
            <a:r>
              <a:rPr lang="en-US" altLang="zh-CN" b="1" dirty="0" smtClean="0">
                <a:latin typeface="Times New Roman" pitchFamily="18" charset="0"/>
              </a:rPr>
              <a:t>The excised intron (414 nucleotides) of the pre-rRNA of </a:t>
            </a:r>
            <a:r>
              <a:rPr lang="en-US" altLang="zh-CN" b="1" i="1" dirty="0" smtClean="0">
                <a:latin typeface="Times New Roman" pitchFamily="18" charset="0"/>
              </a:rPr>
              <a:t>Tetrahymena</a:t>
            </a:r>
            <a:r>
              <a:rPr lang="en-US" altLang="zh-CN" b="1" dirty="0" smtClean="0">
                <a:latin typeface="Times New Roman" pitchFamily="18" charset="0"/>
              </a:rPr>
              <a:t> is further processed to a  RNA fragment of 395 nucleotides named as </a:t>
            </a:r>
            <a:r>
              <a:rPr lang="en-US" altLang="zh-CN" b="1" dirty="0" smtClean="0">
                <a:solidFill>
                  <a:srgbClr val="FF0000"/>
                </a:solidFill>
                <a:effectLst>
                  <a:outerShdw blurRad="38100" dist="38100" dir="2700000" algn="tl">
                    <a:srgbClr val="C0C0C0"/>
                  </a:outerShdw>
                </a:effectLst>
                <a:latin typeface="Times New Roman" pitchFamily="18" charset="0"/>
              </a:rPr>
              <a:t>L-19 IVS</a:t>
            </a:r>
            <a:r>
              <a:rPr lang="en-US" altLang="zh-CN" b="1" dirty="0" smtClean="0">
                <a:effectLst>
                  <a:outerShdw blurRad="38100" dist="38100" dir="2700000" algn="tl">
                    <a:srgbClr val="C0C0C0"/>
                  </a:outerShdw>
                </a:effectLst>
                <a:latin typeface="Times New Roman" pitchFamily="18" charset="0"/>
              </a:rPr>
              <a:t> (</a:t>
            </a:r>
            <a:r>
              <a:rPr lang="en-US" altLang="zh-CN" b="1" i="1" dirty="0" smtClean="0">
                <a:latin typeface="Times New Roman" pitchFamily="18" charset="0"/>
              </a:rPr>
              <a:t>intervening </a:t>
            </a:r>
            <a:r>
              <a:rPr lang="en-US" altLang="zh-CN" b="1" i="1" dirty="0" smtClean="0">
                <a:effectLst>
                  <a:outerShdw blurRad="38100" dist="38100" dir="2700000" algn="tl">
                    <a:srgbClr val="C0C0C0"/>
                  </a:outerShdw>
                </a:effectLst>
                <a:latin typeface="Times New Roman" pitchFamily="18" charset="0"/>
              </a:rPr>
              <a:t>s</a:t>
            </a:r>
            <a:r>
              <a:rPr lang="en-US" altLang="zh-CN" b="1" i="1" dirty="0" smtClean="0">
                <a:latin typeface="Times New Roman" pitchFamily="18" charset="0"/>
              </a:rPr>
              <a:t>equence </a:t>
            </a:r>
            <a:r>
              <a:rPr lang="en-US" altLang="zh-CN" b="1" i="1" dirty="0" smtClean="0">
                <a:effectLst>
                  <a:outerShdw blurRad="38100" dist="38100" dir="2700000" algn="tl">
                    <a:srgbClr val="C0C0C0"/>
                  </a:outerShdw>
                </a:effectLst>
                <a:latin typeface="Times New Roman" pitchFamily="18" charset="0"/>
              </a:rPr>
              <a:t>l</a:t>
            </a:r>
            <a:r>
              <a:rPr lang="en-US" altLang="zh-CN" b="1" i="1" dirty="0" smtClean="0">
                <a:latin typeface="Times New Roman" pitchFamily="18" charset="0"/>
              </a:rPr>
              <a:t>acking </a:t>
            </a:r>
            <a:r>
              <a:rPr lang="en-US" altLang="zh-CN" b="1" i="1" dirty="0" smtClean="0">
                <a:effectLst>
                  <a:outerShdw blurRad="38100" dist="38100" dir="2700000" algn="tl">
                    <a:srgbClr val="C0C0C0"/>
                  </a:outerShdw>
                </a:effectLst>
                <a:latin typeface="Times New Roman" pitchFamily="18" charset="0"/>
              </a:rPr>
              <a:t>19</a:t>
            </a:r>
            <a:r>
              <a:rPr lang="en-US" altLang="zh-CN" b="1" i="1" dirty="0" smtClean="0">
                <a:latin typeface="Times New Roman" pitchFamily="18" charset="0"/>
              </a:rPr>
              <a:t> nucleotides)</a:t>
            </a:r>
            <a:endParaRPr lang="en-US" altLang="zh-CN" b="1" dirty="0" smtClean="0">
              <a:latin typeface="Times New Roman" pitchFamily="18" charset="0"/>
            </a:endParaRPr>
          </a:p>
          <a:p>
            <a:pPr eaLnBrk="1" hangingPunct="1">
              <a:lnSpc>
                <a:spcPct val="90000"/>
              </a:lnSpc>
              <a:defRPr/>
            </a:pPr>
            <a:r>
              <a:rPr lang="en-US" altLang="zh-CN" b="1" dirty="0" smtClean="0">
                <a:latin typeface="Times New Roman" pitchFamily="18" charset="0"/>
              </a:rPr>
              <a:t>A portion of the internal guide sequence remains at the 5’ end of L-19 IVS and the guanosine binding site is still intact.</a:t>
            </a:r>
          </a:p>
          <a:p>
            <a:pPr eaLnBrk="1" hangingPunct="1">
              <a:lnSpc>
                <a:spcPct val="90000"/>
              </a:lnSpc>
              <a:defRPr/>
            </a:pPr>
            <a:r>
              <a:rPr lang="en-US" altLang="zh-CN" b="1" dirty="0" smtClean="0">
                <a:latin typeface="Times New Roman" pitchFamily="18" charset="0"/>
              </a:rPr>
              <a:t>Dr. Cech reasoned that L-19 IVS  might act on external substrates.</a:t>
            </a:r>
          </a:p>
          <a:p>
            <a:pPr eaLnBrk="1" hangingPunct="1">
              <a:lnSpc>
                <a:spcPct val="90000"/>
              </a:lnSpc>
              <a:defRPr/>
            </a:pPr>
            <a:r>
              <a:rPr lang="en-US" altLang="zh-CN" b="1" dirty="0" smtClean="0">
                <a:latin typeface="Times New Roman" pitchFamily="18" charset="0"/>
              </a:rPr>
              <a:t>L-19 IVS is able to catalyze the lengthening of some oligonucleotides, like a </a:t>
            </a:r>
            <a:r>
              <a:rPr lang="en-US" altLang="zh-CN" b="1" dirty="0" smtClean="0">
                <a:effectLst>
                  <a:outerShdw blurRad="38100" dist="38100" dir="2700000" algn="tl">
                    <a:srgbClr val="C0C0C0"/>
                  </a:outerShdw>
                </a:effectLst>
                <a:latin typeface="Times New Roman" pitchFamily="18" charset="0"/>
              </a:rPr>
              <a:t>(C)</a:t>
            </a:r>
            <a:r>
              <a:rPr lang="en-US" altLang="zh-CN" b="1" baseline="-25000" dirty="0" smtClean="0">
                <a:effectLst>
                  <a:outerShdw blurRad="38100" dist="38100" dir="2700000" algn="tl">
                    <a:srgbClr val="C0C0C0"/>
                  </a:outerShdw>
                </a:effectLst>
                <a:latin typeface="Times New Roman" pitchFamily="18" charset="0"/>
              </a:rPr>
              <a:t>5</a:t>
            </a:r>
            <a:r>
              <a:rPr lang="en-US" altLang="zh-CN" b="1" dirty="0" smtClean="0">
                <a:latin typeface="Times New Roman" pitchFamily="18" charset="0"/>
              </a:rPr>
              <a:t> oligomer, at the expense of others (being both a </a:t>
            </a:r>
            <a:r>
              <a:rPr lang="en-US" altLang="zh-CN" b="1" dirty="0" smtClean="0">
                <a:solidFill>
                  <a:srgbClr val="FF0000"/>
                </a:solidFill>
                <a:latin typeface="Times New Roman" pitchFamily="18" charset="0"/>
              </a:rPr>
              <a:t>nuclease</a:t>
            </a:r>
            <a:r>
              <a:rPr lang="en-US" altLang="zh-CN" b="1" dirty="0" smtClean="0">
                <a:latin typeface="Times New Roman" pitchFamily="18" charset="0"/>
              </a:rPr>
              <a:t> and </a:t>
            </a:r>
            <a:r>
              <a:rPr lang="en-US" altLang="zh-CN" b="1" dirty="0" smtClean="0">
                <a:solidFill>
                  <a:srgbClr val="FF0000"/>
                </a:solidFill>
                <a:latin typeface="Times New Roman" pitchFamily="18" charset="0"/>
              </a:rPr>
              <a:t>polymerase</a:t>
            </a:r>
            <a:r>
              <a:rPr lang="en-US" altLang="zh-CN" b="1" dirty="0" smtClean="0">
                <a:latin typeface="Times New Roman" pitchFamily="18" charset="0"/>
              </a:rPr>
              <a:t>).</a:t>
            </a:r>
          </a:p>
          <a:p>
            <a:pPr eaLnBrk="1" hangingPunct="1">
              <a:lnSpc>
                <a:spcPct val="90000"/>
              </a:lnSpc>
              <a:defRPr/>
            </a:pPr>
            <a:endParaRPr lang="en-US" altLang="zh-CN" b="1" dirty="0" smtClean="0">
              <a:latin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figure_26_29"/>
          <p:cNvPicPr>
            <a:picLocks noChangeAspect="1" noChangeArrowheads="1"/>
          </p:cNvPicPr>
          <p:nvPr/>
        </p:nvPicPr>
        <p:blipFill>
          <a:blip r:embed="rId3" cstate="print"/>
          <a:srcRect/>
          <a:stretch>
            <a:fillRect/>
          </a:stretch>
        </p:blipFill>
        <p:spPr bwMode="auto">
          <a:xfrm>
            <a:off x="234271" y="332656"/>
            <a:ext cx="7579568" cy="5597936"/>
          </a:xfrm>
          <a:prstGeom prst="rect">
            <a:avLst/>
          </a:prstGeom>
          <a:noFill/>
          <a:ln w="9525">
            <a:noFill/>
            <a:miter lim="800000"/>
            <a:headEnd/>
            <a:tailEnd/>
          </a:ln>
          <a:effectLst/>
        </p:spPr>
      </p:pic>
      <p:sp>
        <p:nvSpPr>
          <p:cNvPr id="3" name="矩形 2"/>
          <p:cNvSpPr/>
          <p:nvPr/>
        </p:nvSpPr>
        <p:spPr>
          <a:xfrm>
            <a:off x="251520" y="5780782"/>
            <a:ext cx="8712968" cy="1077218"/>
          </a:xfrm>
          <a:prstGeom prst="rect">
            <a:avLst/>
          </a:prstGeom>
        </p:spPr>
        <p:txBody>
          <a:bodyPr wrap="square">
            <a:spAutoFit/>
          </a:bodyPr>
          <a:lstStyle/>
          <a:p>
            <a:pPr algn="ctr"/>
            <a:r>
              <a:rPr lang="en-US" altLang="zh-CN" dirty="0" smtClean="0">
                <a:solidFill>
                  <a:srgbClr val="3333FF"/>
                </a:solidFill>
              </a:rPr>
              <a:t>Secondary structure of the self-splicing rRNA</a:t>
            </a:r>
          </a:p>
          <a:p>
            <a:pPr algn="ctr"/>
            <a:r>
              <a:rPr lang="en-US" altLang="zh-CN" dirty="0" smtClean="0">
                <a:solidFill>
                  <a:srgbClr val="3333FF"/>
                </a:solidFill>
              </a:rPr>
              <a:t>intron from </a:t>
            </a:r>
            <a:r>
              <a:rPr lang="en-US" altLang="zh-CN" i="1" dirty="0" smtClean="0">
                <a:solidFill>
                  <a:srgbClr val="3333FF"/>
                </a:solidFill>
              </a:rPr>
              <a:t>Tetrahymena</a:t>
            </a:r>
            <a:endParaRPr lang="en-US" altLang="zh-CN" i="1" dirty="0">
              <a:solidFill>
                <a:srgbClr val="3333FF"/>
              </a:solidFill>
            </a:endParaRPr>
          </a:p>
        </p:txBody>
      </p:sp>
      <p:sp>
        <p:nvSpPr>
          <p:cNvPr id="2" name="文本框 1"/>
          <p:cNvSpPr txBox="1"/>
          <p:nvPr/>
        </p:nvSpPr>
        <p:spPr>
          <a:xfrm>
            <a:off x="5148064" y="4903914"/>
            <a:ext cx="3417923" cy="1015663"/>
          </a:xfrm>
          <a:prstGeom prst="rect">
            <a:avLst/>
          </a:prstGeom>
          <a:noFill/>
        </p:spPr>
        <p:txBody>
          <a:bodyPr wrap="none" rtlCol="0">
            <a:spAutoFit/>
          </a:bodyPr>
          <a:lstStyle/>
          <a:p>
            <a:r>
              <a:rPr lang="en-US" altLang="zh-CN" sz="2000" dirty="0">
                <a:solidFill>
                  <a:srgbClr val="FF0000"/>
                </a:solidFill>
              </a:rPr>
              <a:t>The catalytic core of the </a:t>
            </a:r>
          </a:p>
          <a:p>
            <a:r>
              <a:rPr lang="en-US" altLang="zh-CN" sz="2000" dirty="0">
                <a:solidFill>
                  <a:srgbClr val="FF0000"/>
                </a:solidFill>
              </a:rPr>
              <a:t>self-splicing activity is shaded</a:t>
            </a:r>
          </a:p>
          <a:p>
            <a:endParaRPr lang="zh-CN" altLang="en-US" sz="2000" dirty="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612775" y="5157788"/>
            <a:ext cx="9864725" cy="1569660"/>
          </a:xfrm>
          <a:prstGeom prst="rect">
            <a:avLst/>
          </a:prstGeom>
          <a:noFill/>
          <a:ln w="9525">
            <a:noFill/>
            <a:miter lim="800000"/>
            <a:headEnd/>
            <a:tailEnd/>
          </a:ln>
        </p:spPr>
        <p:txBody>
          <a:bodyPr>
            <a:spAutoFit/>
          </a:bodyPr>
          <a:lstStyle/>
          <a:p>
            <a:pPr marL="457200" indent="-457200" algn="ctr" eaLnBrk="0" hangingPunct="0">
              <a:spcBef>
                <a:spcPct val="50000"/>
              </a:spcBef>
            </a:pPr>
            <a:r>
              <a:rPr kumimoji="1" lang="en-US" altLang="zh-CN" sz="2800" b="0" dirty="0"/>
              <a:t>	</a:t>
            </a:r>
            <a:r>
              <a:rPr kumimoji="1" lang="en-US" altLang="zh-CN" dirty="0">
                <a:solidFill>
                  <a:srgbClr val="3333FF"/>
                </a:solidFill>
              </a:rPr>
              <a:t>L-19 IVS is generated by the autocatalytic removal of 19 nucleotides from the 5’ end of the spliced </a:t>
            </a:r>
            <a:r>
              <a:rPr kumimoji="1" lang="en-US" altLang="zh-CN" i="1" dirty="0">
                <a:solidFill>
                  <a:srgbClr val="3333FF"/>
                </a:solidFill>
              </a:rPr>
              <a:t>Tetrahymena</a:t>
            </a:r>
            <a:r>
              <a:rPr kumimoji="1" lang="en-US" altLang="zh-CN" dirty="0">
                <a:solidFill>
                  <a:srgbClr val="3333FF"/>
                </a:solidFill>
              </a:rPr>
              <a:t> intron.</a:t>
            </a:r>
          </a:p>
        </p:txBody>
      </p:sp>
      <p:pic>
        <p:nvPicPr>
          <p:cNvPr id="79875" name="Picture 5"/>
          <p:cNvPicPr>
            <a:picLocks noChangeAspect="1" noChangeArrowheads="1"/>
          </p:cNvPicPr>
          <p:nvPr/>
        </p:nvPicPr>
        <p:blipFill>
          <a:blip r:embed="rId2"/>
          <a:srcRect/>
          <a:stretch>
            <a:fillRect/>
          </a:stretch>
        </p:blipFill>
        <p:spPr bwMode="auto">
          <a:xfrm>
            <a:off x="303213" y="2373313"/>
            <a:ext cx="8535987" cy="2109787"/>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899592" y="6211669"/>
            <a:ext cx="7460376" cy="646331"/>
          </a:xfrm>
          <a:prstGeom prst="rect">
            <a:avLst/>
          </a:prstGeom>
          <a:noFill/>
          <a:ln w="9525">
            <a:noFill/>
            <a:miter lim="800000"/>
            <a:headEnd/>
            <a:tailEnd/>
          </a:ln>
        </p:spPr>
        <p:txBody>
          <a:bodyPr wrap="none">
            <a:spAutoFit/>
          </a:bodyPr>
          <a:lstStyle/>
          <a:p>
            <a:r>
              <a:rPr lang="en-US" altLang="zh-CN" sz="3600" dirty="0">
                <a:solidFill>
                  <a:srgbClr val="3333FF"/>
                </a:solidFill>
              </a:rPr>
              <a:t>In vitro catalytic activity of L-19 IVS</a:t>
            </a:r>
          </a:p>
        </p:txBody>
      </p:sp>
      <p:pic>
        <p:nvPicPr>
          <p:cNvPr id="80899" name="Picture 5"/>
          <p:cNvPicPr>
            <a:picLocks noChangeAspect="1" noChangeArrowheads="1"/>
          </p:cNvPicPr>
          <p:nvPr/>
        </p:nvPicPr>
        <p:blipFill>
          <a:blip r:embed="rId2"/>
          <a:srcRect/>
          <a:stretch>
            <a:fillRect/>
          </a:stretch>
        </p:blipFill>
        <p:spPr bwMode="auto">
          <a:xfrm>
            <a:off x="303213" y="611188"/>
            <a:ext cx="8535987" cy="5634037"/>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ech"/>
          <p:cNvPicPr>
            <a:picLocks noChangeAspect="1" noChangeArrowheads="1"/>
          </p:cNvPicPr>
          <p:nvPr/>
        </p:nvPicPr>
        <p:blipFill>
          <a:blip r:embed="rId2"/>
          <a:srcRect/>
          <a:stretch>
            <a:fillRect/>
          </a:stretch>
        </p:blipFill>
        <p:spPr bwMode="auto">
          <a:xfrm>
            <a:off x="0" y="0"/>
            <a:ext cx="4797425" cy="6858000"/>
          </a:xfrm>
          <a:prstGeom prst="rect">
            <a:avLst/>
          </a:prstGeom>
          <a:noFill/>
          <a:ln w="9525">
            <a:noFill/>
            <a:miter lim="800000"/>
            <a:headEnd/>
            <a:tailEnd/>
          </a:ln>
        </p:spPr>
      </p:pic>
      <p:sp>
        <p:nvSpPr>
          <p:cNvPr id="81923" name="Rectangle 3"/>
          <p:cNvSpPr>
            <a:spLocks noChangeArrowheads="1"/>
          </p:cNvSpPr>
          <p:nvPr/>
        </p:nvSpPr>
        <p:spPr bwMode="auto">
          <a:xfrm>
            <a:off x="5181600" y="1447800"/>
            <a:ext cx="2876550" cy="1739900"/>
          </a:xfrm>
          <a:prstGeom prst="rect">
            <a:avLst/>
          </a:prstGeom>
          <a:noFill/>
          <a:ln w="9525">
            <a:noFill/>
            <a:miter lim="800000"/>
            <a:headEnd/>
            <a:tailEnd/>
          </a:ln>
        </p:spPr>
        <p:txBody>
          <a:bodyPr wrap="none">
            <a:spAutoFit/>
          </a:bodyPr>
          <a:lstStyle/>
          <a:p>
            <a:r>
              <a:rPr kumimoji="1" lang="en-US" altLang="zh-CN" sz="3600" dirty="0">
                <a:solidFill>
                  <a:srgbClr val="3333FF"/>
                </a:solidFill>
              </a:rPr>
              <a:t>The M1 RNA</a:t>
            </a:r>
          </a:p>
          <a:p>
            <a:r>
              <a:rPr kumimoji="1" lang="en-US" altLang="zh-CN" sz="3600" dirty="0">
                <a:solidFill>
                  <a:srgbClr val="3333FF"/>
                </a:solidFill>
              </a:rPr>
              <a:t>in RNase P is </a:t>
            </a:r>
          </a:p>
          <a:p>
            <a:r>
              <a:rPr kumimoji="1" lang="en-US" altLang="zh-CN" sz="3600" dirty="0">
                <a:solidFill>
                  <a:srgbClr val="3333FF"/>
                </a:solidFill>
              </a:rPr>
              <a:t>catalytic</a:t>
            </a:r>
          </a:p>
        </p:txBody>
      </p:sp>
      <p:sp>
        <p:nvSpPr>
          <p:cNvPr id="81924" name="Rectangle 4"/>
          <p:cNvSpPr>
            <a:spLocks noChangeArrowheads="1"/>
          </p:cNvSpPr>
          <p:nvPr/>
        </p:nvSpPr>
        <p:spPr bwMode="auto">
          <a:xfrm>
            <a:off x="5334000" y="4343400"/>
            <a:ext cx="3409950" cy="2289175"/>
          </a:xfrm>
          <a:prstGeom prst="rect">
            <a:avLst/>
          </a:prstGeom>
          <a:noFill/>
          <a:ln w="9525">
            <a:noFill/>
            <a:miter lim="800000"/>
            <a:headEnd/>
            <a:tailEnd/>
          </a:ln>
        </p:spPr>
        <p:txBody>
          <a:bodyPr wrap="none">
            <a:spAutoFit/>
          </a:bodyPr>
          <a:lstStyle/>
          <a:p>
            <a:r>
              <a:rPr kumimoji="1" lang="en-US" altLang="zh-CN" sz="3600" dirty="0"/>
              <a:t>The intron in</a:t>
            </a:r>
          </a:p>
          <a:p>
            <a:r>
              <a:rPr kumimoji="1" lang="en-US" altLang="zh-CN" sz="3600" dirty="0"/>
              <a:t>the pre-rRNA of</a:t>
            </a:r>
          </a:p>
          <a:p>
            <a:r>
              <a:rPr kumimoji="1" lang="en-US" altLang="zh-CN" sz="3600" i="1" dirty="0"/>
              <a:t>Tetrahymena </a:t>
            </a:r>
            <a:endParaRPr kumimoji="1" lang="en-US" altLang="zh-CN" sz="3600" dirty="0"/>
          </a:p>
          <a:p>
            <a:r>
              <a:rPr kumimoji="1" lang="en-US" altLang="zh-CN" sz="3600" dirty="0"/>
              <a:t>is self-spliced</a:t>
            </a:r>
          </a:p>
        </p:txBody>
      </p:sp>
      <p:sp>
        <p:nvSpPr>
          <p:cNvPr id="81925" name="AutoShape 5"/>
          <p:cNvSpPr>
            <a:spLocks noChangeArrowheads="1"/>
          </p:cNvSpPr>
          <p:nvPr/>
        </p:nvSpPr>
        <p:spPr bwMode="auto">
          <a:xfrm>
            <a:off x="3492500" y="5157788"/>
            <a:ext cx="1689100" cy="288925"/>
          </a:xfrm>
          <a:prstGeom prst="leftArrow">
            <a:avLst>
              <a:gd name="adj1" fmla="val 50000"/>
              <a:gd name="adj2" fmla="val 146154"/>
            </a:avLst>
          </a:prstGeom>
          <a:solidFill>
            <a:schemeClr val="tx1"/>
          </a:solidFill>
          <a:ln w="9525">
            <a:solidFill>
              <a:schemeClr val="tx1"/>
            </a:solidFill>
            <a:miter lim="800000"/>
            <a:headEnd/>
            <a:tailEnd/>
          </a:ln>
        </p:spPr>
        <p:txBody>
          <a:bodyPr wrap="none" anchor="ctr"/>
          <a:lstStyle/>
          <a:p>
            <a:endParaRPr lang="zh-CN" altLang="en-US"/>
          </a:p>
        </p:txBody>
      </p:sp>
      <p:sp>
        <p:nvSpPr>
          <p:cNvPr id="81926" name="AutoShape 6"/>
          <p:cNvSpPr>
            <a:spLocks noChangeArrowheads="1"/>
          </p:cNvSpPr>
          <p:nvPr/>
        </p:nvSpPr>
        <p:spPr bwMode="auto">
          <a:xfrm>
            <a:off x="3657600" y="2286000"/>
            <a:ext cx="1524000" cy="279400"/>
          </a:xfrm>
          <a:prstGeom prst="leftArrow">
            <a:avLst>
              <a:gd name="adj1" fmla="val 50000"/>
              <a:gd name="adj2" fmla="val 136364"/>
            </a:avLst>
          </a:prstGeom>
          <a:solidFill>
            <a:srgbClr val="3333FF"/>
          </a:solidFill>
          <a:ln w="28575">
            <a:solidFill>
              <a:srgbClr val="3333FF"/>
            </a:solidFill>
            <a:miter lim="800000"/>
            <a:headEnd/>
            <a:tailEnd/>
          </a:ln>
        </p:spPr>
        <p:txBody>
          <a:bodyPr wrap="none" anchor="ctr"/>
          <a:lstStyle/>
          <a:p>
            <a:endParaRPr lang="zh-CN" altLang="en-US"/>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332656"/>
            <a:ext cx="8915400" cy="1143000"/>
          </a:xfrm>
        </p:spPr>
        <p:txBody>
          <a:bodyPr/>
          <a:lstStyle/>
          <a:p>
            <a:pPr eaLnBrk="1" hangingPunct="1"/>
            <a:r>
              <a:rPr lang="en-US" altLang="zh-CN" b="1" dirty="0" smtClean="0">
                <a:solidFill>
                  <a:srgbClr val="0000FF"/>
                </a:solidFill>
                <a:latin typeface="Times New Roman" pitchFamily="18" charset="0"/>
              </a:rPr>
              <a:t>27. The cellular mRNAs are degraded at different rates</a:t>
            </a:r>
          </a:p>
        </p:txBody>
      </p:sp>
      <p:sp>
        <p:nvSpPr>
          <p:cNvPr id="71683" name="Rectangle 3"/>
          <p:cNvSpPr>
            <a:spLocks noGrp="1" noChangeArrowheads="1"/>
          </p:cNvSpPr>
          <p:nvPr>
            <p:ph type="body" idx="1"/>
          </p:nvPr>
        </p:nvSpPr>
        <p:spPr>
          <a:xfrm>
            <a:off x="0" y="1700808"/>
            <a:ext cx="9144000" cy="4114800"/>
          </a:xfrm>
        </p:spPr>
        <p:txBody>
          <a:bodyPr/>
          <a:lstStyle/>
          <a:p>
            <a:pPr eaLnBrk="1" hangingPunct="1">
              <a:lnSpc>
                <a:spcPct val="90000"/>
              </a:lnSpc>
              <a:defRPr/>
            </a:pPr>
            <a:r>
              <a:rPr lang="en-US" altLang="zh-CN" b="1" dirty="0" smtClean="0">
                <a:latin typeface="Times New Roman" pitchFamily="18" charset="0"/>
              </a:rPr>
              <a:t>The level of a protein in a cell is determined to some extent by the level of its mRNA, which depends on a balance of the rates on its synthesis and degradation.</a:t>
            </a:r>
          </a:p>
          <a:p>
            <a:pPr eaLnBrk="1" hangingPunct="1">
              <a:lnSpc>
                <a:spcPct val="90000"/>
              </a:lnSpc>
              <a:defRPr/>
            </a:pPr>
            <a:r>
              <a:rPr lang="en-US" altLang="zh-CN" b="1" dirty="0" smtClean="0">
                <a:latin typeface="Times New Roman" pitchFamily="18" charset="0"/>
              </a:rPr>
              <a:t>The </a:t>
            </a:r>
            <a:r>
              <a:rPr lang="en-US" altLang="zh-CN" b="1" dirty="0" smtClean="0">
                <a:solidFill>
                  <a:srgbClr val="FF0000"/>
                </a:solidFill>
                <a:effectLst>
                  <a:outerShdw blurRad="38100" dist="38100" dir="2700000" algn="tl">
                    <a:srgbClr val="C0C0C0"/>
                  </a:outerShdw>
                </a:effectLst>
                <a:latin typeface="Times New Roman" pitchFamily="18" charset="0"/>
              </a:rPr>
              <a:t>half-lives</a:t>
            </a:r>
            <a:r>
              <a:rPr lang="en-US" altLang="zh-CN" b="1" dirty="0" smtClean="0">
                <a:latin typeface="Times New Roman" pitchFamily="18" charset="0"/>
              </a:rPr>
              <a:t> of different mRNA molecules vary greatly, from seconds to many cell generations.</a:t>
            </a:r>
          </a:p>
          <a:p>
            <a:pPr eaLnBrk="1" hangingPunct="1">
              <a:lnSpc>
                <a:spcPct val="90000"/>
              </a:lnSpc>
              <a:defRPr/>
            </a:pPr>
            <a:r>
              <a:rPr lang="en-US" altLang="zh-CN" b="1" dirty="0" smtClean="0">
                <a:latin typeface="Times New Roman" pitchFamily="18" charset="0"/>
              </a:rPr>
              <a:t>3’ hairpin and poly(A) tails have been shown to </a:t>
            </a:r>
            <a:r>
              <a:rPr lang="en-US" altLang="zh-CN" b="1" dirty="0" smtClean="0">
                <a:effectLst>
                  <a:outerShdw blurRad="38100" dist="38100" dir="2700000" algn="tl">
                    <a:srgbClr val="C0C0C0"/>
                  </a:outerShdw>
                </a:effectLst>
                <a:latin typeface="Times New Roman" pitchFamily="18" charset="0"/>
              </a:rPr>
              <a:t>increase the </a:t>
            </a:r>
            <a:r>
              <a:rPr lang="en-US" altLang="zh-CN" b="1" dirty="0" smtClean="0">
                <a:latin typeface="Times New Roman" pitchFamily="18" charset="0"/>
              </a:rPr>
              <a:t>half lives of mRNAs, but multiple, sometimes overlapping </a:t>
            </a:r>
            <a:r>
              <a:rPr lang="en-US" altLang="zh-CN" b="1" dirty="0" smtClean="0">
                <a:effectLst>
                  <a:outerShdw blurRad="38100" dist="38100" dir="2700000" algn="tl">
                    <a:srgbClr val="C0C0C0"/>
                  </a:outerShdw>
                </a:effectLst>
                <a:latin typeface="Times New Roman" pitchFamily="18" charset="0"/>
              </a:rPr>
              <a:t>AUUUA</a:t>
            </a:r>
            <a:r>
              <a:rPr lang="en-US" altLang="zh-CN" b="1" dirty="0" smtClean="0">
                <a:latin typeface="Times New Roman" pitchFamily="18" charset="0"/>
              </a:rPr>
              <a:t> sequences have been shown to </a:t>
            </a:r>
            <a:r>
              <a:rPr lang="en-US" altLang="zh-CN" b="1" dirty="0" smtClean="0">
                <a:effectLst>
                  <a:outerShdw blurRad="38100" dist="38100" dir="2700000" algn="tl">
                    <a:srgbClr val="C0C0C0"/>
                  </a:outerShdw>
                </a:effectLst>
                <a:latin typeface="Times New Roman" pitchFamily="18" charset="0"/>
              </a:rPr>
              <a:t>decrease</a:t>
            </a:r>
            <a:r>
              <a:rPr lang="en-US" altLang="zh-CN" b="1" dirty="0" smtClean="0">
                <a:latin typeface="Times New Roman" pitchFamily="18" charset="0"/>
              </a:rPr>
              <a:t> the half lives.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8"/>
          <p:cNvPicPr>
            <a:picLocks noChangeAspect="1" noChangeArrowheads="1"/>
          </p:cNvPicPr>
          <p:nvPr/>
        </p:nvPicPr>
        <p:blipFill>
          <a:blip r:embed="rId2"/>
          <a:srcRect/>
          <a:stretch>
            <a:fillRect/>
          </a:stretch>
        </p:blipFill>
        <p:spPr bwMode="auto">
          <a:xfrm>
            <a:off x="0" y="0"/>
            <a:ext cx="9144000" cy="5516563"/>
          </a:xfrm>
          <a:prstGeom prst="rect">
            <a:avLst/>
          </a:prstGeom>
          <a:noFill/>
          <a:ln w="9525">
            <a:noFill/>
            <a:miter lim="800000"/>
            <a:headEnd/>
            <a:tailEnd/>
          </a:ln>
        </p:spPr>
      </p:pic>
      <p:sp>
        <p:nvSpPr>
          <p:cNvPr id="1027" name="Rectangle 3"/>
          <p:cNvSpPr>
            <a:spLocks noChangeArrowheads="1"/>
          </p:cNvSpPr>
          <p:nvPr/>
        </p:nvSpPr>
        <p:spPr bwMode="auto">
          <a:xfrm>
            <a:off x="468313" y="5516563"/>
            <a:ext cx="8274050" cy="1190625"/>
          </a:xfrm>
          <a:prstGeom prst="rect">
            <a:avLst/>
          </a:prstGeom>
          <a:noFill/>
          <a:ln w="9525">
            <a:noFill/>
            <a:miter lim="800000"/>
            <a:headEnd/>
            <a:tailEnd/>
          </a:ln>
          <a:effectLst/>
        </p:spPr>
        <p:txBody>
          <a:bodyPr wrap="none">
            <a:spAutoFit/>
          </a:bodyPr>
          <a:lstStyle/>
          <a:p>
            <a:pPr algn="ctr">
              <a:defRPr/>
            </a:pPr>
            <a:r>
              <a:rPr kumimoji="1" lang="en-US" altLang="zh-CN" sz="3600" dirty="0"/>
              <a:t>The </a:t>
            </a:r>
            <a:r>
              <a:rPr kumimoji="1" lang="en-US" altLang="zh-CN" sz="3600" i="1" dirty="0"/>
              <a:t>E. coli</a:t>
            </a:r>
            <a:r>
              <a:rPr kumimoji="1" lang="en-US" altLang="zh-CN" sz="3600" dirty="0"/>
              <a:t> RNA polymerase holoenzyme </a:t>
            </a:r>
          </a:p>
          <a:p>
            <a:pPr algn="ctr">
              <a:defRPr/>
            </a:pPr>
            <a:r>
              <a:rPr kumimoji="1" lang="en-US" altLang="zh-CN" sz="3600" dirty="0"/>
              <a:t>consists of six subunits: </a:t>
            </a:r>
            <a:r>
              <a:rPr kumimoji="1" lang="en-US" altLang="zh-CN" sz="3600" dirty="0">
                <a:solidFill>
                  <a:srgbClr val="FF0000"/>
                </a:solidFill>
                <a:effectLst>
                  <a:outerShdw blurRad="38100" dist="38100" dir="2700000" algn="tl">
                    <a:srgbClr val="C0C0C0"/>
                  </a:outerShdw>
                </a:effectLst>
                <a:latin typeface="Symbol" pitchFamily="18" charset="2"/>
              </a:rPr>
              <a:t>a</a:t>
            </a:r>
            <a:r>
              <a:rPr kumimoji="1" lang="en-US" altLang="zh-CN" sz="3600" baseline="-25000" dirty="0">
                <a:solidFill>
                  <a:srgbClr val="FF0000"/>
                </a:solidFill>
                <a:effectLst>
                  <a:outerShdw blurRad="38100" dist="38100" dir="2700000" algn="tl">
                    <a:srgbClr val="C0C0C0"/>
                  </a:outerShdw>
                </a:effectLst>
              </a:rPr>
              <a:t>2</a:t>
            </a:r>
            <a:r>
              <a:rPr kumimoji="1" lang="en-US" altLang="zh-CN" sz="3600" dirty="0">
                <a:solidFill>
                  <a:srgbClr val="FF0000"/>
                </a:solidFill>
                <a:effectLst>
                  <a:outerShdw blurRad="38100" dist="38100" dir="2700000" algn="tl">
                    <a:srgbClr val="C0C0C0"/>
                  </a:outerShdw>
                </a:effectLst>
                <a:latin typeface="Symbol" pitchFamily="18" charset="2"/>
              </a:rPr>
              <a:t>bb</a:t>
            </a:r>
            <a:r>
              <a:rPr kumimoji="1" lang="en-US" altLang="zh-CN" sz="3600" dirty="0">
                <a:solidFill>
                  <a:srgbClr val="FF0000"/>
                </a:solidFill>
                <a:effectLst>
                  <a:outerShdw blurRad="38100" dist="38100" dir="2700000" algn="tl">
                    <a:srgbClr val="C0C0C0"/>
                  </a:outerShdw>
                </a:effectLst>
              </a:rPr>
              <a:t>’</a:t>
            </a:r>
            <a:r>
              <a:rPr kumimoji="1" lang="en-US" altLang="zh-CN" sz="3600" dirty="0">
                <a:solidFill>
                  <a:srgbClr val="FF0000"/>
                </a:solidFill>
                <a:effectLst>
                  <a:outerShdw blurRad="38100" dist="38100" dir="2700000" algn="tl">
                    <a:srgbClr val="C0C0C0"/>
                  </a:outerShdw>
                </a:effectLst>
                <a:sym typeface="Symbol" pitchFamily="18" charset="2"/>
              </a:rPr>
              <a:t></a:t>
            </a:r>
            <a:r>
              <a:rPr kumimoji="1" lang="en-US" altLang="zh-CN" sz="3600" dirty="0">
                <a:solidFill>
                  <a:srgbClr val="FF0000"/>
                </a:solidFill>
                <a:effectLst>
                  <a:outerShdw blurRad="38100" dist="38100" dir="2700000" algn="tl">
                    <a:srgbClr val="C0C0C0"/>
                  </a:outerShdw>
                </a:effectLst>
                <a:latin typeface="Symbol" pitchFamily="18" charset="2"/>
              </a:rPr>
              <a:t> s</a:t>
            </a:r>
            <a:r>
              <a:rPr kumimoji="1" lang="en-US" altLang="zh-CN" sz="3600" dirty="0">
                <a:effectLst>
                  <a:outerShdw blurRad="38100" dist="38100" dir="2700000" algn="tl">
                    <a:srgbClr val="C0C0C0"/>
                  </a:outerShdw>
                </a:effectLst>
                <a:latin typeface="Symbol" pitchFamily="18" charset="2"/>
              </a:rPr>
              <a:t>.</a:t>
            </a:r>
            <a:endParaRPr kumimoji="1" lang="en-US" altLang="zh-CN" sz="3600" dirty="0"/>
          </a:p>
        </p:txBody>
      </p:sp>
      <p:sp>
        <p:nvSpPr>
          <p:cNvPr id="9220" name="Rectangle 4"/>
          <p:cNvSpPr>
            <a:spLocks noChangeArrowheads="1"/>
          </p:cNvSpPr>
          <p:nvPr/>
        </p:nvSpPr>
        <p:spPr bwMode="auto">
          <a:xfrm>
            <a:off x="2590800" y="609600"/>
            <a:ext cx="4629794" cy="569387"/>
          </a:xfrm>
          <a:prstGeom prst="rect">
            <a:avLst/>
          </a:prstGeom>
          <a:noFill/>
          <a:ln w="9525">
            <a:noFill/>
            <a:miter lim="800000"/>
            <a:headEnd/>
            <a:tailEnd/>
          </a:ln>
        </p:spPr>
        <p:txBody>
          <a:bodyPr wrap="none">
            <a:spAutoFit/>
          </a:bodyPr>
          <a:lstStyle/>
          <a:p>
            <a:r>
              <a:rPr kumimoji="1" lang="en-US" altLang="zh-CN" sz="3100" dirty="0"/>
              <a:t>Possible catalytic subunits</a:t>
            </a:r>
          </a:p>
        </p:txBody>
      </p:sp>
      <p:sp>
        <p:nvSpPr>
          <p:cNvPr id="9221" name="AutoShape 5"/>
          <p:cNvSpPr>
            <a:spLocks noChangeArrowheads="1"/>
          </p:cNvSpPr>
          <p:nvPr/>
        </p:nvSpPr>
        <p:spPr bwMode="auto">
          <a:xfrm>
            <a:off x="4191000" y="1219200"/>
            <a:ext cx="228600" cy="1143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p>
            <a:endParaRPr lang="zh-CN" altLang="en-US"/>
          </a:p>
        </p:txBody>
      </p:sp>
      <p:sp>
        <p:nvSpPr>
          <p:cNvPr id="9222" name="Rectangle 6"/>
          <p:cNvSpPr>
            <a:spLocks noChangeArrowheads="1"/>
          </p:cNvSpPr>
          <p:nvPr/>
        </p:nvSpPr>
        <p:spPr bwMode="auto">
          <a:xfrm>
            <a:off x="762000" y="4419600"/>
            <a:ext cx="1485900" cy="822325"/>
          </a:xfrm>
          <a:prstGeom prst="rect">
            <a:avLst/>
          </a:prstGeom>
          <a:noFill/>
          <a:ln w="9525">
            <a:noFill/>
            <a:miter lim="800000"/>
            <a:headEnd/>
            <a:tailEnd/>
          </a:ln>
        </p:spPr>
        <p:txBody>
          <a:bodyPr wrap="none">
            <a:spAutoFit/>
          </a:bodyPr>
          <a:lstStyle/>
          <a:p>
            <a:r>
              <a:rPr kumimoji="1" lang="en-US" altLang="zh-CN" sz="2400" dirty="0">
                <a:solidFill>
                  <a:srgbClr val="FF0000"/>
                </a:solidFill>
              </a:rPr>
              <a:t>Promoter</a:t>
            </a:r>
          </a:p>
          <a:p>
            <a:r>
              <a:rPr kumimoji="1" lang="en-US" altLang="zh-CN" sz="2400" dirty="0">
                <a:solidFill>
                  <a:srgbClr val="FF0000"/>
                </a:solidFill>
              </a:rPr>
              <a:t>specificity</a:t>
            </a:r>
          </a:p>
        </p:txBody>
      </p:sp>
      <p:sp>
        <p:nvSpPr>
          <p:cNvPr id="1032" name="Rectangle 8"/>
          <p:cNvSpPr>
            <a:spLocks noChangeArrowheads="1"/>
          </p:cNvSpPr>
          <p:nvPr/>
        </p:nvSpPr>
        <p:spPr bwMode="auto">
          <a:xfrm>
            <a:off x="0" y="258763"/>
            <a:ext cx="2565400" cy="1006475"/>
          </a:xfrm>
          <a:prstGeom prst="rect">
            <a:avLst/>
          </a:prstGeom>
          <a:noFill/>
          <a:ln w="9525">
            <a:noFill/>
            <a:miter lim="800000"/>
            <a:headEnd/>
            <a:tailEnd/>
          </a:ln>
          <a:effectLst/>
        </p:spPr>
        <p:txBody>
          <a:bodyPr wrap="none">
            <a:spAutoFit/>
          </a:bodyPr>
          <a:lstStyle/>
          <a:p>
            <a:pPr>
              <a:defRPr/>
            </a:pPr>
            <a:r>
              <a:rPr kumimoji="1" lang="en-US" altLang="zh-CN" sz="2000" dirty="0">
                <a:solidFill>
                  <a:srgbClr val="3333FF"/>
                </a:solidFill>
                <a:effectLst>
                  <a:outerShdw blurRad="38100" dist="38100" dir="2700000" algn="tl">
                    <a:srgbClr val="C0C0C0"/>
                  </a:outerShdw>
                </a:effectLst>
                <a:ea typeface="华文新魏" pitchFamily="2" charset="-122"/>
              </a:rPr>
              <a:t>Enzyme assembly,</a:t>
            </a:r>
          </a:p>
          <a:p>
            <a:pPr>
              <a:defRPr/>
            </a:pPr>
            <a:r>
              <a:rPr kumimoji="1" lang="en-US" altLang="zh-CN" sz="2000" dirty="0">
                <a:solidFill>
                  <a:srgbClr val="3333FF"/>
                </a:solidFill>
                <a:effectLst>
                  <a:outerShdw blurRad="38100" dist="38100" dir="2700000" algn="tl">
                    <a:srgbClr val="C0C0C0"/>
                  </a:outerShdw>
                </a:effectLst>
                <a:ea typeface="华文新魏" pitchFamily="2" charset="-122"/>
              </a:rPr>
              <a:t>promoter recognition,</a:t>
            </a:r>
          </a:p>
          <a:p>
            <a:pPr>
              <a:defRPr/>
            </a:pPr>
            <a:r>
              <a:rPr kumimoji="1" lang="en-US" altLang="zh-CN" sz="2000" dirty="0">
                <a:solidFill>
                  <a:srgbClr val="3333FF"/>
                </a:solidFill>
                <a:effectLst>
                  <a:outerShdw blurRad="38100" dist="38100" dir="2700000" algn="tl">
                    <a:srgbClr val="C0C0C0"/>
                  </a:outerShdw>
                </a:effectLst>
                <a:ea typeface="华文新魏" pitchFamily="2" charset="-122"/>
              </a:rPr>
              <a:t>activator binding</a:t>
            </a:r>
          </a:p>
        </p:txBody>
      </p:sp>
      <p:sp>
        <p:nvSpPr>
          <p:cNvPr id="9224" name="Line 9"/>
          <p:cNvSpPr>
            <a:spLocks noChangeShapeType="1"/>
          </p:cNvSpPr>
          <p:nvPr/>
        </p:nvSpPr>
        <p:spPr bwMode="auto">
          <a:xfrm>
            <a:off x="914400" y="1219200"/>
            <a:ext cx="228600" cy="381000"/>
          </a:xfrm>
          <a:prstGeom prst="line">
            <a:avLst/>
          </a:prstGeom>
          <a:noFill/>
          <a:ln w="28575">
            <a:solidFill>
              <a:srgbClr val="3333FF"/>
            </a:solidFill>
            <a:round/>
            <a:headEnd/>
            <a:tailEnd type="triangle" w="med" len="med"/>
          </a:ln>
        </p:spPr>
        <p:txBody>
          <a:bodyPr wrap="none"/>
          <a:lstStyle/>
          <a:p>
            <a:endParaRPr lang="zh-CN" altLang="en-US"/>
          </a:p>
        </p:txBody>
      </p:sp>
      <p:sp>
        <p:nvSpPr>
          <p:cNvPr id="9225" name="Line 10"/>
          <p:cNvSpPr>
            <a:spLocks noChangeShapeType="1"/>
          </p:cNvSpPr>
          <p:nvPr/>
        </p:nvSpPr>
        <p:spPr bwMode="auto">
          <a:xfrm>
            <a:off x="685800" y="1219200"/>
            <a:ext cx="457200" cy="1905000"/>
          </a:xfrm>
          <a:prstGeom prst="line">
            <a:avLst/>
          </a:prstGeom>
          <a:noFill/>
          <a:ln w="28575">
            <a:solidFill>
              <a:srgbClr val="3333FF"/>
            </a:solidFill>
            <a:round/>
            <a:headEnd/>
            <a:tailEnd type="triangle" w="med" len="med"/>
          </a:ln>
        </p:spPr>
        <p:txBody>
          <a:bodyPr wrap="none"/>
          <a:lstStyle/>
          <a:p>
            <a:endParaRPr lang="zh-CN" altLang="en-US"/>
          </a:p>
        </p:txBody>
      </p:sp>
      <p:sp>
        <p:nvSpPr>
          <p:cNvPr id="1035" name="Rectangle 11"/>
          <p:cNvSpPr>
            <a:spLocks noChangeArrowheads="1"/>
          </p:cNvSpPr>
          <p:nvPr/>
        </p:nvSpPr>
        <p:spPr bwMode="auto">
          <a:xfrm>
            <a:off x="5410200" y="2028825"/>
            <a:ext cx="2782888" cy="822325"/>
          </a:xfrm>
          <a:prstGeom prst="rect">
            <a:avLst/>
          </a:prstGeom>
          <a:noFill/>
          <a:ln w="9525">
            <a:noFill/>
            <a:miter lim="800000"/>
            <a:headEnd/>
            <a:tailEnd/>
          </a:ln>
          <a:effectLst/>
        </p:spPr>
        <p:txBody>
          <a:bodyPr wrap="none">
            <a:spAutoFit/>
          </a:bodyPr>
          <a:lstStyle/>
          <a:p>
            <a:pPr>
              <a:defRPr/>
            </a:pPr>
            <a:r>
              <a:rPr kumimoji="1" lang="en-US" altLang="zh-CN" sz="2400" dirty="0">
                <a:solidFill>
                  <a:schemeClr val="bg2"/>
                </a:solidFill>
                <a:effectLst>
                  <a:outerShdw blurRad="38100" dist="38100" dir="2700000" algn="tl">
                    <a:srgbClr val="C0C0C0"/>
                  </a:outerShdw>
                </a:effectLst>
                <a:ea typeface="隶书" pitchFamily="49" charset="-122"/>
              </a:rPr>
              <a:t>Role unknown</a:t>
            </a:r>
          </a:p>
          <a:p>
            <a:pPr>
              <a:defRPr/>
            </a:pPr>
            <a:r>
              <a:rPr kumimoji="1" lang="en-US" altLang="zh-CN" sz="2400" dirty="0">
                <a:solidFill>
                  <a:schemeClr val="bg2"/>
                </a:solidFill>
                <a:effectLst>
                  <a:outerShdw blurRad="38100" dist="38100" dir="2700000" algn="tl">
                    <a:srgbClr val="C0C0C0"/>
                  </a:outerShdw>
                </a:effectLst>
                <a:ea typeface="隶书" pitchFamily="49" charset="-122"/>
              </a:rPr>
              <a:t>(not needed </a:t>
            </a:r>
            <a:r>
              <a:rPr kumimoji="1" lang="en-US" altLang="zh-CN" sz="2400" i="1" dirty="0">
                <a:solidFill>
                  <a:schemeClr val="bg2"/>
                </a:solidFill>
                <a:effectLst>
                  <a:outerShdw blurRad="38100" dist="38100" dir="2700000" algn="tl">
                    <a:srgbClr val="C0C0C0"/>
                  </a:outerShdw>
                </a:effectLst>
                <a:ea typeface="隶书" pitchFamily="49" charset="-122"/>
              </a:rPr>
              <a:t>in vitro</a:t>
            </a:r>
            <a:r>
              <a:rPr kumimoji="1" lang="en-US" altLang="zh-CN" sz="2400" dirty="0">
                <a:solidFill>
                  <a:schemeClr val="bg2"/>
                </a:solidFill>
                <a:effectLst>
                  <a:outerShdw blurRad="38100" dist="38100" dir="2700000" algn="tl">
                    <a:srgbClr val="C0C0C0"/>
                  </a:outerShdw>
                </a:effectLst>
                <a:ea typeface="隶书" pitchFamily="49" charset="-122"/>
              </a:rPr>
              <a:t>)</a:t>
            </a:r>
          </a:p>
        </p:txBody>
      </p:sp>
      <p:sp>
        <p:nvSpPr>
          <p:cNvPr id="9227" name="Line 12"/>
          <p:cNvSpPr>
            <a:spLocks noChangeShapeType="1"/>
          </p:cNvSpPr>
          <p:nvPr/>
        </p:nvSpPr>
        <p:spPr bwMode="auto">
          <a:xfrm flipH="1">
            <a:off x="5181600" y="2286000"/>
            <a:ext cx="304800" cy="152400"/>
          </a:xfrm>
          <a:prstGeom prst="line">
            <a:avLst/>
          </a:prstGeom>
          <a:noFill/>
          <a:ln w="28575">
            <a:solidFill>
              <a:schemeClr val="bg2"/>
            </a:solidFill>
            <a:round/>
            <a:headEnd/>
            <a:tailEnd type="triangle" w="med" len="med"/>
          </a:ln>
        </p:spPr>
        <p:txBody>
          <a:bodyPr wrap="none"/>
          <a:lstStyle/>
          <a:p>
            <a:endParaRPr lang="zh-CN" altLang="en-US"/>
          </a:p>
        </p:txBody>
      </p:sp>
      <p:sp>
        <p:nvSpPr>
          <p:cNvPr id="1037" name="Rectangle 13"/>
          <p:cNvSpPr>
            <a:spLocks noChangeArrowheads="1"/>
          </p:cNvSpPr>
          <p:nvPr/>
        </p:nvSpPr>
        <p:spPr bwMode="auto">
          <a:xfrm>
            <a:off x="1476375" y="3286125"/>
            <a:ext cx="950913" cy="336550"/>
          </a:xfrm>
          <a:prstGeom prst="rect">
            <a:avLst/>
          </a:prstGeom>
          <a:noFill/>
          <a:ln w="9525">
            <a:noFill/>
            <a:miter lim="800000"/>
            <a:headEnd/>
            <a:tailEnd/>
          </a:ln>
          <a:effectLst/>
        </p:spPr>
        <p:txBody>
          <a:bodyPr wrap="none">
            <a:spAutoFit/>
          </a:bodyPr>
          <a:lstStyle/>
          <a:p>
            <a:pPr>
              <a:defRPr/>
            </a:pPr>
            <a:r>
              <a:rPr kumimoji="1" lang="en-US" altLang="zh-CN" sz="1600" dirty="0">
                <a:effectLst>
                  <a:outerShdw blurRad="38100" dist="38100" dir="2700000" algn="tl">
                    <a:srgbClr val="C0C0C0"/>
                  </a:outerShdw>
                </a:effectLst>
              </a:rPr>
              <a:t>36.5 kDa</a:t>
            </a:r>
          </a:p>
        </p:txBody>
      </p:sp>
      <p:sp>
        <p:nvSpPr>
          <p:cNvPr id="1038" name="Rectangle 14"/>
          <p:cNvSpPr>
            <a:spLocks noChangeArrowheads="1"/>
          </p:cNvSpPr>
          <p:nvPr/>
        </p:nvSpPr>
        <p:spPr bwMode="auto">
          <a:xfrm>
            <a:off x="3733800" y="2668588"/>
            <a:ext cx="550863" cy="336550"/>
          </a:xfrm>
          <a:prstGeom prst="rect">
            <a:avLst/>
          </a:prstGeom>
          <a:noFill/>
          <a:ln w="9525">
            <a:noFill/>
            <a:miter lim="800000"/>
            <a:headEnd/>
            <a:tailEnd/>
          </a:ln>
          <a:effectLst/>
        </p:spPr>
        <p:txBody>
          <a:bodyPr>
            <a:spAutoFit/>
          </a:bodyPr>
          <a:lstStyle/>
          <a:p>
            <a:pPr>
              <a:defRPr/>
            </a:pPr>
            <a:r>
              <a:rPr kumimoji="1" lang="en-US" altLang="zh-CN" sz="1600" dirty="0">
                <a:effectLst>
                  <a:outerShdw blurRad="38100" dist="38100" dir="2700000" algn="tl">
                    <a:srgbClr val="C0C0C0"/>
                  </a:outerShdw>
                </a:effectLst>
              </a:rPr>
              <a:t>151</a:t>
            </a:r>
          </a:p>
        </p:txBody>
      </p:sp>
      <p:sp>
        <p:nvSpPr>
          <p:cNvPr id="1039" name="Rectangle 15"/>
          <p:cNvSpPr>
            <a:spLocks noChangeArrowheads="1"/>
          </p:cNvSpPr>
          <p:nvPr/>
        </p:nvSpPr>
        <p:spPr bwMode="auto">
          <a:xfrm>
            <a:off x="4191000" y="2668588"/>
            <a:ext cx="488950" cy="336550"/>
          </a:xfrm>
          <a:prstGeom prst="rect">
            <a:avLst/>
          </a:prstGeom>
          <a:noFill/>
          <a:ln w="9525">
            <a:noFill/>
            <a:miter lim="800000"/>
            <a:headEnd/>
            <a:tailEnd/>
          </a:ln>
          <a:effectLst/>
        </p:spPr>
        <p:txBody>
          <a:bodyPr wrap="none">
            <a:spAutoFit/>
          </a:bodyPr>
          <a:lstStyle/>
          <a:p>
            <a:pPr>
              <a:defRPr/>
            </a:pPr>
            <a:r>
              <a:rPr kumimoji="1" lang="en-US" altLang="zh-CN" sz="1600" dirty="0">
                <a:effectLst>
                  <a:outerShdw blurRad="38100" dist="38100" dir="2700000" algn="tl">
                    <a:srgbClr val="C0C0C0"/>
                  </a:outerShdw>
                </a:effectLst>
              </a:rPr>
              <a:t>155</a:t>
            </a:r>
          </a:p>
        </p:txBody>
      </p:sp>
      <p:sp>
        <p:nvSpPr>
          <p:cNvPr id="1040" name="Rectangle 16"/>
          <p:cNvSpPr>
            <a:spLocks noChangeArrowheads="1"/>
          </p:cNvSpPr>
          <p:nvPr/>
        </p:nvSpPr>
        <p:spPr bwMode="auto">
          <a:xfrm>
            <a:off x="4800600" y="2668588"/>
            <a:ext cx="798513" cy="336550"/>
          </a:xfrm>
          <a:prstGeom prst="rect">
            <a:avLst/>
          </a:prstGeom>
          <a:noFill/>
          <a:ln w="9525">
            <a:noFill/>
            <a:miter lim="800000"/>
            <a:headEnd/>
            <a:tailEnd/>
          </a:ln>
          <a:effectLst/>
        </p:spPr>
        <p:txBody>
          <a:bodyPr wrap="none">
            <a:spAutoFit/>
          </a:bodyPr>
          <a:lstStyle/>
          <a:p>
            <a:pPr>
              <a:defRPr/>
            </a:pPr>
            <a:r>
              <a:rPr kumimoji="1" lang="en-US" altLang="zh-CN" sz="1600" dirty="0">
                <a:effectLst>
                  <a:outerShdw blurRad="38100" dist="38100" dir="2700000" algn="tl">
                    <a:srgbClr val="C0C0C0"/>
                  </a:outerShdw>
                </a:effectLst>
              </a:rPr>
              <a:t>11 kDa</a:t>
            </a:r>
          </a:p>
        </p:txBody>
      </p:sp>
      <p:sp>
        <p:nvSpPr>
          <p:cNvPr id="1041" name="Rectangle 17"/>
          <p:cNvSpPr>
            <a:spLocks noChangeArrowheads="1"/>
          </p:cNvSpPr>
          <p:nvPr/>
        </p:nvSpPr>
        <p:spPr bwMode="auto">
          <a:xfrm>
            <a:off x="4500563" y="4870450"/>
            <a:ext cx="1206500" cy="336550"/>
          </a:xfrm>
          <a:prstGeom prst="rect">
            <a:avLst/>
          </a:prstGeom>
          <a:noFill/>
          <a:ln w="9525">
            <a:noFill/>
            <a:miter lim="800000"/>
            <a:headEnd/>
            <a:tailEnd/>
          </a:ln>
          <a:effectLst/>
        </p:spPr>
        <p:txBody>
          <a:bodyPr wrap="none">
            <a:spAutoFit/>
          </a:bodyPr>
          <a:lstStyle/>
          <a:p>
            <a:pPr>
              <a:defRPr/>
            </a:pPr>
            <a:r>
              <a:rPr kumimoji="1" lang="en-US" altLang="zh-CN" sz="1600" dirty="0">
                <a:effectLst>
                  <a:outerShdw blurRad="38100" dist="38100" dir="2700000" algn="tl">
                    <a:srgbClr val="C0C0C0"/>
                  </a:outerShdw>
                </a:effectLst>
                <a:latin typeface="Arial" charset="0"/>
              </a:rPr>
              <a:t>(</a:t>
            </a:r>
            <a:r>
              <a:rPr kumimoji="1" lang="en-US" altLang="zh-CN" sz="1600" dirty="0">
                <a:effectLst>
                  <a:outerShdw blurRad="38100" dist="38100" dir="2700000" algn="tl">
                    <a:srgbClr val="C0C0C0"/>
                  </a:outerShdw>
                </a:effectLst>
              </a:rPr>
              <a:t>32-90 kDa</a:t>
            </a:r>
            <a:r>
              <a:rPr kumimoji="1" lang="en-US" altLang="zh-CN" sz="1600" dirty="0">
                <a:effectLst>
                  <a:outerShdw blurRad="38100" dist="38100" dir="2700000" algn="tl">
                    <a:srgbClr val="C0C0C0"/>
                  </a:outerShdw>
                </a:effectLst>
                <a:latin typeface="Arial" charset="0"/>
              </a:rPr>
              <a:t>)</a:t>
            </a:r>
          </a:p>
        </p:txBody>
      </p:sp>
      <p:sp>
        <p:nvSpPr>
          <p:cNvPr id="9233" name="Line 19"/>
          <p:cNvSpPr>
            <a:spLocks noChangeShapeType="1"/>
          </p:cNvSpPr>
          <p:nvPr/>
        </p:nvSpPr>
        <p:spPr bwMode="auto">
          <a:xfrm>
            <a:off x="2268538" y="4941888"/>
            <a:ext cx="1871662" cy="0"/>
          </a:xfrm>
          <a:prstGeom prst="line">
            <a:avLst/>
          </a:prstGeom>
          <a:noFill/>
          <a:ln w="28575">
            <a:solidFill>
              <a:srgbClr val="FF0000"/>
            </a:solidFill>
            <a:round/>
            <a:headEnd/>
            <a:tailEnd type="triangle" w="med" len="med"/>
          </a:ln>
        </p:spPr>
        <p:txBody>
          <a:bodyPr wrap="none"/>
          <a:lstStyle/>
          <a:p>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2362200"/>
            <a:ext cx="8915400" cy="1143000"/>
          </a:xfrm>
        </p:spPr>
        <p:txBody>
          <a:bodyPr/>
          <a:lstStyle/>
          <a:p>
            <a:pPr algn="l" eaLnBrk="1" hangingPunct="1"/>
            <a:r>
              <a:rPr lang="en-US" altLang="zh-CN" sz="4000" b="1" dirty="0" smtClean="0">
                <a:latin typeface="Times New Roman" pitchFamily="18" charset="0"/>
              </a:rPr>
              <a:t>Average half-lives of mRNA molecules</a:t>
            </a:r>
            <a:br>
              <a:rPr lang="en-US" altLang="zh-CN" sz="4000" b="1" dirty="0" smtClean="0">
                <a:latin typeface="Times New Roman" pitchFamily="18" charset="0"/>
              </a:rPr>
            </a:br>
            <a:r>
              <a:rPr lang="en-US" altLang="zh-CN" sz="4000" b="1" dirty="0" smtClean="0">
                <a:latin typeface="Times New Roman" pitchFamily="18" charset="0"/>
              </a:rPr>
              <a:t/>
            </a:r>
            <a:br>
              <a:rPr lang="en-US" altLang="zh-CN" sz="4000" b="1" dirty="0" smtClean="0">
                <a:latin typeface="Times New Roman" pitchFamily="18" charset="0"/>
              </a:rPr>
            </a:br>
            <a:r>
              <a:rPr lang="en-US" altLang="zh-CN" sz="4000" b="1" dirty="0" smtClean="0">
                <a:latin typeface="Times New Roman" pitchFamily="18" charset="0"/>
              </a:rPr>
              <a:t>	</a:t>
            </a:r>
            <a:r>
              <a:rPr lang="en-US" altLang="zh-CN" b="1" dirty="0" smtClean="0">
                <a:solidFill>
                  <a:srgbClr val="FF0000"/>
                </a:solidFill>
                <a:latin typeface="Times New Roman" pitchFamily="18" charset="0"/>
              </a:rPr>
              <a:t>Bacteria		1.5 minutes</a:t>
            </a:r>
            <a:br>
              <a:rPr lang="en-US" altLang="zh-CN" b="1" dirty="0" smtClean="0">
                <a:solidFill>
                  <a:srgbClr val="FF0000"/>
                </a:solidFill>
                <a:latin typeface="Times New Roman" pitchFamily="18" charset="0"/>
              </a:rPr>
            </a:br>
            <a:r>
              <a:rPr lang="en-US" altLang="zh-CN" b="1" dirty="0" smtClean="0">
                <a:latin typeface="Times New Roman" pitchFamily="18" charset="0"/>
              </a:rPr>
              <a:t>	</a:t>
            </a:r>
            <a:r>
              <a:rPr lang="en-US" altLang="zh-CN" b="1" dirty="0" smtClean="0">
                <a:solidFill>
                  <a:srgbClr val="3333FF"/>
                </a:solidFill>
                <a:latin typeface="Times New Roman" pitchFamily="18" charset="0"/>
              </a:rPr>
              <a:t>Vertebrates	 3 hours</a:t>
            </a:r>
            <a:r>
              <a:rPr lang="en-US" altLang="zh-CN" dirty="0" smtClean="0"/>
              <a:t>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0"/>
            <a:ext cx="7772400" cy="76200"/>
          </a:xfrm>
        </p:spPr>
        <p:txBody>
          <a:bodyPr/>
          <a:lstStyle/>
          <a:p>
            <a:pPr eaLnBrk="1" hangingPunct="1"/>
            <a:r>
              <a:rPr lang="en-US" altLang="zh-CN" dirty="0" smtClean="0"/>
              <a:t> </a:t>
            </a:r>
          </a:p>
        </p:txBody>
      </p:sp>
      <p:sp>
        <p:nvSpPr>
          <p:cNvPr id="74755" name="Rectangle 3"/>
          <p:cNvSpPr>
            <a:spLocks noGrp="1" noChangeArrowheads="1"/>
          </p:cNvSpPr>
          <p:nvPr>
            <p:ph type="body" idx="1"/>
          </p:nvPr>
        </p:nvSpPr>
        <p:spPr>
          <a:xfrm>
            <a:off x="228600" y="228600"/>
            <a:ext cx="8686800" cy="4114800"/>
          </a:xfrm>
        </p:spPr>
        <p:txBody>
          <a:bodyPr/>
          <a:lstStyle/>
          <a:p>
            <a:pPr eaLnBrk="1" hangingPunct="1">
              <a:lnSpc>
                <a:spcPct val="90000"/>
              </a:lnSpc>
              <a:defRPr/>
            </a:pPr>
            <a:r>
              <a:rPr lang="en-US" altLang="zh-CN" b="1" dirty="0" smtClean="0">
                <a:latin typeface="Times New Roman" pitchFamily="18" charset="0"/>
              </a:rPr>
              <a:t>The 5</a:t>
            </a:r>
            <a:r>
              <a:rPr lang="en-US" altLang="zh-CN" b="1" dirty="0" smtClean="0">
                <a:effectLst>
                  <a:outerShdw blurRad="38100" dist="38100" dir="2700000" algn="tl">
                    <a:srgbClr val="C0C0C0"/>
                  </a:outerShdw>
                </a:effectLst>
                <a:latin typeface="Times New Roman" pitchFamily="18" charset="0"/>
              </a:rPr>
              <a:t>’ to 3’ exoribonuclease</a:t>
            </a:r>
            <a:r>
              <a:rPr lang="en-US" altLang="zh-CN" b="1" dirty="0" smtClean="0">
                <a:latin typeface="Times New Roman" pitchFamily="18" charset="0"/>
              </a:rPr>
              <a:t> is probably the major degrading enzyme for mRNAs.</a:t>
            </a:r>
          </a:p>
          <a:p>
            <a:pPr eaLnBrk="1" hangingPunct="1">
              <a:lnSpc>
                <a:spcPct val="90000"/>
              </a:lnSpc>
              <a:defRPr/>
            </a:pPr>
            <a:r>
              <a:rPr lang="en-US" altLang="zh-CN" b="1" dirty="0" smtClean="0">
                <a:latin typeface="Times New Roman" pitchFamily="18" charset="0"/>
              </a:rPr>
              <a:t>The </a:t>
            </a:r>
            <a:r>
              <a:rPr lang="en-US" altLang="zh-CN" b="1" dirty="0" smtClean="0">
                <a:solidFill>
                  <a:srgbClr val="FF0000"/>
                </a:solidFill>
                <a:latin typeface="Times New Roman" pitchFamily="18" charset="0"/>
              </a:rPr>
              <a:t>polynucleotide phosphorylase</a:t>
            </a:r>
            <a:r>
              <a:rPr lang="en-US" altLang="zh-CN" b="1" dirty="0" smtClean="0">
                <a:latin typeface="Times New Roman" pitchFamily="18" charset="0"/>
              </a:rPr>
              <a:t> may be the other enzyme degrading mRNAs.</a:t>
            </a:r>
          </a:p>
          <a:p>
            <a:pPr eaLnBrk="1" hangingPunct="1">
              <a:lnSpc>
                <a:spcPct val="90000"/>
              </a:lnSpc>
              <a:defRPr/>
            </a:pPr>
            <a:r>
              <a:rPr lang="en-US" altLang="zh-CN" b="1" dirty="0" smtClean="0">
                <a:solidFill>
                  <a:srgbClr val="FF0000"/>
                </a:solidFill>
                <a:latin typeface="Times New Roman" pitchFamily="18" charset="0"/>
              </a:rPr>
              <a:t>Polynucleotide phosphorylase</a:t>
            </a:r>
            <a:r>
              <a:rPr lang="en-US" altLang="zh-CN" b="1" dirty="0" smtClean="0">
                <a:latin typeface="Times New Roman" pitchFamily="18" charset="0"/>
              </a:rPr>
              <a:t> was used to synthesize RNA for the first time in the test tube (in 1955) (Severo Ochoa shared the Nobel Prize with Arthur Kornberg in 1959 for this discovery).---</a:t>
            </a:r>
            <a:r>
              <a:rPr lang="en-US" altLang="zh-CN" b="1" dirty="0" smtClean="0">
                <a:solidFill>
                  <a:srgbClr val="3333FF"/>
                </a:solidFill>
                <a:latin typeface="Times New Roman" pitchFamily="18" charset="0"/>
              </a:rPr>
              <a:t>template-independent</a:t>
            </a:r>
          </a:p>
          <a:p>
            <a:pPr eaLnBrk="1" hangingPunct="1">
              <a:lnSpc>
                <a:spcPct val="90000"/>
              </a:lnSpc>
              <a:buFontTx/>
              <a:buNone/>
              <a:defRPr/>
            </a:pPr>
            <a:r>
              <a:rPr lang="en-US" altLang="zh-CN" b="1" dirty="0" smtClean="0">
                <a:solidFill>
                  <a:srgbClr val="FF0000"/>
                </a:solidFill>
                <a:latin typeface="Times New Roman" pitchFamily="18" charset="0"/>
              </a:rPr>
              <a:t>    (NMP)</a:t>
            </a:r>
            <a:r>
              <a:rPr lang="en-US" altLang="zh-CN" b="1" baseline="-25000" dirty="0" smtClean="0">
                <a:solidFill>
                  <a:srgbClr val="FF0000"/>
                </a:solidFill>
                <a:latin typeface="Times New Roman" pitchFamily="18" charset="0"/>
              </a:rPr>
              <a:t>n+1</a:t>
            </a:r>
            <a:r>
              <a:rPr lang="en-US" altLang="zh-CN" b="1" dirty="0" smtClean="0">
                <a:solidFill>
                  <a:srgbClr val="FF0000"/>
                </a:solidFill>
                <a:latin typeface="Times New Roman" pitchFamily="18" charset="0"/>
              </a:rPr>
              <a:t> + P</a:t>
            </a:r>
            <a:r>
              <a:rPr lang="en-US" altLang="zh-CN" b="1" baseline="-25000" dirty="0" smtClean="0">
                <a:solidFill>
                  <a:srgbClr val="FF0000"/>
                </a:solidFill>
                <a:latin typeface="Times New Roman" pitchFamily="18" charset="0"/>
              </a:rPr>
              <a:t>i	     </a:t>
            </a:r>
            <a:r>
              <a:rPr lang="en-US" altLang="zh-CN" b="1" dirty="0" smtClean="0">
                <a:solidFill>
                  <a:srgbClr val="FF0000"/>
                </a:solidFill>
                <a:latin typeface="Times New Roman" pitchFamily="18" charset="0"/>
              </a:rPr>
              <a:t>(NMP)</a:t>
            </a:r>
            <a:r>
              <a:rPr lang="en-US" altLang="zh-CN" b="1" baseline="-25000" dirty="0" smtClean="0">
                <a:solidFill>
                  <a:srgbClr val="FF0000"/>
                </a:solidFill>
                <a:latin typeface="Times New Roman" pitchFamily="18" charset="0"/>
              </a:rPr>
              <a:t>n</a:t>
            </a:r>
            <a:r>
              <a:rPr lang="en-US" altLang="zh-CN" b="1" dirty="0" smtClean="0">
                <a:solidFill>
                  <a:srgbClr val="FF0000"/>
                </a:solidFill>
                <a:latin typeface="Times New Roman" pitchFamily="18" charset="0"/>
              </a:rPr>
              <a:t> + NDP</a:t>
            </a:r>
          </a:p>
          <a:p>
            <a:pPr eaLnBrk="1" hangingPunct="1">
              <a:lnSpc>
                <a:spcPct val="90000"/>
              </a:lnSpc>
              <a:defRPr/>
            </a:pPr>
            <a:r>
              <a:rPr lang="en-US" altLang="zh-CN" b="1" dirty="0" smtClean="0">
                <a:latin typeface="Times New Roman" pitchFamily="18" charset="0"/>
              </a:rPr>
              <a:t>This enzyme was used to synthesize RNA polymers of different sequences and frequencies of bases for the elucidation of the genetic codes.</a:t>
            </a:r>
          </a:p>
        </p:txBody>
      </p:sp>
      <p:sp>
        <p:nvSpPr>
          <p:cNvPr id="84996" name="Line 7"/>
          <p:cNvSpPr>
            <a:spLocks noChangeShapeType="1"/>
          </p:cNvSpPr>
          <p:nvPr/>
        </p:nvSpPr>
        <p:spPr bwMode="auto">
          <a:xfrm>
            <a:off x="3203575" y="4868863"/>
            <a:ext cx="1143000" cy="0"/>
          </a:xfrm>
          <a:prstGeom prst="line">
            <a:avLst/>
          </a:prstGeom>
          <a:noFill/>
          <a:ln w="28575">
            <a:solidFill>
              <a:schemeClr val="tx1"/>
            </a:solidFill>
            <a:round/>
            <a:headEnd/>
            <a:tailEnd type="triangle" w="med" len="med"/>
          </a:ln>
        </p:spPr>
        <p:txBody>
          <a:bodyPr wrap="none" anchor="ctr"/>
          <a:lstStyle/>
          <a:p>
            <a:endParaRPr lang="zh-CN" altLang="en-US"/>
          </a:p>
        </p:txBody>
      </p:sp>
      <p:sp>
        <p:nvSpPr>
          <p:cNvPr id="84997" name="Line 8"/>
          <p:cNvSpPr>
            <a:spLocks noChangeShapeType="1"/>
          </p:cNvSpPr>
          <p:nvPr/>
        </p:nvSpPr>
        <p:spPr bwMode="auto">
          <a:xfrm flipH="1">
            <a:off x="3203575" y="4724400"/>
            <a:ext cx="1066800" cy="0"/>
          </a:xfrm>
          <a:prstGeom prst="line">
            <a:avLst/>
          </a:prstGeom>
          <a:noFill/>
          <a:ln w="28575">
            <a:solidFill>
              <a:schemeClr val="tx1"/>
            </a:solidFill>
            <a:round/>
            <a:headEnd/>
            <a:tailEnd type="triangle" w="med" len="med"/>
          </a:ln>
        </p:spPr>
        <p:txBody>
          <a:bodyPr wrap="none" anchor="ctr"/>
          <a:lstStyle/>
          <a:p>
            <a:endParaRPr lang="zh-CN" altLang="en-U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188640"/>
            <a:ext cx="9144000" cy="1143000"/>
          </a:xfrm>
        </p:spPr>
        <p:txBody>
          <a:bodyPr/>
          <a:lstStyle/>
          <a:p>
            <a:pPr eaLnBrk="1" hangingPunct="1"/>
            <a:r>
              <a:rPr lang="en-US" altLang="zh-CN" sz="4000" b="1" dirty="0" smtClean="0">
                <a:solidFill>
                  <a:srgbClr val="0000FF"/>
                </a:solidFill>
                <a:latin typeface="Times New Roman" pitchFamily="18" charset="0"/>
              </a:rPr>
              <a:t>28. Reverse transcriptases catalyze the production of DNA from RNA</a:t>
            </a:r>
          </a:p>
        </p:txBody>
      </p:sp>
      <p:sp>
        <p:nvSpPr>
          <p:cNvPr id="75779" name="Rectangle 3"/>
          <p:cNvSpPr>
            <a:spLocks noGrp="1" noChangeArrowheads="1"/>
          </p:cNvSpPr>
          <p:nvPr>
            <p:ph type="body" idx="1"/>
          </p:nvPr>
        </p:nvSpPr>
        <p:spPr>
          <a:xfrm>
            <a:off x="0" y="1484784"/>
            <a:ext cx="9144000" cy="5486400"/>
          </a:xfrm>
        </p:spPr>
        <p:txBody>
          <a:bodyPr/>
          <a:lstStyle/>
          <a:p>
            <a:pPr eaLnBrk="1" hangingPunct="1">
              <a:defRPr/>
            </a:pPr>
            <a:r>
              <a:rPr lang="en-US" altLang="zh-CN" sz="2800" b="1" dirty="0" smtClean="0">
                <a:latin typeface="Times New Roman" pitchFamily="18" charset="0"/>
              </a:rPr>
              <a:t>The existence of this enzyme in retroviruses ( RNA viruses) was predicted by Howard Temin in 1962, and proved by Temin and David Baltimore in 1970.</a:t>
            </a:r>
          </a:p>
          <a:p>
            <a:pPr eaLnBrk="1" hangingPunct="1">
              <a:defRPr/>
            </a:pPr>
            <a:r>
              <a:rPr lang="en-US" altLang="zh-CN" sz="2800" b="1" dirty="0" smtClean="0">
                <a:latin typeface="Times New Roman" pitchFamily="18" charset="0"/>
              </a:rPr>
              <a:t>This enzyme catalyzes </a:t>
            </a:r>
            <a:r>
              <a:rPr lang="en-US" altLang="zh-CN" sz="2800" b="1" dirty="0" smtClean="0">
                <a:solidFill>
                  <a:srgbClr val="FF0000"/>
                </a:solidFill>
                <a:latin typeface="Times New Roman" pitchFamily="18" charset="0"/>
              </a:rPr>
              <a:t>three reactions</a:t>
            </a:r>
            <a:r>
              <a:rPr lang="en-US" altLang="zh-CN" sz="2800" b="1" dirty="0" smtClean="0">
                <a:latin typeface="Times New Roman" pitchFamily="18" charset="0"/>
              </a:rPr>
              <a:t>: </a:t>
            </a:r>
          </a:p>
          <a:p>
            <a:pPr lvl="1" eaLnBrk="1" hangingPunct="1">
              <a:defRPr/>
            </a:pPr>
            <a:r>
              <a:rPr lang="en-US" altLang="zh-CN" b="1" dirty="0" smtClean="0">
                <a:effectLst>
                  <a:outerShdw blurRad="38100" dist="38100" dir="2700000" algn="tl">
                    <a:srgbClr val="C0C0C0"/>
                  </a:outerShdw>
                </a:effectLst>
                <a:latin typeface="Times New Roman" pitchFamily="18" charset="0"/>
              </a:rPr>
              <a:t>RNA-directed DNA synthesis</a:t>
            </a:r>
            <a:r>
              <a:rPr lang="en-US" altLang="zh-CN" b="1" dirty="0" smtClean="0">
                <a:latin typeface="Times New Roman" pitchFamily="18" charset="0"/>
              </a:rPr>
              <a:t> using tRNAs as primers</a:t>
            </a:r>
          </a:p>
          <a:p>
            <a:pPr lvl="1" eaLnBrk="1" hangingPunct="1">
              <a:defRPr/>
            </a:pPr>
            <a:r>
              <a:rPr lang="en-US" altLang="zh-CN" b="1" dirty="0" smtClean="0">
                <a:effectLst>
                  <a:outerShdw blurRad="38100" dist="38100" dir="2700000" algn="tl">
                    <a:srgbClr val="C0C0C0"/>
                  </a:outerShdw>
                </a:effectLst>
                <a:latin typeface="Times New Roman" pitchFamily="18" charset="0"/>
              </a:rPr>
              <a:t>Degradation of the RNA template</a:t>
            </a:r>
            <a:endParaRPr lang="en-US" altLang="zh-CN" b="1" dirty="0" smtClean="0">
              <a:latin typeface="Times New Roman" pitchFamily="18" charset="0"/>
            </a:endParaRPr>
          </a:p>
          <a:p>
            <a:pPr lvl="1" eaLnBrk="1" hangingPunct="1">
              <a:defRPr/>
            </a:pPr>
            <a:r>
              <a:rPr lang="en-US" altLang="zh-CN" b="1" dirty="0" smtClean="0">
                <a:effectLst>
                  <a:outerShdw blurRad="38100" dist="38100" dir="2700000" algn="tl">
                    <a:srgbClr val="C0C0C0"/>
                  </a:outerShdw>
                </a:effectLst>
                <a:latin typeface="Times New Roman" pitchFamily="18" charset="0"/>
              </a:rPr>
              <a:t>DNA-directed DNA synthesis</a:t>
            </a:r>
            <a:endParaRPr lang="en-US" altLang="zh-CN" b="1" dirty="0" smtClean="0">
              <a:latin typeface="Times New Roman" pitchFamily="18" charset="0"/>
            </a:endParaRPr>
          </a:p>
          <a:p>
            <a:pPr eaLnBrk="1" hangingPunct="1">
              <a:defRPr/>
            </a:pPr>
            <a:r>
              <a:rPr lang="en-US" altLang="zh-CN" sz="2800" b="1" dirty="0" smtClean="0">
                <a:latin typeface="Times New Roman" pitchFamily="18" charset="0"/>
              </a:rPr>
              <a:t>The enzyme has </a:t>
            </a:r>
            <a:r>
              <a:rPr lang="en-US" altLang="zh-CN" sz="2800" b="1" dirty="0" smtClean="0">
                <a:solidFill>
                  <a:srgbClr val="FF0000"/>
                </a:solidFill>
                <a:latin typeface="Times New Roman" pitchFamily="18" charset="0"/>
              </a:rPr>
              <a:t>no 3’ to 5’ proofreading exonuclease</a:t>
            </a:r>
            <a:r>
              <a:rPr lang="en-US" altLang="zh-CN" sz="2800" b="1" dirty="0" smtClean="0">
                <a:latin typeface="Times New Roman" pitchFamily="18" charset="0"/>
              </a:rPr>
              <a:t> activity, thus generating high rate of mutations.</a:t>
            </a:r>
          </a:p>
          <a:p>
            <a:pPr eaLnBrk="1" hangingPunct="1">
              <a:defRPr/>
            </a:pPr>
            <a:r>
              <a:rPr lang="en-US" altLang="zh-CN" sz="2800" b="1" dirty="0" smtClean="0">
                <a:latin typeface="Times New Roman" pitchFamily="18" charset="0"/>
              </a:rPr>
              <a:t>This enzyme is widely used to synthesize complementary DNAs (cDNAs) from mRNAs.</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figure_26_32"/>
          <p:cNvPicPr>
            <a:picLocks noChangeAspect="1" noChangeArrowheads="1"/>
          </p:cNvPicPr>
          <p:nvPr/>
        </p:nvPicPr>
        <p:blipFill>
          <a:blip r:embed="rId3" cstate="print"/>
          <a:srcRect/>
          <a:stretch>
            <a:fillRect/>
          </a:stretch>
        </p:blipFill>
        <p:spPr bwMode="auto">
          <a:xfrm>
            <a:off x="1331640" y="294193"/>
            <a:ext cx="6990552" cy="5178524"/>
          </a:xfrm>
          <a:prstGeom prst="rect">
            <a:avLst/>
          </a:prstGeom>
          <a:noFill/>
          <a:ln w="9525">
            <a:noFill/>
            <a:miter lim="800000"/>
            <a:headEnd/>
            <a:tailEnd/>
          </a:ln>
          <a:effectLst/>
        </p:spPr>
      </p:pic>
      <p:sp>
        <p:nvSpPr>
          <p:cNvPr id="3" name="矩形 2"/>
          <p:cNvSpPr/>
          <p:nvPr/>
        </p:nvSpPr>
        <p:spPr>
          <a:xfrm>
            <a:off x="107504" y="5661248"/>
            <a:ext cx="9145016" cy="954107"/>
          </a:xfrm>
          <a:prstGeom prst="rect">
            <a:avLst/>
          </a:prstGeom>
        </p:spPr>
        <p:txBody>
          <a:bodyPr wrap="square">
            <a:spAutoFit/>
          </a:bodyPr>
          <a:lstStyle/>
          <a:p>
            <a:pPr algn="ctr" eaLnBrk="0" hangingPunct="0"/>
            <a:r>
              <a:rPr lang="en-US" altLang="zh-CN" sz="2800" dirty="0" smtClean="0">
                <a:solidFill>
                  <a:srgbClr val="3333FF"/>
                </a:solidFill>
              </a:rPr>
              <a:t>Retroviral infection of a mammalian cell and integration of the retrovirus into the host chromosome</a:t>
            </a:r>
            <a:endParaRPr lang="zh-CN" altLang="en-US" sz="2800" dirty="0">
              <a:solidFill>
                <a:srgbClr val="3333FF"/>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755650" y="4941888"/>
            <a:ext cx="7651750" cy="1190625"/>
          </a:xfrm>
          <a:prstGeom prst="rect">
            <a:avLst/>
          </a:prstGeom>
          <a:noFill/>
          <a:ln w="9525">
            <a:noFill/>
            <a:miter lim="800000"/>
            <a:headEnd/>
            <a:tailEnd/>
          </a:ln>
          <a:effectLst/>
        </p:spPr>
        <p:txBody>
          <a:bodyPr wrap="none">
            <a:spAutoFit/>
          </a:bodyPr>
          <a:lstStyle/>
          <a:p>
            <a:pPr algn="ctr">
              <a:defRPr/>
            </a:pPr>
            <a:r>
              <a:rPr kumimoji="1" lang="en-US" altLang="zh-CN" sz="3600" dirty="0">
                <a:solidFill>
                  <a:srgbClr val="3333FF"/>
                </a:solidFill>
              </a:rPr>
              <a:t>Reverse transcriptases catalyze the</a:t>
            </a:r>
          </a:p>
          <a:p>
            <a:pPr algn="ctr">
              <a:defRPr/>
            </a:pPr>
            <a:r>
              <a:rPr kumimoji="1" lang="en-US" altLang="zh-CN" sz="3600" dirty="0">
                <a:solidFill>
                  <a:srgbClr val="3333FF"/>
                </a:solidFill>
              </a:rPr>
              <a:t>synthesis of DNA from RNA template.</a:t>
            </a:r>
          </a:p>
        </p:txBody>
      </p:sp>
      <p:pic>
        <p:nvPicPr>
          <p:cNvPr id="88067" name="Picture 4"/>
          <p:cNvPicPr>
            <a:picLocks noChangeAspect="1" noChangeArrowheads="1"/>
          </p:cNvPicPr>
          <p:nvPr/>
        </p:nvPicPr>
        <p:blipFill>
          <a:blip r:embed="rId2"/>
          <a:srcRect/>
          <a:stretch>
            <a:fillRect/>
          </a:stretch>
        </p:blipFill>
        <p:spPr bwMode="auto">
          <a:xfrm>
            <a:off x="2411413" y="333375"/>
            <a:ext cx="4668837" cy="4511675"/>
          </a:xfrm>
          <a:prstGeom prst="rect">
            <a:avLst/>
          </a:prstGeom>
          <a:noFill/>
          <a:ln w="9525">
            <a:noFill/>
            <a:miter lim="800000"/>
            <a:headEnd/>
            <a:tailEnd/>
          </a:ln>
        </p:spPr>
      </p:pic>
      <p:sp>
        <p:nvSpPr>
          <p:cNvPr id="88068" name="Rectangle 5"/>
          <p:cNvSpPr>
            <a:spLocks noChangeArrowheads="1"/>
          </p:cNvSpPr>
          <p:nvPr/>
        </p:nvSpPr>
        <p:spPr bwMode="auto">
          <a:xfrm>
            <a:off x="5219700" y="1484313"/>
            <a:ext cx="1800225" cy="863600"/>
          </a:xfrm>
          <a:prstGeom prst="rect">
            <a:avLst/>
          </a:prstGeom>
          <a:noFill/>
          <a:ln w="38100">
            <a:solidFill>
              <a:srgbClr val="FF0000"/>
            </a:solidFill>
            <a:miter lim="800000"/>
            <a:headEnd/>
            <a:tailEnd/>
          </a:ln>
        </p:spPr>
        <p:txBody>
          <a:bodyPr wrap="none" anchor="ctr"/>
          <a:lstStyle/>
          <a:p>
            <a:endParaRPr lang="zh-CN" alt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baltimor"/>
          <p:cNvPicPr>
            <a:picLocks noChangeAspect="1" noChangeArrowheads="1"/>
          </p:cNvPicPr>
          <p:nvPr/>
        </p:nvPicPr>
        <p:blipFill>
          <a:blip r:embed="rId2"/>
          <a:srcRect/>
          <a:stretch>
            <a:fillRect/>
          </a:stretch>
        </p:blipFill>
        <p:spPr bwMode="auto">
          <a:xfrm>
            <a:off x="1908175" y="0"/>
            <a:ext cx="5554663" cy="6629400"/>
          </a:xfrm>
          <a:prstGeom prst="rect">
            <a:avLst/>
          </a:prstGeom>
          <a:noFill/>
          <a:ln w="9525">
            <a:noFill/>
            <a:miter lim="800000"/>
            <a:headEnd/>
            <a:tailEnd/>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09600"/>
            <a:ext cx="9144000" cy="1143000"/>
          </a:xfrm>
        </p:spPr>
        <p:txBody>
          <a:bodyPr/>
          <a:lstStyle/>
          <a:p>
            <a:pPr eaLnBrk="1" hangingPunct="1"/>
            <a:r>
              <a:rPr lang="en-US" altLang="zh-CN" sz="4000" b="1" dirty="0" smtClean="0">
                <a:solidFill>
                  <a:srgbClr val="0000FF"/>
                </a:solidFill>
                <a:latin typeface="Times New Roman" pitchFamily="18" charset="0"/>
              </a:rPr>
              <a:t>29. Telomerase catalyzes the synthesis of the repeating telomere sequences (T</a:t>
            </a:r>
            <a:r>
              <a:rPr lang="en-US" altLang="zh-CN" sz="4000" b="1" baseline="-25000" dirty="0" smtClean="0">
                <a:solidFill>
                  <a:srgbClr val="0000FF"/>
                </a:solidFill>
                <a:latin typeface="Times New Roman" pitchFamily="18" charset="0"/>
              </a:rPr>
              <a:t>x</a:t>
            </a:r>
            <a:r>
              <a:rPr lang="en-US" altLang="zh-CN" sz="4000" b="1" dirty="0" smtClean="0">
                <a:solidFill>
                  <a:srgbClr val="0000FF"/>
                </a:solidFill>
                <a:latin typeface="Times New Roman" pitchFamily="18" charset="0"/>
              </a:rPr>
              <a:t>G</a:t>
            </a:r>
            <a:r>
              <a:rPr lang="en-US" altLang="zh-CN" sz="4000" b="1" baseline="-25000" dirty="0" smtClean="0">
                <a:solidFill>
                  <a:srgbClr val="0000FF"/>
                </a:solidFill>
                <a:latin typeface="Times New Roman" pitchFamily="18" charset="0"/>
              </a:rPr>
              <a:t>y</a:t>
            </a:r>
            <a:r>
              <a:rPr lang="en-US" altLang="zh-CN" sz="4000" b="1" dirty="0" smtClean="0">
                <a:solidFill>
                  <a:srgbClr val="0000FF"/>
                </a:solidFill>
                <a:latin typeface="Times New Roman" pitchFamily="18" charset="0"/>
              </a:rPr>
              <a:t>) using an internal RNA template</a:t>
            </a:r>
          </a:p>
        </p:txBody>
      </p:sp>
      <p:sp>
        <p:nvSpPr>
          <p:cNvPr id="90115" name="Rectangle 3"/>
          <p:cNvSpPr>
            <a:spLocks noGrp="1" noChangeArrowheads="1"/>
          </p:cNvSpPr>
          <p:nvPr>
            <p:ph type="body" idx="1"/>
          </p:nvPr>
        </p:nvSpPr>
        <p:spPr>
          <a:xfrm>
            <a:off x="0" y="2438400"/>
            <a:ext cx="8964613" cy="4114800"/>
          </a:xfrm>
        </p:spPr>
        <p:txBody>
          <a:bodyPr/>
          <a:lstStyle/>
          <a:p>
            <a:pPr eaLnBrk="1" hangingPunct="1"/>
            <a:r>
              <a:rPr lang="en-US" altLang="zh-CN" sz="2800" b="1" dirty="0" smtClean="0">
                <a:latin typeface="Times New Roman" pitchFamily="18" charset="0"/>
              </a:rPr>
              <a:t>Telomeres (</a:t>
            </a:r>
            <a:r>
              <a:rPr lang="zh-CN" altLang="en-US" sz="2800" b="1" dirty="0" smtClean="0">
                <a:latin typeface="楷体" panose="02010609060101010101" pitchFamily="49" charset="-122"/>
                <a:ea typeface="楷体" panose="02010609060101010101" pitchFamily="49" charset="-122"/>
              </a:rPr>
              <a:t>端粒</a:t>
            </a:r>
            <a:r>
              <a:rPr lang="en-US" altLang="zh-CN" sz="2800" b="1" dirty="0" smtClean="0">
                <a:latin typeface="Times New Roman" pitchFamily="18" charset="0"/>
              </a:rPr>
              <a:t>) consist of a few to a large number of tandem copies of a short oligonucleotide sequence that are located at the two ends of the linear chromosomal DNAs, </a:t>
            </a:r>
            <a:r>
              <a:rPr lang="en-US" altLang="zh-CN" sz="2800" b="1" dirty="0" smtClean="0">
                <a:solidFill>
                  <a:srgbClr val="FF0000"/>
                </a:solidFill>
                <a:latin typeface="Times New Roman" pitchFamily="18" charset="0"/>
              </a:rPr>
              <a:t>having a 3’ single strand extension</a:t>
            </a:r>
            <a:r>
              <a:rPr lang="en-US" altLang="zh-CN" sz="2800" b="1" dirty="0" smtClean="0">
                <a:latin typeface="Times New Roman" pitchFamily="18" charset="0"/>
              </a:rPr>
              <a:t> (on the TG strand).</a:t>
            </a:r>
          </a:p>
          <a:p>
            <a:pPr eaLnBrk="1" hangingPunct="1"/>
            <a:r>
              <a:rPr lang="en-US" altLang="zh-CN" sz="2800" b="1" dirty="0" smtClean="0">
                <a:latin typeface="Times New Roman" pitchFamily="18" charset="0"/>
              </a:rPr>
              <a:t>Telomerase acts to prevent the chromosomal ends from becoming shortened after each replication (the end part of the lagging strand can not be duplicated).</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a:xfrm>
            <a:off x="0" y="285750"/>
            <a:ext cx="9144000" cy="4114800"/>
          </a:xfrm>
        </p:spPr>
        <p:txBody>
          <a:bodyPr/>
          <a:lstStyle/>
          <a:p>
            <a:pPr eaLnBrk="1" hangingPunct="1">
              <a:lnSpc>
                <a:spcPct val="90000"/>
              </a:lnSpc>
              <a:defRPr/>
            </a:pPr>
            <a:r>
              <a:rPr lang="en-US" altLang="zh-CN" b="1" dirty="0" smtClean="0">
                <a:solidFill>
                  <a:srgbClr val="FF0000"/>
                </a:solidFill>
                <a:latin typeface="Times New Roman" pitchFamily="18" charset="0"/>
              </a:rPr>
              <a:t>Telomerase</a:t>
            </a:r>
            <a:r>
              <a:rPr lang="en-US" altLang="zh-CN" b="1" dirty="0" smtClean="0">
                <a:latin typeface="Times New Roman" pitchFamily="18" charset="0"/>
              </a:rPr>
              <a:t> </a:t>
            </a:r>
            <a:r>
              <a:rPr lang="en-US" altLang="zh-CN" b="1" dirty="0" smtClean="0">
                <a:solidFill>
                  <a:srgbClr val="FF0000"/>
                </a:solidFill>
                <a:latin typeface="Times New Roman" pitchFamily="18" charset="0"/>
              </a:rPr>
              <a:t>(</a:t>
            </a:r>
            <a:r>
              <a:rPr lang="zh-CN" altLang="en-US" b="1" dirty="0" smtClean="0">
                <a:solidFill>
                  <a:srgbClr val="FF0000"/>
                </a:solidFill>
                <a:latin typeface="楷体" panose="02010609060101010101" pitchFamily="49" charset="-122"/>
                <a:ea typeface="楷体" panose="02010609060101010101" pitchFamily="49" charset="-122"/>
              </a:rPr>
              <a:t>端粒酶</a:t>
            </a:r>
            <a:r>
              <a:rPr lang="en-US" altLang="zh-CN" b="1" dirty="0" smtClean="0">
                <a:solidFill>
                  <a:srgbClr val="FF0000"/>
                </a:solidFill>
                <a:latin typeface="Times New Roman" pitchFamily="18" charset="0"/>
              </a:rPr>
              <a:t>) is actually a reverse transcriptase</a:t>
            </a:r>
            <a:r>
              <a:rPr lang="en-US" altLang="zh-CN" b="1" dirty="0" smtClean="0">
                <a:effectLst>
                  <a:outerShdw blurRad="38100" dist="38100" dir="2700000" algn="tl">
                    <a:srgbClr val="C0C0C0"/>
                  </a:outerShdw>
                </a:effectLst>
                <a:latin typeface="Times New Roman" pitchFamily="18" charset="0"/>
              </a:rPr>
              <a:t>, </a:t>
            </a:r>
            <a:r>
              <a:rPr lang="en-US" altLang="zh-CN" b="1" dirty="0" smtClean="0">
                <a:latin typeface="Times New Roman" pitchFamily="18" charset="0"/>
              </a:rPr>
              <a:t>but uses a short segment of an internal RNA molecule (~150 nucleotides) as the template to extend the end.</a:t>
            </a:r>
          </a:p>
          <a:p>
            <a:pPr eaLnBrk="1" hangingPunct="1">
              <a:lnSpc>
                <a:spcPct val="90000"/>
              </a:lnSpc>
              <a:defRPr/>
            </a:pPr>
            <a:r>
              <a:rPr lang="en-US" altLang="zh-CN" b="1" dirty="0" smtClean="0">
                <a:latin typeface="Times New Roman" pitchFamily="18" charset="0"/>
              </a:rPr>
              <a:t>The C</a:t>
            </a:r>
            <a:r>
              <a:rPr lang="en-US" altLang="zh-CN" b="1" baseline="-25000" dirty="0" smtClean="0">
                <a:latin typeface="Times New Roman" pitchFamily="18" charset="0"/>
              </a:rPr>
              <a:t>y</a:t>
            </a:r>
            <a:r>
              <a:rPr lang="en-US" altLang="zh-CN" b="1" dirty="0" smtClean="0">
                <a:latin typeface="Times New Roman" pitchFamily="18" charset="0"/>
              </a:rPr>
              <a:t>A</a:t>
            </a:r>
            <a:r>
              <a:rPr lang="en-US" altLang="zh-CN" b="1" baseline="-25000" dirty="0" smtClean="0">
                <a:latin typeface="Times New Roman" pitchFamily="18" charset="0"/>
              </a:rPr>
              <a:t>x</a:t>
            </a:r>
            <a:r>
              <a:rPr lang="en-US" altLang="zh-CN" b="1" dirty="0" smtClean="0">
                <a:latin typeface="Times New Roman" pitchFamily="18" charset="0"/>
              </a:rPr>
              <a:t> strand is believed to be synthesized by a DNA polymerase using a RNA primer.</a:t>
            </a:r>
          </a:p>
          <a:p>
            <a:pPr eaLnBrk="1" hangingPunct="1">
              <a:lnSpc>
                <a:spcPct val="90000"/>
              </a:lnSpc>
              <a:defRPr/>
            </a:pPr>
            <a:r>
              <a:rPr lang="en-US" altLang="zh-CN" b="1" dirty="0" smtClean="0">
                <a:latin typeface="Times New Roman" pitchFamily="18" charset="0"/>
              </a:rPr>
              <a:t>The ends of a linear chromosome is often protected by binding to specific proteins, forming a T loop structure in higher eukaryotes, where the single-stranded DNA is sequestered.</a:t>
            </a:r>
          </a:p>
          <a:p>
            <a:pPr eaLnBrk="1" hangingPunct="1">
              <a:lnSpc>
                <a:spcPct val="90000"/>
              </a:lnSpc>
              <a:defRPr/>
            </a:pPr>
            <a:r>
              <a:rPr lang="en-US" altLang="zh-CN" b="1" dirty="0" smtClean="0">
                <a:solidFill>
                  <a:srgbClr val="FF0000"/>
                </a:solidFill>
                <a:latin typeface="Times New Roman" pitchFamily="18" charset="0"/>
              </a:rPr>
              <a:t>The length of the telomere seems to be inversely related to the life span of cells and individuals (shortens as one ages).</a:t>
            </a:r>
          </a:p>
          <a:p>
            <a:pPr eaLnBrk="1" hangingPunct="1">
              <a:lnSpc>
                <a:spcPct val="90000"/>
              </a:lnSpc>
              <a:defRPr/>
            </a:pPr>
            <a:endParaRPr lang="en-US" altLang="zh-CN" b="1" dirty="0" smtClean="0">
              <a:solidFill>
                <a:srgbClr val="FF0000"/>
              </a:solidFill>
              <a:latin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figure_26_38a"/>
          <p:cNvPicPr>
            <a:picLocks noChangeAspect="1" noChangeArrowheads="1"/>
          </p:cNvPicPr>
          <p:nvPr/>
        </p:nvPicPr>
        <p:blipFill>
          <a:blip r:embed="rId3" cstate="print"/>
          <a:srcRect/>
          <a:stretch>
            <a:fillRect/>
          </a:stretch>
        </p:blipFill>
        <p:spPr bwMode="auto">
          <a:xfrm>
            <a:off x="2628900" y="152400"/>
            <a:ext cx="3887788" cy="6557963"/>
          </a:xfrm>
          <a:prstGeom prst="rect">
            <a:avLst/>
          </a:prstGeom>
          <a:noFill/>
          <a:ln w="9525">
            <a:noFill/>
            <a:miter lim="800000"/>
            <a:headEnd/>
            <a:tailEnd/>
          </a:ln>
          <a:effectLst/>
        </p:spPr>
      </p:pic>
      <p:sp>
        <p:nvSpPr>
          <p:cNvPr id="4" name="TextBox 3"/>
          <p:cNvSpPr txBox="1"/>
          <p:nvPr/>
        </p:nvSpPr>
        <p:spPr>
          <a:xfrm>
            <a:off x="5508104" y="6273225"/>
            <a:ext cx="3481787" cy="584775"/>
          </a:xfrm>
          <a:prstGeom prst="rect">
            <a:avLst/>
          </a:prstGeom>
          <a:noFill/>
        </p:spPr>
        <p:txBody>
          <a:bodyPr wrap="none" rtlCol="0">
            <a:spAutoFit/>
          </a:bodyPr>
          <a:lstStyle/>
          <a:p>
            <a:r>
              <a:rPr lang="en-US" altLang="zh-CN" dirty="0" smtClean="0">
                <a:solidFill>
                  <a:srgbClr val="3333FF"/>
                </a:solidFill>
              </a:rPr>
              <a:t>Telomere synthesis</a:t>
            </a:r>
            <a:endParaRPr lang="zh-CN" altLang="en-US" dirty="0">
              <a:solidFill>
                <a:srgbClr val="3333FF"/>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609600"/>
            <a:ext cx="9144000" cy="1143000"/>
          </a:xfrm>
        </p:spPr>
        <p:txBody>
          <a:bodyPr/>
          <a:lstStyle/>
          <a:p>
            <a:pPr eaLnBrk="1" hangingPunct="1">
              <a:defRPr/>
            </a:pPr>
            <a:r>
              <a:rPr lang="en-US" altLang="zh-CN" b="1" dirty="0" smtClean="0">
                <a:solidFill>
                  <a:srgbClr val="3333FF"/>
                </a:solidFill>
                <a:latin typeface="Times New Roman" pitchFamily="18" charset="0"/>
                <a:ea typeface="+mn-ea"/>
                <a:cs typeface="Times New Roman" pitchFamily="18" charset="0"/>
              </a:rPr>
              <a:t>Unique features of telomerase</a:t>
            </a:r>
            <a:r>
              <a:rPr lang="en-US" altLang="zh-CN" sz="4000" dirty="0" smtClean="0"/>
              <a:t/>
            </a:r>
            <a:br>
              <a:rPr lang="en-US" altLang="zh-CN" sz="4000" dirty="0" smtClean="0"/>
            </a:br>
            <a:endParaRPr lang="en-US" altLang="zh-CN" sz="4000" b="1" dirty="0" smtClean="0">
              <a:solidFill>
                <a:srgbClr val="0000FF"/>
              </a:solidFill>
              <a:latin typeface="Times New Roman" pitchFamily="18" charset="0"/>
            </a:endParaRPr>
          </a:p>
        </p:txBody>
      </p:sp>
      <p:sp>
        <p:nvSpPr>
          <p:cNvPr id="93187" name="Rectangle 3"/>
          <p:cNvSpPr>
            <a:spLocks noGrp="1" noChangeArrowheads="1"/>
          </p:cNvSpPr>
          <p:nvPr>
            <p:ph type="body" idx="1"/>
          </p:nvPr>
        </p:nvSpPr>
        <p:spPr>
          <a:xfrm>
            <a:off x="285750" y="1643063"/>
            <a:ext cx="8715375" cy="4114800"/>
          </a:xfrm>
        </p:spPr>
        <p:txBody>
          <a:bodyPr/>
          <a:lstStyle/>
          <a:p>
            <a:pPr eaLnBrk="1" hangingPunct="1"/>
            <a:r>
              <a:rPr lang="en-US" altLang="zh-CN" b="1" dirty="0" smtClean="0">
                <a:latin typeface="Times New Roman" pitchFamily="18" charset="0"/>
                <a:cs typeface="Times New Roman" pitchFamily="18" charset="0"/>
              </a:rPr>
              <a:t>Two components---- telomerase reverse</a:t>
            </a:r>
          </a:p>
          <a:p>
            <a:pPr eaLnBrk="1" hangingPunct="1">
              <a:buFontTx/>
              <a:buNone/>
            </a:pPr>
            <a:r>
              <a:rPr lang="en-US" altLang="zh-CN" b="1" dirty="0" smtClean="0">
                <a:latin typeface="Times New Roman" pitchFamily="18" charset="0"/>
                <a:cs typeface="Times New Roman" pitchFamily="18" charset="0"/>
              </a:rPr>
              <a:t>    transcriptase (TERT) protein and telomerase </a:t>
            </a:r>
          </a:p>
          <a:p>
            <a:pPr eaLnBrk="1" hangingPunct="1">
              <a:buFontTx/>
              <a:buNone/>
            </a:pPr>
            <a:r>
              <a:rPr lang="en-US" altLang="zh-CN" b="1" dirty="0" smtClean="0">
                <a:latin typeface="Times New Roman" pitchFamily="18" charset="0"/>
                <a:cs typeface="Times New Roman" pitchFamily="18" charset="0"/>
              </a:rPr>
              <a:t>    RNA</a:t>
            </a:r>
          </a:p>
          <a:p>
            <a:pPr eaLnBrk="1" hangingPunct="1"/>
            <a:r>
              <a:rPr lang="en-US" altLang="zh-CN" b="1" dirty="0" smtClean="0">
                <a:latin typeface="Times New Roman" pitchFamily="18" charset="0"/>
                <a:cs typeface="Times New Roman" pitchFamily="18" charset="0"/>
              </a:rPr>
              <a:t>Internal RNA serves as template for reverse</a:t>
            </a:r>
          </a:p>
          <a:p>
            <a:pPr eaLnBrk="1" hangingPunct="1">
              <a:buFontTx/>
              <a:buNone/>
            </a:pPr>
            <a:r>
              <a:rPr lang="en-US" altLang="zh-CN" b="1" dirty="0" smtClean="0">
                <a:latin typeface="Times New Roman" pitchFamily="18" charset="0"/>
                <a:cs typeface="Times New Roman" pitchFamily="18" charset="0"/>
              </a:rPr>
              <a:t>    transcription by TERT</a:t>
            </a:r>
          </a:p>
          <a:p>
            <a:pPr eaLnBrk="1" hangingPunct="1"/>
            <a:r>
              <a:rPr lang="en-US" altLang="zh-CN" b="1" dirty="0" smtClean="0">
                <a:latin typeface="Times New Roman" pitchFamily="18" charset="0"/>
                <a:cs typeface="Times New Roman" pitchFamily="18" charset="0"/>
              </a:rPr>
              <a:t>Ability to translocate along the DNA</a:t>
            </a:r>
            <a:endParaRPr lang="zh-CN" altLang="en-US" b="1" smtClean="0">
              <a:latin typeface="Times New Roman" pitchFamily="18" charset="0"/>
              <a:cs typeface="Times New Roman" pitchFamily="18" charset="0"/>
            </a:endParaRPr>
          </a:p>
          <a:p>
            <a:pPr eaLnBrk="1" hangingPunct="1"/>
            <a:endParaRPr lang="en-US" altLang="zh-CN" sz="2800" b="1" dirty="0" smtClean="0">
              <a:latin typeface="Times New Roman" pitchFamily="18"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figure_26_04"/>
          <p:cNvPicPr>
            <a:picLocks noChangeAspect="1" noChangeArrowheads="1"/>
          </p:cNvPicPr>
          <p:nvPr/>
        </p:nvPicPr>
        <p:blipFill>
          <a:blip r:embed="rId3" cstate="print"/>
          <a:srcRect/>
          <a:stretch>
            <a:fillRect/>
          </a:stretch>
        </p:blipFill>
        <p:spPr bwMode="auto">
          <a:xfrm>
            <a:off x="304800" y="1231900"/>
            <a:ext cx="8531225" cy="4394200"/>
          </a:xfrm>
          <a:prstGeom prst="rect">
            <a:avLst/>
          </a:prstGeom>
          <a:noFill/>
          <a:ln w="9525">
            <a:noFill/>
            <a:miter lim="800000"/>
            <a:headEnd/>
            <a:tailEnd/>
          </a:ln>
          <a:effectLst/>
        </p:spPr>
      </p:pic>
      <p:sp>
        <p:nvSpPr>
          <p:cNvPr id="3" name="矩形 2"/>
          <p:cNvSpPr/>
          <p:nvPr/>
        </p:nvSpPr>
        <p:spPr>
          <a:xfrm>
            <a:off x="179512" y="5589240"/>
            <a:ext cx="8964488" cy="1077218"/>
          </a:xfrm>
          <a:prstGeom prst="rect">
            <a:avLst/>
          </a:prstGeom>
        </p:spPr>
        <p:txBody>
          <a:bodyPr wrap="square">
            <a:spAutoFit/>
          </a:bodyPr>
          <a:lstStyle/>
          <a:p>
            <a:pPr algn="ctr"/>
            <a:r>
              <a:rPr lang="en-US" altLang="zh-CN" dirty="0" smtClean="0">
                <a:solidFill>
                  <a:srgbClr val="3333FF"/>
                </a:solidFill>
              </a:rPr>
              <a:t>Structure of the RNA polymerase </a:t>
            </a:r>
          </a:p>
          <a:p>
            <a:pPr algn="ctr"/>
            <a:r>
              <a:rPr lang="en-US" altLang="zh-CN" dirty="0" smtClean="0">
                <a:solidFill>
                  <a:srgbClr val="3333FF"/>
                </a:solidFill>
              </a:rPr>
              <a:t>holoenzyme of the bacterium </a:t>
            </a:r>
            <a:r>
              <a:rPr lang="en-US" altLang="zh-CN" i="1" dirty="0" smtClean="0">
                <a:solidFill>
                  <a:srgbClr val="3333FF"/>
                </a:solidFill>
              </a:rPr>
              <a:t>Thermus aquaticus</a:t>
            </a:r>
            <a:endParaRPr lang="en-US" altLang="zh-CN" i="1" dirty="0">
              <a:solidFill>
                <a:srgbClr val="3333FF"/>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figure_26_38b"/>
          <p:cNvPicPr>
            <a:picLocks noChangeAspect="1" noChangeArrowheads="1"/>
          </p:cNvPicPr>
          <p:nvPr/>
        </p:nvPicPr>
        <p:blipFill>
          <a:blip r:embed="rId3" cstate="print"/>
          <a:srcRect/>
          <a:stretch>
            <a:fillRect/>
          </a:stretch>
        </p:blipFill>
        <p:spPr bwMode="auto">
          <a:xfrm>
            <a:off x="304800" y="266700"/>
            <a:ext cx="8531225" cy="6337300"/>
          </a:xfrm>
          <a:prstGeom prst="rect">
            <a:avLst/>
          </a:prstGeom>
          <a:noFill/>
          <a:ln w="9525">
            <a:noFill/>
            <a:miter lim="800000"/>
            <a:headEnd/>
            <a:tailEnd/>
          </a:ln>
          <a:effectLst/>
        </p:spPr>
      </p:pic>
      <p:sp>
        <p:nvSpPr>
          <p:cNvPr id="3" name="TextBox 2"/>
          <p:cNvSpPr txBox="1"/>
          <p:nvPr/>
        </p:nvSpPr>
        <p:spPr>
          <a:xfrm>
            <a:off x="2491538" y="6334780"/>
            <a:ext cx="6652462" cy="523220"/>
          </a:xfrm>
          <a:prstGeom prst="rect">
            <a:avLst/>
          </a:prstGeom>
          <a:noFill/>
        </p:spPr>
        <p:txBody>
          <a:bodyPr wrap="none" rtlCol="0">
            <a:spAutoFit/>
          </a:bodyPr>
          <a:lstStyle/>
          <a:p>
            <a:r>
              <a:rPr lang="en-US" altLang="zh-CN" sz="2800" dirty="0" smtClean="0">
                <a:solidFill>
                  <a:srgbClr val="3333FF"/>
                </a:solidFill>
                <a:cs typeface="Times New Roman" pitchFamily="18" charset="0"/>
              </a:rPr>
              <a:t>Proposed structure of T loops in telomeres</a:t>
            </a:r>
            <a:endParaRPr lang="zh-CN" altLang="en-US" sz="2800" dirty="0">
              <a:solidFill>
                <a:srgbClr val="3333FF"/>
              </a:solidFill>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figure_26_38c"/>
          <p:cNvPicPr>
            <a:picLocks noChangeAspect="1" noChangeArrowheads="1"/>
          </p:cNvPicPr>
          <p:nvPr/>
        </p:nvPicPr>
        <p:blipFill>
          <a:blip r:embed="rId3"/>
          <a:srcRect/>
          <a:stretch>
            <a:fillRect/>
          </a:stretch>
        </p:blipFill>
        <p:spPr bwMode="auto">
          <a:xfrm>
            <a:off x="467544" y="116632"/>
            <a:ext cx="8299648" cy="5561413"/>
          </a:xfrm>
          <a:prstGeom prst="rect">
            <a:avLst/>
          </a:prstGeom>
          <a:noFill/>
          <a:ln w="9525">
            <a:noFill/>
            <a:miter lim="800000"/>
            <a:headEnd/>
            <a:tailEnd/>
          </a:ln>
          <a:effectLst/>
        </p:spPr>
      </p:pic>
      <p:sp>
        <p:nvSpPr>
          <p:cNvPr id="3" name="矩形 2"/>
          <p:cNvSpPr/>
          <p:nvPr/>
        </p:nvSpPr>
        <p:spPr>
          <a:xfrm>
            <a:off x="836948" y="5643547"/>
            <a:ext cx="7560840" cy="1323439"/>
          </a:xfrm>
          <a:prstGeom prst="rect">
            <a:avLst/>
          </a:prstGeom>
        </p:spPr>
        <p:txBody>
          <a:bodyPr wrap="square">
            <a:spAutoFit/>
          </a:bodyPr>
          <a:lstStyle/>
          <a:p>
            <a:pPr algn="ctr"/>
            <a:r>
              <a:rPr lang="en-US" altLang="zh-CN" sz="4000" dirty="0" smtClean="0">
                <a:solidFill>
                  <a:srgbClr val="3333FF"/>
                </a:solidFill>
                <a:cs typeface="Times New Roman" pitchFamily="18" charset="0"/>
              </a:rPr>
              <a:t>Electron micrograph of a T loop </a:t>
            </a:r>
          </a:p>
          <a:p>
            <a:pPr algn="ctr"/>
            <a:r>
              <a:rPr lang="en-US" altLang="zh-CN" sz="4000" dirty="0" smtClean="0">
                <a:solidFill>
                  <a:srgbClr val="3333FF"/>
                </a:solidFill>
                <a:cs typeface="Times New Roman" pitchFamily="18" charset="0"/>
              </a:rPr>
              <a:t>at the end of a chromosome  </a:t>
            </a:r>
            <a:endParaRPr lang="zh-CN" altLang="en-US" sz="4000" dirty="0">
              <a:solidFill>
                <a:srgbClr val="3333FF"/>
              </a:solidFill>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286000"/>
            <a:ext cx="7772400" cy="1143000"/>
          </a:xfrm>
        </p:spPr>
        <p:txBody>
          <a:bodyPr/>
          <a:lstStyle/>
          <a:p>
            <a:r>
              <a:rPr lang="en-US" altLang="zh-CN" sz="3600" b="1" dirty="0" smtClean="0">
                <a:latin typeface="Times New Roman" pitchFamily="18" charset="0"/>
                <a:cs typeface="Times New Roman" pitchFamily="18" charset="0"/>
              </a:rPr>
              <a:t>2009 Nobel Prize for Medicine </a:t>
            </a:r>
            <a:r>
              <a:rPr lang="en-US" altLang="zh-CN" sz="2400" b="1" dirty="0" smtClean="0">
                <a:latin typeface="Times New Roman" pitchFamily="18" charset="0"/>
                <a:cs typeface="Times New Roman" pitchFamily="18" charset="0"/>
              </a:rPr>
              <a:t/>
            </a:r>
            <a:br>
              <a:rPr lang="en-US" altLang="zh-CN" sz="2400" b="1" dirty="0" smtClean="0">
                <a:latin typeface="Times New Roman" pitchFamily="18" charset="0"/>
                <a:cs typeface="Times New Roman" pitchFamily="18" charset="0"/>
              </a:rPr>
            </a:br>
            <a:r>
              <a:rPr lang="en-US" altLang="zh-CN" sz="2400" b="1" dirty="0" smtClean="0">
                <a:latin typeface="Times New Roman" pitchFamily="18" charset="0"/>
                <a:cs typeface="Times New Roman" pitchFamily="18" charset="0"/>
              </a:rPr>
              <a:t>Elizabeth Blackburn, Carol Greider and Jack Szostak </a:t>
            </a:r>
            <a:br>
              <a:rPr lang="en-US" altLang="zh-CN" sz="2400" b="1" dirty="0" smtClean="0">
                <a:latin typeface="Times New Roman" pitchFamily="18" charset="0"/>
                <a:cs typeface="Times New Roman" pitchFamily="18" charset="0"/>
              </a:rPr>
            </a:br>
            <a:r>
              <a:rPr lang="en-US" altLang="zh-CN" sz="2400" b="1" dirty="0" smtClean="0">
                <a:latin typeface="Times New Roman" pitchFamily="18" charset="0"/>
                <a:cs typeface="Times New Roman" pitchFamily="18" charset="0"/>
              </a:rPr>
              <a:t/>
            </a:r>
            <a:br>
              <a:rPr lang="en-US" altLang="zh-CN" sz="2400" b="1" dirty="0" smtClean="0">
                <a:latin typeface="Times New Roman" pitchFamily="18" charset="0"/>
                <a:cs typeface="Times New Roman" pitchFamily="18" charset="0"/>
              </a:rPr>
            </a:br>
            <a:r>
              <a:rPr lang="en-US" altLang="zh-CN" sz="2400" b="1" dirty="0" smtClean="0">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"for the discovery of how chromosomes are protected by telomeres and the enzyme telomerase"</a:t>
            </a:r>
            <a:br>
              <a:rPr lang="en-US" altLang="zh-CN" sz="2400" b="1" dirty="0" smtClean="0">
                <a:solidFill>
                  <a:srgbClr val="FF0000"/>
                </a:solidFill>
                <a:latin typeface="Times New Roman" pitchFamily="18" charset="0"/>
                <a:cs typeface="Times New Roman" pitchFamily="18" charset="0"/>
              </a:rPr>
            </a:br>
            <a:endParaRPr lang="en-US" altLang="zh-CN" sz="2400" b="1" dirty="0" smtClean="0">
              <a:solidFill>
                <a:srgbClr val="FF0000"/>
              </a:solidFill>
              <a:latin typeface="Times New Roman" pitchFamily="18" charset="0"/>
              <a:cs typeface="Times New Roman" pitchFamily="18" charset="0"/>
            </a:endParaRPr>
          </a:p>
        </p:txBody>
      </p:sp>
      <p:pic>
        <p:nvPicPr>
          <p:cNvPr id="94211" name="Picture 4" descr="nobelmed09"/>
          <p:cNvPicPr>
            <a:picLocks noChangeAspect="1" noChangeArrowheads="1"/>
          </p:cNvPicPr>
          <p:nvPr/>
        </p:nvPicPr>
        <p:blipFill>
          <a:blip r:embed="rId3"/>
          <a:srcRect/>
          <a:stretch>
            <a:fillRect/>
          </a:stretch>
        </p:blipFill>
        <p:spPr bwMode="auto">
          <a:xfrm>
            <a:off x="1600200" y="4495800"/>
            <a:ext cx="5537200" cy="1747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8348" y="404664"/>
            <a:ext cx="9144000" cy="1143000"/>
          </a:xfrm>
        </p:spPr>
        <p:txBody>
          <a:bodyPr/>
          <a:lstStyle/>
          <a:p>
            <a:pPr eaLnBrk="1" hangingPunct="1"/>
            <a:r>
              <a:rPr lang="en-US" altLang="zh-CN" b="1" dirty="0" smtClean="0">
                <a:solidFill>
                  <a:srgbClr val="0000FF"/>
                </a:solidFill>
                <a:latin typeface="Times New Roman" pitchFamily="18" charset="0"/>
              </a:rPr>
              <a:t>30. Some viral RNAs are replicated by RNA-directed RNA polymerase</a:t>
            </a:r>
          </a:p>
        </p:txBody>
      </p:sp>
      <p:sp>
        <p:nvSpPr>
          <p:cNvPr id="81923" name="Rectangle 3"/>
          <p:cNvSpPr>
            <a:spLocks noGrp="1" noChangeArrowheads="1"/>
          </p:cNvSpPr>
          <p:nvPr>
            <p:ph type="body" idx="1"/>
          </p:nvPr>
        </p:nvSpPr>
        <p:spPr>
          <a:xfrm>
            <a:off x="-9237" y="1916832"/>
            <a:ext cx="9144000" cy="4114800"/>
          </a:xfrm>
        </p:spPr>
        <p:txBody>
          <a:bodyPr/>
          <a:lstStyle/>
          <a:p>
            <a:pPr eaLnBrk="1" hangingPunct="1">
              <a:lnSpc>
                <a:spcPct val="90000"/>
              </a:lnSpc>
              <a:defRPr/>
            </a:pPr>
            <a:r>
              <a:rPr lang="en-US" altLang="zh-CN" sz="2800" b="1" dirty="0" smtClean="0">
                <a:latin typeface="Times New Roman" pitchFamily="18" charset="0"/>
              </a:rPr>
              <a:t>The RNA genomes of some viruses (having bacteria, animals or plants as their hosts) are replicated using RNA-directed RNA polymerases (or </a:t>
            </a:r>
            <a:r>
              <a:rPr lang="en-US" altLang="zh-CN" sz="2800" b="1" dirty="0" smtClean="0">
                <a:solidFill>
                  <a:srgbClr val="FF0000"/>
                </a:solidFill>
                <a:effectLst>
                  <a:outerShdw blurRad="38100" dist="38100" dir="2700000" algn="tl">
                    <a:srgbClr val="C0C0C0"/>
                  </a:outerShdw>
                </a:effectLst>
                <a:latin typeface="Times New Roman" pitchFamily="18" charset="0"/>
              </a:rPr>
              <a:t>RNA replicases</a:t>
            </a:r>
            <a:r>
              <a:rPr lang="en-US" altLang="zh-CN" sz="2800" b="1" dirty="0" smtClean="0">
                <a:latin typeface="Times New Roman" pitchFamily="18" charset="0"/>
              </a:rPr>
              <a:t>).</a:t>
            </a:r>
          </a:p>
          <a:p>
            <a:pPr eaLnBrk="1" hangingPunct="1">
              <a:lnSpc>
                <a:spcPct val="90000"/>
              </a:lnSpc>
              <a:defRPr/>
            </a:pPr>
            <a:r>
              <a:rPr lang="en-US" altLang="zh-CN" sz="2800" b="1" dirty="0" smtClean="0">
                <a:latin typeface="Times New Roman" pitchFamily="18" charset="0"/>
              </a:rPr>
              <a:t>The RNA replicase from bacteriophage-infected </a:t>
            </a:r>
            <a:r>
              <a:rPr lang="en-US" altLang="zh-CN" sz="2800" b="1" i="1" dirty="0" smtClean="0">
                <a:latin typeface="Times New Roman" pitchFamily="18" charset="0"/>
              </a:rPr>
              <a:t>E.coli</a:t>
            </a:r>
            <a:r>
              <a:rPr lang="en-US" altLang="zh-CN" sz="2800" b="1" dirty="0" smtClean="0">
                <a:latin typeface="Times New Roman" pitchFamily="18" charset="0"/>
              </a:rPr>
              <a:t> cells consists of subunits encoded both by the viruses and the host genome. </a:t>
            </a:r>
          </a:p>
          <a:p>
            <a:pPr eaLnBrk="1" hangingPunct="1">
              <a:lnSpc>
                <a:spcPct val="90000"/>
              </a:lnSpc>
              <a:defRPr/>
            </a:pPr>
            <a:r>
              <a:rPr lang="en-US" altLang="zh-CN" sz="2800" b="1" dirty="0" smtClean="0">
                <a:latin typeface="Times New Roman" pitchFamily="18" charset="0"/>
              </a:rPr>
              <a:t>They have features similar to that of DNA-directed RNA polymerases, but are usually specific for the RNA of the specific viruses.</a:t>
            </a:r>
          </a:p>
          <a:p>
            <a:pPr eaLnBrk="1" hangingPunct="1">
              <a:lnSpc>
                <a:spcPct val="90000"/>
              </a:lnSpc>
              <a:defRPr/>
            </a:pPr>
            <a:r>
              <a:rPr lang="en-US" altLang="zh-CN" sz="2800" b="1" dirty="0" smtClean="0">
                <a:latin typeface="Times New Roman" pitchFamily="18" charset="0"/>
              </a:rPr>
              <a:t>RNA replicases do not have proofreading activities.</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7140" y="620688"/>
            <a:ext cx="9144000" cy="1143000"/>
          </a:xfrm>
        </p:spPr>
        <p:txBody>
          <a:bodyPr/>
          <a:lstStyle/>
          <a:p>
            <a:pPr eaLnBrk="1" hangingPunct="1"/>
            <a:r>
              <a:rPr lang="en-US" altLang="zh-CN" b="1" dirty="0" smtClean="0">
                <a:solidFill>
                  <a:srgbClr val="0000FF"/>
                </a:solidFill>
                <a:latin typeface="Times New Roman" pitchFamily="18" charset="0"/>
              </a:rPr>
              <a:t>31. Self-replicating RNA molecules might be important for life to be produced at the very beginning</a:t>
            </a:r>
          </a:p>
        </p:txBody>
      </p:sp>
      <p:sp>
        <p:nvSpPr>
          <p:cNvPr id="98307" name="Rectangle 3"/>
          <p:cNvSpPr>
            <a:spLocks noGrp="1" noChangeArrowheads="1"/>
          </p:cNvSpPr>
          <p:nvPr>
            <p:ph type="body" idx="1"/>
          </p:nvPr>
        </p:nvSpPr>
        <p:spPr>
          <a:xfrm>
            <a:off x="106833" y="2348880"/>
            <a:ext cx="8964613" cy="4616450"/>
          </a:xfrm>
        </p:spPr>
        <p:txBody>
          <a:bodyPr/>
          <a:lstStyle/>
          <a:p>
            <a:pPr eaLnBrk="1" hangingPunct="1">
              <a:lnSpc>
                <a:spcPct val="90000"/>
              </a:lnSpc>
            </a:pPr>
            <a:r>
              <a:rPr lang="en-US" altLang="zh-CN" sz="2800" b="1" dirty="0" smtClean="0">
                <a:latin typeface="Times New Roman" pitchFamily="18" charset="0"/>
              </a:rPr>
              <a:t>The realization of the structural and functional complexity of RNA motivated a few scientists to propose in the 1960s that RNA might have served as both </a:t>
            </a:r>
            <a:r>
              <a:rPr lang="en-US" altLang="zh-CN" sz="2800" b="1" dirty="0" smtClean="0">
                <a:solidFill>
                  <a:srgbClr val="FF0000"/>
                </a:solidFill>
                <a:latin typeface="Times New Roman" pitchFamily="18" charset="0"/>
              </a:rPr>
              <a:t>information carrier</a:t>
            </a:r>
            <a:r>
              <a:rPr lang="en-US" altLang="zh-CN" sz="2800" b="1" dirty="0" smtClean="0">
                <a:latin typeface="Times New Roman" pitchFamily="18" charset="0"/>
              </a:rPr>
              <a:t> and </a:t>
            </a:r>
            <a:r>
              <a:rPr lang="en-US" altLang="zh-CN" sz="2800" b="1" dirty="0" smtClean="0">
                <a:solidFill>
                  <a:srgbClr val="FF0000"/>
                </a:solidFill>
                <a:latin typeface="Times New Roman" pitchFamily="18" charset="0"/>
              </a:rPr>
              <a:t>catalyst</a:t>
            </a:r>
            <a:r>
              <a:rPr lang="en-US" altLang="zh-CN" sz="2800" b="1" dirty="0" smtClean="0">
                <a:latin typeface="Times New Roman" pitchFamily="18" charset="0"/>
              </a:rPr>
              <a:t> at the early stage of evolution---RNA world hypothesis</a:t>
            </a:r>
          </a:p>
          <a:p>
            <a:pPr eaLnBrk="1" hangingPunct="1">
              <a:lnSpc>
                <a:spcPct val="90000"/>
              </a:lnSpc>
            </a:pPr>
            <a:r>
              <a:rPr lang="en-US" altLang="zh-CN" sz="2800" b="1" dirty="0" smtClean="0">
                <a:latin typeface="Times New Roman" pitchFamily="18" charset="0"/>
              </a:rPr>
              <a:t>Synthesis of the peptide bonds of proteins seems to be catalyzed by the rRNA component of ribosomes.</a:t>
            </a:r>
          </a:p>
          <a:p>
            <a:pPr eaLnBrk="1" hangingPunct="1">
              <a:lnSpc>
                <a:spcPct val="90000"/>
              </a:lnSpc>
            </a:pPr>
            <a:r>
              <a:rPr lang="en-US" altLang="zh-CN" sz="2800" b="1" dirty="0" smtClean="0">
                <a:latin typeface="Times New Roman" pitchFamily="18" charset="0"/>
              </a:rPr>
              <a:t>A self-replicating  mechanism for a RNA molecule can be proposed based on the studies of the self-splicing process of group I introns.</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11560" y="260648"/>
            <a:ext cx="7772400" cy="1143000"/>
          </a:xfrm>
        </p:spPr>
        <p:txBody>
          <a:bodyPr/>
          <a:lstStyle/>
          <a:p>
            <a:pPr eaLnBrk="1" hangingPunct="1"/>
            <a:r>
              <a:rPr lang="en-US" altLang="zh-CN" sz="6600" b="1" dirty="0" smtClean="0">
                <a:solidFill>
                  <a:srgbClr val="0000FF"/>
                </a:solidFill>
                <a:latin typeface="Times New Roman" pitchFamily="18" charset="0"/>
              </a:rPr>
              <a:t>Keywords</a:t>
            </a:r>
          </a:p>
        </p:txBody>
      </p:sp>
      <p:sp>
        <p:nvSpPr>
          <p:cNvPr id="100355" name="Rectangle 3"/>
          <p:cNvSpPr>
            <a:spLocks noGrp="1" noChangeArrowheads="1"/>
          </p:cNvSpPr>
          <p:nvPr>
            <p:ph type="body" idx="1"/>
          </p:nvPr>
        </p:nvSpPr>
        <p:spPr>
          <a:xfrm>
            <a:off x="27602" y="1916832"/>
            <a:ext cx="9144000" cy="5614987"/>
          </a:xfrm>
        </p:spPr>
        <p:txBody>
          <a:bodyPr/>
          <a:lstStyle/>
          <a:p>
            <a:pPr eaLnBrk="1" hangingPunct="1"/>
            <a:r>
              <a:rPr lang="en-US" altLang="zh-CN" sz="3600" b="1" dirty="0" smtClean="0">
                <a:latin typeface="Times New Roman" pitchFamily="18" charset="0"/>
              </a:rPr>
              <a:t>Transcription---RNA Polymerase I, II, III</a:t>
            </a:r>
          </a:p>
          <a:p>
            <a:pPr eaLnBrk="1" hangingPunct="1"/>
            <a:r>
              <a:rPr lang="en-US" altLang="zh-CN" sz="3600" b="1" dirty="0" smtClean="0">
                <a:latin typeface="Times New Roman" pitchFamily="18" charset="0"/>
              </a:rPr>
              <a:t>RNA processing---splicing</a:t>
            </a:r>
          </a:p>
          <a:p>
            <a:pPr eaLnBrk="1" hangingPunct="1"/>
            <a:r>
              <a:rPr lang="en-US" altLang="zh-CN" sz="3600" b="1" dirty="0" smtClean="0">
                <a:latin typeface="Times New Roman" pitchFamily="18" charset="0"/>
              </a:rPr>
              <a:t>Reverse transcription---telomerase</a:t>
            </a:r>
          </a:p>
          <a:p>
            <a:pPr eaLnBrk="1" hangingPunct="1"/>
            <a:endParaRPr lang="en-US" altLang="zh-CN" sz="2800" b="1" dirty="0" smtClean="0">
              <a:latin typeface="Times New Roman" pitchFamily="18" charset="0"/>
            </a:endParaRPr>
          </a:p>
          <a:p>
            <a:pPr eaLnBrk="1" hangingPunct="1"/>
            <a:endParaRPr lang="en-US" altLang="zh-CN" sz="2800" b="1" dirty="0" smtClean="0">
              <a:latin typeface="Times New Roman"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11560" y="260648"/>
            <a:ext cx="7772400" cy="1143000"/>
          </a:xfrm>
        </p:spPr>
        <p:txBody>
          <a:bodyPr/>
          <a:lstStyle/>
          <a:p>
            <a:pPr eaLnBrk="1" hangingPunct="1"/>
            <a:r>
              <a:rPr lang="en-US" altLang="zh-CN" sz="6600" b="1" dirty="0" smtClean="0">
                <a:solidFill>
                  <a:srgbClr val="0000FF"/>
                </a:solidFill>
                <a:latin typeface="Times New Roman" pitchFamily="18" charset="0"/>
              </a:rPr>
              <a:t>Words of the week</a:t>
            </a:r>
          </a:p>
        </p:txBody>
      </p:sp>
      <p:sp>
        <p:nvSpPr>
          <p:cNvPr id="143363" name="Rectangle 3"/>
          <p:cNvSpPr>
            <a:spLocks noGrp="1" noChangeArrowheads="1"/>
          </p:cNvSpPr>
          <p:nvPr>
            <p:ph type="body" idx="1"/>
          </p:nvPr>
        </p:nvSpPr>
        <p:spPr>
          <a:xfrm>
            <a:off x="481856" y="1628800"/>
            <a:ext cx="8031807" cy="5614987"/>
          </a:xfrm>
        </p:spPr>
        <p:txBody>
          <a:bodyPr/>
          <a:lstStyle/>
          <a:p>
            <a:pPr eaLnBrk="1" hangingPunct="1"/>
            <a:r>
              <a:rPr lang="en-US" altLang="zh-CN" sz="4400" b="1" dirty="0" smtClean="0">
                <a:latin typeface="Times New Roman" pitchFamily="18" charset="0"/>
              </a:rPr>
              <a:t>Splicing</a:t>
            </a:r>
          </a:p>
          <a:p>
            <a:pPr eaLnBrk="1" hangingPunct="1"/>
            <a:r>
              <a:rPr lang="en-US" altLang="zh-CN" sz="4400" b="1" dirty="0" smtClean="0">
                <a:latin typeface="Times New Roman" pitchFamily="18" charset="0"/>
              </a:rPr>
              <a:t>Ribozyme</a:t>
            </a:r>
          </a:p>
          <a:p>
            <a:pPr eaLnBrk="1" hangingPunct="1"/>
            <a:r>
              <a:rPr lang="en-US" altLang="zh-CN" sz="4400" b="1" dirty="0" smtClean="0">
                <a:latin typeface="Times New Roman" pitchFamily="18" charset="0"/>
              </a:rPr>
              <a:t>Reverse transcription</a:t>
            </a:r>
          </a:p>
          <a:p>
            <a:pPr eaLnBrk="1" hangingPunct="1"/>
            <a:r>
              <a:rPr lang="en-US" altLang="zh-CN" sz="4400" b="1" dirty="0" smtClean="0">
                <a:latin typeface="Times New Roman" pitchFamily="18" charset="0"/>
              </a:rPr>
              <a:t>Telomerase</a:t>
            </a:r>
          </a:p>
          <a:p>
            <a:pPr eaLnBrk="1" hangingPunct="1">
              <a:buNone/>
            </a:pPr>
            <a:endParaRPr lang="en-US" altLang="zh-CN" sz="2800" b="1" dirty="0" smtClean="0">
              <a:latin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34489" y="260648"/>
            <a:ext cx="8424936" cy="1143000"/>
          </a:xfrm>
        </p:spPr>
        <p:txBody>
          <a:bodyPr/>
          <a:lstStyle/>
          <a:p>
            <a:r>
              <a:rPr lang="en-US" altLang="zh-CN" b="1" dirty="0">
                <a:solidFill>
                  <a:srgbClr val="0000FF"/>
                </a:solidFill>
                <a:latin typeface="Times New Roman" pitchFamily="18" charset="0"/>
              </a:rPr>
              <a:t>Text-book reading of the week</a:t>
            </a:r>
          </a:p>
        </p:txBody>
      </p:sp>
      <p:sp>
        <p:nvSpPr>
          <p:cNvPr id="87043" name="Rectangle 3"/>
          <p:cNvSpPr>
            <a:spLocks noGrp="1" noChangeArrowheads="1"/>
          </p:cNvSpPr>
          <p:nvPr>
            <p:ph type="body" idx="4294967295"/>
          </p:nvPr>
        </p:nvSpPr>
        <p:spPr>
          <a:xfrm>
            <a:off x="421913" y="1416646"/>
            <a:ext cx="8535897" cy="5689600"/>
          </a:xfrm>
          <a:ln>
            <a:noFill/>
          </a:ln>
        </p:spPr>
        <p:txBody>
          <a:bodyPr/>
          <a:lstStyle/>
          <a:p>
            <a:r>
              <a:rPr lang="en-US" altLang="zh-CN" b="1" dirty="0" smtClean="0">
                <a:latin typeface="Times New Roman" pitchFamily="18" charset="0"/>
                <a:ea typeface="宋体" charset="-122"/>
                <a:cs typeface="Times New Roman" pitchFamily="18" charset="0"/>
              </a:rPr>
              <a:t>Summary 26.1 (p1069)</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26.2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p1085)</a:t>
            </a:r>
          </a:p>
          <a:p>
            <a:r>
              <a:rPr lang="en-US" altLang="zh-CN" b="1" dirty="0">
                <a:latin typeface="Times New Roman" pitchFamily="18" charset="0"/>
                <a:ea typeface="宋体" charset="-122"/>
                <a:cs typeface="Times New Roman" pitchFamily="18" charset="0"/>
              </a:rPr>
              <a:t>Summary </a:t>
            </a:r>
            <a:r>
              <a:rPr lang="en-US" altLang="zh-CN" b="1" dirty="0" smtClean="0">
                <a:latin typeface="Times New Roman" pitchFamily="18" charset="0"/>
                <a:ea typeface="宋体" charset="-122"/>
                <a:cs typeface="Times New Roman" pitchFamily="18" charset="0"/>
              </a:rPr>
              <a:t>26.3 </a:t>
            </a:r>
            <a:r>
              <a:rPr lang="en-US" altLang="zh-CN" b="1" dirty="0">
                <a:latin typeface="Times New Roman" pitchFamily="18" charset="0"/>
                <a:ea typeface="宋体" charset="-122"/>
                <a:cs typeface="Times New Roman" pitchFamily="18" charset="0"/>
              </a:rPr>
              <a:t>(</a:t>
            </a:r>
            <a:r>
              <a:rPr lang="en-US" altLang="zh-CN" b="1" dirty="0" smtClean="0">
                <a:latin typeface="Times New Roman" pitchFamily="18" charset="0"/>
                <a:ea typeface="宋体" charset="-122"/>
                <a:cs typeface="Times New Roman" pitchFamily="18" charset="0"/>
              </a:rPr>
              <a:t>p1094)</a:t>
            </a:r>
          </a:p>
          <a:p>
            <a:r>
              <a:rPr lang="en-US" altLang="zh-CN" b="1" dirty="0" smtClean="0">
                <a:latin typeface="Times New Roman" pitchFamily="18" charset="0"/>
                <a:ea typeface="宋体" charset="-122"/>
                <a:cs typeface="Times New Roman" pitchFamily="18" charset="0"/>
              </a:rPr>
              <a:t>p1089-1092: Telomerase is a specialized reverse transcriptase</a:t>
            </a:r>
            <a:endParaRPr lang="en-US" altLang="zh-CN" b="1" dirty="0">
              <a:latin typeface="Times New Roman" pitchFamily="18" charset="0"/>
              <a:ea typeface="宋体" charset="-122"/>
              <a:cs typeface="Times New Roman" pitchFamily="18" charset="0"/>
            </a:endParaRPr>
          </a:p>
          <a:p>
            <a:endParaRPr lang="en-US" altLang="zh-CN" b="1" dirty="0">
              <a:latin typeface="Times New Roman" pitchFamily="18" charset="0"/>
              <a:ea typeface="宋体" charset="-122"/>
              <a:cs typeface="Times New Roman" pitchFamily="18" charset="0"/>
            </a:endParaRPr>
          </a:p>
          <a:p>
            <a:endParaRPr lang="en-US" altLang="zh-CN" b="1" dirty="0" smtClean="0">
              <a:latin typeface="Times New Roman" pitchFamily="18" charset="0"/>
              <a:ea typeface="宋体" charset="-122"/>
              <a:cs typeface="Times New Roman" pitchFamily="18" charset="0"/>
            </a:endParaRPr>
          </a:p>
          <a:p>
            <a:pPr>
              <a:buFontTx/>
              <a:buNone/>
            </a:pPr>
            <a:endParaRPr lang="zh-CN" altLang="en-US" b="1" dirty="0" smtClean="0">
              <a:latin typeface="Times New Roman" pitchFamily="18" charset="0"/>
              <a:ea typeface="宋体" charset="-122"/>
              <a:cs typeface="Times New Roman" pitchFamily="18" charset="0"/>
            </a:endParaRPr>
          </a:p>
        </p:txBody>
      </p:sp>
    </p:spTree>
    <p:extLst>
      <p:ext uri="{BB962C8B-B14F-4D97-AF65-F5344CB8AC3E}">
        <p14:creationId xmlns:p14="http://schemas.microsoft.com/office/powerpoint/2010/main" val="1558517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11188" y="0"/>
            <a:ext cx="7772400" cy="1143000"/>
          </a:xfrm>
        </p:spPr>
        <p:txBody>
          <a:bodyPr/>
          <a:lstStyle/>
          <a:p>
            <a:pPr eaLnBrk="1" hangingPunct="1"/>
            <a:r>
              <a:rPr lang="en-US" altLang="zh-CN" sz="6600" b="1" dirty="0" smtClean="0">
                <a:solidFill>
                  <a:srgbClr val="0000FF"/>
                </a:solidFill>
                <a:latin typeface="Times New Roman" pitchFamily="18" charset="0"/>
              </a:rPr>
              <a:t>Summary</a:t>
            </a:r>
          </a:p>
        </p:txBody>
      </p:sp>
      <p:sp>
        <p:nvSpPr>
          <p:cNvPr id="101379" name="Rectangle 3"/>
          <p:cNvSpPr>
            <a:spLocks noGrp="1" noChangeArrowheads="1"/>
          </p:cNvSpPr>
          <p:nvPr>
            <p:ph type="body" idx="1"/>
          </p:nvPr>
        </p:nvSpPr>
        <p:spPr>
          <a:xfrm>
            <a:off x="0" y="1243013"/>
            <a:ext cx="9144000" cy="5614987"/>
          </a:xfrm>
        </p:spPr>
        <p:txBody>
          <a:bodyPr/>
          <a:lstStyle/>
          <a:p>
            <a:pPr eaLnBrk="1" hangingPunct="1"/>
            <a:r>
              <a:rPr lang="en-US" altLang="zh-CN" sz="2800" b="1" dirty="0" smtClean="0">
                <a:latin typeface="Times New Roman" pitchFamily="18" charset="0"/>
              </a:rPr>
              <a:t>Transcription shares the basic chemical mechanisms with replication except: no primers required, no proofreading activity exists.</a:t>
            </a:r>
          </a:p>
          <a:p>
            <a:pPr eaLnBrk="1" hangingPunct="1"/>
            <a:r>
              <a:rPr lang="en-US" altLang="zh-CN" sz="2800" b="1" dirty="0" smtClean="0">
                <a:latin typeface="Times New Roman" pitchFamily="18" charset="0"/>
              </a:rPr>
              <a:t>Transcription begins at specific promoter sequences  (which can be identified using footprinting technique) and ends at specific terminator sequences (being </a:t>
            </a:r>
            <a:r>
              <a:rPr lang="el-GR" altLang="zh-CN" sz="2800" b="1" dirty="0" smtClean="0">
                <a:latin typeface="Times New Roman" pitchFamily="18" charset="0"/>
                <a:cs typeface="Times New Roman" pitchFamily="18" charset="0"/>
              </a:rPr>
              <a:t>ρ</a:t>
            </a:r>
            <a:r>
              <a:rPr lang="en-US" altLang="zh-CN" sz="2800" b="1" dirty="0" smtClean="0">
                <a:latin typeface="Times New Roman" pitchFamily="18" charset="0"/>
              </a:rPr>
              <a:t>-independent or dependent in bacteria, and not well understood in eukaryotes).</a:t>
            </a:r>
          </a:p>
          <a:p>
            <a:pPr eaLnBrk="1" hangingPunct="1"/>
            <a:r>
              <a:rPr lang="en-US" altLang="zh-CN" sz="2800" b="1" dirty="0" smtClean="0">
                <a:latin typeface="Times New Roman" pitchFamily="18" charset="0"/>
              </a:rPr>
              <a:t>One multimeric RNA polymerase catalyzes the synthesis of all the RNA molecules in bacteria and three different RNA polymerases are used to synthesize the different types of RNAs in eukaryotes.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0" y="287338"/>
            <a:ext cx="9144000" cy="5949950"/>
          </a:xfrm>
        </p:spPr>
        <p:txBody>
          <a:bodyPr/>
          <a:lstStyle/>
          <a:p>
            <a:pPr eaLnBrk="1" hangingPunct="1">
              <a:lnSpc>
                <a:spcPct val="90000"/>
              </a:lnSpc>
            </a:pPr>
            <a:r>
              <a:rPr lang="en-US" altLang="zh-CN" b="1" dirty="0" smtClean="0">
                <a:latin typeface="Times New Roman" pitchFamily="18" charset="0"/>
              </a:rPr>
              <a:t>Primary RNA transcripts are further processed: capped, tailed, spliced and sometimes edited for the mRNAs; ends removed and modified, bases modified for the tRNAs; cleaved and sometimes spliced for the rRNAs.</a:t>
            </a:r>
          </a:p>
          <a:p>
            <a:pPr eaLnBrk="1" hangingPunct="1">
              <a:lnSpc>
                <a:spcPct val="90000"/>
              </a:lnSpc>
            </a:pPr>
            <a:r>
              <a:rPr lang="en-US" altLang="zh-CN" b="1" dirty="0" smtClean="0">
                <a:latin typeface="Times New Roman" pitchFamily="18" charset="0"/>
              </a:rPr>
              <a:t>Catalytic RNAs were discovered when studying RNA processing (splicing of group I and II introns, removal of the 5’ end of pre-tRNAs).</a:t>
            </a:r>
          </a:p>
          <a:p>
            <a:pPr eaLnBrk="1" hangingPunct="1">
              <a:lnSpc>
                <a:spcPct val="90000"/>
              </a:lnSpc>
            </a:pPr>
            <a:r>
              <a:rPr lang="en-US" altLang="zh-CN" b="1" dirty="0" smtClean="0">
                <a:latin typeface="Times New Roman" pitchFamily="18" charset="0"/>
              </a:rPr>
              <a:t>RNAs can act as real enzymes (L-19 IVS, hammerhead ribozymes).</a:t>
            </a:r>
          </a:p>
          <a:p>
            <a:pPr eaLnBrk="1" hangingPunct="1">
              <a:lnSpc>
                <a:spcPct val="90000"/>
              </a:lnSpc>
            </a:pPr>
            <a:r>
              <a:rPr lang="en-US" altLang="zh-CN" b="1" dirty="0" smtClean="0">
                <a:latin typeface="Times New Roman" pitchFamily="18" charset="0"/>
              </a:rPr>
              <a:t>DNA can be synthesized by using RNA as templates in a reaction catalyzed by reverse transcriptase.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2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2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10268</TotalTime>
  <Words>4806</Words>
  <Application>Microsoft Office PowerPoint</Application>
  <PresentationFormat>全屏显示(4:3)</PresentationFormat>
  <Paragraphs>368</Paragraphs>
  <Slides>100</Slides>
  <Notes>20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100</vt:i4>
      </vt:variant>
    </vt:vector>
  </HeadingPairs>
  <TitlesOfParts>
    <vt:vector size="114" baseType="lpstr">
      <vt:lpstr>MS PGothic</vt:lpstr>
      <vt:lpstr>华文新魏</vt:lpstr>
      <vt:lpstr>楷体</vt:lpstr>
      <vt:lpstr>隶书</vt:lpstr>
      <vt:lpstr>宋体</vt:lpstr>
      <vt:lpstr>Arial</vt:lpstr>
      <vt:lpstr>MathematicalPi-One</vt:lpstr>
      <vt:lpstr>SolexBoldLining</vt:lpstr>
      <vt:lpstr>Symbol</vt:lpstr>
      <vt:lpstr>Times New Roman</vt:lpstr>
      <vt:lpstr>Whitney-Light</vt:lpstr>
      <vt:lpstr>Whitney-Semibold</vt:lpstr>
      <vt:lpstr>Default Design</vt:lpstr>
      <vt:lpstr>Document</vt:lpstr>
      <vt:lpstr>Chapter 26  RNA Metabolism</vt:lpstr>
      <vt:lpstr>1. RNA molecules have great structural and functional diversity</vt:lpstr>
      <vt:lpstr>2. DNA and RNA synthesis are similar in some aspects but different in others</vt:lpstr>
      <vt:lpstr>PowerPoint 演示文稿</vt:lpstr>
      <vt:lpstr>PowerPoint 演示文稿</vt:lpstr>
      <vt:lpstr>PowerPoint 演示文稿</vt:lpstr>
      <vt:lpstr>3. The multimeric RNA polymerase in E.coli has multiple functions</vt:lpstr>
      <vt:lpstr>PowerPoint 演示文稿</vt:lpstr>
      <vt:lpstr>PowerPoint 演示文稿</vt:lpstr>
      <vt:lpstr>4. RNA synthesis occurs in a  “moving” transcription bubble on the DNA template</vt:lpstr>
      <vt:lpstr>PowerPoint 演示文稿</vt:lpstr>
      <vt:lpstr>5. RNA polymerase recognizes specific promoter sequences on DNA to initiate transcription</vt:lpstr>
      <vt:lpstr>PowerPoint 演示文稿</vt:lpstr>
      <vt:lpstr>PowerPoint 演示文稿</vt:lpstr>
      <vt:lpstr>PowerPoint 演示文稿</vt:lpstr>
      <vt:lpstr>6. The s subunits enable the E.coli RNA polymerase to recognize specific promoter sites</vt:lpstr>
      <vt:lpstr>PowerPoint 演示文稿</vt:lpstr>
      <vt:lpstr>PowerPoint 演示文稿</vt:lpstr>
      <vt:lpstr>7. RNA polymerase unwinds the template DNA then initiate RNA synthesis</vt:lpstr>
      <vt:lpstr>PowerPoint 演示文稿</vt:lpstr>
      <vt:lpstr>8. E.coli RNA polymerase stops synthesizing RNA at specific terminator DNA sequences</vt:lpstr>
      <vt:lpstr>PowerPoint 演示文稿</vt:lpstr>
      <vt:lpstr>PowerPoint 演示文稿</vt:lpstr>
      <vt:lpstr>9. Transcription is a highly regulated process</vt:lpstr>
      <vt:lpstr>10. Three kinds of RNA polymerases  (I, II, and III) have been revealed for making RNAs in the nucleus of eukaryotic cells</vt:lpstr>
      <vt:lpstr>Eukaryotic RNA polymerases</vt:lpstr>
      <vt:lpstr>11. RNA polymerase II (Pol II) binds to promoters of thousands of protein-coding genes</vt:lpstr>
      <vt:lpstr>PowerPoint 演示文稿</vt:lpstr>
      <vt:lpstr>12. Pol II is helped by an array of protein factors (called transcription factors)  to form an active transcription  complex at a promoter </vt:lpstr>
      <vt:lpstr>PowerPoint 演示文稿</vt:lpstr>
      <vt:lpstr>PowerPoint 演示文稿</vt:lpstr>
      <vt:lpstr>PowerPoint 演示文稿</vt:lpstr>
      <vt:lpstr>PowerPoint 演示文稿</vt:lpstr>
      <vt:lpstr>PowerPoint 演示文稿</vt:lpstr>
      <vt:lpstr>PowerPoint 演示文稿</vt:lpstr>
      <vt:lpstr>13. The action of RNA polymerases can be specifically inhibited</vt:lpstr>
      <vt:lpstr>PowerPoint 演示文稿</vt:lpstr>
      <vt:lpstr>14. RNA molecules are often further processed after being synthesized on the DNA template</vt:lpstr>
      <vt:lpstr>PowerPoint 演示文稿</vt:lpstr>
      <vt:lpstr>15. An eukaryotic mRNA precursor acquires a  5’ cap shortly after transcription initiates</vt:lpstr>
      <vt:lpstr>PowerPoint 演示文稿</vt:lpstr>
      <vt:lpstr>PowerPoint 演示文稿</vt:lpstr>
      <vt:lpstr>16. Most eukaryotic mRNAs have a poly(A) tail at the 3’ end</vt:lpstr>
      <vt:lpstr>PowerPoint 演示文稿</vt:lpstr>
      <vt:lpstr>17. EM studies of mRNA-DNA hybrids revealed the discontinuity of eukaryotic genes</vt:lpstr>
      <vt:lpstr>PowerPoint 演示文稿</vt:lpstr>
      <vt:lpstr>PowerPoint 演示文稿</vt:lpstr>
      <vt:lpstr>18. Four classes of introns have been revealed and have different  splicing mechanisms</vt:lpstr>
      <vt:lpstr>19. Group I introns are self-splicing and use a guanine nucleoside or nucleotide as the cofactor</vt:lpstr>
      <vt:lpstr>PowerPoint 演示文稿</vt:lpstr>
      <vt:lpstr>20. Group II introns also undergo self-splicing by forming a lariat-like intermediate </vt:lpstr>
      <vt:lpstr>PowerPoint 演示文稿</vt:lpstr>
      <vt:lpstr>21. Type III introns are found in the nuclear mRNA primary transcripts and have the largest numbers</vt:lpstr>
      <vt:lpstr>PowerPoint 演示文稿</vt:lpstr>
      <vt:lpstr>PowerPoint 演示文稿</vt:lpstr>
      <vt:lpstr>PowerPoint 演示文稿</vt:lpstr>
      <vt:lpstr>PowerPoint 演示文稿</vt:lpstr>
      <vt:lpstr>22. Group IV introns are found in tRNA precursors and are removed by endonuclease and RNA ligase</vt:lpstr>
      <vt:lpstr>PowerPoint 演示文稿</vt:lpstr>
      <vt:lpstr>23. Alternative proteins may be produced from one single gene via differential RNA processing</vt:lpstr>
      <vt:lpstr>PowerPoint 演示文稿</vt:lpstr>
      <vt:lpstr>PowerPoint 演示文稿</vt:lpstr>
      <vt:lpstr>PowerPoint 演示文稿</vt:lpstr>
      <vt:lpstr>PowerPoint 演示文稿</vt:lpstr>
      <vt:lpstr>24. The different rRNA molecules of both prokaryotes and eukaryotes are generated from single pre-rRNAs</vt:lpstr>
      <vt:lpstr>PowerPoint 演示文稿</vt:lpstr>
      <vt:lpstr>PowerPoint 演示文稿</vt:lpstr>
      <vt:lpstr>PowerPoint 演示文稿</vt:lpstr>
      <vt:lpstr>25. Primary tRNA transcripts undergo a series of posttranscriptional processing</vt:lpstr>
      <vt:lpstr>PowerPoint 演示文稿</vt:lpstr>
      <vt:lpstr>PowerPoint 演示文稿</vt:lpstr>
      <vt:lpstr>26. More RNA molecules (ribozymes) were found to be catalytic</vt:lpstr>
      <vt:lpstr>PowerPoint 演示文稿</vt:lpstr>
      <vt:lpstr>PowerPoint 演示文稿</vt:lpstr>
      <vt:lpstr>PowerPoint 演示文稿</vt:lpstr>
      <vt:lpstr>PowerPoint 演示文稿</vt:lpstr>
      <vt:lpstr>PowerPoint 演示文稿</vt:lpstr>
      <vt:lpstr>PowerPoint 演示文稿</vt:lpstr>
      <vt:lpstr>27. The cellular mRNAs are degraded at different rates</vt:lpstr>
      <vt:lpstr>Average half-lives of mRNA molecules   Bacteria  1.5 minutes  Vertebrates  3 hours          </vt:lpstr>
      <vt:lpstr> </vt:lpstr>
      <vt:lpstr>28. Reverse transcriptases catalyze the production of DNA from RNA</vt:lpstr>
      <vt:lpstr>PowerPoint 演示文稿</vt:lpstr>
      <vt:lpstr>PowerPoint 演示文稿</vt:lpstr>
      <vt:lpstr>PowerPoint 演示文稿</vt:lpstr>
      <vt:lpstr>29. Telomerase catalyzes the synthesis of the repeating telomere sequences (TxGy) using an internal RNA template</vt:lpstr>
      <vt:lpstr>PowerPoint 演示文稿</vt:lpstr>
      <vt:lpstr>PowerPoint 演示文稿</vt:lpstr>
      <vt:lpstr>Unique features of telomerase </vt:lpstr>
      <vt:lpstr>PowerPoint 演示文稿</vt:lpstr>
      <vt:lpstr>PowerPoint 演示文稿</vt:lpstr>
      <vt:lpstr>2009 Nobel Prize for Medicine  Elizabeth Blackburn, Carol Greider and Jack Szostak    "for the discovery of how chromosomes are protected by telomeres and the enzyme telomerase" </vt:lpstr>
      <vt:lpstr>30. Some viral RNAs are replicated by RNA-directed RNA polymerase</vt:lpstr>
      <vt:lpstr>31. Self-replicating RNA molecules might be important for life to be produced at the very beginning</vt:lpstr>
      <vt:lpstr>Keywords</vt:lpstr>
      <vt:lpstr>Words of the week</vt:lpstr>
      <vt:lpstr>Text-book reading of the week</vt:lpstr>
      <vt:lpstr>Summary</vt:lpstr>
      <vt:lpstr>PowerPoint 演示文稿</vt:lpstr>
      <vt:lpstr>PowerPoint 演示文稿</vt:lpstr>
    </vt:vector>
  </TitlesOfParts>
  <Company>Tsinghua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  RNA Metabolism</dc:title>
  <dc:creator>Zhen Li</dc:creator>
  <cp:lastModifiedBy>li zhen</cp:lastModifiedBy>
  <cp:revision>578</cp:revision>
  <cp:lastPrinted>2018-12-13T06:09:48Z</cp:lastPrinted>
  <dcterms:created xsi:type="dcterms:W3CDTF">2000-05-10T06:01:35Z</dcterms:created>
  <dcterms:modified xsi:type="dcterms:W3CDTF">2018-12-14T05:13:16Z</dcterms:modified>
</cp:coreProperties>
</file>