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68" r:id="rId2"/>
    <p:sldId id="261" r:id="rId3"/>
    <p:sldId id="270" r:id="rId4"/>
    <p:sldId id="279" r:id="rId5"/>
    <p:sldId id="338" r:id="rId6"/>
    <p:sldId id="288" r:id="rId7"/>
    <p:sldId id="278" r:id="rId8"/>
    <p:sldId id="340" r:id="rId9"/>
    <p:sldId id="324" r:id="rId10"/>
    <p:sldId id="285" r:id="rId11"/>
    <p:sldId id="331" r:id="rId12"/>
    <p:sldId id="300" r:id="rId13"/>
    <p:sldId id="332" r:id="rId14"/>
    <p:sldId id="333" r:id="rId15"/>
    <p:sldId id="334" r:id="rId16"/>
    <p:sldId id="337" r:id="rId17"/>
    <p:sldId id="335" r:id="rId18"/>
    <p:sldId id="302" r:id="rId19"/>
    <p:sldId id="339" r:id="rId20"/>
    <p:sldId id="330" r:id="rId21"/>
    <p:sldId id="328" r:id="rId22"/>
    <p:sldId id="336" r:id="rId23"/>
    <p:sldId id="286" r:id="rId24"/>
    <p:sldId id="280" r:id="rId25"/>
  </p:sldIdLst>
  <p:sldSz cx="9144000" cy="6858000" type="screen4x3"/>
  <p:notesSz cx="6797675" cy="9928225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3333FF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83" autoAdjust="0"/>
  </p:normalViewPr>
  <p:slideViewPr>
    <p:cSldViewPr>
      <p:cViewPr varScale="1">
        <p:scale>
          <a:sx n="109" d="100"/>
          <a:sy n="109" d="100"/>
        </p:scale>
        <p:origin x="167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C725AB-502D-4729-9952-ECB1F78BB203}" type="datetimeFigureOut">
              <a:rPr lang="zh-CN" altLang="en-US" smtClean="0"/>
              <a:pPr/>
              <a:t>2018/9/14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3025FC-5A88-49D9-A282-AEB3DF78BC0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 smtClean="0"/>
              <a:t>Click to edit Master text styles</a:t>
            </a:r>
          </a:p>
          <a:p>
            <a:pPr lvl="1"/>
            <a:r>
              <a:rPr lang="en-US" altLang="zh-CN" noProof="0" smtClean="0"/>
              <a:t>Second level</a:t>
            </a:r>
          </a:p>
          <a:p>
            <a:pPr lvl="2"/>
            <a:r>
              <a:rPr lang="en-US" altLang="zh-CN" noProof="0" smtClean="0"/>
              <a:t>Third level</a:t>
            </a:r>
          </a:p>
          <a:p>
            <a:pPr lvl="3"/>
            <a:r>
              <a:rPr lang="en-US" altLang="zh-CN" noProof="0" smtClean="0"/>
              <a:t>Fourth level</a:t>
            </a:r>
          </a:p>
          <a:p>
            <a:pPr lvl="4"/>
            <a:r>
              <a:rPr lang="en-US" altLang="zh-CN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fld id="{535DDE30-7ED6-41D9-9B2C-A94ADC681DF0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5A0DB9-E5AE-4483-8720-85C3BA6F85B0}" type="slidenum">
              <a:rPr lang="en-US" altLang="zh-CN" smtClean="0">
                <a:ea typeface="宋体" charset="-122"/>
              </a:rPr>
              <a:pPr/>
              <a:t>1</a:t>
            </a:fld>
            <a:endParaRPr lang="en-US" altLang="zh-CN" dirty="0" smtClean="0">
              <a:ea typeface="宋体" charset="-122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</p:spPr>
        <p:txBody>
          <a:bodyPr/>
          <a:lstStyle/>
          <a:p>
            <a:pPr eaLnBrk="1" hangingPunct="1"/>
            <a:endParaRPr lang="zh-CN" altLang="zh-CN" smtClean="0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CN" altLang="en-US" smtClean="0">
              <a:ea typeface="宋体" charset="-122"/>
            </a:endParaRPr>
          </a:p>
        </p:txBody>
      </p:sp>
      <p:sp>
        <p:nvSpPr>
          <p:cNvPr id="29700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3B29E8-A2CB-4B78-B05B-559B6684C410}" type="slidenum">
              <a:rPr lang="en-US" altLang="zh-CN" smtClean="0">
                <a:ea typeface="宋体" charset="-122"/>
              </a:rPr>
              <a:pPr/>
              <a:t>4</a:t>
            </a:fld>
            <a:endParaRPr lang="en-US" altLang="zh-CN" dirty="0" smtClean="0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CN" altLang="en-US" smtClean="0"/>
          </a:p>
        </p:txBody>
      </p:sp>
      <p:sp>
        <p:nvSpPr>
          <p:cNvPr id="27652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635314-AEFD-4D01-AB75-1FC1A9FCD7CC}" type="slidenum">
              <a:rPr lang="en-US" altLang="zh-CN" smtClean="0"/>
              <a:pPr/>
              <a:t>9</a:t>
            </a:fld>
            <a:endParaRPr lang="en-US" altLang="zh-CN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5DDE30-7ED6-41D9-9B2C-A94ADC681DF0}" type="slidenum">
              <a:rPr lang="en-US" altLang="zh-CN" smtClean="0"/>
              <a:pPr>
                <a:defRPr/>
              </a:pPr>
              <a:t>13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991423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0EAEF0-09D7-4281-A423-8CAACE005005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25B379-E944-4111-88B2-CE7B37F40468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462735-CD1F-42CB-9837-A37D0126057E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C0E3F6-B16E-4116-981A-B29335C1BEA8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D7E67A-A251-4CB5-B4BE-2B71EB768DA7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001C73-60BC-43F9-AE93-361A7030F22C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E0A4B9-2218-454F-907F-9267E9320A74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CBE173-2657-46EF-A214-304FEDC26DCF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14A6E1-EA79-47E4-B315-55BF500E62B6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A261AC-7E2E-44EB-8565-17734B60FDAE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51ED0A-0191-4B84-A03A-A3CF1805D457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  <a:ea typeface="宋体" pitchFamily="2" charset="-122"/>
              </a:defRPr>
            </a:lvl1pPr>
          </a:lstStyle>
          <a:p>
            <a:pPr>
              <a:defRPr/>
            </a:pPr>
            <a:fld id="{00D9BB31-7401-4138-8812-697512EAC650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cmillanlearning.com/Catalog/product/%20lehningerprinciplesofbiochemistry-seventhedition-nelson" TargetMode="External"/><Relationship Id="rId7" Type="http://schemas.openxmlformats.org/officeDocument/2006/relationships/hyperlink" Target="http://ebiotrade.com/" TargetMode="External"/><Relationship Id="rId2" Type="http://schemas.openxmlformats.org/officeDocument/2006/relationships/hyperlink" Target="http://biochem.life.tsinghua.edu.cn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bio360.net/" TargetMode="External"/><Relationship Id="rId5" Type="http://schemas.openxmlformats.org/officeDocument/2006/relationships/hyperlink" Target="http://learn.tsinghua.edu.cn/" TargetMode="External"/><Relationship Id="rId4" Type="http://schemas.openxmlformats.org/officeDocument/2006/relationships/hyperlink" Target="http://www.ncbi.nlm.nih.gov/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628775"/>
            <a:ext cx="9144000" cy="4149725"/>
          </a:xfrm>
        </p:spPr>
        <p:txBody>
          <a:bodyPr/>
          <a:lstStyle/>
          <a:p>
            <a:pPr eaLnBrk="1" hangingPunct="1"/>
            <a:r>
              <a:rPr lang="en-US" altLang="zh-CN" sz="8800" b="1" dirty="0" smtClean="0">
                <a:solidFill>
                  <a:srgbClr val="3333FF"/>
                </a:solidFill>
                <a:latin typeface="Times New Roman" pitchFamily="18" charset="0"/>
              </a:rPr>
              <a:t>Biochemistry II</a:t>
            </a:r>
            <a:r>
              <a:rPr lang="en-US" altLang="zh-CN" sz="6000" b="1" dirty="0" smtClean="0">
                <a:solidFill>
                  <a:srgbClr val="3333FF"/>
                </a:solidFill>
                <a:latin typeface="Times New Roman" pitchFamily="18" charset="0"/>
              </a:rPr>
              <a:t/>
            </a:r>
            <a:br>
              <a:rPr lang="en-US" altLang="zh-CN" sz="6000" b="1" dirty="0" smtClean="0">
                <a:solidFill>
                  <a:srgbClr val="3333FF"/>
                </a:solidFill>
                <a:latin typeface="Times New Roman" pitchFamily="18" charset="0"/>
              </a:rPr>
            </a:br>
            <a:r>
              <a:rPr lang="en-US" altLang="zh-CN" sz="5400" b="1" dirty="0" smtClean="0">
                <a:solidFill>
                  <a:srgbClr val="3333FF"/>
                </a:solidFill>
                <a:latin typeface="Times New Roman" pitchFamily="18" charset="0"/>
              </a:rPr>
              <a:t/>
            </a:r>
            <a:br>
              <a:rPr lang="en-US" altLang="zh-CN" sz="5400" b="1" dirty="0" smtClean="0">
                <a:solidFill>
                  <a:srgbClr val="3333FF"/>
                </a:solidFill>
                <a:latin typeface="Times New Roman" pitchFamily="18" charset="0"/>
              </a:rPr>
            </a:br>
            <a:endParaRPr lang="en-US" altLang="zh-CN" sz="5400" b="1" dirty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3505200"/>
            <a:ext cx="9144000" cy="1752600"/>
          </a:xfrm>
        </p:spPr>
        <p:txBody>
          <a:bodyPr/>
          <a:lstStyle/>
          <a:p>
            <a:pPr eaLnBrk="1" hangingPunct="1"/>
            <a:r>
              <a:rPr lang="en-US" altLang="zh-CN" sz="4400" dirty="0" smtClean="0">
                <a:solidFill>
                  <a:srgbClr val="FFFF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49460" y="332656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zh-CN" sz="6000" b="1" dirty="0" smtClean="0">
                <a:solidFill>
                  <a:srgbClr val="3333FF"/>
                </a:solidFill>
                <a:latin typeface="Times New Roman" pitchFamily="18" charset="0"/>
              </a:rPr>
              <a:t>Course Introduction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528" y="1574377"/>
            <a:ext cx="836295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</a:rPr>
              <a:t>Part II </a:t>
            </a:r>
            <a:r>
              <a:rPr lang="en-US" altLang="zh-CN" sz="2800" b="1" dirty="0" smtClean="0">
                <a:latin typeface="Times New Roman" pitchFamily="18" charset="0"/>
              </a:rPr>
              <a:t>--- Bioenergetics and metabolism: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sz="2800" b="1" dirty="0" smtClean="0">
                <a:latin typeface="Times New Roman" pitchFamily="18" charset="0"/>
              </a:rPr>
              <a:t>    covers most of the metabolic pathways in a living cell (hundreds of transformations)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</a:rPr>
              <a:t>Part III</a:t>
            </a:r>
            <a:r>
              <a:rPr lang="en-US" altLang="zh-CN" sz="2800" b="1" dirty="0" smtClean="0">
                <a:latin typeface="Times New Roman" pitchFamily="18" charset="0"/>
              </a:rPr>
              <a:t> --- Information pathways: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sz="2800" b="1" dirty="0" smtClean="0">
                <a:latin typeface="Times New Roman" pitchFamily="18" charset="0"/>
              </a:rPr>
              <a:t>    covers information pathways (DNA, RNA and protein metabolism)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800" b="1" dirty="0" smtClean="0">
                <a:latin typeface="Times New Roman" pitchFamily="18" charset="0"/>
              </a:rPr>
              <a:t>Exposed to a large amount of  information within a relatively short period of time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800" b="1" dirty="0" smtClean="0">
                <a:latin typeface="Times New Roman" pitchFamily="18" charset="0"/>
              </a:rPr>
              <a:t>Impossible to talk about everything in the textbook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800" b="1" dirty="0" smtClean="0">
                <a:latin typeface="Times New Roman" pitchFamily="18" charset="0"/>
              </a:rPr>
              <a:t>Rely on you to self-study those not discussed in the lectures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zh-CN" sz="2800" b="1" dirty="0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zh-CN" sz="2400" b="1" dirty="0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zh-CN" sz="2400" b="1" dirty="0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CN" sz="24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2"/>
          <p:cNvSpPr>
            <a:spLocks noChangeArrowheads="1"/>
          </p:cNvSpPr>
          <p:nvPr/>
        </p:nvSpPr>
        <p:spPr bwMode="auto">
          <a:xfrm>
            <a:off x="1835150" y="6381750"/>
            <a:ext cx="29273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zh-CN" sz="1200" b="1" dirty="0">
                <a:cs typeface="Times New Roman" pitchFamily="18" charset="0"/>
              </a:rPr>
              <a:t>			</a:t>
            </a:r>
            <a:endParaRPr lang="en-US" altLang="zh-CN" sz="1800" dirty="0">
              <a:latin typeface="Arial" charset="0"/>
            </a:endParaRPr>
          </a:p>
        </p:txBody>
      </p:sp>
      <p:sp>
        <p:nvSpPr>
          <p:cNvPr id="10243" name="Rectangle 73"/>
          <p:cNvSpPr>
            <a:spLocks noGrp="1" noChangeArrowheads="1"/>
          </p:cNvSpPr>
          <p:nvPr>
            <p:ph type="title"/>
          </p:nvPr>
        </p:nvSpPr>
        <p:spPr>
          <a:xfrm>
            <a:off x="1116127" y="253466"/>
            <a:ext cx="5943600" cy="457200"/>
          </a:xfrm>
        </p:spPr>
        <p:txBody>
          <a:bodyPr/>
          <a:lstStyle/>
          <a:p>
            <a:pPr eaLnBrk="1" hangingPunct="1"/>
            <a:r>
              <a:rPr lang="en-US" altLang="zh-CN" sz="4800" b="1" dirty="0" smtClean="0">
                <a:solidFill>
                  <a:srgbClr val="3333FF"/>
                </a:solidFill>
                <a:latin typeface="Times New Roman" pitchFamily="18" charset="0"/>
              </a:rPr>
              <a:t>Course Calendar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024628" y="2625064"/>
            <a:ext cx="15311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b="1" dirty="0" smtClean="0"/>
              <a:t>Part II</a:t>
            </a:r>
            <a:endParaRPr lang="zh-CN" altLang="en-US" sz="3600" b="1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7053203" y="5661248"/>
            <a:ext cx="17107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b="1" dirty="0" smtClean="0"/>
              <a:t>Part III</a:t>
            </a:r>
            <a:endParaRPr lang="zh-CN" altLang="en-US" sz="3600" b="1" dirty="0" smtClean="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5373" y="903041"/>
            <a:ext cx="5674354" cy="5949279"/>
          </a:xfrm>
          <a:prstGeom prst="rect">
            <a:avLst/>
          </a:prstGeom>
        </p:spPr>
      </p:pic>
      <p:cxnSp>
        <p:nvCxnSpPr>
          <p:cNvPr id="5" name="直接连接符 4"/>
          <p:cNvCxnSpPr/>
          <p:nvPr/>
        </p:nvCxnSpPr>
        <p:spPr>
          <a:xfrm flipH="1">
            <a:off x="1979712" y="4365104"/>
            <a:ext cx="288032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1475656" y="5229200"/>
            <a:ext cx="714986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834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6000" b="1" dirty="0" smtClean="0">
                <a:solidFill>
                  <a:srgbClr val="3333FF"/>
                </a:solidFill>
                <a:latin typeface="Times New Roman" pitchFamily="18" charset="0"/>
              </a:rPr>
              <a:t>Course Introduction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412875"/>
            <a:ext cx="8686800" cy="45656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zh-CN" sz="4800" b="1" dirty="0" smtClean="0">
                <a:solidFill>
                  <a:srgbClr val="FF0000"/>
                </a:solidFill>
                <a:latin typeface="Times New Roman" pitchFamily="18" charset="0"/>
              </a:rPr>
              <a:t>Office hour:</a:t>
            </a:r>
          </a:p>
          <a:p>
            <a:pPr eaLnBrk="1" hangingPunct="1">
              <a:buFontTx/>
              <a:buNone/>
            </a:pPr>
            <a:r>
              <a:rPr lang="en-US" altLang="zh-CN" sz="4800" b="1" dirty="0" smtClean="0">
                <a:latin typeface="Times New Roman" pitchFamily="18" charset="0"/>
              </a:rPr>
              <a:t>      3 - 5 pm, Friday                          </a:t>
            </a:r>
            <a:endParaRPr lang="en-US" altLang="zh-CN" sz="3600" b="1" dirty="0" smtClean="0"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en-US" altLang="zh-CN" sz="3600" b="1" dirty="0" smtClean="0">
                <a:latin typeface="Times New Roman" pitchFamily="18" charset="0"/>
              </a:rPr>
              <a:t>You are welcome to come to my office to ask questions about the course!</a:t>
            </a:r>
          </a:p>
          <a:p>
            <a:pPr eaLnBrk="1" hangingPunct="1">
              <a:buFontTx/>
              <a:buNone/>
            </a:pPr>
            <a:r>
              <a:rPr lang="en-US" altLang="zh-CN" b="1" dirty="0" smtClean="0">
                <a:latin typeface="Times New Roman" pitchFamily="18" charset="0"/>
              </a:rPr>
              <a:t>(For those who have classes on Friday afternoon, you can send your questions to me via e-mail or make an appointment with me by e-mail)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zh-CN" sz="6000" b="1" dirty="0" smtClean="0">
                <a:solidFill>
                  <a:srgbClr val="3333FF"/>
                </a:solidFill>
                <a:latin typeface="Times New Roman" pitchFamily="18" charset="0"/>
              </a:rPr>
              <a:t>Course Introduction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263225"/>
            <a:ext cx="8939336" cy="4997450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b="1" dirty="0" smtClean="0">
                <a:solidFill>
                  <a:srgbClr val="FF0000"/>
                </a:solidFill>
                <a:latin typeface="Times New Roman" pitchFamily="18" charset="0"/>
              </a:rPr>
              <a:t>TA:</a:t>
            </a:r>
            <a:endParaRPr lang="en-US" altLang="zh-CN" b="1" dirty="0" smtClean="0">
              <a:latin typeface="Times New Roman" pitchFamily="18" charset="0"/>
              <a:cs typeface="Times New Roman" pitchFamily="18" charset="0"/>
            </a:endParaRPr>
          </a:p>
          <a:p>
            <a:pPr marL="216000" eaLnBrk="1" hangingPunct="1">
              <a:lnSpc>
                <a:spcPct val="90000"/>
              </a:lnSpc>
              <a:buFontTx/>
              <a:buNone/>
            </a:pPr>
            <a:r>
              <a:rPr lang="en-US" altLang="zh-CN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        Zhang Yudian   </a:t>
            </a:r>
            <a:r>
              <a:rPr lang="zh-CN" altLang="en-US" b="1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itchFamily="18" charset="0"/>
              </a:rPr>
              <a:t>张雨点</a:t>
            </a:r>
            <a:endParaRPr lang="zh-CN" altLang="en-US" b="1" dirty="0">
              <a:latin typeface="楷体" panose="02010609060101010101" pitchFamily="49" charset="-122"/>
              <a:ea typeface="楷体" panose="02010609060101010101" pitchFamily="49" charset="-122"/>
              <a:cs typeface="Times New Roman" pitchFamily="18" charset="0"/>
            </a:endParaRPr>
          </a:p>
          <a:p>
            <a:pPr marL="216000" eaLnBrk="1" hangingPunct="1">
              <a:lnSpc>
                <a:spcPct val="90000"/>
              </a:lnSpc>
              <a:buFontTx/>
              <a:buNone/>
            </a:pPr>
            <a:r>
              <a:rPr lang="zh-CN" altLang="en-US" b="1" dirty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altLang="zh-CN" b="1" dirty="0">
                <a:latin typeface="Times New Roman" pitchFamily="18" charset="0"/>
                <a:cs typeface="Times New Roman" pitchFamily="18" charset="0"/>
              </a:rPr>
              <a:t>Lab: Room 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103, </a:t>
            </a:r>
            <a:r>
              <a:rPr lang="en-US" altLang="zh-CN" b="1" dirty="0">
                <a:latin typeface="Times New Roman" pitchFamily="18" charset="0"/>
              </a:rPr>
              <a:t>Life Sciences 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Building</a:t>
            </a:r>
            <a:endParaRPr lang="en-US" altLang="zh-CN" b="1" dirty="0">
              <a:latin typeface="Times New Roman" pitchFamily="18" charset="0"/>
              <a:cs typeface="Times New Roman" pitchFamily="18" charset="0"/>
            </a:endParaRPr>
          </a:p>
          <a:p>
            <a:pPr marL="216000" eaLnBrk="1" hangingPunct="1">
              <a:lnSpc>
                <a:spcPct val="90000"/>
              </a:lnSpc>
              <a:buFontTx/>
              <a:buNone/>
            </a:pPr>
            <a:r>
              <a:rPr lang="en-US" altLang="zh-CN" b="1" dirty="0">
                <a:latin typeface="Times New Roman" pitchFamily="18" charset="0"/>
                <a:cs typeface="Times New Roman" pitchFamily="18" charset="0"/>
              </a:rPr>
              <a:t>         Tel: 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18810456412</a:t>
            </a:r>
          </a:p>
          <a:p>
            <a:pPr marL="216000" eaLnBrk="1" hangingPunct="1">
              <a:lnSpc>
                <a:spcPct val="90000"/>
              </a:lnSpc>
              <a:buFontTx/>
              <a:buNone/>
            </a:pP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         E-mail</a:t>
            </a:r>
            <a:r>
              <a:rPr lang="en-US" altLang="zh-CN" b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zh-CN" alt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yudian_zhang@163.com</a:t>
            </a:r>
          </a:p>
          <a:p>
            <a:pPr marL="216000" eaLnBrk="1" hangingPunct="1">
              <a:lnSpc>
                <a:spcPct val="90000"/>
              </a:lnSpc>
              <a:buFontTx/>
              <a:buNone/>
            </a:pPr>
            <a:endParaRPr lang="en-US" altLang="zh-CN" b="1" dirty="0" smtClean="0">
              <a:latin typeface="Times New Roman" pitchFamily="18" charset="0"/>
              <a:cs typeface="Times New Roman" pitchFamily="18" charset="0"/>
            </a:endParaRPr>
          </a:p>
          <a:p>
            <a:pPr marL="216000" eaLnBrk="1" hangingPunct="1">
              <a:lnSpc>
                <a:spcPct val="90000"/>
              </a:lnSpc>
              <a:buFontTx/>
              <a:buNone/>
            </a:pP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altLang="zh-CN" b="1" dirty="0">
                <a:latin typeface="Times New Roman" pitchFamily="18" charset="0"/>
                <a:cs typeface="Times New Roman" pitchFamily="18" charset="0"/>
              </a:rPr>
              <a:t>Zhao Lina</a:t>
            </a:r>
            <a:r>
              <a:rPr lang="zh-CN" altLang="en-US" b="1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itchFamily="18" charset="0"/>
              </a:rPr>
              <a:t> 赵丽娜</a:t>
            </a:r>
            <a:endParaRPr lang="zh-CN" altLang="en-US" b="1" dirty="0">
              <a:latin typeface="楷体" panose="02010609060101010101" pitchFamily="49" charset="-122"/>
              <a:ea typeface="楷体" panose="02010609060101010101" pitchFamily="49" charset="-122"/>
              <a:cs typeface="Times New Roman" pitchFamily="18" charset="0"/>
            </a:endParaRPr>
          </a:p>
          <a:p>
            <a:pPr marL="216000" eaLnBrk="1" hangingPunct="1">
              <a:lnSpc>
                <a:spcPct val="90000"/>
              </a:lnSpc>
              <a:buFontTx/>
              <a:buNone/>
            </a:pPr>
            <a:r>
              <a:rPr lang="zh-CN" altLang="en-US" b="1" dirty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altLang="zh-CN" b="1" dirty="0">
                <a:latin typeface="Times New Roman" pitchFamily="18" charset="0"/>
                <a:cs typeface="Times New Roman" pitchFamily="18" charset="0"/>
              </a:rPr>
              <a:t>Lab: Room 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E105</a:t>
            </a:r>
            <a:r>
              <a:rPr lang="en-US" altLang="zh-CN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Medical Sciences Building</a:t>
            </a:r>
            <a:endParaRPr lang="en-US" altLang="zh-CN" b="1" dirty="0">
              <a:latin typeface="Times New Roman" pitchFamily="18" charset="0"/>
              <a:cs typeface="Times New Roman" pitchFamily="18" charset="0"/>
            </a:endParaRPr>
          </a:p>
          <a:p>
            <a:pPr marL="216000" eaLnBrk="1" hangingPunct="1">
              <a:lnSpc>
                <a:spcPct val="90000"/>
              </a:lnSpc>
              <a:buFontTx/>
              <a:buNone/>
            </a:pPr>
            <a:r>
              <a:rPr lang="en-US" altLang="zh-CN" b="1" dirty="0">
                <a:latin typeface="Times New Roman" pitchFamily="18" charset="0"/>
                <a:cs typeface="Times New Roman" pitchFamily="18" charset="0"/>
              </a:rPr>
              <a:t>         Tel: 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15131200620</a:t>
            </a:r>
          </a:p>
          <a:p>
            <a:pPr marL="216000" eaLnBrk="1" hangingPunct="1">
              <a:lnSpc>
                <a:spcPct val="90000"/>
              </a:lnSpc>
              <a:buFontTx/>
              <a:buNone/>
            </a:pP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altLang="zh-CN" b="1" dirty="0">
                <a:latin typeface="Times New Roman" pitchFamily="18" charset="0"/>
                <a:cs typeface="Times New Roman" pitchFamily="18" charset="0"/>
              </a:rPr>
              <a:t>E-mail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zh-CN" b="1" dirty="0">
                <a:latin typeface="Times New Roman" pitchFamily="18" charset="0"/>
                <a:cs typeface="Times New Roman" pitchFamily="18" charset="0"/>
              </a:rPr>
              <a:t>1186486691@qq.com</a:t>
            </a:r>
            <a:r>
              <a:rPr lang="en-US" altLang="zh-CN" sz="28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zh-CN" altLang="en-US" sz="28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endParaRPr lang="en-US" altLang="zh-CN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zh-CN" altLang="en-US" sz="2400" b="1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endParaRPr lang="en-US" altLang="zh-CN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zh-CN" alt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zh-CN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4407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zh-CN" sz="6000" b="1" dirty="0" smtClean="0">
                <a:solidFill>
                  <a:srgbClr val="3333FF"/>
                </a:solidFill>
                <a:latin typeface="Times New Roman" pitchFamily="18" charset="0"/>
              </a:rPr>
              <a:t>Grade for the course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259632"/>
            <a:ext cx="8892480" cy="5481736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zh-CN" sz="3600" b="1" dirty="0" smtClean="0">
                <a:solidFill>
                  <a:srgbClr val="FF0000"/>
                </a:solidFill>
                <a:latin typeface="Times New Roman" pitchFamily="18" charset="0"/>
              </a:rPr>
              <a:t>Homework</a:t>
            </a:r>
            <a:r>
              <a:rPr lang="en-US" altLang="zh-CN" sz="3600" b="1" dirty="0" smtClean="0">
                <a:latin typeface="Times New Roman" pitchFamily="18" charset="0"/>
              </a:rPr>
              <a:t>: accounts for </a:t>
            </a:r>
            <a:r>
              <a:rPr lang="en-US" altLang="zh-CN" sz="3600" b="1" dirty="0" smtClean="0">
                <a:solidFill>
                  <a:srgbClr val="3333CC"/>
                </a:solidFill>
                <a:latin typeface="Times New Roman" pitchFamily="18" charset="0"/>
              </a:rPr>
              <a:t>20%</a:t>
            </a:r>
            <a:r>
              <a:rPr lang="en-US" altLang="zh-CN" sz="3600" b="1" dirty="0" smtClean="0">
                <a:latin typeface="Times New Roman" pitchFamily="18" charset="0"/>
              </a:rPr>
              <a:t> of the final grade</a:t>
            </a:r>
          </a:p>
          <a:p>
            <a:pPr eaLnBrk="1" hangingPunct="1">
              <a:buFontTx/>
              <a:buNone/>
            </a:pPr>
            <a:r>
              <a:rPr lang="en-US" altLang="zh-CN" sz="3600" b="1" dirty="0" smtClean="0">
                <a:solidFill>
                  <a:srgbClr val="FF0000"/>
                </a:solidFill>
                <a:latin typeface="Times New Roman" pitchFamily="18" charset="0"/>
              </a:rPr>
              <a:t>Quiz</a:t>
            </a:r>
            <a:r>
              <a:rPr lang="en-US" altLang="zh-CN" sz="3600" b="1" dirty="0" smtClean="0">
                <a:latin typeface="Times New Roman" pitchFamily="18" charset="0"/>
              </a:rPr>
              <a:t>: accounts for </a:t>
            </a:r>
            <a:r>
              <a:rPr lang="en-US" altLang="zh-CN" sz="3600" b="1" dirty="0" smtClean="0">
                <a:solidFill>
                  <a:srgbClr val="3333CC"/>
                </a:solidFill>
                <a:latin typeface="Times New Roman" pitchFamily="18" charset="0"/>
              </a:rPr>
              <a:t>20%</a:t>
            </a:r>
            <a:r>
              <a:rPr lang="en-US" altLang="zh-CN" sz="3600" b="1" dirty="0">
                <a:latin typeface="Times New Roman" pitchFamily="18" charset="0"/>
              </a:rPr>
              <a:t> </a:t>
            </a:r>
            <a:r>
              <a:rPr lang="en-US" altLang="zh-CN" sz="3600" b="1" dirty="0" smtClean="0">
                <a:latin typeface="Times New Roman" pitchFamily="18" charset="0"/>
              </a:rPr>
              <a:t>of the final grade</a:t>
            </a:r>
          </a:p>
          <a:p>
            <a:pPr eaLnBrk="1" hangingPunct="1">
              <a:buFontTx/>
              <a:buNone/>
            </a:pPr>
            <a:r>
              <a:rPr lang="en-US" altLang="zh-CN" sz="3600" b="1" dirty="0" smtClean="0">
                <a:solidFill>
                  <a:srgbClr val="FF0000"/>
                </a:solidFill>
                <a:latin typeface="Times New Roman" pitchFamily="18" charset="0"/>
              </a:rPr>
              <a:t>Final exam</a:t>
            </a:r>
            <a:r>
              <a:rPr lang="en-US" altLang="zh-CN" sz="3600" b="1" dirty="0" smtClean="0">
                <a:latin typeface="Times New Roman" pitchFamily="18" charset="0"/>
              </a:rPr>
              <a:t>: accounts for </a:t>
            </a:r>
            <a:r>
              <a:rPr lang="en-US" altLang="zh-CN" sz="3600" b="1" dirty="0">
                <a:solidFill>
                  <a:srgbClr val="3333CC"/>
                </a:solidFill>
                <a:latin typeface="Times New Roman" pitchFamily="18" charset="0"/>
              </a:rPr>
              <a:t>6</a:t>
            </a:r>
            <a:r>
              <a:rPr lang="en-US" altLang="zh-CN" sz="3600" b="1" dirty="0" smtClean="0">
                <a:solidFill>
                  <a:srgbClr val="3333CC"/>
                </a:solidFill>
                <a:latin typeface="Times New Roman" pitchFamily="18" charset="0"/>
              </a:rPr>
              <a:t>0%</a:t>
            </a:r>
            <a:r>
              <a:rPr lang="en-US" altLang="zh-CN" sz="3600" b="1" dirty="0" smtClean="0">
                <a:latin typeface="Times New Roman" pitchFamily="18" charset="0"/>
              </a:rPr>
              <a:t> of the final grade</a:t>
            </a:r>
          </a:p>
          <a:p>
            <a:pPr marL="0" indent="0" eaLnBrk="1" hangingPunct="1">
              <a:buFontTx/>
              <a:buNone/>
            </a:pPr>
            <a:endParaRPr lang="en-US" altLang="zh-CN" sz="3600" b="1" dirty="0" smtClean="0">
              <a:latin typeface="Times New Roman" pitchFamily="18" charset="0"/>
            </a:endParaRPr>
          </a:p>
          <a:p>
            <a:pPr marL="216000" indent="0" eaLnBrk="1" hangingPunct="1">
              <a:buFontTx/>
              <a:buNone/>
            </a:pPr>
            <a:r>
              <a:rPr lang="en-US" altLang="zh-CN" sz="3600" b="1" dirty="0" smtClean="0">
                <a:latin typeface="Times New Roman" pitchFamily="18" charset="0"/>
              </a:rPr>
              <a:t>Active participation in the classroom and  </a:t>
            </a:r>
            <a:r>
              <a:rPr lang="en-US" altLang="zh-CN" sz="3600" b="1" dirty="0" smtClean="0">
                <a:solidFill>
                  <a:srgbClr val="FF0000"/>
                </a:solidFill>
                <a:latin typeface="Times New Roman" pitchFamily="18" charset="0"/>
              </a:rPr>
              <a:t>Web Learning </a:t>
            </a:r>
            <a:r>
              <a:rPr lang="en-US" altLang="zh-CN" sz="3600" b="1" dirty="0" smtClean="0">
                <a:latin typeface="Times New Roman" pitchFamily="18" charset="0"/>
              </a:rPr>
              <a:t>is encouraged and will be awarded bonus points</a:t>
            </a:r>
          </a:p>
        </p:txBody>
      </p:sp>
    </p:spTree>
    <p:extLst>
      <p:ext uri="{BB962C8B-B14F-4D97-AF65-F5344CB8AC3E}">
        <p14:creationId xmlns:p14="http://schemas.microsoft.com/office/powerpoint/2010/main" val="1646988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26150" y="131431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zh-CN" sz="6600" b="1" dirty="0" smtClean="0">
                <a:solidFill>
                  <a:srgbClr val="3333FF"/>
                </a:solidFill>
                <a:latin typeface="Times New Roman" pitchFamily="18" charset="0"/>
              </a:rPr>
              <a:t>Homework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1764" y="1268760"/>
            <a:ext cx="8430716" cy="4525962"/>
          </a:xfrm>
          <a:ln w="38100"/>
        </p:spPr>
        <p:txBody>
          <a:bodyPr/>
          <a:lstStyle/>
          <a:p>
            <a:pPr eaLnBrk="1" hangingPunct="1"/>
            <a:r>
              <a:rPr lang="en-US" altLang="zh-CN" sz="3600" b="1" dirty="0" smtClean="0">
                <a:solidFill>
                  <a:srgbClr val="FF0000"/>
                </a:solidFill>
                <a:latin typeface="Times New Roman" pitchFamily="18" charset="0"/>
              </a:rPr>
              <a:t>Regular homework</a:t>
            </a:r>
            <a:r>
              <a:rPr lang="en-US" altLang="zh-CN" sz="3600" b="1" dirty="0" smtClean="0">
                <a:latin typeface="Times New Roman" pitchFamily="18" charset="0"/>
              </a:rPr>
              <a:t>: one homework every week</a:t>
            </a:r>
            <a:r>
              <a:rPr lang="en-US" altLang="zh-CN" sz="3600" b="1" dirty="0">
                <a:latin typeface="Times New Roman" pitchFamily="18" charset="0"/>
              </a:rPr>
              <a:t> </a:t>
            </a:r>
            <a:endParaRPr lang="en-US" altLang="zh-CN" sz="3600" b="1" dirty="0" smtClean="0">
              <a:latin typeface="Times New Roman" pitchFamily="18" charset="0"/>
            </a:endParaRPr>
          </a:p>
          <a:p>
            <a:pPr eaLnBrk="1" hangingPunct="1"/>
            <a:r>
              <a:rPr lang="en-US" altLang="zh-CN" sz="3600" b="1" dirty="0" smtClean="0">
                <a:solidFill>
                  <a:srgbClr val="FF0000"/>
                </a:solidFill>
                <a:latin typeface="Times New Roman" pitchFamily="18" charset="0"/>
              </a:rPr>
              <a:t>Comprehensive homework</a:t>
            </a:r>
            <a:r>
              <a:rPr lang="en-US" altLang="zh-CN" sz="3600" b="1" dirty="0" smtClean="0">
                <a:latin typeface="Times New Roman" pitchFamily="18" charset="0"/>
              </a:rPr>
              <a:t>: only one this semester</a:t>
            </a:r>
          </a:p>
          <a:p>
            <a:pPr eaLnBrk="1" hangingPunct="1"/>
            <a:r>
              <a:rPr lang="en-US" altLang="zh-CN" sz="3600" b="1" dirty="0" smtClean="0">
                <a:latin typeface="Times New Roman" pitchFamily="18" charset="0"/>
              </a:rPr>
              <a:t>Accounts for </a:t>
            </a:r>
            <a:r>
              <a:rPr lang="en-US" altLang="zh-CN" sz="3600" b="1" dirty="0" smtClean="0">
                <a:solidFill>
                  <a:srgbClr val="3333CC"/>
                </a:solidFill>
                <a:latin typeface="Times New Roman" pitchFamily="18" charset="0"/>
              </a:rPr>
              <a:t>20%</a:t>
            </a:r>
            <a:r>
              <a:rPr lang="en-US" altLang="zh-CN" sz="3600" b="1" dirty="0" smtClean="0">
                <a:latin typeface="Times New Roman" pitchFamily="18" charset="0"/>
              </a:rPr>
              <a:t> of the final grade</a:t>
            </a:r>
          </a:p>
          <a:p>
            <a:pPr eaLnBrk="1" hangingPunct="1"/>
            <a:r>
              <a:rPr lang="en-US" altLang="zh-CN" sz="3600" b="1" dirty="0" smtClean="0">
                <a:latin typeface="Times New Roman" pitchFamily="18" charset="0"/>
              </a:rPr>
              <a:t>Posted on Tuesday, due on Sunday     </a:t>
            </a:r>
            <a:endParaRPr lang="en-US" altLang="zh-CN" sz="3600" b="1" dirty="0" smtClean="0">
              <a:solidFill>
                <a:srgbClr val="3333FF"/>
              </a:solidFill>
              <a:latin typeface="Times New Roman" pitchFamily="18" charset="0"/>
            </a:endParaRPr>
          </a:p>
          <a:p>
            <a:pPr eaLnBrk="1" hangingPunct="1"/>
            <a:r>
              <a:rPr lang="en-US" altLang="zh-CN" sz="3600" b="1" dirty="0" smtClean="0">
                <a:solidFill>
                  <a:srgbClr val="FF0000"/>
                </a:solidFill>
                <a:latin typeface="Times New Roman" pitchFamily="18" charset="0"/>
              </a:rPr>
              <a:t>Please hand in your homework online before the deadline </a:t>
            </a:r>
            <a:r>
              <a:rPr lang="en-US" altLang="zh-CN" sz="3600" b="1" dirty="0" smtClean="0">
                <a:latin typeface="Times New Roman" pitchFamily="18" charset="0"/>
              </a:rPr>
              <a:t>(</a:t>
            </a:r>
            <a:r>
              <a:rPr lang="en-US" altLang="zh-CN" sz="3600" b="1" dirty="0">
                <a:latin typeface="Times New Roman" pitchFamily="18" charset="0"/>
              </a:rPr>
              <a:t>midnight </a:t>
            </a:r>
            <a:r>
              <a:rPr lang="en-US" altLang="zh-CN" sz="3600" b="1" dirty="0" smtClean="0">
                <a:latin typeface="Times New Roman" pitchFamily="18" charset="0"/>
              </a:rPr>
              <a:t>Sunday)</a:t>
            </a:r>
            <a:endParaRPr lang="en-US" altLang="zh-CN" sz="3600" b="1" dirty="0" smtClean="0">
              <a:solidFill>
                <a:srgbClr val="FF0000"/>
              </a:solidFill>
              <a:latin typeface="Times New Roman" pitchFamily="18" charset="0"/>
            </a:endParaRPr>
          </a:p>
          <a:p>
            <a:pPr marL="0" indent="0" eaLnBrk="1" hangingPunct="1">
              <a:buNone/>
            </a:pPr>
            <a:endParaRPr lang="en-US" altLang="zh-CN" sz="36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 marL="0" indent="0" eaLnBrk="1" hangingPunct="1">
              <a:buNone/>
            </a:pPr>
            <a:r>
              <a:rPr lang="en-US" altLang="zh-CN" sz="3600" b="1" dirty="0" smtClean="0">
                <a:solidFill>
                  <a:srgbClr val="FF0000"/>
                </a:solidFill>
                <a:latin typeface="Times New Roman" pitchFamily="18" charset="0"/>
              </a:rPr>
              <a:t>  </a:t>
            </a:r>
            <a:r>
              <a:rPr lang="en-US" altLang="zh-CN" sz="3600" b="1" dirty="0" smtClean="0">
                <a:latin typeface="Times New Roman" pitchFamily="18" charset="0"/>
              </a:rPr>
              <a:t>   </a:t>
            </a:r>
            <a:endParaRPr lang="en-US" altLang="zh-CN" sz="3600" b="1" dirty="0" smtClean="0">
              <a:solidFill>
                <a:srgbClr val="FF0000"/>
              </a:solidFill>
              <a:latin typeface="Times New Roman" pitchFamily="18" charset="0"/>
            </a:endParaRPr>
          </a:p>
          <a:p>
            <a:pPr eaLnBrk="1" hangingPunct="1">
              <a:buNone/>
            </a:pPr>
            <a:endParaRPr lang="en-US" altLang="zh-CN" sz="3600" b="1" dirty="0" smtClean="0">
              <a:solidFill>
                <a:srgbClr val="FF0000"/>
              </a:solidFill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endParaRPr lang="en-US" altLang="zh-CN" sz="3600" b="1" dirty="0" smtClean="0">
              <a:latin typeface="Times New Roman" pitchFamily="18" charset="0"/>
            </a:endParaRPr>
          </a:p>
          <a:p>
            <a:pPr eaLnBrk="1" hangingPunct="1"/>
            <a:endParaRPr lang="en-US" altLang="zh-CN" sz="3600" b="1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6669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07504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zh-CN" sz="6600" b="1" dirty="0" smtClean="0">
                <a:solidFill>
                  <a:srgbClr val="3333FF"/>
                </a:solidFill>
                <a:latin typeface="Times New Roman" pitchFamily="18" charset="0"/>
              </a:rPr>
              <a:t>Quiz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268760"/>
            <a:ext cx="8568952" cy="4525962"/>
          </a:xfrm>
          <a:ln w="38100"/>
        </p:spPr>
        <p:txBody>
          <a:bodyPr/>
          <a:lstStyle/>
          <a:p>
            <a:pPr eaLnBrk="1" hangingPunct="1"/>
            <a:r>
              <a:rPr lang="en-US" altLang="zh-CN" sz="3600" b="1" dirty="0" smtClean="0">
                <a:latin typeface="Times New Roman" pitchFamily="18" charset="0"/>
              </a:rPr>
              <a:t>Regular quiz: total 4</a:t>
            </a:r>
          </a:p>
          <a:p>
            <a:pPr eaLnBrk="1" hangingPunct="1"/>
            <a:r>
              <a:rPr lang="en-US" altLang="zh-CN" sz="3600" b="1" dirty="0" smtClean="0">
                <a:latin typeface="Times New Roman" pitchFamily="18" charset="0"/>
              </a:rPr>
              <a:t>Test in class: no advanced reminder</a:t>
            </a:r>
          </a:p>
          <a:p>
            <a:pPr eaLnBrk="1" hangingPunct="1"/>
            <a:r>
              <a:rPr lang="en-US" altLang="zh-CN" sz="3600" b="1" dirty="0">
                <a:latin typeface="Times New Roman" pitchFamily="18" charset="0"/>
              </a:rPr>
              <a:t>A</a:t>
            </a:r>
            <a:r>
              <a:rPr lang="en-US" altLang="zh-CN" sz="3600" b="1" dirty="0" smtClean="0">
                <a:latin typeface="Times New Roman" pitchFamily="18" charset="0"/>
              </a:rPr>
              <a:t>ccounts </a:t>
            </a:r>
            <a:r>
              <a:rPr lang="en-US" altLang="zh-CN" sz="3600" b="1" dirty="0">
                <a:latin typeface="Times New Roman" pitchFamily="18" charset="0"/>
              </a:rPr>
              <a:t>for </a:t>
            </a:r>
            <a:r>
              <a:rPr lang="en-US" altLang="zh-CN" sz="3600" b="1" dirty="0">
                <a:solidFill>
                  <a:srgbClr val="3333CC"/>
                </a:solidFill>
                <a:latin typeface="Times New Roman" pitchFamily="18" charset="0"/>
              </a:rPr>
              <a:t>20%</a:t>
            </a:r>
            <a:r>
              <a:rPr lang="en-US" altLang="zh-CN" sz="3600" b="1" dirty="0">
                <a:latin typeface="Times New Roman" pitchFamily="18" charset="0"/>
              </a:rPr>
              <a:t> of the final </a:t>
            </a:r>
            <a:r>
              <a:rPr lang="en-US" altLang="zh-CN" sz="3600" b="1" dirty="0" smtClean="0">
                <a:latin typeface="Times New Roman" pitchFamily="18" charset="0"/>
              </a:rPr>
              <a:t>grade</a:t>
            </a:r>
          </a:p>
          <a:p>
            <a:pPr eaLnBrk="1" hangingPunct="1"/>
            <a:r>
              <a:rPr lang="en-US" altLang="zh-CN" sz="3600" b="1" dirty="0" smtClean="0">
                <a:latin typeface="Times New Roman" pitchFamily="18" charset="0"/>
              </a:rPr>
              <a:t>Questions including:</a:t>
            </a:r>
          </a:p>
          <a:p>
            <a:pPr marL="0" indent="0" eaLnBrk="1" hangingPunct="1">
              <a:buNone/>
            </a:pPr>
            <a:r>
              <a:rPr lang="en-US" altLang="zh-CN" sz="2800" b="1" dirty="0" smtClean="0">
                <a:latin typeface="Times New Roman" pitchFamily="18" charset="0"/>
              </a:rPr>
              <a:t>*  Multiple-choice questions with one correct answer</a:t>
            </a:r>
          </a:p>
          <a:p>
            <a:pPr marL="0" indent="0" eaLnBrk="1" hangingPunct="1">
              <a:buNone/>
            </a:pPr>
            <a:r>
              <a:rPr lang="en-US" altLang="zh-CN" sz="2800" b="1" dirty="0" smtClean="0">
                <a:latin typeface="Times New Roman" pitchFamily="18" charset="0"/>
              </a:rPr>
              <a:t>*  Multiple-choice questions </a:t>
            </a:r>
            <a:r>
              <a:rPr lang="en-US" altLang="zh-CN" sz="2800" b="1" dirty="0">
                <a:latin typeface="Times New Roman" pitchFamily="18" charset="0"/>
              </a:rPr>
              <a:t>with </a:t>
            </a:r>
            <a:r>
              <a:rPr lang="en-US" altLang="zh-CN" sz="2800" b="1" dirty="0" smtClean="0">
                <a:latin typeface="Times New Roman" pitchFamily="18" charset="0"/>
              </a:rPr>
              <a:t>more than one  </a:t>
            </a:r>
          </a:p>
          <a:p>
            <a:pPr marL="0" indent="0" eaLnBrk="1" hangingPunct="1">
              <a:buNone/>
            </a:pPr>
            <a:r>
              <a:rPr lang="en-US" altLang="zh-CN" sz="2800" b="1" dirty="0" smtClean="0">
                <a:latin typeface="Times New Roman" pitchFamily="18" charset="0"/>
              </a:rPr>
              <a:t>    correct answers</a:t>
            </a:r>
          </a:p>
          <a:p>
            <a:pPr marL="0" indent="0" eaLnBrk="1" hangingPunct="1">
              <a:buNone/>
            </a:pPr>
            <a:r>
              <a:rPr lang="en-US" altLang="zh-CN" sz="2800" b="1" dirty="0" smtClean="0">
                <a:latin typeface="Times New Roman" pitchFamily="18" charset="0"/>
              </a:rPr>
              <a:t>*  Simple-answer questions</a:t>
            </a:r>
          </a:p>
          <a:p>
            <a:pPr marL="0" indent="0" eaLnBrk="1" hangingPunct="1">
              <a:buNone/>
            </a:pPr>
            <a:r>
              <a:rPr lang="en-US" altLang="zh-CN" sz="2800" b="1" dirty="0" smtClean="0">
                <a:latin typeface="Times New Roman" pitchFamily="18" charset="0"/>
              </a:rPr>
              <a:t>*  Comprehensive questions</a:t>
            </a:r>
            <a:endParaRPr lang="en-US" altLang="zh-CN" sz="2800" b="1" dirty="0">
              <a:latin typeface="Times New Roman" pitchFamily="18" charset="0"/>
            </a:endParaRPr>
          </a:p>
          <a:p>
            <a:pPr eaLnBrk="1" hangingPunct="1"/>
            <a:endParaRPr lang="en-US" altLang="zh-CN" sz="3600" b="1" dirty="0" smtClean="0">
              <a:latin typeface="Times New Roman" pitchFamily="18" charset="0"/>
            </a:endParaRPr>
          </a:p>
          <a:p>
            <a:pPr eaLnBrk="1" hangingPunct="1"/>
            <a:endParaRPr lang="en-US" altLang="zh-CN" sz="3600" b="1" dirty="0" smtClean="0">
              <a:latin typeface="Times New Roman" pitchFamily="18" charset="0"/>
            </a:endParaRPr>
          </a:p>
          <a:p>
            <a:pPr marL="0" indent="0" eaLnBrk="1" hangingPunct="1">
              <a:buNone/>
            </a:pPr>
            <a:endParaRPr lang="en-US" altLang="zh-CN" sz="36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 marL="0" indent="0" eaLnBrk="1" hangingPunct="1">
              <a:buNone/>
            </a:pPr>
            <a:r>
              <a:rPr lang="en-US" altLang="zh-CN" sz="3600" b="1" dirty="0" smtClean="0">
                <a:solidFill>
                  <a:srgbClr val="FF0000"/>
                </a:solidFill>
                <a:latin typeface="Times New Roman" pitchFamily="18" charset="0"/>
              </a:rPr>
              <a:t>  </a:t>
            </a:r>
            <a:r>
              <a:rPr lang="en-US" altLang="zh-CN" sz="3600" b="1" dirty="0" smtClean="0">
                <a:latin typeface="Times New Roman" pitchFamily="18" charset="0"/>
              </a:rPr>
              <a:t>   </a:t>
            </a:r>
            <a:endParaRPr lang="en-US" altLang="zh-CN" sz="3600" b="1" dirty="0" smtClean="0">
              <a:solidFill>
                <a:srgbClr val="FF0000"/>
              </a:solidFill>
              <a:latin typeface="Times New Roman" pitchFamily="18" charset="0"/>
            </a:endParaRPr>
          </a:p>
          <a:p>
            <a:pPr eaLnBrk="1" hangingPunct="1">
              <a:buNone/>
            </a:pPr>
            <a:endParaRPr lang="en-US" altLang="zh-CN" sz="3600" b="1" dirty="0" smtClean="0">
              <a:solidFill>
                <a:srgbClr val="FF0000"/>
              </a:solidFill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endParaRPr lang="en-US" altLang="zh-CN" sz="3600" b="1" dirty="0" smtClean="0">
              <a:latin typeface="Times New Roman" pitchFamily="18" charset="0"/>
            </a:endParaRPr>
          </a:p>
          <a:p>
            <a:pPr eaLnBrk="1" hangingPunct="1"/>
            <a:endParaRPr lang="en-US" altLang="zh-CN" sz="3600" b="1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2350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510952" y="116632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zh-CN" sz="6000" b="1" dirty="0" smtClean="0">
                <a:solidFill>
                  <a:srgbClr val="3333FF"/>
                </a:solidFill>
                <a:latin typeface="Times New Roman" pitchFamily="18" charset="0"/>
              </a:rPr>
              <a:t>Useful links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899592"/>
            <a:ext cx="9289032" cy="5616624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zh-CN" sz="1800" b="1" dirty="0" smtClean="0"/>
          </a:p>
          <a:p>
            <a:pPr eaLnBrk="1" hangingPunct="1">
              <a:lnSpc>
                <a:spcPct val="80000"/>
              </a:lnSpc>
            </a:pPr>
            <a:r>
              <a:rPr lang="en-US" altLang="zh-CN" sz="2800" b="1" dirty="0" smtClean="0">
                <a:latin typeface="Times New Roman" pitchFamily="18" charset="0"/>
              </a:rPr>
              <a:t>Website for the course: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8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zh-CN" sz="2800" b="1" dirty="0" smtClean="0">
                <a:latin typeface="Times New Roman" pitchFamily="18" charset="0"/>
                <a:cs typeface="Times New Roman" pitchFamily="18" charset="0"/>
                <a:hlinkClick r:id="rId2"/>
              </a:rPr>
              <a:t>http://biochem.life.tsinghua.edu.cn</a:t>
            </a:r>
            <a:endParaRPr lang="en-US" altLang="zh-CN" sz="2800" b="1" dirty="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zh-CN" sz="2800" b="1" dirty="0" smtClean="0">
                <a:latin typeface="Times New Roman" pitchFamily="18" charset="0"/>
              </a:rPr>
              <a:t>Textbook:</a:t>
            </a:r>
          </a:p>
          <a:p>
            <a:pPr marL="342000" indent="0" eaLnBrk="1" hangingPunct="1">
              <a:lnSpc>
                <a:spcPct val="80000"/>
              </a:lnSpc>
              <a:buNone/>
            </a:pPr>
            <a:r>
              <a:rPr lang="en-US" altLang="zh-CN" sz="2700" b="1" dirty="0" smtClean="0">
                <a:latin typeface="Times New Roman" pitchFamily="18" charset="0"/>
                <a:hlinkClick r:id="rId3"/>
              </a:rPr>
              <a:t>https://www.macmillanlearning.com/Catalog/product/         lehningerprinciplesofbiochemistry-seventhedition-nelson</a:t>
            </a:r>
            <a:endParaRPr lang="en-US" altLang="zh-CN" sz="2700" b="1" dirty="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zh-CN" sz="2800" b="1" dirty="0" smtClean="0">
                <a:latin typeface="Times New Roman" pitchFamily="18" charset="0"/>
              </a:rPr>
              <a:t>NCBI: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zh-CN" sz="2800" b="1" dirty="0" smtClean="0">
                <a:solidFill>
                  <a:srgbClr val="3333FF"/>
                </a:solidFill>
                <a:latin typeface="Times New Roman" pitchFamily="18" charset="0"/>
              </a:rPr>
              <a:t>    </a:t>
            </a:r>
            <a:r>
              <a:rPr lang="en-US" altLang="zh-CN" sz="2800" b="1" dirty="0" smtClean="0">
                <a:solidFill>
                  <a:srgbClr val="3333FF"/>
                </a:solidFill>
                <a:latin typeface="Times New Roman" pitchFamily="18" charset="0"/>
                <a:hlinkClick r:id="rId4"/>
              </a:rPr>
              <a:t>http://www.ncbi.nlm.nih.gov</a:t>
            </a:r>
            <a:endParaRPr lang="en-US" altLang="zh-CN" sz="2800" b="1" dirty="0" smtClean="0"/>
          </a:p>
          <a:p>
            <a:pPr eaLnBrk="1" hangingPunct="1">
              <a:lnSpc>
                <a:spcPct val="80000"/>
              </a:lnSpc>
            </a:pP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清华大学网络学堂 </a:t>
            </a:r>
            <a:r>
              <a:rPr lang="en-US" altLang="zh-CN" sz="2800" b="1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(Web Learning)</a:t>
            </a:r>
            <a:r>
              <a:rPr lang="en-US" altLang="zh-CN" sz="2800" b="1" dirty="0" smtClean="0">
                <a:latin typeface="Times New Roman" pitchFamily="18" charset="0"/>
              </a:rPr>
              <a:t>:</a:t>
            </a:r>
            <a:endParaRPr lang="en-US" altLang="zh-CN" sz="28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zh-CN" sz="2800" b="1" dirty="0" smtClean="0">
                <a:latin typeface="Times New Roman" pitchFamily="18" charset="0"/>
              </a:rPr>
              <a:t>    </a:t>
            </a:r>
            <a:r>
              <a:rPr lang="en-US" altLang="zh-CN" sz="2800" b="1" dirty="0" smtClean="0">
                <a:solidFill>
                  <a:srgbClr val="3333CC"/>
                </a:solidFill>
                <a:latin typeface="Times New Roman" pitchFamily="18" charset="0"/>
                <a:hlinkClick r:id="rId5"/>
              </a:rPr>
              <a:t>http://learn.tsinghua.edu.cn</a:t>
            </a:r>
            <a:endParaRPr lang="en-US" altLang="zh-CN" sz="2800" b="1" dirty="0" smtClean="0">
              <a:solidFill>
                <a:srgbClr val="3333CC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生物</a:t>
            </a:r>
            <a:r>
              <a:rPr lang="en-US" altLang="zh-CN" sz="2800" b="1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360</a:t>
            </a:r>
            <a:r>
              <a:rPr lang="en-US" altLang="zh-CN" sz="2800" b="1" dirty="0" smtClean="0">
                <a:latin typeface="Times New Roman" pitchFamily="18" charset="0"/>
              </a:rPr>
              <a:t>:</a:t>
            </a:r>
            <a:endParaRPr lang="en-US" altLang="zh-CN" sz="2800" b="1" dirty="0" smtClean="0">
              <a:latin typeface="+mn-ea"/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zh-CN" sz="2800" b="1" dirty="0" smtClean="0">
                <a:solidFill>
                  <a:srgbClr val="3333CC"/>
                </a:solidFill>
                <a:latin typeface="+mn-ea"/>
              </a:rPr>
              <a:t>  </a:t>
            </a:r>
            <a:r>
              <a:rPr lang="en-US" altLang="zh-CN" sz="2800" b="1" dirty="0" smtClean="0">
                <a:solidFill>
                  <a:srgbClr val="3333CC"/>
                </a:solidFill>
                <a:latin typeface="Times New Roman" pitchFamily="18" charset="0"/>
                <a:hlinkClick r:id="rId6"/>
              </a:rPr>
              <a:t>http://bio360.net</a:t>
            </a:r>
            <a:endParaRPr lang="en-US" altLang="zh-CN" sz="2800" b="1" dirty="0" smtClean="0">
              <a:solidFill>
                <a:srgbClr val="3333CC"/>
              </a:solidFill>
              <a:latin typeface="Times New Roman" pitchFamily="18" charset="0"/>
              <a:hlinkClick r:id="rId5"/>
            </a:endParaRPr>
          </a:p>
          <a:p>
            <a:pPr eaLnBrk="1" hangingPunct="1">
              <a:lnSpc>
                <a:spcPct val="80000"/>
              </a:lnSpc>
            </a:pP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生物通</a:t>
            </a:r>
            <a:r>
              <a:rPr lang="en-US" altLang="zh-CN" sz="2800" b="1" dirty="0">
                <a:latin typeface="Times New Roman" pitchFamily="18" charset="0"/>
              </a:rPr>
              <a:t>:</a:t>
            </a:r>
            <a:endParaRPr lang="en-US" altLang="zh-CN" sz="2800" b="1" dirty="0" smtClean="0">
              <a:latin typeface="+mn-ea"/>
              <a:hlinkClick r:id="rId5"/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zh-CN" sz="2800" b="1" dirty="0" smtClean="0">
                <a:solidFill>
                  <a:srgbClr val="3333CC"/>
                </a:solidFill>
                <a:latin typeface="Times New Roman" pitchFamily="18" charset="0"/>
              </a:rPr>
              <a:t>    </a:t>
            </a:r>
            <a:r>
              <a:rPr lang="en-US" altLang="zh-CN" sz="2800" b="1" dirty="0" smtClean="0">
                <a:solidFill>
                  <a:srgbClr val="3333CC"/>
                </a:solidFill>
                <a:latin typeface="Times New Roman" pitchFamily="18" charset="0"/>
                <a:hlinkClick r:id="rId7"/>
              </a:rPr>
              <a:t>http://ebiotrade.com</a:t>
            </a:r>
            <a:endParaRPr lang="en-US" altLang="zh-CN" sz="2800" b="1" dirty="0">
              <a:solidFill>
                <a:srgbClr val="3333CC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None/>
            </a:pPr>
            <a:endParaRPr lang="en-US" altLang="zh-CN" b="1" dirty="0" smtClean="0">
              <a:solidFill>
                <a:srgbClr val="3333CC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None/>
            </a:pPr>
            <a:endParaRPr lang="en-US" altLang="zh-CN" b="1" dirty="0" smtClean="0">
              <a:solidFill>
                <a:srgbClr val="3333CC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zh-CN" sz="2400" dirty="0" smtClean="0">
              <a:solidFill>
                <a:srgbClr val="3333CC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6274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4800" b="1" dirty="0">
                <a:solidFill>
                  <a:srgbClr val="3333FF"/>
                </a:solidFill>
                <a:latin typeface="Times New Roman" pitchFamily="18" charset="0"/>
              </a:rPr>
              <a:t>O</a:t>
            </a:r>
            <a:r>
              <a:rPr lang="en-US" altLang="zh-CN" sz="4800" b="1" dirty="0" smtClean="0">
                <a:solidFill>
                  <a:srgbClr val="3333FF"/>
                </a:solidFill>
                <a:latin typeface="Times New Roman" pitchFamily="18" charset="0"/>
              </a:rPr>
              <a:t>ne big change this semester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556792"/>
            <a:ext cx="8424936" cy="4525962"/>
          </a:xfrm>
          <a:ln w="38100"/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zh-CN" sz="3600" b="1" dirty="0" smtClean="0">
                <a:latin typeface="Times New Roman" pitchFamily="18" charset="0"/>
              </a:rPr>
              <a:t>   </a:t>
            </a:r>
            <a:r>
              <a:rPr lang="en-US" altLang="zh-CN" sz="3600" b="1" dirty="0" smtClean="0">
                <a:solidFill>
                  <a:srgbClr val="FF0000"/>
                </a:solidFill>
                <a:latin typeface="Times New Roman" pitchFamily="18" charset="0"/>
              </a:rPr>
              <a:t>More lecture time</a:t>
            </a:r>
            <a:r>
              <a:rPr lang="en-US" altLang="zh-CN" sz="3600" b="1" dirty="0" smtClean="0">
                <a:latin typeface="Times New Roman" pitchFamily="18" charset="0"/>
              </a:rPr>
              <a:t> (3x1x16 </a:t>
            </a:r>
            <a:r>
              <a:rPr lang="zh-CN" altLang="en-US" sz="3600" b="1" dirty="0" smtClean="0">
                <a:latin typeface="Times New Roman" pitchFamily="18" charset="0"/>
              </a:rPr>
              <a:t>→ </a:t>
            </a:r>
            <a:r>
              <a:rPr lang="en-US" altLang="zh-CN" sz="3600" b="1" dirty="0" smtClean="0">
                <a:latin typeface="Times New Roman" pitchFamily="18" charset="0"/>
              </a:rPr>
              <a:t>2x2x16) gives me time to</a:t>
            </a:r>
          </a:p>
          <a:p>
            <a:pPr eaLnBrk="1" hangingPunct="1"/>
            <a:r>
              <a:rPr lang="en-US" altLang="zh-CN" sz="3600" b="1" dirty="0" smtClean="0">
                <a:latin typeface="Times New Roman" pitchFamily="18" charset="0"/>
              </a:rPr>
              <a:t>cover more in my lectures</a:t>
            </a:r>
          </a:p>
          <a:p>
            <a:pPr eaLnBrk="1" hangingPunct="1"/>
            <a:r>
              <a:rPr lang="en-US" altLang="zh-CN" sz="3600" b="1" dirty="0" smtClean="0">
                <a:latin typeface="Times New Roman" pitchFamily="18" charset="0"/>
              </a:rPr>
              <a:t>introduce frontiers in relevant topics</a:t>
            </a:r>
          </a:p>
          <a:p>
            <a:pPr eaLnBrk="1" hangingPunct="1"/>
            <a:r>
              <a:rPr lang="en-US" altLang="zh-CN" sz="3600" b="1" dirty="0" smtClean="0">
                <a:latin typeface="Times New Roman" pitchFamily="18" charset="0"/>
              </a:rPr>
              <a:t>address common questions in your homework</a:t>
            </a:r>
          </a:p>
          <a:p>
            <a:pPr eaLnBrk="1" hangingPunct="1">
              <a:buNone/>
            </a:pPr>
            <a:r>
              <a:rPr lang="en-US" altLang="zh-CN" sz="3600" b="1" dirty="0" smtClean="0">
                <a:solidFill>
                  <a:srgbClr val="FF0000"/>
                </a:solidFill>
                <a:latin typeface="Times New Roman" pitchFamily="18" charset="0"/>
              </a:rPr>
              <a:t>   </a:t>
            </a:r>
            <a:r>
              <a:rPr lang="en-US" altLang="zh-CN" sz="3600" b="1" dirty="0" smtClean="0">
                <a:latin typeface="Times New Roman" pitchFamily="18" charset="0"/>
              </a:rPr>
              <a:t>   </a:t>
            </a:r>
            <a:endParaRPr lang="en-US" altLang="zh-CN" sz="3600" b="1" dirty="0" smtClean="0">
              <a:solidFill>
                <a:srgbClr val="FF0000"/>
              </a:solidFill>
              <a:latin typeface="Times New Roman" pitchFamily="18" charset="0"/>
            </a:endParaRPr>
          </a:p>
          <a:p>
            <a:pPr eaLnBrk="1" hangingPunct="1">
              <a:buNone/>
            </a:pPr>
            <a:endParaRPr lang="en-US" altLang="zh-CN" sz="3600" b="1" dirty="0" smtClean="0">
              <a:solidFill>
                <a:srgbClr val="FF0000"/>
              </a:solidFill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endParaRPr lang="en-US" altLang="zh-CN" sz="3600" b="1" dirty="0" smtClean="0">
              <a:latin typeface="Times New Roman" pitchFamily="18" charset="0"/>
            </a:endParaRPr>
          </a:p>
          <a:p>
            <a:pPr eaLnBrk="1" hangingPunct="1"/>
            <a:endParaRPr lang="en-US" altLang="zh-CN" sz="36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6600" b="1" dirty="0">
                <a:solidFill>
                  <a:srgbClr val="3333FF"/>
                </a:solidFill>
                <a:latin typeface="Times New Roman" pitchFamily="18" charset="0"/>
              </a:rPr>
              <a:t>Course Introduction</a:t>
            </a:r>
            <a:endParaRPr lang="en-US" altLang="zh-CN" sz="6600" b="1" dirty="0" smtClean="0">
              <a:solidFill>
                <a:srgbClr val="3333FF"/>
              </a:solidFill>
              <a:latin typeface="Times New Roman" pitchFamily="18" charset="0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556792"/>
            <a:ext cx="8712968" cy="4525962"/>
          </a:xfrm>
          <a:ln w="38100"/>
        </p:spPr>
        <p:txBody>
          <a:bodyPr/>
          <a:lstStyle/>
          <a:p>
            <a:pPr marL="0" indent="0" eaLnBrk="1" hangingPunct="1">
              <a:spcBef>
                <a:spcPts val="600"/>
              </a:spcBef>
              <a:buNone/>
            </a:pPr>
            <a:r>
              <a:rPr lang="en-US" altLang="zh-CN" sz="4800" b="1" dirty="0" smtClean="0">
                <a:solidFill>
                  <a:srgbClr val="FF0000"/>
                </a:solidFill>
                <a:latin typeface="Times New Roman" pitchFamily="18" charset="0"/>
              </a:rPr>
              <a:t>Lecture time and location</a:t>
            </a:r>
            <a:r>
              <a:rPr lang="zh-CN" altLang="en-US" sz="4800" b="1" dirty="0" smtClean="0">
                <a:solidFill>
                  <a:srgbClr val="FF0000"/>
                </a:solidFill>
                <a:latin typeface="Times New Roman" pitchFamily="18" charset="0"/>
              </a:rPr>
              <a:t>：</a:t>
            </a:r>
            <a:endParaRPr lang="en-US" altLang="zh-CN" sz="4800" b="1" dirty="0" smtClean="0">
              <a:solidFill>
                <a:srgbClr val="FF0000"/>
              </a:solidFill>
              <a:latin typeface="Times New Roman" pitchFamily="18" charset="0"/>
            </a:endParaRPr>
          </a:p>
          <a:p>
            <a:pPr marL="360000" indent="-360000" eaLnBrk="1" hangingPunct="1">
              <a:spcBef>
                <a:spcPts val="600"/>
              </a:spcBef>
            </a:pPr>
            <a:r>
              <a:rPr lang="en-US" altLang="zh-CN" sz="4000" b="1" dirty="0" smtClean="0">
                <a:latin typeface="Times New Roman" pitchFamily="18" charset="0"/>
              </a:rPr>
              <a:t>Monday, 15:20-16:55, </a:t>
            </a:r>
            <a:r>
              <a:rPr lang="zh-CN" altLang="en-US" sz="4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五</a:t>
            </a:r>
            <a:r>
              <a:rPr lang="zh-CN" altLang="en-US" sz="4000" b="1" dirty="0">
                <a:latin typeface="楷体" panose="02010609060101010101" pitchFamily="49" charset="-122"/>
                <a:ea typeface="楷体" panose="02010609060101010101" pitchFamily="49" charset="-122"/>
              </a:rPr>
              <a:t>教</a:t>
            </a:r>
            <a:r>
              <a:rPr lang="en-US" altLang="zh-CN" sz="4000" b="1" dirty="0">
                <a:latin typeface="Times New Roman" pitchFamily="18" charset="0"/>
              </a:rPr>
              <a:t>5103 Thursday</a:t>
            </a:r>
            <a:r>
              <a:rPr lang="en-US" altLang="zh-CN" sz="4000" b="1" dirty="0" smtClean="0">
                <a:latin typeface="Times New Roman" pitchFamily="18" charset="0"/>
              </a:rPr>
              <a:t>, 8:00-9:35, </a:t>
            </a:r>
            <a:r>
              <a:rPr lang="zh-CN" altLang="en-US" sz="4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五教</a:t>
            </a:r>
            <a:r>
              <a:rPr lang="en-US" altLang="zh-CN" sz="4000" b="1" dirty="0" smtClean="0">
                <a:latin typeface="Times New Roman" pitchFamily="18" charset="0"/>
              </a:rPr>
              <a:t>5103</a:t>
            </a:r>
          </a:p>
          <a:p>
            <a:pPr marL="0" indent="0" eaLnBrk="1" hangingPunct="1">
              <a:spcBef>
                <a:spcPts val="600"/>
              </a:spcBef>
              <a:buNone/>
            </a:pPr>
            <a:r>
              <a:rPr lang="en-US" altLang="zh-CN" sz="4400" b="1" dirty="0" smtClean="0">
                <a:latin typeface="Times New Roman" pitchFamily="18" charset="0"/>
              </a:rPr>
              <a:t>                          </a:t>
            </a:r>
            <a:r>
              <a:rPr lang="en-US" altLang="zh-CN" sz="4800" b="1" dirty="0" smtClean="0">
                <a:latin typeface="Times New Roman" pitchFamily="18" charset="0"/>
              </a:rPr>
              <a:t>or</a:t>
            </a:r>
            <a:endParaRPr lang="en-US" altLang="zh-CN" sz="4800" b="1" dirty="0">
              <a:latin typeface="Times New Roman" pitchFamily="18" charset="0"/>
            </a:endParaRPr>
          </a:p>
          <a:p>
            <a:pPr marL="360000" indent="-360000" eaLnBrk="1" hangingPunct="1">
              <a:spcBef>
                <a:spcPts val="600"/>
              </a:spcBef>
            </a:pPr>
            <a:r>
              <a:rPr lang="en-US" altLang="zh-CN" sz="4000" b="1" dirty="0">
                <a:latin typeface="Times New Roman" pitchFamily="18" charset="0"/>
              </a:rPr>
              <a:t>Tuesday, </a:t>
            </a:r>
            <a:r>
              <a:rPr lang="en-US" altLang="zh-CN" sz="4000" b="1" dirty="0" smtClean="0">
                <a:latin typeface="Times New Roman" pitchFamily="18" charset="0"/>
              </a:rPr>
              <a:t>9:50-11:25, </a:t>
            </a:r>
            <a:r>
              <a:rPr lang="zh-CN" altLang="en-US" sz="4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一</a:t>
            </a:r>
            <a:r>
              <a:rPr lang="zh-CN" altLang="en-US" sz="4000" b="1" dirty="0">
                <a:latin typeface="楷体" panose="02010609060101010101" pitchFamily="49" charset="-122"/>
                <a:ea typeface="楷体" panose="02010609060101010101" pitchFamily="49" charset="-122"/>
              </a:rPr>
              <a:t>教</a:t>
            </a:r>
            <a:r>
              <a:rPr lang="en-US" altLang="zh-CN" sz="4000" b="1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201</a:t>
            </a:r>
            <a:r>
              <a:rPr lang="en-US" altLang="zh-CN" sz="4000" b="1" dirty="0">
                <a:latin typeface="楷体" panose="02010609060101010101" pitchFamily="49" charset="-122"/>
                <a:ea typeface="楷体" panose="02010609060101010101" pitchFamily="49" charset="-122"/>
              </a:rPr>
              <a:t>   </a:t>
            </a:r>
            <a:r>
              <a:rPr lang="en-US" altLang="zh-CN" sz="4000" b="1" dirty="0" smtClean="0">
                <a:latin typeface="Times New Roman" pitchFamily="18" charset="0"/>
              </a:rPr>
              <a:t>Friday, </a:t>
            </a:r>
            <a:r>
              <a:rPr lang="en-US" altLang="zh-CN" sz="4000" b="1" dirty="0">
                <a:latin typeface="Times New Roman" pitchFamily="18" charset="0"/>
              </a:rPr>
              <a:t>8:00-9:35</a:t>
            </a:r>
            <a:r>
              <a:rPr lang="en-US" altLang="zh-CN" sz="4000" b="1" dirty="0" smtClean="0">
                <a:latin typeface="Times New Roman" pitchFamily="18" charset="0"/>
              </a:rPr>
              <a:t>, </a:t>
            </a:r>
            <a:r>
              <a:rPr lang="zh-CN" altLang="en-US" sz="4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一</a:t>
            </a:r>
            <a:r>
              <a:rPr lang="zh-CN" altLang="en-US" sz="4000" b="1" dirty="0">
                <a:latin typeface="楷体" panose="02010609060101010101" pitchFamily="49" charset="-122"/>
                <a:ea typeface="楷体" panose="02010609060101010101" pitchFamily="49" charset="-122"/>
              </a:rPr>
              <a:t>教</a:t>
            </a:r>
            <a:r>
              <a:rPr lang="en-US" altLang="zh-CN" sz="4000" b="1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201</a:t>
            </a:r>
            <a:r>
              <a:rPr lang="en-US" altLang="zh-CN" sz="4000" b="1" dirty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endParaRPr lang="en-US" altLang="zh-CN" sz="4000" b="1" dirty="0">
              <a:latin typeface="Times New Roman" pitchFamily="18" charset="0"/>
            </a:endParaRPr>
          </a:p>
          <a:p>
            <a:pPr marL="0" indent="0" eaLnBrk="1" hangingPunct="1">
              <a:spcBef>
                <a:spcPts val="600"/>
              </a:spcBef>
              <a:buNone/>
            </a:pPr>
            <a:r>
              <a:rPr lang="en-US" altLang="zh-CN" sz="4400" b="1" dirty="0" smtClean="0">
                <a:latin typeface="Times New Roman" pitchFamily="18" charset="0"/>
              </a:rPr>
              <a:t>  </a:t>
            </a:r>
          </a:p>
          <a:p>
            <a:pPr eaLnBrk="1" hangingPunct="1">
              <a:buNone/>
            </a:pPr>
            <a:endParaRPr lang="en-US" altLang="zh-CN" sz="3600" b="1" dirty="0" smtClean="0"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endParaRPr lang="en-US" altLang="zh-CN" sz="3600" b="1" dirty="0" smtClean="0">
              <a:latin typeface="Times New Roman" pitchFamily="18" charset="0"/>
            </a:endParaRPr>
          </a:p>
          <a:p>
            <a:pPr eaLnBrk="1" hangingPunct="1"/>
            <a:endParaRPr lang="en-US" altLang="zh-CN" sz="3600" b="1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7606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6000" b="1" dirty="0" smtClean="0">
                <a:solidFill>
                  <a:srgbClr val="3333FF"/>
                </a:solidFill>
                <a:latin typeface="Times New Roman" pitchFamily="18" charset="0"/>
              </a:rPr>
              <a:t>Self-Introduction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01050" cy="49006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sz="4800" b="1" dirty="0">
                <a:solidFill>
                  <a:srgbClr val="FF0000"/>
                </a:solidFill>
                <a:latin typeface="Times New Roman" pitchFamily="18" charset="0"/>
              </a:rPr>
              <a:t>LI </a:t>
            </a:r>
            <a:r>
              <a:rPr lang="en-US" altLang="zh-CN" sz="4800" b="1" dirty="0" smtClean="0">
                <a:solidFill>
                  <a:srgbClr val="FF0000"/>
                </a:solidFill>
                <a:latin typeface="Times New Roman" pitchFamily="18" charset="0"/>
              </a:rPr>
              <a:t>Zhen </a:t>
            </a:r>
            <a:r>
              <a:rPr lang="zh-CN" altLang="en-US" sz="48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李 珍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b="1" dirty="0" smtClean="0">
                <a:latin typeface="Times New Roman" pitchFamily="18" charset="0"/>
              </a:rPr>
              <a:t>BS (Wuhan University)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b="1" dirty="0" smtClean="0">
                <a:latin typeface="Times New Roman" pitchFamily="18" charset="0"/>
              </a:rPr>
              <a:t>PhD (Carnegie-Mellon Univ., USA)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b="1" dirty="0" smtClean="0">
                <a:latin typeface="Times New Roman" pitchFamily="18" charset="0"/>
              </a:rPr>
              <a:t>Post-doctoral fellow (Univ. of Michigan &amp; Stanford Univ., USA)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b="1" dirty="0" smtClean="0">
                <a:latin typeface="Times New Roman" pitchFamily="18" charset="0"/>
              </a:rPr>
              <a:t>Research associate (Hong Kong Univ. of Science and Technology, Hong Kong)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b="1" dirty="0" smtClean="0">
                <a:latin typeface="Times New Roman" pitchFamily="18" charset="0"/>
              </a:rPr>
              <a:t>Joined Tsinghua Univ. in 2004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b="1" dirty="0" smtClean="0">
                <a:latin typeface="Times New Roman" pitchFamily="18" charset="0"/>
              </a:rPr>
              <a:t>Taught Biochemistry II since Spring, 2004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9552" y="260648"/>
            <a:ext cx="8229600" cy="1143000"/>
          </a:xfrm>
        </p:spPr>
        <p:txBody>
          <a:bodyPr/>
          <a:lstStyle/>
          <a:p>
            <a:pPr marL="609600" indent="-609600"/>
            <a:r>
              <a:rPr lang="en-US" altLang="zh-CN" sz="6000" b="1" dirty="0" smtClean="0">
                <a:solidFill>
                  <a:srgbClr val="3333FF"/>
                </a:solidFill>
                <a:latin typeface="Times New Roman" pitchFamily="18" charset="0"/>
                <a:ea typeface="+mn-ea"/>
                <a:cs typeface="+mn-cs"/>
              </a:rPr>
              <a:t>Rules of the Classroom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0100" y="1565584"/>
            <a:ext cx="9108504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CN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smtClean="0">
                <a:latin typeface="Times New Roman" pitchFamily="18" charset="0"/>
                <a:cs typeface="Times New Roman" pitchFamily="18" charset="0"/>
              </a:rPr>
              <a:t>Turn off your mobile phone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4000" b="1" dirty="0" smtClean="0">
                <a:latin typeface="Times New Roman" pitchFamily="18" charset="0"/>
                <a:cs typeface="Times New Roman" pitchFamily="18" charset="0"/>
              </a:rPr>
              <a:t> Keep quiet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4000" b="1" dirty="0" smtClean="0">
                <a:latin typeface="Times New Roman" pitchFamily="18" charset="0"/>
                <a:cs typeface="Times New Roman" pitchFamily="18" charset="0"/>
              </a:rPr>
              <a:t> Raise your hand if you have questions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4000" b="1" dirty="0" smtClean="0">
                <a:latin typeface="Times New Roman" pitchFamily="18" charset="0"/>
                <a:cs typeface="Times New Roman" pitchFamily="18" charset="0"/>
              </a:rPr>
              <a:t> Don’t be late for the lectures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4000" b="1" dirty="0" smtClean="0">
                <a:latin typeface="Times New Roman" pitchFamily="18" charset="0"/>
                <a:cs typeface="Times New Roman" pitchFamily="18" charset="0"/>
              </a:rPr>
              <a:t> Be honest in the quiz and final exam</a:t>
            </a:r>
          </a:p>
          <a:p>
            <a:pPr eaLnBrk="1" hangingPunct="1">
              <a:lnSpc>
                <a:spcPct val="90000"/>
              </a:lnSpc>
              <a:buNone/>
            </a:pPr>
            <a:endParaRPr lang="en-US" altLang="zh-CN" sz="44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zh-CN" b="1" dirty="0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zh-CN" sz="2400" b="1" dirty="0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zh-CN" sz="2400" b="1" dirty="0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CN" sz="24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-26377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zh-CN" sz="6000" b="1" dirty="0" smtClean="0">
                <a:solidFill>
                  <a:srgbClr val="3333FF"/>
                </a:solidFill>
                <a:latin typeface="Times New Roman" pitchFamily="18" charset="0"/>
              </a:rPr>
              <a:t>Some useful tips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6066" y="1183505"/>
            <a:ext cx="8964612" cy="5257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CN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Preview</a:t>
            </a:r>
            <a:r>
              <a:rPr lang="en-US" altLang="zh-CN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zh-CN" alt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预习</a:t>
            </a:r>
            <a:r>
              <a:rPr lang="en-US" altLang="zh-CN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altLang="zh-CN" sz="4000" b="1" dirty="0" smtClean="0">
                <a:latin typeface="Times New Roman" pitchFamily="18" charset="0"/>
                <a:cs typeface="Times New Roman" pitchFamily="18" charset="0"/>
              </a:rPr>
              <a:t>before each lecture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4000" b="1" dirty="0" smtClean="0">
                <a:latin typeface="Times New Roman" pitchFamily="18" charset="0"/>
                <a:cs typeface="Times New Roman" pitchFamily="18" charset="0"/>
              </a:rPr>
              <a:t>Take notes effectively in class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Review</a:t>
            </a:r>
            <a:r>
              <a:rPr lang="zh-CN" alt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zh-CN" alt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复习</a:t>
            </a:r>
            <a:r>
              <a:rPr lang="en-US" altLang="zh-CN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altLang="zh-CN" sz="4000" b="1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altLang="zh-CN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do homework</a:t>
            </a:r>
            <a:r>
              <a:rPr lang="en-US" altLang="zh-CN" sz="4000" b="1" dirty="0" smtClean="0">
                <a:latin typeface="Times New Roman" pitchFamily="18" charset="0"/>
                <a:cs typeface="Times New Roman" pitchFamily="18" charset="0"/>
              </a:rPr>
              <a:t>  after lectures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4000" b="1" dirty="0" smtClean="0">
                <a:latin typeface="Times New Roman" pitchFamily="18" charset="0"/>
                <a:cs typeface="Times New Roman" pitchFamily="18" charset="0"/>
              </a:rPr>
              <a:t>Spend at least </a:t>
            </a:r>
            <a:r>
              <a:rPr lang="en-US" altLang="zh-CN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hours every week</a:t>
            </a:r>
            <a:r>
              <a:rPr lang="en-US" altLang="zh-CN" sz="4000" b="1" dirty="0" smtClean="0">
                <a:latin typeface="Times New Roman" pitchFamily="18" charset="0"/>
                <a:cs typeface="Times New Roman" pitchFamily="18" charset="0"/>
              </a:rPr>
              <a:t> in this course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4000" b="1" dirty="0" smtClean="0">
                <a:latin typeface="Times New Roman" pitchFamily="18" charset="0"/>
                <a:cs typeface="Times New Roman" pitchFamily="18" charset="0"/>
              </a:rPr>
              <a:t>Ask for help if you have difficulties    in your study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4000" b="1" dirty="0" smtClean="0">
                <a:latin typeface="Times New Roman" pitchFamily="18" charset="0"/>
                <a:cs typeface="Times New Roman" pitchFamily="18" charset="0"/>
              </a:rPr>
              <a:t>Have enough sleep the night before  the lecture</a:t>
            </a:r>
          </a:p>
          <a:p>
            <a:pPr eaLnBrk="1" hangingPunct="1">
              <a:lnSpc>
                <a:spcPct val="80000"/>
              </a:lnSpc>
              <a:buNone/>
            </a:pPr>
            <a:endParaRPr lang="en-US" altLang="zh-CN" sz="4000" b="1" dirty="0" smtClean="0">
              <a:solidFill>
                <a:srgbClr val="FF00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en-US" altLang="zh-CN" b="1" dirty="0" smtClean="0">
              <a:solidFill>
                <a:srgbClr val="FF00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en-US" altLang="zh-CN" b="1" dirty="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en-US" altLang="zh-CN" b="1" dirty="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en-US" altLang="zh-CN" b="1" dirty="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zh-CN" b="1" dirty="0" smtClean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-2677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zh-CN" sz="6000" b="1" dirty="0" smtClean="0">
                <a:solidFill>
                  <a:srgbClr val="3333FF"/>
                </a:solidFill>
                <a:latin typeface="Times New Roman" pitchFamily="18" charset="0"/>
              </a:rPr>
              <a:t>Some useful tips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043608"/>
            <a:ext cx="8964612" cy="5257800"/>
          </a:xfrm>
        </p:spPr>
        <p:txBody>
          <a:bodyPr/>
          <a:lstStyle/>
          <a:p>
            <a:pPr eaLnBrk="1" hangingPunct="1"/>
            <a:r>
              <a:rPr lang="en-US" altLang="zh-CN" sz="3000" b="1" dirty="0" smtClean="0">
                <a:latin typeface="Times New Roman" pitchFamily="18" charset="0"/>
                <a:cs typeface="Times New Roman" pitchFamily="18" charset="0"/>
              </a:rPr>
              <a:t>Pay attention to the </a:t>
            </a:r>
            <a:r>
              <a:rPr lang="en-US" altLang="zh-CN" sz="30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Worked examples, Key</a:t>
            </a:r>
            <a:r>
              <a:rPr lang="zh-CN" altLang="en-US" sz="30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0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Convention,</a:t>
            </a:r>
            <a:r>
              <a:rPr lang="zh-CN" altLang="en-US" sz="30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0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Key</a:t>
            </a:r>
            <a:r>
              <a:rPr lang="zh-CN" altLang="en-US" sz="30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0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Terms</a:t>
            </a:r>
            <a:r>
              <a:rPr lang="zh-CN" altLang="en-US" sz="30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0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(Keywords)</a:t>
            </a:r>
            <a:r>
              <a:rPr lang="en-US" altLang="zh-CN" sz="3000" b="1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altLang="zh-CN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Summary</a:t>
            </a:r>
            <a:r>
              <a:rPr lang="en-US" altLang="zh-CN" sz="3000" b="1" dirty="0" smtClean="0">
                <a:latin typeface="Times New Roman" pitchFamily="18" charset="0"/>
                <a:cs typeface="Times New Roman" pitchFamily="18" charset="0"/>
              </a:rPr>
              <a:t> in the textbook and ppt files</a:t>
            </a:r>
          </a:p>
          <a:p>
            <a:pPr eaLnBrk="1" hangingPunct="1"/>
            <a:r>
              <a:rPr lang="en-US" altLang="zh-CN" sz="3000" b="1" dirty="0" smtClean="0">
                <a:latin typeface="Times New Roman" pitchFamily="18" charset="0"/>
                <a:cs typeface="Times New Roman" pitchFamily="18" charset="0"/>
              </a:rPr>
              <a:t>Look for recurring patterns in metabolic pathways</a:t>
            </a:r>
          </a:p>
          <a:p>
            <a:pPr eaLnBrk="1" hangingPunct="1"/>
            <a:r>
              <a:rPr lang="en-US" altLang="zh-CN" sz="3000" b="1" dirty="0" smtClean="0">
                <a:latin typeface="Times New Roman" pitchFamily="18" charset="0"/>
                <a:cs typeface="Times New Roman" pitchFamily="18" charset="0"/>
              </a:rPr>
              <a:t>Make</a:t>
            </a:r>
            <a:r>
              <a:rPr lang="zh-CN" alt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000" b="1" dirty="0" smtClean="0">
                <a:latin typeface="Times New Roman" pitchFamily="18" charset="0"/>
                <a:cs typeface="Times New Roman" pitchFamily="18" charset="0"/>
              </a:rPr>
              <a:t>use</a:t>
            </a:r>
            <a:r>
              <a:rPr lang="zh-CN" alt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000" b="1" dirty="0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zh-CN" alt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000" b="1" dirty="0" smtClean="0">
                <a:latin typeface="Times New Roman" pitchFamily="18" charset="0"/>
                <a:cs typeface="Times New Roman" pitchFamily="18" charset="0"/>
              </a:rPr>
              <a:t>all</a:t>
            </a:r>
            <a:r>
              <a:rPr lang="zh-CN" alt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000" b="1" dirty="0" smtClean="0">
                <a:latin typeface="Times New Roman" pitchFamily="18" charset="0"/>
                <a:cs typeface="Times New Roman" pitchFamily="18" charset="0"/>
              </a:rPr>
              <a:t>kinds</a:t>
            </a:r>
            <a:r>
              <a:rPr lang="zh-CN" alt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000" b="1" dirty="0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zh-CN" alt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000" b="1" dirty="0" smtClean="0">
                <a:latin typeface="Times New Roman" pitchFamily="18" charset="0"/>
                <a:cs typeface="Times New Roman" pitchFamily="18" charset="0"/>
              </a:rPr>
              <a:t>learning</a:t>
            </a:r>
            <a:r>
              <a:rPr lang="zh-CN" alt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000" b="1" dirty="0" smtClean="0">
                <a:latin typeface="Times New Roman" pitchFamily="18" charset="0"/>
                <a:cs typeface="Times New Roman" pitchFamily="18" charset="0"/>
              </a:rPr>
              <a:t>resources</a:t>
            </a:r>
          </a:p>
          <a:p>
            <a:pPr eaLnBrk="1" hangingPunct="1"/>
            <a:r>
              <a:rPr lang="en-US" altLang="zh-CN" sz="30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Spend some time reading</a:t>
            </a:r>
            <a:r>
              <a:rPr lang="zh-CN" altLang="en-US" sz="30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0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the textbook every week</a:t>
            </a:r>
          </a:p>
          <a:p>
            <a:pPr eaLnBrk="1" hangingPunct="1"/>
            <a:r>
              <a:rPr lang="en-US" altLang="zh-CN" sz="3000" b="1" dirty="0" smtClean="0">
                <a:latin typeface="Times New Roman" pitchFamily="18" charset="0"/>
                <a:cs typeface="Times New Roman" pitchFamily="18" charset="0"/>
              </a:rPr>
              <a:t>Try to use as much </a:t>
            </a:r>
            <a:r>
              <a:rPr lang="en-US" altLang="zh-CN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English</a:t>
            </a:r>
            <a:r>
              <a:rPr lang="en-US" altLang="zh-CN" sz="3000" b="1" dirty="0" smtClean="0">
                <a:latin typeface="Times New Roman" pitchFamily="18" charset="0"/>
                <a:cs typeface="Times New Roman" pitchFamily="18" charset="0"/>
              </a:rPr>
              <a:t> as possible in your reading, writing and thinking</a:t>
            </a:r>
          </a:p>
          <a:p>
            <a:pPr eaLnBrk="1" hangingPunct="1">
              <a:buFontTx/>
              <a:buNone/>
            </a:pPr>
            <a:r>
              <a:rPr lang="en-US" altLang="zh-CN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altLang="zh-CN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Understanding is more important than memorization!</a:t>
            </a:r>
          </a:p>
          <a:p>
            <a:pPr eaLnBrk="1" hangingPunct="1">
              <a:lnSpc>
                <a:spcPct val="80000"/>
              </a:lnSpc>
            </a:pPr>
            <a:endParaRPr lang="en-US" altLang="zh-CN" sz="4000" b="1" dirty="0" smtClean="0">
              <a:solidFill>
                <a:srgbClr val="FF00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en-US" altLang="zh-CN" b="1" dirty="0" smtClean="0">
              <a:solidFill>
                <a:srgbClr val="FF00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en-US" altLang="zh-CN" b="1" dirty="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en-US" altLang="zh-CN" b="1" dirty="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en-US" altLang="zh-CN" b="1" dirty="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zh-CN" b="1" dirty="0" smtClean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979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313879" y="18864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zh-CN" sz="7200" b="1" dirty="0" smtClean="0">
                <a:solidFill>
                  <a:srgbClr val="3333FF"/>
                </a:solidFill>
                <a:latin typeface="Times New Roman" pitchFamily="18" charset="0"/>
              </a:rPr>
              <a:t>My goal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1600200"/>
            <a:ext cx="8435975" cy="5257800"/>
          </a:xfrm>
        </p:spPr>
        <p:txBody>
          <a:bodyPr/>
          <a:lstStyle/>
          <a:p>
            <a:pPr algn="ctr" eaLnBrk="1" fontAlgn="ctr" hangingPunct="1">
              <a:lnSpc>
                <a:spcPct val="80000"/>
              </a:lnSpc>
              <a:buFontTx/>
              <a:buNone/>
            </a:pPr>
            <a:r>
              <a:rPr lang="en-US" altLang="zh-CN" sz="3600" b="1" dirty="0" smtClean="0">
                <a:latin typeface="Times New Roman" pitchFamily="18" charset="0"/>
              </a:rPr>
              <a:t>   </a:t>
            </a:r>
            <a:r>
              <a:rPr lang="en-US" altLang="zh-CN" sz="4800" b="1" dirty="0" smtClean="0">
                <a:latin typeface="Times New Roman" pitchFamily="18" charset="0"/>
              </a:rPr>
              <a:t>For you to learn the principles of biochemistry and to understand its </a:t>
            </a:r>
            <a:r>
              <a:rPr lang="en-US" altLang="zh-CN" sz="4800" b="1" dirty="0" smtClean="0">
                <a:solidFill>
                  <a:srgbClr val="FF0000"/>
                </a:solidFill>
                <a:latin typeface="Times New Roman" pitchFamily="18" charset="0"/>
              </a:rPr>
              <a:t>relevance</a:t>
            </a:r>
            <a:r>
              <a:rPr lang="en-US" altLang="zh-CN" sz="4800" b="1" dirty="0" smtClean="0">
                <a:latin typeface="Times New Roman" pitchFamily="18" charset="0"/>
              </a:rPr>
              <a:t> to medicine and to health issues in general, for a healthier life and a healthier planet</a:t>
            </a:r>
            <a:endParaRPr lang="en-US" altLang="zh-CN" sz="4800" b="1" dirty="0" smtClean="0">
              <a:solidFill>
                <a:srgbClr val="FF00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en-US" altLang="zh-CN" sz="4800" b="1" dirty="0" smtClean="0">
              <a:solidFill>
                <a:srgbClr val="FF00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en-US" altLang="zh-CN" sz="4800" b="1" dirty="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en-US" altLang="zh-CN" b="1" dirty="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en-US" altLang="zh-CN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268413"/>
            <a:ext cx="8435975" cy="52578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zh-CN" sz="6600" b="1" dirty="0" smtClean="0">
                <a:latin typeface="Times New Roman" pitchFamily="18" charset="0"/>
              </a:rPr>
              <a:t>Let us work together to make this </a:t>
            </a:r>
          </a:p>
          <a:p>
            <a:pPr algn="ctr" eaLnBrk="1" hangingPunct="1">
              <a:buFontTx/>
              <a:buNone/>
            </a:pPr>
            <a:r>
              <a:rPr lang="en-US" altLang="zh-CN" sz="6600" b="1" dirty="0" smtClean="0">
                <a:latin typeface="Times New Roman" pitchFamily="18" charset="0"/>
              </a:rPr>
              <a:t> a </a:t>
            </a:r>
            <a:r>
              <a:rPr lang="en-US" altLang="zh-CN" sz="6600" b="1" dirty="0" smtClean="0">
                <a:solidFill>
                  <a:srgbClr val="FF0000"/>
                </a:solidFill>
                <a:latin typeface="Times New Roman" pitchFamily="18" charset="0"/>
              </a:rPr>
              <a:t>fun</a:t>
            </a:r>
            <a:r>
              <a:rPr lang="en-US" altLang="zh-CN" sz="6600" b="1" dirty="0" smtClean="0">
                <a:latin typeface="Times New Roman" pitchFamily="18" charset="0"/>
              </a:rPr>
              <a:t> and </a:t>
            </a:r>
            <a:r>
              <a:rPr lang="en-US" altLang="zh-CN" sz="6600" b="1" dirty="0" smtClean="0">
                <a:solidFill>
                  <a:srgbClr val="FF0000"/>
                </a:solidFill>
                <a:latin typeface="Times New Roman" pitchFamily="18" charset="0"/>
              </a:rPr>
              <a:t>fruitful</a:t>
            </a:r>
            <a:r>
              <a:rPr lang="en-US" altLang="zh-CN" sz="6600" b="1" dirty="0" smtClean="0">
                <a:latin typeface="Times New Roman" pitchFamily="18" charset="0"/>
              </a:rPr>
              <a:t> experience!</a:t>
            </a:r>
          </a:p>
          <a:p>
            <a:pPr algn="ctr" eaLnBrk="1" hangingPunct="1">
              <a:buFontTx/>
              <a:buNone/>
            </a:pPr>
            <a:endParaRPr lang="en-US" altLang="zh-CN" sz="6600" b="1" dirty="0" smtClean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6000" b="1" dirty="0" smtClean="0">
                <a:solidFill>
                  <a:srgbClr val="3333FF"/>
                </a:solidFill>
                <a:latin typeface="Times New Roman" pitchFamily="18" charset="0"/>
              </a:rPr>
              <a:t>Self-Introduction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656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zh-CN" sz="4800" b="1" dirty="0" smtClean="0">
                <a:solidFill>
                  <a:srgbClr val="FF0000"/>
                </a:solidFill>
                <a:latin typeface="Times New Roman" pitchFamily="18" charset="0"/>
              </a:rPr>
              <a:t>Contact information:</a:t>
            </a:r>
          </a:p>
          <a:p>
            <a:pPr eaLnBrk="1" hangingPunct="1">
              <a:buFontTx/>
              <a:buNone/>
            </a:pPr>
            <a:r>
              <a:rPr lang="en-US" altLang="zh-CN" b="1" dirty="0" smtClean="0">
                <a:latin typeface="Times New Roman" pitchFamily="18" charset="0"/>
              </a:rPr>
              <a:t>School of Life Sciences</a:t>
            </a:r>
          </a:p>
          <a:p>
            <a:pPr eaLnBrk="1" hangingPunct="1">
              <a:buFontTx/>
              <a:buNone/>
            </a:pPr>
            <a:r>
              <a:rPr lang="en-US" altLang="zh-CN" b="1" dirty="0" smtClean="0">
                <a:latin typeface="Times New Roman" pitchFamily="18" charset="0"/>
              </a:rPr>
              <a:t>Tsinghua University</a:t>
            </a:r>
          </a:p>
          <a:p>
            <a:pPr eaLnBrk="1" hangingPunct="1">
              <a:buFontTx/>
              <a:buNone/>
            </a:pPr>
            <a:r>
              <a:rPr lang="en-US" altLang="zh-CN" b="1" dirty="0" smtClean="0">
                <a:latin typeface="Times New Roman" pitchFamily="18" charset="0"/>
              </a:rPr>
              <a:t>Tel: 6277-0581 </a:t>
            </a:r>
          </a:p>
          <a:p>
            <a:pPr eaLnBrk="1" hangingPunct="1">
              <a:buFontTx/>
              <a:buNone/>
            </a:pPr>
            <a:r>
              <a:rPr lang="en-US" altLang="zh-CN" b="1" dirty="0" smtClean="0">
                <a:latin typeface="Times New Roman" pitchFamily="18" charset="0"/>
              </a:rPr>
              <a:t>Office: Room 245, Life Sciences Building  </a:t>
            </a:r>
          </a:p>
          <a:p>
            <a:pPr eaLnBrk="1" hangingPunct="1">
              <a:buFontTx/>
              <a:buNone/>
            </a:pPr>
            <a:r>
              <a:rPr lang="en-US" altLang="zh-CN" b="1" dirty="0" smtClean="0">
                <a:latin typeface="Times New Roman" pitchFamily="18" charset="0"/>
              </a:rPr>
              <a:t>Lab: Room 244 &amp; 253, </a:t>
            </a:r>
            <a:r>
              <a:rPr lang="en-US" altLang="zh-CN" b="1" dirty="0">
                <a:latin typeface="Times New Roman" pitchFamily="18" charset="0"/>
              </a:rPr>
              <a:t>Life Sciences Building</a:t>
            </a:r>
            <a:endParaRPr lang="en-US" altLang="zh-CN" b="1" dirty="0" smtClean="0"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en-US" altLang="zh-CN" b="1" dirty="0" smtClean="0">
                <a:latin typeface="Times New Roman" pitchFamily="18" charset="0"/>
              </a:rPr>
              <a:t>E-mail: lizhen@tsinghua.edu.cn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6000" b="1" dirty="0" smtClean="0">
                <a:solidFill>
                  <a:srgbClr val="3333FF"/>
                </a:solidFill>
                <a:latin typeface="Times New Roman" pitchFamily="18" charset="0"/>
              </a:rPr>
              <a:t>Self-Introduction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656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zh-CN" sz="4800" b="1" dirty="0" smtClean="0">
                <a:solidFill>
                  <a:srgbClr val="FF0000"/>
                </a:solidFill>
                <a:latin typeface="Times New Roman" pitchFamily="18" charset="0"/>
              </a:rPr>
              <a:t>Research interest:</a:t>
            </a:r>
          </a:p>
          <a:p>
            <a:pPr eaLnBrk="1" hangingPunct="1">
              <a:buFontTx/>
              <a:buNone/>
            </a:pPr>
            <a:r>
              <a:rPr lang="en-US" altLang="zh-CN" sz="3600" b="1" dirty="0" smtClean="0">
                <a:latin typeface="Times New Roman" pitchFamily="18" charset="0"/>
              </a:rPr>
              <a:t>Adiponectin-targeted drug development</a:t>
            </a:r>
          </a:p>
          <a:p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Molecular mechanism of adiponectin multimerization and secretion </a:t>
            </a:r>
          </a:p>
          <a:p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Screen for new drugs to treat type 2 diabetes</a:t>
            </a:r>
          </a:p>
          <a:p>
            <a:pPr>
              <a:buFontTx/>
              <a:buNone/>
            </a:pP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eaLnBrk="1" hangingPunct="1">
              <a:buFontTx/>
              <a:buNone/>
            </a:pPr>
            <a:endParaRPr lang="en-US" altLang="zh-CN" b="1" dirty="0" smtClean="0">
              <a:latin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164388" y="4652963"/>
            <a:ext cx="1833562" cy="584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3200" b="1" dirty="0">
                <a:latin typeface="+mn-ea"/>
                <a:ea typeface="+mn-ea"/>
              </a:rPr>
              <a:t>(</a:t>
            </a:r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糖尿病</a:t>
            </a:r>
            <a:r>
              <a:rPr lang="en-US" altLang="zh-CN" sz="3200" b="1" dirty="0">
                <a:latin typeface="+mn-ea"/>
                <a:ea typeface="+mn-ea"/>
              </a:rPr>
              <a:t>)</a:t>
            </a:r>
            <a:endParaRPr lang="zh-CN" altLang="en-US" sz="3200" b="1" dirty="0">
              <a:latin typeface="+mn-ea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47799" y="54868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zh-CN" sz="6600" b="1" dirty="0" smtClean="0">
                <a:solidFill>
                  <a:srgbClr val="3333FF"/>
                </a:solidFill>
                <a:latin typeface="Times New Roman" pitchFamily="18" charset="0"/>
              </a:rPr>
              <a:t>Course Introduction </a:t>
            </a:r>
            <a:r>
              <a:rPr lang="en-US" altLang="zh-CN" sz="5400" b="1" dirty="0" smtClean="0">
                <a:solidFill>
                  <a:srgbClr val="FF0000"/>
                </a:solidFill>
                <a:latin typeface="Times New Roman" pitchFamily="18" charset="0"/>
              </a:rPr>
              <a:t>Textbook</a:t>
            </a:r>
          </a:p>
        </p:txBody>
      </p:sp>
      <p:sp>
        <p:nvSpPr>
          <p:cNvPr id="14338" name="AutoShape 2" descr="data:image/jpeg;base64,/9j/4AAQSkZJRgABAQAAAQABAAD/2wCEAAkGBhQSERQUExQWFRUVFhoYGBYYGBgaGBcYFRYXFxcZGRUXHiYeFxkjHBYYHy8gIycpLSwsGB8xNTAqNSYrLCkBCQoKDgwOGg8PGikcHBwpKSkpKSwpKSkpKSkpKSwpKSkpKSkpKSkpKSkpLCksKSkpKSkpKSkpLCkpLCkpKSwpLP/AABEIAOEA4QMBIgACEQEDEQH/xAAcAAABBQEBAQAAAAAAAAAAAAAAAQMEBQYCBwj/xABHEAACAQIEAwUDCQUGBQQDAAABAhEAAwQSITEFQVEGEyJhcQcygRQjNUJScpGxs3OhssHRFSUzNGJ0Q1Oi4fAkgpLxFlST/8QAGAEBAQEBAQAAAAAAAAAAAAAAAAECAwT/xAAfEQEBAAICAwEBAQAAAAAAAAAAAQIRITEDEkFRYTL/2gAMAwEAAhEDEQA/APcaKKKD539vB/vUf7e3/HdrznFHxn1r0b27/So/21r+O7Xm+LHjb1oOmt5cpP1hmH4mJn0rrE4YoASR4gGgSYDAMJJAGx5TSXFdkXweFRAfKdpOmbaJNLijcZVLIQAAobKRIUBVE7HQDapymy38C6KWI0zBfUsucR1EUmIwDoAxiGUEQftfzHP1pb166wIYNGZZ8J94LlUeRjlSvcuujLBKgqWhfdyLlEwPDpp8B0pyapu3gSXtrpNzLBnTxGBPTanMRgmTKkDM+2s/WKDXzIn0INcWWu5rbKrFlAKQs6KTsANdaXEXrpylswNkBRIIKjMWEmOp5+VOS7cYjCFCokHN0nrHMDnz6V3icCUfISC0xziZjcgT613iGvXFVyhyrJBCEKJOYmRpvXONe5mDumUnxA5SM2szroacnLjG4FrRGYjWSIkbErsQDuD60yDTtw3LozEFgkgsASACS2rR1J3rgYO5lz5Hy75spyx96Iorgb0pFOWMK7zlRmA3yqTH4Cue6YgaGCYGh1I5Dzqjkx1oG1dvg7gbKUYMfq5TmM/6d6R8M4zAowK+8IPh9elA2TypJqSnDbrEhbVwkbgKxI5iYGlcDA3NPA3iOUeE6noNNT5UDVJNPNhHG6MIbKZB0bkp6Hypw8MvZsndXM0TlyNMaaxExrV0IwFITUtOF3vEBauSujAI0jSddNNNaa+RvC+BvFJHhOuX3o6xBmmhxbeCDW29l+KnjGDAAANxjp+yu1hhWv8AZN9MYL77/o3Kg+pxS0gpaAooooCiiig+d/bv9Kj/AG9v+O7Xm+Lbxn1/nXo/t3+ll/29r+O7Xm+L94+p/Ogv044trCWlEsxt3VIz+Fc5iXSPEdZG1SuI8Utth3RXlu6sAgvKkCM2ReTgjWsiDQpg6VdjaDi1kXbyuwKXcQuoI0AUFXHkGApi3xEFT3d9LTLfuvcJPvK85SF/4g1iPOstfxJeM3IRTNNjWYHiFtRZObRcNfBAYK0s7FVn6rGdOlc2uIriVxALJbLLZC948yLZ3ZiPE0eVZeacsOBM81IHryq7GjxGJU4K0q3LcqhzfOsDpdYwLQ8LyNda57U4xLltT3is5eYS4zIRljPkb/DOwgedZmkqbGq4HxFFs2puqgtm6bqEwbgcHLA+vyFQuIcWX5NYtKST3cNDkBfnHOVkGhMRvVFRUGp7KY+2lpwzoG75GhnZNFUywybx0OhrvD8XtB7ZNwEDE32kjYOsI5HITrp0rKUCrsay3xFFZEN5TcGHuJ3wJKqzklfHE6D63KaatcSRRfFy4uIPc2lA1UMVacoYatln3udZiiag2b8UtM2Ki5b8dy2VzXHQEBCCQyamCdqY4fxq2llVZwWtoXTUkd73lxem5Vw3wrJg0VZRrMRxW3nuFbiicaLikgkZQjDNlGpWSB8aS9xK0MVhWW4BDfO5XdrajPOhbXXUkbbVlBRNNjU8F4zbQN3rTOKDTmYEALo+m6iAIqKvGPmMSpdS5ueAgcrhPelTyBAH41QCkpsLWu9kx/vjBffb9K5WQPnWu9kv0zgvvt+jcqD6qopBS0BRRRQFFFFB87e3j6WH+2t/x3a83xI8Tep/OvSfbv8ASo/21v8Aju15viVOZvU0DJFJTlqyW0FdNhGFAxRNLXTWyOVAhcmPKkAoiaU0CUhNBpZoCKQUTRQKTSUUCgDSTUvhKK1+0tyMhuKGkwMpYTLchHOrx+CWLhkulthbl0S4CFf5yMuYnMCFSQGMF/gLJtLdMwDSitBb4Nhz4e+BnuyDIBGdbjZZOgIhFJI0Jrg4Gy2KvW1y5e6bu5cRn7tSPHME5iecVbDajiip2Aw6rfti6FZC0sMwgqCQQWU+GY/eKtsXwrC5Wa3d0FpWUAjMSwc+IMdwQqkDrNPU2zlJWku8HwzNIuhQbrLlzLEBWKhSZ3IAzNtm51Hx3DMOttyt0swJy6rBAe2sQBqYdjI+xT1p7KNVkwK13smEcYwX7R/0rlZAitf7JPpjBfff9K5WVfVApaBRQFFFFAUUUUHzv7dvpUf7e1/HdrAHBMxJ5Sfzrf8At2+lR/t7X8d2sPhGaWnYHSg7w+FK6RJPT+lMX7kTFX9lsuGe6uj96qA9BlZzHrCj8agcdsKLpKg5XCuPRwCdB5zVRn1QkzFWKWM0CJJMDzJMfzpwDTpVlgsMUsd8dGdilvygDvHnylVHmT0qKqPkotkiNQah4p5MVfYXhz3iQgkiNzG50350zxbshfwwV7yMiuTlOkGN4NUUdywRy0rhRO1Wl06QeY/GoViywIMaVA2+HI1rg1ZYtMw0NRPkxAOx/P4UDFFJNKDQP8Osh71tGnKzqGjeCRMdDFaDG9l7KoClwklbjSSsADu2tbD7FxSx6+lZlFk7x5//AFTndf6h+Jj8q1LIli5xHZpUF0G4c6ExKwGy23c6ToDk0bmCNNa7PZCGym4B4CxlTIIfJEAnwzrmHI1Rm3/rX8T6dK6yf6x/1f0puJr+rHA8LtHE2rdxmFsortBGbWyLjAEiN9KXj3A1sZAjd5CnvGBDLmFwqCpA0BEfGqruh9sfv/pSZB9ofv8A6U3NdC8t9n0ZLMZgXUMbkqVJK3Ga2tvQ5xkAGu51iRLHEuAC1bdxcDZLmSABO0ht9t1PQgiqsqPtD/q/p6UZB9ofvqbU3Wv9kv0xg/vt+jcrJ92PtD8DWu9k9sf2xgzmB+cbkf8AlXKivqYUUgpaAooooCiiig8L9smEVuJaifmLf8VyvO2t92xG4mvSva9aLcTECT3Fv+K5XnWIYpdzFT4SDBHSDzqwXdvh/dWWW9Kq7Kx2hGEhdTz1INX9zsCt5LDrcBhcvqokyCN4n8qzvHOK/KLKFB4SZJ5gxGUjlvT/AAbj/wAnsIGzNmzFY+qM0Ea9T+dVlsOyXYTDYhLvd5wbVwpcLhT3kDUK2oUTppqOtVt3scM1qxiO8ti2hCZQNczFsx8j1HQVH4V21v4WXQh7LEw4UAqxAlbiroG8+cTWy7KccuY+9h2bK1u0t1muEeMsCFUEnb3gfOqcs/a7OJw653hYXbLAFnZfdtrLELBHjYwoPmKve0+Ks49E8DPYBVyugbTWEbkCpgjnTPtF4Q/diyo+bZ8wZRrmA1U+WoaPKqnC4/5FYW1eYhlQEgzlJWRp9rlRFrhux+Fuh1Nxco2W6uVxKzGsSfMVix7PhbZVvZknXPIywTpHI9I3NX/stsPjTiGvuSFKbmfeDAAA8tBWc7X9oiMQthLrtbw9z3jsWRuQ+ysaVDlX9pOzr23tpbteAjRtSz5T4ix66/CapeMcFvWV+dtPbnQSNJ3iRpMaxvBr0ri/bu1etS2VlSTKwG12gdeVYW1xJ71vFh399VuBS31rbqAFB55CR6A0rUrIH0pKkXkk0gw5HvCDWVN2yJE6idfSnEuLIJX68kD7OmlcXLUa01QPZxG31p+Guk0uLuoT4FKiNiZ1k8/wpmaQrQTRiEzsQvhIAAgcon8ddaatXVBUkbTPnMx/KmRXBNXYk27iiJHIg+p90xzjpXT3kOeEIk+HX3f6jeoutLTYBWw9kbf3xg/2j/o3Kx9bD2S/TGD++36NyoPqcUtIKWgKKKKApKWkoPK/avxRRfSyLnduUVySkiJYAZtdz5chWUxvZnF3DaNoy7oWbK/gifAwB2lY0iJ9aufari1TiQ+a7xzYt5SSYBLXIOQbmeun4VV8Nwd5rIC4tLbtd71A7AC6+UKFEmdSDBIjTbnWolOdlezqF3TE3rCBhBEhSxGkFGgNz1FQvaH2POEa2LQY2IYh94LMWKmPdgRHWn8P35f5xMJiNYK/KLPi3BBQt+XOtfwrFXxa7i7YvW1gi25AcWx9WWlpQbazpRHjWA4i9h5QjbVWAKsOYIOjCtRwTi11MK9zDeHJeBe3M5gy/V5wCAT0nnTXG+z7Xb0ZLSsRJe0VFstmI1T6swDI67VJ4DwDGYMst3Dt3bx4pWAdg0ztSG2k7OY+7jTb7zEG3ZtuL1y0f+IM0wWGvJdNta59pOEs429ZS1cVQoJuMZ0LGBIGuwJ+NVuNxC4QK10l1ubKg003DXOnkJNVdrjWGV2ZWMXILTm36aiAI86qRV4C3i8O1xMLdMMkNl2ZZMb671TY3DOjEXAcx16zO+vPWt5wK6tq/dY5SMqGyZB2JbUcpn8qre0GLbEcQtAoDlyyVQKDmJIOnLUD1FTS7rF92QPP0pyzw97oYrCqu7MdB8eu+m5rUdqily5bt27Yzn7O55At5nfyEVTcSw5UQkG1bMeFgfEd2YDYk/lFTS7XPZLsWMQDdBLi2YEjKrEdBuQPOKoOLYeLtwHUBzt/551s+yuJe8gt2yyTbKlhp7oP/k1X8b4Dbw9q3cjvC851zGbYmB6sd9dKoxF/Cztp0qFdskb6Vt+H9i7l9oRlK5S0kxGUE5Y5tA5VE4x2SvWVlkY2yJz5DAJ01OwNTRtkMtKKsBgQszrTIUAioqNSZamXAsbf1qJNByBSxRFAoAVsPZL9MYP77fo3KyEVr/ZL9MYP9o36N2g+pxS0gpaAooooCiiig8l9pdy6vEFyqhU2k3FvOYNycpbxcxXneLxPeXe6LHPlgOQVytbYsunLTSa9F9qFhWxTKS2tq2RAkgqbmqiROlYHG4rCHEKYxFy4MolTbALCBoCDm/GqivvcRvC4QURbn1iLYkn7WnXeR1rVXrs6G6DcAGVS0EpBIjyG29OcOw+GzqjMwJWAHADQDMB9iAeU7Vz2nu4eycxOdlACjTP5iem/4nWqynYXBG1hzcLZ2VzctjQKQ0Tbd4MgESI1GonWm+M9pxjIa9bCNbRScp0DOX+b2zZsgmRynSjhvbFMVw69h2yIVtlQhAzMvIg7k/lFZ3guHhVtQT4HuvOoDkCV0592uX1ciitHi1w+MwDIgZbqZe7llIZl55wBow5kCvNMRgnD926srAxkOhnpFbLspw3FNdZmtkLd0j3QDmgALyA2irHjPZDFZy4GZrUA6+I220ykbtlOx6HypoYDEmMi80WDz1kmPMgGpPD+P3bdy2S5Khxo0Hcjmdadu8DuuxKIg+0VdCB96DANJY4H3bZnZWhgNDIU7nUDcaVNVVxw7AZRcZmLNmOdxroh2HMyYnrFLaa3dKkKotsCrACCQwPPnsdDtAPKpHAu9tX7loFHS4TmVj4l2aV3kCM3p5VzextlbJdGUiCIURPlrzk//da+Mqfs23d3/FIVASQZAzbLI2OpBitrjOGh7YueHUjNbDCQu4kbwTz3rH4XC95h70NPgBAJGdSjgldB4gVkiOhqTgMVjLZQZHtoxCuxtmMukySOk1FaDg2LW3jUeIClvmyTBmND9rKDzqx9qPGb/wAnt4ddVunOQo2VTIBPr+VVaYuw+JW6iEopDAHQNkJBBBEgH+VTsPj7WJuP3wZZuZssRmVN+7B3UAifIaUR5VcRtREEaH+lPWr/AHKW2VVJYFiWUNsxWIaQBp++tLx3gbXb7d0baowLanLoomY1JkdByqA/Zu4yW1GUwWJOYRJg6czoJ0FRtU4m0t2215VCMpAuKuiw3uuo+qJEEdSI3qqbDjlWqwvCntXTZuADvbbAQQVYMJUhtiMyj8OVUTWRO3wqCGmBJnWorLBq6UwKq8VeDNoKBkVr/ZL9MYP9o36NyskK13so+mMH99v0rlB9TClpBS0BRRRQFJS0UHjvtet5MWGBGe7aVAOYVS+b0zFgPQGs1w7syth+9vOR4ZKgbAxqzfUUb9T5V6F214Ol3HZngMlhe7LCVzy+XNH1fLnVZwrD9zduLei4+UqwgFSWUiSpG2s/E1YzUYYKyVk2ReiCupAEbHwnU71icdhDxDEu9pBat2wFJMx4ZGm5JM16FhO0WGw2GdL57sgkKypmJMHWBG0Cs8bTAd5bLrauGQxTK5XkQskBj5zG9VIy2E7MFcQiXGVlBJOU6nKC2XyJ0HxraYPhYvXmWyltZU5U00yzoX2kxE/GomEt3CzWltKqQNQ03Wk+KSw31JJ0iNhTF/jos3I7wMyiREnLlE7nQN8dKLVlmvIoVWya6wwAABgmemvLUk1X43j7vfWywuFWUli5IZwAdWJ1ykgAKNp51bcMXA3vHibqgKwmyhbMpYmC8SSSf31qRiOF2Wt2zANyCguC40a6GHHgE9YFEkeY8EwGewwvZbfeAqiLC5ti5jnlA311aKW9gkW4dQoO531y6RH51d9ubXDzcU2c+ZRlzISAgG3d6xudoI1NUdvQQZMaEmCfMSoiduVdvF21DmEcW2VyqsNVKsBBAiAx5rrtMeVccbwli9eud0mVIze7EErMKd94qRguHWL120t9itgHMwWDtoCdNgeVW+L4ZhAbpF1myKvdg6Zy3vEjYQNI8qz5JyjHG1eBlMi20jwzDEHQ6CWO+460wnCriMblu9qIKyLklWn3jEeWprVcLvslrE2JI79MqsI8Osoyg+Uj404Oz175J3jZlQZfERBbWDvrH9a5ptUYfFBSpuOTmbUEyTMEqs7gcvhSorXHe5Ys3RNyUa6fdzED3gfCAACeZ/dXGNsMLgGUd3kBDQCc0wdeUR+BrcdneFBsDdLhJQ5tDBOkxm5ACTHWqMfx61ZvY3Nac97aVA7L4VuOqwSoHuNO45/uqo47de8qsEuDuyQrTCn7Xg3DAx4hvS8aT/1BNls1t5DMnihspABCiRG+lTcR2mtkLYvJdVF2vZYuKdNcrR3g9SD51FLwK5d4iMly585Yg2rrAncz3bEbyV0J51B4vhfkxZrSJdljnukZ1ttJ8AQ6LH2mGp2rVdjcTYs53S8tzvIQ5UdczK+ZWZWHhcbHKdiTvWO4q15MfcAHd3WukERp422IOjLB56RFRUftBbQNaZVCd5Yt3GUbBmBDQOQOXNHnVFdwinbSrnjrC6zXbZMKQjrp4MvgSI2QgCOh0qhvXiDpSqYu2spg1rPZN9MYP77fpXKyLOWOta32Sj++MH99v0btQfU4paKKAooooCiiig839qHE/k7qcwGcCNp8Mg/CWB+FeaDtApZxcKnvCFzCc+UwDJBgx6aVufangkbGBnUse6QKJgHxPoJMTrWU4dhWF5ScFhlUGRntlnbTQ5pEdZ8qsRLHCrYay1xLjpYfLlaD3sQ26x3gGgmBoIrfvx2xeUfKrSW0AzAFofyi2stEeVY3jXaG27pZtm0r5AFKE90GGhtm4TGaY8W3KedVeEvXEuhMTYidA430/wBe4I00Miqy03EeJYK/aJwyundPDMQUkHUNLakTp8azNziuCFq61xC5QqsISCzEmQXbYQpMAbVaWMKbz92snSShOmUmN457Ac4rL9ouzosXTaYqmVzccfaGXXKfIfmaLGi7P9qbfdk/JSoAYg2yBdYDVpYiJIkyAD4aaxHHbeIbMiAiJE5S28eIxqZNUvBuJEkZDmKnfKFjmMsagAflU9sOAxKpkLSxgRmMiTp+PwreM2OuJcQzxCqnXwgSd5kDaDVXw/iK3G8Ebk5SYMDUwvpOvlU+7hhAa4pZc2o5FdBE8ukmuRwRVs3Llpe6a/4ROotq2uURs7gbch6129tddEFu5bC6DocwIgg6iBE+XOpRyaBJYA5obQAD3h5jT86q+G8LNqLF0EnXK5X/AATzOuy+W/MVF+S3LDXHuvrAzQTEcsumuh5cj51n3+qubGIfPaYhM9skqBldNdMwPLQaqdJqxxONvsALjt4W0JJO5PLkBPpFVfCbYYq1qGP1dhI5zPx0NHEOJNLR4hmiAYgT7xn8hXGsoeL4mts5LjkiZygToCd8p1Gx+G1XXAsRZxCuG1td24CZ8hBiAcpPiI56HyrPYyw7FPBmD6a5YWNSxkSFAkzPKq7ELZys+XMiDKgBgZSfe6+Ikny0oulhxFjgwqWvcckvrq40GUsNQoG3mZqBisSV+sbti5rlcyR1E/VcdRvI61xatres5VBVgxyy2YbAkAnWDp8al8B4nYyC3dt5uscz9rTZh1qUTeDL3SAgyssVPVXCkHyIyx8acw2LVr1s3CMyXJt3GmGA3s3OhH1W9BtERcHKM9kglVJZG5FSdNfQg1VcRYpeObx27kEjy2BB5ONaixxnuYa+4K/aVkYe8jSDv1BkfCoON4cFYiZB8SnmVbUH+Xwq7s8TtT3WKVnXTJfUnvLYOo8riQfdOo5HlXWNwyLbkLnFs+FiwKsrnQggCQD9XQidaDKvh4ExuND19K03sn+mMH99v0blUWOvFzLHyA2AjkByFXvsn+mMH99v0rlRX1MKWkFLQFFFFAUUUUHk3tKVTxBA507u2dpOjPsOtVvaXtCuMa6oBW2QlpDAB1EfvYEVC9s14rxQQSP/AE9uI657lVPFrpsIHbxLdNs2+pAtK7EjbRnietEpns3wN7V4pcUaNmQNGpjcA/D41ou1Xa9CSO6cFAP8RIVpMDKDrHn5VmuyIuX7xcnwC4JJnwliNBHLrV924wb3rlxBq2ioI0J5RNVF52W4tcFnvLK24bWchzeerHQcqqOJcUsXbmKGIVBci2Uy6AJGW4Jkw22+8+VVP9nYuxhRbuP3RaVhSC2TmDG28b1xheBoti53hLMbbhCYEFgIDanw5gD+NUc8GNjCtLNmQEnzZhshg6aRqOtarDdqjh7uI+aVs2iyo+bklco0kA7xz1rzu9hTmslohV15gFRMmNwevlVsvER3L3lECVzNBD3shggT7qRl1HU1vHjtdNanaAvaa2bdtQ+rBEEH1E66ico0G5mqLiPHGUGxb1AcEaAFXdZLFo10Oh9KpuJ8SbF2ibEIwI7y0DBAJ0ZSN069KicO4WyuBfcsirlgNEDcAHeBOn4VjLJm3TTYjihdc1x5MaO0GY0zHTrOhiqqxj4UteT3do10keIdRzqHxczZyJPgAMZYOXmoOzCfjprXJ44O6swmbMMhA5BAFbT01q4Z7MbKsLnFLbkG13pVoWSAqA68gcxJ23EVzeZRqSI/8+FSLN5EQARAWNRPoY22qAHJIAnfWAJIO9emeO3/AE0k4nFfMuFMtcULmIghOYAHUb9dKpe7yKylD3Ynnq2x26SaszZIaDKZdTIOg31BGmkVzetKwMaiYAk7HWPOtY+OTj6sR+HZSbSW1Zi/hCqJJz6Ek9RO3kKctcGFhiGOZpIIWToDpU3hnhuKyQuTLt13mrC4CxPmT01+Pxrz54ay0yqVtkuWPhzEaTMAAD+XLrTdzFWme7adQ3/KI0IuaSCfMSPUCp74ESrNrBJHKDoMp8uetVmNwSNczAmVYrMAZipERPnoD6Vq+P8AFUWLu5iABAVcuu+hJ1/H8qas32jLrlnbkSPKrzFIwzuSCIJy6RM6z5zNVGJyqyxoriR5HmKzn4riqtvXjqPOtV7Jj/fGD++36Vys9fwgJkf9q0PsnWOM4P8AaN+jdriPqYUtIKWgKKKKAoopKD5/9uBP9qaf/r2j/wBd2shxPid7Ed0uUlbNsW10gAAkn953r0z2t4Oz8tFy6haLKSVMGAz6dIrGYrB96rHClb0H/DYQ6jnNs+9HUTXXHCXsVfDr1y2hRbwtNMjKVJJ6HmNtxUjhdu8t1rlxjcMaEuW9Sem0VFwVhgxz2VWAdckEH/ydqvez1rDGz35hH93KSxz6se8AnQEb9CBG9a9cbJx2HGx11rid5BUmdJII5b6hhv0PWn8cj3xlEran6ujOR1fkNfdGtRL95bmZczCRo6+8NdJA1dZ+PStRheM4e3g8mIugKi+AgDO7zMqqiCD1/GrcfTlNMZxKx3bQGy5RmQkGPB7ysNTOhPnTp7QWcQzLBM7j3dCCCFJ2EmeXKm/7Rt32YKdCQdZkHTfqJnbrULB8OKMIhddk8Tt5F2EAGRoBUuX3vab0m4S8tq580tsERmWCCqnWS5nM3x+FPYrhg8N4XPHJBWPCytrz2M8qicROVA+U3PtWdhIn/EYeJ1/0jprUfhGOZgpZoJcwCPDECAByGhj0FebLnpjLlbtc+bthSTqZBA0J6H0ro2Aq/VMtmIGmvMg9IAqMGZLig5e71mTsZkHz6RUq3avG7lyMz6sQqyIAPiMHaDIMRt0phhd8cac8cbOja5WtG2dHXUMBOZSfEPKCFI9TTWEHjnXMJJGnI0uGtXFGdkIYscqkQYnQfhUt7OVw4JKvqraSdYKnzBEEeVezDyTKO+NReJ+O4feOYCROrEcidwCRsNYiowJ1zCCANIgA6cuQ1p/GcQQuczKHEaTyJ09TtXWHvt3bMwUP4lifI5SfXT8BXbHKNGb3HWsBlW2Xe5AzEAweg56jWjgRu+J7pjMRAPIKTMDYA8qTh2PUs+zEAZiBuWUhsp8iY/CrLB3mOukx4dJzTtvvtHxrNwlvtA1i7YkMqFgDISTpPmdJ9elMqDcUXUUEHYHLmEzBgzMEanr00qVhMbmc5JUqA0MQZIMaEbjX4Vzew6tLrAMG2fINqfDTvmCutrnAmIkQeRI3Pl6VSccQ6ZjmYZtfj/2rTDh1zKAgUnMAATpA8O3mADVH2u4DdsZXYr3beFYnSBIBn4n4VPLZ6jPDEGIrUeyczxjB/tG/RuVk61fsm+mMH+0b9G5XiH1OKWkFLQFFFFAUlLSUHk/tQw7NjVKtkItLBGs6vowO4/rWIv4ZUZriJkcwDHuyd2QH3deUmJ5VrPas13+0F7vWLVuRHVrms/CqLHYZxaz3NFYkeUxJ1HI6/ga74XHHmiOxN8SAe9Ue9yuEcj/r03586iMALMQBLSesCIA6c6cxOHP/AAnHvbkSuUgiYHMGDQ1piuYmWUagbMRzB67fvr0y6+G0a5dCFSAcqkMCdCcvn++m78MACoK6mD18unnVp2f7K38Sl5gAbKZmV5GaCZKqhk+vKmrfB3cOQjNlMlgCY5Sx86zj5ZbqxNqXDcOCuGQajQL1HX00/Op168to6vlJJKiCWDBhI08/SukWDr6U83DJZXdZA1DdDy29Nj0qeTGfONHG0W9avaLbVrjOGJMhQoGh8U6amSWqNcwjG33V67bFxWzyrFyUgzOQRImdDT3G8f32TDs/dqiKEP1G0+vHM7yeZNS8JwvIys66ygBPPaCp5gzyrzestRW8T4Rmb37zrGYBULQPNyYrYdnO0yYbBlxaZr4Jto1xgzFEhj7oGxYHKJprFg4IXLKDKt5ZKsASAdIBOwBGkVXYrBlbVtbS+NRmJaMq94Zzfey5dvKmWP4JuLxnegEgJcIk5ZBMnUmdidtKpsPjiL3dZM1tjnaDBRts6k6bCCOf4VpezmBs3btsX2ItjNMMQJYE6zrlkkjpJHSs/iFw63cRaw7yEJaW+sFgE94TMCdtOdcsMpOMYzKOO8HDgOqi8uYarMqDA1G6x+FQ8XiFZzaDi3eUAK5jIZE5SfqkCAG25Hapd2wRDBmDKQQFMbDaRuDGxqiPbXEkkMyk9GtoY8pI+HwrrjnJ03Kl8KxFxS6YhmDAx4uUhoI6jY6b1Z8KFxg2cd3aWCL7EKM3TX3/AEWao7fa27PjVLgGylQI+6Rqvw0px+J2MQ6Blvg7AC6Co+DLAArrM5rUVqMXggTnBABaWMQFME+Jtwp1ZR5kb1CXHLnK217wOoNsKCTBBBLEiF1nXlUTCdq7VoBLa3HCgjxlSGB5EDdfLlUpOJ2L9tUs5bLDU2WYqrHlluCAwnk2tLnz2h7G8TW2CWfK+XMPUAAZeTeJfzpodqFfCTiEDNczqqgAhgo8Jg7AExr00pnifBMTfs2z8mYMhZfDqChAIYNtvm51DxCW8PYVMTGYHMLaMC597Qke4DI/Cs3K1WNK1rfZN9MYP77fo3KzOLxAd2ZUCA7KJgfjryrT+yf6Ywf32/RuVwH1KKWkFLQFFFFAUlLSUHlvtHUDFsy/4gspAO0AuayeBvuVYMDcJIktsSeSjllMfvrV+0tlXGqzGAbaA/8Ayf8ArVRb4soOVR6GAd+o9ZFWVmqvHWngqqyZAI2aD0Guw/GoxsQpkwdiPra8xPp++rBrGrZ4EBiGE6bGI0n/AL1FR0uLGWMkl3MwR0IGuaZiN66Y52JEnhHHbtpHt2LkCCveaGYMbH63nyq87JcWs4ZWF6XFxQWy+I59/wD2jU9BUXszwqz8kuNZKgRmGclZnkuaYM/HWOdWXBeyt7u7jlUzqSMjBTAg5iwOk9IOlZ3yK/CYjDKLwtW1a8SSiswzIpnYfWjy1qowmJdTktwwYZXVgTnEy2vL13ECq/iWLu/LblsKilFUKoUCWgQSRrJnkasb966WYLqVAAfRe8aPEcuySQQJ5RNPail4tw5S5W5JtCSrKy5hO0hoHTSrngOA7zDPbZyotibJMZswOq+SsAfTQ8zWcuWb124SyGIBZTEuD7ygdRv8K2FzhthLJuLfYJcUgWSMzB58Q6Kmuh3jSte9W1F4lmvFWa8LgBVM7SCJiBlOoB0A66mo2I4QMQbT54KmNQxDQcpBC7EHnFNNbN1AMxAAEQYI1kEZlMxy6TVrh8WGcqAJBzEiZLH3jAO50OtZt2myf2BeRmBQEgbqcwEjnl2kcjUDF8ACZ3a0PnBkZvEgKmGIkbEwNfWp9viTpcgEB0MiFAgAMSPPcHWZmrC/2te+l2xi1GiysAhy4GgETHPcfCKzYjJ4yyluyVtWyDBgZydTzk7GsZxG1mIuARm94dHXRvx0b4mvRMFg+7Vu8IJk5UgjKu83TzaD7o0016VU37yhbplGKakFVAGmgJjn1rnzinTFXBAosXI1GhG1aHDC1iCZsQVE+FyoJ5A6VBw14FgtrDrmYgKDmuEk7QGME/CtTLbpLt1ZYOhe5ZJXQZ0BXX190/hS2OH4ZiPn8oOkXEbT/wCEzHlUjtC5tfNd4LlyB3hBlEMz3SRpodyNJ0G1UvLX8KqrrHX0tp3Vly8sCXhlXQGFVTrzkk7wNKoMaoiedc38UQYpm9iC0TQNzWw9k30xgvvt+jcrH1rvZL9MYP77fo3KD6nFLSCloCiiigKKKKDzb2g3kTFh3/5aQTtozGNd6yPH+1FktlsW7aabjbOw0LnoTpWw9o/EB33ctBVkWQwkaltdRodNwa89/wDxi2l4AkzcA8LbFXE7KNRGtWIMPibt1czasAQwiIO3wHn0Fd2fk91srEXGQy2VmVAYiRHicjrprUlGQHukaLeXSfeZdIJnU+U6CoGJ4EtrEW3tXAW1LHcEc19R57zVZ29SwXEbWKtLYtRae1DLsFgCPxkgkc4rO8RF84a6r4i7hyrBciQGuMTqDziOY6in7FrD2ka6t3vsiCFEBhcYgAfdBM0mAvKRavYpi+rd0JEBhoRA2M8jrtQ2yWG4Aykv7zblmJJPqTz032rY9hb/AMpR1eyBKkQY1C6aiNDrVZYFy3cusy5rWaCMxAUPHL7UDapHCbOJwyteCjKQSrEmch3Ec1OlEV2Owid81tioIYiTJErMajnoADVZZvkFgPCwOoOhB0mQfPetJb7IXMehey9vDnSfCW9fxOtZntf3mFvW7F10u3kQy6rlBQAlQY1nkSZoq975hhlzKMoJyMRDPOrQd2WZqlsG3bb5pGWDLScxLHcz0PIctK6uYtDbw8u/iQMUGmXPss6k666RvXHEr90aKTCxmV7ep2iH0Ma7g1Ud3eKKMVaYKSHLI6RqQyEAnmI0Min+OXrdkvdQtkVfdY/OGYUwSdJOk7ioXDcERNxzrlnxGQojUAgaz+NRsPg3v270Tca8wWSMuQAnKFDaxJB5UXgzwLiSYq+q3PAHfxLMwo1PqAo/dVyez6t3l62DkFzylpnLmUaxHlWT4Phnw99u8XKyKR//AEOQQechjWh4nhL17Ci/hzCi5kLbaEGYPIgyDWMpbNRbzHHE7j3LtnwhUtA5m92YB1YD3txBqhwHExYDLhxFxwVa+RDheYtD6k7TvHSrjjPEcliLajMcqzrOY6EkHqdqgcawmHw7rNrvO8tq/eC4yAMZVwigQIZTvNY8c0mLKYq7BHWm2uSNek6aRVtj8EjW++tgOgIVg2ly2x2zhTDKeTgb6aVRMtbbcsa5mkNLNATWv9k30xgvvt+jcrHxW39j3D7j8Vw1xVJS27Zm5CbVwDXr5UH1AKWkFLQFFFFAUUUUHkHtU/zV39hZ/juVoOH/AOVX7tr9NaKKsFNxD/GHqf4hVBf3w33jS0VWKuMD7jep/NKlL/krP+8P8qSigTiH+Xxn31/lV/2l+jR+zX+EUUURL7E/5esJx/8Azj/fH5mloopnje1v1/maf7Qf4Fj/AN/8a0UVUOcA9y/+yb+VQOCe/c+8n8a0UUSq/t3y+7b/AFanYH6Axn7a5/ElFFPjUZ3Cf4dn1T8xVV2r9zCf7c/rXaKK5ePowVvBvcxH7Fv40qtSiitNo7701RRQdivZvZFvh/2zfpmiig9wFLRRQFFFFB//2Q=="/>
          <p:cNvSpPr>
            <a:spLocks noChangeAspect="1" noChangeArrowheads="1"/>
          </p:cNvSpPr>
          <p:nvPr/>
        </p:nvSpPr>
        <p:spPr bwMode="auto">
          <a:xfrm>
            <a:off x="63500" y="-3841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4340" name="AutoShape 4" descr="data:image/jpeg;base64,/9j/4AAQSkZJRgABAQAAAQABAAD/2wCEAAkGBhQSERQUExQWFRUVFhoYGBYYGBgaGBcYFRYXFxcZGRUXHiYeFxkjHBYYHy8gIycpLSwsGB8xNTAqNSYrLCkBCQoKDgwOGg8PGikcHBwpKSkpKSwpKSkpKSkpKSwpKSkpKSkpKSkpKSkpLCksKSkpKSkpKSkpLCkpLCkpKSwpLP/AABEIAOEA4QMBIgACEQEDEQH/xAAcAAABBQEBAQAAAAAAAAAAAAAAAQMEBQYCBwj/xABHEAACAQIEAwUDCQUGBQQDAAABAhEAAwQSITEFQVEGEyJhcQcygRQjNUJScpGxs3OhssHRFSUzNGJ0Q1Oi4fAkgpLxFlST/8QAGAEBAQEBAQAAAAAAAAAAAAAAAAECAwT/xAAfEQEBAAICAwEBAQAAAAAAAAAAAQIRITEDEkFRYTL/2gAMAwEAAhEDEQA/APcaKKKD539vB/vUf7e3/HdrznFHxn1r0b27/So/21r+O7Xm+LHjb1oOmt5cpP1hmH4mJn0rrE4YoASR4gGgSYDAMJJAGx5TSXFdkXweFRAfKdpOmbaJNLijcZVLIQAAobKRIUBVE7HQDapymy38C6KWI0zBfUsucR1EUmIwDoAxiGUEQftfzHP1pb166wIYNGZZ8J94LlUeRjlSvcuujLBKgqWhfdyLlEwPDpp8B0pyapu3gSXtrpNzLBnTxGBPTanMRgmTKkDM+2s/WKDXzIn0INcWWu5rbKrFlAKQs6KTsANdaXEXrpylswNkBRIIKjMWEmOp5+VOS7cYjCFCokHN0nrHMDnz6V3icCUfISC0xziZjcgT613iGvXFVyhyrJBCEKJOYmRpvXONe5mDumUnxA5SM2szroacnLjG4FrRGYjWSIkbErsQDuD60yDTtw3LozEFgkgsASACS2rR1J3rgYO5lz5Hy75spyx96Iorgb0pFOWMK7zlRmA3yqTH4Cue6YgaGCYGh1I5Dzqjkx1oG1dvg7gbKUYMfq5TmM/6d6R8M4zAowK+8IPh9elA2TypJqSnDbrEhbVwkbgKxI5iYGlcDA3NPA3iOUeE6noNNT5UDVJNPNhHG6MIbKZB0bkp6Hypw8MvZsndXM0TlyNMaaxExrV0IwFITUtOF3vEBauSujAI0jSddNNNaa+RvC+BvFJHhOuX3o6xBmmhxbeCDW29l+KnjGDAAANxjp+yu1hhWv8AZN9MYL77/o3Kg+pxS0gpaAooooCiiig+d/bv9Kj/AG9v+O7Xm+Lbxn1/nXo/t3+ll/29r+O7Xm+L94+p/Ogv044trCWlEsxt3VIz+Fc5iXSPEdZG1SuI8Utth3RXlu6sAgvKkCM2ReTgjWsiDQpg6VdjaDi1kXbyuwKXcQuoI0AUFXHkGApi3xEFT3d9LTLfuvcJPvK85SF/4g1iPOstfxJeM3IRTNNjWYHiFtRZObRcNfBAYK0s7FVn6rGdOlc2uIriVxALJbLLZC948yLZ3ZiPE0eVZeacsOBM81IHryq7GjxGJU4K0q3LcqhzfOsDpdYwLQ8LyNda57U4xLltT3is5eYS4zIRljPkb/DOwgedZmkqbGq4HxFFs2puqgtm6bqEwbgcHLA+vyFQuIcWX5NYtKST3cNDkBfnHOVkGhMRvVFRUGp7KY+2lpwzoG75GhnZNFUywybx0OhrvD8XtB7ZNwEDE32kjYOsI5HITrp0rKUCrsay3xFFZEN5TcGHuJ3wJKqzklfHE6D63KaatcSRRfFy4uIPc2lA1UMVacoYatln3udZiiag2b8UtM2Ki5b8dy2VzXHQEBCCQyamCdqY4fxq2llVZwWtoXTUkd73lxem5Vw3wrJg0VZRrMRxW3nuFbiicaLikgkZQjDNlGpWSB8aS9xK0MVhWW4BDfO5XdrajPOhbXXUkbbVlBRNNjU8F4zbQN3rTOKDTmYEALo+m6iAIqKvGPmMSpdS5ueAgcrhPelTyBAH41QCkpsLWu9kx/vjBffb9K5WQPnWu9kv0zgvvt+jcqD6qopBS0BRRRQFFFFB87e3j6WH+2t/x3a83xI8Tep/OvSfbv8ASo/21v8Aju15viVOZvU0DJFJTlqyW0FdNhGFAxRNLXTWyOVAhcmPKkAoiaU0CUhNBpZoCKQUTRQKTSUUCgDSTUvhKK1+0tyMhuKGkwMpYTLchHOrx+CWLhkulthbl0S4CFf5yMuYnMCFSQGMF/gLJtLdMwDSitBb4Nhz4e+BnuyDIBGdbjZZOgIhFJI0Jrg4Gy2KvW1y5e6bu5cRn7tSPHME5iecVbDajiip2Aw6rfti6FZC0sMwgqCQQWU+GY/eKtsXwrC5Wa3d0FpWUAjMSwc+IMdwQqkDrNPU2zlJWku8HwzNIuhQbrLlzLEBWKhSZ3IAzNtm51Hx3DMOttyt0swJy6rBAe2sQBqYdjI+xT1p7KNVkwK13smEcYwX7R/0rlZAitf7JPpjBfff9K5WVfVApaBRQFFFFAUUUUHzv7dvpUf7e1/HdrAHBMxJ5Sfzrf8At2+lR/t7X8d2sPhGaWnYHSg7w+FK6RJPT+lMX7kTFX9lsuGe6uj96qA9BlZzHrCj8agcdsKLpKg5XCuPRwCdB5zVRn1QkzFWKWM0CJJMDzJMfzpwDTpVlgsMUsd8dGdilvygDvHnylVHmT0qKqPkotkiNQah4p5MVfYXhz3iQgkiNzG50350zxbshfwwV7yMiuTlOkGN4NUUdywRy0rhRO1Wl06QeY/GoViywIMaVA2+HI1rg1ZYtMw0NRPkxAOx/P4UDFFJNKDQP8Osh71tGnKzqGjeCRMdDFaDG9l7KoClwklbjSSsADu2tbD7FxSx6+lZlFk7x5//AFTndf6h+Jj8q1LIli5xHZpUF0G4c6ExKwGy23c6ToDk0bmCNNa7PZCGym4B4CxlTIIfJEAnwzrmHI1Rm3/rX8T6dK6yf6x/1f0puJr+rHA8LtHE2rdxmFsortBGbWyLjAEiN9KXj3A1sZAjd5CnvGBDLmFwqCpA0BEfGqruh9sfv/pSZB9ofv8A6U3NdC8t9n0ZLMZgXUMbkqVJK3Ga2tvQ5xkAGu51iRLHEuAC1bdxcDZLmSABO0ht9t1PQgiqsqPtD/q/p6UZB9ofvqbU3Wv9kv0xg/vt+jcrJ92PtD8DWu9k9sf2xgzmB+cbkf8AlXKivqYUUgpaAooooCiiig8L9smEVuJaifmLf8VyvO2t92xG4mvSva9aLcTECT3Fv+K5XnWIYpdzFT4SDBHSDzqwXdvh/dWWW9Kq7Kx2hGEhdTz1INX9zsCt5LDrcBhcvqokyCN4n8qzvHOK/KLKFB4SZJ5gxGUjlvT/AAbj/wAnsIGzNmzFY+qM0Ea9T+dVlsOyXYTDYhLvd5wbVwpcLhT3kDUK2oUTppqOtVt3scM1qxiO8ti2hCZQNczFsx8j1HQVH4V21v4WXQh7LEw4UAqxAlbiroG8+cTWy7KccuY+9h2bK1u0t1muEeMsCFUEnb3gfOqcs/a7OJw653hYXbLAFnZfdtrLELBHjYwoPmKve0+Ks49E8DPYBVyugbTWEbkCpgjnTPtF4Q/diyo+bZ8wZRrmA1U+WoaPKqnC4/5FYW1eYhlQEgzlJWRp9rlRFrhux+Fuh1Nxco2W6uVxKzGsSfMVix7PhbZVvZknXPIywTpHI9I3NX/stsPjTiGvuSFKbmfeDAAA8tBWc7X9oiMQthLrtbw9z3jsWRuQ+ysaVDlX9pOzr23tpbteAjRtSz5T4ix66/CapeMcFvWV+dtPbnQSNJ3iRpMaxvBr0ri/bu1etS2VlSTKwG12gdeVYW1xJ71vFh399VuBS31rbqAFB55CR6A0rUrIH0pKkXkk0gw5HvCDWVN2yJE6idfSnEuLIJX68kD7OmlcXLUa01QPZxG31p+Guk0uLuoT4FKiNiZ1k8/wpmaQrQTRiEzsQvhIAAgcon8ddaatXVBUkbTPnMx/KmRXBNXYk27iiJHIg+p90xzjpXT3kOeEIk+HX3f6jeoutLTYBWw9kbf3xg/2j/o3Kx9bD2S/TGD++36NyoPqcUtIKWgKKKKApKWkoPK/avxRRfSyLnduUVySkiJYAZtdz5chWUxvZnF3DaNoy7oWbK/gifAwB2lY0iJ9aufari1TiQ+a7xzYt5SSYBLXIOQbmeun4VV8Nwd5rIC4tLbtd71A7AC6+UKFEmdSDBIjTbnWolOdlezqF3TE3rCBhBEhSxGkFGgNz1FQvaH2POEa2LQY2IYh94LMWKmPdgRHWn8P35f5xMJiNYK/KLPi3BBQt+XOtfwrFXxa7i7YvW1gi25AcWx9WWlpQbazpRHjWA4i9h5QjbVWAKsOYIOjCtRwTi11MK9zDeHJeBe3M5gy/V5wCAT0nnTXG+z7Xb0ZLSsRJe0VFstmI1T6swDI67VJ4DwDGYMst3Dt3bx4pWAdg0ztSG2k7OY+7jTb7zEG3ZtuL1y0f+IM0wWGvJdNta59pOEs429ZS1cVQoJuMZ0LGBIGuwJ+NVuNxC4QK10l1ubKg003DXOnkJNVdrjWGV2ZWMXILTm36aiAI86qRV4C3i8O1xMLdMMkNl2ZZMb671TY3DOjEXAcx16zO+vPWt5wK6tq/dY5SMqGyZB2JbUcpn8qre0GLbEcQtAoDlyyVQKDmJIOnLUD1FTS7rF92QPP0pyzw97oYrCqu7MdB8eu+m5rUdqily5bt27Yzn7O55At5nfyEVTcSw5UQkG1bMeFgfEd2YDYk/lFTS7XPZLsWMQDdBLi2YEjKrEdBuQPOKoOLYeLtwHUBzt/551s+yuJe8gt2yyTbKlhp7oP/k1X8b4Dbw9q3cjvC851zGbYmB6sd9dKoxF/Cztp0qFdskb6Vt+H9i7l9oRlK5S0kxGUE5Y5tA5VE4x2SvWVlkY2yJz5DAJ01OwNTRtkMtKKsBgQszrTIUAioqNSZamXAsbf1qJNByBSxRFAoAVsPZL9MYP77fo3KyEVr/ZL9MYP9o36N2g+pxS0gpaAooooCiiig8l9pdy6vEFyqhU2k3FvOYNycpbxcxXneLxPeXe6LHPlgOQVytbYsunLTSa9F9qFhWxTKS2tq2RAkgqbmqiROlYHG4rCHEKYxFy4MolTbALCBoCDm/GqivvcRvC4QURbn1iLYkn7WnXeR1rVXrs6G6DcAGVS0EpBIjyG29OcOw+GzqjMwJWAHADQDMB9iAeU7Vz2nu4eycxOdlACjTP5iem/4nWqynYXBG1hzcLZ2VzctjQKQ0Tbd4MgESI1GonWm+M9pxjIa9bCNbRScp0DOX+b2zZsgmRynSjhvbFMVw69h2yIVtlQhAzMvIg7k/lFZ3guHhVtQT4HuvOoDkCV0592uX1ciitHi1w+MwDIgZbqZe7llIZl55wBow5kCvNMRgnD926srAxkOhnpFbLspw3FNdZmtkLd0j3QDmgALyA2irHjPZDFZy4GZrUA6+I220ykbtlOx6HypoYDEmMi80WDz1kmPMgGpPD+P3bdy2S5Khxo0Hcjmdadu8DuuxKIg+0VdCB96DANJY4H3bZnZWhgNDIU7nUDcaVNVVxw7AZRcZmLNmOdxroh2HMyYnrFLaa3dKkKotsCrACCQwPPnsdDtAPKpHAu9tX7loFHS4TmVj4l2aV3kCM3p5VzextlbJdGUiCIURPlrzk//da+Mqfs23d3/FIVASQZAzbLI2OpBitrjOGh7YueHUjNbDCQu4kbwTz3rH4XC95h70NPgBAJGdSjgldB4gVkiOhqTgMVjLZQZHtoxCuxtmMukySOk1FaDg2LW3jUeIClvmyTBmND9rKDzqx9qPGb/wAnt4ddVunOQo2VTIBPr+VVaYuw+JW6iEopDAHQNkJBBBEgH+VTsPj7WJuP3wZZuZssRmVN+7B3UAifIaUR5VcRtREEaH+lPWr/AHKW2VVJYFiWUNsxWIaQBp++tLx3gbXb7d0baowLanLoomY1JkdByqA/Zu4yW1GUwWJOYRJg6czoJ0FRtU4m0t2215VCMpAuKuiw3uuo+qJEEdSI3qqbDjlWqwvCntXTZuADvbbAQQVYMJUhtiMyj8OVUTWRO3wqCGmBJnWorLBq6UwKq8VeDNoKBkVr/ZL9MYP9o36NyskK13so+mMH99v0rlB9TClpBS0BRRRQFJS0UHjvtet5MWGBGe7aVAOYVS+b0zFgPQGs1w7syth+9vOR4ZKgbAxqzfUUb9T5V6F214Ol3HZngMlhe7LCVzy+XNH1fLnVZwrD9zduLei4+UqwgFSWUiSpG2s/E1YzUYYKyVk2ReiCupAEbHwnU71icdhDxDEu9pBat2wFJMx4ZGm5JM16FhO0WGw2GdL57sgkKypmJMHWBG0Cs8bTAd5bLrauGQxTK5XkQskBj5zG9VIy2E7MFcQiXGVlBJOU6nKC2XyJ0HxraYPhYvXmWyltZU5U00yzoX2kxE/GomEt3CzWltKqQNQ03Wk+KSw31JJ0iNhTF/jos3I7wMyiREnLlE7nQN8dKLVlmvIoVWya6wwAABgmemvLUk1X43j7vfWywuFWUli5IZwAdWJ1ykgAKNp51bcMXA3vHibqgKwmyhbMpYmC8SSSf31qRiOF2Wt2zANyCguC40a6GHHgE9YFEkeY8EwGewwvZbfeAqiLC5ti5jnlA311aKW9gkW4dQoO531y6RH51d9ubXDzcU2c+ZRlzISAgG3d6xudoI1NUdvQQZMaEmCfMSoiduVdvF21DmEcW2VyqsNVKsBBAiAx5rrtMeVccbwli9eud0mVIze7EErMKd94qRguHWL120t9itgHMwWDtoCdNgeVW+L4ZhAbpF1myKvdg6Zy3vEjYQNI8qz5JyjHG1eBlMi20jwzDEHQ6CWO+460wnCriMblu9qIKyLklWn3jEeWprVcLvslrE2JI79MqsI8Osoyg+Uj404Oz175J3jZlQZfERBbWDvrH9a5ptUYfFBSpuOTmbUEyTMEqs7gcvhSorXHe5Ys3RNyUa6fdzED3gfCAACeZ/dXGNsMLgGUd3kBDQCc0wdeUR+BrcdneFBsDdLhJQ5tDBOkxm5ACTHWqMfx61ZvY3Nac97aVA7L4VuOqwSoHuNO45/uqo47de8qsEuDuyQrTCn7Xg3DAx4hvS8aT/1BNls1t5DMnihspABCiRG+lTcR2mtkLYvJdVF2vZYuKdNcrR3g9SD51FLwK5d4iMly585Yg2rrAncz3bEbyV0J51B4vhfkxZrSJdljnukZ1ttJ8AQ6LH2mGp2rVdjcTYs53S8tzvIQ5UdczK+ZWZWHhcbHKdiTvWO4q15MfcAHd3WukERp422IOjLB56RFRUftBbQNaZVCd5Yt3GUbBmBDQOQOXNHnVFdwinbSrnjrC6zXbZMKQjrp4MvgSI2QgCOh0qhvXiDpSqYu2spg1rPZN9MYP77fpXKyLOWOta32Sj++MH99v0btQfU4paKKAooooCiiig839qHE/k7qcwGcCNp8Mg/CWB+FeaDtApZxcKnvCFzCc+UwDJBgx6aVufangkbGBnUse6QKJgHxPoJMTrWU4dhWF5ScFhlUGRntlnbTQ5pEdZ8qsRLHCrYay1xLjpYfLlaD3sQ26x3gGgmBoIrfvx2xeUfKrSW0AzAFofyi2stEeVY3jXaG27pZtm0r5AFKE90GGhtm4TGaY8W3KedVeEvXEuhMTYidA430/wBe4I00Miqy03EeJYK/aJwyundPDMQUkHUNLakTp8azNziuCFq61xC5QqsISCzEmQXbYQpMAbVaWMKbz92snSShOmUmN457Ac4rL9ouzosXTaYqmVzccfaGXXKfIfmaLGi7P9qbfdk/JSoAYg2yBdYDVpYiJIkyAD4aaxHHbeIbMiAiJE5S28eIxqZNUvBuJEkZDmKnfKFjmMsagAflU9sOAxKpkLSxgRmMiTp+PwreM2OuJcQzxCqnXwgSd5kDaDVXw/iK3G8Ebk5SYMDUwvpOvlU+7hhAa4pZc2o5FdBE8ukmuRwRVs3Llpe6a/4ROotq2uURs7gbch6129tddEFu5bC6DocwIgg6iBE+XOpRyaBJYA5obQAD3h5jT86q+G8LNqLF0EnXK5X/AATzOuy+W/MVF+S3LDXHuvrAzQTEcsumuh5cj51n3+qubGIfPaYhM9skqBldNdMwPLQaqdJqxxONvsALjt4W0JJO5PLkBPpFVfCbYYq1qGP1dhI5zPx0NHEOJNLR4hmiAYgT7xn8hXGsoeL4mts5LjkiZygToCd8p1Gx+G1XXAsRZxCuG1td24CZ8hBiAcpPiI56HyrPYyw7FPBmD6a5YWNSxkSFAkzPKq7ELZys+XMiDKgBgZSfe6+Ikny0oulhxFjgwqWvcckvrq40GUsNQoG3mZqBisSV+sbti5rlcyR1E/VcdRvI61xatres5VBVgxyy2YbAkAnWDp8al8B4nYyC3dt5uscz9rTZh1qUTeDL3SAgyssVPVXCkHyIyx8acw2LVr1s3CMyXJt3GmGA3s3OhH1W9BtERcHKM9kglVJZG5FSdNfQg1VcRYpeObx27kEjy2BB5ONaixxnuYa+4K/aVkYe8jSDv1BkfCoON4cFYiZB8SnmVbUH+Xwq7s8TtT3WKVnXTJfUnvLYOo8riQfdOo5HlXWNwyLbkLnFs+FiwKsrnQggCQD9XQidaDKvh4ExuND19K03sn+mMH99v0blUWOvFzLHyA2AjkByFXvsn+mMH99v0rlRX1MKWkFLQFFFFAUUUUHk3tKVTxBA507u2dpOjPsOtVvaXtCuMa6oBW2QlpDAB1EfvYEVC9s14rxQQSP/AE9uI657lVPFrpsIHbxLdNs2+pAtK7EjbRnietEpns3wN7V4pcUaNmQNGpjcA/D41ou1Xa9CSO6cFAP8RIVpMDKDrHn5VmuyIuX7xcnwC4JJnwliNBHLrV924wb3rlxBq2ioI0J5RNVF52W4tcFnvLK24bWchzeerHQcqqOJcUsXbmKGIVBci2Uy6AJGW4Jkw22+8+VVP9nYuxhRbuP3RaVhSC2TmDG28b1xheBoti53hLMbbhCYEFgIDanw5gD+NUc8GNjCtLNmQEnzZhshg6aRqOtarDdqjh7uI+aVs2iyo+bklco0kA7xz1rzu9hTmslohV15gFRMmNwevlVsvER3L3lECVzNBD3shggT7qRl1HU1vHjtdNanaAvaa2bdtQ+rBEEH1E66ico0G5mqLiPHGUGxb1AcEaAFXdZLFo10Oh9KpuJ8SbF2ibEIwI7y0DBAJ0ZSN069KicO4WyuBfcsirlgNEDcAHeBOn4VjLJm3TTYjihdc1x5MaO0GY0zHTrOhiqqxj4UteT3do10keIdRzqHxczZyJPgAMZYOXmoOzCfjprXJ44O6swmbMMhA5BAFbT01q4Z7MbKsLnFLbkG13pVoWSAqA68gcxJ23EVzeZRqSI/8+FSLN5EQARAWNRPoY22qAHJIAnfWAJIO9emeO3/AE0k4nFfMuFMtcULmIghOYAHUb9dKpe7yKylD3Ynnq2x26SaszZIaDKZdTIOg31BGmkVzetKwMaiYAk7HWPOtY+OTj6sR+HZSbSW1Zi/hCqJJz6Ek9RO3kKctcGFhiGOZpIIWToDpU3hnhuKyQuTLt13mrC4CxPmT01+Pxrz54ay0yqVtkuWPhzEaTMAAD+XLrTdzFWme7adQ3/KI0IuaSCfMSPUCp74ESrNrBJHKDoMp8uetVmNwSNczAmVYrMAZipERPnoD6Vq+P8AFUWLu5iABAVcuu+hJ1/H8qas32jLrlnbkSPKrzFIwzuSCIJy6RM6z5zNVGJyqyxoriR5HmKzn4riqtvXjqPOtV7Jj/fGD++36Vys9fwgJkf9q0PsnWOM4P8AaN+jdriPqYUtIKWgKKKKAoopKD5/9uBP9qaf/r2j/wBd2shxPid7Ed0uUlbNsW10gAAkn953r0z2t4Oz8tFy6haLKSVMGAz6dIrGYrB96rHClb0H/DYQ6jnNs+9HUTXXHCXsVfDr1y2hRbwtNMjKVJJ6HmNtxUjhdu8t1rlxjcMaEuW9Sem0VFwVhgxz2VWAdckEH/ydqvez1rDGz35hH93KSxz6se8AnQEb9CBG9a9cbJx2HGx11rid5BUmdJII5b6hhv0PWn8cj3xlEran6ujOR1fkNfdGtRL95bmZczCRo6+8NdJA1dZ+PStRheM4e3g8mIugKi+AgDO7zMqqiCD1/GrcfTlNMZxKx3bQGy5RmQkGPB7ysNTOhPnTp7QWcQzLBM7j3dCCCFJ2EmeXKm/7Rt32YKdCQdZkHTfqJnbrULB8OKMIhddk8Tt5F2EAGRoBUuX3vab0m4S8tq580tsERmWCCqnWS5nM3x+FPYrhg8N4XPHJBWPCytrz2M8qicROVA+U3PtWdhIn/EYeJ1/0jprUfhGOZgpZoJcwCPDECAByGhj0FebLnpjLlbtc+bthSTqZBA0J6H0ro2Aq/VMtmIGmvMg9IAqMGZLig5e71mTsZkHz6RUq3avG7lyMz6sQqyIAPiMHaDIMRt0phhd8cac8cbOja5WtG2dHXUMBOZSfEPKCFI9TTWEHjnXMJJGnI0uGtXFGdkIYscqkQYnQfhUt7OVw4JKvqraSdYKnzBEEeVezDyTKO+NReJ+O4feOYCROrEcidwCRsNYiowJ1zCCANIgA6cuQ1p/GcQQuczKHEaTyJ09TtXWHvt3bMwUP4lifI5SfXT8BXbHKNGb3HWsBlW2Xe5AzEAweg56jWjgRu+J7pjMRAPIKTMDYA8qTh2PUs+zEAZiBuWUhsp8iY/CrLB3mOukx4dJzTtvvtHxrNwlvtA1i7YkMqFgDISTpPmdJ9elMqDcUXUUEHYHLmEzBgzMEanr00qVhMbmc5JUqA0MQZIMaEbjX4Vzew6tLrAMG2fINqfDTvmCutrnAmIkQeRI3Pl6VSccQ6ZjmYZtfj/2rTDh1zKAgUnMAATpA8O3mADVH2u4DdsZXYr3beFYnSBIBn4n4VPLZ6jPDEGIrUeyczxjB/tG/RuVk61fsm+mMH+0b9G5XiH1OKWkFLQFFFFAUlLSUHk/tQw7NjVKtkItLBGs6vowO4/rWIv4ZUZriJkcwDHuyd2QH3deUmJ5VrPas13+0F7vWLVuRHVrms/CqLHYZxaz3NFYkeUxJ1HI6/ga74XHHmiOxN8SAe9Ue9yuEcj/r03586iMALMQBLSesCIA6c6cxOHP/AAnHvbkSuUgiYHMGDQ1piuYmWUagbMRzB67fvr0y6+G0a5dCFSAcqkMCdCcvn++m78MACoK6mD18unnVp2f7K38Sl5gAbKZmV5GaCZKqhk+vKmrfB3cOQjNlMlgCY5Sx86zj5ZbqxNqXDcOCuGQajQL1HX00/Op168to6vlJJKiCWDBhI08/SukWDr6U83DJZXdZA1DdDy29Nj0qeTGfONHG0W9avaLbVrjOGJMhQoGh8U6amSWqNcwjG33V67bFxWzyrFyUgzOQRImdDT3G8f32TDs/dqiKEP1G0+vHM7yeZNS8JwvIys66ygBPPaCp5gzyrzestRW8T4Rmb37zrGYBULQPNyYrYdnO0yYbBlxaZr4Jto1xgzFEhj7oGxYHKJprFg4IXLKDKt5ZKsASAdIBOwBGkVXYrBlbVtbS+NRmJaMq94Zzfey5dvKmWP4JuLxnegEgJcIk5ZBMnUmdidtKpsPjiL3dZM1tjnaDBRts6k6bCCOf4VpezmBs3btsX2ItjNMMQJYE6zrlkkjpJHSs/iFw63cRaw7yEJaW+sFgE94TMCdtOdcsMpOMYzKOO8HDgOqi8uYarMqDA1G6x+FQ8XiFZzaDi3eUAK5jIZE5SfqkCAG25Hapd2wRDBmDKQQFMbDaRuDGxqiPbXEkkMyk9GtoY8pI+HwrrjnJ03Kl8KxFxS6YhmDAx4uUhoI6jY6b1Z8KFxg2cd3aWCL7EKM3TX3/AEWao7fa27PjVLgGylQI+6Rqvw0px+J2MQ6Blvg7AC6Co+DLAArrM5rUVqMXggTnBABaWMQFME+Jtwp1ZR5kb1CXHLnK217wOoNsKCTBBBLEiF1nXlUTCdq7VoBLa3HCgjxlSGB5EDdfLlUpOJ2L9tUs5bLDU2WYqrHlluCAwnk2tLnz2h7G8TW2CWfK+XMPUAAZeTeJfzpodqFfCTiEDNczqqgAhgo8Jg7AExr00pnifBMTfs2z8mYMhZfDqChAIYNtvm51DxCW8PYVMTGYHMLaMC597Qke4DI/Cs3K1WNK1rfZN9MYP77fo3KzOLxAd2ZUCA7KJgfjryrT+yf6Ywf32/RuVwH1KKWkFLQFFFFAUlLSUHlvtHUDFsy/4gspAO0AuayeBvuVYMDcJIktsSeSjllMfvrV+0tlXGqzGAbaA/8Ayf8ArVRb4soOVR6GAd+o9ZFWVmqvHWngqqyZAI2aD0Guw/GoxsQpkwdiPra8xPp++rBrGrZ4EBiGE6bGI0n/AL1FR0uLGWMkl3MwR0IGuaZiN66Y52JEnhHHbtpHt2LkCCveaGYMbH63nyq87JcWs4ZWF6XFxQWy+I59/wD2jU9BUXszwqz8kuNZKgRmGclZnkuaYM/HWOdWXBeyt7u7jlUzqSMjBTAg5iwOk9IOlZ3yK/CYjDKLwtW1a8SSiswzIpnYfWjy1qowmJdTktwwYZXVgTnEy2vL13ECq/iWLu/LblsKilFUKoUCWgQSRrJnkasb966WYLqVAAfRe8aPEcuySQQJ5RNPail4tw5S5W5JtCSrKy5hO0hoHTSrngOA7zDPbZyotibJMZswOq+SsAfTQ8zWcuWb124SyGIBZTEuD7ygdRv8K2FzhthLJuLfYJcUgWSMzB58Q6Kmuh3jSte9W1F4lmvFWa8LgBVM7SCJiBlOoB0A66mo2I4QMQbT54KmNQxDQcpBC7EHnFNNbN1AMxAAEQYI1kEZlMxy6TVrh8WGcqAJBzEiZLH3jAO50OtZt2myf2BeRmBQEgbqcwEjnl2kcjUDF8ACZ3a0PnBkZvEgKmGIkbEwNfWp9viTpcgEB0MiFAgAMSPPcHWZmrC/2te+l2xi1GiysAhy4GgETHPcfCKzYjJ4yyluyVtWyDBgZydTzk7GsZxG1mIuARm94dHXRvx0b4mvRMFg+7Vu8IJk5UgjKu83TzaD7o0016VU37yhbplGKakFVAGmgJjn1rnzinTFXBAosXI1GhG1aHDC1iCZsQVE+FyoJ5A6VBw14FgtrDrmYgKDmuEk7QGME/CtTLbpLt1ZYOhe5ZJXQZ0BXX190/hS2OH4ZiPn8oOkXEbT/wCEzHlUjtC5tfNd4LlyB3hBlEMz3SRpodyNJ0G1UvLX8KqrrHX0tp3Vly8sCXhlXQGFVTrzkk7wNKoMaoiedc38UQYpm9iC0TQNzWw9k30xgvvt+jcrH1rvZL9MYP77fo3KD6nFLSCloCiiigKKKKDzb2g3kTFh3/5aQTtozGNd6yPH+1FktlsW7aabjbOw0LnoTpWw9o/EB33ctBVkWQwkaltdRodNwa89/wDxi2l4AkzcA8LbFXE7KNRGtWIMPibt1czasAQwiIO3wHn0Fd2fk91srEXGQy2VmVAYiRHicjrprUlGQHukaLeXSfeZdIJnU+U6CoGJ4EtrEW3tXAW1LHcEc19R57zVZ29SwXEbWKtLYtRae1DLsFgCPxkgkc4rO8RF84a6r4i7hyrBciQGuMTqDziOY6in7FrD2ka6t3vsiCFEBhcYgAfdBM0mAvKRavYpi+rd0JEBhoRA2M8jrtQ2yWG4Aykv7zblmJJPqTz032rY9hb/AMpR1eyBKkQY1C6aiNDrVZYFy3cusy5rWaCMxAUPHL7UDapHCbOJwyteCjKQSrEmch3Ec1OlEV2Owid81tioIYiTJErMajnoADVZZvkFgPCwOoOhB0mQfPetJb7IXMehey9vDnSfCW9fxOtZntf3mFvW7F10u3kQy6rlBQAlQY1nkSZoq975hhlzKMoJyMRDPOrQd2WZqlsG3bb5pGWDLScxLHcz0PIctK6uYtDbw8u/iQMUGmXPss6k666RvXHEr90aKTCxmV7ep2iH0Ma7g1Ud3eKKMVaYKSHLI6RqQyEAnmI0Min+OXrdkvdQtkVfdY/OGYUwSdJOk7ioXDcERNxzrlnxGQojUAgaz+NRsPg3v270Tca8wWSMuQAnKFDaxJB5UXgzwLiSYq+q3PAHfxLMwo1PqAo/dVyez6t3l62DkFzylpnLmUaxHlWT4Phnw99u8XKyKR//AEOQQechjWh4nhL17Ci/hzCi5kLbaEGYPIgyDWMpbNRbzHHE7j3LtnwhUtA5m92YB1YD3txBqhwHExYDLhxFxwVa+RDheYtD6k7TvHSrjjPEcliLajMcqzrOY6EkHqdqgcawmHw7rNrvO8tq/eC4yAMZVwigQIZTvNY8c0mLKYq7BHWm2uSNek6aRVtj8EjW++tgOgIVg2ly2x2zhTDKeTgb6aVRMtbbcsa5mkNLNATWv9k30xgvvt+jcrHxW39j3D7j8Vw1xVJS27Zm5CbVwDXr5UH1AKWkFLQFFFFAUUUUHkHtU/zV39hZ/juVoOH/AOVX7tr9NaKKsFNxD/GHqf4hVBf3w33jS0VWKuMD7jep/NKlL/krP+8P8qSigTiH+Xxn31/lV/2l+jR+zX+EUUURL7E/5esJx/8Azj/fH5mloopnje1v1/maf7Qf4Fj/AN/8a0UVUOcA9y/+yb+VQOCe/c+8n8a0UUSq/t3y+7b/AFanYH6Axn7a5/ElFFPjUZ3Cf4dn1T8xVV2r9zCf7c/rXaKK5ePowVvBvcxH7Fv40qtSiitNo7701RRQdivZvZFvh/2zfpmiig9wFLRRQFFFFB//2Q=="/>
          <p:cNvSpPr>
            <a:spLocks noChangeAspect="1" noChangeArrowheads="1"/>
          </p:cNvSpPr>
          <p:nvPr/>
        </p:nvSpPr>
        <p:spPr bwMode="auto">
          <a:xfrm>
            <a:off x="63500" y="-3841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4342" name="AutoShape 6" descr="http://t3.baidu.com/it/u=777996233,3266999706&amp;fm=15&amp;gp=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pic>
        <p:nvPicPr>
          <p:cNvPr id="8" name="图片 7" descr="51L4qR9kT0L__SX258_BO1,204,203,200_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2040" y="2113794"/>
            <a:ext cx="3704184" cy="474420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114240"/>
            <a:ext cx="3699367" cy="4743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2529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6000" b="1" dirty="0" smtClean="0">
                <a:solidFill>
                  <a:srgbClr val="3333FF"/>
                </a:solidFill>
                <a:latin typeface="Times New Roman" pitchFamily="18" charset="0"/>
              </a:rPr>
              <a:t>Course Introduction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656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sz="4800" b="1" dirty="0" smtClean="0">
                <a:solidFill>
                  <a:srgbClr val="FF0000"/>
                </a:solidFill>
                <a:latin typeface="Times New Roman" pitchFamily="18" charset="0"/>
              </a:rPr>
              <a:t>Reference textbooks: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b="1" dirty="0" smtClean="0">
                <a:latin typeface="Times New Roman" pitchFamily="18" charset="0"/>
              </a:rPr>
              <a:t>* </a:t>
            </a:r>
            <a:r>
              <a:rPr lang="en-US" altLang="zh-CN" b="1" u="sng" dirty="0" smtClean="0">
                <a:solidFill>
                  <a:srgbClr val="3333FF"/>
                </a:solidFill>
                <a:latin typeface="Times New Roman" pitchFamily="18" charset="0"/>
              </a:rPr>
              <a:t>Biochemistry</a:t>
            </a:r>
            <a:r>
              <a:rPr lang="en-US" altLang="zh-CN" b="1" dirty="0" smtClean="0">
                <a:latin typeface="Times New Roman" pitchFamily="18" charset="0"/>
              </a:rPr>
              <a:t>, Fifth Edition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b="1" dirty="0" smtClean="0">
                <a:latin typeface="Times New Roman" pitchFamily="18" charset="0"/>
              </a:rPr>
              <a:t>   (By Berg, Tymoczko and Stryer)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b="1" dirty="0" smtClean="0">
                <a:latin typeface="Times New Roman" pitchFamily="18" charset="0"/>
              </a:rPr>
              <a:t>* </a:t>
            </a:r>
            <a:r>
              <a:rPr lang="en-US" altLang="zh-CN" b="1" u="sng" dirty="0" smtClean="0">
                <a:solidFill>
                  <a:srgbClr val="3333FF"/>
                </a:solidFill>
                <a:latin typeface="Times New Roman" pitchFamily="18" charset="0"/>
              </a:rPr>
              <a:t>The absolute, ultimate guide to Lehninger Principles of Biochemistry</a:t>
            </a:r>
            <a:r>
              <a:rPr lang="en-US" altLang="zh-CN" b="1" u="sng" dirty="0" smtClean="0">
                <a:latin typeface="Times New Roman" pitchFamily="18" charset="0"/>
              </a:rPr>
              <a:t>,</a:t>
            </a:r>
            <a:r>
              <a:rPr lang="en-US" altLang="zh-CN" b="1" dirty="0" smtClean="0">
                <a:latin typeface="Times New Roman" pitchFamily="18" charset="0"/>
              </a:rPr>
              <a:t> Fifth Edition</a:t>
            </a:r>
            <a:endParaRPr lang="en-US" altLang="zh-CN" b="1" u="sng" dirty="0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b="1" dirty="0" smtClean="0">
                <a:latin typeface="Times New Roman" pitchFamily="18" charset="0"/>
              </a:rPr>
              <a:t>   (By Marcy Osgood and Karen Ocorr)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b="1" dirty="0" smtClean="0">
                <a:latin typeface="Times New Roman" pitchFamily="18" charset="0"/>
              </a:rPr>
              <a:t>* </a:t>
            </a:r>
            <a:r>
              <a:rPr lang="en-US" altLang="zh-CN" b="1" u="sng" dirty="0" smtClean="0">
                <a:solidFill>
                  <a:srgbClr val="3333FF"/>
                </a:solidFill>
                <a:latin typeface="Times New Roman" pitchFamily="18" charset="0"/>
              </a:rPr>
              <a:t>Lehninger </a:t>
            </a:r>
            <a:r>
              <a:rPr lang="zh-CN" altLang="en-US" b="1" u="sng" dirty="0" smtClean="0">
                <a:solidFill>
                  <a:srgbClr val="3333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生物化学原理</a:t>
            </a:r>
            <a:r>
              <a:rPr lang="en-US" altLang="zh-CN" b="1" dirty="0" smtClean="0">
                <a:latin typeface="Times New Roman" pitchFamily="18" charset="0"/>
              </a:rPr>
              <a:t>, </a:t>
            </a:r>
            <a:r>
              <a:rPr lang="zh-CN" altLang="en-US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第三版</a:t>
            </a:r>
            <a:r>
              <a:rPr lang="en-US" altLang="zh-CN" b="1" dirty="0" smtClean="0">
                <a:latin typeface="Times New Roman" pitchFamily="18" charset="0"/>
              </a:rPr>
              <a:t>, </a:t>
            </a:r>
            <a:r>
              <a:rPr lang="zh-CN" altLang="en-US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中文版</a:t>
            </a:r>
            <a:endParaRPr lang="zh-CN" altLang="en-US" b="1" u="sng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zh-CN" altLang="en-US" b="1" dirty="0" smtClean="0">
                <a:latin typeface="Times New Roman" pitchFamily="18" charset="0"/>
              </a:rPr>
              <a:t>    </a:t>
            </a:r>
            <a:r>
              <a:rPr lang="en-US" altLang="zh-CN" b="1" dirty="0" smtClean="0">
                <a:latin typeface="Times New Roman" pitchFamily="18" charset="0"/>
              </a:rPr>
              <a:t>(</a:t>
            </a:r>
            <a:r>
              <a:rPr lang="zh-CN" altLang="en-US" b="1" dirty="0" smtClean="0">
                <a:latin typeface="Times New Roman" pitchFamily="18" charset="0"/>
              </a:rPr>
              <a:t>周海梦</a:t>
            </a:r>
            <a:r>
              <a:rPr lang="en-US" altLang="zh-CN" b="1" dirty="0" smtClean="0">
                <a:latin typeface="Times New Roman" pitchFamily="18" charset="0"/>
              </a:rPr>
              <a:t>,</a:t>
            </a:r>
            <a:r>
              <a:rPr lang="zh-CN" altLang="en-US" b="1" dirty="0" smtClean="0">
                <a:latin typeface="Times New Roman" pitchFamily="18" charset="0"/>
              </a:rPr>
              <a:t>昌增益等译</a:t>
            </a:r>
            <a:r>
              <a:rPr lang="en-US" altLang="zh-CN" b="1" dirty="0" smtClean="0">
                <a:latin typeface="Times New Roman" pitchFamily="18" charset="0"/>
              </a:rPr>
              <a:t>)</a:t>
            </a:r>
            <a:endParaRPr lang="zh-CN" altLang="en-US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5757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zh-CN" sz="6000" b="1" dirty="0" smtClean="0">
                <a:solidFill>
                  <a:srgbClr val="3333FF"/>
                </a:solidFill>
                <a:latin typeface="Times New Roman" pitchFamily="18" charset="0"/>
              </a:rPr>
              <a:t>Course Introduction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656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sz="4800" b="1" dirty="0" smtClean="0">
                <a:solidFill>
                  <a:srgbClr val="FF0000"/>
                </a:solidFill>
                <a:latin typeface="Times New Roman" pitchFamily="18" charset="0"/>
              </a:rPr>
              <a:t>Reference textbooks:</a:t>
            </a:r>
          </a:p>
        </p:txBody>
      </p:sp>
      <p:pic>
        <p:nvPicPr>
          <p:cNvPr id="8196" name="图片 3" descr="51u0tIQYNnL._SS500_[1]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" y="2500313"/>
            <a:ext cx="40005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图片 5" descr="s1811462[1]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88" y="2500313"/>
            <a:ext cx="3071812" cy="4027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矩形 1"/>
          <p:cNvSpPr/>
          <p:nvPr/>
        </p:nvSpPr>
        <p:spPr>
          <a:xfrm>
            <a:off x="1043608" y="2500313"/>
            <a:ext cx="3024336" cy="4000500"/>
          </a:xfrm>
          <a:prstGeom prst="rect">
            <a:avLst/>
          </a:prstGeom>
          <a:noFill/>
          <a:ln w="76200">
            <a:solidFill>
              <a:srgbClr val="33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476672"/>
            <a:ext cx="8435975" cy="1143000"/>
          </a:xfrm>
        </p:spPr>
        <p:txBody>
          <a:bodyPr/>
          <a:lstStyle/>
          <a:p>
            <a:pPr eaLnBrk="1" hangingPunct="1">
              <a:lnSpc>
                <a:spcPts val="6000"/>
              </a:lnSpc>
            </a:pPr>
            <a:r>
              <a:rPr lang="en-US" altLang="zh-CN" sz="6600" b="1" dirty="0" smtClean="0">
                <a:solidFill>
                  <a:srgbClr val="3333FF"/>
                </a:solidFill>
                <a:latin typeface="Times New Roman" pitchFamily="18" charset="0"/>
              </a:rPr>
              <a:t>Biochemistry is </a:t>
            </a:r>
            <a:br>
              <a:rPr lang="en-US" altLang="zh-CN" sz="6600" b="1" dirty="0" smtClean="0">
                <a:solidFill>
                  <a:srgbClr val="3333FF"/>
                </a:solidFill>
                <a:latin typeface="Times New Roman" pitchFamily="18" charset="0"/>
              </a:rPr>
            </a:br>
            <a:r>
              <a:rPr lang="en-US" altLang="zh-CN" sz="6600" b="1" dirty="0" smtClean="0">
                <a:solidFill>
                  <a:srgbClr val="3333FF"/>
                </a:solidFill>
                <a:latin typeface="Times New Roman" pitchFamily="18" charset="0"/>
              </a:rPr>
              <a:t>the chemistry of life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1888705"/>
            <a:ext cx="8893175" cy="4997450"/>
          </a:xfrm>
        </p:spPr>
        <p:txBody>
          <a:bodyPr/>
          <a:lstStyle/>
          <a:p>
            <a:pPr marL="360000" indent="-360000" eaLnBrk="1" hangingPunct="1">
              <a:spcBef>
                <a:spcPts val="800"/>
              </a:spcBef>
            </a:pPr>
            <a:r>
              <a:rPr lang="en-US" altLang="zh-CN" sz="3600" b="1" dirty="0" smtClean="0">
                <a:latin typeface="Times New Roman" pitchFamily="18" charset="0"/>
              </a:rPr>
              <a:t>Describe in molecular terms the structures, mechanisms, and chemical processes shared by all organisms</a:t>
            </a:r>
          </a:p>
          <a:p>
            <a:pPr marL="360000" indent="-360000" eaLnBrk="1" hangingPunct="1">
              <a:spcBef>
                <a:spcPts val="800"/>
              </a:spcBef>
            </a:pPr>
            <a:r>
              <a:rPr lang="en-US" altLang="zh-CN" sz="3600" b="1" dirty="0" smtClean="0">
                <a:latin typeface="Times New Roman" pitchFamily="18" charset="0"/>
              </a:rPr>
              <a:t>Provides organizing principles that underlie life in all its diverse forms</a:t>
            </a:r>
          </a:p>
          <a:p>
            <a:pPr marL="360000" indent="-360000" eaLnBrk="1" hangingPunct="1">
              <a:spcBef>
                <a:spcPts val="800"/>
              </a:spcBef>
            </a:pPr>
            <a:r>
              <a:rPr lang="en-US" altLang="zh-CN" sz="3600" b="1" dirty="0" smtClean="0">
                <a:latin typeface="Times New Roman" pitchFamily="18" charset="0"/>
              </a:rPr>
              <a:t>Provides important insights and practical applications in </a:t>
            </a:r>
            <a:r>
              <a:rPr lang="en-US" altLang="zh-CN" sz="3600" b="1" dirty="0" smtClean="0">
                <a:solidFill>
                  <a:srgbClr val="FF0000"/>
                </a:solidFill>
                <a:latin typeface="Times New Roman" pitchFamily="18" charset="0"/>
              </a:rPr>
              <a:t>medicine</a:t>
            </a:r>
            <a:r>
              <a:rPr lang="en-US" altLang="zh-CN" sz="3600" b="1" dirty="0" smtClean="0">
                <a:latin typeface="Times New Roman" pitchFamily="18" charset="0"/>
              </a:rPr>
              <a:t>, agriculture, nutrition, and industry</a:t>
            </a:r>
          </a:p>
          <a:p>
            <a:pPr eaLnBrk="1" hangingPunct="1">
              <a:buFontTx/>
              <a:buNone/>
            </a:pPr>
            <a:endParaRPr lang="en-US" altLang="zh-CN" sz="4000" b="1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9803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60350"/>
            <a:ext cx="8553450" cy="1143000"/>
          </a:xfrm>
        </p:spPr>
        <p:txBody>
          <a:bodyPr/>
          <a:lstStyle/>
          <a:p>
            <a:r>
              <a:rPr lang="en-US" altLang="zh-CN" sz="54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Three parts of Biochemistry</a:t>
            </a:r>
            <a:endParaRPr lang="en-US" altLang="zh-CN" sz="5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" y="1412875"/>
            <a:ext cx="9036050" cy="5184775"/>
          </a:xfrm>
        </p:spPr>
        <p:txBody>
          <a:bodyPr/>
          <a:lstStyle/>
          <a:p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The structural chemistry of the components of living organisms and the relationship between chemical structure and biological function --- Part I </a:t>
            </a:r>
            <a:r>
              <a:rPr lang="en-US" altLang="zh-CN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(last semester)</a:t>
            </a:r>
          </a:p>
          <a:p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Metabolism - the chemical reactions that occur in living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organisms --- Part II </a:t>
            </a:r>
            <a:r>
              <a:rPr lang="en-US" altLang="zh-CN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(this semester)</a:t>
            </a:r>
          </a:p>
          <a:p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The chemistry of molecules and processes that store and transmit biological information --- Part III </a:t>
            </a:r>
            <a:r>
              <a:rPr lang="en-US" altLang="zh-CN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(this semester)</a:t>
            </a:r>
          </a:p>
          <a:p>
            <a:pPr eaLnBrk="1" hangingPunct="1">
              <a:buFontTx/>
              <a:buNone/>
            </a:pPr>
            <a:endParaRPr lang="en-US" altLang="zh-CN" sz="36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5700</TotalTime>
  <Words>938</Words>
  <Application>Microsoft Office PowerPoint</Application>
  <PresentationFormat>全屏显示(4:3)</PresentationFormat>
  <Paragraphs>176</Paragraphs>
  <Slides>24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29" baseType="lpstr">
      <vt:lpstr>楷体</vt:lpstr>
      <vt:lpstr>宋体</vt:lpstr>
      <vt:lpstr>Arial</vt:lpstr>
      <vt:lpstr>Times New Roman</vt:lpstr>
      <vt:lpstr>Default Design</vt:lpstr>
      <vt:lpstr>Biochemistry II  </vt:lpstr>
      <vt:lpstr>Self-Introduction</vt:lpstr>
      <vt:lpstr>Self-Introduction</vt:lpstr>
      <vt:lpstr>Self-Introduction</vt:lpstr>
      <vt:lpstr>Course Introduction Textbook</vt:lpstr>
      <vt:lpstr>Course Introduction</vt:lpstr>
      <vt:lpstr>Course Introduction</vt:lpstr>
      <vt:lpstr>Biochemistry is  the chemistry of life</vt:lpstr>
      <vt:lpstr>Three parts of Biochemistry</vt:lpstr>
      <vt:lpstr>Course Introduction</vt:lpstr>
      <vt:lpstr>Course Calendar</vt:lpstr>
      <vt:lpstr>Course Introduction</vt:lpstr>
      <vt:lpstr>Course Introduction</vt:lpstr>
      <vt:lpstr>Grade for the course</vt:lpstr>
      <vt:lpstr>Homework</vt:lpstr>
      <vt:lpstr>Quiz</vt:lpstr>
      <vt:lpstr>Useful links</vt:lpstr>
      <vt:lpstr>One big change this semester</vt:lpstr>
      <vt:lpstr>Course Introduction</vt:lpstr>
      <vt:lpstr>Rules of the Classroom</vt:lpstr>
      <vt:lpstr>Some useful tips</vt:lpstr>
      <vt:lpstr>Some useful tips</vt:lpstr>
      <vt:lpstr>My goal</vt:lpstr>
      <vt:lpstr>PowerPoint 演示文稿</vt:lpstr>
    </vt:vector>
  </TitlesOfParts>
  <Company>Tsinghua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the course</dc:title>
  <dc:creator>Zhen  Li</dc:creator>
  <cp:lastModifiedBy>li zhen</cp:lastModifiedBy>
  <cp:revision>351</cp:revision>
  <cp:lastPrinted>2016-09-09T08:04:39Z</cp:lastPrinted>
  <dcterms:created xsi:type="dcterms:W3CDTF">2004-04-09T08:51:53Z</dcterms:created>
  <dcterms:modified xsi:type="dcterms:W3CDTF">2018-09-14T08:32:32Z</dcterms:modified>
</cp:coreProperties>
</file>