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51" r:id="rId2"/>
    <p:sldMasterId id="2147483763" r:id="rId3"/>
    <p:sldMasterId id="2147483775" r:id="rId4"/>
  </p:sldMasterIdLst>
  <p:notesMasterIdLst>
    <p:notesMasterId r:id="rId105"/>
  </p:notesMasterIdLst>
  <p:sldIdLst>
    <p:sldId id="318" r:id="rId5"/>
    <p:sldId id="472" r:id="rId6"/>
    <p:sldId id="268" r:id="rId7"/>
    <p:sldId id="464" r:id="rId8"/>
    <p:sldId id="446" r:id="rId9"/>
    <p:sldId id="448" r:id="rId10"/>
    <p:sldId id="447" r:id="rId11"/>
    <p:sldId id="411" r:id="rId12"/>
    <p:sldId id="284" r:id="rId13"/>
    <p:sldId id="285" r:id="rId14"/>
    <p:sldId id="287" r:id="rId15"/>
    <p:sldId id="444" r:id="rId16"/>
    <p:sldId id="445" r:id="rId17"/>
    <p:sldId id="319" r:id="rId18"/>
    <p:sldId id="320" r:id="rId19"/>
    <p:sldId id="305" r:id="rId20"/>
    <p:sldId id="288" r:id="rId21"/>
    <p:sldId id="306" r:id="rId22"/>
    <p:sldId id="405" r:id="rId23"/>
    <p:sldId id="275" r:id="rId24"/>
    <p:sldId id="280" r:id="rId25"/>
    <p:sldId id="283" r:id="rId26"/>
    <p:sldId id="418" r:id="rId27"/>
    <p:sldId id="308" r:id="rId28"/>
    <p:sldId id="294" r:id="rId29"/>
    <p:sldId id="403" r:id="rId30"/>
    <p:sldId id="292" r:id="rId31"/>
    <p:sldId id="317" r:id="rId32"/>
    <p:sldId id="295" r:id="rId33"/>
    <p:sldId id="404" r:id="rId34"/>
    <p:sldId id="414" r:id="rId35"/>
    <p:sldId id="307" r:id="rId36"/>
    <p:sldId id="297" r:id="rId37"/>
    <p:sldId id="419" r:id="rId38"/>
    <p:sldId id="420" r:id="rId39"/>
    <p:sldId id="421" r:id="rId40"/>
    <p:sldId id="422" r:id="rId41"/>
    <p:sldId id="423" r:id="rId42"/>
    <p:sldId id="424" r:id="rId43"/>
    <p:sldId id="425" r:id="rId44"/>
    <p:sldId id="426" r:id="rId45"/>
    <p:sldId id="417" r:id="rId46"/>
    <p:sldId id="427" r:id="rId47"/>
    <p:sldId id="477" r:id="rId48"/>
    <p:sldId id="430" r:id="rId49"/>
    <p:sldId id="428" r:id="rId50"/>
    <p:sldId id="431" r:id="rId51"/>
    <p:sldId id="432" r:id="rId52"/>
    <p:sldId id="449" r:id="rId53"/>
    <p:sldId id="434" r:id="rId54"/>
    <p:sldId id="435" r:id="rId55"/>
    <p:sldId id="436" r:id="rId56"/>
    <p:sldId id="455" r:id="rId57"/>
    <p:sldId id="456" r:id="rId58"/>
    <p:sldId id="457" r:id="rId59"/>
    <p:sldId id="458" r:id="rId60"/>
    <p:sldId id="459" r:id="rId61"/>
    <p:sldId id="460" r:id="rId62"/>
    <p:sldId id="461" r:id="rId63"/>
    <p:sldId id="462" r:id="rId64"/>
    <p:sldId id="463" r:id="rId65"/>
    <p:sldId id="453" r:id="rId66"/>
    <p:sldId id="452" r:id="rId67"/>
    <p:sldId id="465" r:id="rId68"/>
    <p:sldId id="406" r:id="rId69"/>
    <p:sldId id="437" r:id="rId70"/>
    <p:sldId id="440" r:id="rId71"/>
    <p:sldId id="441" r:id="rId72"/>
    <p:sldId id="438" r:id="rId73"/>
    <p:sldId id="439" r:id="rId74"/>
    <p:sldId id="442" r:id="rId75"/>
    <p:sldId id="443" r:id="rId76"/>
    <p:sldId id="466" r:id="rId77"/>
    <p:sldId id="473" r:id="rId78"/>
    <p:sldId id="334" r:id="rId79"/>
    <p:sldId id="335" r:id="rId80"/>
    <p:sldId id="371" r:id="rId81"/>
    <p:sldId id="474" r:id="rId82"/>
    <p:sldId id="476" r:id="rId83"/>
    <p:sldId id="336" r:id="rId84"/>
    <p:sldId id="337" r:id="rId85"/>
    <p:sldId id="340" r:id="rId86"/>
    <p:sldId id="341" r:id="rId87"/>
    <p:sldId id="342" r:id="rId88"/>
    <p:sldId id="343" r:id="rId89"/>
    <p:sldId id="362" r:id="rId90"/>
    <p:sldId id="345" r:id="rId91"/>
    <p:sldId id="470" r:id="rId92"/>
    <p:sldId id="346" r:id="rId93"/>
    <p:sldId id="454" r:id="rId94"/>
    <p:sldId id="348" r:id="rId95"/>
    <p:sldId id="350" r:id="rId96"/>
    <p:sldId id="392" r:id="rId97"/>
    <p:sldId id="351" r:id="rId98"/>
    <p:sldId id="353" r:id="rId99"/>
    <p:sldId id="357" r:id="rId100"/>
    <p:sldId id="388" r:id="rId101"/>
    <p:sldId id="471" r:id="rId102"/>
    <p:sldId id="467" r:id="rId103"/>
    <p:sldId id="451" r:id="rId104"/>
  </p:sldIdLst>
  <p:sldSz cx="9144000" cy="6858000" type="screen4x3"/>
  <p:notesSz cx="6858000" cy="9144000"/>
  <p:defaultTex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9" d="100"/>
          <a:sy n="109" d="100"/>
        </p:scale>
        <p:origin x="1674" y="96"/>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1595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07" Type="http://schemas.openxmlformats.org/officeDocument/2006/relationships/viewProps" Target="viewProps.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slide" Target="slides/slide98.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tableStyles" Target="tableStyle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defRPr>
            </a:lvl1pPr>
          </a:lstStyle>
          <a:p>
            <a:pPr>
              <a:defRPr/>
            </a:pPr>
            <a:fld id="{1752DB54-282D-4CAA-996A-FC712B09A812}" type="datetimeFigureOut">
              <a:rPr lang="zh-CN" altLang="en-US"/>
              <a:pPr>
                <a:defRPr/>
              </a:pPr>
              <a:t>2018/12/28</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zh-CN" altLang="en-US" noProof="0" smtClean="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defRPr>
            </a:lvl1pPr>
          </a:lstStyle>
          <a:p>
            <a:pPr>
              <a:defRPr/>
            </a:pPr>
            <a:fld id="{EE96154B-CE62-4384-A007-78172A276272}"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p:txBody>
          <a:bodyPr/>
          <a:lstStyle/>
          <a:p>
            <a:pPr>
              <a:defRPr/>
            </a:pPr>
            <a:fld id="{B7C7A4BD-0D80-4BFE-8B84-70494E380AF4}" type="slidenum">
              <a:rPr lang="en-US" altLang="zh-CN" smtClean="0"/>
              <a:pPr>
                <a:defRPr/>
              </a:pPr>
              <a:t>1</a:t>
            </a:fld>
            <a:endParaRPr lang="en-US" altLang="zh-CN" dirty="0" smtClean="0"/>
          </a:p>
        </p:txBody>
      </p:sp>
      <p:sp>
        <p:nvSpPr>
          <p:cNvPr id="860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6020"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endParaRPr lang="zh-CN" altLang="zh-CN"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p:txBody>
          <a:bodyPr/>
          <a:lstStyle/>
          <a:p>
            <a:pPr>
              <a:defRPr/>
            </a:pPr>
            <a:fld id="{ADAFCE7E-A944-4989-8978-577B7546D896}" type="slidenum">
              <a:rPr lang="en-US" altLang="zh-CN" smtClean="0"/>
              <a:pPr>
                <a:defRPr/>
              </a:pPr>
              <a:t>14</a:t>
            </a:fld>
            <a:endParaRPr lang="en-US" altLang="zh-CN" dirty="0" smtClean="0"/>
          </a:p>
        </p:txBody>
      </p:sp>
      <p:sp>
        <p:nvSpPr>
          <p:cNvPr id="931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31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altLang="en-US" dirty="0" smtClean="0">
              <a:ea typeface="宋体"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p:txBody>
          <a:bodyPr/>
          <a:lstStyle/>
          <a:p>
            <a:pPr>
              <a:defRPr/>
            </a:pPr>
            <a:fld id="{002A7710-0B33-4705-A35B-A976CBEC8FAA}" type="slidenum">
              <a:rPr lang="en-US" altLang="zh-CN" smtClean="0"/>
              <a:pPr>
                <a:defRPr/>
              </a:pPr>
              <a:t>15</a:t>
            </a:fld>
            <a:endParaRPr lang="en-US" altLang="zh-CN" dirty="0" smtClean="0"/>
          </a:p>
        </p:txBody>
      </p:sp>
      <p:sp>
        <p:nvSpPr>
          <p:cNvPr id="942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42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altLang="en-US" dirty="0" smtClean="0">
              <a:ea typeface="宋体" charset="-12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96D1207-DDF8-49F2-AB4D-9379AE3CAB9F}" type="slidenum">
              <a:rPr lang="en-US" altLang="zh-CN" smtClean="0"/>
              <a:pPr fontAlgn="base">
                <a:spcBef>
                  <a:spcPct val="0"/>
                </a:spcBef>
                <a:spcAft>
                  <a:spcPct val="0"/>
                </a:spcAft>
                <a:defRPr/>
              </a:pPr>
              <a:t>17</a:t>
            </a:fld>
            <a:endParaRPr lang="en-US" altLang="zh-CN" dirty="0" smtClean="0"/>
          </a:p>
        </p:txBody>
      </p:sp>
      <p:sp>
        <p:nvSpPr>
          <p:cNvPr id="952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52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dirty="0" smtClean="0">
              <a:ea typeface="宋体" charset="-122"/>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p>
            <a:fld id="{9BA59CA9-9BB8-47D3-AA91-9834EA5E7CD9}" type="slidenum">
              <a:rPr lang="en-US" altLang="zh-CN" smtClean="0"/>
              <a:pPr/>
              <a:t>19</a:t>
            </a:fld>
            <a:endParaRPr lang="en-US" altLang="zh-CN" dirty="0" smtClean="0"/>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p:spPr>
        <p:txBody>
          <a:bodyPr/>
          <a:lstStyle/>
          <a:p>
            <a:r>
              <a:rPr lang="en-US" altLang="zh-CN" sz="900" b="1" dirty="0" smtClean="0">
                <a:latin typeface="Arial" charset="0"/>
              </a:rPr>
              <a:t>FIGURE 6-36 Regulation of muscle glycogen phosphorylase activity by multiple mechanisms.</a:t>
            </a:r>
            <a:r>
              <a:rPr lang="en-US" altLang="zh-CN" sz="900" dirty="0" smtClean="0">
                <a:latin typeface="Arial" charset="0"/>
              </a:rPr>
              <a:t> The activity of glycogen phosphorylase in muscle is subjected to a multilevel system of regulation, involving covalent modification (phosphorylation), allosteric regulation, and a regulatory cascade sensitive to hormonal status that acts on the enzymes involved in phosphorylation and dephosphorylation. In the more active form of the enzyme, phosphorylase </a:t>
            </a:r>
            <a:r>
              <a:rPr lang="en-US" altLang="zh-CN" sz="900" i="1" dirty="0" smtClean="0">
                <a:latin typeface="Arial" charset="0"/>
              </a:rPr>
              <a:t>a, </a:t>
            </a:r>
            <a:r>
              <a:rPr lang="en-US" altLang="zh-CN" sz="900" dirty="0" smtClean="0">
                <a:latin typeface="Arial" charset="0"/>
              </a:rPr>
              <a:t>specific Ser residues, one on each subunit, are phosphorylated. Phosphorylase </a:t>
            </a:r>
            <a:r>
              <a:rPr lang="en-US" altLang="zh-CN" sz="900" i="1" dirty="0" smtClean="0">
                <a:latin typeface="Arial" charset="0"/>
              </a:rPr>
              <a:t>a </a:t>
            </a:r>
            <a:r>
              <a:rPr lang="en-US" altLang="zh-CN" sz="900" dirty="0" smtClean="0">
                <a:latin typeface="Arial" charset="0"/>
              </a:rPr>
              <a:t>is converted to the less active phosphorylase </a:t>
            </a:r>
            <a:r>
              <a:rPr lang="en-US" altLang="zh-CN" sz="900" i="1" dirty="0" smtClean="0">
                <a:latin typeface="Arial" charset="0"/>
              </a:rPr>
              <a:t>b </a:t>
            </a:r>
            <a:r>
              <a:rPr lang="en-US" altLang="zh-CN" sz="900" dirty="0" smtClean="0">
                <a:latin typeface="Arial" charset="0"/>
              </a:rPr>
              <a:t>by enzymatic loss of these phosphoryl groups, promoted by phosphoprotein phosphatase 1 (PP1). Phosphorylase </a:t>
            </a:r>
            <a:r>
              <a:rPr lang="en-US" altLang="zh-CN" sz="900" i="1" dirty="0" smtClean="0">
                <a:latin typeface="Arial" charset="0"/>
              </a:rPr>
              <a:t>b </a:t>
            </a:r>
            <a:r>
              <a:rPr lang="en-US" altLang="zh-CN" sz="900" dirty="0" smtClean="0">
                <a:latin typeface="Arial" charset="0"/>
              </a:rPr>
              <a:t>can be reconverted (reactivated) to phosphorylase </a:t>
            </a:r>
            <a:r>
              <a:rPr lang="en-US" altLang="zh-CN" sz="900" i="1" dirty="0" smtClean="0">
                <a:latin typeface="Arial" charset="0"/>
              </a:rPr>
              <a:t>a </a:t>
            </a:r>
            <a:r>
              <a:rPr lang="en-US" altLang="zh-CN" sz="900" dirty="0" smtClean="0">
                <a:latin typeface="Arial" charset="0"/>
              </a:rPr>
              <a:t>by the action of phosphorylase kinase. The activity of both forms of the enzyme is allosterically regulated by an activator (AMP) and by inhibitors (glucose 6-phosphate and ATP) that bind to separate sites on the enzyme. The activities of phosphorylase kinase and PP1 are also regulated via a short pathway that responds to the hormones glucagon and epinephrine. When blood sugar levels are low, the pancreas and adrenal glands secrete glucagon and epinephrine. Epinephrine binds to its receptor in muscle and some other tissues, and activates the enzyme adenylyl cyclase. Glucagon plays a similar role, binding to receptors in the liver. This leads to the synthesis of high levels of the modified nucleotide cyclic AMP (cAMP; see p. 298), activating the enzyme cAMP-dependent protein kinase (also called protein kinase A or PKA). PKA phosphorylates several target proteins, among them phosphorylase kinase and phosphoprotein phosphatase inhibitor 1 (PPI-1). The phosphorylated phosphorylase kinase is activated and in turn phosphorylates and activates glycogen phosphorylase. At the same time, the phosphorylated PPI-1 interacts with and inhibits PP1. PPI-1 also keeps itself active (phosphorylated) by inhibiting phosphoprotein phosphatase 2B (PP2B), the enzyme that dephosphorylates (inactivates) it. In this way, the equilibrium between the </a:t>
            </a:r>
            <a:r>
              <a:rPr lang="en-US" altLang="zh-CN" sz="900" i="1" dirty="0" smtClean="0">
                <a:latin typeface="Arial" charset="0"/>
              </a:rPr>
              <a:t>a </a:t>
            </a:r>
            <a:r>
              <a:rPr lang="en-US" altLang="zh-CN" sz="900" dirty="0" smtClean="0">
                <a:latin typeface="Arial" charset="0"/>
              </a:rPr>
              <a:t>and </a:t>
            </a:r>
            <a:r>
              <a:rPr lang="en-US" altLang="zh-CN" sz="900" i="1" dirty="0" smtClean="0">
                <a:latin typeface="Arial" charset="0"/>
              </a:rPr>
              <a:t>b </a:t>
            </a:r>
            <a:r>
              <a:rPr lang="en-US" altLang="zh-CN" sz="900" dirty="0" smtClean="0">
                <a:latin typeface="Arial" charset="0"/>
              </a:rPr>
              <a:t>forms of glycogen phosphorylase is shifted decisively toward the more active glycogen phosphorylase </a:t>
            </a:r>
            <a:r>
              <a:rPr lang="en-US" altLang="zh-CN" sz="900" i="1" dirty="0" smtClean="0">
                <a:latin typeface="Arial" charset="0"/>
              </a:rPr>
              <a:t>a</a:t>
            </a:r>
            <a:r>
              <a:rPr lang="en-US" altLang="zh-CN" sz="900" dirty="0" smtClean="0">
                <a:latin typeface="Arial" charset="0"/>
              </a:rPr>
              <a:t>. Note that the two forms of phosphorylase kinase are both activated to a degree by Ca</a:t>
            </a:r>
            <a:r>
              <a:rPr lang="en-US" altLang="zh-CN" sz="900" baseline="30000" dirty="0" smtClean="0">
                <a:latin typeface="Arial" charset="0"/>
              </a:rPr>
              <a:t>2+</a:t>
            </a:r>
            <a:r>
              <a:rPr lang="en-US" altLang="zh-CN" sz="900" dirty="0" smtClean="0">
                <a:latin typeface="Arial" charset="0"/>
              </a:rPr>
              <a:t> ion (not shown). This pathway is discussed in more detail in Chapters 14, 15, and 23.</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296CB1C-EFC0-4B47-9D48-A18EEA48195C}" type="slidenum">
              <a:rPr lang="en-US" altLang="zh-CN" smtClean="0">
                <a:latin typeface="Arial" charset="0"/>
              </a:rPr>
              <a:pPr fontAlgn="base">
                <a:spcBef>
                  <a:spcPct val="0"/>
                </a:spcBef>
                <a:spcAft>
                  <a:spcPct val="0"/>
                </a:spcAft>
                <a:defRPr/>
              </a:pPr>
              <a:t>20</a:t>
            </a:fld>
            <a:endParaRPr lang="en-US" altLang="zh-CN" dirty="0" smtClean="0">
              <a:latin typeface="Arial" charset="0"/>
            </a:endParaRPr>
          </a:p>
        </p:txBody>
      </p:sp>
      <p:sp>
        <p:nvSpPr>
          <p:cNvPr id="993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9332"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spcBef>
                <a:spcPct val="0"/>
              </a:spcBef>
            </a:pPr>
            <a:endParaRPr lang="en-US" altLang="en-US" dirty="0" smtClean="0">
              <a:latin typeface="Arial" charset="0"/>
              <a:ea typeface="宋体" charset="-122"/>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E6C78E6-D030-4C7A-B92C-DBA2C43643B0}" type="slidenum">
              <a:rPr lang="en-US" altLang="zh-CN" smtClean="0">
                <a:latin typeface="Arial" charset="0"/>
              </a:rPr>
              <a:pPr fontAlgn="base">
                <a:spcBef>
                  <a:spcPct val="0"/>
                </a:spcBef>
                <a:spcAft>
                  <a:spcPct val="0"/>
                </a:spcAft>
                <a:defRPr/>
              </a:pPr>
              <a:t>21</a:t>
            </a:fld>
            <a:endParaRPr lang="en-US" altLang="zh-CN" dirty="0" smtClean="0">
              <a:latin typeface="Arial" charset="0"/>
            </a:endParaRPr>
          </a:p>
        </p:txBody>
      </p:sp>
      <p:sp>
        <p:nvSpPr>
          <p:cNvPr id="1003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0356"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spcBef>
                <a:spcPct val="0"/>
              </a:spcBef>
            </a:pPr>
            <a:endParaRPr lang="en-US" altLang="en-US" dirty="0" smtClean="0">
              <a:latin typeface="Arial" charset="0"/>
              <a:ea typeface="宋体" charset="-122"/>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DD0FBDE-24FB-4961-AA3F-E00A2FBB666B}" type="slidenum">
              <a:rPr kumimoji="1" lang="en-US" altLang="zh-CN" sz="1200" b="0" i="0" u="none" strike="noStrike" kern="1200" cap="none" spc="0" normalizeH="0" baseline="0" noProof="0" smtClean="0">
                <a:ln>
                  <a:noFill/>
                </a:ln>
                <a:solidFill>
                  <a:srgbClr val="000000"/>
                </a:solidFill>
                <a:effectLst/>
                <a:uLnTx/>
                <a:uFillTx/>
                <a:latin typeface="Times New Roman" pitchFamily="18" charset="0"/>
                <a:ea typeface="宋体"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1" lang="en-US" altLang="zh-CN" sz="1200" b="0" i="0" u="none" strike="noStrike" kern="1200" cap="none" spc="0" normalizeH="0" baseline="0" noProof="0" dirty="0" smtClean="0">
              <a:ln>
                <a:noFill/>
              </a:ln>
              <a:solidFill>
                <a:srgbClr val="000000"/>
              </a:solidFill>
              <a:effectLst/>
              <a:uLnTx/>
              <a:uFillTx/>
              <a:latin typeface="Times New Roman" pitchFamily="18" charset="0"/>
              <a:ea typeface="宋体" charset="-122"/>
              <a:cs typeface="+mn-cs"/>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pPr eaLnBrk="1" hangingPunct="1"/>
            <a:r>
              <a:rPr lang="en-US" altLang="zh-CN" b="1" dirty="0" smtClean="0">
                <a:latin typeface="Arial" charset="0"/>
              </a:rPr>
              <a:t>FIGURE 21-2 Addition of two carbons to a growing fatty acyl chain: a four-step sequence.</a:t>
            </a:r>
            <a:r>
              <a:rPr lang="en-US" altLang="zh-CN" dirty="0" smtClean="0">
                <a:latin typeface="Arial" charset="0"/>
              </a:rPr>
              <a:t> Each malonyl group and acetyl (or longer acyl) group is activated by a thioester that links it to fatty acid synthase, a multienzyme system described later in the text. </a:t>
            </a:r>
            <a:r>
              <a:rPr lang="en-US" altLang="zh-CN" b="1" dirty="0" smtClean="0">
                <a:latin typeface="Arial" charset="0"/>
              </a:rPr>
              <a:t>1</a:t>
            </a:r>
            <a:r>
              <a:rPr lang="en-US" altLang="zh-CN" dirty="0" smtClean="0">
                <a:latin typeface="Arial" charset="0"/>
              </a:rPr>
              <a:t> Condensation of an activated acyl group (an acetyl group from acetyl-CoA is the first acyl group) and two carbons derived from malonyl-CoA, with elimination of CO</a:t>
            </a:r>
            <a:r>
              <a:rPr lang="en-US" altLang="zh-CN" baseline="-25000" dirty="0" smtClean="0">
                <a:latin typeface="Arial" charset="0"/>
              </a:rPr>
              <a:t>2</a:t>
            </a:r>
            <a:r>
              <a:rPr lang="en-US" altLang="zh-CN" dirty="0" smtClean="0">
                <a:latin typeface="Arial" charset="0"/>
              </a:rPr>
              <a:t> from the malonyl group, extends the acyl chain by two carbons. The mechanism of the first step of this reaction is given to illustrate the role of decarboxylation in facilitating condensation. The </a:t>
            </a:r>
            <a:r>
              <a:rPr lang="en-US" altLang="zh-CN" i="1" dirty="0" smtClean="0">
                <a:latin typeface="Symbol" pitchFamily="18" charset="2"/>
                <a:sym typeface="Symbol" pitchFamily="18" charset="2"/>
              </a:rPr>
              <a:t>β</a:t>
            </a:r>
            <a:r>
              <a:rPr lang="en-US" altLang="zh-CN" dirty="0" smtClean="0">
                <a:latin typeface="Arial" charset="0"/>
              </a:rPr>
              <a:t>-keto product of this condensation is then reduced in three more steps nearly identical to the reactions of </a:t>
            </a:r>
            <a:r>
              <a:rPr lang="en-US" altLang="zh-CN" i="1" dirty="0" smtClean="0">
                <a:latin typeface="Symbol" pitchFamily="18" charset="2"/>
                <a:sym typeface="Symbol" pitchFamily="18" charset="2"/>
              </a:rPr>
              <a:t>β</a:t>
            </a:r>
            <a:r>
              <a:rPr lang="en-US" altLang="zh-CN" dirty="0" smtClean="0">
                <a:latin typeface="Arial" charset="0"/>
              </a:rPr>
              <a:t> oxidation, but in the reverse sequence: </a:t>
            </a:r>
            <a:r>
              <a:rPr lang="en-US" altLang="zh-CN" b="1" dirty="0" smtClean="0">
                <a:latin typeface="Arial" charset="0"/>
              </a:rPr>
              <a:t>2</a:t>
            </a:r>
            <a:r>
              <a:rPr lang="en-US" altLang="zh-CN" dirty="0" smtClean="0">
                <a:latin typeface="Arial" charset="0"/>
              </a:rPr>
              <a:t> the </a:t>
            </a:r>
            <a:r>
              <a:rPr lang="en-US" altLang="zh-CN" i="1" dirty="0" smtClean="0">
                <a:latin typeface="Symbol" pitchFamily="18" charset="2"/>
                <a:sym typeface="Symbol" pitchFamily="18" charset="2"/>
              </a:rPr>
              <a:t>β</a:t>
            </a:r>
            <a:r>
              <a:rPr lang="en-US" altLang="zh-CN" dirty="0" smtClean="0">
                <a:latin typeface="Arial" charset="0"/>
              </a:rPr>
              <a:t>-keto group is reduced to an alcohol, </a:t>
            </a:r>
            <a:r>
              <a:rPr lang="en-US" altLang="zh-CN" b="1" dirty="0" smtClean="0">
                <a:latin typeface="Arial" charset="0"/>
              </a:rPr>
              <a:t>3</a:t>
            </a:r>
            <a:r>
              <a:rPr lang="en-US" altLang="zh-CN" dirty="0" smtClean="0">
                <a:latin typeface="Arial" charset="0"/>
              </a:rPr>
              <a:t> elimination of H</a:t>
            </a:r>
            <a:r>
              <a:rPr lang="en-US" altLang="zh-CN" baseline="-25000" dirty="0" smtClean="0">
                <a:latin typeface="Arial" charset="0"/>
              </a:rPr>
              <a:t>2</a:t>
            </a:r>
            <a:r>
              <a:rPr lang="en-US" altLang="zh-CN" dirty="0" smtClean="0">
                <a:latin typeface="Arial" charset="0"/>
              </a:rPr>
              <a:t>O creates a double bond, and 4 the double bond is reduced to form the corresponding saturated fatty acyl group.</a:t>
            </a:r>
          </a:p>
        </p:txBody>
      </p:sp>
    </p:spTree>
    <p:extLst>
      <p:ext uri="{BB962C8B-B14F-4D97-AF65-F5344CB8AC3E}">
        <p14:creationId xmlns:p14="http://schemas.microsoft.com/office/powerpoint/2010/main" val="38468295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50FE080-F55B-46A9-8C57-54DDB20BA5FA}" type="slidenum">
              <a:rPr lang="en-US" altLang="zh-CN" smtClean="0"/>
              <a:pPr fontAlgn="base">
                <a:spcBef>
                  <a:spcPct val="0"/>
                </a:spcBef>
                <a:spcAft>
                  <a:spcPct val="0"/>
                </a:spcAft>
                <a:defRPr/>
              </a:pPr>
              <a:t>24</a:t>
            </a:fld>
            <a:endParaRPr lang="en-US" altLang="zh-CN" dirty="0" smtClean="0"/>
          </a:p>
        </p:txBody>
      </p:sp>
      <p:sp>
        <p:nvSpPr>
          <p:cNvPr id="1013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13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zh-CN" b="1" dirty="0" smtClean="0">
                <a:latin typeface="Arial" charset="0"/>
              </a:rPr>
              <a:t>FIGURE 21-4 The overall process of palmitate synthesis.</a:t>
            </a:r>
            <a:r>
              <a:rPr lang="en-US" altLang="zh-CN" dirty="0" smtClean="0">
                <a:latin typeface="Arial" charset="0"/>
              </a:rPr>
              <a:t> The fatty acyl chain grows by two-carbon units donated by activated malonate, with loss of CO</a:t>
            </a:r>
            <a:r>
              <a:rPr lang="en-US" altLang="zh-CN" baseline="-25000" dirty="0" smtClean="0">
                <a:latin typeface="Arial" charset="0"/>
              </a:rPr>
              <a:t>2</a:t>
            </a:r>
            <a:r>
              <a:rPr lang="en-US" altLang="zh-CN" dirty="0" smtClean="0">
                <a:latin typeface="Arial" charset="0"/>
              </a:rPr>
              <a:t> at each step. The initial acetyl group is shaded yellow, C-1 and C-2 of malonate are shaded pink, and the carbon released as CO</a:t>
            </a:r>
            <a:r>
              <a:rPr lang="en-US" altLang="zh-CN" baseline="-25000" dirty="0" smtClean="0">
                <a:latin typeface="Arial" charset="0"/>
              </a:rPr>
              <a:t>2</a:t>
            </a:r>
            <a:r>
              <a:rPr lang="en-US" altLang="zh-CN" dirty="0" smtClean="0">
                <a:latin typeface="Arial" charset="0"/>
              </a:rPr>
              <a:t> is shaded green. After each two-carbon addition, reductions convert the growing chain to a saturated fatty acid of four, then six, then eight carbons, and so on. The final product is palmitate (16:0).</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CCB7E47C-DA99-4374-B61D-9EEEB18D9D56}" type="slidenum">
              <a:rPr lang="en-US" altLang="zh-CN" smtClean="0"/>
              <a:pPr/>
              <a:t>26</a:t>
            </a:fld>
            <a:endParaRPr lang="en-US" altLang="zh-CN" dirty="0" smtClean="0"/>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a:ln/>
        </p:spPr>
        <p:txBody>
          <a:bodyPr/>
          <a:lstStyle/>
          <a:p>
            <a:pPr eaLnBrk="1" hangingPunct="1"/>
            <a:endParaRPr lang="en-US" alt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8A01C55-46F1-4F11-ABBA-E563896A4C5F}" type="slidenum">
              <a:rPr lang="en-US" altLang="zh-CN" smtClean="0">
                <a:latin typeface="Arial" charset="0"/>
              </a:rPr>
              <a:pPr fontAlgn="base">
                <a:spcBef>
                  <a:spcPct val="0"/>
                </a:spcBef>
                <a:spcAft>
                  <a:spcPct val="0"/>
                </a:spcAft>
                <a:defRPr/>
              </a:pPr>
              <a:t>28</a:t>
            </a:fld>
            <a:endParaRPr lang="en-US" altLang="zh-CN" dirty="0" smtClean="0">
              <a:latin typeface="Arial" charset="0"/>
            </a:endParaRPr>
          </a:p>
        </p:txBody>
      </p:sp>
      <p:sp>
        <p:nvSpPr>
          <p:cNvPr id="10240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2404"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spcBef>
                <a:spcPct val="0"/>
              </a:spcBef>
            </a:pPr>
            <a:endParaRPr lang="en-US" altLang="en-US" dirty="0" smtClean="0">
              <a:latin typeface="Arial" charset="0"/>
              <a:ea typeface="宋体"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47CF3C3-2731-47FB-8A92-557E14C18A4F}" type="slidenum">
              <a:rPr lang="en-US" altLang="zh-CN" smtClean="0">
                <a:latin typeface="Arial" charset="0"/>
              </a:rPr>
              <a:pPr fontAlgn="base">
                <a:spcBef>
                  <a:spcPct val="0"/>
                </a:spcBef>
                <a:spcAft>
                  <a:spcPct val="0"/>
                </a:spcAft>
                <a:defRPr/>
              </a:pPr>
              <a:t>3</a:t>
            </a:fld>
            <a:endParaRPr lang="en-US" altLang="zh-CN" dirty="0" smtClean="0">
              <a:latin typeface="Arial" charset="0"/>
            </a:endParaRPr>
          </a:p>
        </p:txBody>
      </p:sp>
      <p:sp>
        <p:nvSpPr>
          <p:cNvPr id="870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7044"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spcBef>
                <a:spcPct val="0"/>
              </a:spcBef>
            </a:pPr>
            <a:endParaRPr lang="en-US" altLang="en-US" dirty="0" smtClean="0">
              <a:latin typeface="Arial" charset="0"/>
              <a:ea typeface="宋体" charset="-122"/>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AB92B6-D72B-45DE-AC95-4E9AA772C1F6}" type="slidenum">
              <a:rPr lang="en-US" altLang="zh-CN"/>
              <a:pPr/>
              <a:t>30</a:t>
            </a:fld>
            <a:endParaRPr lang="en-US" altLang="zh-CN" dirty="0"/>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p:txBody>
          <a:bodyPr/>
          <a:lstStyle/>
          <a:p>
            <a:endParaRPr lang="zh-CN" altLang="zh-CN"/>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E8E163D1-8494-45D7-B83F-036D5F08E9E6}" type="slidenum">
              <a:rPr lang="en-US" altLang="zh-CN" smtClean="0">
                <a:ea typeface="宋体" pitchFamily="2" charset="-122"/>
              </a:rPr>
              <a:pPr/>
              <a:t>31</a:t>
            </a:fld>
            <a:endParaRPr lang="en-US" altLang="zh-CN" dirty="0" smtClean="0">
              <a:ea typeface="宋体" pitchFamily="2" charset="-122"/>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w="9525"/>
        </p:spPr>
        <p:txBody>
          <a:bodyPr/>
          <a:lstStyle/>
          <a:p>
            <a:pPr eaLnBrk="1" hangingPunct="1"/>
            <a:endParaRPr lang="en-US" altLang="en-US" dirty="0" smtClean="0">
              <a:ea typeface="宋体" pitchFamily="2" charset="-122"/>
            </a:endParaRPr>
          </a:p>
        </p:txBody>
      </p:sp>
    </p:spTree>
    <p:extLst>
      <p:ext uri="{BB962C8B-B14F-4D97-AF65-F5344CB8AC3E}">
        <p14:creationId xmlns:p14="http://schemas.microsoft.com/office/powerpoint/2010/main" val="4532521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BB3D7B9-3405-4103-8328-B680BED9522D}" type="slidenum">
              <a:rPr lang="en-US" altLang="zh-CN" smtClean="0">
                <a:latin typeface="Arial" charset="0"/>
              </a:rPr>
              <a:pPr fontAlgn="base">
                <a:spcBef>
                  <a:spcPct val="0"/>
                </a:spcBef>
                <a:spcAft>
                  <a:spcPct val="0"/>
                </a:spcAft>
                <a:defRPr/>
              </a:pPr>
              <a:t>32</a:t>
            </a:fld>
            <a:endParaRPr lang="en-US" altLang="zh-CN" dirty="0" smtClean="0">
              <a:latin typeface="Arial" charset="0"/>
            </a:endParaRPr>
          </a:p>
        </p:txBody>
      </p:sp>
      <p:sp>
        <p:nvSpPr>
          <p:cNvPr id="1044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4452"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spcBef>
                <a:spcPct val="0"/>
              </a:spcBef>
            </a:pPr>
            <a:endParaRPr lang="en-US" altLang="en-US" dirty="0" smtClean="0">
              <a:latin typeface="Arial" charset="0"/>
              <a:ea typeface="宋体" charset="-122"/>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B98C54-98E4-487D-BBD6-94FDC4F59105}" type="slidenum">
              <a:rPr lang="en-US" altLang="zh-CN" smtClean="0"/>
              <a:pPr fontAlgn="base">
                <a:spcBef>
                  <a:spcPct val="0"/>
                </a:spcBef>
                <a:spcAft>
                  <a:spcPct val="0"/>
                </a:spcAft>
                <a:defRPr/>
              </a:pPr>
              <a:t>33</a:t>
            </a:fld>
            <a:endParaRPr lang="en-US" altLang="zh-CN" dirty="0" smtClean="0"/>
          </a:p>
        </p:txBody>
      </p:sp>
      <p:sp>
        <p:nvSpPr>
          <p:cNvPr id="1054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5476"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spcBef>
                <a:spcPct val="0"/>
              </a:spcBef>
            </a:pPr>
            <a:r>
              <a:rPr lang="en-US" altLang="en-US" sz="1600" dirty="0" smtClean="0">
                <a:ea typeface="宋体" charset="-122"/>
              </a:rPr>
              <a:t>Table 22-01</a:t>
            </a:r>
            <a:endParaRPr lang="en-US" altLang="en-US" dirty="0" smtClean="0">
              <a:ea typeface="宋体" charset="-122"/>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ln>
            <a:miter lim="800000"/>
            <a:headEnd/>
            <a:tailEnd/>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BC5147-3610-45B5-9781-9B9E381F0BCA}" type="slidenum">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p:spPr>
        <p:txBody>
          <a:bodyPr/>
          <a:lstStyle/>
          <a:p>
            <a:pPr eaLnBrk="1" hangingPunct="1"/>
            <a:endParaRPr lang="zh-CN" altLang="zh-CN" smtClean="0"/>
          </a:p>
        </p:txBody>
      </p:sp>
    </p:spTree>
    <p:extLst>
      <p:ext uri="{BB962C8B-B14F-4D97-AF65-F5344CB8AC3E}">
        <p14:creationId xmlns:p14="http://schemas.microsoft.com/office/powerpoint/2010/main" val="8682303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FFA09F-F515-4BC9-AB59-5CB8411ED94E}" type="slidenum">
              <a:rPr kumimoji="0" lang="en-US" altLang="zh-CN" sz="1200" b="0" i="0" u="none" strike="noStrike" kern="1200" cap="none" spc="0" normalizeH="0" baseline="0" noProof="0" smtClean="0">
                <a:ln>
                  <a:noFill/>
                </a:ln>
                <a:solidFill>
                  <a:srgbClr val="000000"/>
                </a:solidFill>
                <a:effectLst/>
                <a:uLnTx/>
                <a:uFillTx/>
                <a:latin typeface="Arial" charset="0"/>
                <a:ea typeface="宋体"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zh-CN" sz="1200" b="0" i="0" u="none" strike="noStrike" kern="1200" cap="none" spc="0" normalizeH="0" baseline="0" noProof="0" dirty="0" smtClean="0">
              <a:ln>
                <a:noFill/>
              </a:ln>
              <a:solidFill>
                <a:srgbClr val="000000"/>
              </a:solidFill>
              <a:effectLst/>
              <a:uLnTx/>
              <a:uFillTx/>
              <a:latin typeface="Arial" charset="0"/>
              <a:ea typeface="宋体" pitchFamily="2" charset="-122"/>
              <a:cs typeface="+mn-cs"/>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xfrm>
            <a:off x="914400" y="4343400"/>
            <a:ext cx="5029200" cy="4114800"/>
          </a:xfrm>
          <a:noFill/>
          <a:ln/>
        </p:spPr>
        <p:txBody>
          <a:bodyPr/>
          <a:lstStyle/>
          <a:p>
            <a:pPr eaLnBrk="1" hangingPunct="1"/>
            <a:endParaRPr lang="en-US" altLang="en-US" dirty="0" smtClean="0"/>
          </a:p>
        </p:txBody>
      </p:sp>
    </p:spTree>
    <p:extLst>
      <p:ext uri="{BB962C8B-B14F-4D97-AF65-F5344CB8AC3E}">
        <p14:creationId xmlns:p14="http://schemas.microsoft.com/office/powerpoint/2010/main" val="34013191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EE96154B-CE62-4384-A007-78172A276272}" type="slidenum">
              <a:rPr lang="zh-CN" altLang="en-US" smtClean="0"/>
              <a:pPr>
                <a:defRPr/>
              </a:pPr>
              <a:t>40</a:t>
            </a:fld>
            <a:endParaRPr lang="zh-CN" altLang="en-US"/>
          </a:p>
        </p:txBody>
      </p:sp>
    </p:spTree>
    <p:extLst>
      <p:ext uri="{BB962C8B-B14F-4D97-AF65-F5344CB8AC3E}">
        <p14:creationId xmlns:p14="http://schemas.microsoft.com/office/powerpoint/2010/main" val="14881084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b="1" dirty="0" smtClean="0">
                <a:latin typeface="Times New Roman" panose="02020603050405020304" pitchFamily="18" charset="0"/>
              </a:rPr>
              <a:t>FIGURE 2330 The fasting state: the glucogenic liver. </a:t>
            </a:r>
            <a:r>
              <a:rPr lang="en-US" altLang="zh-CN" dirty="0" smtClean="0">
                <a:latin typeface="Times New Roman" panose="02020603050405020304" pitchFamily="18" charset="0"/>
              </a:rPr>
              <a:t>After some hours without a meal, the liver becomes the principal source of glucose for the brain. Liver glycogen is broken down to glucose 1-phosphate, and this is converted to glucose 6-phosphate, then to free glucose, which is released into the bloodstream. Amino acids from the degradation of proteins in liver and muscle, and glycerol from the breakdown of TAGs in adipose tissue, are used for gluconeogenesis. The liver uses fatty acids as its principal fuel, and excess acetyl-CoA is converted to ketone bodies for export to other tissues; the brain is especially dependent on this fuel when glucose is in short supply (see Fig. 23-23). Blue arrows follow the path of glucose; orange arrows, the path of lipids; and purple arrows, the path of amino acids.</a:t>
            </a:r>
          </a:p>
        </p:txBody>
      </p:sp>
      <p:sp>
        <p:nvSpPr>
          <p:cNvPr id="161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EEDC9E01-1566-4B2B-8A7B-68DEF1E9BDC6}" type="slidenum">
              <a:rPr lang="en-US" altLang="zh-CN" sz="1200"/>
              <a:pPr/>
              <a:t>44</a:t>
            </a:fld>
            <a:endParaRPr lang="en-US" altLang="zh-CN" sz="1200" dirty="0"/>
          </a:p>
        </p:txBody>
      </p:sp>
    </p:spTree>
    <p:extLst>
      <p:ext uri="{BB962C8B-B14F-4D97-AF65-F5344CB8AC3E}">
        <p14:creationId xmlns:p14="http://schemas.microsoft.com/office/powerpoint/2010/main" val="10100249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E41EA5-5A35-4941-9A28-8F8C2488B48E}" type="slidenum">
              <a:rPr kumimoji="0" lang="en-US" altLang="zh-CN"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altLang="zh-CN" sz="1200" b="0" i="0" u="none" strike="noStrike" kern="1200" cap="none" spc="0" normalizeH="0" baseline="0" noProof="0" dirty="0" smtClean="0">
              <a:ln>
                <a:noFill/>
              </a:ln>
              <a:solidFill>
                <a:prstClr val="black"/>
              </a:solidFill>
              <a:effectLst/>
              <a:uLnTx/>
              <a:uFillTx/>
              <a:latin typeface="Calibri"/>
              <a:ea typeface="宋体" panose="02010600030101010101" pitchFamily="2" charset="-122"/>
              <a:cs typeface="+mn-cs"/>
            </a:endParaRPr>
          </a:p>
        </p:txBody>
      </p:sp>
      <p:sp>
        <p:nvSpPr>
          <p:cNvPr id="972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72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altLang="en-US" dirty="0" smtClean="0">
              <a:ea typeface="宋体" charset="-122"/>
            </a:endParaRPr>
          </a:p>
        </p:txBody>
      </p:sp>
    </p:spTree>
    <p:extLst>
      <p:ext uri="{BB962C8B-B14F-4D97-AF65-F5344CB8AC3E}">
        <p14:creationId xmlns:p14="http://schemas.microsoft.com/office/powerpoint/2010/main" val="12248660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0A3A7FA-45B5-4260-9016-42C5735A53CE}" type="slidenum">
              <a:rPr kumimoji="0" lang="en-US" altLang="zh-CN" sz="1200" b="0" i="0" u="none" strike="noStrike" kern="1200" cap="none" spc="0" normalizeH="0" baseline="0" noProof="0" smtClean="0">
                <a:ln>
                  <a:noFill/>
                </a:ln>
                <a:solidFill>
                  <a:prstClr val="black"/>
                </a:solidFill>
                <a:effectLst/>
                <a:uLnTx/>
                <a:uFillTx/>
                <a:latin typeface="Arial"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zh-CN" sz="1200" b="0" i="0" u="none" strike="noStrike" kern="1200" cap="none" spc="0" normalizeH="0" baseline="0" noProof="0" dirty="0" smtClean="0">
              <a:ln>
                <a:noFill/>
              </a:ln>
              <a:solidFill>
                <a:prstClr val="black"/>
              </a:solidFill>
              <a:effectLst/>
              <a:uLnTx/>
              <a:uFillTx/>
              <a:latin typeface="Arial" charset="0"/>
              <a:ea typeface="宋体" panose="02010600030101010101" pitchFamily="2" charset="-122"/>
              <a:cs typeface="+mn-cs"/>
            </a:endParaRPr>
          </a:p>
        </p:txBody>
      </p:sp>
      <p:sp>
        <p:nvSpPr>
          <p:cNvPr id="983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8308"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spcBef>
                <a:spcPct val="0"/>
              </a:spcBef>
            </a:pPr>
            <a:r>
              <a:rPr lang="en-US" altLang="zh-CN" b="1" dirty="0" smtClean="0">
                <a:latin typeface="Arial" charset="0"/>
              </a:rPr>
              <a:t>TABLE 23-4 Effects of Glucagon on Blood Glucose: Production and Release of Glucose by the Liver</a:t>
            </a:r>
          </a:p>
        </p:txBody>
      </p:sp>
    </p:spTree>
    <p:extLst>
      <p:ext uri="{BB962C8B-B14F-4D97-AF65-F5344CB8AC3E}">
        <p14:creationId xmlns:p14="http://schemas.microsoft.com/office/powerpoint/2010/main" val="12955800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465725-C886-4FBC-88C5-02EAE2378F60}" type="slidenum">
              <a:rPr lang="en-US" altLang="zh-CN"/>
              <a:pPr/>
              <a:t>5</a:t>
            </a:fld>
            <a:endParaRPr lang="en-US" altLang="zh-CN" dirty="0"/>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24963064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4722A521-FB87-48B3-A846-13129B7000D2}" type="slidenum">
              <a:rPr lang="zh-CN" altLang="en-US" smtClean="0">
                <a:latin typeface="Arial" pitchFamily="34" charset="0"/>
              </a:rPr>
              <a:pPr/>
              <a:t>49</a:t>
            </a:fld>
            <a:endParaRPr lang="en-US" altLang="zh-CN" dirty="0" smtClean="0">
              <a:latin typeface="Arial" pitchFamily="34" charset="0"/>
            </a:endParaRPr>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r>
              <a:rPr lang="en-US" altLang="zh-CN" b="1" dirty="0" smtClean="0">
                <a:latin typeface="Arial" pitchFamily="34" charset="0"/>
              </a:rPr>
              <a:t>FIGURE 23-26 The well-fed state: the lipogenic liver.</a:t>
            </a:r>
            <a:r>
              <a:rPr lang="en-US" altLang="zh-CN" dirty="0" smtClean="0">
                <a:latin typeface="Arial" pitchFamily="34" charset="0"/>
              </a:rPr>
              <a:t> Immediately after a calorie-rich meal, glucose, fatty acids, and amino acids enter the liver. Insulin released in response to the high blood glucose concentration stimulates glucose uptake by the tissues. Some glucose is exported to the brain for its energy needs, and some to adipose and muscle tissue. In the liver, excess glucose is oxidized to acetyl-CoA, which is used to synthesize fatty acids for export as triacylglycerols in VLDLs to adipose and muscle tissue. The NADPH necessary for lipid synthesis is obtained by oxidation of glucose in the pentose phosphate pathway. Excess amino acids are converted to pyruvate and acetyl-CoA, which are also used for lipid synthesis. Dietary fats move via the lymphatic system, as chylomicrons, from the intestine to muscle and adipose tissues.</a:t>
            </a:r>
          </a:p>
        </p:txBody>
      </p:sp>
    </p:spTree>
    <p:extLst>
      <p:ext uri="{BB962C8B-B14F-4D97-AF65-F5344CB8AC3E}">
        <p14:creationId xmlns:p14="http://schemas.microsoft.com/office/powerpoint/2010/main" val="42640642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6182C81-F812-47D0-991C-8F1E51E871A0}" type="slidenum">
              <a:rPr lang="en-US" altLang="zh-CN" smtClean="0"/>
              <a:pPr fontAlgn="base">
                <a:spcBef>
                  <a:spcPct val="0"/>
                </a:spcBef>
                <a:spcAft>
                  <a:spcPct val="0"/>
                </a:spcAft>
                <a:defRPr/>
              </a:pPr>
              <a:t>53</a:t>
            </a:fld>
            <a:endParaRPr lang="en-US" altLang="zh-CN" dirty="0" smtClean="0"/>
          </a:p>
        </p:txBody>
      </p:sp>
      <p:sp>
        <p:nvSpPr>
          <p:cNvPr id="1085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8548"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spcBef>
                <a:spcPct val="0"/>
              </a:spcBef>
            </a:pPr>
            <a:endParaRPr lang="en-US" altLang="en-US" dirty="0" smtClean="0">
              <a:ea typeface="宋体" charset="-122"/>
            </a:endParaRPr>
          </a:p>
        </p:txBody>
      </p:sp>
    </p:spTree>
    <p:extLst>
      <p:ext uri="{BB962C8B-B14F-4D97-AF65-F5344CB8AC3E}">
        <p14:creationId xmlns:p14="http://schemas.microsoft.com/office/powerpoint/2010/main" val="38040201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p:txBody>
          <a:bodyPr/>
          <a:lstStyle/>
          <a:p>
            <a:pPr>
              <a:defRPr/>
            </a:pPr>
            <a:fld id="{A04C3279-EEEC-4D7B-92EA-29B50CA95625}" type="slidenum">
              <a:rPr lang="zh-CN" altLang="en-US" smtClean="0"/>
              <a:pPr>
                <a:defRPr/>
              </a:pPr>
              <a:t>54</a:t>
            </a:fld>
            <a:endParaRPr lang="en-US" altLang="zh-CN" dirty="0" smtClean="0"/>
          </a:p>
        </p:txBody>
      </p:sp>
      <p:sp>
        <p:nvSpPr>
          <p:cNvPr id="1095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9572"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altLang="zh-CN" b="1" dirty="0" smtClean="0">
                <a:latin typeface="Arial" charset="0"/>
              </a:rPr>
              <a:t>FIGURE 22-33 De novo synthesis of purine nucleotides: construction of the purine ring of inosinate (IMP).</a:t>
            </a:r>
            <a:r>
              <a:rPr lang="en-US" altLang="zh-CN" dirty="0" smtClean="0">
                <a:latin typeface="Arial" charset="0"/>
              </a:rPr>
              <a:t> Each addition to the purine ring is shaded to match Figure 22-32. After step 2, R symbolizes the 5-phospho-D-ribosyl group on which the purine ring is built. Formation of 5-phosphoribosylamine (step 1) is the first committed step in purine synthesis. Note that the product of step 9, AICAR, is the remnant of ATP released during histidine biosynthesis (see Figure 22-20, step 5). Abbreviations are given for most intermediates to simplify the naming of the enzymes. Step 6a is the alternative path from AIR to CAIR occurring in higher eukaryotes.</a:t>
            </a:r>
          </a:p>
        </p:txBody>
      </p:sp>
    </p:spTree>
    <p:extLst>
      <p:ext uri="{BB962C8B-B14F-4D97-AF65-F5344CB8AC3E}">
        <p14:creationId xmlns:p14="http://schemas.microsoft.com/office/powerpoint/2010/main" val="30724045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p:txBody>
          <a:bodyPr/>
          <a:lstStyle/>
          <a:p>
            <a:pPr>
              <a:defRPr/>
            </a:pPr>
            <a:fld id="{A36BD945-6240-493D-A298-91DEA95A7C23}" type="slidenum">
              <a:rPr lang="en-US" altLang="zh-CN" smtClean="0"/>
              <a:pPr>
                <a:defRPr/>
              </a:pPr>
              <a:t>55</a:t>
            </a:fld>
            <a:endParaRPr lang="en-US" altLang="zh-CN" dirty="0" smtClean="0"/>
          </a:p>
        </p:txBody>
      </p:sp>
      <p:sp>
        <p:nvSpPr>
          <p:cNvPr id="11059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0596"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endParaRPr lang="en-US" altLang="en-US" dirty="0" smtClean="0">
              <a:ea typeface="宋体" charset="-122"/>
            </a:endParaRPr>
          </a:p>
        </p:txBody>
      </p:sp>
    </p:spTree>
    <p:extLst>
      <p:ext uri="{BB962C8B-B14F-4D97-AF65-F5344CB8AC3E}">
        <p14:creationId xmlns:p14="http://schemas.microsoft.com/office/powerpoint/2010/main" val="29248188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p:txBody>
          <a:bodyPr/>
          <a:lstStyle/>
          <a:p>
            <a:pPr>
              <a:defRPr/>
            </a:pPr>
            <a:fld id="{70EA4291-36FD-4416-8D2C-58D41DF0412C}" type="slidenum">
              <a:rPr lang="en-US" altLang="zh-CN" smtClean="0"/>
              <a:pPr>
                <a:defRPr/>
              </a:pPr>
              <a:t>58</a:t>
            </a:fld>
            <a:endParaRPr lang="en-US" altLang="zh-CN" dirty="0" smtClean="0"/>
          </a:p>
        </p:txBody>
      </p:sp>
      <p:sp>
        <p:nvSpPr>
          <p:cNvPr id="1116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1620"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endParaRPr lang="en-US" altLang="en-US" dirty="0" smtClean="0">
              <a:ea typeface="宋体" charset="-122"/>
            </a:endParaRPr>
          </a:p>
        </p:txBody>
      </p:sp>
    </p:spTree>
    <p:extLst>
      <p:ext uri="{BB962C8B-B14F-4D97-AF65-F5344CB8AC3E}">
        <p14:creationId xmlns:p14="http://schemas.microsoft.com/office/powerpoint/2010/main" val="5678188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A1954038-D217-4F19-B846-65A789CE46AA}" type="slidenum">
              <a:rPr lang="en-US" altLang="zh-CN" smtClean="0">
                <a:ea typeface="宋体" charset="-122"/>
              </a:rPr>
              <a:pPr/>
              <a:t>59</a:t>
            </a:fld>
            <a:endParaRPr lang="en-US" altLang="zh-CN" dirty="0" smtClean="0">
              <a:ea typeface="宋体" charset="-122"/>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xfrm>
            <a:off x="914400" y="4343400"/>
            <a:ext cx="5029200" cy="4114800"/>
          </a:xfrm>
          <a:noFill/>
          <a:ln/>
        </p:spPr>
        <p:txBody>
          <a:bodyPr/>
          <a:lstStyle/>
          <a:p>
            <a:pPr eaLnBrk="1" hangingPunct="1"/>
            <a:endParaRPr lang="en-US" altLang="en-US" dirty="0" smtClean="0">
              <a:ea typeface="宋体" charset="-122"/>
            </a:endParaRPr>
          </a:p>
        </p:txBody>
      </p:sp>
    </p:spTree>
    <p:extLst>
      <p:ext uri="{BB962C8B-B14F-4D97-AF65-F5344CB8AC3E}">
        <p14:creationId xmlns:p14="http://schemas.microsoft.com/office/powerpoint/2010/main" val="8318432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p:txBody>
          <a:bodyPr/>
          <a:lstStyle/>
          <a:p>
            <a:pPr>
              <a:defRPr/>
            </a:pPr>
            <a:fld id="{900010B0-FB3D-432E-8271-C2241AC63E9C}" type="slidenum">
              <a:rPr lang="en-US" altLang="zh-CN" smtClean="0"/>
              <a:pPr>
                <a:defRPr/>
              </a:pPr>
              <a:t>60</a:t>
            </a:fld>
            <a:endParaRPr lang="en-US" altLang="zh-CN" dirty="0" smtClean="0"/>
          </a:p>
        </p:txBody>
      </p:sp>
      <p:sp>
        <p:nvSpPr>
          <p:cNvPr id="1126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2644"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endParaRPr lang="en-US" altLang="en-US" dirty="0" smtClean="0">
              <a:ea typeface="宋体" charset="-122"/>
            </a:endParaRPr>
          </a:p>
        </p:txBody>
      </p:sp>
    </p:spTree>
    <p:extLst>
      <p:ext uri="{BB962C8B-B14F-4D97-AF65-F5344CB8AC3E}">
        <p14:creationId xmlns:p14="http://schemas.microsoft.com/office/powerpoint/2010/main" val="28270963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p:txBody>
          <a:bodyPr/>
          <a:lstStyle/>
          <a:p>
            <a:pPr>
              <a:defRPr/>
            </a:pPr>
            <a:fld id="{E817E18E-0751-49D0-A1B5-4AFBE1CBA614}" type="slidenum">
              <a:rPr lang="en-US" altLang="zh-CN" smtClean="0"/>
              <a:pPr>
                <a:defRPr/>
              </a:pPr>
              <a:t>61</a:t>
            </a:fld>
            <a:endParaRPr lang="en-US" altLang="zh-CN" dirty="0" smtClean="0"/>
          </a:p>
        </p:txBody>
      </p:sp>
      <p:sp>
        <p:nvSpPr>
          <p:cNvPr id="1136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3668"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endParaRPr lang="en-US" altLang="en-US" dirty="0" smtClean="0">
              <a:ea typeface="宋体" charset="-122"/>
            </a:endParaRPr>
          </a:p>
        </p:txBody>
      </p:sp>
    </p:spTree>
    <p:extLst>
      <p:ext uri="{BB962C8B-B14F-4D97-AF65-F5344CB8AC3E}">
        <p14:creationId xmlns:p14="http://schemas.microsoft.com/office/powerpoint/2010/main" val="29751034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7C6179C4-F9BA-40F1-A546-90E62A0DA3BD}" type="slidenum">
              <a:rPr lang="en-US" altLang="zh-CN" smtClean="0"/>
              <a:pPr/>
              <a:t>64</a:t>
            </a:fld>
            <a:endParaRPr lang="en-US" altLang="zh-CN" dirty="0" smtClean="0"/>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xfrm>
            <a:off x="914400" y="4343400"/>
            <a:ext cx="5029200" cy="4114800"/>
          </a:xfrm>
          <a:noFill/>
          <a:ln/>
        </p:spPr>
        <p:txBody>
          <a:bodyPr/>
          <a:lstStyle/>
          <a:p>
            <a:pPr eaLnBrk="1" hangingPunct="1"/>
            <a:endParaRPr lang="en-US" altLang="en-US" dirty="0" smtClean="0"/>
          </a:p>
        </p:txBody>
      </p:sp>
    </p:spTree>
    <p:extLst>
      <p:ext uri="{BB962C8B-B14F-4D97-AF65-F5344CB8AC3E}">
        <p14:creationId xmlns:p14="http://schemas.microsoft.com/office/powerpoint/2010/main" val="28134570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986B2A20-D947-4822-9D77-551031B34233}" type="slidenum">
              <a:rPr lang="en-US" altLang="zh-CN" smtClean="0"/>
              <a:pPr/>
              <a:t>65</a:t>
            </a:fld>
            <a:endParaRPr lang="en-US" altLang="zh-CN" dirty="0" smtClean="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endParaRPr lang="zh-CN" altLang="zh-CN"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CC888B-8ACB-4C86-B64E-461AABC94FFA}" type="slidenum">
              <a:rPr lang="en-US" altLang="zh-CN"/>
              <a:pPr/>
              <a:t>6</a:t>
            </a:fld>
            <a:endParaRPr lang="en-US" altLang="zh-CN" dirty="0"/>
          </a:p>
        </p:txBody>
      </p:sp>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24740424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9386E57-23D7-4F8A-BC14-F97E2F7C7CA2}" type="slidenum">
              <a:rPr kumimoji="0" lang="en-US" altLang="zh-CN" sz="1200" b="0" i="0" u="none" strike="noStrike" kern="1200" cap="none" spc="0" normalizeH="0" baseline="0" noProof="0" smtClean="0">
                <a:ln>
                  <a:noFill/>
                </a:ln>
                <a:solidFill>
                  <a:prstClr val="black"/>
                </a:solidFill>
                <a:effectLst/>
                <a:uLnTx/>
                <a:uFillTx/>
                <a:latin typeface="Arial"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zh-CN" sz="1200" b="0" i="0" u="none" strike="noStrike" kern="1200" cap="none" spc="0" normalizeH="0" baseline="0" noProof="0" dirty="0" smtClean="0">
              <a:ln>
                <a:noFill/>
              </a:ln>
              <a:solidFill>
                <a:prstClr val="black"/>
              </a:solidFill>
              <a:effectLst/>
              <a:uLnTx/>
              <a:uFillTx/>
              <a:latin typeface="Arial" charset="0"/>
              <a:ea typeface="宋体" panose="02010600030101010101" pitchFamily="2" charset="-122"/>
              <a:cs typeface="+mn-cs"/>
            </a:endParaRPr>
          </a:p>
        </p:txBody>
      </p:sp>
      <p:sp>
        <p:nvSpPr>
          <p:cNvPr id="1075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7524"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spcBef>
                <a:spcPct val="0"/>
              </a:spcBef>
            </a:pPr>
            <a:endParaRPr lang="en-US" altLang="en-US" dirty="0" smtClean="0">
              <a:latin typeface="Arial" charset="0"/>
              <a:ea typeface="宋体" charset="-122"/>
            </a:endParaRPr>
          </a:p>
        </p:txBody>
      </p:sp>
    </p:spTree>
    <p:extLst>
      <p:ext uri="{BB962C8B-B14F-4D97-AF65-F5344CB8AC3E}">
        <p14:creationId xmlns:p14="http://schemas.microsoft.com/office/powerpoint/2010/main" val="41042592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2CDE2FCE-E5C4-4F98-B137-EECB912C28AB}" type="slidenum">
              <a:rPr lang="en-US" altLang="zh-CN" smtClean="0"/>
              <a:pPr/>
              <a:t>71</a:t>
            </a:fld>
            <a:endParaRPr lang="en-US" altLang="zh-CN" dirty="0" smtClean="0"/>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xfrm>
            <a:off x="974725" y="4560888"/>
            <a:ext cx="5365750" cy="4319587"/>
          </a:xfrm>
          <a:noFill/>
          <a:ln/>
        </p:spPr>
        <p:txBody>
          <a:bodyPr/>
          <a:lstStyle/>
          <a:p>
            <a:pPr eaLnBrk="1" hangingPunct="1"/>
            <a:r>
              <a:rPr lang="en-US" altLang="zh-CN" b="1" dirty="0" smtClean="0">
                <a:latin typeface="Arial" charset="0"/>
              </a:rPr>
              <a:t>FIGURE 6-15a</a:t>
            </a:r>
            <a:endParaRPr lang="en-US" altLang="zh-CN" dirty="0" smtClean="0">
              <a:latin typeface="Arial" charset="0"/>
            </a:endParaRPr>
          </a:p>
        </p:txBody>
      </p:sp>
    </p:spTree>
    <p:extLst>
      <p:ext uri="{BB962C8B-B14F-4D97-AF65-F5344CB8AC3E}">
        <p14:creationId xmlns:p14="http://schemas.microsoft.com/office/powerpoint/2010/main" val="25419259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fld id="{0DB96D50-757E-406F-BFF2-AE4E9B40BA2C}" type="slidenum">
              <a:rPr lang="en-US" altLang="zh-CN" smtClean="0"/>
              <a:pPr/>
              <a:t>72</a:t>
            </a:fld>
            <a:endParaRPr lang="en-US" altLang="zh-CN" dirty="0" smtClean="0"/>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p:spPr>
        <p:txBody>
          <a:bodyPr/>
          <a:lstStyle/>
          <a:p>
            <a:endParaRPr lang="zh-CN" altLang="zh-CN" smtClean="0"/>
          </a:p>
        </p:txBody>
      </p:sp>
    </p:spTree>
    <p:extLst>
      <p:ext uri="{BB962C8B-B14F-4D97-AF65-F5344CB8AC3E}">
        <p14:creationId xmlns:p14="http://schemas.microsoft.com/office/powerpoint/2010/main" val="16638467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075466FD-5135-44D1-9ADE-170D68C7E6D6}" type="slidenum">
              <a:rPr lang="en-US" altLang="en-US" sz="1200"/>
              <a:pPr/>
              <a:t>79</a:t>
            </a:fld>
            <a:endParaRPr lang="en-US" altLang="en-US" sz="1200" dirty="0"/>
          </a:p>
        </p:txBody>
      </p:sp>
      <p:sp>
        <p:nvSpPr>
          <p:cNvPr id="169987" name="Rectangle 2"/>
          <p:cNvSpPr>
            <a:spLocks noGrp="1" noRot="1" noChangeAspect="1" noChangeArrowheads="1" noTextEdit="1"/>
          </p:cNvSpPr>
          <p:nvPr>
            <p:ph type="sldImg"/>
          </p:nvPr>
        </p:nvSpPr>
        <p:spPr>
          <a:xfrm>
            <a:off x="1257300" y="720725"/>
            <a:ext cx="4800600" cy="3600450"/>
          </a:xfrm>
          <a:ln/>
        </p:spPr>
      </p:sp>
      <p:sp>
        <p:nvSpPr>
          <p:cNvPr id="169988"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1" i="1" dirty="0" smtClean="0">
              <a:latin typeface="Calibri" panose="020F0502020204030204" pitchFamily="34" charset="0"/>
            </a:endParaRPr>
          </a:p>
        </p:txBody>
      </p:sp>
    </p:spTree>
    <p:extLst>
      <p:ext uri="{BB962C8B-B14F-4D97-AF65-F5344CB8AC3E}">
        <p14:creationId xmlns:p14="http://schemas.microsoft.com/office/powerpoint/2010/main" val="38676683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p:txBody>
          <a:bodyPr/>
          <a:lstStyle/>
          <a:p>
            <a:pPr>
              <a:defRPr/>
            </a:pPr>
            <a:fld id="{D13C44F6-A889-4245-AC7B-42A00F9F67BC}" type="slidenum">
              <a:rPr lang="en-US" altLang="zh-CN" smtClean="0"/>
              <a:pPr>
                <a:defRPr/>
              </a:pPr>
              <a:t>80</a:t>
            </a:fld>
            <a:endParaRPr lang="en-US" altLang="zh-CN" dirty="0" smtClean="0"/>
          </a:p>
        </p:txBody>
      </p:sp>
      <p:sp>
        <p:nvSpPr>
          <p:cNvPr id="1146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4692"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altLang="zh-CN" b="1" dirty="0" smtClean="0">
                <a:latin typeface="Arial" charset="0"/>
              </a:rPr>
              <a:t>TABLE 25-3 Proteins Required to Initiate Replication at the </a:t>
            </a:r>
            <a:r>
              <a:rPr lang="en-US" altLang="zh-CN" b="1" i="1" dirty="0" smtClean="0">
                <a:latin typeface="Arial" charset="0"/>
              </a:rPr>
              <a:t>E. coli </a:t>
            </a:r>
            <a:r>
              <a:rPr lang="en-US" altLang="zh-CN" b="1" dirty="0" smtClean="0">
                <a:latin typeface="Arial" charset="0"/>
              </a:rPr>
              <a:t>Origin</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p:txBody>
          <a:bodyPr/>
          <a:lstStyle/>
          <a:p>
            <a:pPr>
              <a:defRPr/>
            </a:pPr>
            <a:fld id="{CEECDBFD-946D-463B-AEFB-ACF7B07AB20D}" type="slidenum">
              <a:rPr lang="en-US" altLang="zh-CN" smtClean="0"/>
              <a:pPr>
                <a:defRPr/>
              </a:pPr>
              <a:t>85</a:t>
            </a:fld>
            <a:endParaRPr lang="en-US" altLang="zh-CN" dirty="0" smtClean="0"/>
          </a:p>
        </p:txBody>
      </p:sp>
      <p:sp>
        <p:nvSpPr>
          <p:cNvPr id="1157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57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altLang="zh-CN" b="1" dirty="0" smtClean="0">
                <a:latin typeface="Arial" charset="0"/>
              </a:rPr>
              <a:t>TABLE 26-2 Proteins Required for Initiation of Transcription at the RNA Polymerase II (Pol II) Promoters of Eukaryotes</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p:txBody>
          <a:bodyPr/>
          <a:lstStyle/>
          <a:p>
            <a:pPr>
              <a:defRPr/>
            </a:pPr>
            <a:fld id="{7AA33372-55E2-4D06-B864-29BE03014B19}" type="slidenum">
              <a:rPr lang="en-US" altLang="zh-CN" smtClean="0"/>
              <a:pPr>
                <a:defRPr/>
              </a:pPr>
              <a:t>92</a:t>
            </a:fld>
            <a:endParaRPr lang="en-US" altLang="zh-CN" dirty="0" smtClean="0"/>
          </a:p>
        </p:txBody>
      </p:sp>
      <p:sp>
        <p:nvSpPr>
          <p:cNvPr id="1167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6740"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endParaRPr lang="en-US" altLang="en-US" dirty="0" smtClean="0">
              <a:ea typeface="宋体" charset="-122"/>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p:txBody>
          <a:bodyPr/>
          <a:lstStyle/>
          <a:p>
            <a:pPr>
              <a:defRPr/>
            </a:pPr>
            <a:fld id="{455697C7-EF02-423B-B57D-1EBECA64254B}" type="slidenum">
              <a:rPr lang="en-US" altLang="zh-CN" smtClean="0"/>
              <a:pPr>
                <a:defRPr/>
              </a:pPr>
              <a:t>94</a:t>
            </a:fld>
            <a:endParaRPr lang="en-US" altLang="zh-CN" dirty="0" smtClean="0"/>
          </a:p>
        </p:txBody>
      </p:sp>
      <p:sp>
        <p:nvSpPr>
          <p:cNvPr id="1177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77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altLang="zh-CN" b="1" dirty="0" smtClean="0">
                <a:latin typeface="Arial" charset="0"/>
              </a:rPr>
              <a:t>TABLE 27-4 How the Wobble Base of the Anticodon Determines the Number of Codons a tRNA Can Recognize</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p:txBody>
          <a:bodyPr/>
          <a:lstStyle/>
          <a:p>
            <a:pPr>
              <a:defRPr/>
            </a:pPr>
            <a:fld id="{3E13E06F-E4FE-469E-83E6-4F3D554B660F}" type="slidenum">
              <a:rPr lang="en-US" altLang="zh-CN" smtClean="0"/>
              <a:pPr>
                <a:defRPr/>
              </a:pPr>
              <a:t>95</a:t>
            </a:fld>
            <a:endParaRPr lang="en-US" altLang="zh-CN" dirty="0" smtClean="0"/>
          </a:p>
        </p:txBody>
      </p:sp>
      <p:sp>
        <p:nvSpPr>
          <p:cNvPr id="1187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87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altLang="zh-CN" b="1" dirty="0" smtClean="0">
                <a:latin typeface="Arial" charset="0"/>
              </a:rPr>
              <a:t>TABLE 27-5 Components Required for the Five Major Stages of Protein Synthesis in </a:t>
            </a:r>
            <a:r>
              <a:rPr lang="en-US" altLang="zh-CN" b="1" i="1" dirty="0" smtClean="0">
                <a:latin typeface="Arial" charset="0"/>
              </a:rPr>
              <a:t>E. coli</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8D88B80B-2E70-45BE-89BE-982B06416174}" type="slidenum">
              <a:rPr lang="en-US" altLang="zh-CN" smtClean="0">
                <a:latin typeface="Arial" pitchFamily="34" charset="0"/>
                <a:ea typeface="ＭＳ Ｐゴシック" pitchFamily="34" charset="-128"/>
              </a:rPr>
              <a:pPr/>
              <a:t>100</a:t>
            </a:fld>
            <a:endParaRPr lang="en-US" altLang="zh-CN" dirty="0" smtClean="0">
              <a:latin typeface="Arial" pitchFamily="34" charset="0"/>
              <a:ea typeface="ＭＳ Ｐゴシック" pitchFamily="34" charset="-128"/>
            </a:endParaRPr>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p:spPr>
        <p:txBody>
          <a:bodyPr/>
          <a:lstStyle/>
          <a:p>
            <a:r>
              <a:rPr lang="en-US" altLang="zh-CN" b="1" dirty="0" smtClean="0">
                <a:latin typeface="Arial" pitchFamily="34" charset="0"/>
                <a:ea typeface="ＭＳ Ｐゴシック" pitchFamily="34" charset="-128"/>
              </a:rPr>
              <a:t>FIGURE 1–11 Structural hierarchy in the molecular organization of cells.</a:t>
            </a:r>
            <a:r>
              <a:rPr lang="en-US" altLang="zh-CN" dirty="0" smtClean="0">
                <a:latin typeface="Arial" pitchFamily="34" charset="0"/>
                <a:ea typeface="ＭＳ Ｐゴシック" pitchFamily="34" charset="-128"/>
              </a:rPr>
              <a:t> The nucleus of this plant cell is an organelle containing several types of supramolecular complexes, including chromatin. Chromatin consists of two types of macromolecules, DNA and many different proteins, each made up of simple subunits.</a:t>
            </a:r>
          </a:p>
        </p:txBody>
      </p:sp>
    </p:spTree>
    <p:extLst>
      <p:ext uri="{BB962C8B-B14F-4D97-AF65-F5344CB8AC3E}">
        <p14:creationId xmlns:p14="http://schemas.microsoft.com/office/powerpoint/2010/main" val="42894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869A14-F1E1-48D1-B057-36960283936C}" type="slidenum">
              <a:rPr lang="en-US" altLang="zh-CN"/>
              <a:pPr/>
              <a:t>7</a:t>
            </a:fld>
            <a:endParaRPr lang="en-US" altLang="zh-CN" dirty="0"/>
          </a:p>
        </p:txBody>
      </p:sp>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35755242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7BC2F0-771E-4BEB-9732-022A4153BCB2}" type="slidenum">
              <a:rPr lang="en-US" altLang="zh-CN"/>
              <a:pPr/>
              <a:t>8</a:t>
            </a:fld>
            <a:endParaRPr lang="en-US" altLang="zh-CN" dirty="0"/>
          </a:p>
        </p:txBody>
      </p:sp>
      <p:sp>
        <p:nvSpPr>
          <p:cNvPr id="264194" name="Rectangle 2"/>
          <p:cNvSpPr>
            <a:spLocks noGrp="1" noRot="1" noChangeAspect="1" noChangeArrowheads="1" noTextEdit="1"/>
          </p:cNvSpPr>
          <p:nvPr>
            <p:ph type="sldImg"/>
          </p:nvPr>
        </p:nvSpPr>
        <p:spPr>
          <a:ln/>
        </p:spPr>
      </p:sp>
      <p:sp>
        <p:nvSpPr>
          <p:cNvPr id="264195"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4350258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9018EA4-EAD0-4542-BED1-DC47B0715B58}" type="slidenum">
              <a:rPr lang="en-US" altLang="zh-CN" smtClean="0"/>
              <a:pPr fontAlgn="base">
                <a:spcBef>
                  <a:spcPct val="0"/>
                </a:spcBef>
                <a:spcAft>
                  <a:spcPct val="0"/>
                </a:spcAft>
                <a:defRPr/>
              </a:pPr>
              <a:t>11</a:t>
            </a:fld>
            <a:endParaRPr lang="en-US" altLang="zh-CN" dirty="0" smtClean="0"/>
          </a:p>
        </p:txBody>
      </p:sp>
      <p:sp>
        <p:nvSpPr>
          <p:cNvPr id="921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21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dirty="0" smtClean="0">
              <a:ea typeface="宋体"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5EFFC9CA-93AA-4465-AC48-092D08919866}" type="slidenum">
              <a:rPr lang="en-US" altLang="zh-CN" smtClean="0"/>
              <a:pPr/>
              <a:t>12</a:t>
            </a:fld>
            <a:endParaRPr lang="en-US" altLang="zh-CN" dirty="0" smtClean="0"/>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w="9525"/>
        </p:spPr>
        <p:txBody>
          <a:bodyPr/>
          <a:lstStyle/>
          <a:p>
            <a:pPr eaLnBrk="1" hangingPunct="1"/>
            <a:endParaRPr lang="en-US" altLang="en-US" dirty="0" smtClean="0"/>
          </a:p>
        </p:txBody>
      </p:sp>
    </p:spTree>
    <p:extLst>
      <p:ext uri="{BB962C8B-B14F-4D97-AF65-F5344CB8AC3E}">
        <p14:creationId xmlns:p14="http://schemas.microsoft.com/office/powerpoint/2010/main" val="18417271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AFCDDDA-A118-4B1C-941A-EAC0E897B7CE}" type="slidenum">
              <a:rPr kumimoji="1" lang="en-US" altLang="zh-CN" sz="1200" b="0" i="0" u="none" strike="noStrike" kern="1200" cap="none" spc="0" normalizeH="0" baseline="0" noProof="0" smtClean="0">
                <a:ln>
                  <a:noFill/>
                </a:ln>
                <a:solidFill>
                  <a:srgbClr val="000000"/>
                </a:solidFill>
                <a:effectLst/>
                <a:uLnTx/>
                <a:uFillTx/>
                <a:latin typeface="Times New Roman" pitchFamily="18" charset="0"/>
                <a:ea typeface="宋体"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1" lang="en-US" altLang="zh-CN" sz="1200" b="0" i="0" u="none" strike="noStrike" kern="1200" cap="none" spc="0" normalizeH="0" baseline="0" noProof="0" dirty="0" smtClean="0">
              <a:ln>
                <a:noFill/>
              </a:ln>
              <a:solidFill>
                <a:srgbClr val="000000"/>
              </a:solidFill>
              <a:effectLst/>
              <a:uLnTx/>
              <a:uFillTx/>
              <a:latin typeface="Times New Roman" pitchFamily="18" charset="0"/>
              <a:ea typeface="宋体" charset="-122"/>
              <a:cs typeface="+mn-cs"/>
            </a:endParaRPr>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w="9525"/>
        </p:spPr>
        <p:txBody>
          <a:bodyPr/>
          <a:lstStyle/>
          <a:p>
            <a:pPr eaLnBrk="1" hangingPunct="1"/>
            <a:endParaRPr lang="en-US" altLang="en-US" dirty="0" smtClean="0"/>
          </a:p>
        </p:txBody>
      </p:sp>
    </p:spTree>
    <p:extLst>
      <p:ext uri="{BB962C8B-B14F-4D97-AF65-F5344CB8AC3E}">
        <p14:creationId xmlns:p14="http://schemas.microsoft.com/office/powerpoint/2010/main" val="33761969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012C6E19-6501-4931-88FE-9F38709DDF34}" type="datetimeFigureOut">
              <a:rPr lang="zh-CN" altLang="en-US"/>
              <a:pPr>
                <a:defRPr/>
              </a:pPr>
              <a:t>2018/12/28</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F82100E1-5466-4FC8-9746-B09F68B27754}" type="slidenum">
              <a:rPr lang="zh-CN" altLang="en-US"/>
              <a:pPr>
                <a:defRPr/>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BEF011C0-366C-4F39-A800-D69C20F25E24}" type="datetimeFigureOut">
              <a:rPr lang="zh-CN" altLang="en-US"/>
              <a:pPr>
                <a:defRPr/>
              </a:pPr>
              <a:t>2018/12/28</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222689EA-E222-4212-80EB-EA7B0B168410}" type="slidenum">
              <a:rPr lang="zh-CN" altLang="en-US"/>
              <a:pPr>
                <a:defRPr/>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4524B9C2-BB0B-48B7-A25F-1245A80CECC0}" type="datetimeFigureOut">
              <a:rPr lang="zh-CN" altLang="en-US"/>
              <a:pPr>
                <a:defRPr/>
              </a:pPr>
              <a:t>2018/12/28</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16D86B30-5EB3-43E7-8935-A7F4FFB8FA1B}" type="slidenum">
              <a:rPr lang="zh-CN" altLang="en-US"/>
              <a:pPr>
                <a:defRPr/>
              </a:pPr>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457200" y="1600200"/>
            <a:ext cx="8229600" cy="4525963"/>
          </a:xfrm>
        </p:spPr>
        <p:txBody>
          <a:bodyPr/>
          <a:lstStyle/>
          <a:p>
            <a:pPr lvl="0"/>
            <a:endParaRPr lang="zh-CN" altLang="en-US" noProof="0" smtClean="0"/>
          </a:p>
        </p:txBody>
      </p:sp>
      <p:sp>
        <p:nvSpPr>
          <p:cNvPr id="4" name="Rectangle 4"/>
          <p:cNvSpPr>
            <a:spLocks noGrp="1" noChangeArrowheads="1"/>
          </p:cNvSpPr>
          <p:nvPr>
            <p:ph type="dt" sz="half" idx="10"/>
          </p:nvPr>
        </p:nvSpPr>
        <p:spPr/>
        <p:txBody>
          <a:bodyPr/>
          <a:lstStyle>
            <a:lvl1pPr>
              <a:defRPr/>
            </a:lvl1pPr>
          </a:lstStyle>
          <a:p>
            <a:pPr>
              <a:defRPr/>
            </a:pPr>
            <a:endParaRPr lang="en-US" altLang="zh-CN" dirty="0"/>
          </a:p>
        </p:txBody>
      </p:sp>
      <p:sp>
        <p:nvSpPr>
          <p:cNvPr id="5" name="Rectangle 5"/>
          <p:cNvSpPr>
            <a:spLocks noGrp="1" noChangeArrowheads="1"/>
          </p:cNvSpPr>
          <p:nvPr>
            <p:ph type="ftr" sz="quarter" idx="11"/>
          </p:nvPr>
        </p:nvSpPr>
        <p:spPr/>
        <p:txBody>
          <a:bodyPr/>
          <a:lstStyle>
            <a:lvl1pPr>
              <a:defRPr/>
            </a:lvl1pPr>
          </a:lstStyle>
          <a:p>
            <a:pPr>
              <a:defRPr/>
            </a:pPr>
            <a:endParaRPr lang="en-US" altLang="zh-CN" dirty="0"/>
          </a:p>
        </p:txBody>
      </p:sp>
      <p:sp>
        <p:nvSpPr>
          <p:cNvPr id="6" name="Rectangle 6"/>
          <p:cNvSpPr>
            <a:spLocks noGrp="1" noChangeArrowheads="1"/>
          </p:cNvSpPr>
          <p:nvPr>
            <p:ph type="sldNum" sz="quarter" idx="12"/>
          </p:nvPr>
        </p:nvSpPr>
        <p:spPr/>
        <p:txBody>
          <a:bodyPr/>
          <a:lstStyle>
            <a:lvl1pPr>
              <a:defRPr/>
            </a:lvl1pPr>
          </a:lstStyle>
          <a:p>
            <a:pPr>
              <a:defRPr/>
            </a:pPr>
            <a:fld id="{98BD398B-2251-414A-B812-F0D009365789}" type="slidenum">
              <a:rPr lang="en-US" altLang="zh-CN"/>
              <a:pPr>
                <a:defRPr/>
              </a:pPr>
              <a:t>‹#›</a:t>
            </a:fld>
            <a:endParaRPr lang="en-US" altLang="zh-CN"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宋体" charset="-122"/>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宋体" charset="-122"/>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51BC373-415E-4600-B476-34BA478C293C}" type="slidenum">
              <a:rPr kumimoji="0" lang="en-US" altLang="zh-CN" sz="1400" b="0" i="0" u="none" strike="noStrike" kern="1200" cap="none" spc="0" normalizeH="0" baseline="0" noProof="0">
                <a:ln>
                  <a:noFill/>
                </a:ln>
                <a:solidFill>
                  <a:srgbClr val="000000"/>
                </a:solidFill>
                <a:effectLst/>
                <a:uLnTx/>
                <a:uFillTx/>
                <a:latin typeface="Arial"/>
                <a:ea typeface="宋体"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zh-CN" sz="1400" b="0" i="0" u="none" strike="noStrike" kern="1200" cap="none" spc="0" normalizeH="0" baseline="0" noProof="0" dirty="0">
              <a:ln>
                <a:noFill/>
              </a:ln>
              <a:solidFill>
                <a:srgbClr val="000000"/>
              </a:solidFill>
              <a:effectLst/>
              <a:uLnTx/>
              <a:uFillTx/>
              <a:latin typeface="Arial"/>
              <a:ea typeface="宋体" charset="-122"/>
              <a:cs typeface="+mn-cs"/>
            </a:endParaRPr>
          </a:p>
        </p:txBody>
      </p:sp>
    </p:spTree>
    <p:extLst>
      <p:ext uri="{BB962C8B-B14F-4D97-AF65-F5344CB8AC3E}">
        <p14:creationId xmlns:p14="http://schemas.microsoft.com/office/powerpoint/2010/main" val="12001003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宋体" charset="-122"/>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宋体" charset="-122"/>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1DBE4D5-DA58-486D-A8A4-BAE2AACA26F2}" type="slidenum">
              <a:rPr kumimoji="0" lang="en-US" altLang="zh-CN" sz="1400" b="0" i="0" u="none" strike="noStrike" kern="1200" cap="none" spc="0" normalizeH="0" baseline="0" noProof="0">
                <a:ln>
                  <a:noFill/>
                </a:ln>
                <a:solidFill>
                  <a:srgbClr val="000000"/>
                </a:solidFill>
                <a:effectLst/>
                <a:uLnTx/>
                <a:uFillTx/>
                <a:latin typeface="Arial"/>
                <a:ea typeface="宋体"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zh-CN" sz="1400" b="0" i="0" u="none" strike="noStrike" kern="1200" cap="none" spc="0" normalizeH="0" baseline="0" noProof="0" dirty="0">
              <a:ln>
                <a:noFill/>
              </a:ln>
              <a:solidFill>
                <a:srgbClr val="000000"/>
              </a:solidFill>
              <a:effectLst/>
              <a:uLnTx/>
              <a:uFillTx/>
              <a:latin typeface="Arial"/>
              <a:ea typeface="宋体" charset="-122"/>
              <a:cs typeface="+mn-cs"/>
            </a:endParaRPr>
          </a:p>
        </p:txBody>
      </p:sp>
    </p:spTree>
    <p:extLst>
      <p:ext uri="{BB962C8B-B14F-4D97-AF65-F5344CB8AC3E}">
        <p14:creationId xmlns:p14="http://schemas.microsoft.com/office/powerpoint/2010/main" val="34804116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宋体" charset="-122"/>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宋体" charset="-122"/>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8590B85-1701-47CE-A90A-4D554FEF4C39}" type="slidenum">
              <a:rPr kumimoji="0" lang="en-US" altLang="zh-CN" sz="1400" b="0" i="0" u="none" strike="noStrike" kern="1200" cap="none" spc="0" normalizeH="0" baseline="0" noProof="0">
                <a:ln>
                  <a:noFill/>
                </a:ln>
                <a:solidFill>
                  <a:srgbClr val="000000"/>
                </a:solidFill>
                <a:effectLst/>
                <a:uLnTx/>
                <a:uFillTx/>
                <a:latin typeface="Arial"/>
                <a:ea typeface="宋体"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zh-CN" sz="1400" b="0" i="0" u="none" strike="noStrike" kern="1200" cap="none" spc="0" normalizeH="0" baseline="0" noProof="0" dirty="0">
              <a:ln>
                <a:noFill/>
              </a:ln>
              <a:solidFill>
                <a:srgbClr val="000000"/>
              </a:solidFill>
              <a:effectLst/>
              <a:uLnTx/>
              <a:uFillTx/>
              <a:latin typeface="Arial"/>
              <a:ea typeface="宋体" charset="-122"/>
              <a:cs typeface="+mn-cs"/>
            </a:endParaRPr>
          </a:p>
        </p:txBody>
      </p:sp>
    </p:spTree>
    <p:extLst>
      <p:ext uri="{BB962C8B-B14F-4D97-AF65-F5344CB8AC3E}">
        <p14:creationId xmlns:p14="http://schemas.microsoft.com/office/powerpoint/2010/main" val="16559657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宋体" charset="-122"/>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宋体" charset="-122"/>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09463D0-12FD-43F2-A110-BCCB33794213}" type="slidenum">
              <a:rPr kumimoji="0" lang="en-US" altLang="zh-CN" sz="1400" b="0" i="0" u="none" strike="noStrike" kern="1200" cap="none" spc="0" normalizeH="0" baseline="0" noProof="0">
                <a:ln>
                  <a:noFill/>
                </a:ln>
                <a:solidFill>
                  <a:srgbClr val="000000"/>
                </a:solidFill>
                <a:effectLst/>
                <a:uLnTx/>
                <a:uFillTx/>
                <a:latin typeface="Arial"/>
                <a:ea typeface="宋体"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zh-CN" sz="1400" b="0" i="0" u="none" strike="noStrike" kern="1200" cap="none" spc="0" normalizeH="0" baseline="0" noProof="0" dirty="0">
              <a:ln>
                <a:noFill/>
              </a:ln>
              <a:solidFill>
                <a:srgbClr val="000000"/>
              </a:solidFill>
              <a:effectLst/>
              <a:uLnTx/>
              <a:uFillTx/>
              <a:latin typeface="Arial"/>
              <a:ea typeface="宋体" charset="-122"/>
              <a:cs typeface="+mn-cs"/>
            </a:endParaRPr>
          </a:p>
        </p:txBody>
      </p:sp>
    </p:spTree>
    <p:extLst>
      <p:ext uri="{BB962C8B-B14F-4D97-AF65-F5344CB8AC3E}">
        <p14:creationId xmlns:p14="http://schemas.microsoft.com/office/powerpoint/2010/main" val="40379766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宋体" charset="-122"/>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宋体" charset="-122"/>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2580BB5-8C8C-45EB-8C04-3A8806F7C89D}" type="slidenum">
              <a:rPr kumimoji="0" lang="en-US" altLang="zh-CN" sz="1400" b="0" i="0" u="none" strike="noStrike" kern="1200" cap="none" spc="0" normalizeH="0" baseline="0" noProof="0">
                <a:ln>
                  <a:noFill/>
                </a:ln>
                <a:solidFill>
                  <a:srgbClr val="000000"/>
                </a:solidFill>
                <a:effectLst/>
                <a:uLnTx/>
                <a:uFillTx/>
                <a:latin typeface="Arial"/>
                <a:ea typeface="宋体"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zh-CN" sz="1400" b="0" i="0" u="none" strike="noStrike" kern="1200" cap="none" spc="0" normalizeH="0" baseline="0" noProof="0" dirty="0">
              <a:ln>
                <a:noFill/>
              </a:ln>
              <a:solidFill>
                <a:srgbClr val="000000"/>
              </a:solidFill>
              <a:effectLst/>
              <a:uLnTx/>
              <a:uFillTx/>
              <a:latin typeface="Arial"/>
              <a:ea typeface="宋体" charset="-122"/>
              <a:cs typeface="+mn-cs"/>
            </a:endParaRPr>
          </a:p>
        </p:txBody>
      </p:sp>
    </p:spTree>
    <p:extLst>
      <p:ext uri="{BB962C8B-B14F-4D97-AF65-F5344CB8AC3E}">
        <p14:creationId xmlns:p14="http://schemas.microsoft.com/office/powerpoint/2010/main" val="1941148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宋体" charset="-122"/>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宋体" charset="-122"/>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6D3EC03-0EF1-473A-82CA-0E23B9B0F277}" type="slidenum">
              <a:rPr kumimoji="0" lang="en-US" altLang="zh-CN" sz="1400" b="0" i="0" u="none" strike="noStrike" kern="1200" cap="none" spc="0" normalizeH="0" baseline="0" noProof="0">
                <a:ln>
                  <a:noFill/>
                </a:ln>
                <a:solidFill>
                  <a:srgbClr val="000000"/>
                </a:solidFill>
                <a:effectLst/>
                <a:uLnTx/>
                <a:uFillTx/>
                <a:latin typeface="Arial"/>
                <a:ea typeface="宋体"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zh-CN" sz="1400" b="0" i="0" u="none" strike="noStrike" kern="1200" cap="none" spc="0" normalizeH="0" baseline="0" noProof="0" dirty="0">
              <a:ln>
                <a:noFill/>
              </a:ln>
              <a:solidFill>
                <a:srgbClr val="000000"/>
              </a:solidFill>
              <a:effectLst/>
              <a:uLnTx/>
              <a:uFillTx/>
              <a:latin typeface="Arial"/>
              <a:ea typeface="宋体" charset="-122"/>
              <a:cs typeface="+mn-cs"/>
            </a:endParaRPr>
          </a:p>
        </p:txBody>
      </p:sp>
    </p:spTree>
    <p:extLst>
      <p:ext uri="{BB962C8B-B14F-4D97-AF65-F5344CB8AC3E}">
        <p14:creationId xmlns:p14="http://schemas.microsoft.com/office/powerpoint/2010/main" val="8469477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宋体" charset="-122"/>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宋体" charset="-122"/>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18D2FEE-3CA7-42A8-B406-64980CAF6343}" type="slidenum">
              <a:rPr kumimoji="0" lang="en-US" altLang="zh-CN" sz="1400" b="0" i="0" u="none" strike="noStrike" kern="1200" cap="none" spc="0" normalizeH="0" baseline="0" noProof="0">
                <a:ln>
                  <a:noFill/>
                </a:ln>
                <a:solidFill>
                  <a:srgbClr val="000000"/>
                </a:solidFill>
                <a:effectLst/>
                <a:uLnTx/>
                <a:uFillTx/>
                <a:latin typeface="Arial"/>
                <a:ea typeface="宋体"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zh-CN" sz="1400" b="0" i="0" u="none" strike="noStrike" kern="1200" cap="none" spc="0" normalizeH="0" baseline="0" noProof="0" dirty="0">
              <a:ln>
                <a:noFill/>
              </a:ln>
              <a:solidFill>
                <a:srgbClr val="000000"/>
              </a:solidFill>
              <a:effectLst/>
              <a:uLnTx/>
              <a:uFillTx/>
              <a:latin typeface="Arial"/>
              <a:ea typeface="宋体" charset="-122"/>
              <a:cs typeface="+mn-cs"/>
            </a:endParaRPr>
          </a:p>
        </p:txBody>
      </p:sp>
    </p:spTree>
    <p:extLst>
      <p:ext uri="{BB962C8B-B14F-4D97-AF65-F5344CB8AC3E}">
        <p14:creationId xmlns:p14="http://schemas.microsoft.com/office/powerpoint/2010/main" val="770589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8E0831EB-C16E-4122-A598-B8970A931CB2}" type="datetimeFigureOut">
              <a:rPr lang="zh-CN" altLang="en-US"/>
              <a:pPr>
                <a:defRPr/>
              </a:pPr>
              <a:t>2018/12/28</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08B904A9-843B-4339-BAC1-7E3E2D63244F}" type="slidenum">
              <a:rPr lang="zh-CN" altLang="en-US"/>
              <a:pPr>
                <a:defRPr/>
              </a:pPr>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宋体" charset="-122"/>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宋体" charset="-122"/>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70A8FA9-8E5C-45A2-AC54-49CC1A81AACB}" type="slidenum">
              <a:rPr kumimoji="0" lang="en-US" altLang="zh-CN" sz="1400" b="0" i="0" u="none" strike="noStrike" kern="1200" cap="none" spc="0" normalizeH="0" baseline="0" noProof="0">
                <a:ln>
                  <a:noFill/>
                </a:ln>
                <a:solidFill>
                  <a:srgbClr val="000000"/>
                </a:solidFill>
                <a:effectLst/>
                <a:uLnTx/>
                <a:uFillTx/>
                <a:latin typeface="Arial"/>
                <a:ea typeface="宋体"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zh-CN" sz="1400" b="0" i="0" u="none" strike="noStrike" kern="1200" cap="none" spc="0" normalizeH="0" baseline="0" noProof="0" dirty="0">
              <a:ln>
                <a:noFill/>
              </a:ln>
              <a:solidFill>
                <a:srgbClr val="000000"/>
              </a:solidFill>
              <a:effectLst/>
              <a:uLnTx/>
              <a:uFillTx/>
              <a:latin typeface="Arial"/>
              <a:ea typeface="宋体" charset="-122"/>
              <a:cs typeface="+mn-cs"/>
            </a:endParaRPr>
          </a:p>
        </p:txBody>
      </p:sp>
    </p:spTree>
    <p:extLst>
      <p:ext uri="{BB962C8B-B14F-4D97-AF65-F5344CB8AC3E}">
        <p14:creationId xmlns:p14="http://schemas.microsoft.com/office/powerpoint/2010/main" val="12285273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宋体" charset="-122"/>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宋体" charset="-122"/>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E4693B2-BEDA-4FB5-B76E-23F38AB35016}" type="slidenum">
              <a:rPr kumimoji="0" lang="en-US" altLang="zh-CN" sz="1400" b="0" i="0" u="none" strike="noStrike" kern="1200" cap="none" spc="0" normalizeH="0" baseline="0" noProof="0">
                <a:ln>
                  <a:noFill/>
                </a:ln>
                <a:solidFill>
                  <a:srgbClr val="000000"/>
                </a:solidFill>
                <a:effectLst/>
                <a:uLnTx/>
                <a:uFillTx/>
                <a:latin typeface="Arial"/>
                <a:ea typeface="宋体"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zh-CN" sz="1400" b="0" i="0" u="none" strike="noStrike" kern="1200" cap="none" spc="0" normalizeH="0" baseline="0" noProof="0" dirty="0">
              <a:ln>
                <a:noFill/>
              </a:ln>
              <a:solidFill>
                <a:srgbClr val="000000"/>
              </a:solidFill>
              <a:effectLst/>
              <a:uLnTx/>
              <a:uFillTx/>
              <a:latin typeface="Arial"/>
              <a:ea typeface="宋体" charset="-122"/>
              <a:cs typeface="+mn-cs"/>
            </a:endParaRPr>
          </a:p>
        </p:txBody>
      </p:sp>
    </p:spTree>
    <p:extLst>
      <p:ext uri="{BB962C8B-B14F-4D97-AF65-F5344CB8AC3E}">
        <p14:creationId xmlns:p14="http://schemas.microsoft.com/office/powerpoint/2010/main" val="1451481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宋体" charset="-122"/>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宋体" charset="-122"/>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E5186E4-3BEE-46F6-B56B-759E5BD6AD5A}" type="slidenum">
              <a:rPr kumimoji="0" lang="en-US" altLang="zh-CN" sz="1400" b="0" i="0" u="none" strike="noStrike" kern="1200" cap="none" spc="0" normalizeH="0" baseline="0" noProof="0">
                <a:ln>
                  <a:noFill/>
                </a:ln>
                <a:solidFill>
                  <a:srgbClr val="000000"/>
                </a:solidFill>
                <a:effectLst/>
                <a:uLnTx/>
                <a:uFillTx/>
                <a:latin typeface="Arial"/>
                <a:ea typeface="宋体"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zh-CN" sz="1400" b="0" i="0" u="none" strike="noStrike" kern="1200" cap="none" spc="0" normalizeH="0" baseline="0" noProof="0" dirty="0">
              <a:ln>
                <a:noFill/>
              </a:ln>
              <a:solidFill>
                <a:srgbClr val="000000"/>
              </a:solidFill>
              <a:effectLst/>
              <a:uLnTx/>
              <a:uFillTx/>
              <a:latin typeface="Arial"/>
              <a:ea typeface="宋体" charset="-122"/>
              <a:cs typeface="+mn-cs"/>
            </a:endParaRPr>
          </a:p>
        </p:txBody>
      </p:sp>
    </p:spTree>
    <p:extLst>
      <p:ext uri="{BB962C8B-B14F-4D97-AF65-F5344CB8AC3E}">
        <p14:creationId xmlns:p14="http://schemas.microsoft.com/office/powerpoint/2010/main" val="1849560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宋体" charset="-122"/>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宋体" charset="-122"/>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6BEBF48-62DB-49F1-A813-0D7FF3A35B07}" type="slidenum">
              <a:rPr kumimoji="0" lang="en-US" altLang="zh-CN" sz="1400" b="0" i="0" u="none" strike="noStrike" kern="1200" cap="none" spc="0" normalizeH="0" baseline="0" noProof="0">
                <a:ln>
                  <a:noFill/>
                </a:ln>
                <a:solidFill>
                  <a:srgbClr val="000000"/>
                </a:solidFill>
                <a:effectLst/>
                <a:uLnTx/>
                <a:uFillTx/>
                <a:latin typeface="Arial"/>
                <a:ea typeface="宋体"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zh-CN" sz="1400" b="0" i="0" u="none" strike="noStrike" kern="1200" cap="none" spc="0" normalizeH="0" baseline="0" noProof="0" dirty="0">
              <a:ln>
                <a:noFill/>
              </a:ln>
              <a:solidFill>
                <a:srgbClr val="000000"/>
              </a:solidFill>
              <a:effectLst/>
              <a:uLnTx/>
              <a:uFillTx/>
              <a:latin typeface="Arial"/>
              <a:ea typeface="宋体" charset="-122"/>
              <a:cs typeface="+mn-cs"/>
            </a:endParaRPr>
          </a:p>
        </p:txBody>
      </p:sp>
    </p:spTree>
    <p:extLst>
      <p:ext uri="{BB962C8B-B14F-4D97-AF65-F5344CB8AC3E}">
        <p14:creationId xmlns:p14="http://schemas.microsoft.com/office/powerpoint/2010/main" val="24507776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宋体" pitchFamily="2" charset="-122"/>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宋体" pitchFamily="2" charset="-122"/>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A4945E7-207A-4776-9E66-D4FF44C8812F}" type="slidenum">
              <a:rPr kumimoji="0" lang="en-US" altLang="zh-CN" sz="1400" b="0" i="0" u="none" strike="noStrike" kern="1200" cap="none" spc="0" normalizeH="0" baseline="0" noProof="0">
                <a:ln>
                  <a:noFill/>
                </a:ln>
                <a:solidFill>
                  <a:srgbClr val="000000"/>
                </a:solidFill>
                <a:effectLst/>
                <a:uLnTx/>
                <a:uFillTx/>
                <a:latin typeface="Arial"/>
                <a:ea typeface="宋体"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zh-CN" sz="1400" b="0" i="0" u="none" strike="noStrike" kern="1200" cap="none" spc="0" normalizeH="0" baseline="0" noProof="0" dirty="0">
              <a:ln>
                <a:noFill/>
              </a:ln>
              <a:solidFill>
                <a:srgbClr val="000000"/>
              </a:solidFill>
              <a:effectLst/>
              <a:uLnTx/>
              <a:uFillTx/>
              <a:latin typeface="Arial"/>
              <a:ea typeface="宋体" pitchFamily="2" charset="-122"/>
              <a:cs typeface="+mn-cs"/>
            </a:endParaRPr>
          </a:p>
        </p:txBody>
      </p:sp>
    </p:spTree>
    <p:extLst>
      <p:ext uri="{BB962C8B-B14F-4D97-AF65-F5344CB8AC3E}">
        <p14:creationId xmlns:p14="http://schemas.microsoft.com/office/powerpoint/2010/main" val="30049888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宋体" pitchFamily="2" charset="-122"/>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宋体" pitchFamily="2" charset="-122"/>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B8D0F19-5318-4780-8284-CBAD709FE612}" type="slidenum">
              <a:rPr kumimoji="0" lang="en-US" altLang="zh-CN" sz="1400" b="0" i="0" u="none" strike="noStrike" kern="1200" cap="none" spc="0" normalizeH="0" baseline="0" noProof="0">
                <a:ln>
                  <a:noFill/>
                </a:ln>
                <a:solidFill>
                  <a:srgbClr val="000000"/>
                </a:solidFill>
                <a:effectLst/>
                <a:uLnTx/>
                <a:uFillTx/>
                <a:latin typeface="Arial"/>
                <a:ea typeface="宋体"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zh-CN" sz="1400" b="0" i="0" u="none" strike="noStrike" kern="1200" cap="none" spc="0" normalizeH="0" baseline="0" noProof="0" dirty="0">
              <a:ln>
                <a:noFill/>
              </a:ln>
              <a:solidFill>
                <a:srgbClr val="000000"/>
              </a:solidFill>
              <a:effectLst/>
              <a:uLnTx/>
              <a:uFillTx/>
              <a:latin typeface="Arial"/>
              <a:ea typeface="宋体" pitchFamily="2" charset="-122"/>
              <a:cs typeface="+mn-cs"/>
            </a:endParaRPr>
          </a:p>
        </p:txBody>
      </p:sp>
    </p:spTree>
    <p:extLst>
      <p:ext uri="{BB962C8B-B14F-4D97-AF65-F5344CB8AC3E}">
        <p14:creationId xmlns:p14="http://schemas.microsoft.com/office/powerpoint/2010/main" val="5729374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宋体" pitchFamily="2" charset="-122"/>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宋体" pitchFamily="2" charset="-122"/>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B0A91C2-8B4F-4B45-8BDF-AC57E6893A5D}" type="slidenum">
              <a:rPr kumimoji="0" lang="en-US" altLang="zh-CN" sz="1400" b="0" i="0" u="none" strike="noStrike" kern="1200" cap="none" spc="0" normalizeH="0" baseline="0" noProof="0">
                <a:ln>
                  <a:noFill/>
                </a:ln>
                <a:solidFill>
                  <a:srgbClr val="000000"/>
                </a:solidFill>
                <a:effectLst/>
                <a:uLnTx/>
                <a:uFillTx/>
                <a:latin typeface="Arial"/>
                <a:ea typeface="宋体"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zh-CN" sz="1400" b="0" i="0" u="none" strike="noStrike" kern="1200" cap="none" spc="0" normalizeH="0" baseline="0" noProof="0" dirty="0">
              <a:ln>
                <a:noFill/>
              </a:ln>
              <a:solidFill>
                <a:srgbClr val="000000"/>
              </a:solidFill>
              <a:effectLst/>
              <a:uLnTx/>
              <a:uFillTx/>
              <a:latin typeface="Arial"/>
              <a:ea typeface="宋体" pitchFamily="2" charset="-122"/>
              <a:cs typeface="+mn-cs"/>
            </a:endParaRPr>
          </a:p>
        </p:txBody>
      </p:sp>
    </p:spTree>
    <p:extLst>
      <p:ext uri="{BB962C8B-B14F-4D97-AF65-F5344CB8AC3E}">
        <p14:creationId xmlns:p14="http://schemas.microsoft.com/office/powerpoint/2010/main" val="1062223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宋体" pitchFamily="2" charset="-122"/>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宋体" pitchFamily="2" charset="-122"/>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53AEB98-29CA-4FE9-A082-3A74E79D5131}" type="slidenum">
              <a:rPr kumimoji="0" lang="en-US" altLang="zh-CN" sz="1400" b="0" i="0" u="none" strike="noStrike" kern="1200" cap="none" spc="0" normalizeH="0" baseline="0" noProof="0">
                <a:ln>
                  <a:noFill/>
                </a:ln>
                <a:solidFill>
                  <a:srgbClr val="000000"/>
                </a:solidFill>
                <a:effectLst/>
                <a:uLnTx/>
                <a:uFillTx/>
                <a:latin typeface="Arial"/>
                <a:ea typeface="宋体"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zh-CN" sz="1400" b="0" i="0" u="none" strike="noStrike" kern="1200" cap="none" spc="0" normalizeH="0" baseline="0" noProof="0" dirty="0">
              <a:ln>
                <a:noFill/>
              </a:ln>
              <a:solidFill>
                <a:srgbClr val="000000"/>
              </a:solidFill>
              <a:effectLst/>
              <a:uLnTx/>
              <a:uFillTx/>
              <a:latin typeface="Arial"/>
              <a:ea typeface="宋体" pitchFamily="2" charset="-122"/>
              <a:cs typeface="+mn-cs"/>
            </a:endParaRPr>
          </a:p>
        </p:txBody>
      </p:sp>
    </p:spTree>
    <p:extLst>
      <p:ext uri="{BB962C8B-B14F-4D97-AF65-F5344CB8AC3E}">
        <p14:creationId xmlns:p14="http://schemas.microsoft.com/office/powerpoint/2010/main" val="31067355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宋体" pitchFamily="2" charset="-122"/>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宋体" pitchFamily="2" charset="-122"/>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F8CE03B-C987-47DA-A685-713651965378}" type="slidenum">
              <a:rPr kumimoji="0" lang="en-US" altLang="zh-CN" sz="1400" b="0" i="0" u="none" strike="noStrike" kern="1200" cap="none" spc="0" normalizeH="0" baseline="0" noProof="0">
                <a:ln>
                  <a:noFill/>
                </a:ln>
                <a:solidFill>
                  <a:srgbClr val="000000"/>
                </a:solidFill>
                <a:effectLst/>
                <a:uLnTx/>
                <a:uFillTx/>
                <a:latin typeface="Arial"/>
                <a:ea typeface="宋体"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zh-CN" sz="1400" b="0" i="0" u="none" strike="noStrike" kern="1200" cap="none" spc="0" normalizeH="0" baseline="0" noProof="0" dirty="0">
              <a:ln>
                <a:noFill/>
              </a:ln>
              <a:solidFill>
                <a:srgbClr val="000000"/>
              </a:solidFill>
              <a:effectLst/>
              <a:uLnTx/>
              <a:uFillTx/>
              <a:latin typeface="Arial"/>
              <a:ea typeface="宋体" pitchFamily="2" charset="-122"/>
              <a:cs typeface="+mn-cs"/>
            </a:endParaRPr>
          </a:p>
        </p:txBody>
      </p:sp>
    </p:spTree>
    <p:extLst>
      <p:ext uri="{BB962C8B-B14F-4D97-AF65-F5344CB8AC3E}">
        <p14:creationId xmlns:p14="http://schemas.microsoft.com/office/powerpoint/2010/main" val="5020080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宋体" pitchFamily="2" charset="-122"/>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宋体" pitchFamily="2" charset="-122"/>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1ECC568-3109-42B1-987E-DBEE1E04A279}" type="slidenum">
              <a:rPr kumimoji="0" lang="en-US" altLang="zh-CN" sz="1400" b="0" i="0" u="none" strike="noStrike" kern="1200" cap="none" spc="0" normalizeH="0" baseline="0" noProof="0">
                <a:ln>
                  <a:noFill/>
                </a:ln>
                <a:solidFill>
                  <a:srgbClr val="000000"/>
                </a:solidFill>
                <a:effectLst/>
                <a:uLnTx/>
                <a:uFillTx/>
                <a:latin typeface="Arial"/>
                <a:ea typeface="宋体"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zh-CN" sz="1400" b="0" i="0" u="none" strike="noStrike" kern="1200" cap="none" spc="0" normalizeH="0" baseline="0" noProof="0" dirty="0">
              <a:ln>
                <a:noFill/>
              </a:ln>
              <a:solidFill>
                <a:srgbClr val="000000"/>
              </a:solidFill>
              <a:effectLst/>
              <a:uLnTx/>
              <a:uFillTx/>
              <a:latin typeface="Arial"/>
              <a:ea typeface="宋体" pitchFamily="2" charset="-122"/>
              <a:cs typeface="+mn-cs"/>
            </a:endParaRPr>
          </a:p>
        </p:txBody>
      </p:sp>
    </p:spTree>
    <p:extLst>
      <p:ext uri="{BB962C8B-B14F-4D97-AF65-F5344CB8AC3E}">
        <p14:creationId xmlns:p14="http://schemas.microsoft.com/office/powerpoint/2010/main" val="30762293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pPr>
              <a:defRPr/>
            </a:pPr>
            <a:fld id="{72C055D4-70D4-4C47-ABB0-A1F7077525AC}" type="datetimeFigureOut">
              <a:rPr lang="zh-CN" altLang="en-US"/>
              <a:pPr>
                <a:defRPr/>
              </a:pPr>
              <a:t>2018/12/28</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5154687D-25F5-4950-AC5E-6708E46E5B33}" type="slidenum">
              <a:rPr lang="zh-CN" altLang="en-US"/>
              <a:pPr>
                <a:defRPr/>
              </a:pPr>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宋体" pitchFamily="2" charset="-122"/>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宋体" pitchFamily="2" charset="-122"/>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2A1C465-DF7B-438C-ABBA-943DD64D7BAA}" type="slidenum">
              <a:rPr kumimoji="0" lang="en-US" altLang="zh-CN" sz="1400" b="0" i="0" u="none" strike="noStrike" kern="1200" cap="none" spc="0" normalizeH="0" baseline="0" noProof="0">
                <a:ln>
                  <a:noFill/>
                </a:ln>
                <a:solidFill>
                  <a:srgbClr val="000000"/>
                </a:solidFill>
                <a:effectLst/>
                <a:uLnTx/>
                <a:uFillTx/>
                <a:latin typeface="Arial"/>
                <a:ea typeface="宋体"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zh-CN" sz="1400" b="0" i="0" u="none" strike="noStrike" kern="1200" cap="none" spc="0" normalizeH="0" baseline="0" noProof="0" dirty="0">
              <a:ln>
                <a:noFill/>
              </a:ln>
              <a:solidFill>
                <a:srgbClr val="000000"/>
              </a:solidFill>
              <a:effectLst/>
              <a:uLnTx/>
              <a:uFillTx/>
              <a:latin typeface="Arial"/>
              <a:ea typeface="宋体" pitchFamily="2" charset="-122"/>
              <a:cs typeface="+mn-cs"/>
            </a:endParaRPr>
          </a:p>
        </p:txBody>
      </p:sp>
    </p:spTree>
    <p:extLst>
      <p:ext uri="{BB962C8B-B14F-4D97-AF65-F5344CB8AC3E}">
        <p14:creationId xmlns:p14="http://schemas.microsoft.com/office/powerpoint/2010/main" val="11661521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宋体" pitchFamily="2" charset="-122"/>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宋体" pitchFamily="2" charset="-122"/>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4AB47D9-8D5A-411E-8CCA-FE109FAF8B0C}" type="slidenum">
              <a:rPr kumimoji="0" lang="en-US" altLang="zh-CN" sz="1400" b="0" i="0" u="none" strike="noStrike" kern="1200" cap="none" spc="0" normalizeH="0" baseline="0" noProof="0">
                <a:ln>
                  <a:noFill/>
                </a:ln>
                <a:solidFill>
                  <a:srgbClr val="000000"/>
                </a:solidFill>
                <a:effectLst/>
                <a:uLnTx/>
                <a:uFillTx/>
                <a:latin typeface="Arial"/>
                <a:ea typeface="宋体"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zh-CN" sz="1400" b="0" i="0" u="none" strike="noStrike" kern="1200" cap="none" spc="0" normalizeH="0" baseline="0" noProof="0" dirty="0">
              <a:ln>
                <a:noFill/>
              </a:ln>
              <a:solidFill>
                <a:srgbClr val="000000"/>
              </a:solidFill>
              <a:effectLst/>
              <a:uLnTx/>
              <a:uFillTx/>
              <a:latin typeface="Arial"/>
              <a:ea typeface="宋体" pitchFamily="2" charset="-122"/>
              <a:cs typeface="+mn-cs"/>
            </a:endParaRPr>
          </a:p>
        </p:txBody>
      </p:sp>
    </p:spTree>
    <p:extLst>
      <p:ext uri="{BB962C8B-B14F-4D97-AF65-F5344CB8AC3E}">
        <p14:creationId xmlns:p14="http://schemas.microsoft.com/office/powerpoint/2010/main" val="18700906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宋体" pitchFamily="2" charset="-122"/>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宋体" pitchFamily="2" charset="-122"/>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A9DC99C-34B5-41AA-B4DB-9658A372E902}" type="slidenum">
              <a:rPr kumimoji="0" lang="en-US" altLang="zh-CN" sz="1400" b="0" i="0" u="none" strike="noStrike" kern="1200" cap="none" spc="0" normalizeH="0" baseline="0" noProof="0">
                <a:ln>
                  <a:noFill/>
                </a:ln>
                <a:solidFill>
                  <a:srgbClr val="000000"/>
                </a:solidFill>
                <a:effectLst/>
                <a:uLnTx/>
                <a:uFillTx/>
                <a:latin typeface="Arial"/>
                <a:ea typeface="宋体"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zh-CN" sz="1400" b="0" i="0" u="none" strike="noStrike" kern="1200" cap="none" spc="0" normalizeH="0" baseline="0" noProof="0" dirty="0">
              <a:ln>
                <a:noFill/>
              </a:ln>
              <a:solidFill>
                <a:srgbClr val="000000"/>
              </a:solidFill>
              <a:effectLst/>
              <a:uLnTx/>
              <a:uFillTx/>
              <a:latin typeface="Arial"/>
              <a:ea typeface="宋体" pitchFamily="2" charset="-122"/>
              <a:cs typeface="+mn-cs"/>
            </a:endParaRPr>
          </a:p>
        </p:txBody>
      </p:sp>
    </p:spTree>
    <p:extLst>
      <p:ext uri="{BB962C8B-B14F-4D97-AF65-F5344CB8AC3E}">
        <p14:creationId xmlns:p14="http://schemas.microsoft.com/office/powerpoint/2010/main" val="14985841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宋体" pitchFamily="2" charset="-122"/>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宋体" pitchFamily="2" charset="-122"/>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E07B830-5363-4619-A445-B07A752D6D37}" type="slidenum">
              <a:rPr kumimoji="0" lang="en-US" altLang="zh-CN" sz="1400" b="0" i="0" u="none" strike="noStrike" kern="1200" cap="none" spc="0" normalizeH="0" baseline="0" noProof="0">
                <a:ln>
                  <a:noFill/>
                </a:ln>
                <a:solidFill>
                  <a:srgbClr val="000000"/>
                </a:solidFill>
                <a:effectLst/>
                <a:uLnTx/>
                <a:uFillTx/>
                <a:latin typeface="Arial"/>
                <a:ea typeface="宋体"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zh-CN" sz="1400" b="0" i="0" u="none" strike="noStrike" kern="1200" cap="none" spc="0" normalizeH="0" baseline="0" noProof="0" dirty="0">
              <a:ln>
                <a:noFill/>
              </a:ln>
              <a:solidFill>
                <a:srgbClr val="000000"/>
              </a:solidFill>
              <a:effectLst/>
              <a:uLnTx/>
              <a:uFillTx/>
              <a:latin typeface="Arial"/>
              <a:ea typeface="宋体" pitchFamily="2" charset="-122"/>
              <a:cs typeface="+mn-cs"/>
            </a:endParaRPr>
          </a:p>
        </p:txBody>
      </p:sp>
    </p:spTree>
    <p:extLst>
      <p:ext uri="{BB962C8B-B14F-4D97-AF65-F5344CB8AC3E}">
        <p14:creationId xmlns:p14="http://schemas.microsoft.com/office/powerpoint/2010/main" val="717073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宋体" pitchFamily="2" charset="-122"/>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宋体" pitchFamily="2" charset="-122"/>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EA18203-FE81-410D-9CAF-69B1C83C5B78}" type="slidenum">
              <a:rPr kumimoji="0" lang="en-US" altLang="zh-CN" sz="1400" b="0" i="0" u="none" strike="noStrike" kern="1200" cap="none" spc="0" normalizeH="0" baseline="0" noProof="0">
                <a:ln>
                  <a:noFill/>
                </a:ln>
                <a:solidFill>
                  <a:srgbClr val="000000"/>
                </a:solidFill>
                <a:effectLst/>
                <a:uLnTx/>
                <a:uFillTx/>
                <a:latin typeface="Arial"/>
                <a:ea typeface="宋体"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zh-CN" sz="1400" b="0" i="0" u="none" strike="noStrike" kern="1200" cap="none" spc="0" normalizeH="0" baseline="0" noProof="0" dirty="0">
              <a:ln>
                <a:noFill/>
              </a:ln>
              <a:solidFill>
                <a:srgbClr val="000000"/>
              </a:solidFill>
              <a:effectLst/>
              <a:uLnTx/>
              <a:uFillTx/>
              <a:latin typeface="Arial"/>
              <a:ea typeface="宋体" pitchFamily="2" charset="-122"/>
              <a:cs typeface="+mn-cs"/>
            </a:endParaRPr>
          </a:p>
        </p:txBody>
      </p:sp>
    </p:spTree>
    <p:extLst>
      <p:ext uri="{BB962C8B-B14F-4D97-AF65-F5344CB8AC3E}">
        <p14:creationId xmlns:p14="http://schemas.microsoft.com/office/powerpoint/2010/main" val="13569218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宋体" charset="-122"/>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宋体" charset="-122"/>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C00958A-04CE-42AE-9C56-4A1A6D0E1435}" type="slidenum">
              <a:rPr kumimoji="0" lang="en-US" altLang="zh-CN" sz="1400" b="0" i="0" u="none" strike="noStrike" kern="1200" cap="none" spc="0" normalizeH="0" baseline="0" noProof="0">
                <a:ln>
                  <a:noFill/>
                </a:ln>
                <a:solidFill>
                  <a:srgbClr val="000000"/>
                </a:solidFill>
                <a:effectLst/>
                <a:uLnTx/>
                <a:uFillTx/>
                <a:latin typeface="Arial"/>
                <a:ea typeface="宋体"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zh-CN" sz="1400" b="0" i="0" u="none" strike="noStrike" kern="1200" cap="none" spc="0" normalizeH="0" baseline="0" noProof="0" dirty="0">
              <a:ln>
                <a:noFill/>
              </a:ln>
              <a:solidFill>
                <a:srgbClr val="000000"/>
              </a:solidFill>
              <a:effectLst/>
              <a:uLnTx/>
              <a:uFillTx/>
              <a:latin typeface="Arial"/>
              <a:ea typeface="宋体" charset="-122"/>
              <a:cs typeface="+mn-cs"/>
            </a:endParaRPr>
          </a:p>
        </p:txBody>
      </p:sp>
    </p:spTree>
    <p:extLst>
      <p:ext uri="{BB962C8B-B14F-4D97-AF65-F5344CB8AC3E}">
        <p14:creationId xmlns:p14="http://schemas.microsoft.com/office/powerpoint/2010/main" val="37719071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宋体" charset="-122"/>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宋体" charset="-122"/>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80C9D78-2D4D-4837-AF79-02B4CC331D7C}" type="slidenum">
              <a:rPr kumimoji="0" lang="en-US" altLang="zh-CN" sz="1400" b="0" i="0" u="none" strike="noStrike" kern="1200" cap="none" spc="0" normalizeH="0" baseline="0" noProof="0">
                <a:ln>
                  <a:noFill/>
                </a:ln>
                <a:solidFill>
                  <a:srgbClr val="000000"/>
                </a:solidFill>
                <a:effectLst/>
                <a:uLnTx/>
                <a:uFillTx/>
                <a:latin typeface="Arial"/>
                <a:ea typeface="宋体"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zh-CN" sz="1400" b="0" i="0" u="none" strike="noStrike" kern="1200" cap="none" spc="0" normalizeH="0" baseline="0" noProof="0" dirty="0">
              <a:ln>
                <a:noFill/>
              </a:ln>
              <a:solidFill>
                <a:srgbClr val="000000"/>
              </a:solidFill>
              <a:effectLst/>
              <a:uLnTx/>
              <a:uFillTx/>
              <a:latin typeface="Arial"/>
              <a:ea typeface="宋体" charset="-122"/>
              <a:cs typeface="+mn-cs"/>
            </a:endParaRPr>
          </a:p>
        </p:txBody>
      </p:sp>
    </p:spTree>
    <p:extLst>
      <p:ext uri="{BB962C8B-B14F-4D97-AF65-F5344CB8AC3E}">
        <p14:creationId xmlns:p14="http://schemas.microsoft.com/office/powerpoint/2010/main" val="10061174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宋体" charset="-122"/>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宋体" charset="-122"/>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047FA28-8DEA-413D-B823-110AF407F0AB}" type="slidenum">
              <a:rPr kumimoji="0" lang="en-US" altLang="zh-CN" sz="1400" b="0" i="0" u="none" strike="noStrike" kern="1200" cap="none" spc="0" normalizeH="0" baseline="0" noProof="0">
                <a:ln>
                  <a:noFill/>
                </a:ln>
                <a:solidFill>
                  <a:srgbClr val="000000"/>
                </a:solidFill>
                <a:effectLst/>
                <a:uLnTx/>
                <a:uFillTx/>
                <a:latin typeface="Arial"/>
                <a:ea typeface="宋体"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zh-CN" sz="1400" b="0" i="0" u="none" strike="noStrike" kern="1200" cap="none" spc="0" normalizeH="0" baseline="0" noProof="0" dirty="0">
              <a:ln>
                <a:noFill/>
              </a:ln>
              <a:solidFill>
                <a:srgbClr val="000000"/>
              </a:solidFill>
              <a:effectLst/>
              <a:uLnTx/>
              <a:uFillTx/>
              <a:latin typeface="Arial"/>
              <a:ea typeface="宋体" charset="-122"/>
              <a:cs typeface="+mn-cs"/>
            </a:endParaRPr>
          </a:p>
        </p:txBody>
      </p:sp>
    </p:spTree>
    <p:extLst>
      <p:ext uri="{BB962C8B-B14F-4D97-AF65-F5344CB8AC3E}">
        <p14:creationId xmlns:p14="http://schemas.microsoft.com/office/powerpoint/2010/main" val="5032986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宋体" charset="-122"/>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宋体" charset="-122"/>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0DBFD8A-30AB-440D-AE3A-F1D61E929AE7}" type="slidenum">
              <a:rPr kumimoji="0" lang="en-US" altLang="zh-CN" sz="1400" b="0" i="0" u="none" strike="noStrike" kern="1200" cap="none" spc="0" normalizeH="0" baseline="0" noProof="0">
                <a:ln>
                  <a:noFill/>
                </a:ln>
                <a:solidFill>
                  <a:srgbClr val="000000"/>
                </a:solidFill>
                <a:effectLst/>
                <a:uLnTx/>
                <a:uFillTx/>
                <a:latin typeface="Arial"/>
                <a:ea typeface="宋体"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zh-CN" sz="1400" b="0" i="0" u="none" strike="noStrike" kern="1200" cap="none" spc="0" normalizeH="0" baseline="0" noProof="0" dirty="0">
              <a:ln>
                <a:noFill/>
              </a:ln>
              <a:solidFill>
                <a:srgbClr val="000000"/>
              </a:solidFill>
              <a:effectLst/>
              <a:uLnTx/>
              <a:uFillTx/>
              <a:latin typeface="Arial"/>
              <a:ea typeface="宋体" charset="-122"/>
              <a:cs typeface="+mn-cs"/>
            </a:endParaRPr>
          </a:p>
        </p:txBody>
      </p:sp>
    </p:spTree>
    <p:extLst>
      <p:ext uri="{BB962C8B-B14F-4D97-AF65-F5344CB8AC3E}">
        <p14:creationId xmlns:p14="http://schemas.microsoft.com/office/powerpoint/2010/main" val="15465707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宋体" charset="-122"/>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宋体" charset="-122"/>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1BE051B-8A0D-4FF5-B598-DFBB34D73464}" type="slidenum">
              <a:rPr kumimoji="0" lang="en-US" altLang="zh-CN" sz="1400" b="0" i="0" u="none" strike="noStrike" kern="1200" cap="none" spc="0" normalizeH="0" baseline="0" noProof="0">
                <a:ln>
                  <a:noFill/>
                </a:ln>
                <a:solidFill>
                  <a:srgbClr val="000000"/>
                </a:solidFill>
                <a:effectLst/>
                <a:uLnTx/>
                <a:uFillTx/>
                <a:latin typeface="Arial"/>
                <a:ea typeface="宋体"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zh-CN" sz="1400" b="0" i="0" u="none" strike="noStrike" kern="1200" cap="none" spc="0" normalizeH="0" baseline="0" noProof="0" dirty="0">
              <a:ln>
                <a:noFill/>
              </a:ln>
              <a:solidFill>
                <a:srgbClr val="000000"/>
              </a:solidFill>
              <a:effectLst/>
              <a:uLnTx/>
              <a:uFillTx/>
              <a:latin typeface="Arial"/>
              <a:ea typeface="宋体" charset="-122"/>
              <a:cs typeface="+mn-cs"/>
            </a:endParaRPr>
          </a:p>
        </p:txBody>
      </p:sp>
    </p:spTree>
    <p:extLst>
      <p:ext uri="{BB962C8B-B14F-4D97-AF65-F5344CB8AC3E}">
        <p14:creationId xmlns:p14="http://schemas.microsoft.com/office/powerpoint/2010/main" val="4154175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03D30673-18BF-47E6-9977-173FC5BBEF4A}" type="datetimeFigureOut">
              <a:rPr lang="zh-CN" altLang="en-US"/>
              <a:pPr>
                <a:defRPr/>
              </a:pPr>
              <a:t>2018/12/28</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0C7ABCAE-84CE-4BD8-ACB3-6037853FA6C5}" type="slidenum">
              <a:rPr lang="zh-CN" altLang="en-US"/>
              <a:pPr>
                <a:defRPr/>
              </a:pPr>
              <a:t>‹#›</a:t>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宋体" charset="-122"/>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宋体" charset="-122"/>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7373CDF-20BF-4D2F-8B52-9CA461804711}" type="slidenum">
              <a:rPr kumimoji="0" lang="en-US" altLang="zh-CN" sz="1400" b="0" i="0" u="none" strike="noStrike" kern="1200" cap="none" spc="0" normalizeH="0" baseline="0" noProof="0">
                <a:ln>
                  <a:noFill/>
                </a:ln>
                <a:solidFill>
                  <a:srgbClr val="000000"/>
                </a:solidFill>
                <a:effectLst/>
                <a:uLnTx/>
                <a:uFillTx/>
                <a:latin typeface="Arial"/>
                <a:ea typeface="宋体"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zh-CN" sz="1400" b="0" i="0" u="none" strike="noStrike" kern="1200" cap="none" spc="0" normalizeH="0" baseline="0" noProof="0" dirty="0">
              <a:ln>
                <a:noFill/>
              </a:ln>
              <a:solidFill>
                <a:srgbClr val="000000"/>
              </a:solidFill>
              <a:effectLst/>
              <a:uLnTx/>
              <a:uFillTx/>
              <a:latin typeface="Arial"/>
              <a:ea typeface="宋体" charset="-122"/>
              <a:cs typeface="+mn-cs"/>
            </a:endParaRPr>
          </a:p>
        </p:txBody>
      </p:sp>
    </p:spTree>
    <p:extLst>
      <p:ext uri="{BB962C8B-B14F-4D97-AF65-F5344CB8AC3E}">
        <p14:creationId xmlns:p14="http://schemas.microsoft.com/office/powerpoint/2010/main" val="36978638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宋体" charset="-122"/>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宋体" charset="-122"/>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D210209-C08A-4D0A-9872-449893AB487C}" type="slidenum">
              <a:rPr kumimoji="0" lang="en-US" altLang="zh-CN" sz="1400" b="0" i="0" u="none" strike="noStrike" kern="1200" cap="none" spc="0" normalizeH="0" baseline="0" noProof="0">
                <a:ln>
                  <a:noFill/>
                </a:ln>
                <a:solidFill>
                  <a:srgbClr val="000000"/>
                </a:solidFill>
                <a:effectLst/>
                <a:uLnTx/>
                <a:uFillTx/>
                <a:latin typeface="Arial"/>
                <a:ea typeface="宋体"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zh-CN" sz="1400" b="0" i="0" u="none" strike="noStrike" kern="1200" cap="none" spc="0" normalizeH="0" baseline="0" noProof="0" dirty="0">
              <a:ln>
                <a:noFill/>
              </a:ln>
              <a:solidFill>
                <a:srgbClr val="000000"/>
              </a:solidFill>
              <a:effectLst/>
              <a:uLnTx/>
              <a:uFillTx/>
              <a:latin typeface="Arial"/>
              <a:ea typeface="宋体" charset="-122"/>
              <a:cs typeface="+mn-cs"/>
            </a:endParaRPr>
          </a:p>
        </p:txBody>
      </p:sp>
    </p:spTree>
    <p:extLst>
      <p:ext uri="{BB962C8B-B14F-4D97-AF65-F5344CB8AC3E}">
        <p14:creationId xmlns:p14="http://schemas.microsoft.com/office/powerpoint/2010/main" val="135341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宋体" charset="-122"/>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宋体" charset="-122"/>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2FABEB7-CA8F-48FB-87A1-D13A5FE98F1E}" type="slidenum">
              <a:rPr kumimoji="0" lang="en-US" altLang="zh-CN" sz="1400" b="0" i="0" u="none" strike="noStrike" kern="1200" cap="none" spc="0" normalizeH="0" baseline="0" noProof="0">
                <a:ln>
                  <a:noFill/>
                </a:ln>
                <a:solidFill>
                  <a:srgbClr val="000000"/>
                </a:solidFill>
                <a:effectLst/>
                <a:uLnTx/>
                <a:uFillTx/>
                <a:latin typeface="Arial"/>
                <a:ea typeface="宋体"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zh-CN" sz="1400" b="0" i="0" u="none" strike="noStrike" kern="1200" cap="none" spc="0" normalizeH="0" baseline="0" noProof="0" dirty="0">
              <a:ln>
                <a:noFill/>
              </a:ln>
              <a:solidFill>
                <a:srgbClr val="000000"/>
              </a:solidFill>
              <a:effectLst/>
              <a:uLnTx/>
              <a:uFillTx/>
              <a:latin typeface="Arial"/>
              <a:ea typeface="宋体" charset="-122"/>
              <a:cs typeface="+mn-cs"/>
            </a:endParaRPr>
          </a:p>
        </p:txBody>
      </p:sp>
    </p:spTree>
    <p:extLst>
      <p:ext uri="{BB962C8B-B14F-4D97-AF65-F5344CB8AC3E}">
        <p14:creationId xmlns:p14="http://schemas.microsoft.com/office/powerpoint/2010/main" val="477319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宋体" charset="-122"/>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宋体" charset="-122"/>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F1D794F-BA16-4480-B464-F51A1EE24EB6}" type="slidenum">
              <a:rPr kumimoji="0" lang="en-US" altLang="zh-CN" sz="1400" b="0" i="0" u="none" strike="noStrike" kern="1200" cap="none" spc="0" normalizeH="0" baseline="0" noProof="0">
                <a:ln>
                  <a:noFill/>
                </a:ln>
                <a:solidFill>
                  <a:srgbClr val="000000"/>
                </a:solidFill>
                <a:effectLst/>
                <a:uLnTx/>
                <a:uFillTx/>
                <a:latin typeface="Arial"/>
                <a:ea typeface="宋体"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zh-CN" sz="1400" b="0" i="0" u="none" strike="noStrike" kern="1200" cap="none" spc="0" normalizeH="0" baseline="0" noProof="0" dirty="0">
              <a:ln>
                <a:noFill/>
              </a:ln>
              <a:solidFill>
                <a:srgbClr val="000000"/>
              </a:solidFill>
              <a:effectLst/>
              <a:uLnTx/>
              <a:uFillTx/>
              <a:latin typeface="Arial"/>
              <a:ea typeface="宋体" charset="-122"/>
              <a:cs typeface="+mn-cs"/>
            </a:endParaRPr>
          </a:p>
        </p:txBody>
      </p:sp>
    </p:spTree>
    <p:extLst>
      <p:ext uri="{BB962C8B-B14F-4D97-AF65-F5344CB8AC3E}">
        <p14:creationId xmlns:p14="http://schemas.microsoft.com/office/powerpoint/2010/main" val="27760589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宋体" charset="-122"/>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宋体" charset="-122"/>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AB97282-B628-444D-8EFE-8E2B22591B58}" type="slidenum">
              <a:rPr kumimoji="0" lang="en-US" altLang="zh-CN" sz="1400" b="0" i="0" u="none" strike="noStrike" kern="1200" cap="none" spc="0" normalizeH="0" baseline="0" noProof="0">
                <a:ln>
                  <a:noFill/>
                </a:ln>
                <a:solidFill>
                  <a:srgbClr val="000000"/>
                </a:solidFill>
                <a:effectLst/>
                <a:uLnTx/>
                <a:uFillTx/>
                <a:latin typeface="Arial"/>
                <a:ea typeface="宋体"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zh-CN" sz="1400" b="0" i="0" u="none" strike="noStrike" kern="1200" cap="none" spc="0" normalizeH="0" baseline="0" noProof="0" dirty="0">
              <a:ln>
                <a:noFill/>
              </a:ln>
              <a:solidFill>
                <a:srgbClr val="000000"/>
              </a:solidFill>
              <a:effectLst/>
              <a:uLnTx/>
              <a:uFillTx/>
              <a:latin typeface="Arial"/>
              <a:ea typeface="宋体" charset="-122"/>
              <a:cs typeface="+mn-cs"/>
            </a:endParaRPr>
          </a:p>
        </p:txBody>
      </p:sp>
    </p:spTree>
    <p:extLst>
      <p:ext uri="{BB962C8B-B14F-4D97-AF65-F5344CB8AC3E}">
        <p14:creationId xmlns:p14="http://schemas.microsoft.com/office/powerpoint/2010/main" val="24511109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宋体" charset="-122"/>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宋体" charset="-122"/>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6185556-AFCF-490B-8D7D-6145575A8F8B}" type="slidenum">
              <a:rPr kumimoji="0" lang="en-US" altLang="zh-CN" sz="1400" b="0" i="0" u="none" strike="noStrike" kern="1200" cap="none" spc="0" normalizeH="0" baseline="0" noProof="0">
                <a:ln>
                  <a:noFill/>
                </a:ln>
                <a:solidFill>
                  <a:srgbClr val="000000"/>
                </a:solidFill>
                <a:effectLst/>
                <a:uLnTx/>
                <a:uFillTx/>
                <a:latin typeface="Arial"/>
                <a:ea typeface="宋体"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zh-CN" sz="1400" b="0" i="0" u="none" strike="noStrike" kern="1200" cap="none" spc="0" normalizeH="0" baseline="0" noProof="0" dirty="0">
              <a:ln>
                <a:noFill/>
              </a:ln>
              <a:solidFill>
                <a:srgbClr val="000000"/>
              </a:solidFill>
              <a:effectLst/>
              <a:uLnTx/>
              <a:uFillTx/>
              <a:latin typeface="Arial"/>
              <a:ea typeface="宋体" charset="-122"/>
              <a:cs typeface="+mn-cs"/>
            </a:endParaRPr>
          </a:p>
        </p:txBody>
      </p:sp>
    </p:spTree>
    <p:extLst>
      <p:ext uri="{BB962C8B-B14F-4D97-AF65-F5344CB8AC3E}">
        <p14:creationId xmlns:p14="http://schemas.microsoft.com/office/powerpoint/2010/main" val="8015227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457200" y="1600200"/>
            <a:ext cx="4038600" cy="452596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宋体" charset="-122"/>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宋体" charset="-122"/>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079F9A3-10A8-4DA7-8D29-3C32A0F28A5C}" type="slidenum">
              <a:rPr kumimoji="0" lang="en-US" altLang="zh-CN" sz="1400" b="0" i="0" u="none" strike="noStrike" kern="1200" cap="none" spc="0" normalizeH="0" baseline="0" noProof="0">
                <a:ln>
                  <a:noFill/>
                </a:ln>
                <a:solidFill>
                  <a:srgbClr val="000000"/>
                </a:solidFill>
                <a:effectLst/>
                <a:uLnTx/>
                <a:uFillTx/>
                <a:latin typeface="Arial"/>
                <a:ea typeface="宋体"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zh-CN" sz="1400" b="0" i="0" u="none" strike="noStrike" kern="1200" cap="none" spc="0" normalizeH="0" baseline="0" noProof="0" dirty="0">
              <a:ln>
                <a:noFill/>
              </a:ln>
              <a:solidFill>
                <a:srgbClr val="000000"/>
              </a:solidFill>
              <a:effectLst/>
              <a:uLnTx/>
              <a:uFillTx/>
              <a:latin typeface="Arial"/>
              <a:ea typeface="宋体" charset="-122"/>
              <a:cs typeface="+mn-cs"/>
            </a:endParaRPr>
          </a:p>
        </p:txBody>
      </p:sp>
    </p:spTree>
    <p:extLst>
      <p:ext uri="{BB962C8B-B14F-4D97-AF65-F5344CB8AC3E}">
        <p14:creationId xmlns:p14="http://schemas.microsoft.com/office/powerpoint/2010/main" val="2812841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865012DA-D5BE-427C-9064-8E8F9C5A8924}" type="datetimeFigureOut">
              <a:rPr lang="zh-CN" altLang="en-US"/>
              <a:pPr>
                <a:defRPr/>
              </a:pPr>
              <a:t>2018/12/28</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32E4C197-201C-4052-BC7C-EEFF8960A0EA}" type="slidenum">
              <a:rPr lang="zh-CN" altLang="en-US"/>
              <a:pPr>
                <a:defRPr/>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C66002FA-7374-4524-8D1A-EEF2E83B38B3}" type="datetimeFigureOut">
              <a:rPr lang="zh-CN" altLang="en-US"/>
              <a:pPr>
                <a:defRPr/>
              </a:pPr>
              <a:t>2018/12/28</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B693DA53-F50A-4662-ABDC-4731B4FCEBF7}" type="slidenum">
              <a:rPr lang="zh-CN" altLang="en-US"/>
              <a:pPr>
                <a:defRPr/>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4374B02C-3235-4FC3-A9B1-3DB810606164}" type="datetimeFigureOut">
              <a:rPr lang="zh-CN" altLang="en-US"/>
              <a:pPr>
                <a:defRPr/>
              </a:pPr>
              <a:t>2018/12/28</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3A5DBDD4-9A2E-40B5-A3FA-5457317F0B4B}" type="slidenum">
              <a:rPr lang="zh-CN" altLang="en-US"/>
              <a:pPr>
                <a:defRPr/>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BD842BEC-5EB3-4696-A79A-61AD6EFDF6C2}" type="datetimeFigureOut">
              <a:rPr lang="zh-CN" altLang="en-US"/>
              <a:pPr>
                <a:defRPr/>
              </a:pPr>
              <a:t>2018/12/28</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F86E34FE-9F3F-4B8C-AC0C-542C782DB6CB}" type="slidenum">
              <a:rPr lang="zh-CN" altLang="en-US"/>
              <a:pPr>
                <a:defRPr/>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53893E1A-A3BC-47C8-B4CA-C2A3323955C1}" type="datetimeFigureOut">
              <a:rPr lang="zh-CN" altLang="en-US"/>
              <a:pPr>
                <a:defRPr/>
              </a:pPr>
              <a:t>2018/12/28</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2B14D52A-F166-42FF-B4D7-B7D0A6AF800D}" type="slidenum">
              <a:rPr lang="zh-CN" altLang="en-US"/>
              <a:pPr>
                <a:defRPr/>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标题占位符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2051" name="文本占位符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a:defRPr/>
            </a:pPr>
            <a:fld id="{CC1D5423-F040-42F0-A0BA-694F215FF501}" type="datetimeFigureOut">
              <a:rPr lang="zh-CN" altLang="en-US"/>
              <a:pPr>
                <a:defRPr/>
              </a:pPr>
              <a:t>2018/12/28</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a:defRPr/>
            </a:pPr>
            <a:fld id="{454E0689-8734-4561-8E88-32C324896D43}"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CN"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22426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宋体" charset="-122"/>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宋体" charset="-122"/>
              <a:cs typeface="+mn-cs"/>
            </a:endParaRPr>
          </a:p>
        </p:txBody>
      </p:sp>
      <p:sp>
        <p:nvSpPr>
          <p:cNvPr id="2242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宋体" charset="-122"/>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宋体" charset="-122"/>
              <a:cs typeface="+mn-cs"/>
            </a:endParaRPr>
          </a:p>
        </p:txBody>
      </p:sp>
      <p:sp>
        <p:nvSpPr>
          <p:cNvPr id="22426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ea typeface="宋体" charset="-122"/>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58E4932-5F99-41D1-9760-3A5971B3630B}" type="slidenum">
              <a:rPr kumimoji="0" lang="en-US" altLang="zh-CN" sz="1400" b="0" i="0" u="none" strike="noStrike" kern="1200" cap="none" spc="0" normalizeH="0" baseline="0" noProof="0">
                <a:ln>
                  <a:noFill/>
                </a:ln>
                <a:solidFill>
                  <a:srgbClr val="000000"/>
                </a:solidFill>
                <a:effectLst/>
                <a:uLnTx/>
                <a:uFillTx/>
                <a:latin typeface="Arial"/>
                <a:ea typeface="宋体"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zh-CN" sz="1400" b="0" i="0" u="none" strike="noStrike" kern="1200" cap="none" spc="0" normalizeH="0" baseline="0" noProof="0" dirty="0">
              <a:ln>
                <a:noFill/>
              </a:ln>
              <a:solidFill>
                <a:srgbClr val="000000"/>
              </a:solidFill>
              <a:effectLst/>
              <a:uLnTx/>
              <a:uFillTx/>
              <a:latin typeface="Arial"/>
              <a:ea typeface="宋体" charset="-122"/>
              <a:cs typeface="+mn-cs"/>
            </a:endParaRPr>
          </a:p>
        </p:txBody>
      </p:sp>
    </p:spTree>
    <p:extLst>
      <p:ext uri="{BB962C8B-B14F-4D97-AF65-F5344CB8AC3E}">
        <p14:creationId xmlns:p14="http://schemas.microsoft.com/office/powerpoint/2010/main" val="2897399482"/>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宋体" charset="-122"/>
        </a:defRPr>
      </a:lvl2pPr>
      <a:lvl3pPr algn="ctr" rtl="0" eaLnBrk="0" fontAlgn="base" hangingPunct="0">
        <a:spcBef>
          <a:spcPct val="0"/>
        </a:spcBef>
        <a:spcAft>
          <a:spcPct val="0"/>
        </a:spcAft>
        <a:defRPr sz="4400">
          <a:solidFill>
            <a:schemeClr val="tx2"/>
          </a:solidFill>
          <a:latin typeface="Arial" charset="0"/>
          <a:ea typeface="宋体" charset="-122"/>
        </a:defRPr>
      </a:lvl3pPr>
      <a:lvl4pPr algn="ctr" rtl="0" eaLnBrk="0" fontAlgn="base" hangingPunct="0">
        <a:spcBef>
          <a:spcPct val="0"/>
        </a:spcBef>
        <a:spcAft>
          <a:spcPct val="0"/>
        </a:spcAft>
        <a:defRPr sz="4400">
          <a:solidFill>
            <a:schemeClr val="tx2"/>
          </a:solidFill>
          <a:latin typeface="Arial" charset="0"/>
          <a:ea typeface="宋体" charset="-122"/>
        </a:defRPr>
      </a:lvl4pPr>
      <a:lvl5pPr algn="ctr" rtl="0" eaLnBrk="0" fontAlgn="base" hangingPunct="0">
        <a:spcBef>
          <a:spcPct val="0"/>
        </a:spcBef>
        <a:spcAft>
          <a:spcPct val="0"/>
        </a:spcAft>
        <a:defRPr sz="4400">
          <a:solidFill>
            <a:schemeClr val="tx2"/>
          </a:solidFill>
          <a:latin typeface="Arial" charset="0"/>
          <a:ea typeface="宋体" charset="-122"/>
        </a:defRPr>
      </a:lvl5pPr>
      <a:lvl6pPr marL="457200" algn="ctr" rtl="0" fontAlgn="base">
        <a:spcBef>
          <a:spcPct val="0"/>
        </a:spcBef>
        <a:spcAft>
          <a:spcPct val="0"/>
        </a:spcAft>
        <a:defRPr sz="4400">
          <a:solidFill>
            <a:schemeClr val="tx2"/>
          </a:solidFill>
          <a:latin typeface="Arial" charset="0"/>
          <a:ea typeface="宋体" charset="-122"/>
        </a:defRPr>
      </a:lvl6pPr>
      <a:lvl7pPr marL="914400" algn="ctr" rtl="0" fontAlgn="base">
        <a:spcBef>
          <a:spcPct val="0"/>
        </a:spcBef>
        <a:spcAft>
          <a:spcPct val="0"/>
        </a:spcAft>
        <a:defRPr sz="4400">
          <a:solidFill>
            <a:schemeClr val="tx2"/>
          </a:solidFill>
          <a:latin typeface="Arial" charset="0"/>
          <a:ea typeface="宋体" charset="-122"/>
        </a:defRPr>
      </a:lvl7pPr>
      <a:lvl8pPr marL="1371600" algn="ctr" rtl="0" fontAlgn="base">
        <a:spcBef>
          <a:spcPct val="0"/>
        </a:spcBef>
        <a:spcAft>
          <a:spcPct val="0"/>
        </a:spcAft>
        <a:defRPr sz="4400">
          <a:solidFill>
            <a:schemeClr val="tx2"/>
          </a:solidFill>
          <a:latin typeface="Arial" charset="0"/>
          <a:ea typeface="宋体" charset="-122"/>
        </a:defRPr>
      </a:lvl8pPr>
      <a:lvl9pPr marL="1828800" algn="ctr" rtl="0" fontAlgn="base">
        <a:spcBef>
          <a:spcPct val="0"/>
        </a:spcBef>
        <a:spcAft>
          <a:spcPct val="0"/>
        </a:spcAft>
        <a:defRPr sz="4400">
          <a:solidFill>
            <a:schemeClr val="tx2"/>
          </a:solidFill>
          <a:latin typeface="Arial" charset="0"/>
          <a:ea typeface="宋体"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CN"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aseline="0">
                <a:latin typeface="+mn-lt"/>
                <a:ea typeface="宋体" pitchFamily="2" charset="-122"/>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宋体" pitchFamily="2" charset="-122"/>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aseline="0">
                <a:latin typeface="+mn-lt"/>
                <a:ea typeface="宋体" pitchFamily="2" charset="-122"/>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宋体" pitchFamily="2" charset="-122"/>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aseline="0">
                <a:latin typeface="+mn-lt"/>
                <a:ea typeface="宋体" pitchFamily="2" charset="-122"/>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E55BEFF-7AF7-4628-8DAF-578B082A3394}" type="slidenum">
              <a:rPr kumimoji="0" lang="en-US" altLang="zh-CN" sz="1400" b="0" i="0" u="none" strike="noStrike" kern="1200" cap="none" spc="0" normalizeH="0" baseline="0" noProof="0">
                <a:ln>
                  <a:noFill/>
                </a:ln>
                <a:solidFill>
                  <a:srgbClr val="000000"/>
                </a:solidFill>
                <a:effectLst/>
                <a:uLnTx/>
                <a:uFillTx/>
                <a:latin typeface="Arial"/>
                <a:ea typeface="宋体"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zh-CN" sz="1400" b="0" i="0" u="none" strike="noStrike" kern="1200" cap="none" spc="0" normalizeH="0" baseline="0" noProof="0" dirty="0">
              <a:ln>
                <a:noFill/>
              </a:ln>
              <a:solidFill>
                <a:srgbClr val="000000"/>
              </a:solidFill>
              <a:effectLst/>
              <a:uLnTx/>
              <a:uFillTx/>
              <a:latin typeface="Arial"/>
              <a:ea typeface="宋体" pitchFamily="2" charset="-122"/>
              <a:cs typeface="+mn-cs"/>
            </a:endParaRPr>
          </a:p>
        </p:txBody>
      </p:sp>
    </p:spTree>
    <p:extLst>
      <p:ext uri="{BB962C8B-B14F-4D97-AF65-F5344CB8AC3E}">
        <p14:creationId xmlns:p14="http://schemas.microsoft.com/office/powerpoint/2010/main" val="3857847684"/>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宋体" pitchFamily="2" charset="-122"/>
        </a:defRPr>
      </a:lvl2pPr>
      <a:lvl3pPr algn="ctr" rtl="0" eaLnBrk="0" fontAlgn="base" hangingPunct="0">
        <a:spcBef>
          <a:spcPct val="0"/>
        </a:spcBef>
        <a:spcAft>
          <a:spcPct val="0"/>
        </a:spcAft>
        <a:defRPr sz="4400">
          <a:solidFill>
            <a:schemeClr val="tx2"/>
          </a:solidFill>
          <a:latin typeface="Arial" charset="0"/>
          <a:ea typeface="宋体" pitchFamily="2" charset="-122"/>
        </a:defRPr>
      </a:lvl3pPr>
      <a:lvl4pPr algn="ctr" rtl="0" eaLnBrk="0" fontAlgn="base" hangingPunct="0">
        <a:spcBef>
          <a:spcPct val="0"/>
        </a:spcBef>
        <a:spcAft>
          <a:spcPct val="0"/>
        </a:spcAft>
        <a:defRPr sz="4400">
          <a:solidFill>
            <a:schemeClr val="tx2"/>
          </a:solidFill>
          <a:latin typeface="Arial" charset="0"/>
          <a:ea typeface="宋体" pitchFamily="2" charset="-122"/>
        </a:defRPr>
      </a:lvl4pPr>
      <a:lvl5pPr algn="ctr" rtl="0" eaLnBrk="0" fontAlgn="base" hangingPunct="0">
        <a:spcBef>
          <a:spcPct val="0"/>
        </a:spcBef>
        <a:spcAft>
          <a:spcPct val="0"/>
        </a:spcAft>
        <a:defRPr sz="4400">
          <a:solidFill>
            <a:schemeClr val="tx2"/>
          </a:solidFill>
          <a:latin typeface="Arial" charset="0"/>
          <a:ea typeface="宋体" pitchFamily="2" charset="-122"/>
        </a:defRPr>
      </a:lvl5pPr>
      <a:lvl6pPr marL="457200" algn="ctr" rtl="0" fontAlgn="base">
        <a:spcBef>
          <a:spcPct val="0"/>
        </a:spcBef>
        <a:spcAft>
          <a:spcPct val="0"/>
        </a:spcAft>
        <a:defRPr sz="4400">
          <a:solidFill>
            <a:schemeClr val="tx2"/>
          </a:solidFill>
          <a:latin typeface="Arial" charset="0"/>
          <a:ea typeface="宋体" pitchFamily="2" charset="-122"/>
        </a:defRPr>
      </a:lvl6pPr>
      <a:lvl7pPr marL="914400" algn="ctr" rtl="0" fontAlgn="base">
        <a:spcBef>
          <a:spcPct val="0"/>
        </a:spcBef>
        <a:spcAft>
          <a:spcPct val="0"/>
        </a:spcAft>
        <a:defRPr sz="4400">
          <a:solidFill>
            <a:schemeClr val="tx2"/>
          </a:solidFill>
          <a:latin typeface="Arial" charset="0"/>
          <a:ea typeface="宋体" pitchFamily="2" charset="-122"/>
        </a:defRPr>
      </a:lvl7pPr>
      <a:lvl8pPr marL="1371600" algn="ctr" rtl="0" fontAlgn="base">
        <a:spcBef>
          <a:spcPct val="0"/>
        </a:spcBef>
        <a:spcAft>
          <a:spcPct val="0"/>
        </a:spcAft>
        <a:defRPr sz="4400">
          <a:solidFill>
            <a:schemeClr val="tx2"/>
          </a:solidFill>
          <a:latin typeface="Arial" charset="0"/>
          <a:ea typeface="宋体" pitchFamily="2" charset="-122"/>
        </a:defRPr>
      </a:lvl8pPr>
      <a:lvl9pPr marL="1828800" algn="ctr" rtl="0" fontAlgn="base">
        <a:spcBef>
          <a:spcPct val="0"/>
        </a:spcBef>
        <a:spcAft>
          <a:spcPct val="0"/>
        </a:spcAft>
        <a:defRPr sz="4400">
          <a:solidFill>
            <a:schemeClr val="tx2"/>
          </a:solidFill>
          <a:latin typeface="Arial" charset="0"/>
          <a:ea typeface="宋体"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CN"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2068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baseline="0">
                <a:latin typeface="+mn-lt"/>
                <a:ea typeface="宋体" charset="-122"/>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宋体" charset="-122"/>
              <a:cs typeface="+mn-cs"/>
            </a:endParaRPr>
          </a:p>
        </p:txBody>
      </p:sp>
      <p:sp>
        <p:nvSpPr>
          <p:cNvPr id="2068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baseline="0">
                <a:latin typeface="+mn-lt"/>
                <a:ea typeface="宋体" charset="-122"/>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宋体" charset="-122"/>
              <a:cs typeface="+mn-cs"/>
            </a:endParaRPr>
          </a:p>
        </p:txBody>
      </p:sp>
      <p:sp>
        <p:nvSpPr>
          <p:cNvPr id="2068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baseline="0">
                <a:latin typeface="+mn-lt"/>
                <a:ea typeface="宋体" charset="-122"/>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6775FCA-BE3A-499E-B2F8-55D4DCAAA7C3}" type="slidenum">
              <a:rPr kumimoji="0" lang="en-US" altLang="zh-CN" sz="1400" b="0" i="0" u="none" strike="noStrike" kern="1200" cap="none" spc="0" normalizeH="0" baseline="0" noProof="0">
                <a:ln>
                  <a:noFill/>
                </a:ln>
                <a:solidFill>
                  <a:srgbClr val="000000"/>
                </a:solidFill>
                <a:effectLst/>
                <a:uLnTx/>
                <a:uFillTx/>
                <a:latin typeface="Arial"/>
                <a:ea typeface="宋体"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zh-CN" sz="1400" b="0" i="0" u="none" strike="noStrike" kern="1200" cap="none" spc="0" normalizeH="0" baseline="0" noProof="0" dirty="0">
              <a:ln>
                <a:noFill/>
              </a:ln>
              <a:solidFill>
                <a:srgbClr val="000000"/>
              </a:solidFill>
              <a:effectLst/>
              <a:uLnTx/>
              <a:uFillTx/>
              <a:latin typeface="Arial"/>
              <a:ea typeface="宋体" charset="-122"/>
              <a:cs typeface="+mn-cs"/>
            </a:endParaRPr>
          </a:p>
        </p:txBody>
      </p:sp>
    </p:spTree>
    <p:extLst>
      <p:ext uri="{BB962C8B-B14F-4D97-AF65-F5344CB8AC3E}">
        <p14:creationId xmlns:p14="http://schemas.microsoft.com/office/powerpoint/2010/main" val="702370139"/>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宋体" charset="-122"/>
        </a:defRPr>
      </a:lvl2pPr>
      <a:lvl3pPr algn="ctr" rtl="0" eaLnBrk="0" fontAlgn="base" hangingPunct="0">
        <a:spcBef>
          <a:spcPct val="0"/>
        </a:spcBef>
        <a:spcAft>
          <a:spcPct val="0"/>
        </a:spcAft>
        <a:defRPr sz="4400">
          <a:solidFill>
            <a:schemeClr val="tx2"/>
          </a:solidFill>
          <a:latin typeface="Arial" charset="0"/>
          <a:ea typeface="宋体" charset="-122"/>
        </a:defRPr>
      </a:lvl3pPr>
      <a:lvl4pPr algn="ctr" rtl="0" eaLnBrk="0" fontAlgn="base" hangingPunct="0">
        <a:spcBef>
          <a:spcPct val="0"/>
        </a:spcBef>
        <a:spcAft>
          <a:spcPct val="0"/>
        </a:spcAft>
        <a:defRPr sz="4400">
          <a:solidFill>
            <a:schemeClr val="tx2"/>
          </a:solidFill>
          <a:latin typeface="Arial" charset="0"/>
          <a:ea typeface="宋体" charset="-122"/>
        </a:defRPr>
      </a:lvl4pPr>
      <a:lvl5pPr algn="ctr" rtl="0" eaLnBrk="0" fontAlgn="base" hangingPunct="0">
        <a:spcBef>
          <a:spcPct val="0"/>
        </a:spcBef>
        <a:spcAft>
          <a:spcPct val="0"/>
        </a:spcAft>
        <a:defRPr sz="4400">
          <a:solidFill>
            <a:schemeClr val="tx2"/>
          </a:solidFill>
          <a:latin typeface="Arial" charset="0"/>
          <a:ea typeface="宋体" charset="-122"/>
        </a:defRPr>
      </a:lvl5pPr>
      <a:lvl6pPr marL="457200" algn="ctr" rtl="0" fontAlgn="base">
        <a:spcBef>
          <a:spcPct val="0"/>
        </a:spcBef>
        <a:spcAft>
          <a:spcPct val="0"/>
        </a:spcAft>
        <a:defRPr sz="4400">
          <a:solidFill>
            <a:schemeClr val="tx2"/>
          </a:solidFill>
          <a:latin typeface="Arial" charset="0"/>
          <a:ea typeface="宋体" charset="-122"/>
        </a:defRPr>
      </a:lvl6pPr>
      <a:lvl7pPr marL="914400" algn="ctr" rtl="0" fontAlgn="base">
        <a:spcBef>
          <a:spcPct val="0"/>
        </a:spcBef>
        <a:spcAft>
          <a:spcPct val="0"/>
        </a:spcAft>
        <a:defRPr sz="4400">
          <a:solidFill>
            <a:schemeClr val="tx2"/>
          </a:solidFill>
          <a:latin typeface="Arial" charset="0"/>
          <a:ea typeface="宋体" charset="-122"/>
        </a:defRPr>
      </a:lvl7pPr>
      <a:lvl8pPr marL="1371600" algn="ctr" rtl="0" fontAlgn="base">
        <a:spcBef>
          <a:spcPct val="0"/>
        </a:spcBef>
        <a:spcAft>
          <a:spcPct val="0"/>
        </a:spcAft>
        <a:defRPr sz="4400">
          <a:solidFill>
            <a:schemeClr val="tx2"/>
          </a:solidFill>
          <a:latin typeface="Arial" charset="0"/>
          <a:ea typeface="宋体" charset="-122"/>
        </a:defRPr>
      </a:lvl8pPr>
      <a:lvl9pPr marL="1828800" algn="ctr" rtl="0" fontAlgn="base">
        <a:spcBef>
          <a:spcPct val="0"/>
        </a:spcBef>
        <a:spcAft>
          <a:spcPct val="0"/>
        </a:spcAft>
        <a:defRPr sz="4400">
          <a:solidFill>
            <a:schemeClr val="tx2"/>
          </a:solidFill>
          <a:latin typeface="Arial" charset="0"/>
          <a:ea typeface="宋体"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image" Target="../media/image64.emf"/></Relationships>
</file>

<file path=ppt/slides/_rels/slide8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304800" y="1700213"/>
            <a:ext cx="8839200" cy="2520950"/>
          </a:xfrm>
        </p:spPr>
        <p:txBody>
          <a:bodyPr/>
          <a:lstStyle/>
          <a:p>
            <a:pPr eaLnBrk="1" hangingPunct="1"/>
            <a:r>
              <a:rPr lang="en-US" altLang="zh-CN" sz="9600" b="1" dirty="0" smtClean="0">
                <a:solidFill>
                  <a:srgbClr val="3333FF"/>
                </a:solidFill>
                <a:latin typeface="Times New Roman" pitchFamily="18" charset="0"/>
              </a:rPr>
              <a:t>Summary</a:t>
            </a:r>
            <a:endParaRPr lang="en-US" altLang="zh-CN" sz="9600" b="1" dirty="0" smtClean="0">
              <a:latin typeface="Times New Roman" pitchFamily="18" charset="0"/>
            </a:endParaRPr>
          </a:p>
        </p:txBody>
      </p:sp>
      <p:sp>
        <p:nvSpPr>
          <p:cNvPr id="4099" name="Rectangle 3"/>
          <p:cNvSpPr>
            <a:spLocks noGrp="1" noChangeArrowheads="1"/>
          </p:cNvSpPr>
          <p:nvPr>
            <p:ph type="subTitle" idx="1"/>
          </p:nvPr>
        </p:nvSpPr>
        <p:spPr>
          <a:xfrm>
            <a:off x="0" y="3571875"/>
            <a:ext cx="9144000" cy="1752600"/>
          </a:xfrm>
        </p:spPr>
        <p:txBody>
          <a:bodyPr/>
          <a:lstStyle/>
          <a:p>
            <a:pPr eaLnBrk="1" hangingPunct="1"/>
            <a:r>
              <a:rPr lang="en-US" altLang="zh-CN" sz="4400" dirty="0" smtClean="0">
                <a:solidFill>
                  <a:srgbClr val="FFFF00"/>
                </a:solidFill>
              </a:rPr>
              <a:t>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3"/>
          <p:cNvSpPr txBox="1">
            <a:spLocks noChangeArrowheads="1"/>
          </p:cNvSpPr>
          <p:nvPr/>
        </p:nvSpPr>
        <p:spPr bwMode="auto">
          <a:xfrm>
            <a:off x="1116013" y="5589588"/>
            <a:ext cx="7807325" cy="1077912"/>
          </a:xfrm>
          <a:prstGeom prst="rect">
            <a:avLst/>
          </a:prstGeom>
          <a:noFill/>
          <a:ln w="12700">
            <a:noFill/>
            <a:miter lim="800000"/>
            <a:headEnd type="none" w="sm" len="sm"/>
            <a:tailEnd type="none" w="sm" len="sm"/>
          </a:ln>
        </p:spPr>
        <p:txBody>
          <a:bodyPr wrap="none">
            <a:spAutoFit/>
          </a:bodyPr>
          <a:lstStyle/>
          <a:p>
            <a:pPr algn="ctr"/>
            <a:r>
              <a:rPr lang="en-US" altLang="zh-CN" sz="3200" b="1" dirty="0">
                <a:solidFill>
                  <a:srgbClr val="0000FF"/>
                </a:solidFill>
                <a:latin typeface="Times New Roman" pitchFamily="18" charset="0"/>
                <a:cs typeface="Times New Roman" pitchFamily="18" charset="0"/>
              </a:rPr>
              <a:t>Regulation of PFK-1 and FBPase-1 </a:t>
            </a:r>
          </a:p>
          <a:p>
            <a:pPr algn="ctr"/>
            <a:r>
              <a:rPr lang="en-US" altLang="zh-CN" sz="3200" b="1" dirty="0">
                <a:solidFill>
                  <a:srgbClr val="0000FF"/>
                </a:solidFill>
                <a:latin typeface="Times New Roman" pitchFamily="18" charset="0"/>
                <a:cs typeface="Times New Roman" pitchFamily="18" charset="0"/>
              </a:rPr>
              <a:t>by fructose-2,6-bisphosphate (F26BP)</a:t>
            </a:r>
            <a:r>
              <a:rPr lang="en-US" altLang="zh-CN" sz="3200" b="1" dirty="0">
                <a:solidFill>
                  <a:srgbClr val="FF0000"/>
                </a:solidFill>
                <a:latin typeface="Times New Roman" pitchFamily="18" charset="0"/>
                <a:cs typeface="Times New Roman" pitchFamily="18" charset="0"/>
              </a:rPr>
              <a:t>*****</a:t>
            </a:r>
          </a:p>
        </p:txBody>
      </p:sp>
      <p:pic>
        <p:nvPicPr>
          <p:cNvPr id="11267" name="Picture 4"/>
          <p:cNvPicPr>
            <a:picLocks noChangeAspect="1" noChangeArrowheads="1"/>
          </p:cNvPicPr>
          <p:nvPr/>
        </p:nvPicPr>
        <p:blipFill>
          <a:blip r:embed="rId2"/>
          <a:srcRect/>
          <a:stretch>
            <a:fillRect/>
          </a:stretch>
        </p:blipFill>
        <p:spPr bwMode="auto">
          <a:xfrm>
            <a:off x="323850" y="404813"/>
            <a:ext cx="8535988" cy="5224462"/>
          </a:xfrm>
          <a:prstGeom prst="rect">
            <a:avLst/>
          </a:prstGeom>
          <a:noFill/>
          <a:ln w="9525">
            <a:noFill/>
            <a:miter lim="800000"/>
            <a:headEnd/>
            <a:tailEnd/>
          </a:ln>
        </p:spPr>
      </p:pic>
      <p:sp>
        <p:nvSpPr>
          <p:cNvPr id="4" name="矩形 3"/>
          <p:cNvSpPr/>
          <p:nvPr/>
        </p:nvSpPr>
        <p:spPr>
          <a:xfrm>
            <a:off x="3851920" y="2756914"/>
            <a:ext cx="1296144" cy="432048"/>
          </a:xfrm>
          <a:prstGeom prst="rect">
            <a:avLst/>
          </a:prstGeom>
          <a:noFill/>
          <a:ln w="3810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figure 1-11"/>
          <p:cNvPicPr>
            <a:picLocks noChangeAspect="1" noChangeArrowheads="1"/>
          </p:cNvPicPr>
          <p:nvPr/>
        </p:nvPicPr>
        <p:blipFill>
          <a:blip r:embed="rId3"/>
          <a:srcRect/>
          <a:stretch>
            <a:fillRect/>
          </a:stretch>
        </p:blipFill>
        <p:spPr bwMode="auto">
          <a:xfrm>
            <a:off x="304800" y="800100"/>
            <a:ext cx="8531225" cy="5272088"/>
          </a:xfrm>
          <a:prstGeom prst="rect">
            <a:avLst/>
          </a:prstGeom>
          <a:noFill/>
          <a:ln w="9525">
            <a:noFill/>
            <a:miter lim="800000"/>
            <a:headEnd/>
            <a:tailEnd/>
          </a:ln>
        </p:spPr>
      </p:pic>
      <p:sp>
        <p:nvSpPr>
          <p:cNvPr id="86019" name="TextBox 2"/>
          <p:cNvSpPr txBox="1">
            <a:spLocks noChangeArrowheads="1"/>
          </p:cNvSpPr>
          <p:nvPr/>
        </p:nvSpPr>
        <p:spPr bwMode="auto">
          <a:xfrm>
            <a:off x="49213" y="6172200"/>
            <a:ext cx="9094787" cy="523875"/>
          </a:xfrm>
          <a:prstGeom prst="rect">
            <a:avLst/>
          </a:prstGeom>
          <a:noFill/>
          <a:ln w="9525">
            <a:noFill/>
            <a:miter lim="800000"/>
            <a:headEnd/>
            <a:tailEnd/>
          </a:ln>
        </p:spPr>
        <p:txBody>
          <a:bodyPr wrap="none">
            <a:spAutoFit/>
          </a:bodyPr>
          <a:lstStyle/>
          <a:p>
            <a:r>
              <a:rPr lang="en-US" altLang="zh-CN" sz="2800" b="1" dirty="0">
                <a:solidFill>
                  <a:srgbClr val="3333FF"/>
                </a:solidFill>
                <a:latin typeface="Times New Roman" pitchFamily="18" charset="0"/>
                <a:ea typeface="ＭＳ Ｐゴシック" pitchFamily="34" charset="-128"/>
                <a:cs typeface="Times New Roman" pitchFamily="18" charset="0"/>
              </a:rPr>
              <a:t>Structural hierarchy in the molecular organization of cells</a:t>
            </a:r>
            <a:endParaRPr lang="zh-CN" altLang="en-US" sz="2800" b="1" dirty="0">
              <a:solidFill>
                <a:srgbClr val="3333FF"/>
              </a:solidFill>
              <a:latin typeface="Times New Roman" pitchFamily="18" charset="0"/>
              <a:ea typeface="ＭＳ Ｐゴシック" pitchFamily="34" charset="-128"/>
              <a:cs typeface="Times New Roman" pitchFamily="18" charset="0"/>
            </a:endParaRPr>
          </a:p>
        </p:txBody>
      </p:sp>
      <p:cxnSp>
        <p:nvCxnSpPr>
          <p:cNvPr id="5" name="直接箭头连接符 4"/>
          <p:cNvCxnSpPr/>
          <p:nvPr/>
        </p:nvCxnSpPr>
        <p:spPr bwMode="auto">
          <a:xfrm rot="10800000">
            <a:off x="8610600" y="3429000"/>
            <a:ext cx="457200" cy="1588"/>
          </a:xfrm>
          <a:prstGeom prst="straightConnector1">
            <a:avLst/>
          </a:prstGeom>
          <a:solidFill>
            <a:schemeClr val="accent1"/>
          </a:solidFill>
          <a:ln w="5715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31856988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3"/>
          <p:cNvSpPr txBox="1">
            <a:spLocks noChangeArrowheads="1"/>
          </p:cNvSpPr>
          <p:nvPr/>
        </p:nvSpPr>
        <p:spPr bwMode="auto">
          <a:xfrm>
            <a:off x="467544" y="5661248"/>
            <a:ext cx="8227893" cy="1569660"/>
          </a:xfrm>
          <a:prstGeom prst="rect">
            <a:avLst/>
          </a:prstGeom>
          <a:noFill/>
          <a:ln w="12700">
            <a:noFill/>
            <a:miter lim="800000"/>
            <a:headEnd type="none" w="sm" len="sm"/>
            <a:tailEnd type="none" w="sm" len="sm"/>
          </a:ln>
        </p:spPr>
        <p:txBody>
          <a:bodyPr wrap="none">
            <a:spAutoFit/>
          </a:bodyPr>
          <a:lstStyle/>
          <a:p>
            <a:pPr algn="ctr"/>
            <a:r>
              <a:rPr lang="en-US" altLang="zh-CN" sz="3200" b="1" dirty="0">
                <a:solidFill>
                  <a:srgbClr val="3333FF"/>
                </a:solidFill>
                <a:latin typeface="Times New Roman" pitchFamily="18" charset="0"/>
                <a:cs typeface="Times New Roman" pitchFamily="18" charset="0"/>
              </a:rPr>
              <a:t>FPK-2 and FBPase-2 are regulated, </a:t>
            </a:r>
            <a:r>
              <a:rPr lang="en-US" altLang="zh-CN" sz="3200" b="1" dirty="0" smtClean="0">
                <a:solidFill>
                  <a:srgbClr val="3333FF"/>
                </a:solidFill>
                <a:latin typeface="Times New Roman" pitchFamily="18" charset="0"/>
                <a:cs typeface="Times New Roman" pitchFamily="18" charset="0"/>
              </a:rPr>
              <a:t>in </a:t>
            </a:r>
            <a:r>
              <a:rPr lang="en-US" altLang="zh-CN" sz="3200" b="1" dirty="0">
                <a:solidFill>
                  <a:srgbClr val="3333FF"/>
                </a:solidFill>
                <a:latin typeface="Times New Roman" pitchFamily="18" charset="0"/>
                <a:cs typeface="Times New Roman" pitchFamily="18" charset="0"/>
              </a:rPr>
              <a:t>a </a:t>
            </a:r>
            <a:endParaRPr lang="en-US" altLang="zh-CN" sz="3200" b="1" dirty="0" smtClean="0">
              <a:solidFill>
                <a:srgbClr val="3333FF"/>
              </a:solidFill>
              <a:latin typeface="Times New Roman" pitchFamily="18" charset="0"/>
              <a:cs typeface="Times New Roman" pitchFamily="18" charset="0"/>
            </a:endParaRPr>
          </a:p>
          <a:p>
            <a:pPr algn="ctr"/>
            <a:r>
              <a:rPr lang="en-US" altLang="zh-CN" sz="3200" b="1" dirty="0" smtClean="0">
                <a:solidFill>
                  <a:srgbClr val="3333FF"/>
                </a:solidFill>
                <a:latin typeface="Times New Roman" pitchFamily="18" charset="0"/>
                <a:cs typeface="Times New Roman" pitchFamily="18" charset="0"/>
              </a:rPr>
              <a:t>reciprocal </a:t>
            </a:r>
            <a:r>
              <a:rPr lang="en-US" altLang="zh-CN" sz="3200" b="1" dirty="0">
                <a:solidFill>
                  <a:srgbClr val="3333FF"/>
                </a:solidFill>
                <a:latin typeface="Times New Roman" pitchFamily="18" charset="0"/>
                <a:cs typeface="Times New Roman" pitchFamily="18" charset="0"/>
              </a:rPr>
              <a:t>way, by glucagon and insulin</a:t>
            </a:r>
            <a:r>
              <a:rPr lang="en-US" altLang="zh-CN" sz="3200" b="1" dirty="0" smtClean="0">
                <a:solidFill>
                  <a:srgbClr val="3333FF"/>
                </a:solidFill>
                <a:latin typeface="Times New Roman" pitchFamily="18" charset="0"/>
                <a:cs typeface="Times New Roman" pitchFamily="18" charset="0"/>
              </a:rPr>
              <a:t>.</a:t>
            </a:r>
            <a:r>
              <a:rPr lang="en-US" altLang="zh-CN" sz="3200" b="1" dirty="0" smtClean="0">
                <a:solidFill>
                  <a:srgbClr val="FF0000"/>
                </a:solidFill>
                <a:latin typeface="Times New Roman" pitchFamily="18" charset="0"/>
                <a:cs typeface="Times New Roman" pitchFamily="18" charset="0"/>
              </a:rPr>
              <a:t>*****</a:t>
            </a:r>
            <a:endParaRPr lang="en-US" altLang="zh-CN" sz="3200" b="1" dirty="0">
              <a:solidFill>
                <a:srgbClr val="FF0000"/>
              </a:solidFill>
              <a:latin typeface="Times New Roman" pitchFamily="18" charset="0"/>
              <a:cs typeface="Times New Roman" pitchFamily="18" charset="0"/>
            </a:endParaRPr>
          </a:p>
          <a:p>
            <a:pPr algn="ctr"/>
            <a:endParaRPr lang="en-US" altLang="zh-CN" sz="3200" b="1" dirty="0">
              <a:solidFill>
                <a:srgbClr val="3333FF"/>
              </a:solidFill>
              <a:latin typeface="Times New Roman" pitchFamily="18" charset="0"/>
              <a:cs typeface="Times New Roman" pitchFamily="18" charset="0"/>
            </a:endParaRPr>
          </a:p>
        </p:txBody>
      </p:sp>
      <p:pic>
        <p:nvPicPr>
          <p:cNvPr id="12291" name="Picture 5"/>
          <p:cNvPicPr>
            <a:picLocks noChangeAspect="1" noChangeArrowheads="1"/>
          </p:cNvPicPr>
          <p:nvPr/>
        </p:nvPicPr>
        <p:blipFill>
          <a:blip r:embed="rId3"/>
          <a:srcRect/>
          <a:stretch>
            <a:fillRect/>
          </a:stretch>
        </p:blipFill>
        <p:spPr bwMode="auto">
          <a:xfrm>
            <a:off x="608013" y="188913"/>
            <a:ext cx="8535987" cy="5346700"/>
          </a:xfrm>
          <a:prstGeom prst="rect">
            <a:avLst/>
          </a:prstGeom>
          <a:noFill/>
          <a:ln w="9525">
            <a:noFill/>
            <a:miter lim="800000"/>
            <a:headEnd/>
            <a:tailEnd/>
          </a:ln>
        </p:spPr>
      </p:pic>
      <p:sp>
        <p:nvSpPr>
          <p:cNvPr id="34820" name="Text Box 6"/>
          <p:cNvSpPr txBox="1">
            <a:spLocks noChangeArrowheads="1"/>
          </p:cNvSpPr>
          <p:nvPr/>
        </p:nvSpPr>
        <p:spPr bwMode="auto">
          <a:xfrm>
            <a:off x="7215188" y="2143125"/>
            <a:ext cx="2043112" cy="461963"/>
          </a:xfrm>
          <a:prstGeom prst="rect">
            <a:avLst/>
          </a:prstGeom>
          <a:noFill/>
          <a:ln w="12700">
            <a:noFill/>
            <a:miter lim="800000"/>
            <a:headEnd type="none" w="sm" len="sm"/>
            <a:tailEnd type="none" w="sm" len="sm"/>
          </a:ln>
        </p:spPr>
        <p:txBody>
          <a:bodyPr wrap="none">
            <a:spAutoFit/>
          </a:bodyPr>
          <a:lstStyle/>
          <a:p>
            <a:pPr fontAlgn="auto">
              <a:spcBef>
                <a:spcPts val="0"/>
              </a:spcBef>
              <a:spcAft>
                <a:spcPts val="0"/>
              </a:spcAft>
              <a:defRPr/>
            </a:pPr>
            <a:r>
              <a:rPr lang="en-US" altLang="zh-CN" sz="2400" b="1" dirty="0">
                <a:solidFill>
                  <a:srgbClr val="FF0000"/>
                </a:solidFill>
                <a:latin typeface="+mn-ea"/>
                <a:ea typeface="+mn-ea"/>
              </a:rPr>
              <a:t>(</a:t>
            </a:r>
            <a:r>
              <a:rPr lang="zh-CN" altLang="en-US" sz="2400" b="1" dirty="0">
                <a:solidFill>
                  <a:srgbClr val="FF0000"/>
                </a:solidFill>
                <a:latin typeface="楷体" panose="02010609060101010101" pitchFamily="49" charset="-122"/>
                <a:ea typeface="楷体" panose="02010609060101010101" pitchFamily="49" charset="-122"/>
              </a:rPr>
              <a:t>胰高血糖素</a:t>
            </a:r>
            <a:r>
              <a:rPr lang="en-US" altLang="zh-CN" sz="2400" b="1" dirty="0">
                <a:solidFill>
                  <a:srgbClr val="FF0000"/>
                </a:solidFill>
                <a:latin typeface="+mn-ea"/>
                <a:ea typeface="+mn-ea"/>
              </a:rPr>
              <a:t>)</a:t>
            </a:r>
          </a:p>
        </p:txBody>
      </p:sp>
      <p:sp>
        <p:nvSpPr>
          <p:cNvPr id="34821" name="Text Box 7"/>
          <p:cNvSpPr txBox="1">
            <a:spLocks noChangeArrowheads="1"/>
          </p:cNvSpPr>
          <p:nvPr/>
        </p:nvSpPr>
        <p:spPr bwMode="auto">
          <a:xfrm>
            <a:off x="1691680" y="2780928"/>
            <a:ext cx="1423788" cy="461665"/>
          </a:xfrm>
          <a:prstGeom prst="rect">
            <a:avLst/>
          </a:prstGeom>
          <a:noFill/>
          <a:ln w="12700">
            <a:noFill/>
            <a:miter lim="800000"/>
            <a:headEnd type="none" w="sm" len="sm"/>
            <a:tailEnd type="none" w="sm" len="sm"/>
          </a:ln>
        </p:spPr>
        <p:txBody>
          <a:bodyPr wrap="none">
            <a:spAutoFit/>
          </a:bodyPr>
          <a:lstStyle/>
          <a:p>
            <a:pPr fontAlgn="auto">
              <a:spcBef>
                <a:spcPts val="0"/>
              </a:spcBef>
              <a:spcAft>
                <a:spcPts val="0"/>
              </a:spcAft>
              <a:defRPr/>
            </a:pPr>
            <a:r>
              <a:rPr lang="en-US" altLang="zh-CN" sz="2400" b="1" dirty="0">
                <a:solidFill>
                  <a:srgbClr val="FF0000"/>
                </a:solidFill>
                <a:latin typeface="+mn-ea"/>
                <a:ea typeface="+mn-ea"/>
              </a:rPr>
              <a:t>(</a:t>
            </a:r>
            <a:r>
              <a:rPr lang="zh-CN" altLang="en-US" sz="2400" b="1" dirty="0">
                <a:solidFill>
                  <a:srgbClr val="FF0000"/>
                </a:solidFill>
                <a:latin typeface="楷体" panose="02010609060101010101" pitchFamily="49" charset="-122"/>
                <a:ea typeface="楷体" panose="02010609060101010101" pitchFamily="49" charset="-122"/>
              </a:rPr>
              <a:t>胰岛素</a:t>
            </a:r>
            <a:r>
              <a:rPr lang="en-US" altLang="zh-CN" sz="2400" b="1" dirty="0">
                <a:solidFill>
                  <a:srgbClr val="FF0000"/>
                </a:solidFill>
                <a:latin typeface="+mn-ea"/>
                <a:ea typeface="+mn-ea"/>
              </a:rPr>
              <a:t>)</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3"/>
          <p:cNvSpPr txBox="1">
            <a:spLocks noChangeArrowheads="1"/>
          </p:cNvSpPr>
          <p:nvPr/>
        </p:nvSpPr>
        <p:spPr bwMode="auto">
          <a:xfrm>
            <a:off x="1403648" y="5780782"/>
            <a:ext cx="6698245" cy="1077218"/>
          </a:xfrm>
          <a:prstGeom prst="rect">
            <a:avLst/>
          </a:prstGeom>
          <a:noFill/>
          <a:ln w="12700">
            <a:noFill/>
            <a:miter lim="800000"/>
            <a:headEnd type="none" w="sm" len="sm"/>
            <a:tailEnd type="none" w="sm" len="sm"/>
          </a:ln>
        </p:spPr>
        <p:txBody>
          <a:bodyPr wrap="none">
            <a:spAutoFit/>
          </a:bodyPr>
          <a:lstStyle/>
          <a:p>
            <a:pPr algn="ctr"/>
            <a:r>
              <a:rPr lang="en-US" altLang="zh-CN" sz="3200" b="1" baseline="0" dirty="0">
                <a:solidFill>
                  <a:srgbClr val="3333FF"/>
                </a:solidFill>
                <a:latin typeface="Times New Roman" panose="02020603050405020304" pitchFamily="18" charset="0"/>
                <a:cs typeface="Times New Roman" panose="02020603050405020304" pitchFamily="18" charset="0"/>
              </a:rPr>
              <a:t>The three stages of CO</a:t>
            </a:r>
            <a:r>
              <a:rPr lang="en-US" altLang="zh-CN" sz="3200" b="1" baseline="-25000" dirty="0">
                <a:solidFill>
                  <a:srgbClr val="3333FF"/>
                </a:solidFill>
                <a:latin typeface="Times New Roman" panose="02020603050405020304" pitchFamily="18" charset="0"/>
                <a:cs typeface="Times New Roman" panose="02020603050405020304" pitchFamily="18" charset="0"/>
              </a:rPr>
              <a:t>2</a:t>
            </a:r>
            <a:r>
              <a:rPr lang="en-US" altLang="zh-CN" sz="3200" b="1" baseline="0" dirty="0">
                <a:solidFill>
                  <a:srgbClr val="3333FF"/>
                </a:solidFill>
                <a:latin typeface="Times New Roman" panose="02020603050405020304" pitchFamily="18" charset="0"/>
                <a:cs typeface="Times New Roman" panose="02020603050405020304" pitchFamily="18" charset="0"/>
              </a:rPr>
              <a:t> assimilation </a:t>
            </a:r>
          </a:p>
          <a:p>
            <a:pPr algn="ctr"/>
            <a:r>
              <a:rPr lang="en-US" altLang="zh-CN" sz="3200" b="1" baseline="0" dirty="0">
                <a:solidFill>
                  <a:srgbClr val="3333FF"/>
                </a:solidFill>
                <a:latin typeface="Times New Roman" panose="02020603050405020304" pitchFamily="18" charset="0"/>
                <a:cs typeface="Times New Roman" panose="02020603050405020304" pitchFamily="18" charset="0"/>
              </a:rPr>
              <a:t>in photosynthetic organisms</a:t>
            </a:r>
          </a:p>
        </p:txBody>
      </p:sp>
      <p:pic>
        <p:nvPicPr>
          <p:cNvPr id="64515" name="Picture 4"/>
          <p:cNvPicPr>
            <a:picLocks noChangeAspect="1" noChangeArrowheads="1"/>
          </p:cNvPicPr>
          <p:nvPr/>
        </p:nvPicPr>
        <p:blipFill>
          <a:blip r:embed="rId3"/>
          <a:srcRect/>
          <a:stretch>
            <a:fillRect/>
          </a:stretch>
        </p:blipFill>
        <p:spPr bwMode="auto">
          <a:xfrm>
            <a:off x="900113" y="0"/>
            <a:ext cx="6985000" cy="5792788"/>
          </a:xfrm>
          <a:prstGeom prst="rect">
            <a:avLst/>
          </a:prstGeom>
          <a:noFill/>
          <a:ln w="9525">
            <a:noFill/>
            <a:miter lim="800000"/>
            <a:headEnd/>
            <a:tailEnd/>
          </a:ln>
        </p:spPr>
      </p:pic>
      <p:sp>
        <p:nvSpPr>
          <p:cNvPr id="64516" name="Rectangle 5"/>
          <p:cNvSpPr>
            <a:spLocks noChangeArrowheads="1"/>
          </p:cNvSpPr>
          <p:nvPr/>
        </p:nvSpPr>
        <p:spPr bwMode="auto">
          <a:xfrm>
            <a:off x="4357688" y="1714500"/>
            <a:ext cx="1644650" cy="512763"/>
          </a:xfrm>
          <a:prstGeom prst="rect">
            <a:avLst/>
          </a:prstGeom>
          <a:noFill/>
          <a:ln w="38100">
            <a:solidFill>
              <a:srgbClr val="FF0000"/>
            </a:solidFill>
            <a:miter lim="800000"/>
            <a:headEnd type="none" w="sm" len="sm"/>
            <a:tailEnd type="none" w="sm" len="sm"/>
          </a:ln>
        </p:spPr>
        <p:txBody>
          <a:bodyPr wrap="none" anchor="ctr"/>
          <a:lstStyle/>
          <a:p>
            <a:endParaRPr lang="zh-CN" altLang="en-US"/>
          </a:p>
        </p:txBody>
      </p:sp>
    </p:spTree>
    <p:extLst>
      <p:ext uri="{BB962C8B-B14F-4D97-AF65-F5344CB8AC3E}">
        <p14:creationId xmlns:p14="http://schemas.microsoft.com/office/powerpoint/2010/main" val="6093665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 Box 2"/>
          <p:cNvSpPr txBox="1">
            <a:spLocks noChangeArrowheads="1"/>
          </p:cNvSpPr>
          <p:nvPr/>
        </p:nvSpPr>
        <p:spPr bwMode="auto">
          <a:xfrm>
            <a:off x="755650" y="6092825"/>
            <a:ext cx="8388350" cy="523875"/>
          </a:xfrm>
          <a:prstGeom prst="rect">
            <a:avLst/>
          </a:prstGeom>
          <a:noFill/>
          <a:ln w="12700">
            <a:noFill/>
            <a:miter lim="800000"/>
            <a:headEnd type="none" w="sm" len="sm"/>
            <a:tailEnd type="none" w="sm" len="sm"/>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3333FF"/>
                </a:solidFill>
                <a:effectLst/>
                <a:uLnTx/>
                <a:uFillTx/>
                <a:latin typeface="Times New Roman" pitchFamily="18" charset="0"/>
                <a:ea typeface="宋体" charset="-122"/>
                <a:cs typeface="+mn-cs"/>
              </a:rPr>
              <a:t>Carbohydrate synthesis from simple precursors</a:t>
            </a:r>
            <a:r>
              <a:rPr kumimoji="0" lang="en-US" altLang="zh-CN" sz="2800" b="1" i="0" u="none" strike="noStrike" kern="1200" cap="none" spc="0" normalizeH="0" baseline="0" noProof="0" dirty="0">
                <a:ln>
                  <a:noFill/>
                </a:ln>
                <a:solidFill>
                  <a:srgbClr val="FF0000"/>
                </a:solidFill>
                <a:effectLst/>
                <a:uLnTx/>
                <a:uFillTx/>
                <a:latin typeface="Times New Roman" pitchFamily="18" charset="0"/>
                <a:ea typeface="宋体" charset="-122"/>
                <a:cs typeface="+mn-cs"/>
              </a:rPr>
              <a:t>*****</a:t>
            </a:r>
          </a:p>
        </p:txBody>
      </p:sp>
      <p:pic>
        <p:nvPicPr>
          <p:cNvPr id="97283" name="Picture 3"/>
          <p:cNvPicPr>
            <a:picLocks noChangeAspect="1" noChangeArrowheads="1"/>
          </p:cNvPicPr>
          <p:nvPr/>
        </p:nvPicPr>
        <p:blipFill>
          <a:blip r:embed="rId3"/>
          <a:srcRect/>
          <a:stretch>
            <a:fillRect/>
          </a:stretch>
        </p:blipFill>
        <p:spPr bwMode="auto">
          <a:xfrm>
            <a:off x="2268538" y="139700"/>
            <a:ext cx="4614862" cy="6097588"/>
          </a:xfrm>
          <a:prstGeom prst="rect">
            <a:avLst/>
          </a:prstGeom>
          <a:noFill/>
          <a:ln w="9525">
            <a:noFill/>
            <a:miter lim="800000"/>
            <a:headEnd/>
            <a:tailEnd/>
          </a:ln>
        </p:spPr>
      </p:pic>
      <p:sp>
        <p:nvSpPr>
          <p:cNvPr id="97284" name="Rectangle 4"/>
          <p:cNvSpPr>
            <a:spLocks noChangeArrowheads="1"/>
          </p:cNvSpPr>
          <p:nvPr/>
        </p:nvSpPr>
        <p:spPr bwMode="auto">
          <a:xfrm>
            <a:off x="3714750" y="3214688"/>
            <a:ext cx="1433513" cy="430212"/>
          </a:xfrm>
          <a:prstGeom prst="rect">
            <a:avLst/>
          </a:prstGeom>
          <a:noFill/>
          <a:ln w="38100">
            <a:solidFill>
              <a:srgbClr val="FF0000"/>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800" b="1" i="0" u="none" strike="noStrike" kern="1200" cap="none" spc="0" normalizeH="0" baseline="-25000" noProof="0">
              <a:ln>
                <a:noFill/>
              </a:ln>
              <a:solidFill>
                <a:srgbClr val="000000"/>
              </a:solidFill>
              <a:effectLst/>
              <a:uLnTx/>
              <a:uFillTx/>
              <a:latin typeface="Times New Roman" pitchFamily="18" charset="0"/>
              <a:ea typeface="宋体" charset="-122"/>
              <a:cs typeface="+mn-cs"/>
            </a:endParaRPr>
          </a:p>
        </p:txBody>
      </p:sp>
    </p:spTree>
    <p:extLst>
      <p:ext uri="{BB962C8B-B14F-4D97-AF65-F5344CB8AC3E}">
        <p14:creationId xmlns:p14="http://schemas.microsoft.com/office/powerpoint/2010/main" val="13902718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3"/>
          <p:cNvSpPr txBox="1">
            <a:spLocks noChangeArrowheads="1"/>
          </p:cNvSpPr>
          <p:nvPr/>
        </p:nvSpPr>
        <p:spPr bwMode="auto">
          <a:xfrm>
            <a:off x="7704138" y="-22225"/>
            <a:ext cx="184150" cy="519113"/>
          </a:xfrm>
          <a:prstGeom prst="rect">
            <a:avLst/>
          </a:prstGeom>
          <a:noFill/>
          <a:ln w="12700" cap="sq" algn="ctr">
            <a:noFill/>
            <a:miter lim="800000"/>
            <a:headEnd/>
            <a:tailEnd/>
          </a:ln>
        </p:spPr>
        <p:txBody>
          <a:bodyPr wrap="none">
            <a:spAutoFit/>
          </a:bodyPr>
          <a:lstStyle/>
          <a:p>
            <a:endParaRPr lang="en-US" altLang="zh-CN" dirty="0"/>
          </a:p>
        </p:txBody>
      </p:sp>
      <p:pic>
        <p:nvPicPr>
          <p:cNvPr id="13315" name="Picture 4"/>
          <p:cNvPicPr>
            <a:picLocks noChangeAspect="1" noChangeArrowheads="1"/>
          </p:cNvPicPr>
          <p:nvPr/>
        </p:nvPicPr>
        <p:blipFill>
          <a:blip r:embed="rId3"/>
          <a:srcRect/>
          <a:stretch>
            <a:fillRect/>
          </a:stretch>
        </p:blipFill>
        <p:spPr bwMode="auto">
          <a:xfrm>
            <a:off x="539750" y="188913"/>
            <a:ext cx="8012113" cy="6097587"/>
          </a:xfrm>
          <a:prstGeom prst="rect">
            <a:avLst/>
          </a:prstGeom>
          <a:noFill/>
          <a:ln w="9525">
            <a:noFill/>
            <a:miter lim="800000"/>
            <a:headEnd/>
            <a:tailEnd/>
          </a:ln>
        </p:spPr>
      </p:pic>
      <p:sp>
        <p:nvSpPr>
          <p:cNvPr id="13316" name="Text Box 5"/>
          <p:cNvSpPr txBox="1">
            <a:spLocks noChangeArrowheads="1"/>
          </p:cNvSpPr>
          <p:nvPr/>
        </p:nvSpPr>
        <p:spPr bwMode="auto">
          <a:xfrm>
            <a:off x="684213" y="2852738"/>
            <a:ext cx="2652712" cy="523875"/>
          </a:xfrm>
          <a:prstGeom prst="rect">
            <a:avLst/>
          </a:prstGeom>
          <a:noFill/>
          <a:ln w="12700" cap="sq" algn="ctr">
            <a:noFill/>
            <a:miter lim="800000"/>
            <a:headEnd/>
            <a:tailEnd/>
          </a:ln>
        </p:spPr>
        <p:txBody>
          <a:bodyPr wrap="none">
            <a:spAutoFit/>
          </a:bodyPr>
          <a:lstStyle/>
          <a:p>
            <a:r>
              <a:rPr lang="en-US" altLang="zh-CN" sz="2800" b="1" dirty="0">
                <a:latin typeface="Times New Roman" pitchFamily="18" charset="0"/>
                <a:cs typeface="Times New Roman" pitchFamily="18" charset="0"/>
              </a:rPr>
              <a:t>No ATP needed!</a:t>
            </a:r>
          </a:p>
        </p:txBody>
      </p:sp>
      <p:sp>
        <p:nvSpPr>
          <p:cNvPr id="13317" name="Rectangle 7"/>
          <p:cNvSpPr>
            <a:spLocks noChangeArrowheads="1"/>
          </p:cNvSpPr>
          <p:nvPr/>
        </p:nvSpPr>
        <p:spPr bwMode="auto">
          <a:xfrm>
            <a:off x="3924301" y="2420938"/>
            <a:ext cx="1583804" cy="576262"/>
          </a:xfrm>
          <a:prstGeom prst="rect">
            <a:avLst/>
          </a:prstGeom>
          <a:noFill/>
          <a:ln w="38100" cap="sq" algn="ctr">
            <a:solidFill>
              <a:srgbClr val="CC0000"/>
            </a:solidFill>
            <a:miter lim="800000"/>
            <a:headEnd/>
            <a:tailEnd/>
          </a:ln>
        </p:spPr>
        <p:txBody>
          <a:bodyPr wrap="square" anchor="ctr">
            <a:spAutoFit/>
          </a:bodyPr>
          <a:lstStyle/>
          <a:p>
            <a:endParaRPr lang="zh-CN" altLang="en-US"/>
          </a:p>
        </p:txBody>
      </p:sp>
      <p:sp>
        <p:nvSpPr>
          <p:cNvPr id="13318" name="Text Box 8"/>
          <p:cNvSpPr txBox="1">
            <a:spLocks noChangeArrowheads="1"/>
          </p:cNvSpPr>
          <p:nvPr/>
        </p:nvSpPr>
        <p:spPr bwMode="auto">
          <a:xfrm>
            <a:off x="857250" y="6215063"/>
            <a:ext cx="7640638" cy="523875"/>
          </a:xfrm>
          <a:prstGeom prst="rect">
            <a:avLst/>
          </a:prstGeom>
          <a:noFill/>
          <a:ln w="12700" cap="sq" algn="ctr">
            <a:noFill/>
            <a:miter lim="800000"/>
            <a:headEnd/>
            <a:tailEnd/>
          </a:ln>
        </p:spPr>
        <p:txBody>
          <a:bodyPr wrap="none">
            <a:spAutoFit/>
          </a:bodyPr>
          <a:lstStyle/>
          <a:p>
            <a:r>
              <a:rPr lang="en-US" altLang="zh-CN" sz="2800" b="1" dirty="0">
                <a:solidFill>
                  <a:srgbClr val="3333FF"/>
                </a:solidFill>
                <a:latin typeface="Times New Roman" pitchFamily="18" charset="0"/>
                <a:cs typeface="Times New Roman" pitchFamily="18" charset="0"/>
              </a:rPr>
              <a:t>Glycogen breakdown by glycogen phosphorylase</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5"/>
          <p:cNvPicPr>
            <a:picLocks noChangeAspect="1" noChangeArrowheads="1"/>
          </p:cNvPicPr>
          <p:nvPr/>
        </p:nvPicPr>
        <p:blipFill>
          <a:blip r:embed="rId3"/>
          <a:srcRect/>
          <a:stretch>
            <a:fillRect/>
          </a:stretch>
        </p:blipFill>
        <p:spPr bwMode="auto">
          <a:xfrm>
            <a:off x="587375" y="379413"/>
            <a:ext cx="7969250" cy="6097587"/>
          </a:xfrm>
          <a:prstGeom prst="rect">
            <a:avLst/>
          </a:prstGeom>
          <a:noFill/>
          <a:ln w="9525">
            <a:noFill/>
            <a:miter lim="800000"/>
            <a:headEnd/>
            <a:tailEnd/>
          </a:ln>
        </p:spPr>
      </p:pic>
      <p:sp>
        <p:nvSpPr>
          <p:cNvPr id="14339" name="Text Box 6"/>
          <p:cNvSpPr txBox="1">
            <a:spLocks noChangeArrowheads="1"/>
          </p:cNvSpPr>
          <p:nvPr/>
        </p:nvSpPr>
        <p:spPr bwMode="auto">
          <a:xfrm>
            <a:off x="3327400" y="446088"/>
            <a:ext cx="5737225" cy="954087"/>
          </a:xfrm>
          <a:prstGeom prst="rect">
            <a:avLst/>
          </a:prstGeom>
          <a:noFill/>
          <a:ln w="12700">
            <a:noFill/>
            <a:miter lim="800000"/>
            <a:headEnd type="none" w="sm" len="sm"/>
            <a:tailEnd type="none" w="sm" len="sm"/>
          </a:ln>
        </p:spPr>
        <p:txBody>
          <a:bodyPr wrap="none">
            <a:spAutoFit/>
          </a:bodyPr>
          <a:lstStyle/>
          <a:p>
            <a:r>
              <a:rPr kumimoji="1" lang="en-US" altLang="zh-CN" sz="2800" b="1" dirty="0">
                <a:solidFill>
                  <a:srgbClr val="3333FF"/>
                </a:solidFill>
                <a:latin typeface="Times New Roman" pitchFamily="18" charset="0"/>
                <a:cs typeface="Times New Roman" pitchFamily="18" charset="0"/>
              </a:rPr>
              <a:t>Glycogen is extended from the</a:t>
            </a:r>
          </a:p>
          <a:p>
            <a:r>
              <a:rPr kumimoji="1" lang="en-US" altLang="zh-CN" sz="2800" b="1" dirty="0">
                <a:solidFill>
                  <a:srgbClr val="3333FF"/>
                </a:solidFill>
                <a:latin typeface="Times New Roman" pitchFamily="18" charset="0"/>
                <a:cs typeface="Times New Roman" pitchFamily="18" charset="0"/>
              </a:rPr>
              <a:t>nonreducing end using UDP-glucose</a:t>
            </a:r>
          </a:p>
        </p:txBody>
      </p:sp>
      <p:sp>
        <p:nvSpPr>
          <p:cNvPr id="14340" name="Rectangle 7"/>
          <p:cNvSpPr>
            <a:spLocks noChangeArrowheads="1"/>
          </p:cNvSpPr>
          <p:nvPr/>
        </p:nvSpPr>
        <p:spPr bwMode="auto">
          <a:xfrm>
            <a:off x="3419475" y="3789040"/>
            <a:ext cx="936625" cy="503560"/>
          </a:xfrm>
          <a:prstGeom prst="rect">
            <a:avLst/>
          </a:prstGeom>
          <a:noFill/>
          <a:ln w="38100">
            <a:solidFill>
              <a:srgbClr val="FF0000"/>
            </a:solidFill>
            <a:miter lim="800000"/>
            <a:headEnd type="none" w="sm" len="sm"/>
            <a:tailEnd type="none" w="sm" len="sm"/>
          </a:ln>
        </p:spPr>
        <p:txBody>
          <a:bodyPr wrap="none" anchor="ctr"/>
          <a:lstStyle/>
          <a:p>
            <a:endParaRPr lang="zh-CN" altLang="en-US"/>
          </a:p>
        </p:txBody>
      </p:sp>
      <p:sp>
        <p:nvSpPr>
          <p:cNvPr id="5" name="矩形 4"/>
          <p:cNvSpPr/>
          <p:nvPr/>
        </p:nvSpPr>
        <p:spPr>
          <a:xfrm>
            <a:off x="1331640" y="2636912"/>
            <a:ext cx="1440160" cy="432048"/>
          </a:xfrm>
          <a:prstGeom prst="rect">
            <a:avLst/>
          </a:prstGeom>
          <a:noFill/>
          <a:ln w="3810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srcRect/>
          <a:stretch>
            <a:fillRect/>
          </a:stretch>
        </p:blipFill>
        <p:spPr bwMode="auto">
          <a:xfrm>
            <a:off x="1547813" y="0"/>
            <a:ext cx="6005512" cy="6097588"/>
          </a:xfrm>
          <a:prstGeom prst="rect">
            <a:avLst/>
          </a:prstGeom>
          <a:noFill/>
          <a:ln w="9525">
            <a:noFill/>
            <a:miter lim="800000"/>
            <a:headEnd/>
            <a:tailEnd/>
          </a:ln>
        </p:spPr>
      </p:pic>
      <p:sp>
        <p:nvSpPr>
          <p:cNvPr id="15363" name="Text Box 3"/>
          <p:cNvSpPr txBox="1">
            <a:spLocks noChangeArrowheads="1"/>
          </p:cNvSpPr>
          <p:nvPr/>
        </p:nvSpPr>
        <p:spPr bwMode="auto">
          <a:xfrm>
            <a:off x="1115616" y="6237312"/>
            <a:ext cx="7059612" cy="519113"/>
          </a:xfrm>
          <a:prstGeom prst="rect">
            <a:avLst/>
          </a:prstGeom>
          <a:noFill/>
          <a:ln w="12700" cap="sq" algn="ctr">
            <a:noFill/>
            <a:miter lim="800000"/>
            <a:headEnd/>
            <a:tailEnd/>
          </a:ln>
        </p:spPr>
        <p:txBody>
          <a:bodyPr wrap="none">
            <a:spAutoFit/>
          </a:bodyPr>
          <a:lstStyle/>
          <a:p>
            <a:pPr algn="ctr"/>
            <a:r>
              <a:rPr lang="en-US" altLang="zh-CN" sz="2800" b="1" dirty="0">
                <a:solidFill>
                  <a:srgbClr val="3333FF"/>
                </a:solidFill>
                <a:latin typeface="Times New Roman" pitchFamily="18" charset="0"/>
              </a:rPr>
              <a:t>Regulation of muscle glycogen phosphorylase</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srcRect/>
          <a:stretch>
            <a:fillRect/>
          </a:stretch>
        </p:blipFill>
        <p:spPr bwMode="auto">
          <a:xfrm>
            <a:off x="2700338" y="760413"/>
            <a:ext cx="5908675" cy="6097587"/>
          </a:xfrm>
          <a:prstGeom prst="rect">
            <a:avLst/>
          </a:prstGeom>
          <a:noFill/>
          <a:ln w="9525">
            <a:noFill/>
            <a:miter lim="800000"/>
            <a:headEnd/>
            <a:tailEnd/>
          </a:ln>
        </p:spPr>
      </p:pic>
      <p:sp>
        <p:nvSpPr>
          <p:cNvPr id="16387" name="Text Box 3"/>
          <p:cNvSpPr txBox="1">
            <a:spLocks noChangeArrowheads="1"/>
          </p:cNvSpPr>
          <p:nvPr/>
        </p:nvSpPr>
        <p:spPr bwMode="auto">
          <a:xfrm>
            <a:off x="12944" y="112713"/>
            <a:ext cx="3070225" cy="3540125"/>
          </a:xfrm>
          <a:prstGeom prst="rect">
            <a:avLst/>
          </a:prstGeom>
          <a:noFill/>
          <a:ln w="12700">
            <a:noFill/>
            <a:miter lim="800000"/>
            <a:headEnd type="none" w="sm" len="sm"/>
            <a:tailEnd type="none" w="sm" len="sm"/>
          </a:ln>
        </p:spPr>
        <p:txBody>
          <a:bodyPr wrap="none">
            <a:spAutoFit/>
          </a:bodyPr>
          <a:lstStyle/>
          <a:p>
            <a:r>
              <a:rPr kumimoji="1" lang="en-US" altLang="zh-CN" sz="2800" b="1" dirty="0">
                <a:solidFill>
                  <a:srgbClr val="3333FF"/>
                </a:solidFill>
                <a:latin typeface="Times New Roman" pitchFamily="18" charset="0"/>
                <a:cs typeface="Times New Roman" pitchFamily="18" charset="0"/>
              </a:rPr>
              <a:t>Glycogen synthase</a:t>
            </a:r>
          </a:p>
          <a:p>
            <a:r>
              <a:rPr kumimoji="1" lang="en-US" altLang="zh-CN" sz="2800" b="1" dirty="0">
                <a:solidFill>
                  <a:srgbClr val="3333FF"/>
                </a:solidFill>
                <a:latin typeface="Times New Roman" pitchFamily="18" charset="0"/>
                <a:cs typeface="Times New Roman" pitchFamily="18" charset="0"/>
              </a:rPr>
              <a:t>and phosphorylase</a:t>
            </a:r>
          </a:p>
          <a:p>
            <a:r>
              <a:rPr kumimoji="1" lang="en-US" altLang="zh-CN" sz="2800" b="1" dirty="0">
                <a:solidFill>
                  <a:srgbClr val="3333FF"/>
                </a:solidFill>
                <a:latin typeface="Times New Roman" pitchFamily="18" charset="0"/>
                <a:cs typeface="Times New Roman" pitchFamily="18" charset="0"/>
              </a:rPr>
              <a:t>are reciprocally</a:t>
            </a:r>
          </a:p>
          <a:p>
            <a:r>
              <a:rPr kumimoji="1" lang="en-US" altLang="zh-CN" sz="2800" b="1" dirty="0">
                <a:solidFill>
                  <a:srgbClr val="3333FF"/>
                </a:solidFill>
                <a:latin typeface="Times New Roman" pitchFamily="18" charset="0"/>
                <a:cs typeface="Times New Roman" pitchFamily="18" charset="0"/>
              </a:rPr>
              <a:t>regulated by </a:t>
            </a:r>
          </a:p>
          <a:p>
            <a:r>
              <a:rPr kumimoji="1" lang="en-US" altLang="zh-CN" sz="2800" b="1" dirty="0">
                <a:solidFill>
                  <a:srgbClr val="3333FF"/>
                </a:solidFill>
                <a:latin typeface="Times New Roman" pitchFamily="18" charset="0"/>
                <a:cs typeface="Times New Roman" pitchFamily="18" charset="0"/>
              </a:rPr>
              <a:t>hormones via</a:t>
            </a:r>
          </a:p>
          <a:p>
            <a:r>
              <a:rPr kumimoji="1" lang="en-US" altLang="zh-CN" sz="2800" b="1" dirty="0">
                <a:solidFill>
                  <a:srgbClr val="3333FF"/>
                </a:solidFill>
                <a:latin typeface="Times New Roman" pitchFamily="18" charset="0"/>
                <a:cs typeface="Times New Roman" pitchFamily="18" charset="0"/>
              </a:rPr>
              <a:t>phosphorylation-</a:t>
            </a:r>
          </a:p>
          <a:p>
            <a:r>
              <a:rPr kumimoji="1" lang="en-US" altLang="zh-CN" sz="2800" b="1" dirty="0">
                <a:solidFill>
                  <a:srgbClr val="3333FF"/>
                </a:solidFill>
                <a:latin typeface="Times New Roman" pitchFamily="18" charset="0"/>
                <a:cs typeface="Times New Roman" pitchFamily="18" charset="0"/>
              </a:rPr>
              <a:t>dephosphorylation</a:t>
            </a:r>
          </a:p>
          <a:p>
            <a:endParaRPr lang="en-US" altLang="zh-CN" sz="2800" b="1" dirty="0">
              <a:solidFill>
                <a:srgbClr val="3333FF"/>
              </a:solidFill>
              <a:latin typeface="Times New Roman" pitchFamily="18" charset="0"/>
              <a:cs typeface="Times New Roman" pitchFamily="18" charset="0"/>
            </a:endParaRPr>
          </a:p>
        </p:txBody>
      </p:sp>
      <p:sp>
        <p:nvSpPr>
          <p:cNvPr id="16388" name="Text Box 5"/>
          <p:cNvSpPr txBox="1">
            <a:spLocks noChangeArrowheads="1"/>
          </p:cNvSpPr>
          <p:nvPr/>
        </p:nvSpPr>
        <p:spPr bwMode="auto">
          <a:xfrm>
            <a:off x="7235825" y="908050"/>
            <a:ext cx="1619250" cy="1816100"/>
          </a:xfrm>
          <a:prstGeom prst="rect">
            <a:avLst/>
          </a:prstGeom>
          <a:noFill/>
          <a:ln w="12700">
            <a:noFill/>
            <a:miter lim="800000"/>
            <a:headEnd type="none" w="sm" len="sm"/>
            <a:tailEnd type="none" w="sm" len="sm"/>
          </a:ln>
        </p:spPr>
        <p:txBody>
          <a:bodyPr wrap="none">
            <a:spAutoFit/>
          </a:bodyPr>
          <a:lstStyle/>
          <a:p>
            <a:r>
              <a:rPr lang="en-US" altLang="zh-CN" sz="2800" b="1" dirty="0">
                <a:latin typeface="Times New Roman" pitchFamily="18" charset="0"/>
                <a:cs typeface="Times New Roman" pitchFamily="18" charset="0"/>
              </a:rPr>
              <a:t>Glycogen</a:t>
            </a:r>
          </a:p>
          <a:p>
            <a:r>
              <a:rPr lang="en-US" altLang="zh-CN" sz="2800" b="1" dirty="0">
                <a:latin typeface="Times New Roman" pitchFamily="18" charset="0"/>
                <a:cs typeface="Times New Roman" pitchFamily="18" charset="0"/>
              </a:rPr>
              <a:t>synthase</a:t>
            </a:r>
          </a:p>
          <a:p>
            <a:r>
              <a:rPr lang="en-US" altLang="zh-CN" sz="2800" b="1" dirty="0">
                <a:latin typeface="Times New Roman" pitchFamily="18" charset="0"/>
                <a:cs typeface="Times New Roman" pitchFamily="18" charset="0"/>
              </a:rPr>
              <a:t>kinase </a:t>
            </a:r>
          </a:p>
          <a:p>
            <a:r>
              <a:rPr lang="en-US" altLang="zh-CN" sz="2800" b="1" dirty="0">
                <a:latin typeface="Times New Roman" pitchFamily="18" charset="0"/>
                <a:cs typeface="Times New Roman" pitchFamily="18" charset="0"/>
              </a:rPr>
              <a:t>(GSK3)</a:t>
            </a:r>
          </a:p>
        </p:txBody>
      </p:sp>
      <p:sp>
        <p:nvSpPr>
          <p:cNvPr id="16389" name="Line 6"/>
          <p:cNvSpPr>
            <a:spLocks noChangeShapeType="1"/>
          </p:cNvSpPr>
          <p:nvPr/>
        </p:nvSpPr>
        <p:spPr bwMode="auto">
          <a:xfrm>
            <a:off x="8027988" y="2708275"/>
            <a:ext cx="0" cy="936625"/>
          </a:xfrm>
          <a:prstGeom prst="line">
            <a:avLst/>
          </a:prstGeom>
          <a:noFill/>
          <a:ln w="38100">
            <a:solidFill>
              <a:srgbClr val="FF0000"/>
            </a:solidFill>
            <a:round/>
            <a:headEnd type="none" w="sm" len="sm"/>
            <a:tailEnd type="triangle" w="sm" len="sm"/>
          </a:ln>
        </p:spPr>
        <p:txBody>
          <a:bodyPr wrap="none"/>
          <a:lstStyle/>
          <a:p>
            <a:endParaRPr lang="zh-CN" altLang="en-US"/>
          </a:p>
        </p:txBody>
      </p:sp>
      <p:sp>
        <p:nvSpPr>
          <p:cNvPr id="16390" name="Rectangle 7"/>
          <p:cNvSpPr>
            <a:spLocks noChangeArrowheads="1"/>
          </p:cNvSpPr>
          <p:nvPr/>
        </p:nvSpPr>
        <p:spPr bwMode="auto">
          <a:xfrm>
            <a:off x="7235825" y="981075"/>
            <a:ext cx="1657350" cy="1655763"/>
          </a:xfrm>
          <a:prstGeom prst="rect">
            <a:avLst/>
          </a:prstGeom>
          <a:noFill/>
          <a:ln w="28575">
            <a:solidFill>
              <a:srgbClr val="FF0000"/>
            </a:solidFill>
            <a:miter lim="800000"/>
            <a:headEnd type="none" w="sm" len="sm"/>
            <a:tailEnd type="none" w="sm" len="sm"/>
          </a:ln>
        </p:spPr>
        <p:txBody>
          <a:bodyPr wrap="none" anchor="ctr"/>
          <a:lstStyle/>
          <a:p>
            <a:endParaRPr lang="zh-CN" altLang="en-US">
              <a:latin typeface="Calibri" pitchFamily="34" charset="0"/>
            </a:endParaRPr>
          </a:p>
        </p:txBody>
      </p:sp>
      <p:sp>
        <p:nvSpPr>
          <p:cNvPr id="16391" name="Text Box 8"/>
          <p:cNvSpPr txBox="1">
            <a:spLocks noChangeArrowheads="1"/>
          </p:cNvSpPr>
          <p:nvPr/>
        </p:nvSpPr>
        <p:spPr bwMode="auto">
          <a:xfrm>
            <a:off x="158750" y="4767263"/>
            <a:ext cx="2854325" cy="830262"/>
          </a:xfrm>
          <a:prstGeom prst="rect">
            <a:avLst/>
          </a:prstGeom>
          <a:noFill/>
          <a:ln w="12700">
            <a:noFill/>
            <a:miter lim="800000"/>
            <a:headEnd type="none" w="sm" len="sm"/>
            <a:tailEnd type="none" w="sm" len="sm"/>
          </a:ln>
        </p:spPr>
        <p:txBody>
          <a:bodyPr wrap="none">
            <a:spAutoFit/>
          </a:bodyPr>
          <a:lstStyle/>
          <a:p>
            <a:r>
              <a:rPr lang="en-US" altLang="zh-CN" sz="2400" b="1" dirty="0">
                <a:latin typeface="Times New Roman" pitchFamily="18" charset="0"/>
                <a:cs typeface="Times New Roman" pitchFamily="18" charset="0"/>
              </a:rPr>
              <a:t>Phosphoprotein</a:t>
            </a:r>
          </a:p>
          <a:p>
            <a:r>
              <a:rPr lang="en-US" altLang="zh-CN" sz="2400" b="1" dirty="0">
                <a:latin typeface="Times New Roman" pitchFamily="18" charset="0"/>
                <a:cs typeface="Times New Roman" pitchFamily="18" charset="0"/>
              </a:rPr>
              <a:t>phosphatase 1 (PP1)</a:t>
            </a:r>
          </a:p>
        </p:txBody>
      </p:sp>
      <p:sp>
        <p:nvSpPr>
          <p:cNvPr id="16392" name="Rectangle 9"/>
          <p:cNvSpPr>
            <a:spLocks noChangeArrowheads="1"/>
          </p:cNvSpPr>
          <p:nvPr/>
        </p:nvSpPr>
        <p:spPr bwMode="auto">
          <a:xfrm>
            <a:off x="179388" y="4797426"/>
            <a:ext cx="3024460" cy="800100"/>
          </a:xfrm>
          <a:prstGeom prst="rect">
            <a:avLst/>
          </a:prstGeom>
          <a:noFill/>
          <a:ln w="28575">
            <a:solidFill>
              <a:schemeClr val="tx1"/>
            </a:solidFill>
            <a:miter lim="800000"/>
            <a:headEnd type="none" w="sm" len="sm"/>
            <a:tailEnd type="none" w="sm" len="sm"/>
          </a:ln>
        </p:spPr>
        <p:txBody>
          <a:bodyPr wrap="none" anchor="ctr"/>
          <a:lstStyle/>
          <a:p>
            <a:endParaRPr lang="zh-CN" altLang="en-US">
              <a:latin typeface="Calibri" pitchFamily="34" charset="0"/>
            </a:endParaRPr>
          </a:p>
        </p:txBody>
      </p:sp>
      <p:sp>
        <p:nvSpPr>
          <p:cNvPr id="16393" name="Line 11"/>
          <p:cNvSpPr>
            <a:spLocks noChangeShapeType="1"/>
          </p:cNvSpPr>
          <p:nvPr/>
        </p:nvSpPr>
        <p:spPr bwMode="auto">
          <a:xfrm flipV="1">
            <a:off x="1692275" y="3789363"/>
            <a:ext cx="1150938" cy="935037"/>
          </a:xfrm>
          <a:prstGeom prst="line">
            <a:avLst/>
          </a:prstGeom>
          <a:noFill/>
          <a:ln w="28575">
            <a:solidFill>
              <a:schemeClr val="tx1"/>
            </a:solidFill>
            <a:round/>
            <a:headEnd type="none" w="sm" len="sm"/>
            <a:tailEnd type="triangle" w="sm" len="sm"/>
          </a:ln>
        </p:spPr>
        <p:txBody>
          <a:bodyPr wrap="none"/>
          <a:lstStyle/>
          <a:p>
            <a:endParaRPr lang="zh-CN" altLang="en-US"/>
          </a:p>
        </p:txBody>
      </p:sp>
      <p:sp>
        <p:nvSpPr>
          <p:cNvPr id="16394" name="Line 12"/>
          <p:cNvSpPr>
            <a:spLocks noChangeShapeType="1"/>
          </p:cNvSpPr>
          <p:nvPr/>
        </p:nvSpPr>
        <p:spPr bwMode="auto">
          <a:xfrm flipV="1">
            <a:off x="1692275" y="4292600"/>
            <a:ext cx="1295400" cy="431800"/>
          </a:xfrm>
          <a:prstGeom prst="line">
            <a:avLst/>
          </a:prstGeom>
          <a:noFill/>
          <a:ln w="28575">
            <a:solidFill>
              <a:schemeClr val="tx1"/>
            </a:solidFill>
            <a:round/>
            <a:headEnd type="none" w="sm" len="sm"/>
            <a:tailEnd type="triangle" w="sm" len="sm"/>
          </a:ln>
        </p:spPr>
        <p:txBody>
          <a:bodyPr wrap="none"/>
          <a:lstStyle/>
          <a:p>
            <a:endParaRPr lang="zh-CN" alt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srcRect/>
          <a:stretch>
            <a:fillRect/>
          </a:stretch>
        </p:blipFill>
        <p:spPr bwMode="auto">
          <a:xfrm>
            <a:off x="1835150" y="0"/>
            <a:ext cx="5541963" cy="6097588"/>
          </a:xfrm>
          <a:prstGeom prst="rect">
            <a:avLst/>
          </a:prstGeom>
          <a:noFill/>
          <a:ln w="9525">
            <a:noFill/>
            <a:miter lim="800000"/>
            <a:headEnd/>
            <a:tailEnd/>
          </a:ln>
        </p:spPr>
      </p:pic>
      <p:sp>
        <p:nvSpPr>
          <p:cNvPr id="17411" name="Text Box 3"/>
          <p:cNvSpPr txBox="1">
            <a:spLocks noChangeArrowheads="1"/>
          </p:cNvSpPr>
          <p:nvPr/>
        </p:nvSpPr>
        <p:spPr bwMode="auto">
          <a:xfrm>
            <a:off x="683568" y="6097588"/>
            <a:ext cx="8107362" cy="579438"/>
          </a:xfrm>
          <a:prstGeom prst="rect">
            <a:avLst/>
          </a:prstGeom>
          <a:noFill/>
          <a:ln w="12700">
            <a:noFill/>
            <a:miter lim="800000"/>
            <a:headEnd type="none" w="sm" len="sm"/>
            <a:tailEnd type="none" w="sm" len="sm"/>
          </a:ln>
        </p:spPr>
        <p:txBody>
          <a:bodyPr wrap="none">
            <a:spAutoFit/>
          </a:bodyPr>
          <a:lstStyle/>
          <a:p>
            <a:r>
              <a:rPr lang="en-US" altLang="zh-CN" sz="3200" b="1" dirty="0">
                <a:solidFill>
                  <a:srgbClr val="3333FF"/>
                </a:solidFill>
                <a:latin typeface="Times New Roman" pitchFamily="18" charset="0"/>
                <a:cs typeface="Times New Roman" pitchFamily="18" charset="0"/>
              </a:rPr>
              <a:t>Effects of GSK3 on glycogen synthase activity</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figure 6-36"/>
          <p:cNvPicPr>
            <a:picLocks noChangeAspect="1" noChangeArrowheads="1"/>
          </p:cNvPicPr>
          <p:nvPr/>
        </p:nvPicPr>
        <p:blipFill>
          <a:blip r:embed="rId3"/>
          <a:srcRect/>
          <a:stretch>
            <a:fillRect/>
          </a:stretch>
        </p:blipFill>
        <p:spPr bwMode="auto">
          <a:xfrm>
            <a:off x="1600200" y="165100"/>
            <a:ext cx="6248400" cy="5953125"/>
          </a:xfrm>
          <a:prstGeom prst="rect">
            <a:avLst/>
          </a:prstGeom>
          <a:noFill/>
          <a:ln w="9525">
            <a:noFill/>
            <a:miter lim="800000"/>
            <a:headEnd/>
            <a:tailEnd/>
          </a:ln>
        </p:spPr>
      </p:pic>
      <p:sp>
        <p:nvSpPr>
          <p:cNvPr id="97283" name="TextBox 2"/>
          <p:cNvSpPr txBox="1">
            <a:spLocks noChangeArrowheads="1"/>
          </p:cNvSpPr>
          <p:nvPr/>
        </p:nvSpPr>
        <p:spPr bwMode="auto">
          <a:xfrm>
            <a:off x="502443" y="5969000"/>
            <a:ext cx="8443913" cy="954088"/>
          </a:xfrm>
          <a:prstGeom prst="rect">
            <a:avLst/>
          </a:prstGeom>
          <a:noFill/>
          <a:ln w="9525">
            <a:noFill/>
            <a:miter lim="800000"/>
            <a:headEnd/>
            <a:tailEnd/>
          </a:ln>
        </p:spPr>
        <p:txBody>
          <a:bodyPr wrap="none">
            <a:spAutoFit/>
          </a:bodyPr>
          <a:lstStyle/>
          <a:p>
            <a:pPr algn="ctr"/>
            <a:r>
              <a:rPr lang="en-US" altLang="zh-CN" sz="2800" b="1" dirty="0">
                <a:solidFill>
                  <a:srgbClr val="0000FF"/>
                </a:solidFill>
                <a:latin typeface="Times New Roman" charset="0"/>
                <a:cs typeface="Times New Roman" charset="0"/>
              </a:rPr>
              <a:t>Regulation of </a:t>
            </a:r>
            <a:r>
              <a:rPr lang="en-US" altLang="zh-CN" sz="2800" b="1" dirty="0">
                <a:solidFill>
                  <a:srgbClr val="FF0000"/>
                </a:solidFill>
                <a:latin typeface="Times New Roman" charset="0"/>
                <a:cs typeface="Times New Roman" charset="0"/>
              </a:rPr>
              <a:t>muscle</a:t>
            </a:r>
            <a:r>
              <a:rPr lang="en-US" altLang="zh-CN" sz="2800" b="1" dirty="0">
                <a:solidFill>
                  <a:srgbClr val="0000FF"/>
                </a:solidFill>
                <a:latin typeface="Times New Roman" charset="0"/>
                <a:cs typeface="Times New Roman" charset="0"/>
              </a:rPr>
              <a:t> glycogen phosphorylase activity </a:t>
            </a:r>
          </a:p>
          <a:p>
            <a:pPr algn="ctr"/>
            <a:r>
              <a:rPr lang="en-US" altLang="zh-CN" sz="2800" b="1" dirty="0">
                <a:solidFill>
                  <a:srgbClr val="0000FF"/>
                </a:solidFill>
                <a:latin typeface="Times New Roman" charset="0"/>
                <a:cs typeface="Times New Roman" charset="0"/>
              </a:rPr>
              <a:t>by multiple </a:t>
            </a:r>
            <a:r>
              <a:rPr lang="en-US" altLang="zh-CN" sz="2800" b="1" dirty="0" smtClean="0">
                <a:solidFill>
                  <a:srgbClr val="0000FF"/>
                </a:solidFill>
                <a:latin typeface="Times New Roman" charset="0"/>
                <a:cs typeface="Times New Roman" charset="0"/>
              </a:rPr>
              <a:t>mechanisms</a:t>
            </a:r>
            <a:r>
              <a:rPr lang="zh-CN" altLang="en-US" sz="2800" b="1" dirty="0" smtClean="0">
                <a:solidFill>
                  <a:srgbClr val="FF0000"/>
                </a:solidFill>
                <a:latin typeface="Times New Roman" charset="0"/>
                <a:cs typeface="Times New Roman" charset="0"/>
              </a:rPr>
              <a:t>*****</a:t>
            </a:r>
            <a:endParaRPr lang="zh-CN" altLang="en-US" sz="2800" b="1" dirty="0">
              <a:solidFill>
                <a:srgbClr val="FF0000"/>
              </a:solidFill>
              <a:latin typeface="Times New Roman" charset="0"/>
              <a:cs typeface="Times New Roman" charset="0"/>
            </a:endParaRPr>
          </a:p>
        </p:txBody>
      </p:sp>
      <p:sp>
        <p:nvSpPr>
          <p:cNvPr id="97284" name="TextBox 3"/>
          <p:cNvSpPr txBox="1">
            <a:spLocks noChangeArrowheads="1"/>
          </p:cNvSpPr>
          <p:nvPr/>
        </p:nvSpPr>
        <p:spPr bwMode="auto">
          <a:xfrm>
            <a:off x="187325" y="2208211"/>
            <a:ext cx="1303338" cy="708025"/>
          </a:xfrm>
          <a:prstGeom prst="rect">
            <a:avLst/>
          </a:prstGeom>
          <a:noFill/>
          <a:ln w="9525">
            <a:noFill/>
            <a:miter lim="800000"/>
            <a:headEnd/>
            <a:tailEnd/>
          </a:ln>
        </p:spPr>
        <p:txBody>
          <a:bodyPr wrap="none">
            <a:spAutoFit/>
          </a:bodyPr>
          <a:lstStyle/>
          <a:p>
            <a:r>
              <a:rPr lang="en-US" altLang="zh-CN" sz="2000" b="1" dirty="0">
                <a:solidFill>
                  <a:srgbClr val="FF0000"/>
                </a:solidFill>
                <a:latin typeface="Times New Roman" charset="0"/>
                <a:cs typeface="Times New Roman" charset="0"/>
              </a:rPr>
              <a:t>Allosteric </a:t>
            </a:r>
          </a:p>
          <a:p>
            <a:r>
              <a:rPr lang="en-US" altLang="zh-CN" sz="2000" b="1" dirty="0">
                <a:solidFill>
                  <a:srgbClr val="FF0000"/>
                </a:solidFill>
                <a:latin typeface="Times New Roman" charset="0"/>
                <a:cs typeface="Times New Roman" charset="0"/>
              </a:rPr>
              <a:t>regulation</a:t>
            </a:r>
            <a:endParaRPr lang="zh-CN" altLang="en-US" sz="2000" b="1" dirty="0">
              <a:solidFill>
                <a:srgbClr val="FF0000"/>
              </a:solidFill>
              <a:latin typeface="Times New Roman" charset="0"/>
              <a:cs typeface="Times New Roman" charset="0"/>
            </a:endParaRPr>
          </a:p>
        </p:txBody>
      </p:sp>
      <p:cxnSp>
        <p:nvCxnSpPr>
          <p:cNvPr id="97285" name="直接箭头连接符 5"/>
          <p:cNvCxnSpPr>
            <a:cxnSpLocks noChangeShapeType="1"/>
          </p:cNvCxnSpPr>
          <p:nvPr/>
        </p:nvCxnSpPr>
        <p:spPr bwMode="auto">
          <a:xfrm>
            <a:off x="1447800" y="2590800"/>
            <a:ext cx="685800" cy="1588"/>
          </a:xfrm>
          <a:prstGeom prst="straightConnector1">
            <a:avLst/>
          </a:prstGeom>
          <a:noFill/>
          <a:ln w="38100" algn="ctr">
            <a:solidFill>
              <a:srgbClr val="FF0000"/>
            </a:solidFill>
            <a:round/>
            <a:headEnd/>
            <a:tailEnd type="arrow" w="med" len="med"/>
          </a:ln>
        </p:spPr>
      </p:cxnSp>
      <p:sp>
        <p:nvSpPr>
          <p:cNvPr id="97286" name="TextBox 6"/>
          <p:cNvSpPr txBox="1">
            <a:spLocks noChangeArrowheads="1"/>
          </p:cNvSpPr>
          <p:nvPr/>
        </p:nvSpPr>
        <p:spPr bwMode="auto">
          <a:xfrm>
            <a:off x="152400" y="914400"/>
            <a:ext cx="1563688" cy="708025"/>
          </a:xfrm>
          <a:prstGeom prst="rect">
            <a:avLst/>
          </a:prstGeom>
          <a:noFill/>
          <a:ln w="9525">
            <a:noFill/>
            <a:miter lim="800000"/>
            <a:headEnd/>
            <a:tailEnd/>
          </a:ln>
        </p:spPr>
        <p:txBody>
          <a:bodyPr wrap="none">
            <a:spAutoFit/>
          </a:bodyPr>
          <a:lstStyle/>
          <a:p>
            <a:r>
              <a:rPr lang="en-US" altLang="zh-CN" sz="2000" b="1" dirty="0">
                <a:solidFill>
                  <a:srgbClr val="0000FF"/>
                </a:solidFill>
                <a:latin typeface="Times New Roman" charset="0"/>
                <a:cs typeface="Times New Roman" charset="0"/>
              </a:rPr>
              <a:t>Covalent</a:t>
            </a:r>
          </a:p>
          <a:p>
            <a:r>
              <a:rPr lang="en-US" altLang="zh-CN" sz="2000" b="1" dirty="0">
                <a:solidFill>
                  <a:srgbClr val="0000FF"/>
                </a:solidFill>
                <a:latin typeface="Times New Roman" charset="0"/>
                <a:cs typeface="Times New Roman" charset="0"/>
              </a:rPr>
              <a:t>modification</a:t>
            </a:r>
            <a:endParaRPr lang="zh-CN" altLang="en-US" sz="2000" b="1">
              <a:solidFill>
                <a:srgbClr val="0000FF"/>
              </a:solidFill>
              <a:latin typeface="Times New Roman" charset="0"/>
              <a:cs typeface="Times New Roman" charset="0"/>
            </a:endParaRPr>
          </a:p>
        </p:txBody>
      </p:sp>
      <p:cxnSp>
        <p:nvCxnSpPr>
          <p:cNvPr id="97287" name="直接箭头连接符 7"/>
          <p:cNvCxnSpPr>
            <a:cxnSpLocks noChangeShapeType="1"/>
          </p:cNvCxnSpPr>
          <p:nvPr/>
        </p:nvCxnSpPr>
        <p:spPr bwMode="auto">
          <a:xfrm>
            <a:off x="1524000" y="1219200"/>
            <a:ext cx="685800" cy="1588"/>
          </a:xfrm>
          <a:prstGeom prst="straightConnector1">
            <a:avLst/>
          </a:prstGeom>
          <a:noFill/>
          <a:ln w="38100" algn="ctr">
            <a:solidFill>
              <a:srgbClr val="0000FF"/>
            </a:solidFill>
            <a:round/>
            <a:headEnd/>
            <a:tailEnd type="arrow" w="med" len="med"/>
          </a:ln>
        </p:spPr>
      </p:cxnSp>
      <p:cxnSp>
        <p:nvCxnSpPr>
          <p:cNvPr id="97288" name="直接箭头连接符 8"/>
          <p:cNvCxnSpPr>
            <a:cxnSpLocks noChangeShapeType="1"/>
          </p:cNvCxnSpPr>
          <p:nvPr/>
        </p:nvCxnSpPr>
        <p:spPr bwMode="auto">
          <a:xfrm>
            <a:off x="1418084" y="1649412"/>
            <a:ext cx="3352800" cy="838200"/>
          </a:xfrm>
          <a:prstGeom prst="straightConnector1">
            <a:avLst/>
          </a:prstGeom>
          <a:noFill/>
          <a:ln w="38100" algn="ctr">
            <a:solidFill>
              <a:srgbClr val="0000FF"/>
            </a:solidFill>
            <a:round/>
            <a:headEnd/>
            <a:tailEnd type="arrow" w="med" len="med"/>
          </a:ln>
        </p:spPr>
      </p:cxnSp>
      <p:sp>
        <p:nvSpPr>
          <p:cNvPr id="97290" name="TextBox 11"/>
          <p:cNvSpPr txBox="1">
            <a:spLocks noChangeArrowheads="1"/>
          </p:cNvSpPr>
          <p:nvPr/>
        </p:nvSpPr>
        <p:spPr bwMode="auto">
          <a:xfrm>
            <a:off x="152400" y="4114800"/>
            <a:ext cx="1373188" cy="1077913"/>
          </a:xfrm>
          <a:prstGeom prst="rect">
            <a:avLst/>
          </a:prstGeom>
          <a:noFill/>
          <a:ln w="9525">
            <a:noFill/>
            <a:miter lim="800000"/>
            <a:headEnd/>
            <a:tailEnd/>
          </a:ln>
        </p:spPr>
        <p:txBody>
          <a:bodyPr wrap="none">
            <a:spAutoFit/>
          </a:bodyPr>
          <a:lstStyle/>
          <a:p>
            <a:r>
              <a:rPr lang="en-US" altLang="zh-CN" sz="2000" b="1" dirty="0">
                <a:latin typeface="Times New Roman" charset="0"/>
                <a:cs typeface="Times New Roman" charset="0"/>
              </a:rPr>
              <a:t>Hormonal </a:t>
            </a:r>
          </a:p>
          <a:p>
            <a:r>
              <a:rPr lang="en-US" altLang="zh-CN" sz="2000" b="1" dirty="0">
                <a:latin typeface="Times New Roman" charset="0"/>
                <a:cs typeface="Times New Roman" charset="0"/>
              </a:rPr>
              <a:t>regulation</a:t>
            </a:r>
            <a:endParaRPr lang="zh-CN" altLang="en-US" sz="2000" b="1">
              <a:latin typeface="Times New Roman" charset="0"/>
              <a:cs typeface="Times New Roman" charset="0"/>
            </a:endParaRPr>
          </a:p>
          <a:p>
            <a:endParaRPr lang="zh-CN" altLang="en-US"/>
          </a:p>
        </p:txBody>
      </p:sp>
      <p:cxnSp>
        <p:nvCxnSpPr>
          <p:cNvPr id="97291" name="直接箭头连接符 13"/>
          <p:cNvCxnSpPr>
            <a:cxnSpLocks noChangeShapeType="1"/>
          </p:cNvCxnSpPr>
          <p:nvPr/>
        </p:nvCxnSpPr>
        <p:spPr bwMode="auto">
          <a:xfrm flipV="1">
            <a:off x="1600200" y="4267200"/>
            <a:ext cx="609600" cy="228600"/>
          </a:xfrm>
          <a:prstGeom prst="straightConnector1">
            <a:avLst/>
          </a:prstGeom>
          <a:noFill/>
          <a:ln w="38100" algn="ctr">
            <a:solidFill>
              <a:schemeClr val="tx1"/>
            </a:solidFill>
            <a:round/>
            <a:headEnd/>
            <a:tailEnd type="arrow" w="med" len="med"/>
          </a:ln>
        </p:spPr>
      </p:cxnSp>
      <p:cxnSp>
        <p:nvCxnSpPr>
          <p:cNvPr id="97292" name="直接箭头连接符 14"/>
          <p:cNvCxnSpPr>
            <a:cxnSpLocks noChangeShapeType="1"/>
          </p:cNvCxnSpPr>
          <p:nvPr/>
        </p:nvCxnSpPr>
        <p:spPr bwMode="auto">
          <a:xfrm>
            <a:off x="1524000" y="4648200"/>
            <a:ext cx="609600" cy="304800"/>
          </a:xfrm>
          <a:prstGeom prst="straightConnector1">
            <a:avLst/>
          </a:prstGeom>
          <a:noFill/>
          <a:ln w="38100" algn="ctr">
            <a:solidFill>
              <a:schemeClr val="tx1"/>
            </a:solidFill>
            <a:round/>
            <a:headEnd/>
            <a:tailEnd type="arrow" w="med" len="med"/>
          </a:ln>
        </p:spPr>
      </p:cxn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79013" y="260648"/>
            <a:ext cx="8928992" cy="1143000"/>
          </a:xfrm>
        </p:spPr>
        <p:txBody>
          <a:bodyPr/>
          <a:lstStyle/>
          <a:p>
            <a:pPr marL="342900" indent="-342900" eaLnBrk="1" hangingPunct="1">
              <a:lnSpc>
                <a:spcPts val="6600"/>
              </a:lnSpc>
              <a:spcBef>
                <a:spcPts val="0"/>
              </a:spcBef>
            </a:pPr>
            <a:r>
              <a:rPr lang="en-US" altLang="zh-CN" sz="6000" b="1" dirty="0" smtClean="0">
                <a:solidFill>
                  <a:srgbClr val="3333FF"/>
                </a:solidFill>
                <a:latin typeface="Times New Roman" pitchFamily="18" charset="0"/>
                <a:ea typeface="+mn-ea"/>
                <a:cs typeface="+mn-cs"/>
              </a:rPr>
              <a:t>Important </a:t>
            </a:r>
            <a:br>
              <a:rPr lang="en-US" altLang="zh-CN" sz="6000" b="1" dirty="0" smtClean="0">
                <a:solidFill>
                  <a:srgbClr val="3333FF"/>
                </a:solidFill>
                <a:latin typeface="Times New Roman" pitchFamily="18" charset="0"/>
                <a:ea typeface="+mn-ea"/>
                <a:cs typeface="+mn-cs"/>
              </a:rPr>
            </a:br>
            <a:r>
              <a:rPr lang="en-US" altLang="zh-CN" sz="6000" b="1" dirty="0" smtClean="0">
                <a:solidFill>
                  <a:srgbClr val="3333FF"/>
                </a:solidFill>
                <a:latin typeface="Times New Roman" pitchFamily="18" charset="0"/>
                <a:ea typeface="+mn-ea"/>
                <a:cs typeface="+mn-cs"/>
              </a:rPr>
              <a:t>metabolic pathways</a:t>
            </a:r>
          </a:p>
        </p:txBody>
      </p:sp>
      <p:sp>
        <p:nvSpPr>
          <p:cNvPr id="3075" name="Rectangle 3"/>
          <p:cNvSpPr>
            <a:spLocks noGrp="1" noChangeArrowheads="1"/>
          </p:cNvSpPr>
          <p:nvPr>
            <p:ph type="body" idx="1"/>
          </p:nvPr>
        </p:nvSpPr>
        <p:spPr>
          <a:xfrm>
            <a:off x="107504" y="1378269"/>
            <a:ext cx="9036496" cy="6048672"/>
          </a:xfrm>
        </p:spPr>
        <p:txBody>
          <a:bodyPr/>
          <a:lstStyle/>
          <a:p>
            <a:pPr eaLnBrk="1" hangingPunct="1">
              <a:lnSpc>
                <a:spcPct val="90000"/>
              </a:lnSpc>
              <a:buFontTx/>
              <a:buNone/>
            </a:pPr>
            <a:endParaRPr lang="en-US" altLang="zh-CN" sz="2800" b="1" dirty="0" smtClean="0">
              <a:latin typeface="Times New Roman" pitchFamily="18" charset="0"/>
            </a:endParaRPr>
          </a:p>
          <a:p>
            <a:pPr eaLnBrk="1" hangingPunct="1">
              <a:spcBef>
                <a:spcPts val="0"/>
              </a:spcBef>
            </a:pPr>
            <a:r>
              <a:rPr lang="en-US" altLang="zh-CN" sz="3600" b="1" dirty="0" smtClean="0">
                <a:solidFill>
                  <a:srgbClr val="3333FF"/>
                </a:solidFill>
                <a:latin typeface="Times New Roman" pitchFamily="18" charset="0"/>
              </a:rPr>
              <a:t>Carbohydrates:</a:t>
            </a:r>
          </a:p>
          <a:p>
            <a:pPr eaLnBrk="1" hangingPunct="1">
              <a:spcBef>
                <a:spcPts val="0"/>
              </a:spcBef>
              <a:buNone/>
            </a:pPr>
            <a:r>
              <a:rPr lang="en-US" altLang="zh-CN" sz="3600" b="1" dirty="0" smtClean="0">
                <a:latin typeface="Times New Roman" pitchFamily="18" charset="0"/>
              </a:rPr>
              <a:t>    glycolysis vs. gluconeogenesis</a:t>
            </a:r>
          </a:p>
          <a:p>
            <a:pPr eaLnBrk="1" hangingPunct="1">
              <a:spcBef>
                <a:spcPts val="0"/>
              </a:spcBef>
              <a:buNone/>
            </a:pPr>
            <a:r>
              <a:rPr lang="en-US" altLang="zh-CN" sz="3600" b="1" dirty="0" smtClean="0">
                <a:latin typeface="Times New Roman" pitchFamily="18" charset="0"/>
              </a:rPr>
              <a:t>    glycogen breakdown vs. glycogen synthesis</a:t>
            </a:r>
          </a:p>
          <a:p>
            <a:pPr eaLnBrk="1" hangingPunct="1">
              <a:spcBef>
                <a:spcPts val="0"/>
              </a:spcBef>
            </a:pPr>
            <a:r>
              <a:rPr lang="en-US" altLang="zh-CN" sz="3600" b="1" dirty="0" smtClean="0">
                <a:solidFill>
                  <a:srgbClr val="3333FF"/>
                </a:solidFill>
                <a:latin typeface="Times New Roman" pitchFamily="18" charset="0"/>
              </a:rPr>
              <a:t>Fatty acids:</a:t>
            </a:r>
          </a:p>
          <a:p>
            <a:pPr eaLnBrk="1" hangingPunct="1">
              <a:spcBef>
                <a:spcPts val="0"/>
              </a:spcBef>
              <a:buNone/>
            </a:pPr>
            <a:r>
              <a:rPr lang="en-US" altLang="zh-CN" sz="3600" b="1" dirty="0" smtClean="0">
                <a:latin typeface="Times New Roman" pitchFamily="18" charset="0"/>
                <a:cs typeface="Times New Roman" pitchFamily="18" charset="0"/>
              </a:rPr>
              <a:t>    oxidation vs. synthesis</a:t>
            </a:r>
          </a:p>
          <a:p>
            <a:pPr eaLnBrk="1" hangingPunct="1">
              <a:spcBef>
                <a:spcPts val="0"/>
              </a:spcBef>
            </a:pPr>
            <a:r>
              <a:rPr lang="en-US" altLang="zh-CN" sz="3600" b="1" dirty="0" smtClean="0">
                <a:solidFill>
                  <a:srgbClr val="3333FF"/>
                </a:solidFill>
                <a:latin typeface="Times New Roman" pitchFamily="18" charset="0"/>
              </a:rPr>
              <a:t>Amino acids:</a:t>
            </a:r>
          </a:p>
          <a:p>
            <a:pPr eaLnBrk="1" hangingPunct="1">
              <a:spcBef>
                <a:spcPts val="0"/>
              </a:spcBef>
              <a:buNone/>
            </a:pPr>
            <a:r>
              <a:rPr lang="en-US" altLang="zh-CN" sz="3600" b="1" dirty="0" smtClean="0">
                <a:latin typeface="Times New Roman" pitchFamily="18" charset="0"/>
                <a:cs typeface="Times New Roman" pitchFamily="18" charset="0"/>
              </a:rPr>
              <a:t>    oxidation vs. synthesis</a:t>
            </a:r>
            <a:endParaRPr lang="en-US" altLang="zh-CN" sz="3600" b="1" dirty="0" smtClean="0">
              <a:latin typeface="Times New Roman" pitchFamily="18" charset="0"/>
            </a:endParaRPr>
          </a:p>
          <a:p>
            <a:pPr eaLnBrk="1" hangingPunct="1">
              <a:spcBef>
                <a:spcPts val="0"/>
              </a:spcBef>
            </a:pPr>
            <a:r>
              <a:rPr lang="en-US" altLang="zh-CN" sz="3600" b="1" dirty="0" smtClean="0">
                <a:solidFill>
                  <a:srgbClr val="3333FF"/>
                </a:solidFill>
                <a:latin typeface="Times New Roman" pitchFamily="18" charset="0"/>
              </a:rPr>
              <a:t>Nucleotides</a:t>
            </a:r>
            <a:r>
              <a:rPr lang="en-US" altLang="zh-CN" sz="3600" b="1" dirty="0" smtClean="0">
                <a:latin typeface="Times New Roman" pitchFamily="18" charset="0"/>
              </a:rPr>
              <a:t>: </a:t>
            </a:r>
            <a:r>
              <a:rPr lang="en-US" altLang="zh-CN" sz="3600" b="1" i="1" dirty="0" smtClean="0">
                <a:latin typeface="Times New Roman" pitchFamily="18" charset="0"/>
              </a:rPr>
              <a:t>de novo</a:t>
            </a:r>
            <a:r>
              <a:rPr lang="en-US" altLang="zh-CN" sz="3600" b="1" dirty="0" smtClean="0">
                <a:latin typeface="Times New Roman" pitchFamily="18" charset="0"/>
              </a:rPr>
              <a:t> synthesis</a:t>
            </a:r>
          </a:p>
          <a:p>
            <a:pPr eaLnBrk="1" hangingPunct="1">
              <a:lnSpc>
                <a:spcPct val="90000"/>
              </a:lnSpc>
            </a:pPr>
            <a:endParaRPr lang="en-US" altLang="zh-CN" b="1" dirty="0" smtClean="0">
              <a:latin typeface="Times New Roman" pitchFamily="18" charset="0"/>
            </a:endParaRPr>
          </a:p>
        </p:txBody>
      </p:sp>
    </p:spTree>
    <p:extLst>
      <p:ext uri="{BB962C8B-B14F-4D97-AF65-F5344CB8AC3E}">
        <p14:creationId xmlns:p14="http://schemas.microsoft.com/office/powerpoint/2010/main" val="16807482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1402556" y="6110288"/>
            <a:ext cx="6445250" cy="641350"/>
          </a:xfrm>
          <a:prstGeom prst="rect">
            <a:avLst/>
          </a:prstGeom>
          <a:noFill/>
          <a:ln w="9525">
            <a:noFill/>
            <a:miter lim="800000"/>
            <a:headEnd/>
            <a:tailEnd/>
          </a:ln>
        </p:spPr>
        <p:txBody>
          <a:bodyPr wrap="none">
            <a:spAutoFit/>
          </a:bodyPr>
          <a:lstStyle/>
          <a:p>
            <a:pPr eaLnBrk="0" hangingPunct="0"/>
            <a:r>
              <a:rPr lang="en-US" altLang="zh-CN" sz="3600" b="1" dirty="0">
                <a:solidFill>
                  <a:srgbClr val="3333FF"/>
                </a:solidFill>
                <a:latin typeface="Times New Roman" pitchFamily="18" charset="0"/>
              </a:rPr>
              <a:t>Reactions of the citric acid cycle</a:t>
            </a:r>
          </a:p>
        </p:txBody>
      </p:sp>
      <p:pic>
        <p:nvPicPr>
          <p:cNvPr id="26627" name="Picture 3"/>
          <p:cNvPicPr>
            <a:picLocks noChangeAspect="1" noChangeArrowheads="1"/>
          </p:cNvPicPr>
          <p:nvPr/>
        </p:nvPicPr>
        <p:blipFill>
          <a:blip r:embed="rId3"/>
          <a:srcRect/>
          <a:stretch>
            <a:fillRect/>
          </a:stretch>
        </p:blipFill>
        <p:spPr bwMode="auto">
          <a:xfrm>
            <a:off x="1619250" y="0"/>
            <a:ext cx="5926138" cy="6097588"/>
          </a:xfrm>
          <a:prstGeom prst="rect">
            <a:avLst/>
          </a:prstGeom>
          <a:noFill/>
          <a:ln w="9525">
            <a:noFill/>
            <a:miter lim="800000"/>
            <a:headEnd/>
            <a:tailEnd/>
          </a:ln>
        </p:spPr>
      </p:pic>
      <p:sp>
        <p:nvSpPr>
          <p:cNvPr id="26628" name="Rectangle 4"/>
          <p:cNvSpPr>
            <a:spLocks noChangeArrowheads="1"/>
          </p:cNvSpPr>
          <p:nvPr/>
        </p:nvSpPr>
        <p:spPr bwMode="auto">
          <a:xfrm>
            <a:off x="2916238" y="1052513"/>
            <a:ext cx="1150937" cy="576262"/>
          </a:xfrm>
          <a:prstGeom prst="rect">
            <a:avLst/>
          </a:prstGeom>
          <a:noFill/>
          <a:ln w="28575">
            <a:solidFill>
              <a:srgbClr val="FF0000"/>
            </a:solidFill>
            <a:miter lim="800000"/>
            <a:headEnd/>
            <a:tailEnd/>
          </a:ln>
        </p:spPr>
        <p:txBody>
          <a:bodyPr wrap="none" anchor="ctr"/>
          <a:lstStyle/>
          <a:p>
            <a:endParaRPr lang="zh-CN" altLang="en-US">
              <a:latin typeface="Calibri" pitchFamily="34" charset="0"/>
            </a:endParaRPr>
          </a:p>
        </p:txBody>
      </p:sp>
      <p:sp>
        <p:nvSpPr>
          <p:cNvPr id="26629" name="Rectangle 5"/>
          <p:cNvSpPr>
            <a:spLocks noChangeArrowheads="1"/>
          </p:cNvSpPr>
          <p:nvPr/>
        </p:nvSpPr>
        <p:spPr bwMode="auto">
          <a:xfrm>
            <a:off x="3708400" y="0"/>
            <a:ext cx="1077913" cy="549275"/>
          </a:xfrm>
          <a:prstGeom prst="rect">
            <a:avLst/>
          </a:prstGeom>
          <a:noFill/>
          <a:ln w="28575">
            <a:solidFill>
              <a:srgbClr val="FF0000"/>
            </a:solidFill>
            <a:miter lim="800000"/>
            <a:headEnd/>
            <a:tailEnd/>
          </a:ln>
        </p:spPr>
        <p:txBody>
          <a:bodyPr wrap="none" anchor="ctr"/>
          <a:lstStyle/>
          <a:p>
            <a:endParaRPr lang="zh-CN" altLang="en-US">
              <a:latin typeface="Calibri" pitchFamily="34" charset="0"/>
            </a:endParaRPr>
          </a:p>
        </p:txBody>
      </p:sp>
      <p:sp>
        <p:nvSpPr>
          <p:cNvPr id="26630" name="AutoShape 6"/>
          <p:cNvSpPr>
            <a:spLocks noChangeArrowheads="1"/>
          </p:cNvSpPr>
          <p:nvPr/>
        </p:nvSpPr>
        <p:spPr bwMode="auto">
          <a:xfrm>
            <a:off x="5148263" y="5373688"/>
            <a:ext cx="792162" cy="71437"/>
          </a:xfrm>
          <a:prstGeom prst="leftArrow">
            <a:avLst>
              <a:gd name="adj1" fmla="val 50000"/>
              <a:gd name="adj2" fmla="val 277224"/>
            </a:avLst>
          </a:prstGeom>
          <a:solidFill>
            <a:srgbClr val="FF0000"/>
          </a:solidFill>
          <a:ln w="9525">
            <a:solidFill>
              <a:srgbClr val="FF0000"/>
            </a:solidFill>
            <a:miter lim="800000"/>
            <a:headEnd/>
            <a:tailEnd/>
          </a:ln>
        </p:spPr>
        <p:txBody>
          <a:bodyPr wrap="none" anchor="ctr"/>
          <a:lstStyle/>
          <a:p>
            <a:endParaRPr lang="zh-CN" altLang="en-US">
              <a:latin typeface="Calibri" pitchFamily="34" charset="0"/>
            </a:endParaRPr>
          </a:p>
        </p:txBody>
      </p:sp>
      <p:sp>
        <p:nvSpPr>
          <p:cNvPr id="26631" name="AutoShape 7"/>
          <p:cNvSpPr>
            <a:spLocks noChangeArrowheads="1"/>
          </p:cNvSpPr>
          <p:nvPr/>
        </p:nvSpPr>
        <p:spPr bwMode="auto">
          <a:xfrm>
            <a:off x="6659563" y="4437063"/>
            <a:ext cx="792162" cy="71437"/>
          </a:xfrm>
          <a:prstGeom prst="leftArrow">
            <a:avLst>
              <a:gd name="adj1" fmla="val 50000"/>
              <a:gd name="adj2" fmla="val 277224"/>
            </a:avLst>
          </a:prstGeom>
          <a:solidFill>
            <a:srgbClr val="FF0000"/>
          </a:solidFill>
          <a:ln w="9525">
            <a:solidFill>
              <a:srgbClr val="FF0000"/>
            </a:solidFill>
            <a:miter lim="800000"/>
            <a:headEnd/>
            <a:tailEnd/>
          </a:ln>
        </p:spPr>
        <p:txBody>
          <a:bodyPr wrap="none" anchor="ctr"/>
          <a:lstStyle/>
          <a:p>
            <a:endParaRPr lang="zh-CN" altLang="en-US">
              <a:latin typeface="Calibri" pitchFamily="34" charset="0"/>
            </a:endParaRPr>
          </a:p>
        </p:txBody>
      </p:sp>
      <p:sp>
        <p:nvSpPr>
          <p:cNvPr id="26632" name="AutoShape 8"/>
          <p:cNvSpPr>
            <a:spLocks noChangeArrowheads="1"/>
          </p:cNvSpPr>
          <p:nvPr/>
        </p:nvSpPr>
        <p:spPr bwMode="auto">
          <a:xfrm>
            <a:off x="5795963" y="333375"/>
            <a:ext cx="792162" cy="71438"/>
          </a:xfrm>
          <a:prstGeom prst="leftArrow">
            <a:avLst>
              <a:gd name="adj1" fmla="val 50000"/>
              <a:gd name="adj2" fmla="val 277220"/>
            </a:avLst>
          </a:prstGeom>
          <a:solidFill>
            <a:schemeClr val="tx1"/>
          </a:solidFill>
          <a:ln w="9525">
            <a:solidFill>
              <a:schemeClr val="tx1"/>
            </a:solidFill>
            <a:miter lim="800000"/>
            <a:headEnd/>
            <a:tailEnd/>
          </a:ln>
        </p:spPr>
        <p:txBody>
          <a:bodyPr wrap="none" anchor="ctr"/>
          <a:lstStyle/>
          <a:p>
            <a:pPr algn="ctr" eaLnBrk="0" hangingPunct="0"/>
            <a:endParaRPr lang="zh-CN" altLang="zh-CN" sz="2400">
              <a:latin typeface="Times"/>
            </a:endParaRPr>
          </a:p>
        </p:txBody>
      </p:sp>
      <p:sp>
        <p:nvSpPr>
          <p:cNvPr id="26633" name="AutoShape 9"/>
          <p:cNvSpPr>
            <a:spLocks noChangeArrowheads="1"/>
          </p:cNvSpPr>
          <p:nvPr/>
        </p:nvSpPr>
        <p:spPr bwMode="auto">
          <a:xfrm>
            <a:off x="6011863" y="5661025"/>
            <a:ext cx="792162" cy="71438"/>
          </a:xfrm>
          <a:prstGeom prst="leftArrow">
            <a:avLst>
              <a:gd name="adj1" fmla="val 50000"/>
              <a:gd name="adj2" fmla="val 277220"/>
            </a:avLst>
          </a:prstGeom>
          <a:solidFill>
            <a:schemeClr val="tx1"/>
          </a:solidFill>
          <a:ln w="9525">
            <a:solidFill>
              <a:schemeClr val="tx1"/>
            </a:solidFill>
            <a:miter lim="800000"/>
            <a:headEnd/>
            <a:tailEnd/>
          </a:ln>
        </p:spPr>
        <p:txBody>
          <a:bodyPr wrap="none" anchor="ctr"/>
          <a:lstStyle/>
          <a:p>
            <a:pPr algn="ctr" eaLnBrk="0" hangingPunct="0"/>
            <a:endParaRPr lang="zh-CN" altLang="zh-CN" sz="2400">
              <a:latin typeface="Times"/>
            </a:endParaRPr>
          </a:p>
        </p:txBody>
      </p:sp>
      <p:sp>
        <p:nvSpPr>
          <p:cNvPr id="26634" name="AutoShape 10"/>
          <p:cNvSpPr>
            <a:spLocks noChangeArrowheads="1"/>
          </p:cNvSpPr>
          <p:nvPr/>
        </p:nvSpPr>
        <p:spPr bwMode="auto">
          <a:xfrm>
            <a:off x="7451725" y="4076700"/>
            <a:ext cx="792163" cy="71438"/>
          </a:xfrm>
          <a:prstGeom prst="leftArrow">
            <a:avLst>
              <a:gd name="adj1" fmla="val 50000"/>
              <a:gd name="adj2" fmla="val 277220"/>
            </a:avLst>
          </a:prstGeom>
          <a:solidFill>
            <a:schemeClr val="tx1"/>
          </a:solidFill>
          <a:ln w="9525">
            <a:solidFill>
              <a:schemeClr val="tx1"/>
            </a:solidFill>
            <a:miter lim="800000"/>
            <a:headEnd/>
            <a:tailEnd/>
          </a:ln>
        </p:spPr>
        <p:txBody>
          <a:bodyPr wrap="none" anchor="ctr"/>
          <a:lstStyle/>
          <a:p>
            <a:pPr algn="ctr" eaLnBrk="0" hangingPunct="0"/>
            <a:endParaRPr lang="zh-CN" altLang="zh-CN" sz="2400">
              <a:latin typeface="Times"/>
            </a:endParaRPr>
          </a:p>
        </p:txBody>
      </p:sp>
      <p:sp>
        <p:nvSpPr>
          <p:cNvPr id="26635" name="AutoShape 11"/>
          <p:cNvSpPr>
            <a:spLocks noChangeArrowheads="1"/>
          </p:cNvSpPr>
          <p:nvPr/>
        </p:nvSpPr>
        <p:spPr bwMode="auto">
          <a:xfrm>
            <a:off x="5003800" y="549275"/>
            <a:ext cx="792163" cy="71438"/>
          </a:xfrm>
          <a:prstGeom prst="leftArrow">
            <a:avLst>
              <a:gd name="adj1" fmla="val 50000"/>
              <a:gd name="adj2" fmla="val 277220"/>
            </a:avLst>
          </a:prstGeom>
          <a:solidFill>
            <a:schemeClr val="accent2"/>
          </a:solidFill>
          <a:ln w="9525">
            <a:solidFill>
              <a:schemeClr val="accent2"/>
            </a:solidFill>
            <a:miter lim="800000"/>
            <a:headEnd/>
            <a:tailEnd/>
          </a:ln>
        </p:spPr>
        <p:txBody>
          <a:bodyPr wrap="none" anchor="ctr"/>
          <a:lstStyle/>
          <a:p>
            <a:pPr algn="ctr" eaLnBrk="0" hangingPunct="0"/>
            <a:endParaRPr lang="zh-CN" altLang="zh-CN" sz="2400">
              <a:latin typeface="Times"/>
            </a:endParaRPr>
          </a:p>
        </p:txBody>
      </p:sp>
      <p:sp>
        <p:nvSpPr>
          <p:cNvPr id="26636" name="AutoShape 12"/>
          <p:cNvSpPr>
            <a:spLocks noChangeArrowheads="1"/>
          </p:cNvSpPr>
          <p:nvPr/>
        </p:nvSpPr>
        <p:spPr bwMode="auto">
          <a:xfrm rot="10800000">
            <a:off x="1116013" y="3068638"/>
            <a:ext cx="792162" cy="71437"/>
          </a:xfrm>
          <a:prstGeom prst="leftArrow">
            <a:avLst>
              <a:gd name="adj1" fmla="val 50000"/>
              <a:gd name="adj2" fmla="val 277224"/>
            </a:avLst>
          </a:prstGeom>
          <a:solidFill>
            <a:schemeClr val="accent2"/>
          </a:solidFill>
          <a:ln w="9525">
            <a:solidFill>
              <a:schemeClr val="accent2"/>
            </a:solidFill>
            <a:miter lim="800000"/>
            <a:headEnd/>
            <a:tailEnd/>
          </a:ln>
        </p:spPr>
        <p:txBody>
          <a:bodyPr rot="10800000" wrap="none" anchor="ctr"/>
          <a:lstStyle/>
          <a:p>
            <a:pPr algn="ctr" eaLnBrk="0" hangingPunct="0"/>
            <a:endParaRPr lang="zh-CN" altLang="zh-CN" sz="2400">
              <a:latin typeface="Times"/>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971550" y="6216650"/>
            <a:ext cx="6673850" cy="641350"/>
          </a:xfrm>
          <a:prstGeom prst="rect">
            <a:avLst/>
          </a:prstGeom>
          <a:noFill/>
          <a:ln w="9525">
            <a:noFill/>
            <a:miter lim="800000"/>
            <a:headEnd/>
            <a:tailEnd/>
          </a:ln>
        </p:spPr>
        <p:txBody>
          <a:bodyPr wrap="none">
            <a:spAutoFit/>
          </a:bodyPr>
          <a:lstStyle/>
          <a:p>
            <a:pPr algn="ctr" eaLnBrk="0" hangingPunct="0"/>
            <a:r>
              <a:rPr lang="en-US" altLang="zh-CN" sz="3600" b="1" dirty="0">
                <a:solidFill>
                  <a:srgbClr val="3333FF"/>
                </a:solidFill>
                <a:latin typeface="Times New Roman" pitchFamily="18" charset="0"/>
              </a:rPr>
              <a:t>Regulation of the citric acid cycle</a:t>
            </a:r>
          </a:p>
        </p:txBody>
      </p:sp>
      <p:pic>
        <p:nvPicPr>
          <p:cNvPr id="27651" name="Picture 3"/>
          <p:cNvPicPr>
            <a:picLocks noChangeAspect="1" noChangeArrowheads="1"/>
          </p:cNvPicPr>
          <p:nvPr/>
        </p:nvPicPr>
        <p:blipFill>
          <a:blip r:embed="rId3"/>
          <a:srcRect/>
          <a:stretch>
            <a:fillRect/>
          </a:stretch>
        </p:blipFill>
        <p:spPr bwMode="auto">
          <a:xfrm>
            <a:off x="1908175" y="188913"/>
            <a:ext cx="5194300" cy="60975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1691680" y="6090459"/>
            <a:ext cx="6232796" cy="769441"/>
          </a:xfrm>
          <a:prstGeom prst="rect">
            <a:avLst/>
          </a:prstGeom>
          <a:noFill/>
          <a:ln w="9525">
            <a:noFill/>
            <a:miter lim="800000"/>
            <a:headEnd/>
            <a:tailEnd/>
          </a:ln>
        </p:spPr>
        <p:txBody>
          <a:bodyPr wrap="none">
            <a:spAutoFit/>
          </a:bodyPr>
          <a:lstStyle/>
          <a:p>
            <a:r>
              <a:rPr lang="en-US" altLang="zh-CN" sz="4400" b="1" dirty="0">
                <a:solidFill>
                  <a:srgbClr val="3333FF"/>
                </a:solidFill>
                <a:latin typeface="Times New Roman" pitchFamily="18" charset="0"/>
              </a:rPr>
              <a:t>The </a:t>
            </a:r>
            <a:r>
              <a:rPr lang="en-US" altLang="zh-CN" sz="4400" b="1" dirty="0">
                <a:solidFill>
                  <a:srgbClr val="3333FF"/>
                </a:solidFill>
                <a:latin typeface="Symbol" pitchFamily="18" charset="2"/>
              </a:rPr>
              <a:t>b</a:t>
            </a:r>
            <a:r>
              <a:rPr lang="en-US" altLang="zh-CN" sz="4400" b="1" dirty="0">
                <a:solidFill>
                  <a:srgbClr val="3333FF"/>
                </a:solidFill>
                <a:latin typeface="Times New Roman" pitchFamily="18" charset="0"/>
              </a:rPr>
              <a:t>-oxidation pathway</a:t>
            </a:r>
          </a:p>
        </p:txBody>
      </p:sp>
      <p:pic>
        <p:nvPicPr>
          <p:cNvPr id="28675" name="Picture 3"/>
          <p:cNvPicPr>
            <a:picLocks noChangeAspect="1" noChangeArrowheads="1"/>
          </p:cNvPicPr>
          <p:nvPr/>
        </p:nvPicPr>
        <p:blipFill>
          <a:blip r:embed="rId2"/>
          <a:srcRect/>
          <a:stretch>
            <a:fillRect/>
          </a:stretch>
        </p:blipFill>
        <p:spPr bwMode="auto">
          <a:xfrm>
            <a:off x="1476375" y="188914"/>
            <a:ext cx="6047953" cy="59412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figure 21-02"/>
          <p:cNvPicPr>
            <a:picLocks noChangeAspect="1" noChangeArrowheads="1"/>
          </p:cNvPicPr>
          <p:nvPr/>
        </p:nvPicPr>
        <p:blipFill>
          <a:blip r:embed="rId3"/>
          <a:srcRect/>
          <a:stretch>
            <a:fillRect/>
          </a:stretch>
        </p:blipFill>
        <p:spPr bwMode="auto">
          <a:xfrm>
            <a:off x="1643063" y="142875"/>
            <a:ext cx="5530850" cy="5927725"/>
          </a:xfrm>
          <a:prstGeom prst="rect">
            <a:avLst/>
          </a:prstGeom>
          <a:noFill/>
          <a:ln w="9525">
            <a:noFill/>
            <a:miter lim="800000"/>
            <a:headEnd/>
            <a:tailEnd/>
          </a:ln>
        </p:spPr>
      </p:pic>
      <p:sp>
        <p:nvSpPr>
          <p:cNvPr id="18435" name="Text Box 3"/>
          <p:cNvSpPr txBox="1">
            <a:spLocks noChangeArrowheads="1"/>
          </p:cNvSpPr>
          <p:nvPr/>
        </p:nvSpPr>
        <p:spPr bwMode="auto">
          <a:xfrm>
            <a:off x="430689" y="6237312"/>
            <a:ext cx="8568371" cy="430887"/>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dirty="0">
                <a:ln>
                  <a:noFill/>
                </a:ln>
                <a:solidFill>
                  <a:srgbClr val="0000FF"/>
                </a:solidFill>
                <a:effectLst/>
                <a:uLnTx/>
                <a:uFillTx/>
                <a:latin typeface="Times New Roman" pitchFamily="18" charset="0"/>
                <a:ea typeface="宋体" charset="-122"/>
                <a:cs typeface="+mn-cs"/>
              </a:rPr>
              <a:t>Fatty acids are synthesized by a repeating four-step reaction sequence</a:t>
            </a:r>
          </a:p>
        </p:txBody>
      </p:sp>
      <p:cxnSp>
        <p:nvCxnSpPr>
          <p:cNvPr id="18436" name="直接箭头连接符 6"/>
          <p:cNvCxnSpPr>
            <a:cxnSpLocks noChangeShapeType="1"/>
          </p:cNvCxnSpPr>
          <p:nvPr/>
        </p:nvCxnSpPr>
        <p:spPr bwMode="auto">
          <a:xfrm rot="10800000">
            <a:off x="3643313" y="1571625"/>
            <a:ext cx="500062" cy="1588"/>
          </a:xfrm>
          <a:prstGeom prst="straightConnector1">
            <a:avLst/>
          </a:prstGeom>
          <a:noFill/>
          <a:ln w="38100" algn="ctr">
            <a:solidFill>
              <a:srgbClr val="FF0000"/>
            </a:solidFill>
            <a:round/>
            <a:headEnd/>
            <a:tailEnd type="arrow" w="med" len="med"/>
          </a:ln>
        </p:spPr>
      </p:cxnSp>
      <p:cxnSp>
        <p:nvCxnSpPr>
          <p:cNvPr id="18437" name="直接箭头连接符 7"/>
          <p:cNvCxnSpPr>
            <a:cxnSpLocks noChangeShapeType="1"/>
          </p:cNvCxnSpPr>
          <p:nvPr/>
        </p:nvCxnSpPr>
        <p:spPr bwMode="auto">
          <a:xfrm rot="10800000">
            <a:off x="7072313" y="3929063"/>
            <a:ext cx="500062" cy="1587"/>
          </a:xfrm>
          <a:prstGeom prst="straightConnector1">
            <a:avLst/>
          </a:prstGeom>
          <a:noFill/>
          <a:ln w="38100" algn="ctr">
            <a:solidFill>
              <a:srgbClr val="0070C0"/>
            </a:solidFill>
            <a:round/>
            <a:headEnd/>
            <a:tailEnd type="arrow" w="med" len="med"/>
          </a:ln>
        </p:spPr>
      </p:cxnSp>
      <p:cxnSp>
        <p:nvCxnSpPr>
          <p:cNvPr id="18438" name="直接箭头连接符 8"/>
          <p:cNvCxnSpPr>
            <a:cxnSpLocks noChangeShapeType="1"/>
          </p:cNvCxnSpPr>
          <p:nvPr/>
        </p:nvCxnSpPr>
        <p:spPr bwMode="auto">
          <a:xfrm rot="10800000">
            <a:off x="4214813" y="3071813"/>
            <a:ext cx="500062" cy="1587"/>
          </a:xfrm>
          <a:prstGeom prst="straightConnector1">
            <a:avLst/>
          </a:prstGeom>
          <a:noFill/>
          <a:ln w="38100" algn="ctr">
            <a:solidFill>
              <a:srgbClr val="0070C0"/>
            </a:solidFill>
            <a:round/>
            <a:headEnd/>
            <a:tailEnd type="arrow" w="med" len="med"/>
          </a:ln>
        </p:spPr>
      </p:cxnSp>
      <p:cxnSp>
        <p:nvCxnSpPr>
          <p:cNvPr id="18439" name="直接箭头连接符 9"/>
          <p:cNvCxnSpPr>
            <a:cxnSpLocks noChangeShapeType="1"/>
          </p:cNvCxnSpPr>
          <p:nvPr/>
        </p:nvCxnSpPr>
        <p:spPr bwMode="auto">
          <a:xfrm rot="10800000">
            <a:off x="6500813" y="2357438"/>
            <a:ext cx="500062" cy="1587"/>
          </a:xfrm>
          <a:prstGeom prst="straightConnector1">
            <a:avLst/>
          </a:prstGeom>
          <a:noFill/>
          <a:ln w="38100" algn="ctr">
            <a:solidFill>
              <a:schemeClr val="tx1"/>
            </a:solidFill>
            <a:round/>
            <a:headEnd/>
            <a:tailEnd type="arrow" w="med" len="med"/>
          </a:ln>
        </p:spPr>
      </p:cxnSp>
    </p:spTree>
    <p:extLst>
      <p:ext uri="{BB962C8B-B14F-4D97-AF65-F5344CB8AC3E}">
        <p14:creationId xmlns:p14="http://schemas.microsoft.com/office/powerpoint/2010/main" val="15862833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figure 21-04"/>
          <p:cNvPicPr>
            <a:picLocks noChangeAspect="1" noChangeArrowheads="1"/>
          </p:cNvPicPr>
          <p:nvPr/>
        </p:nvPicPr>
        <p:blipFill>
          <a:blip r:embed="rId3"/>
          <a:srcRect/>
          <a:stretch>
            <a:fillRect/>
          </a:stretch>
        </p:blipFill>
        <p:spPr bwMode="auto">
          <a:xfrm>
            <a:off x="304800" y="838200"/>
            <a:ext cx="8531225" cy="5192713"/>
          </a:xfrm>
          <a:prstGeom prst="rect">
            <a:avLst/>
          </a:prstGeom>
          <a:noFill/>
          <a:ln w="9525">
            <a:noFill/>
            <a:miter lim="800000"/>
            <a:headEnd/>
            <a:tailEnd/>
          </a:ln>
        </p:spPr>
      </p:pic>
      <p:sp>
        <p:nvSpPr>
          <p:cNvPr id="29699" name="Text Box 3"/>
          <p:cNvSpPr txBox="1">
            <a:spLocks noChangeArrowheads="1"/>
          </p:cNvSpPr>
          <p:nvPr/>
        </p:nvSpPr>
        <p:spPr bwMode="auto">
          <a:xfrm>
            <a:off x="428234" y="6083300"/>
            <a:ext cx="8370881" cy="646331"/>
          </a:xfrm>
          <a:prstGeom prst="rect">
            <a:avLst/>
          </a:prstGeom>
          <a:noFill/>
          <a:ln w="9525">
            <a:noFill/>
            <a:miter lim="800000"/>
            <a:headEnd/>
            <a:tailEnd/>
          </a:ln>
        </p:spPr>
        <p:txBody>
          <a:bodyPr wrap="none">
            <a:spAutoFit/>
          </a:bodyPr>
          <a:lstStyle/>
          <a:p>
            <a:r>
              <a:rPr lang="en-US" altLang="zh-CN" sz="3600" b="1" dirty="0">
                <a:solidFill>
                  <a:srgbClr val="3333FF"/>
                </a:solidFill>
                <a:latin typeface="Times New Roman" pitchFamily="18" charset="0"/>
                <a:cs typeface="Times New Roman" pitchFamily="18" charset="0"/>
              </a:rPr>
              <a:t>The overall process of palmitate synthesis</a:t>
            </a:r>
          </a:p>
        </p:txBody>
      </p:sp>
      <p:sp>
        <p:nvSpPr>
          <p:cNvPr id="29700" name="Line 4"/>
          <p:cNvSpPr>
            <a:spLocks noChangeShapeType="1"/>
          </p:cNvSpPr>
          <p:nvPr/>
        </p:nvSpPr>
        <p:spPr bwMode="auto">
          <a:xfrm>
            <a:off x="0" y="1484313"/>
            <a:ext cx="395288" cy="0"/>
          </a:xfrm>
          <a:prstGeom prst="line">
            <a:avLst/>
          </a:prstGeom>
          <a:noFill/>
          <a:ln w="76200">
            <a:solidFill>
              <a:srgbClr val="FF0000"/>
            </a:solidFill>
            <a:round/>
            <a:headEnd/>
            <a:tailEnd type="triangle" w="med" len="med"/>
          </a:ln>
        </p:spPr>
        <p:txBody>
          <a:bodyPr wrap="none"/>
          <a:lstStyle/>
          <a:p>
            <a:endParaRPr lang="zh-CN" altLang="en-US"/>
          </a:p>
        </p:txBody>
      </p:sp>
      <p:sp>
        <p:nvSpPr>
          <p:cNvPr id="29701" name="Line 5"/>
          <p:cNvSpPr>
            <a:spLocks noChangeShapeType="1"/>
          </p:cNvSpPr>
          <p:nvPr/>
        </p:nvSpPr>
        <p:spPr bwMode="auto">
          <a:xfrm flipH="1">
            <a:off x="8748713" y="1125538"/>
            <a:ext cx="395287" cy="0"/>
          </a:xfrm>
          <a:prstGeom prst="line">
            <a:avLst/>
          </a:prstGeom>
          <a:noFill/>
          <a:ln w="76200">
            <a:solidFill>
              <a:srgbClr val="FF0000"/>
            </a:solidFill>
            <a:round/>
            <a:headEnd/>
            <a:tailEnd type="triangle" w="med" len="med"/>
          </a:ln>
        </p:spPr>
        <p:txBody>
          <a:bodyPr wrap="none"/>
          <a:lstStyle/>
          <a:p>
            <a:endParaRPr lang="zh-CN" altLang="en-US"/>
          </a:p>
        </p:txBody>
      </p:sp>
      <p:cxnSp>
        <p:nvCxnSpPr>
          <p:cNvPr id="29702" name="直接箭头连接符 6"/>
          <p:cNvCxnSpPr>
            <a:cxnSpLocks noChangeShapeType="1"/>
          </p:cNvCxnSpPr>
          <p:nvPr/>
        </p:nvCxnSpPr>
        <p:spPr bwMode="auto">
          <a:xfrm rot="5400000">
            <a:off x="892175" y="534988"/>
            <a:ext cx="500063" cy="1587"/>
          </a:xfrm>
          <a:prstGeom prst="straightConnector1">
            <a:avLst/>
          </a:prstGeom>
          <a:noFill/>
          <a:ln w="38100" algn="ctr">
            <a:solidFill>
              <a:srgbClr val="FF00FF"/>
            </a:solidFill>
            <a:round/>
            <a:headEnd/>
            <a:tailEnd type="arrow" w="med" len="med"/>
          </a:ln>
        </p:spPr>
      </p:cxnSp>
      <p:cxnSp>
        <p:nvCxnSpPr>
          <p:cNvPr id="29703" name="直接箭头连接符 8"/>
          <p:cNvCxnSpPr>
            <a:cxnSpLocks noChangeShapeType="1"/>
          </p:cNvCxnSpPr>
          <p:nvPr/>
        </p:nvCxnSpPr>
        <p:spPr bwMode="auto">
          <a:xfrm>
            <a:off x="7858125" y="1714500"/>
            <a:ext cx="500063" cy="1588"/>
          </a:xfrm>
          <a:prstGeom prst="straightConnector1">
            <a:avLst/>
          </a:prstGeom>
          <a:noFill/>
          <a:ln w="38100" algn="ctr">
            <a:solidFill>
              <a:srgbClr val="FF00FF"/>
            </a:solidFill>
            <a:round/>
            <a:headEnd/>
            <a:tailEnd type="arrow" w="med" len="med"/>
          </a:ln>
        </p:spPr>
      </p:cxnSp>
      <p:cxnSp>
        <p:nvCxnSpPr>
          <p:cNvPr id="29704" name="直接箭头连接符 8"/>
          <p:cNvCxnSpPr>
            <a:cxnSpLocks noChangeShapeType="1"/>
          </p:cNvCxnSpPr>
          <p:nvPr/>
        </p:nvCxnSpPr>
        <p:spPr bwMode="auto">
          <a:xfrm rot="5400000" flipH="1" flipV="1">
            <a:off x="1212851" y="3286125"/>
            <a:ext cx="715962" cy="1587"/>
          </a:xfrm>
          <a:prstGeom prst="straightConnector1">
            <a:avLst/>
          </a:prstGeom>
          <a:noFill/>
          <a:ln w="38100" algn="ctr">
            <a:solidFill>
              <a:srgbClr val="99FF33"/>
            </a:solidFill>
            <a:round/>
            <a:headEnd/>
            <a:tailEnd type="arrow" w="med" len="med"/>
          </a:ln>
        </p:spPr>
      </p:cxnSp>
      <p:cxnSp>
        <p:nvCxnSpPr>
          <p:cNvPr id="29705" name="直接箭头连接符 9"/>
          <p:cNvCxnSpPr>
            <a:cxnSpLocks noChangeShapeType="1"/>
          </p:cNvCxnSpPr>
          <p:nvPr/>
        </p:nvCxnSpPr>
        <p:spPr bwMode="auto">
          <a:xfrm rot="5400000" flipH="1" flipV="1">
            <a:off x="5215731" y="3999707"/>
            <a:ext cx="714375" cy="1588"/>
          </a:xfrm>
          <a:prstGeom prst="straightConnector1">
            <a:avLst/>
          </a:prstGeom>
          <a:noFill/>
          <a:ln w="38100" algn="ctr">
            <a:solidFill>
              <a:srgbClr val="99FF33"/>
            </a:solidFill>
            <a:round/>
            <a:headEnd/>
            <a:tailEnd type="arrow" w="med" len="med"/>
          </a:ln>
        </p:spPr>
      </p:cxnSp>
      <p:cxnSp>
        <p:nvCxnSpPr>
          <p:cNvPr id="29706" name="直接箭头连接符 10"/>
          <p:cNvCxnSpPr>
            <a:cxnSpLocks noChangeShapeType="1"/>
          </p:cNvCxnSpPr>
          <p:nvPr/>
        </p:nvCxnSpPr>
        <p:spPr bwMode="auto">
          <a:xfrm rot="5400000" flipH="1" flipV="1">
            <a:off x="3215481" y="3428207"/>
            <a:ext cx="714375" cy="1588"/>
          </a:xfrm>
          <a:prstGeom prst="straightConnector1">
            <a:avLst/>
          </a:prstGeom>
          <a:noFill/>
          <a:ln w="38100" algn="ctr">
            <a:solidFill>
              <a:srgbClr val="99FF33"/>
            </a:solidFill>
            <a:round/>
            <a:headEnd/>
            <a:tailEnd type="arrow" w="med" len="med"/>
          </a:ln>
        </p:spPr>
      </p:cxn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457200" y="274638"/>
            <a:ext cx="8686800" cy="1138237"/>
          </a:xfrm>
        </p:spPr>
        <p:txBody>
          <a:bodyPr rtlCol="0">
            <a:normAutofit fontScale="90000"/>
          </a:bodyPr>
          <a:lstStyle/>
          <a:p>
            <a:pPr eaLnBrk="1" fontAlgn="auto" hangingPunct="1">
              <a:spcAft>
                <a:spcPts val="0"/>
              </a:spcAft>
              <a:defRPr/>
            </a:pPr>
            <a:r>
              <a:rPr lang="en-US" altLang="zh-CN" sz="4000" b="1" dirty="0" smtClean="0">
                <a:solidFill>
                  <a:srgbClr val="0000FF"/>
                </a:solidFill>
                <a:latin typeface="Times New Roman" pitchFamily="18" charset="0"/>
              </a:rPr>
              <a:t>Comparison between degradation and biosynthesis of fatty acids</a:t>
            </a:r>
            <a:r>
              <a:rPr lang="en-US" altLang="zh-CN" sz="4000" b="1" dirty="0" smtClean="0">
                <a:solidFill>
                  <a:srgbClr val="FF0000"/>
                </a:solidFill>
                <a:latin typeface="Times New Roman" pitchFamily="18" charset="0"/>
              </a:rPr>
              <a:t>*****</a:t>
            </a:r>
          </a:p>
        </p:txBody>
      </p:sp>
      <p:sp>
        <p:nvSpPr>
          <p:cNvPr id="30723" name="Rectangle 3"/>
          <p:cNvSpPr>
            <a:spLocks noGrp="1" noChangeArrowheads="1"/>
          </p:cNvSpPr>
          <p:nvPr>
            <p:ph type="body" sz="half" idx="1"/>
          </p:nvPr>
        </p:nvSpPr>
        <p:spPr/>
        <p:txBody>
          <a:bodyPr/>
          <a:lstStyle/>
          <a:p>
            <a:pPr eaLnBrk="1" hangingPunct="1">
              <a:buFontTx/>
              <a:buNone/>
            </a:pPr>
            <a:r>
              <a:rPr lang="en-US" altLang="zh-CN" sz="3200" b="1" dirty="0" smtClean="0">
                <a:latin typeface="Times New Roman" pitchFamily="18" charset="0"/>
              </a:rPr>
              <a:t>Degradation</a:t>
            </a:r>
          </a:p>
          <a:p>
            <a:pPr eaLnBrk="1" hangingPunct="1">
              <a:buFontTx/>
              <a:buNone/>
            </a:pPr>
            <a:r>
              <a:rPr lang="en-US" altLang="zh-CN" sz="2400" b="1" dirty="0" smtClean="0">
                <a:solidFill>
                  <a:srgbClr val="FF0000"/>
                </a:solidFill>
                <a:latin typeface="Times New Roman" pitchFamily="18" charset="0"/>
              </a:rPr>
              <a:t>dehydrogenation</a:t>
            </a:r>
          </a:p>
          <a:p>
            <a:pPr eaLnBrk="1" hangingPunct="1">
              <a:buFontTx/>
              <a:buNone/>
            </a:pPr>
            <a:r>
              <a:rPr lang="en-US" altLang="zh-CN" sz="2400" b="1" dirty="0" smtClean="0">
                <a:solidFill>
                  <a:srgbClr val="FF0000"/>
                </a:solidFill>
                <a:latin typeface="Times New Roman" pitchFamily="18" charset="0"/>
              </a:rPr>
              <a:t>hydration</a:t>
            </a:r>
          </a:p>
          <a:p>
            <a:pPr eaLnBrk="1" hangingPunct="1">
              <a:buFontTx/>
              <a:buNone/>
            </a:pPr>
            <a:r>
              <a:rPr lang="en-US" altLang="zh-CN" sz="2400" b="1" dirty="0" smtClean="0">
                <a:solidFill>
                  <a:srgbClr val="FF0000"/>
                </a:solidFill>
                <a:latin typeface="Times New Roman" pitchFamily="18" charset="0"/>
              </a:rPr>
              <a:t>dehydrogenation</a:t>
            </a:r>
          </a:p>
          <a:p>
            <a:pPr eaLnBrk="1" hangingPunct="1">
              <a:buFontTx/>
              <a:buNone/>
            </a:pPr>
            <a:r>
              <a:rPr lang="en-US" altLang="zh-CN" sz="2400" b="1" dirty="0" smtClean="0">
                <a:solidFill>
                  <a:srgbClr val="FF0000"/>
                </a:solidFill>
                <a:latin typeface="Times New Roman" pitchFamily="18" charset="0"/>
              </a:rPr>
              <a:t>thiolytic cleavage</a:t>
            </a:r>
          </a:p>
          <a:p>
            <a:pPr eaLnBrk="1" hangingPunct="1">
              <a:buFontTx/>
              <a:buNone/>
            </a:pPr>
            <a:r>
              <a:rPr lang="en-US" altLang="zh-CN" sz="2400" b="1" dirty="0" smtClean="0">
                <a:solidFill>
                  <a:srgbClr val="FF0000"/>
                </a:solidFill>
                <a:latin typeface="Times New Roman" pitchFamily="18" charset="0"/>
              </a:rPr>
              <a:t>NAD</a:t>
            </a:r>
            <a:r>
              <a:rPr lang="en-US" altLang="zh-CN" sz="2400" b="1" baseline="30000" dirty="0" smtClean="0">
                <a:solidFill>
                  <a:srgbClr val="FF0000"/>
                </a:solidFill>
                <a:latin typeface="Times New Roman" pitchFamily="18" charset="0"/>
              </a:rPr>
              <a:t>+</a:t>
            </a:r>
            <a:r>
              <a:rPr lang="en-US" altLang="zh-CN" sz="2400" b="1" dirty="0" smtClean="0">
                <a:solidFill>
                  <a:srgbClr val="FF0000"/>
                </a:solidFill>
                <a:latin typeface="Times New Roman" pitchFamily="18" charset="0"/>
              </a:rPr>
              <a:t>/FAD</a:t>
            </a:r>
          </a:p>
          <a:p>
            <a:pPr eaLnBrk="1" hangingPunct="1">
              <a:buFontTx/>
              <a:buNone/>
            </a:pPr>
            <a:r>
              <a:rPr lang="en-US" altLang="zh-CN" sz="2400" b="1" dirty="0" smtClean="0">
                <a:solidFill>
                  <a:srgbClr val="FF0000"/>
                </a:solidFill>
                <a:latin typeface="Times New Roman" pitchFamily="18" charset="0"/>
              </a:rPr>
              <a:t>CoA</a:t>
            </a:r>
          </a:p>
          <a:p>
            <a:pPr eaLnBrk="1" hangingPunct="1">
              <a:buFontTx/>
              <a:buNone/>
            </a:pPr>
            <a:r>
              <a:rPr lang="en-US" altLang="zh-CN" sz="2400" b="1" dirty="0" smtClean="0">
                <a:solidFill>
                  <a:srgbClr val="FF0000"/>
                </a:solidFill>
                <a:latin typeface="Times New Roman" pitchFamily="18" charset="0"/>
              </a:rPr>
              <a:t>Mitochondrial matrix</a:t>
            </a:r>
          </a:p>
          <a:p>
            <a:pPr eaLnBrk="1" hangingPunct="1">
              <a:buFontTx/>
              <a:buNone/>
            </a:pPr>
            <a:r>
              <a:rPr lang="en-US" altLang="zh-CN" sz="2400" b="1" dirty="0" smtClean="0">
                <a:solidFill>
                  <a:srgbClr val="FF0000"/>
                </a:solidFill>
                <a:latin typeface="Times New Roman" pitchFamily="18" charset="0"/>
              </a:rPr>
              <a:t>Removal of acetyl group</a:t>
            </a:r>
          </a:p>
          <a:p>
            <a:pPr eaLnBrk="1" hangingPunct="1">
              <a:buFontTx/>
              <a:buNone/>
            </a:pPr>
            <a:endParaRPr lang="en-US" altLang="zh-CN" sz="2400" b="1" dirty="0" smtClean="0">
              <a:solidFill>
                <a:srgbClr val="FF0000"/>
              </a:solidFill>
              <a:latin typeface="Times New Roman" pitchFamily="18" charset="0"/>
            </a:endParaRPr>
          </a:p>
          <a:p>
            <a:pPr eaLnBrk="1" hangingPunct="1">
              <a:buFontTx/>
              <a:buNone/>
            </a:pPr>
            <a:endParaRPr lang="en-US" altLang="zh-CN" sz="2400" b="1" dirty="0" smtClean="0">
              <a:solidFill>
                <a:srgbClr val="FF0000"/>
              </a:solidFill>
              <a:latin typeface="Times New Roman" pitchFamily="18" charset="0"/>
            </a:endParaRPr>
          </a:p>
          <a:p>
            <a:pPr eaLnBrk="1" hangingPunct="1">
              <a:buFontTx/>
              <a:buNone/>
            </a:pPr>
            <a:endParaRPr lang="en-US" altLang="zh-CN" sz="2400" b="1" dirty="0" smtClean="0">
              <a:solidFill>
                <a:srgbClr val="FF0000"/>
              </a:solidFill>
              <a:latin typeface="Times New Roman" pitchFamily="18" charset="0"/>
            </a:endParaRPr>
          </a:p>
        </p:txBody>
      </p:sp>
      <p:sp>
        <p:nvSpPr>
          <p:cNvPr id="30724" name="Rectangle 4"/>
          <p:cNvSpPr>
            <a:spLocks noGrp="1" noChangeArrowheads="1"/>
          </p:cNvSpPr>
          <p:nvPr>
            <p:ph type="body" sz="half" idx="2"/>
          </p:nvPr>
        </p:nvSpPr>
        <p:spPr>
          <a:xfrm>
            <a:off x="4648200" y="1600200"/>
            <a:ext cx="4138613" cy="4972050"/>
          </a:xfrm>
        </p:spPr>
        <p:txBody>
          <a:bodyPr rtlCol="0">
            <a:normAutofit lnSpcReduction="10000"/>
          </a:bodyPr>
          <a:lstStyle/>
          <a:p>
            <a:pPr eaLnBrk="1" fontAlgn="auto" hangingPunct="1">
              <a:spcAft>
                <a:spcPts val="0"/>
              </a:spcAft>
              <a:buFontTx/>
              <a:buNone/>
              <a:defRPr/>
            </a:pPr>
            <a:r>
              <a:rPr lang="en-US" altLang="zh-CN" sz="3200" b="1" dirty="0" smtClean="0">
                <a:latin typeface="Times New Roman" pitchFamily="18" charset="0"/>
              </a:rPr>
              <a:t>Biosynthesis</a:t>
            </a:r>
          </a:p>
          <a:p>
            <a:pPr eaLnBrk="1" fontAlgn="auto" hangingPunct="1">
              <a:spcAft>
                <a:spcPts val="0"/>
              </a:spcAft>
              <a:buFontTx/>
              <a:buNone/>
              <a:defRPr/>
            </a:pPr>
            <a:r>
              <a:rPr lang="en-US" altLang="zh-CN" sz="2600" b="1" dirty="0" smtClean="0">
                <a:solidFill>
                  <a:srgbClr val="0000FF"/>
                </a:solidFill>
                <a:latin typeface="Times New Roman" pitchFamily="18" charset="0"/>
              </a:rPr>
              <a:t>condensation</a:t>
            </a:r>
          </a:p>
          <a:p>
            <a:pPr eaLnBrk="1" fontAlgn="auto" hangingPunct="1">
              <a:spcAft>
                <a:spcPts val="0"/>
              </a:spcAft>
              <a:buFontTx/>
              <a:buNone/>
              <a:defRPr/>
            </a:pPr>
            <a:r>
              <a:rPr lang="en-US" altLang="zh-CN" sz="2600" b="1" dirty="0" smtClean="0">
                <a:solidFill>
                  <a:srgbClr val="0000FF"/>
                </a:solidFill>
                <a:latin typeface="Times New Roman" pitchFamily="18" charset="0"/>
              </a:rPr>
              <a:t>reduction</a:t>
            </a:r>
          </a:p>
          <a:p>
            <a:pPr eaLnBrk="1" fontAlgn="auto" hangingPunct="1">
              <a:spcAft>
                <a:spcPts val="0"/>
              </a:spcAft>
              <a:buFontTx/>
              <a:buNone/>
              <a:defRPr/>
            </a:pPr>
            <a:r>
              <a:rPr lang="en-US" altLang="zh-CN" sz="2600" b="1" dirty="0" smtClean="0">
                <a:solidFill>
                  <a:srgbClr val="0000FF"/>
                </a:solidFill>
                <a:latin typeface="Times New Roman" pitchFamily="18" charset="0"/>
              </a:rPr>
              <a:t>dehydration</a:t>
            </a:r>
          </a:p>
          <a:p>
            <a:pPr eaLnBrk="1" fontAlgn="auto" hangingPunct="1">
              <a:spcAft>
                <a:spcPts val="0"/>
              </a:spcAft>
              <a:buFontTx/>
              <a:buNone/>
              <a:defRPr/>
            </a:pPr>
            <a:r>
              <a:rPr lang="en-US" altLang="zh-CN" sz="2600" b="1" dirty="0" smtClean="0">
                <a:solidFill>
                  <a:srgbClr val="0000FF"/>
                </a:solidFill>
                <a:latin typeface="Times New Roman" pitchFamily="18" charset="0"/>
              </a:rPr>
              <a:t>reduction</a:t>
            </a:r>
          </a:p>
          <a:p>
            <a:pPr eaLnBrk="1" fontAlgn="auto" hangingPunct="1">
              <a:spcAft>
                <a:spcPts val="0"/>
              </a:spcAft>
              <a:buFontTx/>
              <a:buNone/>
              <a:defRPr/>
            </a:pPr>
            <a:r>
              <a:rPr lang="en-US" altLang="zh-CN" sz="2600" b="1" dirty="0" smtClean="0">
                <a:solidFill>
                  <a:srgbClr val="0000FF"/>
                </a:solidFill>
                <a:latin typeface="Times New Roman" pitchFamily="18" charset="0"/>
              </a:rPr>
              <a:t>NADPH</a:t>
            </a:r>
          </a:p>
          <a:p>
            <a:pPr eaLnBrk="1" fontAlgn="auto" hangingPunct="1">
              <a:spcAft>
                <a:spcPts val="0"/>
              </a:spcAft>
              <a:buFontTx/>
              <a:buNone/>
              <a:defRPr/>
            </a:pPr>
            <a:r>
              <a:rPr lang="en-US" altLang="zh-CN" sz="2600" b="1" dirty="0" smtClean="0">
                <a:solidFill>
                  <a:srgbClr val="0000FF"/>
                </a:solidFill>
                <a:latin typeface="Times New Roman" pitchFamily="18" charset="0"/>
              </a:rPr>
              <a:t>ACP</a:t>
            </a:r>
          </a:p>
          <a:p>
            <a:pPr eaLnBrk="1" fontAlgn="auto" hangingPunct="1">
              <a:spcAft>
                <a:spcPts val="0"/>
              </a:spcAft>
              <a:buFontTx/>
              <a:buNone/>
              <a:defRPr/>
            </a:pPr>
            <a:r>
              <a:rPr lang="en-US" altLang="zh-CN" sz="2600" b="1" dirty="0" smtClean="0">
                <a:solidFill>
                  <a:srgbClr val="0000FF"/>
                </a:solidFill>
                <a:latin typeface="Times New Roman" pitchFamily="18" charset="0"/>
              </a:rPr>
              <a:t>Cytosol</a:t>
            </a:r>
          </a:p>
          <a:p>
            <a:pPr eaLnBrk="1" fontAlgn="auto" hangingPunct="1">
              <a:spcAft>
                <a:spcPts val="0"/>
              </a:spcAft>
              <a:buFontTx/>
              <a:buNone/>
              <a:defRPr/>
            </a:pPr>
            <a:r>
              <a:rPr lang="en-US" altLang="zh-CN" sz="2600" b="1" dirty="0" smtClean="0">
                <a:solidFill>
                  <a:srgbClr val="0000FF"/>
                </a:solidFill>
                <a:latin typeface="Times New Roman" pitchFamily="18" charset="0"/>
              </a:rPr>
              <a:t>Addition of two-carbon </a:t>
            </a:r>
          </a:p>
          <a:p>
            <a:pPr eaLnBrk="1" fontAlgn="auto" hangingPunct="1">
              <a:spcAft>
                <a:spcPts val="0"/>
              </a:spcAft>
              <a:buFontTx/>
              <a:buNone/>
              <a:defRPr/>
            </a:pPr>
            <a:r>
              <a:rPr lang="en-US" altLang="zh-CN" sz="2600" b="1" dirty="0" smtClean="0">
                <a:solidFill>
                  <a:srgbClr val="0000FF"/>
                </a:solidFill>
                <a:latin typeface="Times New Roman" pitchFamily="18" charset="0"/>
              </a:rPr>
              <a:t>units donated from </a:t>
            </a:r>
          </a:p>
          <a:p>
            <a:pPr eaLnBrk="1" fontAlgn="auto" hangingPunct="1">
              <a:spcAft>
                <a:spcPts val="0"/>
              </a:spcAft>
              <a:buFontTx/>
              <a:buNone/>
              <a:defRPr/>
            </a:pPr>
            <a:r>
              <a:rPr lang="en-US" altLang="zh-CN" sz="2600" b="1" dirty="0" smtClean="0">
                <a:solidFill>
                  <a:srgbClr val="0000FF"/>
                </a:solidFill>
                <a:latin typeface="Times New Roman" pitchFamily="18" charset="0"/>
              </a:rPr>
              <a:t>malonyl-CoA </a:t>
            </a:r>
          </a:p>
          <a:p>
            <a:pPr eaLnBrk="1" fontAlgn="auto" hangingPunct="1">
              <a:spcAft>
                <a:spcPts val="0"/>
              </a:spcAft>
              <a:buFont typeface="Arial" pitchFamily="34" charset="0"/>
              <a:buChar char="•"/>
              <a:defRPr/>
            </a:pPr>
            <a:endParaRPr lang="en-US" altLang="zh-CN" sz="2400" dirty="0" smtClean="0">
              <a:solidFill>
                <a:srgbClr val="0000FF"/>
              </a:solidFill>
            </a:endParaRPr>
          </a:p>
        </p:txBody>
      </p:sp>
      <p:sp>
        <p:nvSpPr>
          <p:cNvPr id="30725" name="Rectangle 5"/>
          <p:cNvSpPr>
            <a:spLocks noChangeArrowheads="1"/>
          </p:cNvSpPr>
          <p:nvPr/>
        </p:nvSpPr>
        <p:spPr bwMode="auto">
          <a:xfrm>
            <a:off x="468313" y="2276475"/>
            <a:ext cx="2519362" cy="1584325"/>
          </a:xfrm>
          <a:prstGeom prst="rect">
            <a:avLst/>
          </a:prstGeom>
          <a:noFill/>
          <a:ln w="28575">
            <a:solidFill>
              <a:srgbClr val="FF0000"/>
            </a:solidFill>
            <a:miter lim="800000"/>
            <a:headEnd/>
            <a:tailEnd/>
          </a:ln>
        </p:spPr>
        <p:txBody>
          <a:bodyPr wrap="none" anchor="ctr"/>
          <a:lstStyle/>
          <a:p>
            <a:endParaRPr lang="zh-CN" altLang="en-US">
              <a:latin typeface="Calibri" pitchFamily="34" charset="0"/>
            </a:endParaRPr>
          </a:p>
        </p:txBody>
      </p:sp>
      <p:sp>
        <p:nvSpPr>
          <p:cNvPr id="30726" name="Rectangle 6"/>
          <p:cNvSpPr>
            <a:spLocks noChangeArrowheads="1"/>
          </p:cNvSpPr>
          <p:nvPr/>
        </p:nvSpPr>
        <p:spPr bwMode="auto">
          <a:xfrm>
            <a:off x="4643438" y="2071688"/>
            <a:ext cx="2214562" cy="1785937"/>
          </a:xfrm>
          <a:prstGeom prst="rect">
            <a:avLst/>
          </a:prstGeom>
          <a:noFill/>
          <a:ln w="28575">
            <a:solidFill>
              <a:srgbClr val="0000FF"/>
            </a:solidFill>
            <a:miter lim="800000"/>
            <a:headEnd/>
            <a:tailEnd/>
          </a:ln>
        </p:spPr>
        <p:txBody>
          <a:bodyPr wrap="none" anchor="ctr"/>
          <a:lstStyle/>
          <a:p>
            <a:endParaRPr lang="zh-CN" altLang="en-US">
              <a:latin typeface="Calibri"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3" name="Picture 3"/>
          <p:cNvPicPr>
            <a:picLocks noChangeAspect="1" noChangeArrowheads="1"/>
          </p:cNvPicPr>
          <p:nvPr/>
        </p:nvPicPr>
        <p:blipFill>
          <a:blip r:embed="rId3"/>
          <a:srcRect/>
          <a:stretch>
            <a:fillRect/>
          </a:stretch>
        </p:blipFill>
        <p:spPr bwMode="auto">
          <a:xfrm>
            <a:off x="395536" y="13356"/>
            <a:ext cx="8141983" cy="5791908"/>
          </a:xfrm>
          <a:prstGeom prst="rect">
            <a:avLst/>
          </a:prstGeom>
          <a:noFill/>
          <a:ln w="9525">
            <a:noFill/>
            <a:miter lim="800000"/>
            <a:headEnd/>
            <a:tailEnd/>
          </a:ln>
        </p:spPr>
      </p:pic>
      <p:sp>
        <p:nvSpPr>
          <p:cNvPr id="51204" name="Rectangle 4"/>
          <p:cNvSpPr>
            <a:spLocks noChangeArrowheads="1"/>
          </p:cNvSpPr>
          <p:nvPr/>
        </p:nvSpPr>
        <p:spPr bwMode="auto">
          <a:xfrm>
            <a:off x="738788" y="5828529"/>
            <a:ext cx="7812087" cy="1508125"/>
          </a:xfrm>
          <a:prstGeom prst="rect">
            <a:avLst/>
          </a:prstGeom>
          <a:noFill/>
          <a:ln w="9525">
            <a:noFill/>
            <a:miter lim="800000"/>
            <a:headEnd/>
            <a:tailEnd/>
          </a:ln>
        </p:spPr>
        <p:txBody>
          <a:bodyPr>
            <a:spAutoFit/>
          </a:bodyPr>
          <a:lstStyle/>
          <a:p>
            <a:pPr algn="ctr"/>
            <a:r>
              <a:rPr kumimoji="1" lang="en-US" altLang="zh-CN" sz="2800" b="1" dirty="0">
                <a:solidFill>
                  <a:srgbClr val="0000FF"/>
                </a:solidFill>
                <a:latin typeface="Times New Roman" pitchFamily="18" charset="0"/>
                <a:cs typeface="Times New Roman" pitchFamily="18" charset="0"/>
              </a:rPr>
              <a:t>Acetyl-CoA carboxylase is regulated by allosteric</a:t>
            </a:r>
          </a:p>
          <a:p>
            <a:pPr algn="ctr"/>
            <a:r>
              <a:rPr kumimoji="1" lang="en-US" altLang="zh-CN" sz="2800" b="1" dirty="0">
                <a:solidFill>
                  <a:srgbClr val="0000FF"/>
                </a:solidFill>
                <a:latin typeface="Times New Roman" pitchFamily="18" charset="0"/>
                <a:cs typeface="Times New Roman" pitchFamily="18" charset="0"/>
              </a:rPr>
              <a:t>effectors and reversible phosphorylation</a:t>
            </a:r>
          </a:p>
          <a:p>
            <a:pPr algn="ctr">
              <a:spcBef>
                <a:spcPct val="50000"/>
              </a:spcBef>
            </a:pPr>
            <a:endParaRPr lang="en-US" altLang="zh-CN" sz="2400" b="1" dirty="0">
              <a:solidFill>
                <a:srgbClr val="0000FF"/>
              </a:solidFill>
              <a:latin typeface="Times New Roman" pitchFamily="18" charset="0"/>
              <a:cs typeface="Times New Roman" pitchFamily="18" charset="0"/>
            </a:endParaRPr>
          </a:p>
        </p:txBody>
      </p:sp>
      <p:sp>
        <p:nvSpPr>
          <p:cNvPr id="51205" name="Rectangle 5"/>
          <p:cNvSpPr>
            <a:spLocks noChangeArrowheads="1"/>
          </p:cNvSpPr>
          <p:nvPr/>
        </p:nvSpPr>
        <p:spPr bwMode="auto">
          <a:xfrm>
            <a:off x="2124075" y="188913"/>
            <a:ext cx="1151781" cy="360362"/>
          </a:xfrm>
          <a:prstGeom prst="rect">
            <a:avLst/>
          </a:prstGeom>
          <a:noFill/>
          <a:ln w="38100">
            <a:solidFill>
              <a:srgbClr val="3333FF"/>
            </a:solidFill>
            <a:miter lim="800000"/>
            <a:headEnd/>
            <a:tailEnd/>
          </a:ln>
        </p:spPr>
        <p:txBody>
          <a:bodyPr wrap="none" anchor="ctr"/>
          <a:lstStyle/>
          <a:p>
            <a:pPr algn="ctr"/>
            <a:endParaRPr lang="zh-CN" altLang="zh-CN">
              <a:solidFill>
                <a:srgbClr val="FF0000"/>
              </a:solidFill>
            </a:endParaRPr>
          </a:p>
        </p:txBody>
      </p:sp>
      <p:sp>
        <p:nvSpPr>
          <p:cNvPr id="5" name="矩形 4"/>
          <p:cNvSpPr/>
          <p:nvPr/>
        </p:nvSpPr>
        <p:spPr>
          <a:xfrm>
            <a:off x="971600" y="2276872"/>
            <a:ext cx="1584176" cy="7200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srcRect/>
          <a:stretch>
            <a:fillRect/>
          </a:stretch>
        </p:blipFill>
        <p:spPr bwMode="auto">
          <a:xfrm>
            <a:off x="303213" y="1489075"/>
            <a:ext cx="8535987" cy="3878263"/>
          </a:xfrm>
          <a:prstGeom prst="rect">
            <a:avLst/>
          </a:prstGeom>
          <a:noFill/>
          <a:ln w="9525">
            <a:noFill/>
            <a:miter lim="800000"/>
            <a:headEnd/>
            <a:tailEnd/>
          </a:ln>
        </p:spPr>
      </p:pic>
      <p:sp>
        <p:nvSpPr>
          <p:cNvPr id="31747" name="Text Box 3"/>
          <p:cNvSpPr txBox="1">
            <a:spLocks noChangeArrowheads="1"/>
          </p:cNvSpPr>
          <p:nvPr/>
        </p:nvSpPr>
        <p:spPr bwMode="auto">
          <a:xfrm>
            <a:off x="66675" y="5715000"/>
            <a:ext cx="9077325" cy="461963"/>
          </a:xfrm>
          <a:prstGeom prst="rect">
            <a:avLst/>
          </a:prstGeom>
          <a:noFill/>
          <a:ln w="9525">
            <a:noFill/>
            <a:miter lim="800000"/>
            <a:headEnd/>
            <a:tailEnd/>
          </a:ln>
        </p:spPr>
        <p:txBody>
          <a:bodyPr wrap="none">
            <a:spAutoFit/>
          </a:bodyPr>
          <a:lstStyle/>
          <a:p>
            <a:r>
              <a:rPr lang="en-US" altLang="zh-CN" sz="2400" b="1" dirty="0">
                <a:solidFill>
                  <a:srgbClr val="3333FF"/>
                </a:solidFill>
                <a:latin typeface="Times New Roman" pitchFamily="18" charset="0"/>
                <a:cs typeface="Times New Roman" pitchFamily="18" charset="0"/>
              </a:rPr>
              <a:t>Coordinated regulation of fatty acid synthesis and breakdown</a:t>
            </a:r>
            <a:r>
              <a:rPr lang="en-US" altLang="zh-CN" sz="2400" b="1" dirty="0">
                <a:solidFill>
                  <a:srgbClr val="FF0000"/>
                </a:solidFill>
                <a:latin typeface="Times New Roman" pitchFamily="18" charset="0"/>
                <a:cs typeface="Times New Roman" pitchFamily="18" charset="0"/>
              </a:rPr>
              <a:t>*****</a:t>
            </a:r>
          </a:p>
        </p:txBody>
      </p:sp>
      <p:sp>
        <p:nvSpPr>
          <p:cNvPr id="5" name="矩形 4"/>
          <p:cNvSpPr/>
          <p:nvPr/>
        </p:nvSpPr>
        <p:spPr>
          <a:xfrm>
            <a:off x="3275856" y="3573016"/>
            <a:ext cx="1080120" cy="288032"/>
          </a:xfrm>
          <a:prstGeom prst="rect">
            <a:avLst/>
          </a:prstGeom>
          <a:noFill/>
          <a:ln w="3810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395288" y="6278563"/>
            <a:ext cx="8512175" cy="579437"/>
          </a:xfrm>
          <a:prstGeom prst="rect">
            <a:avLst/>
          </a:prstGeom>
          <a:noFill/>
          <a:ln w="12700" cap="sq">
            <a:noFill/>
            <a:miter lim="800000"/>
            <a:headEnd type="none" w="sm" len="sm"/>
            <a:tailEnd type="none" w="sm" len="sm"/>
          </a:ln>
        </p:spPr>
        <p:txBody>
          <a:bodyPr wrap="none">
            <a:spAutoFit/>
          </a:bodyPr>
          <a:lstStyle/>
          <a:p>
            <a:r>
              <a:rPr lang="en-US" altLang="zh-CN" sz="3200" b="1" dirty="0">
                <a:solidFill>
                  <a:srgbClr val="3333FF"/>
                </a:solidFill>
                <a:latin typeface="Times New Roman" pitchFamily="18" charset="0"/>
              </a:rPr>
              <a:t>Overview of amino acid catabolism in mammals</a:t>
            </a:r>
          </a:p>
        </p:txBody>
      </p:sp>
      <p:pic>
        <p:nvPicPr>
          <p:cNvPr id="32771" name="Picture 3"/>
          <p:cNvPicPr>
            <a:picLocks noChangeAspect="1" noChangeArrowheads="1"/>
          </p:cNvPicPr>
          <p:nvPr/>
        </p:nvPicPr>
        <p:blipFill>
          <a:blip r:embed="rId3"/>
          <a:srcRect/>
          <a:stretch>
            <a:fillRect/>
          </a:stretch>
        </p:blipFill>
        <p:spPr bwMode="auto">
          <a:xfrm>
            <a:off x="1547813" y="188913"/>
            <a:ext cx="6084887" cy="60975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srcRect/>
          <a:stretch>
            <a:fillRect/>
          </a:stretch>
        </p:blipFill>
        <p:spPr bwMode="auto">
          <a:xfrm>
            <a:off x="3563938" y="188913"/>
            <a:ext cx="4527550" cy="6097587"/>
          </a:xfrm>
          <a:prstGeom prst="rect">
            <a:avLst/>
          </a:prstGeom>
          <a:noFill/>
          <a:ln w="9525">
            <a:noFill/>
            <a:miter lim="800000"/>
            <a:headEnd/>
            <a:tailEnd/>
          </a:ln>
        </p:spPr>
      </p:pic>
      <p:sp>
        <p:nvSpPr>
          <p:cNvPr id="33795" name="AutoShape 3"/>
          <p:cNvSpPr>
            <a:spLocks noChangeArrowheads="1"/>
          </p:cNvSpPr>
          <p:nvPr/>
        </p:nvSpPr>
        <p:spPr bwMode="auto">
          <a:xfrm>
            <a:off x="7704138" y="5445125"/>
            <a:ext cx="1439862" cy="144463"/>
          </a:xfrm>
          <a:prstGeom prst="leftArrow">
            <a:avLst>
              <a:gd name="adj1" fmla="val 50000"/>
              <a:gd name="adj2" fmla="val 249175"/>
            </a:avLst>
          </a:prstGeom>
          <a:solidFill>
            <a:srgbClr val="0000FF"/>
          </a:solidFill>
          <a:ln w="12700" cap="sq">
            <a:solidFill>
              <a:srgbClr val="0000FF"/>
            </a:solidFill>
            <a:miter lim="800000"/>
            <a:headEnd type="none" w="sm" len="sm"/>
            <a:tailEnd type="none" w="sm" len="sm"/>
          </a:ln>
        </p:spPr>
        <p:txBody>
          <a:bodyPr wrap="none" anchor="ctr"/>
          <a:lstStyle/>
          <a:p>
            <a:endParaRPr lang="zh-CN" altLang="en-US">
              <a:latin typeface="Calibri" pitchFamily="34" charset="0"/>
            </a:endParaRPr>
          </a:p>
        </p:txBody>
      </p:sp>
      <p:sp>
        <p:nvSpPr>
          <p:cNvPr id="33796" name="Text Box 4"/>
          <p:cNvSpPr txBox="1">
            <a:spLocks noChangeArrowheads="1"/>
          </p:cNvSpPr>
          <p:nvPr/>
        </p:nvSpPr>
        <p:spPr bwMode="auto">
          <a:xfrm>
            <a:off x="611188" y="6400800"/>
            <a:ext cx="8240712" cy="457200"/>
          </a:xfrm>
          <a:prstGeom prst="rect">
            <a:avLst/>
          </a:prstGeom>
          <a:noFill/>
          <a:ln w="12700" cap="sq">
            <a:noFill/>
            <a:miter lim="800000"/>
            <a:headEnd type="none" w="sm" len="sm"/>
            <a:tailEnd type="none" w="sm" len="sm"/>
          </a:ln>
        </p:spPr>
        <p:txBody>
          <a:bodyPr wrap="none">
            <a:spAutoFit/>
          </a:bodyPr>
          <a:lstStyle/>
          <a:p>
            <a:r>
              <a:rPr lang="en-US" altLang="zh-CN" sz="2400" b="1" dirty="0">
                <a:solidFill>
                  <a:srgbClr val="3333FF"/>
                </a:solidFill>
                <a:latin typeface="Times New Roman" pitchFamily="18" charset="0"/>
              </a:rPr>
              <a:t>Urea cycle and reactions that feed amino groups into the cycle</a:t>
            </a:r>
          </a:p>
        </p:txBody>
      </p:sp>
      <p:sp>
        <p:nvSpPr>
          <p:cNvPr id="33797" name="Text Box 5"/>
          <p:cNvSpPr txBox="1">
            <a:spLocks noChangeArrowheads="1"/>
          </p:cNvSpPr>
          <p:nvPr/>
        </p:nvSpPr>
        <p:spPr bwMode="auto">
          <a:xfrm>
            <a:off x="179388" y="3644900"/>
            <a:ext cx="4510087" cy="1938338"/>
          </a:xfrm>
          <a:prstGeom prst="rect">
            <a:avLst/>
          </a:prstGeom>
          <a:noFill/>
          <a:ln w="12700" cap="sq">
            <a:noFill/>
            <a:miter lim="800000"/>
            <a:headEnd type="none" w="sm" len="sm"/>
            <a:tailEnd type="none" w="sm" len="sm"/>
          </a:ln>
        </p:spPr>
        <p:txBody>
          <a:bodyPr wrap="none">
            <a:spAutoFit/>
          </a:bodyPr>
          <a:lstStyle/>
          <a:p>
            <a:pPr marL="457200" indent="-457200">
              <a:buFontTx/>
              <a:buAutoNum type="arabicPeriod"/>
            </a:pPr>
            <a:r>
              <a:rPr lang="en-US" altLang="zh-CN" sz="2400" b="1" dirty="0">
                <a:solidFill>
                  <a:srgbClr val="FF0000"/>
                </a:solidFill>
                <a:latin typeface="Times New Roman" pitchFamily="18" charset="0"/>
              </a:rPr>
              <a:t>ornithine transcarbamoylase</a:t>
            </a:r>
            <a:r>
              <a:rPr lang="en-US" altLang="zh-CN" sz="2400" b="1" dirty="0">
                <a:latin typeface="Times New Roman" pitchFamily="18" charset="0"/>
              </a:rPr>
              <a:t> </a:t>
            </a:r>
          </a:p>
          <a:p>
            <a:pPr marL="457200" indent="-457200">
              <a:buFontTx/>
              <a:buAutoNum type="arabicPeriod"/>
            </a:pPr>
            <a:r>
              <a:rPr lang="en-US" altLang="zh-CN" sz="2400" b="1" dirty="0">
                <a:solidFill>
                  <a:srgbClr val="FF0000"/>
                </a:solidFill>
                <a:latin typeface="Times New Roman" pitchFamily="18" charset="0"/>
              </a:rPr>
              <a:t>argininosuccinate synthetase</a:t>
            </a:r>
            <a:r>
              <a:rPr lang="en-US" altLang="zh-CN" sz="2400" b="1" dirty="0">
                <a:latin typeface="Times New Roman" pitchFamily="18" charset="0"/>
              </a:rPr>
              <a:t> </a:t>
            </a:r>
            <a:endParaRPr lang="en-US" altLang="zh-CN" sz="2400" b="1" dirty="0">
              <a:solidFill>
                <a:srgbClr val="FF0000"/>
              </a:solidFill>
              <a:latin typeface="Times New Roman" pitchFamily="18" charset="0"/>
            </a:endParaRPr>
          </a:p>
          <a:p>
            <a:pPr marL="457200" indent="-457200">
              <a:buFontTx/>
              <a:buAutoNum type="arabicPeriod"/>
            </a:pPr>
            <a:r>
              <a:rPr lang="en-US" altLang="zh-CN" sz="2400" b="1" dirty="0">
                <a:solidFill>
                  <a:srgbClr val="FF0000"/>
                </a:solidFill>
                <a:latin typeface="Times New Roman" pitchFamily="18" charset="0"/>
              </a:rPr>
              <a:t>argininosuccinate lyase</a:t>
            </a:r>
          </a:p>
          <a:p>
            <a:pPr marL="457200" indent="-457200">
              <a:buFontTx/>
              <a:buAutoNum type="arabicPeriod"/>
            </a:pPr>
            <a:r>
              <a:rPr lang="en-US" altLang="zh-CN" sz="2400" b="1" dirty="0">
                <a:solidFill>
                  <a:srgbClr val="FF0000"/>
                </a:solidFill>
                <a:latin typeface="Times New Roman" pitchFamily="18" charset="0"/>
              </a:rPr>
              <a:t>arginase</a:t>
            </a:r>
          </a:p>
          <a:p>
            <a:pPr marL="457200" indent="-457200">
              <a:buFontTx/>
              <a:buAutoNum type="arabicPeriod"/>
            </a:pPr>
            <a:endParaRPr lang="en-US" altLang="zh-CN" sz="2400" dirty="0">
              <a:solidFill>
                <a:srgbClr val="FF0000"/>
              </a:solidFill>
              <a:latin typeface="Times New Roman" pitchFamily="18" charset="0"/>
            </a:endParaRPr>
          </a:p>
        </p:txBody>
      </p:sp>
      <p:sp>
        <p:nvSpPr>
          <p:cNvPr id="33798" name="Line 6"/>
          <p:cNvSpPr>
            <a:spLocks noChangeShapeType="1"/>
          </p:cNvSpPr>
          <p:nvPr/>
        </p:nvSpPr>
        <p:spPr bwMode="auto">
          <a:xfrm>
            <a:off x="4643438" y="2276475"/>
            <a:ext cx="647700" cy="0"/>
          </a:xfrm>
          <a:prstGeom prst="line">
            <a:avLst/>
          </a:prstGeom>
          <a:noFill/>
          <a:ln w="38100" cap="sq">
            <a:solidFill>
              <a:srgbClr val="FF0000"/>
            </a:solidFill>
            <a:round/>
            <a:headEnd type="none" w="sm" len="sm"/>
            <a:tailEnd type="triangle" w="sm" len="sm"/>
          </a:ln>
        </p:spPr>
        <p:txBody>
          <a:bodyPr wrap="none"/>
          <a:lstStyle/>
          <a:p>
            <a:endParaRPr lang="zh-CN" altLang="en-US"/>
          </a:p>
        </p:txBody>
      </p:sp>
      <p:sp>
        <p:nvSpPr>
          <p:cNvPr id="33799" name="Line 7"/>
          <p:cNvSpPr>
            <a:spLocks noChangeShapeType="1"/>
          </p:cNvSpPr>
          <p:nvPr/>
        </p:nvSpPr>
        <p:spPr bwMode="auto">
          <a:xfrm flipH="1">
            <a:off x="7235825" y="3789363"/>
            <a:ext cx="431800" cy="0"/>
          </a:xfrm>
          <a:prstGeom prst="line">
            <a:avLst/>
          </a:prstGeom>
          <a:noFill/>
          <a:ln w="38100" cap="sq">
            <a:solidFill>
              <a:srgbClr val="FF0000"/>
            </a:solidFill>
            <a:round/>
            <a:headEnd type="none" w="sm" len="sm"/>
            <a:tailEnd type="triangle" w="sm" len="sm"/>
          </a:ln>
        </p:spPr>
        <p:txBody>
          <a:bodyPr wrap="none"/>
          <a:lstStyle/>
          <a:p>
            <a:endParaRPr lang="zh-CN" altLang="en-US"/>
          </a:p>
        </p:txBody>
      </p:sp>
      <p:sp>
        <p:nvSpPr>
          <p:cNvPr id="33800" name="Rectangle 8"/>
          <p:cNvSpPr>
            <a:spLocks noChangeArrowheads="1"/>
          </p:cNvSpPr>
          <p:nvPr/>
        </p:nvSpPr>
        <p:spPr bwMode="auto">
          <a:xfrm>
            <a:off x="4140200" y="4724400"/>
            <a:ext cx="647700" cy="431800"/>
          </a:xfrm>
          <a:prstGeom prst="rect">
            <a:avLst/>
          </a:prstGeom>
          <a:noFill/>
          <a:ln w="38100" cap="sq">
            <a:solidFill>
              <a:schemeClr val="tx1"/>
            </a:solidFill>
            <a:miter lim="800000"/>
            <a:headEnd type="none" w="sm" len="sm"/>
            <a:tailEnd type="none" w="sm" len="sm"/>
          </a:ln>
        </p:spPr>
        <p:txBody>
          <a:bodyPr wrap="none" anchor="ctr"/>
          <a:lstStyle/>
          <a:p>
            <a:endParaRPr lang="zh-CN" altLang="en-US">
              <a:latin typeface="Calibri" pitchFamily="34" charset="0"/>
            </a:endParaRPr>
          </a:p>
        </p:txBody>
      </p:sp>
      <p:sp>
        <p:nvSpPr>
          <p:cNvPr id="33801" name="Line 9"/>
          <p:cNvSpPr>
            <a:spLocks noChangeShapeType="1"/>
          </p:cNvSpPr>
          <p:nvPr/>
        </p:nvSpPr>
        <p:spPr bwMode="auto">
          <a:xfrm>
            <a:off x="4643438" y="6308725"/>
            <a:ext cx="576262" cy="0"/>
          </a:xfrm>
          <a:prstGeom prst="line">
            <a:avLst/>
          </a:prstGeom>
          <a:noFill/>
          <a:ln w="57150" cap="sq">
            <a:solidFill>
              <a:srgbClr val="FF0000"/>
            </a:solidFill>
            <a:round/>
            <a:headEnd type="none" w="sm" len="sm"/>
            <a:tailEnd type="none" w="sm" len="sm"/>
          </a:ln>
        </p:spPr>
        <p:txBody>
          <a:bodyPr wrap="none"/>
          <a:lstStyle/>
          <a:p>
            <a:endParaRPr lang="zh-CN" altLang="en-US"/>
          </a:p>
        </p:txBody>
      </p:sp>
      <p:sp>
        <p:nvSpPr>
          <p:cNvPr id="33802" name="Line 10"/>
          <p:cNvSpPr>
            <a:spLocks noChangeShapeType="1"/>
          </p:cNvSpPr>
          <p:nvPr/>
        </p:nvSpPr>
        <p:spPr bwMode="auto">
          <a:xfrm flipH="1">
            <a:off x="5795963" y="2060575"/>
            <a:ext cx="288925" cy="0"/>
          </a:xfrm>
          <a:prstGeom prst="line">
            <a:avLst/>
          </a:prstGeom>
          <a:noFill/>
          <a:ln w="38100" cap="sq">
            <a:solidFill>
              <a:srgbClr val="0000FF"/>
            </a:solidFill>
            <a:round/>
            <a:headEnd type="none" w="sm" len="sm"/>
            <a:tailEnd type="triangle" w="sm" len="sm"/>
          </a:ln>
        </p:spPr>
        <p:txBody>
          <a:bodyPr wrap="none"/>
          <a:lstStyle/>
          <a:p>
            <a:endParaRPr lang="zh-CN" altLang="en-US"/>
          </a:p>
        </p:txBody>
      </p:sp>
      <p:sp>
        <p:nvSpPr>
          <p:cNvPr id="33803" name="Line 11"/>
          <p:cNvSpPr>
            <a:spLocks noChangeShapeType="1"/>
          </p:cNvSpPr>
          <p:nvPr/>
        </p:nvSpPr>
        <p:spPr bwMode="auto">
          <a:xfrm>
            <a:off x="4932363" y="2133600"/>
            <a:ext cx="288925" cy="0"/>
          </a:xfrm>
          <a:prstGeom prst="line">
            <a:avLst/>
          </a:prstGeom>
          <a:noFill/>
          <a:ln w="38100" cap="sq">
            <a:solidFill>
              <a:srgbClr val="0000FF"/>
            </a:solidFill>
            <a:round/>
            <a:headEnd type="none" w="sm" len="sm"/>
            <a:tailEnd type="triangle" w="sm" len="sm"/>
          </a:ln>
        </p:spPr>
        <p:txBody>
          <a:bodyPr wrap="none"/>
          <a:lstStyle/>
          <a:p>
            <a:endParaRPr lang="zh-CN" alt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p:cNvPicPr>
            <a:picLocks noChangeAspect="1" noChangeArrowheads="1"/>
          </p:cNvPicPr>
          <p:nvPr/>
        </p:nvPicPr>
        <p:blipFill>
          <a:blip r:embed="rId3"/>
          <a:srcRect/>
          <a:stretch>
            <a:fillRect/>
          </a:stretch>
        </p:blipFill>
        <p:spPr bwMode="auto">
          <a:xfrm>
            <a:off x="798513" y="379413"/>
            <a:ext cx="7545387" cy="6097587"/>
          </a:xfrm>
          <a:prstGeom prst="rect">
            <a:avLst/>
          </a:prstGeom>
          <a:noFill/>
          <a:ln w="9525">
            <a:noFill/>
            <a:miter lim="800000"/>
            <a:headEnd/>
            <a:tailEnd/>
          </a:ln>
        </p:spPr>
      </p:pic>
      <p:sp>
        <p:nvSpPr>
          <p:cNvPr id="5123" name="Text Box 4"/>
          <p:cNvSpPr txBox="1">
            <a:spLocks noChangeArrowheads="1"/>
          </p:cNvSpPr>
          <p:nvPr/>
        </p:nvSpPr>
        <p:spPr bwMode="auto">
          <a:xfrm>
            <a:off x="7596188" y="188913"/>
            <a:ext cx="1200150" cy="579437"/>
          </a:xfrm>
          <a:prstGeom prst="rect">
            <a:avLst/>
          </a:prstGeom>
          <a:noFill/>
          <a:ln w="9525">
            <a:noFill/>
            <a:miter lim="800000"/>
            <a:headEnd/>
            <a:tailEnd/>
          </a:ln>
        </p:spPr>
        <p:txBody>
          <a:bodyPr wrap="none">
            <a:spAutoFit/>
          </a:bodyPr>
          <a:lstStyle/>
          <a:p>
            <a:r>
              <a:rPr lang="en-US" altLang="zh-CN" sz="3200" b="1" dirty="0">
                <a:solidFill>
                  <a:srgbClr val="FF0000"/>
                </a:solidFill>
                <a:latin typeface="Times New Roman" pitchFamily="18" charset="0"/>
              </a:rPr>
              <a:t>*****</a:t>
            </a:r>
          </a:p>
        </p:txBody>
      </p:sp>
      <p:sp>
        <p:nvSpPr>
          <p:cNvPr id="5124" name="Line 5"/>
          <p:cNvSpPr>
            <a:spLocks noChangeShapeType="1"/>
          </p:cNvSpPr>
          <p:nvPr/>
        </p:nvSpPr>
        <p:spPr bwMode="auto">
          <a:xfrm>
            <a:off x="395288" y="4581525"/>
            <a:ext cx="431800" cy="0"/>
          </a:xfrm>
          <a:prstGeom prst="line">
            <a:avLst/>
          </a:prstGeom>
          <a:noFill/>
          <a:ln w="38100">
            <a:solidFill>
              <a:srgbClr val="3333FF"/>
            </a:solidFill>
            <a:round/>
            <a:headEnd/>
            <a:tailEnd type="triangle" w="med" len="med"/>
          </a:ln>
        </p:spPr>
        <p:txBody>
          <a:bodyPr/>
          <a:lstStyle/>
          <a:p>
            <a:endParaRPr lang="zh-CN" altLang="en-US"/>
          </a:p>
        </p:txBody>
      </p:sp>
      <p:sp>
        <p:nvSpPr>
          <p:cNvPr id="5125" name="Line 7"/>
          <p:cNvSpPr>
            <a:spLocks noChangeShapeType="1"/>
          </p:cNvSpPr>
          <p:nvPr/>
        </p:nvSpPr>
        <p:spPr bwMode="auto">
          <a:xfrm>
            <a:off x="395288" y="6237288"/>
            <a:ext cx="431800" cy="0"/>
          </a:xfrm>
          <a:prstGeom prst="line">
            <a:avLst/>
          </a:prstGeom>
          <a:noFill/>
          <a:ln w="38100">
            <a:solidFill>
              <a:srgbClr val="3333FF"/>
            </a:solidFill>
            <a:round/>
            <a:headEnd/>
            <a:tailEnd type="triangle" w="med" len="med"/>
          </a:ln>
        </p:spPr>
        <p:txBody>
          <a:bodyPr/>
          <a:lstStyle/>
          <a:p>
            <a:endParaRPr lang="zh-CN" alt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descr="figure_18_12"/>
          <p:cNvPicPr>
            <a:picLocks noChangeAspect="1" noChangeArrowheads="1"/>
          </p:cNvPicPr>
          <p:nvPr/>
        </p:nvPicPr>
        <p:blipFill>
          <a:blip r:embed="rId3" cstate="print"/>
          <a:srcRect/>
          <a:stretch>
            <a:fillRect/>
          </a:stretch>
        </p:blipFill>
        <p:spPr bwMode="auto">
          <a:xfrm>
            <a:off x="1547664" y="260648"/>
            <a:ext cx="6639074" cy="6029020"/>
          </a:xfrm>
          <a:prstGeom prst="rect">
            <a:avLst/>
          </a:prstGeom>
          <a:noFill/>
          <a:ln w="9525">
            <a:noFill/>
            <a:miter lim="800000"/>
            <a:headEnd/>
            <a:tailEnd/>
          </a:ln>
          <a:effectLst/>
        </p:spPr>
      </p:pic>
      <p:sp>
        <p:nvSpPr>
          <p:cNvPr id="3" name="TextBox 2"/>
          <p:cNvSpPr txBox="1"/>
          <p:nvPr/>
        </p:nvSpPr>
        <p:spPr>
          <a:xfrm>
            <a:off x="1115616" y="6284044"/>
            <a:ext cx="7731540" cy="523220"/>
          </a:xfrm>
          <a:prstGeom prst="rect">
            <a:avLst/>
          </a:prstGeom>
          <a:noFill/>
        </p:spPr>
        <p:txBody>
          <a:bodyPr wrap="none" rtlCol="0">
            <a:spAutoFit/>
          </a:bodyPr>
          <a:lstStyle/>
          <a:p>
            <a:r>
              <a:rPr lang="en-US" altLang="zh-CN" sz="2800" b="1" dirty="0" smtClean="0">
                <a:solidFill>
                  <a:srgbClr val="3333FF"/>
                </a:solidFill>
                <a:latin typeface="Times New Roman" pitchFamily="18" charset="0"/>
                <a:cs typeface="Times New Roman" pitchFamily="18" charset="0"/>
              </a:rPr>
              <a:t>Links between the urea cycle and citric acid cycle</a:t>
            </a:r>
            <a:endParaRPr lang="zh-CN" altLang="en-US" sz="2800" b="1" dirty="0">
              <a:solidFill>
                <a:srgbClr val="3333FF"/>
              </a:solidFill>
              <a:latin typeface="Times New Roman" pitchFamily="18" charset="0"/>
              <a:cs typeface="Times New Roman" pitchFamily="18" charset="0"/>
            </a:endParaRPr>
          </a:p>
        </p:txBody>
      </p:sp>
      <p:sp>
        <p:nvSpPr>
          <p:cNvPr id="2" name="文本框 1"/>
          <p:cNvSpPr txBox="1"/>
          <p:nvPr/>
        </p:nvSpPr>
        <p:spPr>
          <a:xfrm>
            <a:off x="3203848" y="152401"/>
            <a:ext cx="720080" cy="369332"/>
          </a:xfrm>
          <a:prstGeom prst="rect">
            <a:avLst/>
          </a:prstGeom>
          <a:noFill/>
          <a:ln w="38100">
            <a:solidFill>
              <a:srgbClr val="FF0000"/>
            </a:solidFill>
          </a:ln>
        </p:spPr>
        <p:txBody>
          <a:bodyPr wrap="square" rtlCol="0">
            <a:spAutoFit/>
          </a:bodyPr>
          <a:lstStyle/>
          <a:p>
            <a:endParaRPr lang="zh-CN" alt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3"/>
          <p:cNvSpPr txBox="1">
            <a:spLocks noChangeArrowheads="1"/>
          </p:cNvSpPr>
          <p:nvPr/>
        </p:nvSpPr>
        <p:spPr bwMode="auto">
          <a:xfrm>
            <a:off x="683568" y="5877272"/>
            <a:ext cx="7920037" cy="1015663"/>
          </a:xfrm>
          <a:prstGeom prst="rect">
            <a:avLst/>
          </a:prstGeom>
          <a:noFill/>
          <a:ln w="12700" cap="sq">
            <a:noFill/>
            <a:miter lim="800000"/>
            <a:headEnd type="none" w="sm" len="sm"/>
            <a:tailEnd type="none" w="sm" len="sm"/>
          </a:ln>
        </p:spPr>
        <p:txBody>
          <a:bodyPr>
            <a:spAutoFit/>
          </a:bodyPr>
          <a:lstStyle/>
          <a:p>
            <a:pPr algn="ctr">
              <a:lnSpc>
                <a:spcPts val="3600"/>
              </a:lnSpc>
            </a:pPr>
            <a:r>
              <a:rPr kumimoji="1" lang="en-US" altLang="zh-CN" sz="2800" b="1" dirty="0">
                <a:solidFill>
                  <a:srgbClr val="3333FF"/>
                </a:solidFill>
                <a:latin typeface="Times New Roman" panose="02020603050405020304" pitchFamily="18" charset="0"/>
                <a:cs typeface="Times New Roman" panose="02020603050405020304" pitchFamily="18" charset="0"/>
              </a:rPr>
              <a:t>The carbon skeletons of amino acids are </a:t>
            </a:r>
            <a:r>
              <a:rPr kumimoji="1" lang="en-US" altLang="zh-CN" sz="2800" b="1" dirty="0">
                <a:solidFill>
                  <a:srgbClr val="FF0000"/>
                </a:solidFill>
                <a:latin typeface="Times New Roman" panose="02020603050405020304" pitchFamily="18" charset="0"/>
                <a:cs typeface="Times New Roman" panose="02020603050405020304" pitchFamily="18" charset="0"/>
              </a:rPr>
              <a:t>oxidized</a:t>
            </a:r>
            <a:r>
              <a:rPr kumimoji="1" lang="en-US" altLang="zh-CN" sz="2800" b="1" dirty="0">
                <a:solidFill>
                  <a:srgbClr val="3333FF"/>
                </a:solidFill>
                <a:latin typeface="Times New Roman" panose="02020603050405020304" pitchFamily="18" charset="0"/>
                <a:cs typeface="Times New Roman" panose="02020603050405020304" pitchFamily="18" charset="0"/>
              </a:rPr>
              <a:t> via the citric acid cycle</a:t>
            </a:r>
            <a:r>
              <a:rPr kumimoji="1" lang="en-US" altLang="zh-CN" sz="3600" b="1" dirty="0">
                <a:solidFill>
                  <a:srgbClr val="FF0000"/>
                </a:solidFill>
                <a:latin typeface="Times New Roman" panose="02020603050405020304" pitchFamily="18" charset="0"/>
                <a:cs typeface="Times New Roman" panose="02020603050405020304" pitchFamily="18" charset="0"/>
              </a:rPr>
              <a:t>*****</a:t>
            </a:r>
          </a:p>
        </p:txBody>
      </p:sp>
      <p:pic>
        <p:nvPicPr>
          <p:cNvPr id="43011" name="Picture 4"/>
          <p:cNvPicPr>
            <a:picLocks noChangeAspect="1" noChangeArrowheads="1"/>
          </p:cNvPicPr>
          <p:nvPr/>
        </p:nvPicPr>
        <p:blipFill>
          <a:blip r:embed="rId3"/>
          <a:srcRect/>
          <a:stretch>
            <a:fillRect/>
          </a:stretch>
        </p:blipFill>
        <p:spPr bwMode="auto">
          <a:xfrm>
            <a:off x="1115616" y="95597"/>
            <a:ext cx="6551612" cy="5781675"/>
          </a:xfrm>
          <a:prstGeom prst="rect">
            <a:avLst/>
          </a:prstGeom>
          <a:noFill/>
          <a:ln w="9525">
            <a:noFill/>
            <a:miter lim="800000"/>
            <a:headEnd/>
            <a:tailEnd/>
          </a:ln>
        </p:spPr>
      </p:pic>
    </p:spTree>
    <p:extLst>
      <p:ext uri="{BB962C8B-B14F-4D97-AF65-F5344CB8AC3E}">
        <p14:creationId xmlns:p14="http://schemas.microsoft.com/office/powerpoint/2010/main" val="27729978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a:srcRect/>
          <a:stretch>
            <a:fillRect/>
          </a:stretch>
        </p:blipFill>
        <p:spPr bwMode="auto">
          <a:xfrm>
            <a:off x="1258888" y="260350"/>
            <a:ext cx="6409456" cy="5656225"/>
          </a:xfrm>
          <a:prstGeom prst="rect">
            <a:avLst/>
          </a:prstGeom>
          <a:noFill/>
          <a:ln w="9525">
            <a:noFill/>
            <a:miter lim="800000"/>
            <a:headEnd/>
            <a:tailEnd/>
          </a:ln>
        </p:spPr>
      </p:pic>
      <p:sp>
        <p:nvSpPr>
          <p:cNvPr id="35843" name="Text Box 3"/>
          <p:cNvSpPr txBox="1">
            <a:spLocks noChangeArrowheads="1"/>
          </p:cNvSpPr>
          <p:nvPr/>
        </p:nvSpPr>
        <p:spPr bwMode="auto">
          <a:xfrm>
            <a:off x="107504" y="5877272"/>
            <a:ext cx="9144000" cy="1384995"/>
          </a:xfrm>
          <a:prstGeom prst="rect">
            <a:avLst/>
          </a:prstGeom>
          <a:noFill/>
          <a:ln w="12700" cap="sq">
            <a:noFill/>
            <a:miter lim="800000"/>
            <a:headEnd type="none" w="sm" len="sm"/>
            <a:tailEnd type="none" w="sm" len="sm"/>
          </a:ln>
        </p:spPr>
        <p:txBody>
          <a:bodyPr>
            <a:spAutoFit/>
          </a:bodyPr>
          <a:lstStyle/>
          <a:p>
            <a:pPr algn="ctr">
              <a:lnSpc>
                <a:spcPts val="3600"/>
              </a:lnSpc>
            </a:pPr>
            <a:r>
              <a:rPr lang="en-US" altLang="zh-CN" sz="3200" b="1" dirty="0">
                <a:solidFill>
                  <a:srgbClr val="3333FF"/>
                </a:solidFill>
                <a:latin typeface="Times New Roman" pitchFamily="18" charset="0"/>
              </a:rPr>
              <a:t>Amino acids can be converted to </a:t>
            </a:r>
          </a:p>
          <a:p>
            <a:pPr algn="ctr">
              <a:lnSpc>
                <a:spcPts val="3600"/>
              </a:lnSpc>
            </a:pPr>
            <a:r>
              <a:rPr lang="en-US" altLang="zh-CN" sz="3200" b="1" dirty="0">
                <a:solidFill>
                  <a:srgbClr val="3333FF"/>
                </a:solidFill>
                <a:latin typeface="Times New Roman" pitchFamily="18" charset="0"/>
              </a:rPr>
              <a:t>glucose (glucogenic) or ketone bodies (ketogenic</a:t>
            </a:r>
            <a:r>
              <a:rPr lang="en-US" altLang="zh-CN" sz="3200" dirty="0">
                <a:solidFill>
                  <a:srgbClr val="3333FF"/>
                </a:solidFill>
                <a:latin typeface="Times New Roman" pitchFamily="18" charset="0"/>
              </a:rPr>
              <a:t>)</a:t>
            </a:r>
          </a:p>
          <a:p>
            <a:endParaRPr lang="en-US" altLang="zh-CN" sz="2400" dirty="0">
              <a:solidFill>
                <a:srgbClr val="3333FF"/>
              </a:solidFill>
              <a:latin typeface="Times New Roman" pitchFamily="18" charset="0"/>
            </a:endParaRPr>
          </a:p>
        </p:txBody>
      </p:sp>
      <p:sp>
        <p:nvSpPr>
          <p:cNvPr id="35844" name="Line 4"/>
          <p:cNvSpPr>
            <a:spLocks noChangeShapeType="1"/>
          </p:cNvSpPr>
          <p:nvPr/>
        </p:nvSpPr>
        <p:spPr bwMode="auto">
          <a:xfrm>
            <a:off x="611188" y="476250"/>
            <a:ext cx="647700" cy="0"/>
          </a:xfrm>
          <a:prstGeom prst="line">
            <a:avLst/>
          </a:prstGeom>
          <a:noFill/>
          <a:ln w="38100" cap="sq">
            <a:solidFill>
              <a:srgbClr val="FF0000"/>
            </a:solidFill>
            <a:round/>
            <a:headEnd type="none" w="sm" len="sm"/>
            <a:tailEnd type="triangle" w="sm" len="sm"/>
          </a:ln>
        </p:spPr>
        <p:txBody>
          <a:bodyPr wrap="none"/>
          <a:lstStyle/>
          <a:p>
            <a:endParaRPr lang="zh-CN" altLang="en-US"/>
          </a:p>
        </p:txBody>
      </p:sp>
      <p:sp>
        <p:nvSpPr>
          <p:cNvPr id="35845" name="Line 5"/>
          <p:cNvSpPr>
            <a:spLocks noChangeShapeType="1"/>
          </p:cNvSpPr>
          <p:nvPr/>
        </p:nvSpPr>
        <p:spPr bwMode="auto">
          <a:xfrm>
            <a:off x="611188" y="692696"/>
            <a:ext cx="647700" cy="0"/>
          </a:xfrm>
          <a:prstGeom prst="line">
            <a:avLst/>
          </a:prstGeom>
          <a:noFill/>
          <a:ln w="38100" cap="sq">
            <a:solidFill>
              <a:srgbClr val="FF0000"/>
            </a:solidFill>
            <a:round/>
            <a:headEnd type="none" w="sm" len="sm"/>
            <a:tailEnd type="triangle" w="sm" len="sm"/>
          </a:ln>
        </p:spPr>
        <p:txBody>
          <a:bodyPr wrap="none"/>
          <a:lstStyle/>
          <a:p>
            <a:endParaRPr lang="zh-CN" altLang="en-US"/>
          </a:p>
        </p:txBody>
      </p:sp>
      <p:sp>
        <p:nvSpPr>
          <p:cNvPr id="6" name="矩形 5"/>
          <p:cNvSpPr/>
          <p:nvPr/>
        </p:nvSpPr>
        <p:spPr>
          <a:xfrm>
            <a:off x="5292080" y="4120900"/>
            <a:ext cx="792088" cy="4106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2555776" y="764704"/>
            <a:ext cx="792088" cy="410680"/>
          </a:xfrm>
          <a:prstGeom prst="rect">
            <a:avLst/>
          </a:prstGeom>
          <a:noFill/>
          <a:ln w="3810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3"/>
          <p:cNvSpPr txBox="1">
            <a:spLocks noChangeArrowheads="1"/>
          </p:cNvSpPr>
          <p:nvPr/>
        </p:nvSpPr>
        <p:spPr bwMode="auto">
          <a:xfrm>
            <a:off x="4495800" y="592138"/>
            <a:ext cx="184150" cy="641350"/>
          </a:xfrm>
          <a:prstGeom prst="rect">
            <a:avLst/>
          </a:prstGeom>
          <a:noFill/>
          <a:ln w="9525">
            <a:noFill/>
            <a:miter lim="800000"/>
            <a:headEnd/>
            <a:tailEnd/>
          </a:ln>
        </p:spPr>
        <p:txBody>
          <a:bodyPr wrap="none">
            <a:spAutoFit/>
          </a:bodyPr>
          <a:lstStyle/>
          <a:p>
            <a:endParaRPr lang="zh-CN" altLang="zh-CN" sz="3600">
              <a:solidFill>
                <a:srgbClr val="FF0000"/>
              </a:solidFill>
              <a:latin typeface="Times New Roman" pitchFamily="18" charset="0"/>
            </a:endParaRPr>
          </a:p>
        </p:txBody>
      </p:sp>
      <p:pic>
        <p:nvPicPr>
          <p:cNvPr id="37891" name="Picture 5"/>
          <p:cNvPicPr>
            <a:picLocks noChangeAspect="1" noChangeArrowheads="1"/>
          </p:cNvPicPr>
          <p:nvPr/>
        </p:nvPicPr>
        <p:blipFill>
          <a:blip r:embed="rId3"/>
          <a:srcRect/>
          <a:stretch>
            <a:fillRect/>
          </a:stretch>
        </p:blipFill>
        <p:spPr bwMode="auto">
          <a:xfrm>
            <a:off x="1801813" y="379413"/>
            <a:ext cx="5538787" cy="6097587"/>
          </a:xfrm>
          <a:prstGeom prst="rect">
            <a:avLst/>
          </a:prstGeom>
          <a:noFill/>
          <a:ln w="9525">
            <a:noFill/>
            <a:miter lim="800000"/>
            <a:headEnd/>
            <a:tailEnd/>
          </a:ln>
        </p:spPr>
      </p:pic>
      <p:sp>
        <p:nvSpPr>
          <p:cNvPr id="37892" name="Text Box 6"/>
          <p:cNvSpPr txBox="1">
            <a:spLocks noChangeArrowheads="1"/>
          </p:cNvSpPr>
          <p:nvPr/>
        </p:nvSpPr>
        <p:spPr bwMode="auto">
          <a:xfrm>
            <a:off x="5148263" y="620713"/>
            <a:ext cx="1200150" cy="579437"/>
          </a:xfrm>
          <a:prstGeom prst="rect">
            <a:avLst/>
          </a:prstGeom>
          <a:noFill/>
          <a:ln w="9525">
            <a:noFill/>
            <a:miter lim="800000"/>
            <a:headEnd/>
            <a:tailEnd/>
          </a:ln>
        </p:spPr>
        <p:txBody>
          <a:bodyPr wrap="none">
            <a:spAutoFit/>
          </a:bodyPr>
          <a:lstStyle/>
          <a:p>
            <a:r>
              <a:rPr lang="en-US" altLang="zh-CN" sz="3200" b="1" dirty="0">
                <a:solidFill>
                  <a:srgbClr val="FF0000"/>
                </a:solidFill>
                <a:latin typeface="Times New Roman" pitchFamily="18" charset="0"/>
              </a:rPr>
              <a:t>*****</a:t>
            </a:r>
          </a:p>
        </p:txBody>
      </p:sp>
      <p:sp>
        <p:nvSpPr>
          <p:cNvPr id="37893" name="Line 6"/>
          <p:cNvSpPr>
            <a:spLocks noChangeShapeType="1"/>
          </p:cNvSpPr>
          <p:nvPr/>
        </p:nvSpPr>
        <p:spPr bwMode="auto">
          <a:xfrm flipH="1">
            <a:off x="5435600" y="4581525"/>
            <a:ext cx="792163" cy="0"/>
          </a:xfrm>
          <a:prstGeom prst="line">
            <a:avLst/>
          </a:prstGeom>
          <a:noFill/>
          <a:ln w="38100">
            <a:solidFill>
              <a:srgbClr val="FF0000"/>
            </a:solidFill>
            <a:round/>
            <a:headEnd/>
            <a:tailEnd type="triangle" w="med" len="med"/>
          </a:ln>
        </p:spPr>
        <p:txBody>
          <a:bodyPr wrap="none"/>
          <a:lstStyle/>
          <a:p>
            <a:endParaRPr lang="zh-CN" alt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a:srcRect/>
          <a:stretch>
            <a:fillRect/>
          </a:stretch>
        </p:blipFill>
        <p:spPr bwMode="auto">
          <a:xfrm>
            <a:off x="949325" y="379413"/>
            <a:ext cx="7243763" cy="6097587"/>
          </a:xfrm>
          <a:prstGeom prst="rect">
            <a:avLst/>
          </a:prstGeom>
          <a:noFill/>
          <a:ln w="9525">
            <a:noFill/>
            <a:miter lim="800000"/>
            <a:headEnd/>
            <a:tailEnd/>
          </a:ln>
        </p:spPr>
      </p:pic>
    </p:spTree>
    <p:extLst>
      <p:ext uri="{BB962C8B-B14F-4D97-AF65-F5344CB8AC3E}">
        <p14:creationId xmlns:p14="http://schemas.microsoft.com/office/powerpoint/2010/main" val="83743117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srcRect/>
          <a:stretch>
            <a:fillRect/>
          </a:stretch>
        </p:blipFill>
        <p:spPr bwMode="auto">
          <a:xfrm>
            <a:off x="1816100" y="379413"/>
            <a:ext cx="5511800" cy="6097587"/>
          </a:xfrm>
          <a:prstGeom prst="rect">
            <a:avLst/>
          </a:prstGeom>
          <a:noFill/>
          <a:ln w="9525">
            <a:noFill/>
            <a:miter lim="800000"/>
            <a:headEnd/>
            <a:tailEnd/>
          </a:ln>
        </p:spPr>
      </p:pic>
    </p:spTree>
    <p:extLst>
      <p:ext uri="{BB962C8B-B14F-4D97-AF65-F5344CB8AC3E}">
        <p14:creationId xmlns:p14="http://schemas.microsoft.com/office/powerpoint/2010/main" val="329940257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srcRect/>
          <a:stretch>
            <a:fillRect/>
          </a:stretch>
        </p:blipFill>
        <p:spPr bwMode="auto">
          <a:xfrm>
            <a:off x="303213" y="461963"/>
            <a:ext cx="8535987" cy="5932487"/>
          </a:xfrm>
          <a:prstGeom prst="rect">
            <a:avLst/>
          </a:prstGeom>
          <a:noFill/>
          <a:ln w="9525">
            <a:noFill/>
            <a:miter lim="800000"/>
            <a:headEnd/>
            <a:tailEnd/>
          </a:ln>
        </p:spPr>
      </p:pic>
    </p:spTree>
    <p:extLst>
      <p:ext uri="{BB962C8B-B14F-4D97-AF65-F5344CB8AC3E}">
        <p14:creationId xmlns:p14="http://schemas.microsoft.com/office/powerpoint/2010/main" val="394965704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figure_19_19"/>
          <p:cNvPicPr>
            <a:picLocks noChangeAspect="1" noChangeArrowheads="1"/>
          </p:cNvPicPr>
          <p:nvPr/>
        </p:nvPicPr>
        <p:blipFill>
          <a:blip r:embed="rId3" cstate="print"/>
          <a:srcRect/>
          <a:stretch>
            <a:fillRect/>
          </a:stretch>
        </p:blipFill>
        <p:spPr bwMode="auto">
          <a:xfrm>
            <a:off x="304800" y="1244600"/>
            <a:ext cx="8531225" cy="4375150"/>
          </a:xfrm>
          <a:prstGeom prst="rect">
            <a:avLst/>
          </a:prstGeom>
          <a:noFill/>
          <a:ln w="9525">
            <a:noFill/>
            <a:miter lim="800000"/>
            <a:headEnd/>
            <a:tailEnd/>
          </a:ln>
          <a:effectLst/>
        </p:spPr>
      </p:pic>
      <p:sp>
        <p:nvSpPr>
          <p:cNvPr id="3" name="TextBox 2"/>
          <p:cNvSpPr txBox="1"/>
          <p:nvPr/>
        </p:nvSpPr>
        <p:spPr>
          <a:xfrm>
            <a:off x="539552" y="5733256"/>
            <a:ext cx="8839200" cy="98488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CN" sz="4000" b="1" i="0" u="none" strike="noStrike" kern="1200" cap="none" spc="0" normalizeH="0" baseline="0" noProof="0" dirty="0" smtClean="0">
                <a:ln>
                  <a:noFill/>
                </a:ln>
                <a:solidFill>
                  <a:srgbClr val="3333FF"/>
                </a:solidFill>
                <a:effectLst/>
                <a:uLnTx/>
                <a:uFillTx/>
                <a:latin typeface="Times New Roman" pitchFamily="18" charset="0"/>
                <a:ea typeface="宋体" charset="-122"/>
                <a:cs typeface="+mn-cs"/>
              </a:rPr>
              <a:t>The chemiosmotic model by Mitchell</a:t>
            </a:r>
            <a:endParaRPr kumimoji="0" lang="en-US" altLang="zh-CN" sz="4000" b="0" i="0" u="none" strike="noStrike" kern="1200" cap="none" spc="0" normalizeH="0" baseline="0" noProof="0" dirty="0" smtClean="0">
              <a:ln>
                <a:noFill/>
              </a:ln>
              <a:solidFill>
                <a:srgbClr val="3333FF"/>
              </a:solidFill>
              <a:effectLst/>
              <a:uLnTx/>
              <a:uFillTx/>
              <a:latin typeface="Times New Roman" pitchFamily="18" charset="0"/>
              <a:ea typeface="宋体"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charset="0"/>
              <a:ea typeface="宋体" charset="-122"/>
              <a:cs typeface="+mn-cs"/>
            </a:endParaRPr>
          </a:p>
        </p:txBody>
      </p:sp>
    </p:spTree>
    <p:extLst>
      <p:ext uri="{BB962C8B-B14F-4D97-AF65-F5344CB8AC3E}">
        <p14:creationId xmlns:p14="http://schemas.microsoft.com/office/powerpoint/2010/main" val="151603498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3"/>
          <p:cNvSpPr txBox="1">
            <a:spLocks noChangeArrowheads="1"/>
          </p:cNvSpPr>
          <p:nvPr/>
        </p:nvSpPr>
        <p:spPr bwMode="auto">
          <a:xfrm>
            <a:off x="6618288" y="166688"/>
            <a:ext cx="184150" cy="5191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zh-CN" sz="2800" b="1" i="0" u="none" strike="noStrike" kern="1200" cap="none" spc="0" normalizeH="0" baseline="0" noProof="0">
              <a:ln>
                <a:noFill/>
              </a:ln>
              <a:solidFill>
                <a:srgbClr val="000000"/>
              </a:solidFill>
              <a:effectLst/>
              <a:uLnTx/>
              <a:uFillTx/>
              <a:latin typeface="Times New Roman" pitchFamily="18" charset="0"/>
              <a:ea typeface="宋体" pitchFamily="2" charset="-122"/>
              <a:cs typeface="+mn-cs"/>
            </a:endParaRPr>
          </a:p>
        </p:txBody>
      </p:sp>
      <p:sp>
        <p:nvSpPr>
          <p:cNvPr id="57347" name="Text Box 4"/>
          <p:cNvSpPr txBox="1">
            <a:spLocks noChangeArrowheads="1"/>
          </p:cNvSpPr>
          <p:nvPr/>
        </p:nvSpPr>
        <p:spPr bwMode="auto">
          <a:xfrm>
            <a:off x="611188" y="6035675"/>
            <a:ext cx="8207375" cy="82232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Times New Roman" pitchFamily="18" charset="0"/>
                <a:ea typeface="宋体" pitchFamily="2" charset="-122"/>
                <a:cs typeface="+mn-cs"/>
              </a:rPr>
              <a:t>2H</a:t>
            </a:r>
            <a:r>
              <a:rPr kumimoji="0" lang="en-US" altLang="zh-CN" sz="2400" b="1" i="0" u="none" strike="noStrike" kern="1200" cap="none" spc="0" normalizeH="0" baseline="-25000" noProof="0" dirty="0">
                <a:ln>
                  <a:noFill/>
                </a:ln>
                <a:solidFill>
                  <a:srgbClr val="000000"/>
                </a:solidFill>
                <a:effectLst/>
                <a:uLnTx/>
                <a:uFillTx/>
                <a:latin typeface="Times New Roman" pitchFamily="18" charset="0"/>
                <a:ea typeface="宋体" pitchFamily="2" charset="-122"/>
                <a:cs typeface="+mn-cs"/>
              </a:rPr>
              <a:t>2</a:t>
            </a:r>
            <a:r>
              <a:rPr kumimoji="0" lang="en-US" altLang="zh-CN" sz="2400" b="1" i="0" u="none" strike="noStrike" kern="1200" cap="none" spc="0" normalizeH="0" baseline="0" noProof="0" dirty="0">
                <a:ln>
                  <a:noFill/>
                </a:ln>
                <a:solidFill>
                  <a:srgbClr val="000000"/>
                </a:solidFill>
                <a:effectLst/>
                <a:uLnTx/>
                <a:uFillTx/>
                <a:latin typeface="Times New Roman" pitchFamily="18" charset="0"/>
                <a:ea typeface="宋体" pitchFamily="2" charset="-122"/>
                <a:cs typeface="+mn-cs"/>
              </a:rPr>
              <a:t>O + 8 photons + 2NADP</a:t>
            </a:r>
            <a:r>
              <a:rPr kumimoji="0" lang="en-US" altLang="zh-CN" sz="2400" b="1" i="0" u="none" strike="noStrike" kern="1200" cap="none" spc="0" normalizeH="0" baseline="30000" noProof="0" dirty="0">
                <a:ln>
                  <a:noFill/>
                </a:ln>
                <a:solidFill>
                  <a:srgbClr val="000000"/>
                </a:solidFill>
                <a:effectLst/>
                <a:uLnTx/>
                <a:uFillTx/>
                <a:latin typeface="Times New Roman" pitchFamily="18" charset="0"/>
                <a:ea typeface="宋体" pitchFamily="2" charset="-122"/>
                <a:cs typeface="+mn-cs"/>
              </a:rPr>
              <a:t>+</a:t>
            </a:r>
            <a:r>
              <a:rPr kumimoji="0" lang="en-US" altLang="zh-CN" sz="2400" b="1" i="0" u="none" strike="noStrike" kern="1200" cap="none" spc="0" normalizeH="0" baseline="0" noProof="0" dirty="0">
                <a:ln>
                  <a:noFill/>
                </a:ln>
                <a:solidFill>
                  <a:srgbClr val="000000"/>
                </a:solidFill>
                <a:effectLst/>
                <a:uLnTx/>
                <a:uFillTx/>
                <a:latin typeface="Times New Roman" pitchFamily="18" charset="0"/>
                <a:ea typeface="宋体" pitchFamily="2" charset="-122"/>
                <a:cs typeface="+mn-cs"/>
              </a:rPr>
              <a:t> +  ~3ADP +  ~3P</a:t>
            </a:r>
            <a:r>
              <a:rPr kumimoji="0" lang="en-US" altLang="zh-CN" sz="2400" b="1" i="0" u="none" strike="noStrike" kern="1200" cap="none" spc="0" normalizeH="0" baseline="-25000" noProof="0" dirty="0">
                <a:ln>
                  <a:noFill/>
                </a:ln>
                <a:solidFill>
                  <a:srgbClr val="000000"/>
                </a:solidFill>
                <a:effectLst/>
                <a:uLnTx/>
                <a:uFillTx/>
                <a:latin typeface="Times New Roman" pitchFamily="18" charset="0"/>
                <a:ea typeface="宋体" pitchFamily="2" charset="-122"/>
                <a:cs typeface="+mn-cs"/>
              </a:rPr>
              <a:t>i</a:t>
            </a:r>
            <a:r>
              <a:rPr kumimoji="0" lang="en-US" altLang="zh-CN" sz="2400" b="1" i="0" u="none" strike="noStrike" kern="1200" cap="none" spc="0" normalizeH="0" baseline="0" noProof="0" dirty="0">
                <a:ln>
                  <a:noFill/>
                </a:ln>
                <a:solidFill>
                  <a:srgbClr val="000000"/>
                </a:solidFill>
                <a:effectLst/>
                <a:uLnTx/>
                <a:uFillTx/>
                <a:latin typeface="Times New Roman" pitchFamily="18" charset="0"/>
                <a:ea typeface="宋体" pitchFamily="2" charset="-122"/>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Times New Roman" pitchFamily="18" charset="0"/>
                <a:ea typeface="宋体" pitchFamily="2" charset="-122"/>
                <a:cs typeface="+mn-cs"/>
              </a:rPr>
              <a:t>                                                              O</a:t>
            </a:r>
            <a:r>
              <a:rPr kumimoji="0" lang="en-US" altLang="zh-CN" sz="2400" b="1" i="0" u="none" strike="noStrike" kern="1200" cap="none" spc="0" normalizeH="0" baseline="-25000" noProof="0" dirty="0">
                <a:ln>
                  <a:noFill/>
                </a:ln>
                <a:solidFill>
                  <a:srgbClr val="000000"/>
                </a:solidFill>
                <a:effectLst/>
                <a:uLnTx/>
                <a:uFillTx/>
                <a:latin typeface="Times New Roman" pitchFamily="18" charset="0"/>
                <a:ea typeface="宋体" pitchFamily="2" charset="-122"/>
                <a:cs typeface="+mn-cs"/>
              </a:rPr>
              <a:t>2</a:t>
            </a:r>
            <a:r>
              <a:rPr kumimoji="0" lang="en-US" altLang="zh-CN" sz="2400" b="1" i="0" u="none" strike="noStrike" kern="1200" cap="none" spc="0" normalizeH="0" baseline="0" noProof="0" dirty="0">
                <a:ln>
                  <a:noFill/>
                </a:ln>
                <a:solidFill>
                  <a:srgbClr val="000000"/>
                </a:solidFill>
                <a:effectLst/>
                <a:uLnTx/>
                <a:uFillTx/>
                <a:latin typeface="Times New Roman" pitchFamily="18" charset="0"/>
                <a:ea typeface="宋体" pitchFamily="2" charset="-122"/>
                <a:cs typeface="+mn-cs"/>
              </a:rPr>
              <a:t> +  ~3ATP + 2NADPH </a:t>
            </a:r>
          </a:p>
        </p:txBody>
      </p:sp>
      <p:sp>
        <p:nvSpPr>
          <p:cNvPr id="57348" name="Line 5"/>
          <p:cNvSpPr>
            <a:spLocks noChangeShapeType="1"/>
          </p:cNvSpPr>
          <p:nvPr/>
        </p:nvSpPr>
        <p:spPr bwMode="auto">
          <a:xfrm>
            <a:off x="4143375" y="6643688"/>
            <a:ext cx="1152525" cy="0"/>
          </a:xfrm>
          <a:prstGeom prst="line">
            <a:avLst/>
          </a:prstGeom>
          <a:noFill/>
          <a:ln w="38100">
            <a:solidFill>
              <a:schemeClr val="tx1"/>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25000" noProof="0">
              <a:ln>
                <a:noFill/>
              </a:ln>
              <a:solidFill>
                <a:srgbClr val="000000"/>
              </a:solidFill>
              <a:effectLst/>
              <a:uLnTx/>
              <a:uFillTx/>
              <a:latin typeface="Times New Roman" pitchFamily="18" charset="0"/>
              <a:ea typeface="宋体" pitchFamily="2" charset="-122"/>
              <a:cs typeface="+mn-cs"/>
            </a:endParaRPr>
          </a:p>
        </p:txBody>
      </p:sp>
      <p:sp>
        <p:nvSpPr>
          <p:cNvPr id="57349" name="Text Box 7"/>
          <p:cNvSpPr txBox="1">
            <a:spLocks noChangeArrowheads="1"/>
          </p:cNvSpPr>
          <p:nvPr/>
        </p:nvSpPr>
        <p:spPr bwMode="auto">
          <a:xfrm>
            <a:off x="755650" y="5373688"/>
            <a:ext cx="7397750" cy="1014412"/>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CN" sz="3200" b="1" i="0" u="none" strike="noStrike" kern="1200" cap="none" spc="0" normalizeH="0" baseline="0" noProof="0" dirty="0">
                <a:ln>
                  <a:noFill/>
                </a:ln>
                <a:solidFill>
                  <a:srgbClr val="3333FF"/>
                </a:solidFill>
                <a:effectLst/>
                <a:uLnTx/>
                <a:uFillTx/>
                <a:latin typeface="Times New Roman" pitchFamily="18" charset="0"/>
                <a:ea typeface="宋体" pitchFamily="2" charset="-122"/>
                <a:cs typeface="+mn-cs"/>
              </a:rPr>
              <a:t>Proton and electron circuits in thylakoids</a:t>
            </a:r>
            <a:endParaRPr kumimoji="0" lang="en-US" altLang="zh-CN" sz="3200" b="1" i="0" u="none" strike="noStrike" kern="1200" cap="none" spc="0" normalizeH="0" baseline="0" noProof="0" dirty="0">
              <a:ln>
                <a:noFill/>
              </a:ln>
              <a:solidFill>
                <a:srgbClr val="3333FF"/>
              </a:solidFill>
              <a:effectLst/>
              <a:uLnTx/>
              <a:uFillTx/>
              <a:latin typeface="Times New Roman" pitchFamily="18" charset="0"/>
              <a:ea typeface="宋体" pitchFamily="2"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2800" b="1" i="0" u="none" strike="noStrike" kern="1200" cap="none" spc="0" normalizeH="0" baseline="0" noProof="0" dirty="0">
              <a:ln>
                <a:noFill/>
              </a:ln>
              <a:solidFill>
                <a:srgbClr val="000000"/>
              </a:solidFill>
              <a:effectLst/>
              <a:uLnTx/>
              <a:uFillTx/>
              <a:latin typeface="Times New Roman" pitchFamily="18" charset="0"/>
              <a:ea typeface="宋体" pitchFamily="2" charset="-122"/>
              <a:cs typeface="+mn-cs"/>
            </a:endParaRPr>
          </a:p>
        </p:txBody>
      </p:sp>
      <p:pic>
        <p:nvPicPr>
          <p:cNvPr id="57350" name="Picture 8" descr="figure 19-63"/>
          <p:cNvPicPr>
            <a:picLocks noChangeAspect="1" noChangeArrowheads="1"/>
          </p:cNvPicPr>
          <p:nvPr/>
        </p:nvPicPr>
        <p:blipFill>
          <a:blip r:embed="rId3"/>
          <a:srcRect/>
          <a:stretch>
            <a:fillRect/>
          </a:stretch>
        </p:blipFill>
        <p:spPr bwMode="auto">
          <a:xfrm>
            <a:off x="1908175" y="188913"/>
            <a:ext cx="4806950" cy="4992687"/>
          </a:xfrm>
          <a:prstGeom prst="rect">
            <a:avLst/>
          </a:prstGeom>
          <a:noFill/>
          <a:ln w="9525">
            <a:noFill/>
            <a:miter lim="800000"/>
            <a:headEnd/>
            <a:tailEnd/>
          </a:ln>
        </p:spPr>
      </p:pic>
      <p:sp>
        <p:nvSpPr>
          <p:cNvPr id="57351" name="TextBox 6"/>
          <p:cNvSpPr txBox="1">
            <a:spLocks noChangeArrowheads="1"/>
          </p:cNvSpPr>
          <p:nvPr/>
        </p:nvSpPr>
        <p:spPr bwMode="auto">
          <a:xfrm>
            <a:off x="7885113" y="5229225"/>
            <a:ext cx="1122362" cy="544513"/>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4400" b="1" i="0" u="none" strike="noStrike" kern="1200" cap="none" spc="0" normalizeH="0" baseline="-25000" noProof="0" dirty="0">
                <a:ln>
                  <a:noFill/>
                </a:ln>
                <a:solidFill>
                  <a:srgbClr val="FF0000"/>
                </a:solidFill>
                <a:effectLst/>
                <a:uLnTx/>
                <a:uFillTx/>
                <a:latin typeface="Times New Roman" pitchFamily="18" charset="0"/>
                <a:ea typeface="宋体" pitchFamily="2" charset="-122"/>
                <a:cs typeface="+mn-cs"/>
              </a:rPr>
              <a:t>*****</a:t>
            </a:r>
            <a:endParaRPr kumimoji="0" lang="zh-CN" altLang="en-US" sz="4400" b="1" i="0" u="none" strike="noStrike" kern="1200" cap="none" spc="0" normalizeH="0" baseline="-25000" noProof="0">
              <a:ln>
                <a:noFill/>
              </a:ln>
              <a:solidFill>
                <a:srgbClr val="FF0000"/>
              </a:solidFill>
              <a:effectLst/>
              <a:uLnTx/>
              <a:uFillTx/>
              <a:latin typeface="Times New Roman" pitchFamily="18" charset="0"/>
              <a:ea typeface="宋体" pitchFamily="2" charset="-122"/>
              <a:cs typeface="+mn-cs"/>
            </a:endParaRPr>
          </a:p>
        </p:txBody>
      </p:sp>
    </p:spTree>
    <p:extLst>
      <p:ext uri="{BB962C8B-B14F-4D97-AF65-F5344CB8AC3E}">
        <p14:creationId xmlns:p14="http://schemas.microsoft.com/office/powerpoint/2010/main" val="3375781684"/>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body" idx="1"/>
          </p:nvPr>
        </p:nvSpPr>
        <p:spPr>
          <a:xfrm>
            <a:off x="0" y="0"/>
            <a:ext cx="9144000" cy="6500813"/>
          </a:xfrm>
        </p:spPr>
        <p:txBody>
          <a:bodyPr/>
          <a:lstStyle/>
          <a:p>
            <a:pPr algn="ctr" eaLnBrk="1" hangingPunct="1">
              <a:lnSpc>
                <a:spcPct val="90000"/>
              </a:lnSpc>
              <a:buFontTx/>
              <a:buNone/>
            </a:pPr>
            <a:r>
              <a:rPr lang="en-US" altLang="zh-CN" sz="4000" b="1" dirty="0" smtClean="0">
                <a:solidFill>
                  <a:srgbClr val="0000FF"/>
                </a:solidFill>
                <a:latin typeface="Times New Roman" pitchFamily="18" charset="0"/>
              </a:rPr>
              <a:t>Oxidative phosphorylation and photophosphorylation are mechanistically similar</a:t>
            </a:r>
            <a:endParaRPr lang="en-US" altLang="zh-CN" b="1" dirty="0" smtClean="0">
              <a:latin typeface="Times New Roman" pitchFamily="18" charset="0"/>
            </a:endParaRPr>
          </a:p>
          <a:p>
            <a:pPr lvl="1" eaLnBrk="1" hangingPunct="1">
              <a:lnSpc>
                <a:spcPct val="90000"/>
              </a:lnSpc>
              <a:buFontTx/>
              <a:buNone/>
            </a:pPr>
            <a:r>
              <a:rPr lang="en-US" altLang="zh-CN" sz="3200" b="1" dirty="0" smtClean="0">
                <a:latin typeface="Times New Roman" pitchFamily="18" charset="0"/>
              </a:rPr>
              <a:t>1). Both involve the flow of electrons through a  chain of membrane-bound carriers.</a:t>
            </a:r>
          </a:p>
          <a:p>
            <a:pPr lvl="1" eaLnBrk="1" hangingPunct="1">
              <a:lnSpc>
                <a:spcPct val="90000"/>
              </a:lnSpc>
              <a:buFontTx/>
              <a:buNone/>
            </a:pPr>
            <a:r>
              <a:rPr lang="en-US" altLang="zh-CN" sz="3200" b="1" dirty="0" smtClean="0">
                <a:latin typeface="Times New Roman" pitchFamily="18" charset="0"/>
              </a:rPr>
              <a:t>2). The energy released from “downhill” electron  flow is first used for “uphill” pumping of    protons to produce a </a:t>
            </a:r>
            <a:r>
              <a:rPr lang="en-US" altLang="zh-CN" sz="3200" b="1" dirty="0" smtClean="0">
                <a:solidFill>
                  <a:srgbClr val="FF0000"/>
                </a:solidFill>
                <a:latin typeface="Times New Roman" pitchFamily="18" charset="0"/>
              </a:rPr>
              <a:t>proton gradient</a:t>
            </a:r>
            <a:r>
              <a:rPr lang="en-US" altLang="zh-CN" sz="3200" b="1" dirty="0" smtClean="0">
                <a:latin typeface="Times New Roman" pitchFamily="18" charset="0"/>
              </a:rPr>
              <a:t> (thus a   transmembrane electrochemical potential) cross a biomembrane.</a:t>
            </a:r>
          </a:p>
          <a:p>
            <a:pPr lvl="1" eaLnBrk="1" hangingPunct="1">
              <a:lnSpc>
                <a:spcPct val="90000"/>
              </a:lnSpc>
              <a:buFontTx/>
              <a:buNone/>
            </a:pPr>
            <a:r>
              <a:rPr lang="en-US" altLang="zh-CN" sz="3200" b="1" dirty="0" smtClean="0">
                <a:latin typeface="Times New Roman" pitchFamily="18" charset="0"/>
              </a:rPr>
              <a:t>3). ATP is then synthesized by a “downhill” transmembrane flow of protons through a specific protein machinery (</a:t>
            </a:r>
            <a:r>
              <a:rPr lang="en-US" altLang="zh-CN" sz="3200" b="1" dirty="0" smtClean="0">
                <a:solidFill>
                  <a:srgbClr val="FF0000"/>
                </a:solidFill>
                <a:latin typeface="Times New Roman" pitchFamily="18" charset="0"/>
              </a:rPr>
              <a:t>ATP synthase</a:t>
            </a:r>
            <a:r>
              <a:rPr lang="en-US" altLang="zh-CN" sz="3200" b="1" dirty="0" smtClean="0">
                <a:latin typeface="Times New Roman" pitchFamily="18" charset="0"/>
              </a:rPr>
              <a:t>).  </a:t>
            </a:r>
          </a:p>
        </p:txBody>
      </p:sp>
    </p:spTree>
    <p:extLst>
      <p:ext uri="{BB962C8B-B14F-4D97-AF65-F5344CB8AC3E}">
        <p14:creationId xmlns:p14="http://schemas.microsoft.com/office/powerpoint/2010/main" val="3459295169"/>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0" y="304800"/>
            <a:ext cx="9144000" cy="1143000"/>
          </a:xfrm>
        </p:spPr>
        <p:txBody>
          <a:bodyPr/>
          <a:lstStyle/>
          <a:p>
            <a:pPr eaLnBrk="1" hangingPunct="1"/>
            <a:r>
              <a:rPr lang="en-US" altLang="zh-CN" sz="4800" b="1" dirty="0" smtClean="0">
                <a:solidFill>
                  <a:srgbClr val="3333FF"/>
                </a:solidFill>
                <a:latin typeface="Times New Roman" pitchFamily="18" charset="0"/>
              </a:rPr>
              <a:t>Each tissue of the human body has a specialized function</a:t>
            </a:r>
            <a:r>
              <a:rPr lang="en-US" altLang="zh-CN" dirty="0" smtClean="0"/>
              <a:t> </a:t>
            </a:r>
          </a:p>
        </p:txBody>
      </p:sp>
      <p:sp>
        <p:nvSpPr>
          <p:cNvPr id="3075" name="Rectangle 3"/>
          <p:cNvSpPr>
            <a:spLocks noGrp="1" noChangeArrowheads="1"/>
          </p:cNvSpPr>
          <p:nvPr>
            <p:ph type="body" idx="1"/>
          </p:nvPr>
        </p:nvSpPr>
        <p:spPr>
          <a:xfrm>
            <a:off x="107504" y="1905000"/>
            <a:ext cx="9144000" cy="4953000"/>
          </a:xfrm>
        </p:spPr>
        <p:txBody>
          <a:bodyPr/>
          <a:lstStyle/>
          <a:p>
            <a:pPr eaLnBrk="1" hangingPunct="1">
              <a:lnSpc>
                <a:spcPct val="90000"/>
              </a:lnSpc>
            </a:pPr>
            <a:r>
              <a:rPr lang="en-US" altLang="zh-CN" sz="3500" b="1" dirty="0" smtClean="0">
                <a:solidFill>
                  <a:srgbClr val="FF0000"/>
                </a:solidFill>
                <a:latin typeface="Times New Roman" pitchFamily="18" charset="0"/>
              </a:rPr>
              <a:t>Liver</a:t>
            </a:r>
            <a:r>
              <a:rPr lang="en-US" altLang="zh-CN" sz="3500" b="1" dirty="0" smtClean="0">
                <a:latin typeface="Times New Roman" pitchFamily="18" charset="0"/>
              </a:rPr>
              <a:t>: processes and distributes nutrients</a:t>
            </a:r>
          </a:p>
          <a:p>
            <a:pPr eaLnBrk="1" hangingPunct="1">
              <a:lnSpc>
                <a:spcPct val="90000"/>
              </a:lnSpc>
            </a:pPr>
            <a:r>
              <a:rPr lang="en-US" altLang="zh-CN" sz="3500" b="1" dirty="0" smtClean="0">
                <a:solidFill>
                  <a:srgbClr val="FF0000"/>
                </a:solidFill>
                <a:latin typeface="Times New Roman" pitchFamily="18" charset="0"/>
              </a:rPr>
              <a:t>Adipose tissues</a:t>
            </a:r>
            <a:r>
              <a:rPr lang="en-US" altLang="zh-CN" sz="3500" b="1" dirty="0" smtClean="0">
                <a:latin typeface="Times New Roman" pitchFamily="18" charset="0"/>
              </a:rPr>
              <a:t>: store and supply fatty acids;</a:t>
            </a:r>
          </a:p>
          <a:p>
            <a:pPr marL="0" indent="0" eaLnBrk="1" hangingPunct="1">
              <a:lnSpc>
                <a:spcPct val="90000"/>
              </a:lnSpc>
              <a:buNone/>
            </a:pPr>
            <a:r>
              <a:rPr lang="en-US" altLang="zh-CN" sz="3500" b="1" dirty="0" smtClean="0">
                <a:latin typeface="Times New Roman" pitchFamily="18" charset="0"/>
              </a:rPr>
              <a:t>                               secret adipokines</a:t>
            </a:r>
          </a:p>
          <a:p>
            <a:pPr eaLnBrk="1" hangingPunct="1">
              <a:lnSpc>
                <a:spcPct val="90000"/>
              </a:lnSpc>
            </a:pPr>
            <a:r>
              <a:rPr lang="en-US" altLang="zh-CN" sz="3500" b="1" dirty="0" smtClean="0">
                <a:latin typeface="Times New Roman" pitchFamily="18" charset="0"/>
              </a:rPr>
              <a:t>Skeletal muscle: generates ATP for motion</a:t>
            </a:r>
          </a:p>
          <a:p>
            <a:pPr eaLnBrk="1" hangingPunct="1">
              <a:lnSpc>
                <a:spcPct val="90000"/>
              </a:lnSpc>
            </a:pPr>
            <a:r>
              <a:rPr lang="en-US" altLang="zh-CN" sz="3500" b="1" dirty="0" smtClean="0">
                <a:latin typeface="Times New Roman" pitchFamily="18" charset="0"/>
              </a:rPr>
              <a:t>Brain: uses energy to transfer electrical  </a:t>
            </a:r>
          </a:p>
          <a:p>
            <a:pPr marL="0" indent="0" eaLnBrk="1" hangingPunct="1">
              <a:lnSpc>
                <a:spcPct val="90000"/>
              </a:lnSpc>
              <a:buNone/>
            </a:pPr>
            <a:r>
              <a:rPr lang="en-US" altLang="zh-CN" sz="3500" b="1" dirty="0" smtClean="0">
                <a:latin typeface="Times New Roman" pitchFamily="18" charset="0"/>
              </a:rPr>
              <a:t>               impulses</a:t>
            </a:r>
            <a:endParaRPr lang="en-US" altLang="zh-CN" sz="3500" b="1" dirty="0" smtClean="0">
              <a:solidFill>
                <a:srgbClr val="FF0000"/>
              </a:solidFill>
              <a:latin typeface="Times New Roman" pitchFamily="18" charset="0"/>
            </a:endParaRPr>
          </a:p>
          <a:p>
            <a:pPr eaLnBrk="1" hangingPunct="1">
              <a:lnSpc>
                <a:spcPct val="90000"/>
              </a:lnSpc>
            </a:pPr>
            <a:r>
              <a:rPr lang="en-US" altLang="zh-CN" sz="3500" b="1" dirty="0" smtClean="0">
                <a:latin typeface="Times New Roman" pitchFamily="18" charset="0"/>
              </a:rPr>
              <a:t>Blood: mediates metabolic interactions</a:t>
            </a:r>
          </a:p>
          <a:p>
            <a:pPr marL="0" indent="0" eaLnBrk="1" hangingPunct="1">
              <a:lnSpc>
                <a:spcPct val="90000"/>
              </a:lnSpc>
              <a:buNone/>
            </a:pPr>
            <a:r>
              <a:rPr lang="en-US" altLang="zh-CN" sz="3500" b="1" dirty="0" smtClean="0">
                <a:latin typeface="Times New Roman" pitchFamily="18" charset="0"/>
              </a:rPr>
              <a:t>               among all tissues</a:t>
            </a:r>
          </a:p>
        </p:txBody>
      </p:sp>
    </p:spTree>
    <p:extLst>
      <p:ext uri="{BB962C8B-B14F-4D97-AF65-F5344CB8AC3E}">
        <p14:creationId xmlns:p14="http://schemas.microsoft.com/office/powerpoint/2010/main" val="3723957039"/>
      </p:ext>
    </p:extLst>
  </p:cSld>
  <p:clrMapOvr>
    <a:masterClrMapping/>
  </p:clrMapOvr>
  <p:transition advClick="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24263" y="260648"/>
            <a:ext cx="9144000" cy="1143000"/>
          </a:xfrm>
        </p:spPr>
        <p:txBody>
          <a:bodyPr rtlCol="0">
            <a:normAutofit fontScale="90000"/>
          </a:bodyPr>
          <a:lstStyle/>
          <a:p>
            <a:pPr eaLnBrk="1" fontAlgn="auto" hangingPunct="1">
              <a:spcAft>
                <a:spcPts val="0"/>
              </a:spcAft>
              <a:defRPr/>
            </a:pPr>
            <a:r>
              <a:rPr lang="en-US" altLang="zh-CN" sz="4000" b="1" dirty="0" smtClean="0">
                <a:solidFill>
                  <a:srgbClr val="0000FF"/>
                </a:solidFill>
                <a:latin typeface="Times New Roman" pitchFamily="18" charset="0"/>
              </a:rPr>
              <a:t>ATP is synthesized using the same strategy in oxidative phosphorylation and photophosphorylation</a:t>
            </a:r>
          </a:p>
        </p:txBody>
      </p:sp>
      <p:sp>
        <p:nvSpPr>
          <p:cNvPr id="45059" name="Rectangle 3"/>
          <p:cNvSpPr>
            <a:spLocks noGrp="1" noChangeArrowheads="1"/>
          </p:cNvSpPr>
          <p:nvPr>
            <p:ph type="body" idx="1"/>
          </p:nvPr>
        </p:nvSpPr>
        <p:spPr>
          <a:xfrm>
            <a:off x="0" y="1773238"/>
            <a:ext cx="9144000" cy="5084762"/>
          </a:xfrm>
        </p:spPr>
        <p:txBody>
          <a:bodyPr/>
          <a:lstStyle/>
          <a:p>
            <a:pPr eaLnBrk="1" hangingPunct="1">
              <a:lnSpc>
                <a:spcPct val="90000"/>
              </a:lnSpc>
            </a:pPr>
            <a:r>
              <a:rPr lang="en-US" altLang="zh-CN" b="1" dirty="0" smtClean="0">
                <a:solidFill>
                  <a:srgbClr val="FF0000"/>
                </a:solidFill>
                <a:latin typeface="Times New Roman" pitchFamily="18" charset="0"/>
              </a:rPr>
              <a:t>Oxidative phosphorylation</a:t>
            </a:r>
            <a:r>
              <a:rPr lang="en-US" altLang="zh-CN" b="1" dirty="0" smtClean="0">
                <a:latin typeface="Times New Roman" pitchFamily="18" charset="0"/>
              </a:rPr>
              <a:t> is the process in which ATP is generated as a result of electron flow from NADH or FADH</a:t>
            </a:r>
            <a:r>
              <a:rPr lang="en-US" altLang="zh-CN" b="1" baseline="-25000" dirty="0" smtClean="0">
                <a:latin typeface="Times New Roman" pitchFamily="18" charset="0"/>
              </a:rPr>
              <a:t>2</a:t>
            </a:r>
            <a:r>
              <a:rPr lang="en-US" altLang="zh-CN" b="1" dirty="0" smtClean="0">
                <a:latin typeface="Times New Roman" pitchFamily="18" charset="0"/>
              </a:rPr>
              <a:t> to O</a:t>
            </a:r>
            <a:r>
              <a:rPr lang="en-US" altLang="zh-CN" b="1" baseline="-25000" dirty="0" smtClean="0">
                <a:latin typeface="Times New Roman" pitchFamily="18" charset="0"/>
              </a:rPr>
              <a:t>2</a:t>
            </a:r>
            <a:r>
              <a:rPr lang="en-US" altLang="zh-CN" b="1" dirty="0" smtClean="0">
                <a:latin typeface="Times New Roman" pitchFamily="18" charset="0"/>
              </a:rPr>
              <a:t> via a series of membrane-bound electron carriers called the respiratory chain (reducing O</a:t>
            </a:r>
            <a:r>
              <a:rPr lang="en-US" altLang="zh-CN" b="1" baseline="-25000" dirty="0" smtClean="0">
                <a:latin typeface="Times New Roman" pitchFamily="18" charset="0"/>
              </a:rPr>
              <a:t>2</a:t>
            </a:r>
            <a:r>
              <a:rPr lang="en-US" altLang="zh-CN" b="1" dirty="0" smtClean="0">
                <a:latin typeface="Times New Roman" pitchFamily="18" charset="0"/>
              </a:rPr>
              <a:t> to H</a:t>
            </a:r>
            <a:r>
              <a:rPr lang="en-US" altLang="zh-CN" b="1" baseline="-25000" dirty="0" smtClean="0">
                <a:latin typeface="Times New Roman" pitchFamily="18" charset="0"/>
              </a:rPr>
              <a:t>2</a:t>
            </a:r>
            <a:r>
              <a:rPr lang="en-US" altLang="zh-CN" b="1" dirty="0" smtClean="0">
                <a:latin typeface="Times New Roman" pitchFamily="18" charset="0"/>
              </a:rPr>
              <a:t>O at the end)----</a:t>
            </a:r>
            <a:r>
              <a:rPr lang="zh-CN" altLang="en-US" b="1" dirty="0" smtClean="0">
                <a:solidFill>
                  <a:srgbClr val="FF0000"/>
                </a:solidFill>
                <a:latin typeface="楷体" panose="02010609060101010101" pitchFamily="49" charset="-122"/>
                <a:ea typeface="楷体" panose="02010609060101010101" pitchFamily="49" charset="-122"/>
              </a:rPr>
              <a:t>氧化磷酸化</a:t>
            </a:r>
          </a:p>
          <a:p>
            <a:pPr eaLnBrk="1" hangingPunct="1">
              <a:lnSpc>
                <a:spcPct val="90000"/>
              </a:lnSpc>
            </a:pPr>
            <a:r>
              <a:rPr lang="en-US" altLang="zh-CN" b="1" dirty="0" smtClean="0">
                <a:solidFill>
                  <a:srgbClr val="FF0000"/>
                </a:solidFill>
                <a:latin typeface="Times New Roman" pitchFamily="18" charset="0"/>
              </a:rPr>
              <a:t>Photophosphorylation</a:t>
            </a:r>
            <a:r>
              <a:rPr lang="en-US" altLang="zh-CN" b="1" dirty="0" smtClean="0">
                <a:latin typeface="Times New Roman" pitchFamily="18" charset="0"/>
              </a:rPr>
              <a:t> is the process in which ATP (and NADPH) is synthesized as a result of electron flow from H</a:t>
            </a:r>
            <a:r>
              <a:rPr lang="en-US" altLang="zh-CN" b="1" baseline="-25000" dirty="0" smtClean="0">
                <a:latin typeface="Times New Roman" pitchFamily="18" charset="0"/>
              </a:rPr>
              <a:t>2</a:t>
            </a:r>
            <a:r>
              <a:rPr lang="en-US" altLang="zh-CN" b="1" dirty="0" smtClean="0">
                <a:latin typeface="Times New Roman" pitchFamily="18" charset="0"/>
              </a:rPr>
              <a:t>O to NADP</a:t>
            </a:r>
            <a:r>
              <a:rPr lang="en-US" altLang="zh-CN" b="1" baseline="30000" dirty="0" smtClean="0">
                <a:latin typeface="Times New Roman" pitchFamily="18" charset="0"/>
              </a:rPr>
              <a:t>+</a:t>
            </a:r>
            <a:r>
              <a:rPr lang="en-US" altLang="zh-CN" b="1" dirty="0" smtClean="0">
                <a:latin typeface="Times New Roman" pitchFamily="18" charset="0"/>
              </a:rPr>
              <a:t> via a series of membrane-bound electron carriers (oxidizing H</a:t>
            </a:r>
            <a:r>
              <a:rPr lang="en-US" altLang="zh-CN" b="1" baseline="-25000" dirty="0" smtClean="0">
                <a:latin typeface="Times New Roman" pitchFamily="18" charset="0"/>
              </a:rPr>
              <a:t>2</a:t>
            </a:r>
            <a:r>
              <a:rPr lang="en-US" altLang="zh-CN" b="1" dirty="0" smtClean="0">
                <a:latin typeface="Times New Roman" pitchFamily="18" charset="0"/>
              </a:rPr>
              <a:t>O to O</a:t>
            </a:r>
            <a:r>
              <a:rPr lang="en-US" altLang="zh-CN" b="1" baseline="-25000" dirty="0" smtClean="0">
                <a:latin typeface="Times New Roman" pitchFamily="18" charset="0"/>
              </a:rPr>
              <a:t>2 </a:t>
            </a:r>
            <a:r>
              <a:rPr lang="en-US" altLang="zh-CN" b="1" dirty="0" smtClean="0">
                <a:latin typeface="Times New Roman" pitchFamily="18" charset="0"/>
              </a:rPr>
              <a:t>at the beginning)</a:t>
            </a:r>
            <a:r>
              <a:rPr lang="en-US" altLang="zh-CN" b="1" dirty="0" smtClean="0">
                <a:solidFill>
                  <a:srgbClr val="FF0000"/>
                </a:solidFill>
                <a:latin typeface="Times New Roman" pitchFamily="18" charset="0"/>
              </a:rPr>
              <a:t>----</a:t>
            </a:r>
            <a:r>
              <a:rPr lang="zh-CN" altLang="en-US" b="1" dirty="0" smtClean="0">
                <a:solidFill>
                  <a:srgbClr val="FF0000"/>
                </a:solidFill>
                <a:latin typeface="楷体" panose="02010609060101010101" pitchFamily="49" charset="-122"/>
                <a:ea typeface="楷体" panose="02010609060101010101" pitchFamily="49" charset="-122"/>
              </a:rPr>
              <a:t>光合磷酸化</a:t>
            </a:r>
          </a:p>
          <a:p>
            <a:pPr eaLnBrk="1" hangingPunct="1">
              <a:lnSpc>
                <a:spcPct val="90000"/>
              </a:lnSpc>
              <a:buFontTx/>
              <a:buNone/>
            </a:pPr>
            <a:endParaRPr lang="en-US" altLang="zh-CN" b="1" dirty="0" smtClean="0">
              <a:latin typeface="Times New Roman" pitchFamily="18" charset="0"/>
            </a:endParaRPr>
          </a:p>
        </p:txBody>
      </p:sp>
    </p:spTree>
    <p:extLst>
      <p:ext uri="{BB962C8B-B14F-4D97-AF65-F5344CB8AC3E}">
        <p14:creationId xmlns:p14="http://schemas.microsoft.com/office/powerpoint/2010/main" val="3513972409"/>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body" idx="1"/>
          </p:nvPr>
        </p:nvSpPr>
        <p:spPr>
          <a:xfrm>
            <a:off x="0" y="116632"/>
            <a:ext cx="9144000" cy="6858000"/>
          </a:xfrm>
        </p:spPr>
        <p:txBody>
          <a:bodyPr/>
          <a:lstStyle/>
          <a:p>
            <a:pPr algn="ctr" eaLnBrk="1" hangingPunct="1">
              <a:lnSpc>
                <a:spcPct val="85000"/>
              </a:lnSpc>
              <a:buFontTx/>
              <a:buNone/>
            </a:pPr>
            <a:r>
              <a:rPr lang="en-US" altLang="zh-CN" sz="4000" b="1" dirty="0" smtClean="0">
                <a:solidFill>
                  <a:srgbClr val="0000FF"/>
                </a:solidFill>
                <a:latin typeface="Times New Roman" pitchFamily="18" charset="0"/>
              </a:rPr>
              <a:t>Differences                                       between oxidative phosphorylation and photophosphorylation</a:t>
            </a:r>
            <a:endParaRPr lang="en-US" altLang="zh-CN" b="1" dirty="0" smtClean="0">
              <a:solidFill>
                <a:srgbClr val="0000FF"/>
              </a:solidFill>
              <a:latin typeface="Times New Roman" pitchFamily="18" charset="0"/>
            </a:endParaRPr>
          </a:p>
          <a:p>
            <a:pPr lvl="1" eaLnBrk="1" hangingPunct="1">
              <a:buFontTx/>
              <a:buNone/>
            </a:pPr>
            <a:r>
              <a:rPr lang="en-US" altLang="zh-CN" sz="3200" b="1" dirty="0" smtClean="0">
                <a:latin typeface="Times New Roman" pitchFamily="18" charset="0"/>
              </a:rPr>
              <a:t>1). The organelle in which the process occurs: 	</a:t>
            </a:r>
            <a:r>
              <a:rPr lang="en-US" altLang="zh-CN" sz="3200" b="1" dirty="0" smtClean="0">
                <a:solidFill>
                  <a:srgbClr val="FF0000"/>
                </a:solidFill>
                <a:latin typeface="Times New Roman" pitchFamily="18" charset="0"/>
              </a:rPr>
              <a:t>mitochondrion</a:t>
            </a:r>
            <a:r>
              <a:rPr lang="en-US" altLang="zh-CN" sz="3200" b="1" dirty="0" smtClean="0">
                <a:latin typeface="Times New Roman" pitchFamily="18" charset="0"/>
              </a:rPr>
              <a:t> vs. </a:t>
            </a:r>
            <a:r>
              <a:rPr lang="en-US" altLang="zh-CN" sz="3200" b="1" dirty="0" smtClean="0">
                <a:solidFill>
                  <a:srgbClr val="3333FF"/>
                </a:solidFill>
                <a:latin typeface="Times New Roman" pitchFamily="18" charset="0"/>
              </a:rPr>
              <a:t>chloroplast</a:t>
            </a:r>
          </a:p>
          <a:p>
            <a:pPr lvl="1" eaLnBrk="1" hangingPunct="1">
              <a:buFontTx/>
              <a:buNone/>
            </a:pPr>
            <a:r>
              <a:rPr lang="en-US" altLang="zh-CN" sz="3200" b="1" dirty="0" smtClean="0">
                <a:latin typeface="Times New Roman" pitchFamily="18" charset="0"/>
              </a:rPr>
              <a:t>2). The initial source of electrons:    </a:t>
            </a:r>
          </a:p>
          <a:p>
            <a:pPr lvl="1" eaLnBrk="1" hangingPunct="1">
              <a:buFontTx/>
              <a:buNone/>
            </a:pPr>
            <a:r>
              <a:rPr lang="en-US" altLang="zh-CN" sz="3200" b="1" dirty="0" smtClean="0">
                <a:latin typeface="Times New Roman" pitchFamily="18" charset="0"/>
              </a:rPr>
              <a:t>	 </a:t>
            </a:r>
            <a:r>
              <a:rPr lang="en-US" altLang="zh-CN" sz="3200" b="1" dirty="0" smtClean="0">
                <a:solidFill>
                  <a:srgbClr val="FF0000"/>
                </a:solidFill>
                <a:latin typeface="Times New Roman" pitchFamily="18" charset="0"/>
              </a:rPr>
              <a:t>NADH or FADH</a:t>
            </a:r>
            <a:r>
              <a:rPr lang="en-US" altLang="zh-CN" sz="3200" b="1" baseline="-25000" dirty="0" smtClean="0">
                <a:solidFill>
                  <a:srgbClr val="FF0000"/>
                </a:solidFill>
                <a:latin typeface="Times New Roman" pitchFamily="18" charset="0"/>
              </a:rPr>
              <a:t>2</a:t>
            </a:r>
            <a:r>
              <a:rPr lang="en-US" altLang="zh-CN" sz="3200" b="1" dirty="0" smtClean="0">
                <a:latin typeface="Times New Roman" pitchFamily="18" charset="0"/>
              </a:rPr>
              <a:t> vs. </a:t>
            </a:r>
            <a:r>
              <a:rPr lang="en-US" altLang="zh-CN" sz="3200" b="1" dirty="0" smtClean="0">
                <a:solidFill>
                  <a:srgbClr val="3333FF"/>
                </a:solidFill>
                <a:latin typeface="Times New Roman" pitchFamily="18" charset="0"/>
              </a:rPr>
              <a:t>H</a:t>
            </a:r>
            <a:r>
              <a:rPr lang="en-US" altLang="zh-CN" sz="3200" b="1" baseline="-25000" dirty="0" smtClean="0">
                <a:solidFill>
                  <a:srgbClr val="3333FF"/>
                </a:solidFill>
                <a:latin typeface="Times New Roman" pitchFamily="18" charset="0"/>
              </a:rPr>
              <a:t>2</a:t>
            </a:r>
            <a:r>
              <a:rPr lang="en-US" altLang="zh-CN" sz="3200" b="1" dirty="0" smtClean="0">
                <a:solidFill>
                  <a:srgbClr val="3333FF"/>
                </a:solidFill>
                <a:latin typeface="Times New Roman" pitchFamily="18" charset="0"/>
              </a:rPr>
              <a:t>O (or H</a:t>
            </a:r>
            <a:r>
              <a:rPr lang="en-US" altLang="zh-CN" sz="3200" b="1" baseline="-25000" dirty="0" smtClean="0">
                <a:solidFill>
                  <a:srgbClr val="3333FF"/>
                </a:solidFill>
                <a:latin typeface="Times New Roman" pitchFamily="18" charset="0"/>
              </a:rPr>
              <a:t>2</a:t>
            </a:r>
            <a:r>
              <a:rPr lang="en-US" altLang="zh-CN" sz="3200" b="1" dirty="0" smtClean="0">
                <a:solidFill>
                  <a:srgbClr val="3333FF"/>
                </a:solidFill>
                <a:latin typeface="Times New Roman" pitchFamily="18" charset="0"/>
              </a:rPr>
              <a:t>S, or                    organic hydrogen donors)</a:t>
            </a:r>
          </a:p>
          <a:p>
            <a:pPr lvl="1" eaLnBrk="1" hangingPunct="1">
              <a:buFontTx/>
              <a:buNone/>
            </a:pPr>
            <a:r>
              <a:rPr lang="en-US" altLang="zh-CN" sz="3200" b="1" dirty="0" smtClean="0">
                <a:latin typeface="Times New Roman" pitchFamily="18" charset="0"/>
              </a:rPr>
              <a:t>3). Source of energy for the electron donors:</a:t>
            </a:r>
          </a:p>
          <a:p>
            <a:pPr lvl="1" eaLnBrk="1" hangingPunct="1">
              <a:buFontTx/>
              <a:buNone/>
            </a:pPr>
            <a:r>
              <a:rPr lang="en-US" altLang="zh-CN" sz="3200" b="1" dirty="0" smtClean="0">
                <a:latin typeface="Times New Roman" pitchFamily="18" charset="0"/>
              </a:rPr>
              <a:t>     </a:t>
            </a:r>
            <a:r>
              <a:rPr lang="en-US" altLang="zh-CN" sz="3200" b="1" dirty="0" smtClean="0">
                <a:solidFill>
                  <a:srgbClr val="FF0000"/>
                </a:solidFill>
                <a:latin typeface="Times New Roman" pitchFamily="18" charset="0"/>
              </a:rPr>
              <a:t>fuel molecules</a:t>
            </a:r>
            <a:r>
              <a:rPr lang="en-US" altLang="zh-CN" sz="3200" b="1" dirty="0" smtClean="0">
                <a:latin typeface="Times New Roman" pitchFamily="18" charset="0"/>
              </a:rPr>
              <a:t> vs. </a:t>
            </a:r>
            <a:r>
              <a:rPr lang="en-US" altLang="zh-CN" sz="3200" b="1" dirty="0" smtClean="0">
                <a:solidFill>
                  <a:srgbClr val="3333FF"/>
                </a:solidFill>
                <a:latin typeface="Times New Roman" pitchFamily="18" charset="0"/>
              </a:rPr>
              <a:t>photons</a:t>
            </a:r>
          </a:p>
          <a:p>
            <a:pPr lvl="1" eaLnBrk="1" hangingPunct="1">
              <a:buFontTx/>
              <a:buNone/>
            </a:pPr>
            <a:r>
              <a:rPr lang="en-US" altLang="zh-CN" sz="3200" b="1" dirty="0" smtClean="0">
                <a:latin typeface="Times New Roman" pitchFamily="18" charset="0"/>
              </a:rPr>
              <a:t>4). Final electron acceptor: </a:t>
            </a:r>
            <a:r>
              <a:rPr lang="en-US" altLang="zh-CN" sz="3200" b="1" dirty="0" smtClean="0">
                <a:solidFill>
                  <a:srgbClr val="FF0000"/>
                </a:solidFill>
                <a:latin typeface="Times New Roman" pitchFamily="18" charset="0"/>
              </a:rPr>
              <a:t>O</a:t>
            </a:r>
            <a:r>
              <a:rPr lang="en-US" altLang="zh-CN" sz="3200" b="1" baseline="-25000" dirty="0" smtClean="0">
                <a:solidFill>
                  <a:srgbClr val="FF0000"/>
                </a:solidFill>
                <a:latin typeface="Times New Roman" pitchFamily="18" charset="0"/>
              </a:rPr>
              <a:t>2</a:t>
            </a:r>
            <a:r>
              <a:rPr lang="en-US" altLang="zh-CN" sz="3200" b="1" dirty="0" smtClean="0">
                <a:latin typeface="Times New Roman" pitchFamily="18" charset="0"/>
              </a:rPr>
              <a:t> vs. </a:t>
            </a:r>
            <a:r>
              <a:rPr lang="en-US" altLang="zh-CN" sz="3200" b="1" dirty="0" smtClean="0">
                <a:solidFill>
                  <a:srgbClr val="3333FF"/>
                </a:solidFill>
                <a:latin typeface="Times New Roman" pitchFamily="18" charset="0"/>
              </a:rPr>
              <a:t>NADP</a:t>
            </a:r>
            <a:r>
              <a:rPr lang="en-US" altLang="zh-CN" sz="3200" b="1" baseline="30000" dirty="0" smtClean="0">
                <a:solidFill>
                  <a:srgbClr val="3333FF"/>
                </a:solidFill>
                <a:latin typeface="Times New Roman" pitchFamily="18" charset="0"/>
              </a:rPr>
              <a:t>+</a:t>
            </a:r>
          </a:p>
          <a:p>
            <a:pPr lvl="1" eaLnBrk="1" hangingPunct="1">
              <a:buFontTx/>
              <a:buNone/>
            </a:pPr>
            <a:endParaRPr lang="en-US" altLang="zh-CN" sz="3200" b="1" dirty="0" smtClean="0">
              <a:solidFill>
                <a:srgbClr val="3333FF"/>
              </a:solidFill>
              <a:latin typeface="Times New Roman" pitchFamily="18" charset="0"/>
            </a:endParaRPr>
          </a:p>
        </p:txBody>
      </p:sp>
    </p:spTree>
    <p:extLst>
      <p:ext uri="{BB962C8B-B14F-4D97-AF65-F5344CB8AC3E}">
        <p14:creationId xmlns:p14="http://schemas.microsoft.com/office/powerpoint/2010/main" val="2404217631"/>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2"/>
          <a:srcRect/>
          <a:stretch>
            <a:fillRect/>
          </a:stretch>
        </p:blipFill>
        <p:spPr bwMode="auto">
          <a:xfrm>
            <a:off x="303213" y="692150"/>
            <a:ext cx="8535987" cy="5138738"/>
          </a:xfrm>
          <a:prstGeom prst="rect">
            <a:avLst/>
          </a:prstGeom>
          <a:noFill/>
          <a:ln w="9525">
            <a:noFill/>
            <a:miter lim="800000"/>
            <a:headEnd/>
            <a:tailEnd/>
          </a:ln>
        </p:spPr>
      </p:pic>
      <p:sp>
        <p:nvSpPr>
          <p:cNvPr id="63491" name="Text Box 3"/>
          <p:cNvSpPr txBox="1">
            <a:spLocks noChangeArrowheads="1"/>
          </p:cNvSpPr>
          <p:nvPr/>
        </p:nvSpPr>
        <p:spPr bwMode="auto">
          <a:xfrm>
            <a:off x="395288" y="6092825"/>
            <a:ext cx="8329612" cy="457200"/>
          </a:xfrm>
          <a:prstGeom prst="rect">
            <a:avLst/>
          </a:prstGeom>
          <a:noFill/>
          <a:ln w="9525">
            <a:noFill/>
            <a:miter lim="800000"/>
            <a:headEnd/>
            <a:tailEnd/>
          </a:ln>
        </p:spPr>
        <p:txBody>
          <a:bodyPr wrap="none">
            <a:spAutoFit/>
          </a:bodyPr>
          <a:lstStyle/>
          <a:p>
            <a:r>
              <a:rPr lang="en-US" altLang="zh-CN" sz="2400" b="1" dirty="0">
                <a:solidFill>
                  <a:srgbClr val="3333FF"/>
                </a:solidFill>
                <a:latin typeface="Times New Roman" pitchFamily="18" charset="0"/>
                <a:cs typeface="Times New Roman" pitchFamily="18" charset="0"/>
              </a:rPr>
              <a:t>Energy relationships between catabolic and anabolic pathways</a:t>
            </a:r>
          </a:p>
        </p:txBody>
      </p:sp>
      <p:cxnSp>
        <p:nvCxnSpPr>
          <p:cNvPr id="63492" name="直接箭头连接符 4"/>
          <p:cNvCxnSpPr>
            <a:cxnSpLocks noChangeShapeType="1"/>
          </p:cNvCxnSpPr>
          <p:nvPr/>
        </p:nvCxnSpPr>
        <p:spPr bwMode="auto">
          <a:xfrm>
            <a:off x="2411413" y="3213100"/>
            <a:ext cx="647700" cy="1588"/>
          </a:xfrm>
          <a:prstGeom prst="straightConnector1">
            <a:avLst/>
          </a:prstGeom>
          <a:noFill/>
          <a:ln w="38100" cap="sq" algn="ctr">
            <a:solidFill>
              <a:srgbClr val="FF0000"/>
            </a:solidFill>
            <a:round/>
            <a:headEnd type="none" w="sm" len="sm"/>
            <a:tailEnd type="arrow" w="med" len="med"/>
          </a:ln>
        </p:spPr>
      </p:cxnSp>
      <p:cxnSp>
        <p:nvCxnSpPr>
          <p:cNvPr id="63493" name="直接箭头连接符 5"/>
          <p:cNvCxnSpPr>
            <a:cxnSpLocks noChangeShapeType="1"/>
          </p:cNvCxnSpPr>
          <p:nvPr/>
        </p:nvCxnSpPr>
        <p:spPr bwMode="auto">
          <a:xfrm>
            <a:off x="2411413" y="3429000"/>
            <a:ext cx="647700" cy="1588"/>
          </a:xfrm>
          <a:prstGeom prst="straightConnector1">
            <a:avLst/>
          </a:prstGeom>
          <a:noFill/>
          <a:ln w="38100" cap="sq" algn="ctr">
            <a:solidFill>
              <a:srgbClr val="FF0000"/>
            </a:solidFill>
            <a:round/>
            <a:headEnd type="none" w="sm" len="sm"/>
            <a:tailEnd type="arrow" w="med" len="med"/>
          </a:ln>
        </p:spPr>
      </p:cxnSp>
      <p:cxnSp>
        <p:nvCxnSpPr>
          <p:cNvPr id="63494" name="直接箭头连接符 6"/>
          <p:cNvCxnSpPr>
            <a:cxnSpLocks noChangeShapeType="1"/>
          </p:cNvCxnSpPr>
          <p:nvPr/>
        </p:nvCxnSpPr>
        <p:spPr bwMode="auto">
          <a:xfrm>
            <a:off x="2411413" y="3644900"/>
            <a:ext cx="647700" cy="1588"/>
          </a:xfrm>
          <a:prstGeom prst="straightConnector1">
            <a:avLst/>
          </a:prstGeom>
          <a:noFill/>
          <a:ln w="38100" cap="sq" algn="ctr">
            <a:solidFill>
              <a:srgbClr val="FF0000"/>
            </a:solidFill>
            <a:round/>
            <a:headEnd type="none" w="sm" len="sm"/>
            <a:tailEnd type="arrow" w="med" len="med"/>
          </a:ln>
        </p:spPr>
      </p:cxnSp>
    </p:spTree>
    <p:extLst>
      <p:ext uri="{BB962C8B-B14F-4D97-AF65-F5344CB8AC3E}">
        <p14:creationId xmlns:p14="http://schemas.microsoft.com/office/powerpoint/2010/main" val="213938972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83568" y="332656"/>
            <a:ext cx="8229600" cy="1143000"/>
          </a:xfrm>
        </p:spPr>
        <p:txBody>
          <a:bodyPr/>
          <a:lstStyle/>
          <a:p>
            <a:pPr marL="342900" indent="-342900" eaLnBrk="1" hangingPunct="1">
              <a:spcBef>
                <a:spcPts val="0"/>
              </a:spcBef>
            </a:pPr>
            <a:r>
              <a:rPr lang="en-US" altLang="zh-CN" sz="6600" b="1" dirty="0" smtClean="0">
                <a:solidFill>
                  <a:srgbClr val="3333FF"/>
                </a:solidFill>
                <a:latin typeface="Times New Roman" pitchFamily="18" charset="0"/>
                <a:ea typeface="+mn-ea"/>
                <a:cs typeface="+mn-cs"/>
              </a:rPr>
              <a:t>Important hormones</a:t>
            </a:r>
          </a:p>
        </p:txBody>
      </p:sp>
      <p:sp>
        <p:nvSpPr>
          <p:cNvPr id="3075" name="Rectangle 3"/>
          <p:cNvSpPr>
            <a:spLocks noGrp="1" noChangeArrowheads="1"/>
          </p:cNvSpPr>
          <p:nvPr>
            <p:ph type="body" idx="1"/>
          </p:nvPr>
        </p:nvSpPr>
        <p:spPr>
          <a:xfrm>
            <a:off x="711614" y="1556792"/>
            <a:ext cx="7316770" cy="6048672"/>
          </a:xfrm>
        </p:spPr>
        <p:txBody>
          <a:bodyPr/>
          <a:lstStyle/>
          <a:p>
            <a:pPr eaLnBrk="1" hangingPunct="1">
              <a:lnSpc>
                <a:spcPct val="90000"/>
              </a:lnSpc>
              <a:buFontTx/>
              <a:buNone/>
            </a:pPr>
            <a:endParaRPr lang="en-US" altLang="zh-CN" sz="2800" b="1" dirty="0" smtClean="0">
              <a:latin typeface="Times New Roman" pitchFamily="18" charset="0"/>
            </a:endParaRPr>
          </a:p>
          <a:p>
            <a:pPr eaLnBrk="1" hangingPunct="1">
              <a:lnSpc>
                <a:spcPts val="6000"/>
              </a:lnSpc>
              <a:spcBef>
                <a:spcPts val="0"/>
              </a:spcBef>
            </a:pPr>
            <a:r>
              <a:rPr lang="en-US" altLang="zh-CN" sz="4400" b="1" dirty="0" smtClean="0">
                <a:latin typeface="Times New Roman" pitchFamily="18" charset="0"/>
              </a:rPr>
              <a:t>Glucagon</a:t>
            </a:r>
          </a:p>
          <a:p>
            <a:pPr eaLnBrk="1" hangingPunct="1">
              <a:lnSpc>
                <a:spcPts val="6000"/>
              </a:lnSpc>
              <a:spcBef>
                <a:spcPts val="0"/>
              </a:spcBef>
            </a:pPr>
            <a:r>
              <a:rPr lang="en-US" altLang="zh-CN" sz="4400" b="1" dirty="0" smtClean="0">
                <a:latin typeface="Times New Roman" pitchFamily="18" charset="0"/>
              </a:rPr>
              <a:t>Epinephrine</a:t>
            </a:r>
          </a:p>
          <a:p>
            <a:pPr eaLnBrk="1" hangingPunct="1">
              <a:lnSpc>
                <a:spcPts val="6000"/>
              </a:lnSpc>
              <a:spcBef>
                <a:spcPts val="0"/>
              </a:spcBef>
            </a:pPr>
            <a:r>
              <a:rPr lang="en-US" altLang="zh-CN" sz="4400" b="1" dirty="0" smtClean="0">
                <a:latin typeface="Times New Roman" pitchFamily="18" charset="0"/>
              </a:rPr>
              <a:t>Insulin</a:t>
            </a:r>
          </a:p>
          <a:p>
            <a:pPr eaLnBrk="1" hangingPunct="1">
              <a:spcBef>
                <a:spcPts val="0"/>
              </a:spcBef>
            </a:pPr>
            <a:endParaRPr lang="en-US" altLang="zh-CN" b="1" dirty="0" smtClean="0">
              <a:solidFill>
                <a:srgbClr val="3333FF"/>
              </a:solidFill>
              <a:latin typeface="Times New Roman" pitchFamily="18" charset="0"/>
            </a:endParaRPr>
          </a:p>
          <a:p>
            <a:pPr eaLnBrk="1" hangingPunct="1">
              <a:spcBef>
                <a:spcPts val="0"/>
              </a:spcBef>
              <a:buNone/>
            </a:pPr>
            <a:r>
              <a:rPr lang="en-US" altLang="zh-CN" b="1" dirty="0" smtClean="0">
                <a:latin typeface="Times New Roman" pitchFamily="18" charset="0"/>
              </a:rPr>
              <a:t>    </a:t>
            </a:r>
          </a:p>
          <a:p>
            <a:pPr eaLnBrk="1" hangingPunct="1">
              <a:lnSpc>
                <a:spcPct val="90000"/>
              </a:lnSpc>
            </a:pPr>
            <a:endParaRPr lang="en-US" altLang="zh-CN" b="1" dirty="0" smtClean="0">
              <a:latin typeface="Times New Roman" pitchFamily="18" charset="0"/>
            </a:endParaRPr>
          </a:p>
        </p:txBody>
      </p:sp>
    </p:spTree>
    <p:extLst>
      <p:ext uri="{BB962C8B-B14F-4D97-AF65-F5344CB8AC3E}">
        <p14:creationId xmlns:p14="http://schemas.microsoft.com/office/powerpoint/2010/main" val="42821922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Picture 5" descr="C:\Users\shannon.moloney\AppData\Local\Temp\wz0554\ch23\figure_23_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720" y="548680"/>
            <a:ext cx="4867275" cy="554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755576" y="6092230"/>
            <a:ext cx="7532831" cy="646331"/>
          </a:xfrm>
          <a:prstGeom prst="rect">
            <a:avLst/>
          </a:prstGeom>
        </p:spPr>
        <p:txBody>
          <a:bodyPr wrap="none">
            <a:spAutoFit/>
          </a:bodyPr>
          <a:lstStyle/>
          <a:p>
            <a:r>
              <a:rPr lang="en-US" altLang="zh-CN" sz="3600" b="1" dirty="0">
                <a:solidFill>
                  <a:srgbClr val="3333FF"/>
                </a:solidFill>
                <a:latin typeface="Times New Roman" panose="02020603050405020304" pitchFamily="18" charset="0"/>
                <a:cs typeface="Times New Roman" panose="02020603050405020304" pitchFamily="18" charset="0"/>
              </a:rPr>
              <a:t>The f</a:t>
            </a:r>
            <a:r>
              <a:rPr lang="en-US" altLang="zh-CN" sz="3600" b="1" dirty="0" smtClean="0">
                <a:solidFill>
                  <a:srgbClr val="3333FF"/>
                </a:solidFill>
                <a:latin typeface="Times New Roman" panose="02020603050405020304" pitchFamily="18" charset="0"/>
                <a:cs typeface="Times New Roman" panose="02020603050405020304" pitchFamily="18" charset="0"/>
              </a:rPr>
              <a:t>asting state: the glucogenic liver</a:t>
            </a:r>
            <a:endParaRPr lang="zh-CN" altLang="en-US" sz="3600" dirty="0">
              <a:solidFill>
                <a:srgbClr val="3333FF"/>
              </a:solidFill>
              <a:latin typeface="Times New Roman" panose="02020603050405020304" pitchFamily="18" charset="0"/>
              <a:cs typeface="Times New Roman" panose="02020603050405020304" pitchFamily="18" charset="0"/>
            </a:endParaRPr>
          </a:p>
        </p:txBody>
      </p:sp>
      <p:sp>
        <p:nvSpPr>
          <p:cNvPr id="3" name="矩形 2"/>
          <p:cNvSpPr/>
          <p:nvPr/>
        </p:nvSpPr>
        <p:spPr bwMode="auto">
          <a:xfrm>
            <a:off x="2483768" y="1484784"/>
            <a:ext cx="648072" cy="216024"/>
          </a:xfrm>
          <a:prstGeom prst="rect">
            <a:avLst/>
          </a:prstGeom>
          <a:noFill/>
          <a:ln w="38100" cap="flat" cmpd="sng" algn="ctr">
            <a:solidFill>
              <a:srgbClr val="F8161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smtClean="0">
              <a:ln>
                <a:noFill/>
              </a:ln>
              <a:solidFill>
                <a:schemeClr val="tx1"/>
              </a:solidFill>
              <a:effectLst/>
              <a:latin typeface="Arial" charset="0"/>
              <a:ea typeface="宋体" pitchFamily="2" charset="-122"/>
            </a:endParaRPr>
          </a:p>
        </p:txBody>
      </p:sp>
      <p:sp>
        <p:nvSpPr>
          <p:cNvPr id="8" name="矩形 7"/>
          <p:cNvSpPr/>
          <p:nvPr/>
        </p:nvSpPr>
        <p:spPr bwMode="auto">
          <a:xfrm>
            <a:off x="3131840" y="2276872"/>
            <a:ext cx="576064" cy="216024"/>
          </a:xfrm>
          <a:prstGeom prst="rect">
            <a:avLst/>
          </a:prstGeom>
          <a:noFill/>
          <a:ln w="38100" cap="flat" cmpd="sng" algn="ctr">
            <a:solidFill>
              <a:srgbClr val="3333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smtClean="0">
              <a:ln>
                <a:noFill/>
              </a:ln>
              <a:solidFill>
                <a:schemeClr val="tx1"/>
              </a:solidFill>
              <a:effectLst/>
              <a:latin typeface="Arial" charset="0"/>
              <a:ea typeface="宋体" pitchFamily="2" charset="-122"/>
            </a:endParaRPr>
          </a:p>
        </p:txBody>
      </p:sp>
      <p:sp>
        <p:nvSpPr>
          <p:cNvPr id="11" name="矩形 10"/>
          <p:cNvSpPr/>
          <p:nvPr/>
        </p:nvSpPr>
        <p:spPr bwMode="auto">
          <a:xfrm>
            <a:off x="4355976" y="2276872"/>
            <a:ext cx="648072" cy="216024"/>
          </a:xfrm>
          <a:prstGeom prst="rect">
            <a:avLst/>
          </a:prstGeom>
          <a:noFill/>
          <a:ln w="38100" cap="flat" cmpd="sng" algn="ctr">
            <a:solidFill>
              <a:srgbClr val="3333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smtClean="0">
              <a:ln>
                <a:noFill/>
              </a:ln>
              <a:solidFill>
                <a:schemeClr val="tx1"/>
              </a:solidFill>
              <a:effectLst/>
              <a:latin typeface="Arial" charset="0"/>
              <a:ea typeface="宋体" pitchFamily="2" charset="-122"/>
            </a:endParaRPr>
          </a:p>
        </p:txBody>
      </p:sp>
      <p:sp>
        <p:nvSpPr>
          <p:cNvPr id="12" name="矩形 11"/>
          <p:cNvSpPr/>
          <p:nvPr/>
        </p:nvSpPr>
        <p:spPr bwMode="auto">
          <a:xfrm>
            <a:off x="5734037" y="2276872"/>
            <a:ext cx="648072" cy="216024"/>
          </a:xfrm>
          <a:prstGeom prst="rect">
            <a:avLst/>
          </a:prstGeom>
          <a:noFill/>
          <a:ln w="38100" cap="flat" cmpd="sng" algn="ctr">
            <a:solidFill>
              <a:srgbClr val="3333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smtClean="0">
              <a:ln>
                <a:noFill/>
              </a:ln>
              <a:solidFill>
                <a:schemeClr val="tx1"/>
              </a:solidFill>
              <a:effectLst/>
              <a:latin typeface="Arial" charset="0"/>
              <a:ea typeface="宋体" pitchFamily="2" charset="-122"/>
            </a:endParaRPr>
          </a:p>
        </p:txBody>
      </p:sp>
      <p:sp>
        <p:nvSpPr>
          <p:cNvPr id="13" name="矩形 12"/>
          <p:cNvSpPr/>
          <p:nvPr/>
        </p:nvSpPr>
        <p:spPr bwMode="auto">
          <a:xfrm>
            <a:off x="2518048" y="3134448"/>
            <a:ext cx="576064" cy="294551"/>
          </a:xfrm>
          <a:prstGeom prst="rect">
            <a:avLst/>
          </a:prstGeom>
          <a:noFill/>
          <a:ln w="3810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smtClean="0">
              <a:ln>
                <a:noFill/>
              </a:ln>
              <a:solidFill>
                <a:schemeClr val="tx1"/>
              </a:solidFill>
              <a:effectLst/>
              <a:latin typeface="Arial" charset="0"/>
              <a:ea typeface="宋体" pitchFamily="2" charset="-122"/>
            </a:endParaRPr>
          </a:p>
        </p:txBody>
      </p:sp>
      <p:sp>
        <p:nvSpPr>
          <p:cNvPr id="14" name="矩形 13"/>
          <p:cNvSpPr/>
          <p:nvPr/>
        </p:nvSpPr>
        <p:spPr bwMode="auto">
          <a:xfrm>
            <a:off x="5706099" y="3989116"/>
            <a:ext cx="648072" cy="216024"/>
          </a:xfrm>
          <a:prstGeom prst="rect">
            <a:avLst/>
          </a:prstGeom>
          <a:noFill/>
          <a:ln w="38100" cap="flat" cmpd="sng" algn="ctr">
            <a:solidFill>
              <a:srgbClr val="FFC9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smtClean="0">
              <a:ln>
                <a:noFill/>
              </a:ln>
              <a:solidFill>
                <a:schemeClr val="tx1"/>
              </a:solidFill>
              <a:effectLst/>
              <a:latin typeface="Arial" charset="0"/>
              <a:ea typeface="宋体" pitchFamily="2" charset="-122"/>
            </a:endParaRPr>
          </a:p>
        </p:txBody>
      </p:sp>
      <p:sp>
        <p:nvSpPr>
          <p:cNvPr id="15" name="矩形 14"/>
          <p:cNvSpPr/>
          <p:nvPr/>
        </p:nvSpPr>
        <p:spPr bwMode="auto">
          <a:xfrm>
            <a:off x="3530280" y="3433426"/>
            <a:ext cx="576064" cy="280662"/>
          </a:xfrm>
          <a:prstGeom prst="rect">
            <a:avLst/>
          </a:prstGeom>
          <a:noFill/>
          <a:ln w="38100" cap="flat" cmpd="sng" algn="ctr">
            <a:solidFill>
              <a:srgbClr val="FFC9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smtClean="0">
              <a:ln>
                <a:noFill/>
              </a:ln>
              <a:solidFill>
                <a:schemeClr val="tx1"/>
              </a:solidFill>
              <a:effectLst/>
              <a:latin typeface="Arial" charset="0"/>
              <a:ea typeface="宋体" pitchFamily="2" charset="-122"/>
            </a:endParaRPr>
          </a:p>
        </p:txBody>
      </p:sp>
      <p:sp>
        <p:nvSpPr>
          <p:cNvPr id="16" name="矩形 15"/>
          <p:cNvSpPr/>
          <p:nvPr/>
        </p:nvSpPr>
        <p:spPr bwMode="auto">
          <a:xfrm>
            <a:off x="3454782" y="2924944"/>
            <a:ext cx="648072" cy="288032"/>
          </a:xfrm>
          <a:prstGeom prst="rect">
            <a:avLst/>
          </a:prstGeom>
          <a:noFill/>
          <a:ln w="38100" cap="flat" cmpd="sng" algn="ctr">
            <a:solidFill>
              <a:srgbClr val="FFC9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smtClean="0">
              <a:ln>
                <a:noFill/>
              </a:ln>
              <a:solidFill>
                <a:schemeClr val="tx1"/>
              </a:solidFill>
              <a:effectLst/>
              <a:latin typeface="Arial" charset="0"/>
              <a:ea typeface="宋体" pitchFamily="2" charset="-122"/>
            </a:endParaRPr>
          </a:p>
        </p:txBody>
      </p:sp>
      <p:sp>
        <p:nvSpPr>
          <p:cNvPr id="17" name="矩形 16"/>
          <p:cNvSpPr/>
          <p:nvPr/>
        </p:nvSpPr>
        <p:spPr bwMode="auto">
          <a:xfrm>
            <a:off x="5724128" y="2621496"/>
            <a:ext cx="648072" cy="375455"/>
          </a:xfrm>
          <a:prstGeom prst="rect">
            <a:avLst/>
          </a:prstGeom>
          <a:noFill/>
          <a:ln w="38100" cap="flat" cmpd="sng" algn="ctr">
            <a:solidFill>
              <a:srgbClr val="FFC9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smtClean="0">
              <a:ln>
                <a:noFill/>
              </a:ln>
              <a:solidFill>
                <a:schemeClr val="tx1"/>
              </a:solidFill>
              <a:effectLst/>
              <a:latin typeface="Arial" charset="0"/>
              <a:ea typeface="宋体" pitchFamily="2" charset="-122"/>
            </a:endParaRPr>
          </a:p>
        </p:txBody>
      </p:sp>
      <p:sp>
        <p:nvSpPr>
          <p:cNvPr id="18" name="矩形 17"/>
          <p:cNvSpPr/>
          <p:nvPr/>
        </p:nvSpPr>
        <p:spPr bwMode="auto">
          <a:xfrm>
            <a:off x="3202588" y="3840899"/>
            <a:ext cx="505316" cy="236173"/>
          </a:xfrm>
          <a:prstGeom prst="rect">
            <a:avLst/>
          </a:prstGeom>
          <a:noFill/>
          <a:ln w="38100" cap="flat" cmpd="sng" algn="ctr">
            <a:solidFill>
              <a:srgbClr val="FFC9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smtClean="0">
              <a:ln>
                <a:noFill/>
              </a:ln>
              <a:solidFill>
                <a:schemeClr val="tx1"/>
              </a:solidFill>
              <a:effectLst/>
              <a:latin typeface="Arial" charset="0"/>
              <a:ea typeface="宋体" pitchFamily="2" charset="-122"/>
            </a:endParaRPr>
          </a:p>
        </p:txBody>
      </p:sp>
      <p:sp>
        <p:nvSpPr>
          <p:cNvPr id="19" name="矩形 18"/>
          <p:cNvSpPr/>
          <p:nvPr/>
        </p:nvSpPr>
        <p:spPr bwMode="auto">
          <a:xfrm>
            <a:off x="2878552" y="4846445"/>
            <a:ext cx="648072" cy="375455"/>
          </a:xfrm>
          <a:prstGeom prst="rect">
            <a:avLst/>
          </a:prstGeom>
          <a:noFill/>
          <a:ln w="38100" cap="flat" cmpd="sng" algn="ctr">
            <a:solidFill>
              <a:srgbClr val="FFC9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smtClean="0">
              <a:ln>
                <a:noFill/>
              </a:ln>
              <a:solidFill>
                <a:schemeClr val="tx1"/>
              </a:solidFill>
              <a:effectLst/>
              <a:latin typeface="Arial" charset="0"/>
              <a:ea typeface="宋体" pitchFamily="2" charset="-122"/>
            </a:endParaRPr>
          </a:p>
        </p:txBody>
      </p:sp>
    </p:spTree>
    <p:extLst>
      <p:ext uri="{BB962C8B-B14F-4D97-AF65-F5344CB8AC3E}">
        <p14:creationId xmlns:p14="http://schemas.microsoft.com/office/powerpoint/2010/main" val="403018499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3"/>
          <p:cNvSpPr txBox="1">
            <a:spLocks noChangeArrowheads="1"/>
          </p:cNvSpPr>
          <p:nvPr/>
        </p:nvSpPr>
        <p:spPr bwMode="auto">
          <a:xfrm>
            <a:off x="663575" y="6207125"/>
            <a:ext cx="7643813" cy="519113"/>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3333FF"/>
                </a:solidFill>
                <a:effectLst/>
                <a:uLnTx/>
                <a:uFillTx/>
                <a:latin typeface="Times New Roman" pitchFamily="18" charset="0"/>
                <a:ea typeface="宋体" charset="-122"/>
                <a:cs typeface="+mn-cs"/>
              </a:rPr>
              <a:t>Ketone body formation and export from the liver</a:t>
            </a:r>
          </a:p>
        </p:txBody>
      </p:sp>
      <p:pic>
        <p:nvPicPr>
          <p:cNvPr id="22531" name="Picture 4"/>
          <p:cNvPicPr>
            <a:picLocks noChangeAspect="1" noChangeArrowheads="1"/>
          </p:cNvPicPr>
          <p:nvPr/>
        </p:nvPicPr>
        <p:blipFill>
          <a:blip r:embed="rId3"/>
          <a:srcRect/>
          <a:stretch>
            <a:fillRect/>
          </a:stretch>
        </p:blipFill>
        <p:spPr bwMode="auto">
          <a:xfrm>
            <a:off x="1763713" y="188913"/>
            <a:ext cx="5627687" cy="6097587"/>
          </a:xfrm>
          <a:prstGeom prst="rect">
            <a:avLst/>
          </a:prstGeom>
          <a:noFill/>
          <a:ln w="9525">
            <a:noFill/>
            <a:miter lim="800000"/>
            <a:headEnd/>
            <a:tailEnd/>
          </a:ln>
        </p:spPr>
      </p:pic>
    </p:spTree>
    <p:extLst>
      <p:ext uri="{BB962C8B-B14F-4D97-AF65-F5344CB8AC3E}">
        <p14:creationId xmlns:p14="http://schemas.microsoft.com/office/powerpoint/2010/main" val="157299508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table 23-04"/>
          <p:cNvPicPr>
            <a:picLocks noChangeAspect="1" noChangeArrowheads="1"/>
          </p:cNvPicPr>
          <p:nvPr/>
        </p:nvPicPr>
        <p:blipFill>
          <a:blip r:embed="rId3"/>
          <a:srcRect/>
          <a:stretch>
            <a:fillRect/>
          </a:stretch>
        </p:blipFill>
        <p:spPr bwMode="auto">
          <a:xfrm>
            <a:off x="304800" y="1689100"/>
            <a:ext cx="8531225" cy="3479800"/>
          </a:xfrm>
          <a:prstGeom prst="rect">
            <a:avLst/>
          </a:prstGeom>
          <a:noFill/>
          <a:ln w="9525">
            <a:noFill/>
            <a:miter lim="800000"/>
            <a:headEnd/>
            <a:tailEnd/>
          </a:ln>
        </p:spPr>
      </p:pic>
      <p:sp>
        <p:nvSpPr>
          <p:cNvPr id="23555" name="Line 4"/>
          <p:cNvSpPr>
            <a:spLocks noChangeShapeType="1"/>
          </p:cNvSpPr>
          <p:nvPr/>
        </p:nvSpPr>
        <p:spPr bwMode="auto">
          <a:xfrm>
            <a:off x="0" y="4292600"/>
            <a:ext cx="468313" cy="0"/>
          </a:xfrm>
          <a:prstGeom prst="line">
            <a:avLst/>
          </a:prstGeom>
          <a:noFill/>
          <a:ln w="38100">
            <a:solidFill>
              <a:srgbClr val="FF0000"/>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charset="0"/>
              <a:ea typeface="宋体" charset="-122"/>
              <a:cs typeface="+mn-cs"/>
            </a:endParaRPr>
          </a:p>
        </p:txBody>
      </p:sp>
      <p:sp>
        <p:nvSpPr>
          <p:cNvPr id="2" name="矩形 1"/>
          <p:cNvSpPr/>
          <p:nvPr/>
        </p:nvSpPr>
        <p:spPr>
          <a:xfrm>
            <a:off x="7452320" y="1556792"/>
            <a:ext cx="1082348" cy="523220"/>
          </a:xfrm>
          <a:prstGeom prst="rect">
            <a:avLst/>
          </a:prstGeom>
        </p:spPr>
        <p:txBody>
          <a:bodyPr wrap="none">
            <a:spAutoFit/>
          </a:bodyPr>
          <a:lstStyle/>
          <a:p>
            <a:pPr algn="ctr"/>
            <a:r>
              <a:rPr lang="en-US" altLang="zh-CN" sz="2800" b="1" dirty="0" smtClean="0">
                <a:solidFill>
                  <a:srgbClr val="FF0000"/>
                </a:solidFill>
                <a:latin typeface="Times New Roman" pitchFamily="18" charset="0"/>
                <a:cs typeface="Times New Roman" pitchFamily="18" charset="0"/>
              </a:rPr>
              <a:t>*****</a:t>
            </a:r>
            <a:endParaRPr lang="en-US" altLang="zh-CN"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44555430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srcRect/>
          <a:stretch>
            <a:fillRect/>
          </a:stretch>
        </p:blipFill>
        <p:spPr bwMode="auto">
          <a:xfrm>
            <a:off x="303213" y="1112838"/>
            <a:ext cx="8535987" cy="4630737"/>
          </a:xfrm>
          <a:prstGeom prst="rect">
            <a:avLst/>
          </a:prstGeom>
          <a:noFill/>
          <a:ln w="9525">
            <a:noFill/>
            <a:miter lim="800000"/>
            <a:headEnd/>
            <a:tailEnd/>
          </a:ln>
        </p:spPr>
      </p:pic>
      <p:sp>
        <p:nvSpPr>
          <p:cNvPr id="24579" name="Line 3"/>
          <p:cNvSpPr>
            <a:spLocks noChangeShapeType="1"/>
          </p:cNvSpPr>
          <p:nvPr/>
        </p:nvSpPr>
        <p:spPr bwMode="auto">
          <a:xfrm>
            <a:off x="395288" y="4581525"/>
            <a:ext cx="2016125" cy="0"/>
          </a:xfrm>
          <a:prstGeom prst="line">
            <a:avLst/>
          </a:prstGeom>
          <a:noFill/>
          <a:ln w="38100">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charset="0"/>
              <a:ea typeface="宋体" charset="-122"/>
              <a:cs typeface="+mn-cs"/>
            </a:endParaRPr>
          </a:p>
        </p:txBody>
      </p:sp>
      <p:sp>
        <p:nvSpPr>
          <p:cNvPr id="24580" name="Line 5"/>
          <p:cNvSpPr>
            <a:spLocks noChangeShapeType="1"/>
          </p:cNvSpPr>
          <p:nvPr/>
        </p:nvSpPr>
        <p:spPr bwMode="auto">
          <a:xfrm flipH="1">
            <a:off x="2339975" y="5013325"/>
            <a:ext cx="936625" cy="0"/>
          </a:xfrm>
          <a:prstGeom prst="line">
            <a:avLst/>
          </a:prstGeom>
          <a:noFill/>
          <a:ln w="38100">
            <a:solidFill>
              <a:srgbClr val="3333FF"/>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charset="0"/>
              <a:ea typeface="宋体" charset="-122"/>
              <a:cs typeface="+mn-cs"/>
            </a:endParaRPr>
          </a:p>
        </p:txBody>
      </p:sp>
      <p:sp>
        <p:nvSpPr>
          <p:cNvPr id="24581" name="Line 6"/>
          <p:cNvSpPr>
            <a:spLocks noChangeShapeType="1"/>
          </p:cNvSpPr>
          <p:nvPr/>
        </p:nvSpPr>
        <p:spPr bwMode="auto">
          <a:xfrm flipH="1">
            <a:off x="2268538" y="5300663"/>
            <a:ext cx="936625" cy="0"/>
          </a:xfrm>
          <a:prstGeom prst="line">
            <a:avLst/>
          </a:prstGeom>
          <a:noFill/>
          <a:ln w="38100">
            <a:solidFill>
              <a:srgbClr val="3333FF"/>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charset="0"/>
              <a:ea typeface="宋体" charset="-122"/>
              <a:cs typeface="+mn-cs"/>
            </a:endParaRPr>
          </a:p>
        </p:txBody>
      </p:sp>
      <p:sp>
        <p:nvSpPr>
          <p:cNvPr id="24582" name="Line 7"/>
          <p:cNvSpPr>
            <a:spLocks noChangeShapeType="1"/>
          </p:cNvSpPr>
          <p:nvPr/>
        </p:nvSpPr>
        <p:spPr bwMode="auto">
          <a:xfrm>
            <a:off x="0" y="2205038"/>
            <a:ext cx="395288" cy="0"/>
          </a:xfrm>
          <a:prstGeom prst="line">
            <a:avLst/>
          </a:prstGeom>
          <a:noFill/>
          <a:ln w="38100">
            <a:solidFill>
              <a:srgbClr val="FF0000"/>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charset="0"/>
              <a:ea typeface="宋体" charset="-122"/>
              <a:cs typeface="+mn-cs"/>
            </a:endParaRPr>
          </a:p>
        </p:txBody>
      </p:sp>
      <p:sp>
        <p:nvSpPr>
          <p:cNvPr id="7" name="矩形 6"/>
          <p:cNvSpPr/>
          <p:nvPr/>
        </p:nvSpPr>
        <p:spPr>
          <a:xfrm>
            <a:off x="7668344" y="1340768"/>
            <a:ext cx="1082348" cy="523220"/>
          </a:xfrm>
          <a:prstGeom prst="rect">
            <a:avLst/>
          </a:prstGeom>
        </p:spPr>
        <p:txBody>
          <a:bodyPr wrap="none">
            <a:spAutoFit/>
          </a:bodyPr>
          <a:lstStyle/>
          <a:p>
            <a:pPr algn="ctr"/>
            <a:r>
              <a:rPr lang="en-US" altLang="zh-CN" sz="2800" b="1" dirty="0" smtClean="0">
                <a:solidFill>
                  <a:srgbClr val="FF0000"/>
                </a:solidFill>
                <a:latin typeface="Times New Roman" pitchFamily="18" charset="0"/>
                <a:cs typeface="Times New Roman" pitchFamily="18" charset="0"/>
              </a:rPr>
              <a:t>*****</a:t>
            </a:r>
            <a:endParaRPr lang="en-US" altLang="zh-CN"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77934403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srcRect/>
          <a:stretch>
            <a:fillRect/>
          </a:stretch>
        </p:blipFill>
        <p:spPr bwMode="auto">
          <a:xfrm>
            <a:off x="323850" y="0"/>
            <a:ext cx="8535988" cy="5657850"/>
          </a:xfrm>
          <a:prstGeom prst="rect">
            <a:avLst/>
          </a:prstGeom>
          <a:noFill/>
          <a:ln w="9525">
            <a:noFill/>
            <a:miter lim="800000"/>
            <a:headEnd/>
            <a:tailEnd/>
          </a:ln>
        </p:spPr>
      </p:pic>
      <p:sp>
        <p:nvSpPr>
          <p:cNvPr id="25603" name="Text Box 3"/>
          <p:cNvSpPr txBox="1">
            <a:spLocks noChangeArrowheads="1"/>
          </p:cNvSpPr>
          <p:nvPr/>
        </p:nvSpPr>
        <p:spPr bwMode="auto">
          <a:xfrm>
            <a:off x="519113" y="5799138"/>
            <a:ext cx="8010525" cy="1077912"/>
          </a:xfrm>
          <a:prstGeom prst="rect">
            <a:avLst/>
          </a:prstGeom>
          <a:noFill/>
          <a:ln w="12700">
            <a:noFill/>
            <a:miter lim="800000"/>
            <a:headEnd type="none" w="sm" len="sm"/>
            <a:tailEnd type="none" w="sm" len="sm"/>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0000FF"/>
                </a:solidFill>
                <a:effectLst/>
                <a:uLnTx/>
                <a:uFillTx/>
                <a:latin typeface="Times New Roman" pitchFamily="18" charset="0"/>
                <a:ea typeface="宋体" charset="-122"/>
                <a:cs typeface="Times New Roman" pitchFamily="18" charset="0"/>
              </a:rPr>
              <a:t>Difference in the regulation of carbohydrate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0000FF"/>
                </a:solidFill>
                <a:effectLst/>
                <a:uLnTx/>
                <a:uFillTx/>
                <a:latin typeface="Times New Roman" pitchFamily="18" charset="0"/>
                <a:ea typeface="宋体" charset="-122"/>
                <a:cs typeface="Times New Roman" pitchFamily="18" charset="0"/>
              </a:rPr>
              <a:t>metabolism in liver and muscle</a:t>
            </a:r>
            <a:r>
              <a:rPr kumimoji="0" lang="en-US" altLang="zh-CN" sz="3200" b="1" i="0" u="none" strike="noStrike" kern="1200" cap="none" spc="0" normalizeH="0" baseline="0" noProof="0" dirty="0">
                <a:ln>
                  <a:noFill/>
                </a:ln>
                <a:solidFill>
                  <a:srgbClr val="FF0000"/>
                </a:solidFill>
                <a:effectLst/>
                <a:uLnTx/>
                <a:uFillTx/>
                <a:latin typeface="Times New Roman" pitchFamily="18" charset="0"/>
                <a:ea typeface="宋体" charset="-122"/>
                <a:cs typeface="Times New Roman" pitchFamily="18" charset="0"/>
              </a:rPr>
              <a:t>*****</a:t>
            </a:r>
          </a:p>
        </p:txBody>
      </p:sp>
      <p:sp>
        <p:nvSpPr>
          <p:cNvPr id="25604" name="Rectangle 4"/>
          <p:cNvSpPr>
            <a:spLocks noChangeArrowheads="1"/>
          </p:cNvSpPr>
          <p:nvPr/>
        </p:nvSpPr>
        <p:spPr bwMode="auto">
          <a:xfrm>
            <a:off x="395536" y="3429000"/>
            <a:ext cx="1224136" cy="792088"/>
          </a:xfrm>
          <a:prstGeom prst="rect">
            <a:avLst/>
          </a:prstGeom>
          <a:noFill/>
          <a:ln w="38100">
            <a:solidFill>
              <a:srgbClr val="FF0000"/>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itchFamily="34" charset="0"/>
              <a:ea typeface="宋体" charset="-122"/>
              <a:cs typeface="+mn-cs"/>
            </a:endParaRPr>
          </a:p>
        </p:txBody>
      </p:sp>
      <p:sp>
        <p:nvSpPr>
          <p:cNvPr id="25605" name="Rectangle 5"/>
          <p:cNvSpPr>
            <a:spLocks noChangeArrowheads="1"/>
          </p:cNvSpPr>
          <p:nvPr/>
        </p:nvSpPr>
        <p:spPr bwMode="auto">
          <a:xfrm>
            <a:off x="7092950" y="5084763"/>
            <a:ext cx="1583506" cy="504477"/>
          </a:xfrm>
          <a:prstGeom prst="rect">
            <a:avLst/>
          </a:prstGeom>
          <a:noFill/>
          <a:ln w="38100">
            <a:solidFill>
              <a:srgbClr val="FF0000"/>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itchFamily="34" charset="0"/>
              <a:ea typeface="宋体" charset="-122"/>
              <a:cs typeface="+mn-cs"/>
            </a:endParaRPr>
          </a:p>
        </p:txBody>
      </p:sp>
      <p:sp>
        <p:nvSpPr>
          <p:cNvPr id="25606" name="椭圆 5"/>
          <p:cNvSpPr>
            <a:spLocks noChangeArrowheads="1"/>
          </p:cNvSpPr>
          <p:nvPr/>
        </p:nvSpPr>
        <p:spPr bwMode="auto">
          <a:xfrm>
            <a:off x="4357688" y="4357688"/>
            <a:ext cx="2500312" cy="500062"/>
          </a:xfrm>
          <a:prstGeom prst="ellipse">
            <a:avLst/>
          </a:prstGeom>
          <a:noFill/>
          <a:ln w="76200" algn="ctr">
            <a:solidFill>
              <a:srgbClr val="0000FF"/>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itchFamily="34" charset="0"/>
              <a:ea typeface="宋体" charset="-122"/>
              <a:cs typeface="+mn-cs"/>
            </a:endParaRPr>
          </a:p>
        </p:txBody>
      </p:sp>
    </p:spTree>
    <p:extLst>
      <p:ext uri="{BB962C8B-B14F-4D97-AF65-F5344CB8AC3E}">
        <p14:creationId xmlns:p14="http://schemas.microsoft.com/office/powerpoint/2010/main" val="202015991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figure 23-26"/>
          <p:cNvPicPr>
            <a:picLocks noChangeAspect="1" noChangeArrowheads="1"/>
          </p:cNvPicPr>
          <p:nvPr/>
        </p:nvPicPr>
        <p:blipFill>
          <a:blip r:embed="rId3"/>
          <a:srcRect/>
          <a:stretch>
            <a:fillRect/>
          </a:stretch>
        </p:blipFill>
        <p:spPr bwMode="auto">
          <a:xfrm>
            <a:off x="825500" y="165100"/>
            <a:ext cx="7507288" cy="6532563"/>
          </a:xfrm>
          <a:prstGeom prst="rect">
            <a:avLst/>
          </a:prstGeom>
          <a:noFill/>
          <a:ln w="9525">
            <a:noFill/>
            <a:miter lim="800000"/>
            <a:headEnd/>
            <a:tailEnd/>
          </a:ln>
        </p:spPr>
      </p:pic>
      <p:sp>
        <p:nvSpPr>
          <p:cNvPr id="43011" name="矩形 2"/>
          <p:cNvSpPr>
            <a:spLocks noChangeArrowheads="1"/>
          </p:cNvSpPr>
          <p:nvPr/>
        </p:nvSpPr>
        <p:spPr bwMode="auto">
          <a:xfrm>
            <a:off x="2357438" y="1714500"/>
            <a:ext cx="1428750" cy="500063"/>
          </a:xfrm>
          <a:prstGeom prst="rect">
            <a:avLst/>
          </a:prstGeom>
          <a:noFill/>
          <a:ln w="38100" algn="ctr">
            <a:solidFill>
              <a:srgbClr val="FF0000"/>
            </a:solidFill>
            <a:round/>
            <a:headEnd/>
            <a:tailEnd/>
          </a:ln>
        </p:spPr>
        <p:txBody>
          <a:bodyPr/>
          <a:lstStyle/>
          <a:p>
            <a:endParaRPr lang="zh-CN" altLang="en-US" b="1"/>
          </a:p>
        </p:txBody>
      </p:sp>
      <p:sp>
        <p:nvSpPr>
          <p:cNvPr id="43012" name="Line 7"/>
          <p:cNvSpPr>
            <a:spLocks noChangeShapeType="1"/>
          </p:cNvSpPr>
          <p:nvPr/>
        </p:nvSpPr>
        <p:spPr bwMode="auto">
          <a:xfrm>
            <a:off x="357188" y="2571750"/>
            <a:ext cx="503237" cy="0"/>
          </a:xfrm>
          <a:prstGeom prst="line">
            <a:avLst/>
          </a:prstGeom>
          <a:noFill/>
          <a:ln w="38100">
            <a:solidFill>
              <a:srgbClr val="3333FF"/>
            </a:solidFill>
            <a:round/>
            <a:headEnd/>
            <a:tailEnd type="triangle" w="med" len="med"/>
          </a:ln>
        </p:spPr>
        <p:txBody>
          <a:bodyPr/>
          <a:lstStyle/>
          <a:p>
            <a:endParaRPr lang="zh-CN" altLang="en-US"/>
          </a:p>
        </p:txBody>
      </p:sp>
      <p:sp>
        <p:nvSpPr>
          <p:cNvPr id="43013" name="Line 7"/>
          <p:cNvSpPr>
            <a:spLocks noChangeShapeType="1"/>
          </p:cNvSpPr>
          <p:nvPr/>
        </p:nvSpPr>
        <p:spPr bwMode="auto">
          <a:xfrm>
            <a:off x="428625" y="3357563"/>
            <a:ext cx="503238" cy="0"/>
          </a:xfrm>
          <a:prstGeom prst="line">
            <a:avLst/>
          </a:prstGeom>
          <a:noFill/>
          <a:ln w="38100">
            <a:solidFill>
              <a:schemeClr val="tx1"/>
            </a:solidFill>
            <a:round/>
            <a:headEnd/>
            <a:tailEnd type="triangle" w="med" len="med"/>
          </a:ln>
        </p:spPr>
        <p:txBody>
          <a:bodyPr/>
          <a:lstStyle/>
          <a:p>
            <a:endParaRPr lang="zh-CN" altLang="en-US"/>
          </a:p>
        </p:txBody>
      </p:sp>
      <p:sp>
        <p:nvSpPr>
          <p:cNvPr id="43014" name="Line 7"/>
          <p:cNvSpPr>
            <a:spLocks noChangeShapeType="1"/>
          </p:cNvSpPr>
          <p:nvPr/>
        </p:nvSpPr>
        <p:spPr bwMode="auto">
          <a:xfrm>
            <a:off x="428625" y="3857625"/>
            <a:ext cx="503238" cy="0"/>
          </a:xfrm>
          <a:prstGeom prst="line">
            <a:avLst/>
          </a:prstGeom>
          <a:noFill/>
          <a:ln w="38100">
            <a:solidFill>
              <a:srgbClr val="00B050"/>
            </a:solidFill>
            <a:round/>
            <a:headEnd/>
            <a:tailEnd type="triangle" w="med" len="med"/>
          </a:ln>
        </p:spPr>
        <p:txBody>
          <a:bodyPr/>
          <a:lstStyle/>
          <a:p>
            <a:endParaRPr lang="zh-CN" altLang="en-US"/>
          </a:p>
        </p:txBody>
      </p:sp>
      <p:sp>
        <p:nvSpPr>
          <p:cNvPr id="43015" name="Line 4"/>
          <p:cNvSpPr>
            <a:spLocks noChangeShapeType="1"/>
          </p:cNvSpPr>
          <p:nvPr/>
        </p:nvSpPr>
        <p:spPr bwMode="auto">
          <a:xfrm>
            <a:off x="5000625" y="2714625"/>
            <a:ext cx="790575" cy="0"/>
          </a:xfrm>
          <a:prstGeom prst="line">
            <a:avLst/>
          </a:prstGeom>
          <a:noFill/>
          <a:ln w="38100">
            <a:solidFill>
              <a:srgbClr val="3333FF"/>
            </a:solidFill>
            <a:round/>
            <a:headEnd/>
            <a:tailEnd/>
          </a:ln>
        </p:spPr>
        <p:txBody>
          <a:bodyPr/>
          <a:lstStyle/>
          <a:p>
            <a:endParaRPr lang="zh-CN" altLang="en-US"/>
          </a:p>
        </p:txBody>
      </p:sp>
      <p:cxnSp>
        <p:nvCxnSpPr>
          <p:cNvPr id="43016" name="直接连接符 8"/>
          <p:cNvCxnSpPr>
            <a:cxnSpLocks noChangeShapeType="1"/>
          </p:cNvCxnSpPr>
          <p:nvPr/>
        </p:nvCxnSpPr>
        <p:spPr bwMode="auto">
          <a:xfrm>
            <a:off x="4929188" y="3286125"/>
            <a:ext cx="428625" cy="1588"/>
          </a:xfrm>
          <a:prstGeom prst="line">
            <a:avLst/>
          </a:prstGeom>
          <a:noFill/>
          <a:ln w="38100" algn="ctr">
            <a:solidFill>
              <a:srgbClr val="3333FF"/>
            </a:solidFill>
            <a:round/>
            <a:headEnd/>
            <a:tailEnd/>
          </a:ln>
        </p:spPr>
      </p:cxnSp>
      <p:cxnSp>
        <p:nvCxnSpPr>
          <p:cNvPr id="43017" name="直接连接符 9"/>
          <p:cNvCxnSpPr>
            <a:cxnSpLocks noChangeShapeType="1"/>
          </p:cNvCxnSpPr>
          <p:nvPr/>
        </p:nvCxnSpPr>
        <p:spPr bwMode="auto">
          <a:xfrm>
            <a:off x="4286250" y="4071938"/>
            <a:ext cx="428625" cy="1587"/>
          </a:xfrm>
          <a:prstGeom prst="line">
            <a:avLst/>
          </a:prstGeom>
          <a:noFill/>
          <a:ln w="38100" algn="ctr">
            <a:solidFill>
              <a:srgbClr val="3333FF"/>
            </a:solidFill>
            <a:round/>
            <a:headEnd/>
            <a:tailEnd/>
          </a:ln>
        </p:spPr>
      </p:cxnSp>
      <p:sp>
        <p:nvSpPr>
          <p:cNvPr id="43018" name="Line 4"/>
          <p:cNvSpPr>
            <a:spLocks noChangeShapeType="1"/>
          </p:cNvSpPr>
          <p:nvPr/>
        </p:nvSpPr>
        <p:spPr bwMode="auto">
          <a:xfrm>
            <a:off x="2643188" y="4286250"/>
            <a:ext cx="790575" cy="0"/>
          </a:xfrm>
          <a:prstGeom prst="line">
            <a:avLst/>
          </a:prstGeom>
          <a:noFill/>
          <a:ln w="38100">
            <a:solidFill>
              <a:schemeClr val="tx1"/>
            </a:solidFill>
            <a:round/>
            <a:headEnd/>
            <a:tailEnd/>
          </a:ln>
        </p:spPr>
        <p:txBody>
          <a:bodyPr/>
          <a:lstStyle/>
          <a:p>
            <a:endParaRPr lang="zh-CN" altLang="en-US"/>
          </a:p>
        </p:txBody>
      </p:sp>
      <p:cxnSp>
        <p:nvCxnSpPr>
          <p:cNvPr id="43019" name="直接连接符 11"/>
          <p:cNvCxnSpPr>
            <a:cxnSpLocks noChangeShapeType="1"/>
          </p:cNvCxnSpPr>
          <p:nvPr/>
        </p:nvCxnSpPr>
        <p:spPr bwMode="auto">
          <a:xfrm>
            <a:off x="3929063" y="3714750"/>
            <a:ext cx="428625" cy="1588"/>
          </a:xfrm>
          <a:prstGeom prst="line">
            <a:avLst/>
          </a:prstGeom>
          <a:noFill/>
          <a:ln w="38100" algn="ctr">
            <a:solidFill>
              <a:schemeClr val="tx1"/>
            </a:solidFill>
            <a:round/>
            <a:headEnd/>
            <a:tailEnd/>
          </a:ln>
        </p:spPr>
      </p:cxnSp>
      <p:sp>
        <p:nvSpPr>
          <p:cNvPr id="43020" name="Line 4"/>
          <p:cNvSpPr>
            <a:spLocks noChangeShapeType="1"/>
          </p:cNvSpPr>
          <p:nvPr/>
        </p:nvSpPr>
        <p:spPr bwMode="auto">
          <a:xfrm>
            <a:off x="3071813" y="3929063"/>
            <a:ext cx="790575" cy="0"/>
          </a:xfrm>
          <a:prstGeom prst="line">
            <a:avLst/>
          </a:prstGeom>
          <a:noFill/>
          <a:ln w="38100">
            <a:solidFill>
              <a:schemeClr val="tx1"/>
            </a:solidFill>
            <a:round/>
            <a:headEnd/>
            <a:tailEnd/>
          </a:ln>
        </p:spPr>
        <p:txBody>
          <a:bodyPr/>
          <a:lstStyle/>
          <a:p>
            <a:endParaRPr lang="zh-CN" altLang="en-US"/>
          </a:p>
        </p:txBody>
      </p:sp>
      <p:cxnSp>
        <p:nvCxnSpPr>
          <p:cNvPr id="43021" name="直接连接符 13"/>
          <p:cNvCxnSpPr>
            <a:cxnSpLocks noChangeShapeType="1"/>
          </p:cNvCxnSpPr>
          <p:nvPr/>
        </p:nvCxnSpPr>
        <p:spPr bwMode="auto">
          <a:xfrm>
            <a:off x="6572250" y="4714875"/>
            <a:ext cx="428625" cy="1588"/>
          </a:xfrm>
          <a:prstGeom prst="line">
            <a:avLst/>
          </a:prstGeom>
          <a:noFill/>
          <a:ln w="38100" algn="ctr">
            <a:solidFill>
              <a:srgbClr val="00B050"/>
            </a:solidFill>
            <a:round/>
            <a:headEnd/>
            <a:tailEnd/>
          </a:ln>
        </p:spPr>
      </p:cxnSp>
      <p:cxnSp>
        <p:nvCxnSpPr>
          <p:cNvPr id="43022" name="直接连接符 14"/>
          <p:cNvCxnSpPr>
            <a:cxnSpLocks noChangeShapeType="1"/>
          </p:cNvCxnSpPr>
          <p:nvPr/>
        </p:nvCxnSpPr>
        <p:spPr bwMode="auto">
          <a:xfrm>
            <a:off x="3857625" y="5857875"/>
            <a:ext cx="428625" cy="1588"/>
          </a:xfrm>
          <a:prstGeom prst="line">
            <a:avLst/>
          </a:prstGeom>
          <a:noFill/>
          <a:ln w="38100" algn="ctr">
            <a:solidFill>
              <a:srgbClr val="00B050"/>
            </a:solidFill>
            <a:round/>
            <a:headEnd/>
            <a:tailEnd/>
          </a:ln>
        </p:spPr>
      </p:cxnSp>
      <p:sp>
        <p:nvSpPr>
          <p:cNvPr id="43023" name="Text Box 16"/>
          <p:cNvSpPr txBox="1">
            <a:spLocks noChangeArrowheads="1"/>
          </p:cNvSpPr>
          <p:nvPr/>
        </p:nvSpPr>
        <p:spPr bwMode="auto">
          <a:xfrm>
            <a:off x="3352870" y="6318251"/>
            <a:ext cx="5781675" cy="519112"/>
          </a:xfrm>
          <a:prstGeom prst="rect">
            <a:avLst/>
          </a:prstGeom>
          <a:noFill/>
          <a:ln w="9525">
            <a:noFill/>
            <a:miter lim="800000"/>
            <a:headEnd/>
            <a:tailEnd/>
          </a:ln>
        </p:spPr>
        <p:txBody>
          <a:bodyPr wrap="none">
            <a:spAutoFit/>
          </a:bodyPr>
          <a:lstStyle/>
          <a:p>
            <a:r>
              <a:rPr lang="en-US" altLang="zh-CN" sz="2800" b="1" dirty="0">
                <a:solidFill>
                  <a:srgbClr val="3333FF"/>
                </a:solidFill>
                <a:latin typeface="Times New Roman" pitchFamily="18" charset="0"/>
              </a:rPr>
              <a:t>The well-fed state: the lipogenic liver</a:t>
            </a:r>
            <a:endParaRPr lang="zh-CN" altLang="en-US" sz="2800" b="1" dirty="0">
              <a:solidFill>
                <a:srgbClr val="3333FF"/>
              </a:solidFill>
              <a:latin typeface="Times New Roman" pitchFamily="18" charset="0"/>
            </a:endParaRPr>
          </a:p>
        </p:txBody>
      </p:sp>
    </p:spTree>
    <p:extLst>
      <p:ext uri="{BB962C8B-B14F-4D97-AF65-F5344CB8AC3E}">
        <p14:creationId xmlns:p14="http://schemas.microsoft.com/office/powerpoint/2010/main" val="7382844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figure_23_12"/>
          <p:cNvPicPr>
            <a:picLocks noChangeAspect="1" noChangeArrowheads="1"/>
          </p:cNvPicPr>
          <p:nvPr/>
        </p:nvPicPr>
        <p:blipFill>
          <a:blip r:embed="rId3" cstate="print"/>
          <a:srcRect/>
          <a:stretch>
            <a:fillRect/>
          </a:stretch>
        </p:blipFill>
        <p:spPr bwMode="auto">
          <a:xfrm>
            <a:off x="179513" y="188640"/>
            <a:ext cx="4896544" cy="6411291"/>
          </a:xfrm>
          <a:prstGeom prst="rect">
            <a:avLst/>
          </a:prstGeom>
          <a:noFill/>
          <a:ln w="9525">
            <a:noFill/>
            <a:miter lim="800000"/>
            <a:headEnd/>
            <a:tailEnd/>
          </a:ln>
          <a:effectLst/>
        </p:spPr>
      </p:pic>
      <p:sp>
        <p:nvSpPr>
          <p:cNvPr id="3" name="矩形 2"/>
          <p:cNvSpPr/>
          <p:nvPr/>
        </p:nvSpPr>
        <p:spPr>
          <a:xfrm>
            <a:off x="5220072" y="2852936"/>
            <a:ext cx="3816424" cy="1815882"/>
          </a:xfrm>
          <a:prstGeom prst="rect">
            <a:avLst/>
          </a:prstGeom>
        </p:spPr>
        <p:txBody>
          <a:bodyPr wrap="square">
            <a:spAutoFit/>
          </a:bodyPr>
          <a:lstStyle/>
          <a:p>
            <a:pPr eaLnBrk="0" hangingPunct="0"/>
            <a:r>
              <a:rPr lang="en-US" altLang="zh-CN" sz="2800" b="1" dirty="0" smtClean="0">
                <a:solidFill>
                  <a:srgbClr val="3333FF"/>
                </a:solidFill>
                <a:latin typeface="Times New Roman" pitchFamily="18" charset="0"/>
              </a:rPr>
              <a:t>Metabolic pathways </a:t>
            </a:r>
          </a:p>
          <a:p>
            <a:pPr eaLnBrk="0" hangingPunct="0"/>
            <a:r>
              <a:rPr lang="en-US" altLang="zh-CN" sz="2800" b="1" dirty="0" smtClean="0">
                <a:solidFill>
                  <a:srgbClr val="3333FF"/>
                </a:solidFill>
                <a:latin typeface="Times New Roman" pitchFamily="18" charset="0"/>
              </a:rPr>
              <a:t>for glucose 6-phosphate</a:t>
            </a:r>
          </a:p>
          <a:p>
            <a:pPr eaLnBrk="0" hangingPunct="0"/>
            <a:r>
              <a:rPr lang="en-US" altLang="zh-CN" sz="2800" b="1" dirty="0" smtClean="0">
                <a:solidFill>
                  <a:srgbClr val="3333FF"/>
                </a:solidFill>
                <a:latin typeface="Times New Roman" pitchFamily="18" charset="0"/>
              </a:rPr>
              <a:t>in the liver</a:t>
            </a:r>
            <a:r>
              <a:rPr lang="en-US" altLang="zh-CN" sz="2800" b="1" dirty="0" smtClean="0">
                <a:solidFill>
                  <a:srgbClr val="FF0000"/>
                </a:solidFill>
                <a:latin typeface="Times New Roman" pitchFamily="18" charset="0"/>
              </a:rPr>
              <a:t>---5 different </a:t>
            </a:r>
          </a:p>
          <a:p>
            <a:pPr eaLnBrk="0" hangingPunct="0"/>
            <a:r>
              <a:rPr lang="en-US" altLang="zh-CN" sz="2800" b="1" dirty="0" smtClean="0">
                <a:solidFill>
                  <a:srgbClr val="FF0000"/>
                </a:solidFill>
                <a:latin typeface="Times New Roman" pitchFamily="18" charset="0"/>
              </a:rPr>
              <a:t>metabolic routes</a:t>
            </a:r>
            <a:endParaRPr lang="en-US" altLang="zh-CN" sz="2800" b="1" dirty="0">
              <a:solidFill>
                <a:srgbClr val="FF0000"/>
              </a:solidFill>
              <a:latin typeface="Times New Roman" pitchFamily="18" charset="0"/>
            </a:endParaRPr>
          </a:p>
        </p:txBody>
      </p:sp>
      <p:sp>
        <p:nvSpPr>
          <p:cNvPr id="2" name="矩形 1"/>
          <p:cNvSpPr/>
          <p:nvPr/>
        </p:nvSpPr>
        <p:spPr>
          <a:xfrm>
            <a:off x="180570" y="1268760"/>
            <a:ext cx="1210588" cy="369332"/>
          </a:xfrm>
          <a:prstGeom prst="rect">
            <a:avLst/>
          </a:prstGeom>
        </p:spPr>
        <p:txBody>
          <a:bodyPr wrap="none">
            <a:spAutoFit/>
          </a:bodyPr>
          <a:lstStyle/>
          <a:p>
            <a:r>
              <a:rPr lang="en-US" altLang="zh-CN" b="1" dirty="0">
                <a:solidFill>
                  <a:srgbClr val="FF0000"/>
                </a:solidFill>
                <a:latin typeface="Times New Roman" pitchFamily="18" charset="0"/>
              </a:rPr>
              <a:t>(exported)</a:t>
            </a:r>
            <a:endParaRPr lang="zh-CN" altLang="en-US" dirty="0"/>
          </a:p>
        </p:txBody>
      </p:sp>
      <p:sp>
        <p:nvSpPr>
          <p:cNvPr id="5" name="Rectangle 7"/>
          <p:cNvSpPr>
            <a:spLocks noChangeArrowheads="1"/>
          </p:cNvSpPr>
          <p:nvPr/>
        </p:nvSpPr>
        <p:spPr bwMode="auto">
          <a:xfrm>
            <a:off x="1691680" y="1034938"/>
            <a:ext cx="1008112" cy="494924"/>
          </a:xfrm>
          <a:prstGeom prst="rect">
            <a:avLst/>
          </a:prstGeom>
          <a:noFill/>
          <a:ln w="38100">
            <a:solidFill>
              <a:srgbClr val="FF0000"/>
            </a:solidFill>
            <a:miter lim="800000"/>
            <a:headEnd/>
            <a:tailEnd/>
          </a:ln>
        </p:spPr>
        <p:txBody>
          <a:bodyPr wrap="none" anchor="ctr"/>
          <a:lstStyle/>
          <a:p>
            <a:endParaRPr lang="zh-CN" altLang="en-US" b="1"/>
          </a:p>
        </p:txBody>
      </p:sp>
      <p:sp>
        <p:nvSpPr>
          <p:cNvPr id="4" name="矩形 3"/>
          <p:cNvSpPr/>
          <p:nvPr/>
        </p:nvSpPr>
        <p:spPr>
          <a:xfrm>
            <a:off x="5076056" y="991761"/>
            <a:ext cx="4572000" cy="646331"/>
          </a:xfrm>
          <a:prstGeom prst="rect">
            <a:avLst/>
          </a:prstGeom>
        </p:spPr>
        <p:txBody>
          <a:bodyPr>
            <a:spAutoFit/>
          </a:bodyPr>
          <a:lstStyle/>
          <a:p>
            <a:r>
              <a:rPr lang="en-US" altLang="zh-CN" b="1" dirty="0">
                <a:latin typeface="Times New Roman" pitchFamily="18" charset="0"/>
              </a:rPr>
              <a:t>Exported to replenish</a:t>
            </a:r>
          </a:p>
          <a:p>
            <a:r>
              <a:rPr lang="en-US" altLang="zh-CN" b="1" dirty="0">
                <a:latin typeface="Times New Roman" pitchFamily="18" charset="0"/>
              </a:rPr>
              <a:t>blood glucose</a:t>
            </a:r>
          </a:p>
        </p:txBody>
      </p:sp>
      <p:sp>
        <p:nvSpPr>
          <p:cNvPr id="6" name="文本框 5"/>
          <p:cNvSpPr txBox="1"/>
          <p:nvPr/>
        </p:nvSpPr>
        <p:spPr>
          <a:xfrm>
            <a:off x="3003630" y="6093296"/>
            <a:ext cx="6660232" cy="830997"/>
          </a:xfrm>
          <a:prstGeom prst="rect">
            <a:avLst/>
          </a:prstGeom>
          <a:noFill/>
        </p:spPr>
        <p:txBody>
          <a:bodyPr wrap="square" rtlCol="0">
            <a:spAutoFit/>
          </a:bodyPr>
          <a:lstStyle/>
          <a:p>
            <a:pPr algn="ctr"/>
            <a:r>
              <a:rPr lang="en-US" altLang="zh-CN" sz="2400" b="1" dirty="0">
                <a:solidFill>
                  <a:srgbClr val="3333FF"/>
                </a:solidFill>
                <a:latin typeface="Times New Roman" pitchFamily="18" charset="0"/>
              </a:rPr>
              <a:t>Glucose 6-phosphate is the </a:t>
            </a:r>
            <a:r>
              <a:rPr lang="en-US" altLang="zh-CN" sz="2400" b="1" dirty="0" smtClean="0">
                <a:solidFill>
                  <a:srgbClr val="3333FF"/>
                </a:solidFill>
                <a:latin typeface="Times New Roman" pitchFamily="18" charset="0"/>
              </a:rPr>
              <a:t>key </a:t>
            </a:r>
          </a:p>
          <a:p>
            <a:pPr algn="ctr"/>
            <a:r>
              <a:rPr lang="en-US" altLang="zh-CN" sz="2400" b="1" dirty="0" smtClean="0">
                <a:solidFill>
                  <a:srgbClr val="3333FF"/>
                </a:solidFill>
                <a:latin typeface="Times New Roman" pitchFamily="18" charset="0"/>
              </a:rPr>
              <a:t>intermediate in </a:t>
            </a:r>
            <a:r>
              <a:rPr lang="en-US" altLang="zh-CN" sz="2400" b="1" dirty="0">
                <a:solidFill>
                  <a:srgbClr val="3333FF"/>
                </a:solidFill>
                <a:latin typeface="Times New Roman" pitchFamily="18" charset="0"/>
              </a:rPr>
              <a:t>carbohydrate </a:t>
            </a:r>
            <a:r>
              <a:rPr lang="en-US" altLang="zh-CN" sz="2400" b="1" dirty="0" smtClean="0">
                <a:solidFill>
                  <a:srgbClr val="3333FF"/>
                </a:solidFill>
                <a:latin typeface="Times New Roman" pitchFamily="18" charset="0"/>
              </a:rPr>
              <a:t>metabolism</a:t>
            </a:r>
            <a:endParaRPr lang="zh-CN" altLang="en-US" sz="2400" b="1" dirty="0">
              <a:solidFill>
                <a:srgbClr val="3333FF"/>
              </a:solidFill>
              <a:latin typeface="Times New Roman" pitchFamily="18" charset="0"/>
            </a:endParaRPr>
          </a:p>
        </p:txBody>
      </p:sp>
    </p:spTree>
    <p:extLst>
      <p:ext uri="{BB962C8B-B14F-4D97-AF65-F5344CB8AC3E}">
        <p14:creationId xmlns:p14="http://schemas.microsoft.com/office/powerpoint/2010/main" val="3267350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a:srcRect/>
          <a:stretch>
            <a:fillRect/>
          </a:stretch>
        </p:blipFill>
        <p:spPr bwMode="auto">
          <a:xfrm>
            <a:off x="303213" y="1489075"/>
            <a:ext cx="8535987" cy="3878263"/>
          </a:xfrm>
          <a:prstGeom prst="rect">
            <a:avLst/>
          </a:prstGeom>
          <a:noFill/>
          <a:ln w="9525">
            <a:noFill/>
            <a:miter lim="800000"/>
            <a:headEnd/>
            <a:tailEnd/>
          </a:ln>
        </p:spPr>
      </p:pic>
      <p:sp>
        <p:nvSpPr>
          <p:cNvPr id="66563" name="Text Box 3"/>
          <p:cNvSpPr txBox="1">
            <a:spLocks noChangeArrowheads="1"/>
          </p:cNvSpPr>
          <p:nvPr/>
        </p:nvSpPr>
        <p:spPr bwMode="auto">
          <a:xfrm>
            <a:off x="4283968" y="1700808"/>
            <a:ext cx="1200150" cy="579438"/>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FF0000"/>
                </a:solidFill>
                <a:effectLst/>
                <a:uLnTx/>
                <a:uFillTx/>
                <a:latin typeface="Times New Roman" pitchFamily="18" charset="0"/>
                <a:ea typeface="宋体" charset="-122"/>
                <a:cs typeface="+mn-cs"/>
              </a:rPr>
              <a:t>*****</a:t>
            </a:r>
          </a:p>
        </p:txBody>
      </p:sp>
    </p:spTree>
    <p:extLst>
      <p:ext uri="{BB962C8B-B14F-4D97-AF65-F5344CB8AC3E}">
        <p14:creationId xmlns:p14="http://schemas.microsoft.com/office/powerpoint/2010/main" val="284499233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srcRect/>
          <a:stretch>
            <a:fillRect/>
          </a:stretch>
        </p:blipFill>
        <p:spPr bwMode="auto">
          <a:xfrm>
            <a:off x="409575" y="379413"/>
            <a:ext cx="8323263" cy="6097587"/>
          </a:xfrm>
          <a:prstGeom prst="rect">
            <a:avLst/>
          </a:prstGeom>
          <a:noFill/>
          <a:ln w="9525">
            <a:noFill/>
            <a:miter lim="800000"/>
            <a:headEnd/>
            <a:tailEnd/>
          </a:ln>
        </p:spPr>
      </p:pic>
      <p:sp>
        <p:nvSpPr>
          <p:cNvPr id="20483" name="Text Box 3"/>
          <p:cNvSpPr txBox="1">
            <a:spLocks noChangeArrowheads="1"/>
          </p:cNvSpPr>
          <p:nvPr/>
        </p:nvSpPr>
        <p:spPr bwMode="auto">
          <a:xfrm>
            <a:off x="5796136" y="116632"/>
            <a:ext cx="1327150" cy="641350"/>
          </a:xfrm>
          <a:prstGeom prst="rect">
            <a:avLst/>
          </a:prstGeom>
          <a:noFill/>
          <a:ln w="12700">
            <a:noFill/>
            <a:miter lim="800000"/>
            <a:headEnd type="none" w="sm" len="sm"/>
            <a:tailEnd type="none" w="sm" len="sm"/>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0000"/>
                </a:solidFill>
                <a:effectLst/>
                <a:uLnTx/>
                <a:uFillTx/>
                <a:latin typeface="Times New Roman" pitchFamily="18" charset="0"/>
                <a:ea typeface="宋体" charset="-122"/>
                <a:cs typeface="Times New Roman" pitchFamily="18" charset="0"/>
              </a:rPr>
              <a:t>*****</a:t>
            </a:r>
          </a:p>
        </p:txBody>
      </p:sp>
    </p:spTree>
    <p:extLst>
      <p:ext uri="{BB962C8B-B14F-4D97-AF65-F5344CB8AC3E}">
        <p14:creationId xmlns:p14="http://schemas.microsoft.com/office/powerpoint/2010/main" val="212162767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srcRect/>
          <a:stretch>
            <a:fillRect/>
          </a:stretch>
        </p:blipFill>
        <p:spPr bwMode="auto">
          <a:xfrm>
            <a:off x="2484438" y="115888"/>
            <a:ext cx="4224337" cy="6097587"/>
          </a:xfrm>
          <a:prstGeom prst="rect">
            <a:avLst/>
          </a:prstGeom>
          <a:noFill/>
          <a:ln w="9525">
            <a:noFill/>
            <a:miter lim="800000"/>
            <a:headEnd/>
            <a:tailEnd/>
          </a:ln>
        </p:spPr>
      </p:pic>
      <p:sp>
        <p:nvSpPr>
          <p:cNvPr id="18435" name="Text Box 3"/>
          <p:cNvSpPr txBox="1">
            <a:spLocks noChangeArrowheads="1"/>
          </p:cNvSpPr>
          <p:nvPr/>
        </p:nvSpPr>
        <p:spPr bwMode="auto">
          <a:xfrm>
            <a:off x="103981" y="6213475"/>
            <a:ext cx="8985250" cy="523875"/>
          </a:xfrm>
          <a:prstGeom prst="rect">
            <a:avLst/>
          </a:prstGeom>
          <a:noFill/>
          <a:ln w="12700">
            <a:noFill/>
            <a:miter lim="800000"/>
            <a:headEnd type="none" w="sm" len="sm"/>
            <a:tailEnd type="none" w="sm" len="sm"/>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3333FF"/>
                </a:solidFill>
                <a:effectLst/>
                <a:uLnTx/>
                <a:uFillTx/>
                <a:latin typeface="Times New Roman" pitchFamily="18" charset="0"/>
                <a:ea typeface="宋体" charset="-122"/>
                <a:cs typeface="Times New Roman" pitchFamily="18" charset="0"/>
              </a:rPr>
              <a:t>Regulation of carbohydrate metabolism in the hepatocyte</a:t>
            </a:r>
          </a:p>
        </p:txBody>
      </p:sp>
      <p:sp>
        <p:nvSpPr>
          <p:cNvPr id="18436" name="Text Box 4"/>
          <p:cNvSpPr txBox="1">
            <a:spLocks noChangeArrowheads="1"/>
          </p:cNvSpPr>
          <p:nvPr/>
        </p:nvSpPr>
        <p:spPr bwMode="auto">
          <a:xfrm>
            <a:off x="376238" y="877888"/>
            <a:ext cx="1490662" cy="830262"/>
          </a:xfrm>
          <a:prstGeom prst="rect">
            <a:avLst/>
          </a:prstGeom>
          <a:noFill/>
          <a:ln w="12700">
            <a:noFill/>
            <a:miter lim="800000"/>
            <a:headEnd type="none" w="sm" len="sm"/>
            <a:tailEnd type="none" w="sm" len="sm"/>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66FF"/>
                </a:solidFill>
                <a:effectLst/>
                <a:uLnTx/>
                <a:uFillTx/>
                <a:latin typeface="Times New Roman" pitchFamily="18" charset="0"/>
                <a:ea typeface="宋体" charset="-122"/>
                <a:cs typeface="Times New Roman" pitchFamily="18" charset="0"/>
              </a:rPr>
              <a:t>Glycogen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66FF"/>
                </a:solidFill>
                <a:effectLst/>
                <a:uLnTx/>
                <a:uFillTx/>
                <a:latin typeface="Times New Roman" pitchFamily="18" charset="0"/>
                <a:ea typeface="宋体" charset="-122"/>
                <a:cs typeface="Times New Roman" pitchFamily="18" charset="0"/>
              </a:rPr>
              <a:t>synthesis</a:t>
            </a:r>
          </a:p>
        </p:txBody>
      </p:sp>
      <p:sp>
        <p:nvSpPr>
          <p:cNvPr id="18437" name="Text Box 5"/>
          <p:cNvSpPr txBox="1">
            <a:spLocks noChangeArrowheads="1"/>
          </p:cNvSpPr>
          <p:nvPr/>
        </p:nvSpPr>
        <p:spPr bwMode="auto">
          <a:xfrm>
            <a:off x="376238" y="3614738"/>
            <a:ext cx="1668462" cy="830262"/>
          </a:xfrm>
          <a:prstGeom prst="rect">
            <a:avLst/>
          </a:prstGeom>
          <a:noFill/>
          <a:ln w="12700">
            <a:noFill/>
            <a:miter lim="800000"/>
            <a:headEnd type="none" w="sm" len="sm"/>
            <a:tailEnd type="none" w="sm" len="sm"/>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FF"/>
                </a:solidFill>
                <a:effectLst/>
                <a:uLnTx/>
                <a:uFillTx/>
                <a:latin typeface="Times New Roman" pitchFamily="18" charset="0"/>
                <a:ea typeface="宋体" charset="-122"/>
                <a:cs typeface="Times New Roman" pitchFamily="18" charset="0"/>
              </a:rPr>
              <a:t>Glycogen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FF"/>
                </a:solidFill>
                <a:effectLst/>
                <a:uLnTx/>
                <a:uFillTx/>
                <a:latin typeface="Times New Roman" pitchFamily="18" charset="0"/>
                <a:ea typeface="宋体" charset="-122"/>
                <a:cs typeface="Times New Roman" pitchFamily="18" charset="0"/>
              </a:rPr>
              <a:t>breakdown</a:t>
            </a:r>
          </a:p>
        </p:txBody>
      </p:sp>
      <p:sp>
        <p:nvSpPr>
          <p:cNvPr id="18438" name="AutoShape 7"/>
          <p:cNvSpPr>
            <a:spLocks noChangeArrowheads="1"/>
          </p:cNvSpPr>
          <p:nvPr/>
        </p:nvSpPr>
        <p:spPr bwMode="auto">
          <a:xfrm>
            <a:off x="1979613" y="1196975"/>
            <a:ext cx="976312" cy="215900"/>
          </a:xfrm>
          <a:prstGeom prst="rightArrow">
            <a:avLst>
              <a:gd name="adj1" fmla="val 50000"/>
              <a:gd name="adj2" fmla="val 113051"/>
            </a:avLst>
          </a:prstGeom>
          <a:solidFill>
            <a:srgbClr val="FF66FF"/>
          </a:solidFill>
          <a:ln w="12700">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itchFamily="34" charset="0"/>
              <a:ea typeface="宋体" charset="-122"/>
              <a:cs typeface="+mn-cs"/>
            </a:endParaRPr>
          </a:p>
        </p:txBody>
      </p:sp>
      <p:sp>
        <p:nvSpPr>
          <p:cNvPr id="18439" name="AutoShape 8"/>
          <p:cNvSpPr>
            <a:spLocks noChangeArrowheads="1"/>
          </p:cNvSpPr>
          <p:nvPr/>
        </p:nvSpPr>
        <p:spPr bwMode="auto">
          <a:xfrm>
            <a:off x="1979613" y="3933825"/>
            <a:ext cx="976312" cy="215900"/>
          </a:xfrm>
          <a:prstGeom prst="rightArrow">
            <a:avLst>
              <a:gd name="adj1" fmla="val 50000"/>
              <a:gd name="adj2" fmla="val 113051"/>
            </a:avLst>
          </a:prstGeom>
          <a:solidFill>
            <a:srgbClr val="0000FF"/>
          </a:solidFill>
          <a:ln w="12700">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itchFamily="34" charset="0"/>
              <a:ea typeface="宋体" charset="-122"/>
              <a:cs typeface="+mn-cs"/>
            </a:endParaRPr>
          </a:p>
        </p:txBody>
      </p:sp>
    </p:spTree>
    <p:extLst>
      <p:ext uri="{BB962C8B-B14F-4D97-AF65-F5344CB8AC3E}">
        <p14:creationId xmlns:p14="http://schemas.microsoft.com/office/powerpoint/2010/main" val="271579254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3"/>
          <p:cNvSpPr txBox="1">
            <a:spLocks noChangeArrowheads="1"/>
          </p:cNvSpPr>
          <p:nvPr/>
        </p:nvSpPr>
        <p:spPr bwMode="auto">
          <a:xfrm>
            <a:off x="559593" y="5735761"/>
            <a:ext cx="8207375" cy="1631950"/>
          </a:xfrm>
          <a:prstGeom prst="rect">
            <a:avLst/>
          </a:prstGeom>
          <a:noFill/>
          <a:ln w="9525">
            <a:noFill/>
            <a:miter lim="800000"/>
            <a:headEnd/>
            <a:tailEnd/>
          </a:ln>
        </p:spPr>
        <p:txBody>
          <a:bodyPr wrap="none">
            <a:spAutoFit/>
          </a:bodyPr>
          <a:lstStyle/>
          <a:p>
            <a:r>
              <a:rPr kumimoji="1" lang="en-US" altLang="zh-CN" sz="3200" b="1" dirty="0">
                <a:solidFill>
                  <a:srgbClr val="3333FF"/>
                </a:solidFill>
                <a:latin typeface="Times New Roman" pitchFamily="18" charset="0"/>
              </a:rPr>
              <a:t>Radioisotope tracer experiments revealed the </a:t>
            </a:r>
          </a:p>
          <a:p>
            <a:r>
              <a:rPr kumimoji="1" lang="en-US" altLang="zh-CN" sz="3200" b="1" dirty="0">
                <a:solidFill>
                  <a:srgbClr val="3333FF"/>
                </a:solidFill>
                <a:latin typeface="Times New Roman" pitchFamily="18" charset="0"/>
              </a:rPr>
              <a:t>origins of the atoms of the purine rings</a:t>
            </a:r>
            <a:r>
              <a:rPr kumimoji="1" lang="en-US" altLang="zh-CN" sz="3600" b="1" dirty="0">
                <a:solidFill>
                  <a:srgbClr val="FF0000"/>
                </a:solidFill>
                <a:latin typeface="Times New Roman" pitchFamily="18" charset="0"/>
              </a:rPr>
              <a:t>*****</a:t>
            </a:r>
          </a:p>
          <a:p>
            <a:endParaRPr lang="en-US" altLang="zh-CN" sz="3200" dirty="0">
              <a:solidFill>
                <a:srgbClr val="FF0000"/>
              </a:solidFill>
              <a:latin typeface="Times New Roman" pitchFamily="18" charset="0"/>
            </a:endParaRPr>
          </a:p>
        </p:txBody>
      </p:sp>
      <p:pic>
        <p:nvPicPr>
          <p:cNvPr id="47107" name="Picture 4"/>
          <p:cNvPicPr>
            <a:picLocks noChangeAspect="1" noChangeArrowheads="1"/>
          </p:cNvPicPr>
          <p:nvPr/>
        </p:nvPicPr>
        <p:blipFill>
          <a:blip r:embed="rId3"/>
          <a:srcRect/>
          <a:stretch>
            <a:fillRect/>
          </a:stretch>
        </p:blipFill>
        <p:spPr bwMode="auto">
          <a:xfrm>
            <a:off x="395288" y="0"/>
            <a:ext cx="8535987" cy="5773738"/>
          </a:xfrm>
          <a:prstGeom prst="rect">
            <a:avLst/>
          </a:prstGeom>
          <a:noFill/>
          <a:ln w="9525">
            <a:noFill/>
            <a:miter lim="800000"/>
            <a:headEnd/>
            <a:tailEnd/>
          </a:ln>
        </p:spPr>
      </p:pic>
    </p:spTree>
    <p:extLst>
      <p:ext uri="{BB962C8B-B14F-4D97-AF65-F5344CB8AC3E}">
        <p14:creationId xmlns:p14="http://schemas.microsoft.com/office/powerpoint/2010/main" val="344633547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3" descr="figure 22-33"/>
          <p:cNvPicPr>
            <a:picLocks noChangeAspect="1" noChangeArrowheads="1"/>
          </p:cNvPicPr>
          <p:nvPr/>
        </p:nvPicPr>
        <p:blipFill>
          <a:blip r:embed="rId3"/>
          <a:srcRect/>
          <a:stretch>
            <a:fillRect/>
          </a:stretch>
        </p:blipFill>
        <p:spPr bwMode="auto">
          <a:xfrm>
            <a:off x="1677988" y="160338"/>
            <a:ext cx="5786437" cy="6535737"/>
          </a:xfrm>
          <a:prstGeom prst="rect">
            <a:avLst/>
          </a:prstGeom>
          <a:noFill/>
          <a:ln w="9525">
            <a:noFill/>
            <a:miter lim="800000"/>
            <a:headEnd/>
            <a:tailEnd/>
          </a:ln>
        </p:spPr>
      </p:pic>
      <p:sp>
        <p:nvSpPr>
          <p:cNvPr id="48131" name="TextBox 2"/>
          <p:cNvSpPr txBox="1">
            <a:spLocks noChangeArrowheads="1"/>
          </p:cNvSpPr>
          <p:nvPr/>
        </p:nvSpPr>
        <p:spPr bwMode="auto">
          <a:xfrm>
            <a:off x="5472113" y="5857875"/>
            <a:ext cx="3671887" cy="1323975"/>
          </a:xfrm>
          <a:prstGeom prst="rect">
            <a:avLst/>
          </a:prstGeom>
          <a:noFill/>
          <a:ln w="9525">
            <a:noFill/>
            <a:miter lim="800000"/>
            <a:headEnd/>
            <a:tailEnd/>
          </a:ln>
        </p:spPr>
        <p:txBody>
          <a:bodyPr wrap="none">
            <a:spAutoFit/>
          </a:bodyPr>
          <a:lstStyle/>
          <a:p>
            <a:r>
              <a:rPr kumimoji="1" lang="en-US" altLang="zh-CN" sz="2000" b="1" dirty="0">
                <a:solidFill>
                  <a:srgbClr val="3333FF"/>
                </a:solidFill>
                <a:latin typeface="Times New Roman" pitchFamily="18" charset="0"/>
              </a:rPr>
              <a:t>The purine ring is built up </a:t>
            </a:r>
          </a:p>
          <a:p>
            <a:r>
              <a:rPr kumimoji="1" lang="en-US" altLang="zh-CN" sz="2000" b="1" dirty="0">
                <a:solidFill>
                  <a:srgbClr val="3333FF"/>
                </a:solidFill>
                <a:latin typeface="Times New Roman" pitchFamily="18" charset="0"/>
              </a:rPr>
              <a:t>one or a few atoms</a:t>
            </a:r>
          </a:p>
          <a:p>
            <a:r>
              <a:rPr kumimoji="1" lang="en-US" altLang="zh-CN" sz="2000" b="1" dirty="0">
                <a:solidFill>
                  <a:srgbClr val="3333FF"/>
                </a:solidFill>
                <a:latin typeface="Times New Roman" pitchFamily="18" charset="0"/>
              </a:rPr>
              <a:t> at a time on</a:t>
            </a:r>
            <a:r>
              <a:rPr kumimoji="1" lang="en-US" altLang="zh-CN" sz="2000" b="1" dirty="0">
                <a:latin typeface="Times New Roman" pitchFamily="18" charset="0"/>
              </a:rPr>
              <a:t> </a:t>
            </a:r>
            <a:r>
              <a:rPr kumimoji="1" lang="en-US" altLang="zh-CN" sz="2000" b="1" dirty="0">
                <a:solidFill>
                  <a:srgbClr val="FF0000"/>
                </a:solidFill>
                <a:latin typeface="Times New Roman" pitchFamily="18" charset="0"/>
              </a:rPr>
              <a:t>ribose 5-phosphate</a:t>
            </a:r>
          </a:p>
          <a:p>
            <a:endParaRPr lang="zh-CN" altLang="en-US" sz="2000" dirty="0"/>
          </a:p>
        </p:txBody>
      </p:sp>
      <p:sp>
        <p:nvSpPr>
          <p:cNvPr id="48132" name="矩形 5"/>
          <p:cNvSpPr>
            <a:spLocks noChangeArrowheads="1"/>
          </p:cNvSpPr>
          <p:nvPr/>
        </p:nvSpPr>
        <p:spPr bwMode="auto">
          <a:xfrm>
            <a:off x="2500313" y="928688"/>
            <a:ext cx="1214437" cy="357187"/>
          </a:xfrm>
          <a:prstGeom prst="rect">
            <a:avLst/>
          </a:prstGeom>
          <a:noFill/>
          <a:ln w="38100" algn="ctr">
            <a:solidFill>
              <a:srgbClr val="FF0000"/>
            </a:solidFill>
            <a:round/>
            <a:headEnd/>
            <a:tailEnd/>
          </a:ln>
        </p:spPr>
        <p:txBody>
          <a:bodyPr wrap="none"/>
          <a:lstStyle/>
          <a:p>
            <a:endParaRPr lang="zh-CN" altLang="en-US"/>
          </a:p>
        </p:txBody>
      </p:sp>
      <p:sp>
        <p:nvSpPr>
          <p:cNvPr id="48133" name="TextBox 4"/>
          <p:cNvSpPr txBox="1">
            <a:spLocks noChangeArrowheads="1"/>
          </p:cNvSpPr>
          <p:nvPr/>
        </p:nvSpPr>
        <p:spPr bwMode="auto">
          <a:xfrm>
            <a:off x="0" y="1214438"/>
            <a:ext cx="1598613" cy="584200"/>
          </a:xfrm>
          <a:prstGeom prst="rect">
            <a:avLst/>
          </a:prstGeom>
          <a:noFill/>
          <a:ln w="9525">
            <a:noFill/>
            <a:miter lim="800000"/>
            <a:headEnd/>
            <a:tailEnd/>
          </a:ln>
        </p:spPr>
        <p:txBody>
          <a:bodyPr wrap="none">
            <a:spAutoFit/>
          </a:bodyPr>
          <a:lstStyle/>
          <a:p>
            <a:r>
              <a:rPr lang="en-US" altLang="zh-CN" sz="1400" b="1" dirty="0">
                <a:solidFill>
                  <a:srgbClr val="FF0000"/>
                </a:solidFill>
                <a:latin typeface="Times New Roman" pitchFamily="18" charset="0"/>
              </a:rPr>
              <a:t>Commitment  step</a:t>
            </a:r>
          </a:p>
          <a:p>
            <a:endParaRPr lang="zh-CN" altLang="en-US"/>
          </a:p>
        </p:txBody>
      </p:sp>
      <p:cxnSp>
        <p:nvCxnSpPr>
          <p:cNvPr id="48134" name="直接箭头连接符 6"/>
          <p:cNvCxnSpPr>
            <a:cxnSpLocks noChangeShapeType="1"/>
          </p:cNvCxnSpPr>
          <p:nvPr/>
        </p:nvCxnSpPr>
        <p:spPr bwMode="auto">
          <a:xfrm>
            <a:off x="1643063" y="1357313"/>
            <a:ext cx="428625" cy="1587"/>
          </a:xfrm>
          <a:prstGeom prst="straightConnector1">
            <a:avLst/>
          </a:prstGeom>
          <a:noFill/>
          <a:ln w="38100" algn="ctr">
            <a:solidFill>
              <a:srgbClr val="FF0000"/>
            </a:solidFill>
            <a:round/>
            <a:headEnd/>
            <a:tailEnd type="arrow" w="med" len="med"/>
          </a:ln>
        </p:spPr>
      </p:cxnSp>
      <p:cxnSp>
        <p:nvCxnSpPr>
          <p:cNvPr id="48135" name="直接箭头连接符 8"/>
          <p:cNvCxnSpPr>
            <a:cxnSpLocks noChangeShapeType="1"/>
          </p:cNvCxnSpPr>
          <p:nvPr/>
        </p:nvCxnSpPr>
        <p:spPr bwMode="auto">
          <a:xfrm rot="10800000">
            <a:off x="5429250" y="5857875"/>
            <a:ext cx="357188" cy="1588"/>
          </a:xfrm>
          <a:prstGeom prst="straightConnector1">
            <a:avLst/>
          </a:prstGeom>
          <a:noFill/>
          <a:ln w="38100" algn="ctr">
            <a:solidFill>
              <a:srgbClr val="FF0000"/>
            </a:solidFill>
            <a:round/>
            <a:headEnd/>
            <a:tailEnd type="arrow" w="med" len="med"/>
          </a:ln>
        </p:spPr>
      </p:cxnSp>
    </p:spTree>
    <p:extLst>
      <p:ext uri="{BB962C8B-B14F-4D97-AF65-F5344CB8AC3E}">
        <p14:creationId xmlns:p14="http://schemas.microsoft.com/office/powerpoint/2010/main" val="57454991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3"/>
          <p:cNvSpPr txBox="1">
            <a:spLocks noChangeArrowheads="1"/>
          </p:cNvSpPr>
          <p:nvPr/>
        </p:nvSpPr>
        <p:spPr bwMode="auto">
          <a:xfrm>
            <a:off x="468313" y="5013325"/>
            <a:ext cx="7704137" cy="2227263"/>
          </a:xfrm>
          <a:prstGeom prst="rect">
            <a:avLst/>
          </a:prstGeom>
          <a:noFill/>
          <a:ln w="9525">
            <a:noFill/>
            <a:miter lim="800000"/>
            <a:headEnd/>
            <a:tailEnd/>
          </a:ln>
        </p:spPr>
        <p:txBody>
          <a:bodyPr wrap="none">
            <a:spAutoFit/>
          </a:bodyPr>
          <a:lstStyle/>
          <a:p>
            <a:r>
              <a:rPr kumimoji="1" lang="en-US" altLang="zh-CN" sz="2800" b="1" dirty="0">
                <a:solidFill>
                  <a:srgbClr val="3333FF"/>
                </a:solidFill>
                <a:latin typeface="Times New Roman" pitchFamily="18" charset="0"/>
              </a:rPr>
              <a:t>IMP is converted to AMP by accepting an amino </a:t>
            </a:r>
          </a:p>
          <a:p>
            <a:r>
              <a:rPr kumimoji="1" lang="en-US" altLang="zh-CN" sz="2800" b="1" dirty="0">
                <a:solidFill>
                  <a:srgbClr val="3333FF"/>
                </a:solidFill>
                <a:latin typeface="Times New Roman" pitchFamily="18" charset="0"/>
              </a:rPr>
              <a:t>group from Asp (GTP is needed to activate Asp); </a:t>
            </a:r>
          </a:p>
          <a:p>
            <a:r>
              <a:rPr kumimoji="1" lang="en-US" altLang="zh-CN" sz="2800" b="1" dirty="0">
                <a:solidFill>
                  <a:srgbClr val="3333FF"/>
                </a:solidFill>
                <a:latin typeface="Times New Roman" pitchFamily="18" charset="0"/>
              </a:rPr>
              <a:t>IMP is converted to GMP by accepting an amino </a:t>
            </a:r>
          </a:p>
          <a:p>
            <a:r>
              <a:rPr kumimoji="1" lang="en-US" altLang="zh-CN" sz="2800" b="1" dirty="0">
                <a:solidFill>
                  <a:srgbClr val="3333FF"/>
                </a:solidFill>
                <a:latin typeface="Times New Roman" pitchFamily="18" charset="0"/>
              </a:rPr>
              <a:t>group from Gln (ATP is needed to activate XMP)</a:t>
            </a:r>
          </a:p>
          <a:p>
            <a:endParaRPr lang="en-US" altLang="zh-CN" sz="2800" b="1" dirty="0">
              <a:latin typeface="Times New Roman" pitchFamily="18" charset="0"/>
            </a:endParaRPr>
          </a:p>
        </p:txBody>
      </p:sp>
      <p:pic>
        <p:nvPicPr>
          <p:cNvPr id="49155" name="Picture 8"/>
          <p:cNvPicPr>
            <a:picLocks noChangeAspect="1" noChangeArrowheads="1"/>
          </p:cNvPicPr>
          <p:nvPr/>
        </p:nvPicPr>
        <p:blipFill>
          <a:blip r:embed="rId3"/>
          <a:srcRect/>
          <a:stretch>
            <a:fillRect/>
          </a:stretch>
        </p:blipFill>
        <p:spPr bwMode="auto">
          <a:xfrm>
            <a:off x="250825" y="404813"/>
            <a:ext cx="8535988" cy="4584700"/>
          </a:xfrm>
          <a:prstGeom prst="rect">
            <a:avLst/>
          </a:prstGeom>
          <a:noFill/>
          <a:ln w="9525">
            <a:noFill/>
            <a:miter lim="800000"/>
            <a:headEnd/>
            <a:tailEnd/>
          </a:ln>
        </p:spPr>
      </p:pic>
      <p:sp>
        <p:nvSpPr>
          <p:cNvPr id="49156" name="Line 9"/>
          <p:cNvSpPr>
            <a:spLocks noChangeShapeType="1"/>
          </p:cNvSpPr>
          <p:nvPr/>
        </p:nvSpPr>
        <p:spPr bwMode="auto">
          <a:xfrm>
            <a:off x="1835150" y="404813"/>
            <a:ext cx="433388" cy="647700"/>
          </a:xfrm>
          <a:prstGeom prst="line">
            <a:avLst/>
          </a:prstGeom>
          <a:noFill/>
          <a:ln w="38100">
            <a:solidFill>
              <a:srgbClr val="FF0000"/>
            </a:solidFill>
            <a:round/>
            <a:headEnd/>
            <a:tailEnd type="triangle" w="med" len="med"/>
          </a:ln>
        </p:spPr>
        <p:txBody>
          <a:bodyPr wrap="none"/>
          <a:lstStyle/>
          <a:p>
            <a:endParaRPr lang="zh-CN" altLang="en-US"/>
          </a:p>
        </p:txBody>
      </p:sp>
      <p:sp>
        <p:nvSpPr>
          <p:cNvPr id="49157" name="Line 10"/>
          <p:cNvSpPr>
            <a:spLocks noChangeShapeType="1"/>
          </p:cNvSpPr>
          <p:nvPr/>
        </p:nvSpPr>
        <p:spPr bwMode="auto">
          <a:xfrm>
            <a:off x="5076825" y="2708275"/>
            <a:ext cx="790575" cy="576263"/>
          </a:xfrm>
          <a:prstGeom prst="line">
            <a:avLst/>
          </a:prstGeom>
          <a:noFill/>
          <a:ln w="38100">
            <a:solidFill>
              <a:srgbClr val="FF0000"/>
            </a:solidFill>
            <a:round/>
            <a:headEnd/>
            <a:tailEnd type="triangle" w="med" len="med"/>
          </a:ln>
        </p:spPr>
        <p:txBody>
          <a:bodyPr wrap="none"/>
          <a:lstStyle/>
          <a:p>
            <a:endParaRPr lang="zh-CN" altLang="en-US"/>
          </a:p>
        </p:txBody>
      </p:sp>
    </p:spTree>
    <p:extLst>
      <p:ext uri="{BB962C8B-B14F-4D97-AF65-F5344CB8AC3E}">
        <p14:creationId xmlns:p14="http://schemas.microsoft.com/office/powerpoint/2010/main" val="162118213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a:srcRect/>
          <a:stretch>
            <a:fillRect/>
          </a:stretch>
        </p:blipFill>
        <p:spPr bwMode="auto">
          <a:xfrm>
            <a:off x="2124075" y="0"/>
            <a:ext cx="4292600" cy="6097588"/>
          </a:xfrm>
          <a:prstGeom prst="rect">
            <a:avLst/>
          </a:prstGeom>
          <a:noFill/>
          <a:ln w="9525">
            <a:noFill/>
            <a:miter lim="800000"/>
            <a:headEnd/>
            <a:tailEnd/>
          </a:ln>
        </p:spPr>
      </p:pic>
      <p:sp>
        <p:nvSpPr>
          <p:cNvPr id="50179" name="Text Box 3"/>
          <p:cNvSpPr txBox="1">
            <a:spLocks noChangeArrowheads="1"/>
          </p:cNvSpPr>
          <p:nvPr/>
        </p:nvSpPr>
        <p:spPr bwMode="auto">
          <a:xfrm>
            <a:off x="1979613" y="5911850"/>
            <a:ext cx="5270500" cy="946150"/>
          </a:xfrm>
          <a:prstGeom prst="rect">
            <a:avLst/>
          </a:prstGeom>
          <a:noFill/>
          <a:ln w="9525">
            <a:noFill/>
            <a:miter lim="800000"/>
            <a:headEnd/>
            <a:tailEnd/>
          </a:ln>
        </p:spPr>
        <p:txBody>
          <a:bodyPr wrap="none">
            <a:spAutoFit/>
          </a:bodyPr>
          <a:lstStyle/>
          <a:p>
            <a:r>
              <a:rPr lang="en-US" altLang="zh-CN" sz="2800" b="1" dirty="0">
                <a:solidFill>
                  <a:srgbClr val="3333FF"/>
                </a:solidFill>
                <a:latin typeface="Times New Roman" pitchFamily="18" charset="0"/>
              </a:rPr>
              <a:t>Regulation of the biosynthesis </a:t>
            </a:r>
          </a:p>
          <a:p>
            <a:r>
              <a:rPr lang="en-US" altLang="zh-CN" sz="2800" b="1" dirty="0">
                <a:solidFill>
                  <a:srgbClr val="3333FF"/>
                </a:solidFill>
                <a:latin typeface="Times New Roman" pitchFamily="18" charset="0"/>
              </a:rPr>
              <a:t>of AMP and GMP in </a:t>
            </a:r>
            <a:r>
              <a:rPr lang="en-US" altLang="zh-CN" sz="2800" b="1" i="1" dirty="0">
                <a:solidFill>
                  <a:srgbClr val="3333FF"/>
                </a:solidFill>
                <a:latin typeface="Times New Roman" pitchFamily="18" charset="0"/>
              </a:rPr>
              <a:t>E. coli</a:t>
            </a:r>
            <a:r>
              <a:rPr lang="en-US" altLang="zh-CN" sz="2800" b="1" i="1" dirty="0">
                <a:solidFill>
                  <a:srgbClr val="FF0000"/>
                </a:solidFill>
                <a:latin typeface="Times New Roman" pitchFamily="18" charset="0"/>
              </a:rPr>
              <a:t>*****</a:t>
            </a:r>
            <a:endParaRPr lang="en-US" altLang="zh-CN" sz="2800" b="1" dirty="0">
              <a:solidFill>
                <a:srgbClr val="FF0000"/>
              </a:solidFill>
              <a:latin typeface="Times New Roman" pitchFamily="18" charset="0"/>
            </a:endParaRPr>
          </a:p>
        </p:txBody>
      </p:sp>
      <p:sp>
        <p:nvSpPr>
          <p:cNvPr id="50180" name="Rectangle 4"/>
          <p:cNvSpPr>
            <a:spLocks noChangeArrowheads="1"/>
          </p:cNvSpPr>
          <p:nvPr/>
        </p:nvSpPr>
        <p:spPr bwMode="auto">
          <a:xfrm>
            <a:off x="2555875" y="1341438"/>
            <a:ext cx="1439863" cy="431800"/>
          </a:xfrm>
          <a:prstGeom prst="rect">
            <a:avLst/>
          </a:prstGeom>
          <a:noFill/>
          <a:ln w="38100">
            <a:solidFill>
              <a:srgbClr val="FF0000"/>
            </a:solidFill>
            <a:miter lim="800000"/>
            <a:headEnd/>
            <a:tailEnd/>
          </a:ln>
        </p:spPr>
        <p:txBody>
          <a:bodyPr wrap="none" anchor="ctr"/>
          <a:lstStyle/>
          <a:p>
            <a:endParaRPr lang="zh-CN" altLang="en-US"/>
          </a:p>
        </p:txBody>
      </p:sp>
    </p:spTree>
    <p:extLst>
      <p:ext uri="{BB962C8B-B14F-4D97-AF65-F5344CB8AC3E}">
        <p14:creationId xmlns:p14="http://schemas.microsoft.com/office/powerpoint/2010/main" val="294041332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pyrimid"/>
          <p:cNvPicPr>
            <a:picLocks noChangeAspect="1" noChangeArrowheads="1"/>
          </p:cNvPicPr>
          <p:nvPr/>
        </p:nvPicPr>
        <p:blipFill>
          <a:blip r:embed="rId2"/>
          <a:srcRect/>
          <a:stretch>
            <a:fillRect/>
          </a:stretch>
        </p:blipFill>
        <p:spPr bwMode="auto">
          <a:xfrm>
            <a:off x="0" y="0"/>
            <a:ext cx="9144000" cy="5526088"/>
          </a:xfrm>
          <a:prstGeom prst="rect">
            <a:avLst/>
          </a:prstGeom>
          <a:noFill/>
          <a:ln w="9525">
            <a:noFill/>
            <a:miter lim="800000"/>
            <a:headEnd/>
            <a:tailEnd/>
          </a:ln>
        </p:spPr>
      </p:pic>
      <p:sp>
        <p:nvSpPr>
          <p:cNvPr id="51203" name="Rectangle 3"/>
          <p:cNvSpPr>
            <a:spLocks noChangeArrowheads="1"/>
          </p:cNvSpPr>
          <p:nvPr/>
        </p:nvSpPr>
        <p:spPr bwMode="auto">
          <a:xfrm>
            <a:off x="3200400" y="1389063"/>
            <a:ext cx="1546225" cy="457200"/>
          </a:xfrm>
          <a:prstGeom prst="rect">
            <a:avLst/>
          </a:prstGeom>
          <a:noFill/>
          <a:ln w="12700" cap="sq">
            <a:noFill/>
            <a:miter lim="800000"/>
            <a:headEnd type="none" w="sm" len="sm"/>
            <a:tailEnd type="none" w="sm" len="sm"/>
          </a:ln>
        </p:spPr>
        <p:txBody>
          <a:bodyPr wrap="none">
            <a:spAutoFit/>
          </a:bodyPr>
          <a:lstStyle/>
          <a:p>
            <a:r>
              <a:rPr kumimoji="1" lang="en-US" altLang="zh-CN" sz="2400" b="1" dirty="0">
                <a:solidFill>
                  <a:srgbClr val="00FFFF"/>
                </a:solidFill>
                <a:latin typeface="Times New Roman" pitchFamily="18" charset="0"/>
              </a:rPr>
              <a:t>Gln amide</a:t>
            </a:r>
          </a:p>
        </p:txBody>
      </p:sp>
      <p:sp>
        <p:nvSpPr>
          <p:cNvPr id="51204" name="Line 4"/>
          <p:cNvSpPr>
            <a:spLocks noChangeShapeType="1"/>
          </p:cNvSpPr>
          <p:nvPr/>
        </p:nvSpPr>
        <p:spPr bwMode="auto">
          <a:xfrm flipH="1">
            <a:off x="3657600" y="1905000"/>
            <a:ext cx="152400" cy="1066800"/>
          </a:xfrm>
          <a:prstGeom prst="line">
            <a:avLst/>
          </a:prstGeom>
          <a:noFill/>
          <a:ln w="12700" cap="sq">
            <a:solidFill>
              <a:srgbClr val="00FFFF"/>
            </a:solidFill>
            <a:round/>
            <a:headEnd type="none" w="sm" len="sm"/>
            <a:tailEnd type="triangle" w="sm" len="sm"/>
          </a:ln>
        </p:spPr>
        <p:txBody>
          <a:bodyPr wrap="none"/>
          <a:lstStyle/>
          <a:p>
            <a:endParaRPr lang="zh-CN" altLang="en-US"/>
          </a:p>
        </p:txBody>
      </p:sp>
      <p:sp>
        <p:nvSpPr>
          <p:cNvPr id="51205" name="Rectangle 5"/>
          <p:cNvSpPr>
            <a:spLocks noChangeArrowheads="1"/>
          </p:cNvSpPr>
          <p:nvPr/>
        </p:nvSpPr>
        <p:spPr bwMode="auto">
          <a:xfrm>
            <a:off x="1371600" y="4724400"/>
            <a:ext cx="1331913" cy="579438"/>
          </a:xfrm>
          <a:prstGeom prst="rect">
            <a:avLst/>
          </a:prstGeom>
          <a:noFill/>
          <a:ln w="12700" cap="sq">
            <a:noFill/>
            <a:miter lim="800000"/>
            <a:headEnd type="none" w="sm" len="sm"/>
            <a:tailEnd type="none" w="sm" len="sm"/>
          </a:ln>
        </p:spPr>
        <p:txBody>
          <a:bodyPr wrap="none">
            <a:spAutoFit/>
          </a:bodyPr>
          <a:lstStyle/>
          <a:p>
            <a:r>
              <a:rPr kumimoji="1" lang="en-US" altLang="zh-CN" sz="3200" b="1" dirty="0">
                <a:solidFill>
                  <a:srgbClr val="FF0000"/>
                </a:solidFill>
                <a:latin typeface="Times New Roman" pitchFamily="18" charset="0"/>
              </a:rPr>
              <a:t>HCO</a:t>
            </a:r>
            <a:r>
              <a:rPr kumimoji="1" lang="en-US" altLang="zh-CN" sz="3200" b="1" baseline="-25000" dirty="0">
                <a:solidFill>
                  <a:srgbClr val="FF0000"/>
                </a:solidFill>
                <a:latin typeface="Times New Roman" pitchFamily="18" charset="0"/>
              </a:rPr>
              <a:t>3</a:t>
            </a:r>
            <a:r>
              <a:rPr kumimoji="1" lang="en-US" altLang="zh-CN" sz="3200" b="1" baseline="30000" dirty="0">
                <a:solidFill>
                  <a:srgbClr val="FF0000"/>
                </a:solidFill>
                <a:latin typeface="Times New Roman" pitchFamily="18" charset="0"/>
              </a:rPr>
              <a:t>-</a:t>
            </a:r>
          </a:p>
        </p:txBody>
      </p:sp>
      <p:sp>
        <p:nvSpPr>
          <p:cNvPr id="51206" name="Line 6"/>
          <p:cNvSpPr>
            <a:spLocks noChangeShapeType="1"/>
          </p:cNvSpPr>
          <p:nvPr/>
        </p:nvSpPr>
        <p:spPr bwMode="auto">
          <a:xfrm flipV="1">
            <a:off x="2057400" y="4572000"/>
            <a:ext cx="1143000" cy="228600"/>
          </a:xfrm>
          <a:prstGeom prst="line">
            <a:avLst/>
          </a:prstGeom>
          <a:noFill/>
          <a:ln w="12700" cap="sq">
            <a:solidFill>
              <a:srgbClr val="FF0000"/>
            </a:solidFill>
            <a:round/>
            <a:headEnd type="none" w="sm" len="sm"/>
            <a:tailEnd type="triangle" w="sm" len="sm"/>
          </a:ln>
        </p:spPr>
        <p:txBody>
          <a:bodyPr wrap="none"/>
          <a:lstStyle/>
          <a:p>
            <a:endParaRPr lang="zh-CN" altLang="en-US"/>
          </a:p>
        </p:txBody>
      </p:sp>
      <p:sp>
        <p:nvSpPr>
          <p:cNvPr id="51207" name="Rectangle 7"/>
          <p:cNvSpPr>
            <a:spLocks noChangeArrowheads="1"/>
          </p:cNvSpPr>
          <p:nvPr/>
        </p:nvSpPr>
        <p:spPr bwMode="auto">
          <a:xfrm>
            <a:off x="3200400" y="3962400"/>
            <a:ext cx="735013" cy="1006475"/>
          </a:xfrm>
          <a:prstGeom prst="rect">
            <a:avLst/>
          </a:prstGeom>
          <a:noFill/>
          <a:ln w="12700" cap="sq">
            <a:noFill/>
            <a:miter lim="800000"/>
            <a:headEnd type="none" w="sm" len="sm"/>
            <a:tailEnd type="none" w="sm" len="sm"/>
          </a:ln>
        </p:spPr>
        <p:txBody>
          <a:bodyPr wrap="none">
            <a:spAutoFit/>
          </a:bodyPr>
          <a:lstStyle/>
          <a:p>
            <a:r>
              <a:rPr kumimoji="1" lang="en-US" altLang="zh-CN" sz="6000" b="1" dirty="0">
                <a:solidFill>
                  <a:srgbClr val="FF0000"/>
                </a:solidFill>
                <a:latin typeface="Times New Roman" pitchFamily="18" charset="0"/>
              </a:rPr>
              <a:t>C</a:t>
            </a:r>
          </a:p>
        </p:txBody>
      </p:sp>
      <p:sp>
        <p:nvSpPr>
          <p:cNvPr id="51208" name="Rectangle 8"/>
          <p:cNvSpPr>
            <a:spLocks noChangeArrowheads="1"/>
          </p:cNvSpPr>
          <p:nvPr/>
        </p:nvSpPr>
        <p:spPr bwMode="auto">
          <a:xfrm>
            <a:off x="99218" y="5619200"/>
            <a:ext cx="8945563" cy="1138238"/>
          </a:xfrm>
          <a:prstGeom prst="rect">
            <a:avLst/>
          </a:prstGeom>
          <a:noFill/>
          <a:ln w="12700" cap="sq">
            <a:noFill/>
            <a:miter lim="800000"/>
            <a:headEnd type="none" w="sm" len="sm"/>
            <a:tailEnd type="none" w="sm" len="sm"/>
          </a:ln>
        </p:spPr>
        <p:txBody>
          <a:bodyPr wrap="none">
            <a:spAutoFit/>
          </a:bodyPr>
          <a:lstStyle/>
          <a:p>
            <a:pPr algn="ctr"/>
            <a:r>
              <a:rPr kumimoji="1" lang="en-US" altLang="zh-CN" sz="3200" b="1" dirty="0">
                <a:solidFill>
                  <a:srgbClr val="3333FF"/>
                </a:solidFill>
                <a:latin typeface="Times New Roman" pitchFamily="18" charset="0"/>
              </a:rPr>
              <a:t>The atoms of the pyrimidine ring were revealed to</a:t>
            </a:r>
          </a:p>
          <a:p>
            <a:pPr algn="ctr"/>
            <a:r>
              <a:rPr kumimoji="1" lang="en-US" altLang="zh-CN" sz="3200" b="1" dirty="0">
                <a:solidFill>
                  <a:srgbClr val="3333FF"/>
                </a:solidFill>
                <a:latin typeface="Times New Roman" pitchFamily="18" charset="0"/>
              </a:rPr>
              <a:t>be derived from HCO</a:t>
            </a:r>
            <a:r>
              <a:rPr kumimoji="1" lang="en-US" altLang="zh-CN" sz="3200" b="1" baseline="-25000" dirty="0">
                <a:solidFill>
                  <a:srgbClr val="3333FF"/>
                </a:solidFill>
                <a:latin typeface="Times New Roman" pitchFamily="18" charset="0"/>
              </a:rPr>
              <a:t>3</a:t>
            </a:r>
            <a:r>
              <a:rPr kumimoji="1" lang="en-US" altLang="zh-CN" sz="3200" b="1" baseline="30000" dirty="0">
                <a:solidFill>
                  <a:srgbClr val="3333FF"/>
                </a:solidFill>
                <a:latin typeface="Times New Roman" pitchFamily="18" charset="0"/>
              </a:rPr>
              <a:t>-</a:t>
            </a:r>
            <a:r>
              <a:rPr kumimoji="1" lang="en-US" altLang="zh-CN" sz="3200" b="1" dirty="0">
                <a:solidFill>
                  <a:srgbClr val="3333FF"/>
                </a:solidFill>
                <a:latin typeface="Times New Roman" pitchFamily="18" charset="0"/>
              </a:rPr>
              <a:t>, Gln and Asp.</a:t>
            </a:r>
            <a:r>
              <a:rPr kumimoji="1" lang="en-US" altLang="zh-CN" sz="3600" b="1" dirty="0">
                <a:solidFill>
                  <a:srgbClr val="FF0000"/>
                </a:solidFill>
                <a:latin typeface="Times New Roman" pitchFamily="18" charset="0"/>
              </a:rPr>
              <a:t>*****</a:t>
            </a:r>
            <a:endParaRPr kumimoji="1" lang="en-US" altLang="zh-CN" sz="3600" b="1" dirty="0">
              <a:latin typeface="Times New Roman" pitchFamily="18" charset="0"/>
            </a:endParaRPr>
          </a:p>
        </p:txBody>
      </p:sp>
    </p:spTree>
    <p:extLst>
      <p:ext uri="{BB962C8B-B14F-4D97-AF65-F5344CB8AC3E}">
        <p14:creationId xmlns:p14="http://schemas.microsoft.com/office/powerpoint/2010/main" val="1153287864"/>
      </p:ext>
    </p:extLst>
  </p:cSld>
  <p:clrMapOvr>
    <a:masterClrMapping/>
  </p:clrMapOvr>
  <p:transition advClick="0"/>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3"/>
          <p:cNvSpPr txBox="1">
            <a:spLocks noChangeArrowheads="1"/>
          </p:cNvSpPr>
          <p:nvPr/>
        </p:nvSpPr>
        <p:spPr bwMode="auto">
          <a:xfrm>
            <a:off x="900113" y="6338888"/>
            <a:ext cx="6792912" cy="519112"/>
          </a:xfrm>
          <a:prstGeom prst="rect">
            <a:avLst/>
          </a:prstGeom>
          <a:noFill/>
          <a:ln w="9525">
            <a:noFill/>
            <a:miter lim="800000"/>
            <a:headEnd/>
            <a:tailEnd/>
          </a:ln>
        </p:spPr>
        <p:txBody>
          <a:bodyPr wrap="none">
            <a:spAutoFit/>
          </a:bodyPr>
          <a:lstStyle/>
          <a:p>
            <a:r>
              <a:rPr lang="en-US" altLang="zh-CN" sz="2800" b="1" i="1" dirty="0">
                <a:solidFill>
                  <a:srgbClr val="3333FF"/>
                </a:solidFill>
                <a:latin typeface="Times New Roman" pitchFamily="18" charset="0"/>
              </a:rPr>
              <a:t>De novo</a:t>
            </a:r>
            <a:r>
              <a:rPr lang="en-US" altLang="zh-CN" sz="2800" b="1" dirty="0">
                <a:solidFill>
                  <a:srgbClr val="3333FF"/>
                </a:solidFill>
                <a:latin typeface="Times New Roman" pitchFamily="18" charset="0"/>
              </a:rPr>
              <a:t> synthesis of pyrimidine nucleotides</a:t>
            </a:r>
          </a:p>
        </p:txBody>
      </p:sp>
      <p:sp>
        <p:nvSpPr>
          <p:cNvPr id="52227" name="Text Box 9"/>
          <p:cNvSpPr txBox="1">
            <a:spLocks noChangeArrowheads="1"/>
          </p:cNvSpPr>
          <p:nvPr/>
        </p:nvSpPr>
        <p:spPr bwMode="auto">
          <a:xfrm>
            <a:off x="468313" y="404813"/>
            <a:ext cx="2725737" cy="519112"/>
          </a:xfrm>
          <a:prstGeom prst="rect">
            <a:avLst/>
          </a:prstGeom>
          <a:noFill/>
          <a:ln w="9525">
            <a:noFill/>
            <a:miter lim="800000"/>
            <a:headEnd/>
            <a:tailEnd/>
          </a:ln>
        </p:spPr>
        <p:txBody>
          <a:bodyPr wrap="none">
            <a:spAutoFit/>
          </a:bodyPr>
          <a:lstStyle/>
          <a:p>
            <a:r>
              <a:rPr lang="en-US" altLang="zh-CN" sz="2800" b="1" dirty="0">
                <a:latin typeface="Times New Roman" pitchFamily="18" charset="0"/>
              </a:rPr>
              <a:t>Committing step</a:t>
            </a:r>
          </a:p>
        </p:txBody>
      </p:sp>
      <p:sp>
        <p:nvSpPr>
          <p:cNvPr id="52228" name="Line 10"/>
          <p:cNvSpPr>
            <a:spLocks noChangeShapeType="1"/>
          </p:cNvSpPr>
          <p:nvPr/>
        </p:nvSpPr>
        <p:spPr bwMode="auto">
          <a:xfrm>
            <a:off x="3132138" y="765175"/>
            <a:ext cx="576262" cy="0"/>
          </a:xfrm>
          <a:prstGeom prst="line">
            <a:avLst/>
          </a:prstGeom>
          <a:noFill/>
          <a:ln w="38100">
            <a:solidFill>
              <a:srgbClr val="FF0000"/>
            </a:solidFill>
            <a:round/>
            <a:headEnd/>
            <a:tailEnd type="triangle" w="med" len="med"/>
          </a:ln>
        </p:spPr>
        <p:txBody>
          <a:bodyPr wrap="none"/>
          <a:lstStyle/>
          <a:p>
            <a:endParaRPr lang="zh-CN" altLang="en-US"/>
          </a:p>
        </p:txBody>
      </p:sp>
      <p:pic>
        <p:nvPicPr>
          <p:cNvPr id="52229" name="Picture 11"/>
          <p:cNvPicPr>
            <a:picLocks noChangeAspect="1" noChangeArrowheads="1"/>
          </p:cNvPicPr>
          <p:nvPr/>
        </p:nvPicPr>
        <p:blipFill>
          <a:blip r:embed="rId3"/>
          <a:srcRect/>
          <a:stretch>
            <a:fillRect/>
          </a:stretch>
        </p:blipFill>
        <p:spPr bwMode="auto">
          <a:xfrm>
            <a:off x="3708400" y="333375"/>
            <a:ext cx="2401888" cy="6097588"/>
          </a:xfrm>
          <a:prstGeom prst="rect">
            <a:avLst/>
          </a:prstGeom>
          <a:noFill/>
          <a:ln w="9525">
            <a:noFill/>
            <a:miter lim="800000"/>
            <a:headEnd/>
            <a:tailEnd/>
          </a:ln>
        </p:spPr>
      </p:pic>
      <p:sp>
        <p:nvSpPr>
          <p:cNvPr id="52230" name="Line 12"/>
          <p:cNvSpPr>
            <a:spLocks noChangeShapeType="1"/>
          </p:cNvSpPr>
          <p:nvPr/>
        </p:nvSpPr>
        <p:spPr bwMode="auto">
          <a:xfrm flipH="1">
            <a:off x="5795963" y="2420938"/>
            <a:ext cx="504825" cy="0"/>
          </a:xfrm>
          <a:prstGeom prst="line">
            <a:avLst/>
          </a:prstGeom>
          <a:noFill/>
          <a:ln w="38100">
            <a:solidFill>
              <a:srgbClr val="0000CC"/>
            </a:solidFill>
            <a:round/>
            <a:headEnd/>
            <a:tailEnd type="triangle" w="med" len="med"/>
          </a:ln>
        </p:spPr>
        <p:txBody>
          <a:bodyPr wrap="none"/>
          <a:lstStyle/>
          <a:p>
            <a:endParaRPr lang="zh-CN" altLang="en-US"/>
          </a:p>
        </p:txBody>
      </p:sp>
      <p:sp>
        <p:nvSpPr>
          <p:cNvPr id="52231" name="Line 15"/>
          <p:cNvSpPr>
            <a:spLocks noChangeShapeType="1"/>
          </p:cNvSpPr>
          <p:nvPr/>
        </p:nvSpPr>
        <p:spPr bwMode="auto">
          <a:xfrm>
            <a:off x="4211638" y="4076700"/>
            <a:ext cx="720725" cy="0"/>
          </a:xfrm>
          <a:prstGeom prst="line">
            <a:avLst/>
          </a:prstGeom>
          <a:noFill/>
          <a:ln w="38100">
            <a:solidFill>
              <a:srgbClr val="FF0000"/>
            </a:solidFill>
            <a:round/>
            <a:headEnd/>
            <a:tailEnd/>
          </a:ln>
        </p:spPr>
        <p:txBody>
          <a:bodyPr wrap="none"/>
          <a:lstStyle/>
          <a:p>
            <a:endParaRPr lang="zh-CN" altLang="en-US"/>
          </a:p>
        </p:txBody>
      </p:sp>
      <p:sp>
        <p:nvSpPr>
          <p:cNvPr id="52232" name="Line 16"/>
          <p:cNvSpPr>
            <a:spLocks noChangeShapeType="1"/>
          </p:cNvSpPr>
          <p:nvPr/>
        </p:nvSpPr>
        <p:spPr bwMode="auto">
          <a:xfrm>
            <a:off x="3924300" y="4797425"/>
            <a:ext cx="1368425" cy="0"/>
          </a:xfrm>
          <a:prstGeom prst="line">
            <a:avLst/>
          </a:prstGeom>
          <a:noFill/>
          <a:ln w="38100">
            <a:solidFill>
              <a:srgbClr val="FF0000"/>
            </a:solidFill>
            <a:round/>
            <a:headEnd/>
            <a:tailEnd/>
          </a:ln>
        </p:spPr>
        <p:txBody>
          <a:bodyPr wrap="none"/>
          <a:lstStyle/>
          <a:p>
            <a:endParaRPr lang="zh-CN" altLang="en-US"/>
          </a:p>
        </p:txBody>
      </p:sp>
      <p:sp>
        <p:nvSpPr>
          <p:cNvPr id="52233" name="Line 17"/>
          <p:cNvSpPr>
            <a:spLocks noChangeShapeType="1"/>
          </p:cNvSpPr>
          <p:nvPr/>
        </p:nvSpPr>
        <p:spPr bwMode="auto">
          <a:xfrm>
            <a:off x="3924300" y="6237288"/>
            <a:ext cx="1295400" cy="0"/>
          </a:xfrm>
          <a:prstGeom prst="line">
            <a:avLst/>
          </a:prstGeom>
          <a:noFill/>
          <a:ln w="38100">
            <a:solidFill>
              <a:srgbClr val="FF0000"/>
            </a:solidFill>
            <a:round/>
            <a:headEnd/>
            <a:tailEnd/>
          </a:ln>
        </p:spPr>
        <p:txBody>
          <a:bodyPr wrap="none"/>
          <a:lstStyle/>
          <a:p>
            <a:endParaRPr lang="zh-CN" altLang="en-US"/>
          </a:p>
        </p:txBody>
      </p:sp>
      <p:sp>
        <p:nvSpPr>
          <p:cNvPr id="52234" name="Rectangle 18"/>
          <p:cNvSpPr>
            <a:spLocks noChangeArrowheads="1"/>
          </p:cNvSpPr>
          <p:nvPr/>
        </p:nvSpPr>
        <p:spPr bwMode="auto">
          <a:xfrm>
            <a:off x="4716463" y="2565400"/>
            <a:ext cx="431800" cy="287338"/>
          </a:xfrm>
          <a:prstGeom prst="rect">
            <a:avLst/>
          </a:prstGeom>
          <a:noFill/>
          <a:ln w="38100">
            <a:solidFill>
              <a:schemeClr val="tx1"/>
            </a:solidFill>
            <a:miter lim="800000"/>
            <a:headEnd/>
            <a:tailEnd/>
          </a:ln>
        </p:spPr>
        <p:txBody>
          <a:bodyPr wrap="none" anchor="ctr"/>
          <a:lstStyle/>
          <a:p>
            <a:endParaRPr lang="zh-CN" altLang="en-US"/>
          </a:p>
        </p:txBody>
      </p:sp>
    </p:spTree>
    <p:extLst>
      <p:ext uri="{BB962C8B-B14F-4D97-AF65-F5344CB8AC3E}">
        <p14:creationId xmlns:p14="http://schemas.microsoft.com/office/powerpoint/2010/main" val="139508718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2"/>
          <p:cNvSpPr txBox="1">
            <a:spLocks noChangeArrowheads="1"/>
          </p:cNvSpPr>
          <p:nvPr/>
        </p:nvSpPr>
        <p:spPr bwMode="auto">
          <a:xfrm>
            <a:off x="571500" y="5057775"/>
            <a:ext cx="8112125" cy="1800225"/>
          </a:xfrm>
          <a:prstGeom prst="rect">
            <a:avLst/>
          </a:prstGeom>
          <a:noFill/>
          <a:ln w="9525">
            <a:noFill/>
            <a:miter lim="800000"/>
            <a:headEnd/>
            <a:tailEnd/>
          </a:ln>
        </p:spPr>
        <p:txBody>
          <a:bodyPr>
            <a:spAutoFit/>
          </a:bodyPr>
          <a:lstStyle/>
          <a:p>
            <a:r>
              <a:rPr kumimoji="1" lang="en-US" altLang="zh-CN" sz="2800" b="1" dirty="0">
                <a:solidFill>
                  <a:srgbClr val="3333FF"/>
                </a:solidFill>
                <a:latin typeface="Times New Roman" pitchFamily="18" charset="0"/>
              </a:rPr>
              <a:t>Both substrate specificity and the overall enzymatic </a:t>
            </a:r>
          </a:p>
          <a:p>
            <a:r>
              <a:rPr kumimoji="1" lang="en-US" altLang="zh-CN" sz="2800" b="1" dirty="0">
                <a:solidFill>
                  <a:srgbClr val="3333FF"/>
                </a:solidFill>
                <a:latin typeface="Times New Roman" pitchFamily="18" charset="0"/>
              </a:rPr>
              <a:t>activity of </a:t>
            </a:r>
            <a:r>
              <a:rPr kumimoji="1" lang="en-US" altLang="zh-CN" sz="2800" b="1" dirty="0">
                <a:solidFill>
                  <a:srgbClr val="FF0000"/>
                </a:solidFill>
                <a:latin typeface="Times New Roman" pitchFamily="18" charset="0"/>
              </a:rPr>
              <a:t>ribonucleotide reductase </a:t>
            </a:r>
            <a:r>
              <a:rPr kumimoji="1" lang="en-US" altLang="zh-CN" sz="2800" b="1" dirty="0">
                <a:solidFill>
                  <a:srgbClr val="3333FF"/>
                </a:solidFill>
                <a:latin typeface="Times New Roman" pitchFamily="18" charset="0"/>
              </a:rPr>
              <a:t>are regulated to </a:t>
            </a:r>
          </a:p>
          <a:p>
            <a:r>
              <a:rPr kumimoji="1" lang="en-US" altLang="zh-CN" sz="2800" b="1" dirty="0">
                <a:solidFill>
                  <a:srgbClr val="3333FF"/>
                </a:solidFill>
                <a:latin typeface="Times New Roman" pitchFamily="18" charset="0"/>
              </a:rPr>
              <a:t>balance the biosynthesis of all nucleotides.</a:t>
            </a:r>
          </a:p>
          <a:p>
            <a:pPr algn="l"/>
            <a:endParaRPr lang="en-US" altLang="zh-CN" sz="2800" b="1" dirty="0">
              <a:latin typeface="Times New Roman" pitchFamily="18" charset="0"/>
            </a:endParaRPr>
          </a:p>
        </p:txBody>
      </p:sp>
      <p:pic>
        <p:nvPicPr>
          <p:cNvPr id="71683" name="Picture 5"/>
          <p:cNvPicPr>
            <a:picLocks noChangeAspect="1" noChangeArrowheads="1"/>
          </p:cNvPicPr>
          <p:nvPr/>
        </p:nvPicPr>
        <p:blipFill>
          <a:blip r:embed="rId3"/>
          <a:srcRect/>
          <a:stretch>
            <a:fillRect/>
          </a:stretch>
        </p:blipFill>
        <p:spPr bwMode="auto">
          <a:xfrm>
            <a:off x="323850" y="765175"/>
            <a:ext cx="8535988" cy="4078288"/>
          </a:xfrm>
          <a:prstGeom prst="rect">
            <a:avLst/>
          </a:prstGeom>
          <a:noFill/>
          <a:ln w="9525">
            <a:noFill/>
            <a:miter lim="800000"/>
            <a:headEnd/>
            <a:tailEnd/>
          </a:ln>
        </p:spPr>
      </p:pic>
      <p:sp>
        <p:nvSpPr>
          <p:cNvPr id="71684" name="矩形 3"/>
          <p:cNvSpPr>
            <a:spLocks noChangeArrowheads="1"/>
          </p:cNvSpPr>
          <p:nvPr/>
        </p:nvSpPr>
        <p:spPr bwMode="auto">
          <a:xfrm>
            <a:off x="8286750" y="2428875"/>
            <a:ext cx="500063" cy="214313"/>
          </a:xfrm>
          <a:prstGeom prst="rect">
            <a:avLst/>
          </a:prstGeom>
          <a:noFill/>
          <a:ln w="28575" algn="ctr">
            <a:solidFill>
              <a:srgbClr val="FF0000"/>
            </a:solidFill>
            <a:round/>
            <a:headEnd/>
            <a:tailEnd/>
          </a:ln>
        </p:spPr>
        <p:txBody>
          <a:bodyPr wrap="none"/>
          <a:lstStyle/>
          <a:p>
            <a:endParaRPr lang="zh-CN" altLang="en-US"/>
          </a:p>
        </p:txBody>
      </p:sp>
      <p:sp>
        <p:nvSpPr>
          <p:cNvPr id="71685" name="矩形 5"/>
          <p:cNvSpPr>
            <a:spLocks noChangeArrowheads="1"/>
          </p:cNvSpPr>
          <p:nvPr/>
        </p:nvSpPr>
        <p:spPr bwMode="auto">
          <a:xfrm>
            <a:off x="8286750" y="3214688"/>
            <a:ext cx="500063" cy="214312"/>
          </a:xfrm>
          <a:prstGeom prst="rect">
            <a:avLst/>
          </a:prstGeom>
          <a:noFill/>
          <a:ln w="28575" algn="ctr">
            <a:solidFill>
              <a:srgbClr val="FF0000"/>
            </a:solidFill>
            <a:round/>
            <a:headEnd/>
            <a:tailEnd/>
          </a:ln>
        </p:spPr>
        <p:txBody>
          <a:bodyPr wrap="none"/>
          <a:lstStyle/>
          <a:p>
            <a:endParaRPr lang="zh-CN" altLang="en-US"/>
          </a:p>
        </p:txBody>
      </p:sp>
      <p:sp>
        <p:nvSpPr>
          <p:cNvPr id="71686" name="矩形 6"/>
          <p:cNvSpPr>
            <a:spLocks noChangeArrowheads="1"/>
          </p:cNvSpPr>
          <p:nvPr/>
        </p:nvSpPr>
        <p:spPr bwMode="auto">
          <a:xfrm>
            <a:off x="6215063" y="1357313"/>
            <a:ext cx="571500" cy="214312"/>
          </a:xfrm>
          <a:prstGeom prst="rect">
            <a:avLst/>
          </a:prstGeom>
          <a:noFill/>
          <a:ln w="28575" algn="ctr">
            <a:solidFill>
              <a:srgbClr val="00CC00"/>
            </a:solidFill>
            <a:round/>
            <a:headEnd/>
            <a:tailEnd/>
          </a:ln>
        </p:spPr>
        <p:txBody>
          <a:bodyPr wrap="none"/>
          <a:lstStyle/>
          <a:p>
            <a:endParaRPr lang="zh-CN" altLang="en-US">
              <a:solidFill>
                <a:srgbClr val="00CC00"/>
              </a:solidFill>
            </a:endParaRPr>
          </a:p>
        </p:txBody>
      </p:sp>
      <p:sp>
        <p:nvSpPr>
          <p:cNvPr id="71687" name="矩形 7"/>
          <p:cNvSpPr>
            <a:spLocks noChangeArrowheads="1"/>
          </p:cNvSpPr>
          <p:nvPr/>
        </p:nvSpPr>
        <p:spPr bwMode="auto">
          <a:xfrm>
            <a:off x="2357438" y="1357313"/>
            <a:ext cx="500062" cy="214312"/>
          </a:xfrm>
          <a:prstGeom prst="rect">
            <a:avLst/>
          </a:prstGeom>
          <a:noFill/>
          <a:ln w="28575" algn="ctr">
            <a:solidFill>
              <a:srgbClr val="00CC00"/>
            </a:solidFill>
            <a:round/>
            <a:headEnd/>
            <a:tailEnd/>
          </a:ln>
        </p:spPr>
        <p:txBody>
          <a:bodyPr wrap="none"/>
          <a:lstStyle/>
          <a:p>
            <a:endParaRPr lang="zh-CN" altLang="en-US"/>
          </a:p>
        </p:txBody>
      </p:sp>
      <p:sp>
        <p:nvSpPr>
          <p:cNvPr id="71688" name="矩形 8"/>
          <p:cNvSpPr>
            <a:spLocks noChangeArrowheads="1"/>
          </p:cNvSpPr>
          <p:nvPr/>
        </p:nvSpPr>
        <p:spPr bwMode="auto">
          <a:xfrm>
            <a:off x="428625" y="4000500"/>
            <a:ext cx="500063" cy="214313"/>
          </a:xfrm>
          <a:prstGeom prst="rect">
            <a:avLst/>
          </a:prstGeom>
          <a:noFill/>
          <a:ln w="28575" algn="ctr">
            <a:solidFill>
              <a:srgbClr val="FF0000"/>
            </a:solidFill>
            <a:round/>
            <a:headEnd/>
            <a:tailEnd/>
          </a:ln>
        </p:spPr>
        <p:txBody>
          <a:bodyPr wrap="none"/>
          <a:lstStyle/>
          <a:p>
            <a:endParaRPr lang="zh-CN" altLang="en-US"/>
          </a:p>
        </p:txBody>
      </p:sp>
      <p:sp>
        <p:nvSpPr>
          <p:cNvPr id="71689" name="矩形 6"/>
          <p:cNvSpPr>
            <a:spLocks noChangeArrowheads="1"/>
          </p:cNvSpPr>
          <p:nvPr/>
        </p:nvSpPr>
        <p:spPr bwMode="auto">
          <a:xfrm>
            <a:off x="8243888" y="2349500"/>
            <a:ext cx="647700" cy="358775"/>
          </a:xfrm>
          <a:prstGeom prst="rect">
            <a:avLst/>
          </a:prstGeom>
          <a:noFill/>
          <a:ln w="28575" algn="ctr">
            <a:solidFill>
              <a:srgbClr val="00CC00"/>
            </a:solidFill>
            <a:round/>
            <a:headEnd/>
            <a:tailEnd/>
          </a:ln>
        </p:spPr>
        <p:txBody>
          <a:bodyPr wrap="none"/>
          <a:lstStyle/>
          <a:p>
            <a:endParaRPr lang="zh-CN" altLang="en-US">
              <a:solidFill>
                <a:srgbClr val="00CC00"/>
              </a:solidFill>
            </a:endParaRPr>
          </a:p>
        </p:txBody>
      </p:sp>
      <p:sp>
        <p:nvSpPr>
          <p:cNvPr id="71690" name="矩形 6"/>
          <p:cNvSpPr>
            <a:spLocks noChangeArrowheads="1"/>
          </p:cNvSpPr>
          <p:nvPr/>
        </p:nvSpPr>
        <p:spPr bwMode="auto">
          <a:xfrm>
            <a:off x="8243888" y="3141663"/>
            <a:ext cx="647700" cy="358775"/>
          </a:xfrm>
          <a:prstGeom prst="rect">
            <a:avLst/>
          </a:prstGeom>
          <a:noFill/>
          <a:ln w="28575" algn="ctr">
            <a:solidFill>
              <a:srgbClr val="00CC00"/>
            </a:solidFill>
            <a:round/>
            <a:headEnd/>
            <a:tailEnd/>
          </a:ln>
        </p:spPr>
        <p:txBody>
          <a:bodyPr wrap="none"/>
          <a:lstStyle/>
          <a:p>
            <a:endParaRPr lang="zh-CN" altLang="en-US">
              <a:solidFill>
                <a:srgbClr val="00CC00"/>
              </a:solidFill>
            </a:endParaRPr>
          </a:p>
        </p:txBody>
      </p:sp>
    </p:spTree>
    <p:extLst>
      <p:ext uri="{BB962C8B-B14F-4D97-AF65-F5344CB8AC3E}">
        <p14:creationId xmlns:p14="http://schemas.microsoft.com/office/powerpoint/2010/main" val="43491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figure_23_14"/>
          <p:cNvPicPr>
            <a:picLocks noChangeAspect="1" noChangeArrowheads="1"/>
          </p:cNvPicPr>
          <p:nvPr/>
        </p:nvPicPr>
        <p:blipFill>
          <a:blip r:embed="rId3" cstate="print"/>
          <a:srcRect/>
          <a:stretch>
            <a:fillRect/>
          </a:stretch>
        </p:blipFill>
        <p:spPr bwMode="auto">
          <a:xfrm>
            <a:off x="827584" y="116632"/>
            <a:ext cx="5584825" cy="6557963"/>
          </a:xfrm>
          <a:prstGeom prst="rect">
            <a:avLst/>
          </a:prstGeom>
          <a:noFill/>
          <a:ln w="9525">
            <a:noFill/>
            <a:miter lim="800000"/>
            <a:headEnd/>
            <a:tailEnd/>
          </a:ln>
          <a:effectLst/>
        </p:spPr>
      </p:pic>
      <p:sp>
        <p:nvSpPr>
          <p:cNvPr id="3" name="矩形 2"/>
          <p:cNvSpPr/>
          <p:nvPr/>
        </p:nvSpPr>
        <p:spPr>
          <a:xfrm>
            <a:off x="3334396" y="6334780"/>
            <a:ext cx="5809604" cy="523220"/>
          </a:xfrm>
          <a:prstGeom prst="rect">
            <a:avLst/>
          </a:prstGeom>
        </p:spPr>
        <p:txBody>
          <a:bodyPr wrap="none">
            <a:spAutoFit/>
          </a:bodyPr>
          <a:lstStyle/>
          <a:p>
            <a:pPr algn="ctr"/>
            <a:r>
              <a:rPr lang="en-US" altLang="zh-CN" sz="2800" b="1" dirty="0" smtClean="0">
                <a:solidFill>
                  <a:srgbClr val="3333FF"/>
                </a:solidFill>
                <a:latin typeface="Times New Roman" pitchFamily="18" charset="0"/>
              </a:rPr>
              <a:t>Metabolism of fatty acids in the liver</a:t>
            </a:r>
            <a:endParaRPr lang="en-US" altLang="zh-CN" sz="2800" b="1" dirty="0">
              <a:solidFill>
                <a:srgbClr val="3333FF"/>
              </a:solidFill>
              <a:latin typeface="Times New Roman" pitchFamily="18" charset="0"/>
            </a:endParaRPr>
          </a:p>
        </p:txBody>
      </p:sp>
      <p:sp>
        <p:nvSpPr>
          <p:cNvPr id="2" name="矩形 1"/>
          <p:cNvSpPr/>
          <p:nvPr/>
        </p:nvSpPr>
        <p:spPr>
          <a:xfrm>
            <a:off x="5364088" y="4797152"/>
            <a:ext cx="4572000" cy="1200329"/>
          </a:xfrm>
          <a:prstGeom prst="rect">
            <a:avLst/>
          </a:prstGeom>
        </p:spPr>
        <p:txBody>
          <a:bodyPr>
            <a:spAutoFit/>
          </a:bodyPr>
          <a:lstStyle/>
          <a:p>
            <a:r>
              <a:rPr lang="en-US" altLang="zh-CN" sz="2400" b="1" dirty="0">
                <a:solidFill>
                  <a:srgbClr val="FF0000"/>
                </a:solidFill>
                <a:latin typeface="Times New Roman" pitchFamily="18" charset="0"/>
              </a:rPr>
              <a:t>Under most circumstances,</a:t>
            </a:r>
          </a:p>
          <a:p>
            <a:r>
              <a:rPr lang="en-US" altLang="zh-CN" sz="2400" b="1" dirty="0">
                <a:solidFill>
                  <a:srgbClr val="FF0000"/>
                </a:solidFill>
                <a:latin typeface="Times New Roman" pitchFamily="18" charset="0"/>
              </a:rPr>
              <a:t>fatty acids are the primary</a:t>
            </a:r>
          </a:p>
          <a:p>
            <a:r>
              <a:rPr lang="en-US" altLang="zh-CN" sz="2400" b="1" dirty="0">
                <a:solidFill>
                  <a:srgbClr val="FF0000"/>
                </a:solidFill>
                <a:latin typeface="Times New Roman" pitchFamily="18" charset="0"/>
              </a:rPr>
              <a:t>oxidative fuel in the liver.</a:t>
            </a:r>
          </a:p>
        </p:txBody>
      </p:sp>
    </p:spTree>
    <p:extLst>
      <p:ext uri="{BB962C8B-B14F-4D97-AF65-F5344CB8AC3E}">
        <p14:creationId xmlns:p14="http://schemas.microsoft.com/office/powerpoint/2010/main" val="304675625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3"/>
          <p:cNvSpPr txBox="1">
            <a:spLocks noChangeArrowheads="1"/>
          </p:cNvSpPr>
          <p:nvPr/>
        </p:nvSpPr>
        <p:spPr bwMode="auto">
          <a:xfrm>
            <a:off x="519113" y="5268913"/>
            <a:ext cx="184150" cy="579437"/>
          </a:xfrm>
          <a:prstGeom prst="rect">
            <a:avLst/>
          </a:prstGeom>
          <a:noFill/>
          <a:ln w="9525">
            <a:noFill/>
            <a:miter lim="800000"/>
            <a:headEnd/>
            <a:tailEnd/>
          </a:ln>
        </p:spPr>
        <p:txBody>
          <a:bodyPr wrap="none">
            <a:spAutoFit/>
          </a:bodyPr>
          <a:lstStyle/>
          <a:p>
            <a:endParaRPr lang="zh-CN" altLang="zh-CN" sz="3200" b="1">
              <a:solidFill>
                <a:schemeClr val="tx2"/>
              </a:solidFill>
              <a:latin typeface="Times New Roman" pitchFamily="18" charset="0"/>
            </a:endParaRPr>
          </a:p>
        </p:txBody>
      </p:sp>
      <p:sp>
        <p:nvSpPr>
          <p:cNvPr id="54275" name="Text Box 4"/>
          <p:cNvSpPr txBox="1">
            <a:spLocks noChangeArrowheads="1"/>
          </p:cNvSpPr>
          <p:nvPr/>
        </p:nvSpPr>
        <p:spPr bwMode="auto">
          <a:xfrm>
            <a:off x="1000125" y="5439460"/>
            <a:ext cx="7301999" cy="646331"/>
          </a:xfrm>
          <a:prstGeom prst="rect">
            <a:avLst/>
          </a:prstGeom>
          <a:noFill/>
          <a:ln w="9525">
            <a:noFill/>
            <a:miter lim="800000"/>
            <a:headEnd/>
            <a:tailEnd/>
          </a:ln>
        </p:spPr>
        <p:txBody>
          <a:bodyPr wrap="none">
            <a:spAutoFit/>
          </a:bodyPr>
          <a:lstStyle/>
          <a:p>
            <a:r>
              <a:rPr lang="en-US" altLang="zh-CN" sz="3600" b="1" dirty="0">
                <a:solidFill>
                  <a:srgbClr val="3333FF"/>
                </a:solidFill>
                <a:latin typeface="Times New Roman" pitchFamily="18" charset="0"/>
              </a:rPr>
              <a:t>Biosynthesis of thymidylate (dTMP)</a:t>
            </a:r>
          </a:p>
        </p:txBody>
      </p:sp>
      <p:pic>
        <p:nvPicPr>
          <p:cNvPr id="54276" name="Picture 6"/>
          <p:cNvPicPr>
            <a:picLocks noChangeAspect="1" noChangeArrowheads="1"/>
          </p:cNvPicPr>
          <p:nvPr/>
        </p:nvPicPr>
        <p:blipFill>
          <a:blip r:embed="rId3"/>
          <a:srcRect/>
          <a:stretch>
            <a:fillRect/>
          </a:stretch>
        </p:blipFill>
        <p:spPr bwMode="auto">
          <a:xfrm>
            <a:off x="303213" y="549275"/>
            <a:ext cx="8535987" cy="4548188"/>
          </a:xfrm>
          <a:prstGeom prst="rect">
            <a:avLst/>
          </a:prstGeom>
          <a:noFill/>
          <a:ln w="9525">
            <a:solidFill>
              <a:schemeClr val="bg1"/>
            </a:solidFill>
            <a:miter lim="800000"/>
            <a:headEnd/>
            <a:tailEnd/>
          </a:ln>
        </p:spPr>
      </p:pic>
      <p:sp>
        <p:nvSpPr>
          <p:cNvPr id="54277" name="Rectangle 7"/>
          <p:cNvSpPr>
            <a:spLocks noChangeArrowheads="1"/>
          </p:cNvSpPr>
          <p:nvPr/>
        </p:nvSpPr>
        <p:spPr bwMode="auto">
          <a:xfrm>
            <a:off x="7092950" y="3644900"/>
            <a:ext cx="1765300" cy="863600"/>
          </a:xfrm>
          <a:prstGeom prst="rect">
            <a:avLst/>
          </a:prstGeom>
          <a:noFill/>
          <a:ln w="38100">
            <a:solidFill>
              <a:srgbClr val="FF0000"/>
            </a:solidFill>
            <a:miter lim="800000"/>
            <a:headEnd/>
            <a:tailEnd/>
          </a:ln>
        </p:spPr>
        <p:txBody>
          <a:bodyPr wrap="none" anchor="ctr"/>
          <a:lstStyle/>
          <a:p>
            <a:endParaRPr lang="zh-CN" altLang="en-US"/>
          </a:p>
        </p:txBody>
      </p:sp>
      <p:sp>
        <p:nvSpPr>
          <p:cNvPr id="6" name="矩形 5"/>
          <p:cNvSpPr/>
          <p:nvPr/>
        </p:nvSpPr>
        <p:spPr>
          <a:xfrm>
            <a:off x="1000125" y="1214438"/>
            <a:ext cx="2357438" cy="78581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extLst>
      <p:ext uri="{BB962C8B-B14F-4D97-AF65-F5344CB8AC3E}">
        <p14:creationId xmlns:p14="http://schemas.microsoft.com/office/powerpoint/2010/main" val="285839588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4"/>
          <p:cNvSpPr txBox="1">
            <a:spLocks noChangeArrowheads="1"/>
          </p:cNvSpPr>
          <p:nvPr/>
        </p:nvSpPr>
        <p:spPr bwMode="auto">
          <a:xfrm>
            <a:off x="87313" y="4868863"/>
            <a:ext cx="184150" cy="822325"/>
          </a:xfrm>
          <a:prstGeom prst="rect">
            <a:avLst/>
          </a:prstGeom>
          <a:noFill/>
          <a:ln w="9525">
            <a:noFill/>
            <a:miter lim="800000"/>
            <a:headEnd/>
            <a:tailEnd/>
          </a:ln>
        </p:spPr>
        <p:txBody>
          <a:bodyPr wrap="none">
            <a:spAutoFit/>
          </a:bodyPr>
          <a:lstStyle/>
          <a:p>
            <a:endParaRPr kumimoji="1" lang="en-US" altLang="zh-CN" sz="2400" b="1" dirty="0">
              <a:latin typeface="Times New Roman" pitchFamily="18" charset="0"/>
            </a:endParaRPr>
          </a:p>
          <a:p>
            <a:endParaRPr lang="en-US" altLang="zh-CN" sz="2400" b="1" dirty="0">
              <a:latin typeface="Times New Roman" pitchFamily="18" charset="0"/>
            </a:endParaRPr>
          </a:p>
        </p:txBody>
      </p:sp>
      <p:pic>
        <p:nvPicPr>
          <p:cNvPr id="55299" name="Picture 5"/>
          <p:cNvPicPr>
            <a:picLocks noChangeAspect="1" noChangeArrowheads="1"/>
          </p:cNvPicPr>
          <p:nvPr/>
        </p:nvPicPr>
        <p:blipFill>
          <a:blip r:embed="rId3"/>
          <a:srcRect/>
          <a:stretch>
            <a:fillRect/>
          </a:stretch>
        </p:blipFill>
        <p:spPr bwMode="auto">
          <a:xfrm>
            <a:off x="827088" y="0"/>
            <a:ext cx="7488237" cy="5688013"/>
          </a:xfrm>
          <a:prstGeom prst="rect">
            <a:avLst/>
          </a:prstGeom>
          <a:noFill/>
          <a:ln w="9525">
            <a:noFill/>
            <a:miter lim="800000"/>
            <a:headEnd/>
            <a:tailEnd/>
          </a:ln>
        </p:spPr>
      </p:pic>
      <p:sp>
        <p:nvSpPr>
          <p:cNvPr id="55300" name="Text Box 6"/>
          <p:cNvSpPr txBox="1">
            <a:spLocks noChangeArrowheads="1"/>
          </p:cNvSpPr>
          <p:nvPr/>
        </p:nvSpPr>
        <p:spPr bwMode="auto">
          <a:xfrm>
            <a:off x="355600" y="5492994"/>
            <a:ext cx="8864600" cy="1373188"/>
          </a:xfrm>
          <a:prstGeom prst="rect">
            <a:avLst/>
          </a:prstGeom>
          <a:noFill/>
          <a:ln w="9525">
            <a:noFill/>
            <a:miter lim="800000"/>
            <a:headEnd/>
            <a:tailEnd/>
          </a:ln>
        </p:spPr>
        <p:txBody>
          <a:bodyPr>
            <a:spAutoFit/>
          </a:bodyPr>
          <a:lstStyle/>
          <a:p>
            <a:pPr algn="ctr"/>
            <a:r>
              <a:rPr kumimoji="1" lang="en-US" altLang="zh-CN" sz="2800" b="1" dirty="0">
                <a:solidFill>
                  <a:srgbClr val="3333FF"/>
                </a:solidFill>
                <a:latin typeface="Times New Roman" pitchFamily="18" charset="0"/>
              </a:rPr>
              <a:t>FdUMP (from fluorouracil) and methotrexate inhibit </a:t>
            </a:r>
          </a:p>
          <a:p>
            <a:pPr algn="ctr"/>
            <a:r>
              <a:rPr kumimoji="1" lang="en-US" altLang="zh-CN" sz="2800" b="1" dirty="0">
                <a:solidFill>
                  <a:srgbClr val="3333FF"/>
                </a:solidFill>
                <a:latin typeface="Times New Roman" pitchFamily="18" charset="0"/>
              </a:rPr>
              <a:t>thymidylate synthase and </a:t>
            </a:r>
            <a:r>
              <a:rPr lang="en-US" altLang="zh-CN" sz="2800" b="1" dirty="0">
                <a:solidFill>
                  <a:srgbClr val="3333FF"/>
                </a:solidFill>
                <a:latin typeface="Times New Roman" pitchFamily="18" charset="0"/>
              </a:rPr>
              <a:t>dihydrofolate reductase(</a:t>
            </a:r>
            <a:r>
              <a:rPr kumimoji="1" lang="en-US" altLang="zh-CN" sz="2800" b="1" dirty="0">
                <a:solidFill>
                  <a:srgbClr val="3333FF"/>
                </a:solidFill>
                <a:latin typeface="Times New Roman" pitchFamily="18" charset="0"/>
              </a:rPr>
              <a:t>DHFR), respectively.</a:t>
            </a:r>
          </a:p>
        </p:txBody>
      </p:sp>
      <p:sp>
        <p:nvSpPr>
          <p:cNvPr id="55301" name="Rectangle 7"/>
          <p:cNvSpPr>
            <a:spLocks noChangeArrowheads="1"/>
          </p:cNvSpPr>
          <p:nvPr/>
        </p:nvSpPr>
        <p:spPr bwMode="auto">
          <a:xfrm>
            <a:off x="3779838" y="0"/>
            <a:ext cx="1008062" cy="288925"/>
          </a:xfrm>
          <a:prstGeom prst="rect">
            <a:avLst/>
          </a:prstGeom>
          <a:noFill/>
          <a:ln w="38100">
            <a:solidFill>
              <a:srgbClr val="FF0000"/>
            </a:solidFill>
            <a:miter lim="800000"/>
            <a:headEnd/>
            <a:tailEnd/>
          </a:ln>
        </p:spPr>
        <p:txBody>
          <a:bodyPr wrap="none" anchor="ctr"/>
          <a:lstStyle/>
          <a:p>
            <a:endParaRPr lang="zh-CN" altLang="en-US"/>
          </a:p>
        </p:txBody>
      </p:sp>
      <p:sp>
        <p:nvSpPr>
          <p:cNvPr id="55302" name="Rectangle 7"/>
          <p:cNvSpPr>
            <a:spLocks noChangeArrowheads="1"/>
          </p:cNvSpPr>
          <p:nvPr/>
        </p:nvSpPr>
        <p:spPr bwMode="auto">
          <a:xfrm>
            <a:off x="6659563" y="3860800"/>
            <a:ext cx="1928812" cy="1000125"/>
          </a:xfrm>
          <a:prstGeom prst="rect">
            <a:avLst/>
          </a:prstGeom>
          <a:noFill/>
          <a:ln w="38100">
            <a:solidFill>
              <a:srgbClr val="FF0000"/>
            </a:solidFill>
            <a:miter lim="800000"/>
            <a:headEnd/>
            <a:tailEnd/>
          </a:ln>
        </p:spPr>
        <p:txBody>
          <a:bodyPr wrap="none" anchor="ctr"/>
          <a:lstStyle/>
          <a:p>
            <a:endParaRPr lang="zh-CN" altLang="en-US"/>
          </a:p>
        </p:txBody>
      </p:sp>
    </p:spTree>
    <p:extLst>
      <p:ext uri="{BB962C8B-B14F-4D97-AF65-F5344CB8AC3E}">
        <p14:creationId xmlns:p14="http://schemas.microsoft.com/office/powerpoint/2010/main" val="150469983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67544" y="404664"/>
            <a:ext cx="8229600" cy="1143000"/>
          </a:xfrm>
        </p:spPr>
        <p:txBody>
          <a:bodyPr/>
          <a:lstStyle/>
          <a:p>
            <a:pPr eaLnBrk="1" hangingPunct="1"/>
            <a:r>
              <a:rPr lang="en-US" altLang="zh-CN" sz="5400" b="1" dirty="0" smtClean="0">
                <a:solidFill>
                  <a:srgbClr val="3333FF"/>
                </a:solidFill>
                <a:latin typeface="Times New Roman" pitchFamily="18" charset="0"/>
              </a:rPr>
              <a:t>Five main reaction classes of biochemistry</a:t>
            </a:r>
          </a:p>
        </p:txBody>
      </p:sp>
      <p:sp>
        <p:nvSpPr>
          <p:cNvPr id="24579" name="Rectangle 3"/>
          <p:cNvSpPr>
            <a:spLocks noGrp="1" noChangeArrowheads="1"/>
          </p:cNvSpPr>
          <p:nvPr>
            <p:ph type="body" idx="1"/>
          </p:nvPr>
        </p:nvSpPr>
        <p:spPr>
          <a:xfrm>
            <a:off x="251520" y="1916832"/>
            <a:ext cx="8820150" cy="4637087"/>
          </a:xfrm>
          <a:ln>
            <a:noFill/>
          </a:ln>
        </p:spPr>
        <p:txBody>
          <a:bodyPr/>
          <a:lstStyle/>
          <a:p>
            <a:pPr eaLnBrk="1" hangingPunct="1"/>
            <a:r>
              <a:rPr lang="en-US" altLang="zh-CN" sz="3600" b="1" dirty="0">
                <a:latin typeface="Times New Roman" pitchFamily="18" charset="0"/>
              </a:rPr>
              <a:t>Oxidation-reductions--dehydrogenations</a:t>
            </a:r>
          </a:p>
          <a:p>
            <a:pPr eaLnBrk="1" hangingPunct="1"/>
            <a:r>
              <a:rPr lang="en-US" altLang="zh-CN" sz="3600" b="1" dirty="0" smtClean="0">
                <a:latin typeface="Times New Roman" pitchFamily="18" charset="0"/>
              </a:rPr>
              <a:t>Reactions that make or break </a:t>
            </a:r>
          </a:p>
          <a:p>
            <a:pPr eaLnBrk="1" hangingPunct="1">
              <a:buFontTx/>
              <a:buNone/>
            </a:pPr>
            <a:r>
              <a:rPr lang="en-US" altLang="zh-CN" sz="3600" b="1" dirty="0" smtClean="0">
                <a:latin typeface="Times New Roman" pitchFamily="18" charset="0"/>
              </a:rPr>
              <a:t>   carbon-carbon bonds</a:t>
            </a:r>
          </a:p>
          <a:p>
            <a:pPr eaLnBrk="1" hangingPunct="1"/>
            <a:r>
              <a:rPr lang="en-US" altLang="zh-CN" sz="3600" b="1" dirty="0" smtClean="0">
                <a:latin typeface="Times New Roman" pitchFamily="18" charset="0"/>
              </a:rPr>
              <a:t>Internal rearrangements, isomerizations and eliminations</a:t>
            </a:r>
            <a:endParaRPr lang="en-US" altLang="zh-CN" sz="3600" b="1" dirty="0" smtClean="0">
              <a:solidFill>
                <a:srgbClr val="FF0000"/>
              </a:solidFill>
              <a:latin typeface="Times New Roman" pitchFamily="18" charset="0"/>
            </a:endParaRPr>
          </a:p>
          <a:p>
            <a:pPr eaLnBrk="1" hangingPunct="1"/>
            <a:r>
              <a:rPr lang="en-US" altLang="zh-CN" sz="3600" b="1" dirty="0" smtClean="0">
                <a:latin typeface="Times New Roman" pitchFamily="18" charset="0"/>
              </a:rPr>
              <a:t>Group transfers</a:t>
            </a:r>
          </a:p>
          <a:p>
            <a:pPr eaLnBrk="1" hangingPunct="1"/>
            <a:r>
              <a:rPr lang="en-US" altLang="zh-CN" sz="3600" b="1" dirty="0">
                <a:latin typeface="Times New Roman" pitchFamily="18" charset="0"/>
              </a:rPr>
              <a:t>Free radical reactions</a:t>
            </a:r>
          </a:p>
        </p:txBody>
      </p:sp>
    </p:spTree>
    <p:extLst>
      <p:ext uri="{BB962C8B-B14F-4D97-AF65-F5344CB8AC3E}">
        <p14:creationId xmlns:p14="http://schemas.microsoft.com/office/powerpoint/2010/main" val="167132847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79512" y="44624"/>
            <a:ext cx="8892480" cy="1143000"/>
          </a:xfrm>
        </p:spPr>
        <p:txBody>
          <a:bodyPr/>
          <a:lstStyle/>
          <a:p>
            <a:pPr marL="342900" indent="-342900" eaLnBrk="1" hangingPunct="1">
              <a:spcBef>
                <a:spcPts val="0"/>
              </a:spcBef>
            </a:pPr>
            <a:r>
              <a:rPr lang="en-US" altLang="zh-CN" sz="4800" b="1" dirty="0" smtClean="0">
                <a:solidFill>
                  <a:srgbClr val="3333FF"/>
                </a:solidFill>
                <a:latin typeface="Times New Roman" pitchFamily="18" charset="0"/>
                <a:ea typeface="+mn-ea"/>
                <a:cs typeface="+mn-cs"/>
              </a:rPr>
              <a:t>Important enzymes &amp; coenzymes</a:t>
            </a:r>
          </a:p>
        </p:txBody>
      </p:sp>
      <p:sp>
        <p:nvSpPr>
          <p:cNvPr id="3075" name="Rectangle 3"/>
          <p:cNvSpPr>
            <a:spLocks noGrp="1" noChangeArrowheads="1"/>
          </p:cNvSpPr>
          <p:nvPr>
            <p:ph type="body" idx="1"/>
          </p:nvPr>
        </p:nvSpPr>
        <p:spPr>
          <a:xfrm>
            <a:off x="0" y="782724"/>
            <a:ext cx="9251504" cy="6048672"/>
          </a:xfrm>
        </p:spPr>
        <p:txBody>
          <a:bodyPr/>
          <a:lstStyle/>
          <a:p>
            <a:pPr eaLnBrk="1" hangingPunct="1">
              <a:lnSpc>
                <a:spcPct val="90000"/>
              </a:lnSpc>
              <a:buFontTx/>
              <a:buNone/>
            </a:pPr>
            <a:endParaRPr lang="en-US" altLang="zh-CN" sz="2800" b="1" dirty="0" smtClean="0">
              <a:latin typeface="Times New Roman" pitchFamily="18" charset="0"/>
            </a:endParaRPr>
          </a:p>
          <a:p>
            <a:pPr eaLnBrk="1" hangingPunct="1">
              <a:spcBef>
                <a:spcPts val="0"/>
              </a:spcBef>
            </a:pPr>
            <a:r>
              <a:rPr lang="en-US" altLang="zh-CN" sz="3500" b="1" dirty="0" smtClean="0">
                <a:latin typeface="Times New Roman" pitchFamily="18" charset="0"/>
              </a:rPr>
              <a:t>Dehydrogenase (</a:t>
            </a:r>
            <a:r>
              <a:rPr lang="en-US" altLang="zh-CN" sz="3500" b="1" dirty="0" smtClean="0">
                <a:solidFill>
                  <a:srgbClr val="FF0000"/>
                </a:solidFill>
                <a:latin typeface="Times New Roman" pitchFamily="18" charset="0"/>
              </a:rPr>
              <a:t>NAD</a:t>
            </a:r>
            <a:r>
              <a:rPr lang="en-US" altLang="zh-CN" sz="3500" b="1" baseline="30000" dirty="0" smtClean="0">
                <a:solidFill>
                  <a:srgbClr val="FF0000"/>
                </a:solidFill>
                <a:latin typeface="Times New Roman" pitchFamily="18" charset="0"/>
              </a:rPr>
              <a:t>+</a:t>
            </a:r>
            <a:r>
              <a:rPr lang="en-US" altLang="zh-CN" sz="3500" b="1" dirty="0" smtClean="0">
                <a:solidFill>
                  <a:srgbClr val="FF0000"/>
                </a:solidFill>
                <a:latin typeface="Times New Roman" pitchFamily="18" charset="0"/>
              </a:rPr>
              <a:t>, FAD, or NADP</a:t>
            </a:r>
            <a:r>
              <a:rPr lang="en-US" altLang="zh-CN" sz="3500" b="1" baseline="30000" dirty="0">
                <a:solidFill>
                  <a:srgbClr val="FF0000"/>
                </a:solidFill>
                <a:latin typeface="Times New Roman" pitchFamily="18" charset="0"/>
              </a:rPr>
              <a:t>+</a:t>
            </a:r>
            <a:r>
              <a:rPr lang="en-US" altLang="zh-CN" sz="3500" b="1" dirty="0" smtClean="0">
                <a:latin typeface="Times New Roman" pitchFamily="18" charset="0"/>
              </a:rPr>
              <a:t>)</a:t>
            </a:r>
          </a:p>
          <a:p>
            <a:pPr eaLnBrk="1" hangingPunct="1">
              <a:spcBef>
                <a:spcPts val="0"/>
              </a:spcBef>
            </a:pPr>
            <a:r>
              <a:rPr lang="en-US" altLang="zh-CN" sz="3500" b="1" dirty="0" smtClean="0">
                <a:latin typeface="Times New Roman" pitchFamily="18" charset="0"/>
              </a:rPr>
              <a:t>Aminotransferase (</a:t>
            </a:r>
            <a:r>
              <a:rPr lang="en-US" altLang="zh-CN" sz="3500" b="1" dirty="0" smtClean="0">
                <a:solidFill>
                  <a:srgbClr val="FF0000"/>
                </a:solidFill>
                <a:latin typeface="Times New Roman" pitchFamily="18" charset="0"/>
              </a:rPr>
              <a:t>PLP</a:t>
            </a:r>
            <a:r>
              <a:rPr lang="en-US" altLang="zh-CN" sz="3500" b="1" dirty="0" smtClean="0">
                <a:latin typeface="Times New Roman" pitchFamily="18" charset="0"/>
              </a:rPr>
              <a:t>)</a:t>
            </a:r>
          </a:p>
          <a:p>
            <a:pPr eaLnBrk="1" hangingPunct="1">
              <a:spcBef>
                <a:spcPts val="0"/>
              </a:spcBef>
            </a:pPr>
            <a:r>
              <a:rPr lang="en-US" altLang="zh-CN" sz="3500" b="1" dirty="0" smtClean="0">
                <a:latin typeface="Times New Roman" pitchFamily="18" charset="0"/>
              </a:rPr>
              <a:t>Amidotransferase (</a:t>
            </a:r>
            <a:r>
              <a:rPr lang="en-US" altLang="zh-CN" sz="3500" b="1" dirty="0" smtClean="0">
                <a:solidFill>
                  <a:srgbClr val="00B050"/>
                </a:solidFill>
                <a:latin typeface="Times New Roman" pitchFamily="18" charset="0"/>
              </a:rPr>
              <a:t>Gln</a:t>
            </a:r>
            <a:r>
              <a:rPr lang="en-US" altLang="zh-CN" sz="3500" b="1" dirty="0" smtClean="0">
                <a:latin typeface="Times New Roman" pitchFamily="18" charset="0"/>
              </a:rPr>
              <a:t>)</a:t>
            </a:r>
          </a:p>
          <a:p>
            <a:pPr eaLnBrk="1" hangingPunct="1">
              <a:spcBef>
                <a:spcPts val="0"/>
              </a:spcBef>
            </a:pPr>
            <a:r>
              <a:rPr lang="en-US" altLang="zh-CN" sz="3500" b="1" dirty="0">
                <a:latin typeface="Times New Roman" pitchFamily="18" charset="0"/>
              </a:rPr>
              <a:t>Synthetase (</a:t>
            </a:r>
            <a:r>
              <a:rPr lang="en-US" altLang="zh-CN" sz="3500" b="1" dirty="0">
                <a:solidFill>
                  <a:srgbClr val="00B050"/>
                </a:solidFill>
                <a:latin typeface="Times New Roman" pitchFamily="18" charset="0"/>
              </a:rPr>
              <a:t>ATP</a:t>
            </a:r>
            <a:r>
              <a:rPr lang="en-US" altLang="zh-CN" sz="3500" b="1" dirty="0">
                <a:latin typeface="Times New Roman" pitchFamily="18" charset="0"/>
              </a:rPr>
              <a:t>) vs. synthase</a:t>
            </a:r>
          </a:p>
          <a:p>
            <a:pPr eaLnBrk="1" hangingPunct="1">
              <a:spcBef>
                <a:spcPts val="0"/>
              </a:spcBef>
            </a:pPr>
            <a:r>
              <a:rPr lang="en-US" altLang="zh-CN" sz="3500" b="1" dirty="0">
                <a:latin typeface="Times New Roman" pitchFamily="18" charset="0"/>
              </a:rPr>
              <a:t>Kinase (</a:t>
            </a:r>
            <a:r>
              <a:rPr lang="en-US" altLang="zh-CN" sz="3500" b="1" dirty="0">
                <a:solidFill>
                  <a:srgbClr val="00B050"/>
                </a:solidFill>
                <a:latin typeface="Times New Roman" pitchFamily="18" charset="0"/>
              </a:rPr>
              <a:t>ATP</a:t>
            </a:r>
            <a:r>
              <a:rPr lang="en-US" altLang="zh-CN" sz="3500" b="1" dirty="0">
                <a:latin typeface="Times New Roman" pitchFamily="18" charset="0"/>
              </a:rPr>
              <a:t>) vs. phosphatase</a:t>
            </a:r>
          </a:p>
          <a:p>
            <a:pPr eaLnBrk="1" hangingPunct="1">
              <a:spcBef>
                <a:spcPts val="0"/>
              </a:spcBef>
            </a:pPr>
            <a:r>
              <a:rPr lang="en-US" altLang="zh-CN" sz="3500" b="1" dirty="0" smtClean="0">
                <a:latin typeface="Times New Roman" pitchFamily="18" charset="0"/>
              </a:rPr>
              <a:t>Carboxylase (</a:t>
            </a:r>
            <a:r>
              <a:rPr lang="en-US" altLang="zh-CN" sz="3500" b="1" dirty="0" smtClean="0">
                <a:solidFill>
                  <a:srgbClr val="FF0000"/>
                </a:solidFill>
                <a:latin typeface="Times New Roman" pitchFamily="18" charset="0"/>
              </a:rPr>
              <a:t>biotin</a:t>
            </a:r>
            <a:r>
              <a:rPr lang="en-US" altLang="zh-CN" sz="3500" b="1" dirty="0" smtClean="0">
                <a:latin typeface="Times New Roman" pitchFamily="18" charset="0"/>
              </a:rPr>
              <a:t>) vs. decarboxylase (</a:t>
            </a:r>
            <a:r>
              <a:rPr lang="en-US" altLang="zh-CN" sz="3500" b="1" dirty="0" smtClean="0">
                <a:solidFill>
                  <a:srgbClr val="FF0000"/>
                </a:solidFill>
                <a:latin typeface="Times New Roman" pitchFamily="18" charset="0"/>
              </a:rPr>
              <a:t>TPP</a:t>
            </a:r>
            <a:r>
              <a:rPr lang="en-US" altLang="zh-CN" sz="3500" b="1" dirty="0" smtClean="0">
                <a:latin typeface="Times New Roman" pitchFamily="18" charset="0"/>
              </a:rPr>
              <a:t>)</a:t>
            </a:r>
          </a:p>
          <a:p>
            <a:pPr eaLnBrk="1" hangingPunct="1">
              <a:spcBef>
                <a:spcPts val="0"/>
              </a:spcBef>
            </a:pPr>
            <a:r>
              <a:rPr lang="en-US" altLang="zh-CN" sz="3500" b="1" dirty="0" smtClean="0">
                <a:latin typeface="Times New Roman" pitchFamily="18" charset="0"/>
              </a:rPr>
              <a:t>Phosphorylase</a:t>
            </a:r>
            <a:endParaRPr lang="en-US" altLang="zh-CN" sz="3500" b="1" dirty="0">
              <a:latin typeface="Times New Roman" pitchFamily="18" charset="0"/>
            </a:endParaRPr>
          </a:p>
          <a:p>
            <a:pPr eaLnBrk="1" hangingPunct="1">
              <a:spcBef>
                <a:spcPts val="0"/>
              </a:spcBef>
            </a:pPr>
            <a:r>
              <a:rPr lang="en-US" altLang="zh-CN" sz="3500" b="1" dirty="0" smtClean="0">
                <a:latin typeface="Times New Roman" pitchFamily="18" charset="0"/>
              </a:rPr>
              <a:t>Isomerase</a:t>
            </a:r>
          </a:p>
          <a:p>
            <a:pPr eaLnBrk="1" hangingPunct="1">
              <a:spcBef>
                <a:spcPts val="0"/>
              </a:spcBef>
            </a:pPr>
            <a:r>
              <a:rPr lang="en-US" altLang="zh-CN" sz="3500" b="1" dirty="0" smtClean="0">
                <a:latin typeface="Times New Roman" pitchFamily="18" charset="0"/>
              </a:rPr>
              <a:t>Reductase</a:t>
            </a:r>
          </a:p>
          <a:p>
            <a:pPr eaLnBrk="1" hangingPunct="1">
              <a:spcBef>
                <a:spcPts val="0"/>
              </a:spcBef>
            </a:pPr>
            <a:r>
              <a:rPr lang="en-US" altLang="zh-CN" sz="3500" b="1" dirty="0" smtClean="0">
                <a:latin typeface="Times New Roman" pitchFamily="18" charset="0"/>
              </a:rPr>
              <a:t>Lyase</a:t>
            </a:r>
            <a:endParaRPr lang="en-US" altLang="zh-CN" sz="3500" b="1" dirty="0">
              <a:latin typeface="Times New Roman" pitchFamily="18" charset="0"/>
            </a:endParaRPr>
          </a:p>
          <a:p>
            <a:pPr eaLnBrk="1" hangingPunct="1">
              <a:spcBef>
                <a:spcPts val="0"/>
              </a:spcBef>
            </a:pPr>
            <a:endParaRPr lang="en-US" altLang="zh-CN" sz="3500" b="1" dirty="0" smtClean="0">
              <a:latin typeface="Times New Roman" pitchFamily="18" charset="0"/>
            </a:endParaRPr>
          </a:p>
          <a:p>
            <a:pPr eaLnBrk="1" hangingPunct="1">
              <a:spcBef>
                <a:spcPts val="0"/>
              </a:spcBef>
            </a:pPr>
            <a:endParaRPr lang="en-US" altLang="zh-CN" sz="4000" b="1" dirty="0" smtClean="0">
              <a:latin typeface="Times New Roman" pitchFamily="18" charset="0"/>
            </a:endParaRPr>
          </a:p>
          <a:p>
            <a:pPr eaLnBrk="1" hangingPunct="1">
              <a:spcBef>
                <a:spcPts val="0"/>
              </a:spcBef>
            </a:pPr>
            <a:endParaRPr lang="en-US" altLang="zh-CN" sz="4000" b="1" dirty="0">
              <a:latin typeface="Times New Roman" pitchFamily="18" charset="0"/>
            </a:endParaRPr>
          </a:p>
          <a:p>
            <a:pPr eaLnBrk="1" hangingPunct="1">
              <a:spcBef>
                <a:spcPts val="0"/>
              </a:spcBef>
              <a:buNone/>
            </a:pPr>
            <a:endParaRPr lang="en-US" altLang="zh-CN" sz="4000" b="1" dirty="0" smtClean="0">
              <a:latin typeface="Times New Roman" pitchFamily="18" charset="0"/>
            </a:endParaRPr>
          </a:p>
          <a:p>
            <a:pPr eaLnBrk="1" hangingPunct="1">
              <a:spcBef>
                <a:spcPts val="0"/>
              </a:spcBef>
            </a:pPr>
            <a:endParaRPr lang="en-US" altLang="zh-CN" b="1" dirty="0" smtClean="0">
              <a:solidFill>
                <a:srgbClr val="3333FF"/>
              </a:solidFill>
              <a:latin typeface="Times New Roman" pitchFamily="18" charset="0"/>
            </a:endParaRPr>
          </a:p>
          <a:p>
            <a:pPr eaLnBrk="1" hangingPunct="1">
              <a:spcBef>
                <a:spcPts val="0"/>
              </a:spcBef>
              <a:buNone/>
            </a:pPr>
            <a:r>
              <a:rPr lang="en-US" altLang="zh-CN" b="1" dirty="0" smtClean="0">
                <a:latin typeface="Times New Roman" pitchFamily="18" charset="0"/>
              </a:rPr>
              <a:t>    </a:t>
            </a:r>
          </a:p>
          <a:p>
            <a:pPr eaLnBrk="1" hangingPunct="1">
              <a:lnSpc>
                <a:spcPct val="90000"/>
              </a:lnSpc>
            </a:pPr>
            <a:endParaRPr lang="en-US" altLang="zh-CN" b="1" dirty="0" smtClean="0">
              <a:latin typeface="Times New Roman" pitchFamily="18" charset="0"/>
            </a:endParaRPr>
          </a:p>
        </p:txBody>
      </p:sp>
    </p:spTree>
    <p:extLst>
      <p:ext uri="{BB962C8B-B14F-4D97-AF65-F5344CB8AC3E}">
        <p14:creationId xmlns:p14="http://schemas.microsoft.com/office/powerpoint/2010/main" val="82013923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5"/>
          <p:cNvPicPr>
            <a:picLocks noChangeAspect="1" noChangeArrowheads="1"/>
          </p:cNvPicPr>
          <p:nvPr/>
        </p:nvPicPr>
        <p:blipFill>
          <a:blip r:embed="rId3"/>
          <a:srcRect/>
          <a:stretch>
            <a:fillRect/>
          </a:stretch>
        </p:blipFill>
        <p:spPr bwMode="auto">
          <a:xfrm>
            <a:off x="303213" y="1041400"/>
            <a:ext cx="8535987" cy="4773613"/>
          </a:xfrm>
          <a:prstGeom prst="rect">
            <a:avLst/>
          </a:prstGeom>
          <a:noFill/>
          <a:ln w="9525">
            <a:noFill/>
            <a:miter lim="800000"/>
            <a:headEnd/>
            <a:tailEnd/>
          </a:ln>
        </p:spPr>
      </p:pic>
      <p:sp>
        <p:nvSpPr>
          <p:cNvPr id="10243" name="Line 6"/>
          <p:cNvSpPr>
            <a:spLocks noChangeShapeType="1"/>
          </p:cNvSpPr>
          <p:nvPr/>
        </p:nvSpPr>
        <p:spPr bwMode="auto">
          <a:xfrm>
            <a:off x="7740650" y="2492375"/>
            <a:ext cx="792163" cy="0"/>
          </a:xfrm>
          <a:prstGeom prst="line">
            <a:avLst/>
          </a:prstGeom>
          <a:noFill/>
          <a:ln w="28575">
            <a:solidFill>
              <a:srgbClr val="FF0000"/>
            </a:solidFill>
            <a:round/>
            <a:headEnd/>
            <a:tailEnd/>
          </a:ln>
        </p:spPr>
        <p:txBody>
          <a:bodyPr/>
          <a:lstStyle/>
          <a:p>
            <a:endParaRPr lang="zh-CN" altLang="en-US"/>
          </a:p>
        </p:txBody>
      </p:sp>
      <p:sp>
        <p:nvSpPr>
          <p:cNvPr id="10244" name="Line 7"/>
          <p:cNvSpPr>
            <a:spLocks noChangeShapeType="1"/>
          </p:cNvSpPr>
          <p:nvPr/>
        </p:nvSpPr>
        <p:spPr bwMode="auto">
          <a:xfrm>
            <a:off x="7740650" y="5084763"/>
            <a:ext cx="792163" cy="0"/>
          </a:xfrm>
          <a:prstGeom prst="line">
            <a:avLst/>
          </a:prstGeom>
          <a:noFill/>
          <a:ln w="28575">
            <a:solidFill>
              <a:srgbClr val="FF0000"/>
            </a:solidFill>
            <a:round/>
            <a:headEnd/>
            <a:tailEnd/>
          </a:ln>
        </p:spPr>
        <p:txBody>
          <a:bodyPr/>
          <a:lstStyle/>
          <a:p>
            <a:endParaRPr lang="zh-CN" altLang="en-US"/>
          </a:p>
        </p:txBody>
      </p:sp>
      <p:sp>
        <p:nvSpPr>
          <p:cNvPr id="10245" name="TextBox 4"/>
          <p:cNvSpPr txBox="1">
            <a:spLocks noChangeArrowheads="1"/>
          </p:cNvSpPr>
          <p:nvPr/>
        </p:nvSpPr>
        <p:spPr bwMode="auto">
          <a:xfrm>
            <a:off x="6715125" y="928688"/>
            <a:ext cx="1082675" cy="523875"/>
          </a:xfrm>
          <a:prstGeom prst="rect">
            <a:avLst/>
          </a:prstGeom>
          <a:noFill/>
          <a:ln w="9525">
            <a:noFill/>
            <a:miter lim="800000"/>
            <a:headEnd/>
            <a:tailEnd/>
          </a:ln>
        </p:spPr>
        <p:txBody>
          <a:bodyPr wrap="none">
            <a:spAutoFit/>
          </a:bodyPr>
          <a:lstStyle/>
          <a:p>
            <a:r>
              <a:rPr lang="en-US" altLang="zh-CN" sz="2800" b="1" dirty="0">
                <a:solidFill>
                  <a:srgbClr val="FF0000"/>
                </a:solidFill>
                <a:latin typeface="Times New Roman" pitchFamily="18" charset="0"/>
                <a:cs typeface="Times New Roman" pitchFamily="18" charset="0"/>
              </a:rPr>
              <a:t>*****</a:t>
            </a:r>
            <a:endParaRPr lang="zh-CN" alt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94111006"/>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able 6-02"/>
          <p:cNvPicPr>
            <a:picLocks noChangeAspect="1" noChangeArrowheads="1"/>
          </p:cNvPicPr>
          <p:nvPr/>
        </p:nvPicPr>
        <p:blipFill>
          <a:blip r:embed="rId3"/>
          <a:srcRect/>
          <a:stretch>
            <a:fillRect/>
          </a:stretch>
        </p:blipFill>
        <p:spPr bwMode="auto">
          <a:xfrm>
            <a:off x="304800" y="1524000"/>
            <a:ext cx="8531225" cy="3814763"/>
          </a:xfrm>
          <a:prstGeom prst="rect">
            <a:avLst/>
          </a:prstGeom>
          <a:noFill/>
          <a:ln w="9525">
            <a:noFill/>
            <a:miter lim="800000"/>
            <a:headEnd/>
            <a:tailEnd/>
          </a:ln>
        </p:spPr>
      </p:pic>
      <p:sp>
        <p:nvSpPr>
          <p:cNvPr id="2" name="文本框 1"/>
          <p:cNvSpPr txBox="1"/>
          <p:nvPr/>
        </p:nvSpPr>
        <p:spPr>
          <a:xfrm>
            <a:off x="7668344" y="1340768"/>
            <a:ext cx="1082348" cy="523220"/>
          </a:xfrm>
          <a:prstGeom prst="rect">
            <a:avLst/>
          </a:prstGeom>
          <a:noFill/>
        </p:spPr>
        <p:txBody>
          <a:bodyPr wrap="none" rtlCol="0">
            <a:spAutoFit/>
          </a:bodyPr>
          <a:lstStyle/>
          <a:p>
            <a:r>
              <a:rPr lang="en-US" altLang="zh-CN" sz="2800" dirty="0" smtClean="0">
                <a:solidFill>
                  <a:srgbClr val="FF0000"/>
                </a:solidFill>
                <a:latin typeface="Times New Roman" panose="02020603050405020304" pitchFamily="18" charset="0"/>
                <a:cs typeface="Times New Roman" panose="02020603050405020304" pitchFamily="18" charset="0"/>
              </a:rPr>
              <a:t>*****</a:t>
            </a:r>
            <a:endParaRPr lang="zh-CN" altLang="en-US" sz="28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83568" y="332656"/>
            <a:ext cx="8229600" cy="1143000"/>
          </a:xfrm>
        </p:spPr>
        <p:txBody>
          <a:bodyPr/>
          <a:lstStyle/>
          <a:p>
            <a:pPr marL="342900" indent="-342900" eaLnBrk="1" hangingPunct="1">
              <a:spcBef>
                <a:spcPts val="0"/>
              </a:spcBef>
            </a:pPr>
            <a:r>
              <a:rPr lang="en-US" altLang="zh-CN" sz="6600" b="1" dirty="0">
                <a:solidFill>
                  <a:srgbClr val="3333FF"/>
                </a:solidFill>
                <a:latin typeface="Times New Roman" pitchFamily="18" charset="0"/>
              </a:rPr>
              <a:t>Important</a:t>
            </a:r>
            <a:r>
              <a:rPr lang="en-US" altLang="zh-CN" sz="6600" b="1" dirty="0" smtClean="0">
                <a:solidFill>
                  <a:srgbClr val="3333FF"/>
                </a:solidFill>
                <a:latin typeface="Times New Roman" pitchFamily="18" charset="0"/>
                <a:ea typeface="+mn-ea"/>
                <a:cs typeface="+mn-cs"/>
              </a:rPr>
              <a:t> regulation</a:t>
            </a:r>
          </a:p>
        </p:txBody>
      </p:sp>
      <p:sp>
        <p:nvSpPr>
          <p:cNvPr id="3075" name="Rectangle 3"/>
          <p:cNvSpPr>
            <a:spLocks noGrp="1" noChangeArrowheads="1"/>
          </p:cNvSpPr>
          <p:nvPr>
            <p:ph type="body" idx="1"/>
          </p:nvPr>
        </p:nvSpPr>
        <p:spPr>
          <a:xfrm>
            <a:off x="107504" y="1196752"/>
            <a:ext cx="9144000" cy="6048672"/>
          </a:xfrm>
        </p:spPr>
        <p:txBody>
          <a:bodyPr/>
          <a:lstStyle/>
          <a:p>
            <a:pPr eaLnBrk="1" hangingPunct="1">
              <a:lnSpc>
                <a:spcPct val="90000"/>
              </a:lnSpc>
              <a:buFontTx/>
              <a:buNone/>
            </a:pPr>
            <a:endParaRPr lang="en-US" altLang="zh-CN" sz="2800" b="1" dirty="0" smtClean="0">
              <a:latin typeface="Times New Roman" pitchFamily="18" charset="0"/>
            </a:endParaRPr>
          </a:p>
          <a:p>
            <a:pPr eaLnBrk="1" hangingPunct="1">
              <a:lnSpc>
                <a:spcPts val="5400"/>
              </a:lnSpc>
              <a:spcBef>
                <a:spcPts val="0"/>
              </a:spcBef>
            </a:pPr>
            <a:r>
              <a:rPr lang="en-US" altLang="zh-CN" sz="4000" b="1" dirty="0" smtClean="0">
                <a:latin typeface="Times New Roman" pitchFamily="18" charset="0"/>
              </a:rPr>
              <a:t>Allosteric regulation</a:t>
            </a:r>
          </a:p>
          <a:p>
            <a:pPr eaLnBrk="1" hangingPunct="1">
              <a:lnSpc>
                <a:spcPts val="5400"/>
              </a:lnSpc>
              <a:spcBef>
                <a:spcPts val="0"/>
              </a:spcBef>
            </a:pPr>
            <a:r>
              <a:rPr lang="en-US" altLang="zh-CN" sz="4000" b="1" dirty="0" smtClean="0">
                <a:latin typeface="Times New Roman" pitchFamily="18" charset="0"/>
              </a:rPr>
              <a:t>Regulation by covalent modification</a:t>
            </a:r>
          </a:p>
          <a:p>
            <a:pPr eaLnBrk="1" hangingPunct="1">
              <a:lnSpc>
                <a:spcPts val="5400"/>
              </a:lnSpc>
              <a:spcBef>
                <a:spcPts val="0"/>
              </a:spcBef>
              <a:buNone/>
            </a:pPr>
            <a:r>
              <a:rPr lang="en-US" altLang="zh-CN" sz="4000" b="1" dirty="0" smtClean="0">
                <a:latin typeface="Times New Roman" pitchFamily="18" charset="0"/>
              </a:rPr>
              <a:t>     --- phosphorylation</a:t>
            </a:r>
          </a:p>
          <a:p>
            <a:pPr eaLnBrk="1" hangingPunct="1">
              <a:lnSpc>
                <a:spcPts val="5400"/>
              </a:lnSpc>
              <a:spcBef>
                <a:spcPts val="0"/>
              </a:spcBef>
            </a:pPr>
            <a:r>
              <a:rPr lang="en-US" altLang="zh-CN" sz="4000" b="1" dirty="0" smtClean="0">
                <a:latin typeface="Times New Roman" pitchFamily="18" charset="0"/>
              </a:rPr>
              <a:t>Feedback inhibition</a:t>
            </a:r>
          </a:p>
          <a:p>
            <a:pPr eaLnBrk="1" hangingPunct="1">
              <a:spcBef>
                <a:spcPts val="0"/>
              </a:spcBef>
              <a:buNone/>
            </a:pPr>
            <a:endParaRPr lang="en-US" altLang="zh-CN" sz="4000" b="1" dirty="0" smtClean="0">
              <a:latin typeface="Times New Roman" pitchFamily="18" charset="0"/>
            </a:endParaRPr>
          </a:p>
          <a:p>
            <a:pPr eaLnBrk="1" hangingPunct="1">
              <a:spcBef>
                <a:spcPts val="0"/>
              </a:spcBef>
            </a:pPr>
            <a:endParaRPr lang="en-US" altLang="zh-CN" b="1" dirty="0" smtClean="0">
              <a:solidFill>
                <a:srgbClr val="3333FF"/>
              </a:solidFill>
              <a:latin typeface="Times New Roman" pitchFamily="18" charset="0"/>
            </a:endParaRPr>
          </a:p>
          <a:p>
            <a:pPr eaLnBrk="1" hangingPunct="1">
              <a:spcBef>
                <a:spcPts val="0"/>
              </a:spcBef>
              <a:buNone/>
            </a:pPr>
            <a:r>
              <a:rPr lang="en-US" altLang="zh-CN" b="1" dirty="0" smtClean="0">
                <a:latin typeface="Times New Roman" pitchFamily="18" charset="0"/>
              </a:rPr>
              <a:t>    </a:t>
            </a:r>
          </a:p>
          <a:p>
            <a:pPr eaLnBrk="1" hangingPunct="1">
              <a:lnSpc>
                <a:spcPct val="90000"/>
              </a:lnSpc>
            </a:pPr>
            <a:endParaRPr lang="en-US" altLang="zh-CN" b="1" dirty="0" smtClean="0">
              <a:latin typeface="Times New Roman" pitchFamily="18" charset="0"/>
            </a:endParaRPr>
          </a:p>
        </p:txBody>
      </p:sp>
    </p:spTree>
    <p:extLst>
      <p:ext uri="{BB962C8B-B14F-4D97-AF65-F5344CB8AC3E}">
        <p14:creationId xmlns:p14="http://schemas.microsoft.com/office/powerpoint/2010/main" val="143560253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2"/>
          <a:srcRect/>
          <a:stretch>
            <a:fillRect/>
          </a:stretch>
        </p:blipFill>
        <p:spPr bwMode="auto">
          <a:xfrm>
            <a:off x="1692275" y="333375"/>
            <a:ext cx="5507038" cy="5245100"/>
          </a:xfrm>
          <a:prstGeom prst="rect">
            <a:avLst/>
          </a:prstGeom>
          <a:noFill/>
          <a:ln w="9525">
            <a:noFill/>
            <a:miter lim="800000"/>
            <a:headEnd/>
            <a:tailEnd/>
          </a:ln>
        </p:spPr>
      </p:pic>
      <p:sp>
        <p:nvSpPr>
          <p:cNvPr id="64515" name="Text Box 3"/>
          <p:cNvSpPr txBox="1">
            <a:spLocks noChangeArrowheads="1"/>
          </p:cNvSpPr>
          <p:nvPr/>
        </p:nvSpPr>
        <p:spPr bwMode="auto">
          <a:xfrm>
            <a:off x="1403648" y="5733256"/>
            <a:ext cx="6404638" cy="923330"/>
          </a:xfrm>
          <a:prstGeom prst="rect">
            <a:avLst/>
          </a:prstGeom>
          <a:noFill/>
          <a:ln w="12700" cap="sq" algn="ctr">
            <a:noFill/>
            <a:miter lim="800000"/>
            <a:headEnd/>
            <a:tailEnd/>
          </a:ln>
        </p:spPr>
        <p:txBody>
          <a:bodyPr wrap="none">
            <a:spAutoFit/>
          </a:bodyPr>
          <a:lstStyle/>
          <a:p>
            <a:r>
              <a:rPr lang="en-US" altLang="zh-CN" sz="5400" b="1" dirty="0">
                <a:solidFill>
                  <a:srgbClr val="3333FF"/>
                </a:solidFill>
                <a:latin typeface="Times New Roman" panose="02020603050405020304" pitchFamily="18" charset="0"/>
                <a:cs typeface="Times New Roman" panose="02020603050405020304" pitchFamily="18" charset="0"/>
              </a:rPr>
              <a:t>Allosteric regulation </a:t>
            </a:r>
          </a:p>
        </p:txBody>
      </p:sp>
    </p:spTree>
    <p:extLst>
      <p:ext uri="{BB962C8B-B14F-4D97-AF65-F5344CB8AC3E}">
        <p14:creationId xmlns:p14="http://schemas.microsoft.com/office/powerpoint/2010/main" val="213863912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2"/>
          <a:srcRect/>
          <a:stretch>
            <a:fillRect/>
          </a:stretch>
        </p:blipFill>
        <p:spPr bwMode="auto">
          <a:xfrm>
            <a:off x="1358900" y="0"/>
            <a:ext cx="6330950" cy="6092825"/>
          </a:xfrm>
          <a:prstGeom prst="rect">
            <a:avLst/>
          </a:prstGeom>
          <a:noFill/>
          <a:ln w="9525">
            <a:noFill/>
            <a:miter lim="800000"/>
            <a:headEnd/>
            <a:tailEnd/>
          </a:ln>
        </p:spPr>
      </p:pic>
      <p:sp>
        <p:nvSpPr>
          <p:cNvPr id="65539" name="Text Box 3"/>
          <p:cNvSpPr txBox="1">
            <a:spLocks noChangeArrowheads="1"/>
          </p:cNvSpPr>
          <p:nvPr/>
        </p:nvSpPr>
        <p:spPr bwMode="auto">
          <a:xfrm>
            <a:off x="323850" y="6092825"/>
            <a:ext cx="8596199" cy="584775"/>
          </a:xfrm>
          <a:prstGeom prst="rect">
            <a:avLst/>
          </a:prstGeom>
          <a:noFill/>
          <a:ln w="12700" cap="sq" algn="ctr">
            <a:noFill/>
            <a:miter lim="800000"/>
            <a:headEnd/>
            <a:tailEnd/>
          </a:ln>
        </p:spPr>
        <p:txBody>
          <a:bodyPr wrap="none">
            <a:spAutoFit/>
          </a:bodyPr>
          <a:lstStyle/>
          <a:p>
            <a:r>
              <a:rPr lang="en-US" altLang="zh-CN" sz="3200" b="1" dirty="0">
                <a:solidFill>
                  <a:srgbClr val="3333FF"/>
                </a:solidFill>
                <a:latin typeface="Times New Roman" panose="02020603050405020304" pitchFamily="18" charset="0"/>
                <a:cs typeface="Times New Roman" panose="02020603050405020304" pitchFamily="18" charset="0"/>
              </a:rPr>
              <a:t>Protein phosphorylation and dephosphorylation</a:t>
            </a:r>
          </a:p>
        </p:txBody>
      </p:sp>
    </p:spTree>
    <p:extLst>
      <p:ext uri="{BB962C8B-B14F-4D97-AF65-F5344CB8AC3E}">
        <p14:creationId xmlns:p14="http://schemas.microsoft.com/office/powerpoint/2010/main" val="225625999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11560" y="332656"/>
            <a:ext cx="8229600" cy="1143000"/>
          </a:xfrm>
        </p:spPr>
        <p:txBody>
          <a:bodyPr/>
          <a:lstStyle/>
          <a:p>
            <a:pPr marL="342900" indent="-342900" eaLnBrk="1" hangingPunct="1">
              <a:spcBef>
                <a:spcPts val="0"/>
              </a:spcBef>
            </a:pPr>
            <a:r>
              <a:rPr lang="en-US" altLang="zh-CN" sz="6600" b="1" dirty="0" smtClean="0">
                <a:solidFill>
                  <a:srgbClr val="3333FF"/>
                </a:solidFill>
                <a:latin typeface="Times New Roman" pitchFamily="18" charset="0"/>
                <a:ea typeface="+mn-ea"/>
                <a:cs typeface="+mn-cs"/>
              </a:rPr>
              <a:t>Important inhibitors</a:t>
            </a:r>
          </a:p>
        </p:txBody>
      </p:sp>
      <p:sp>
        <p:nvSpPr>
          <p:cNvPr id="3075" name="Rectangle 3"/>
          <p:cNvSpPr>
            <a:spLocks noGrp="1" noChangeArrowheads="1"/>
          </p:cNvSpPr>
          <p:nvPr>
            <p:ph type="body" idx="1"/>
          </p:nvPr>
        </p:nvSpPr>
        <p:spPr>
          <a:xfrm>
            <a:off x="323528" y="1196752"/>
            <a:ext cx="9144000" cy="6048672"/>
          </a:xfrm>
        </p:spPr>
        <p:txBody>
          <a:bodyPr/>
          <a:lstStyle/>
          <a:p>
            <a:pPr eaLnBrk="1" hangingPunct="1">
              <a:lnSpc>
                <a:spcPct val="90000"/>
              </a:lnSpc>
              <a:buFontTx/>
              <a:buNone/>
            </a:pPr>
            <a:endParaRPr lang="en-US" altLang="zh-CN" sz="2800" b="1" dirty="0" smtClean="0">
              <a:latin typeface="Times New Roman" pitchFamily="18" charset="0"/>
            </a:endParaRPr>
          </a:p>
          <a:p>
            <a:pPr eaLnBrk="1" hangingPunct="1">
              <a:lnSpc>
                <a:spcPts val="4800"/>
              </a:lnSpc>
              <a:spcBef>
                <a:spcPts val="0"/>
              </a:spcBef>
            </a:pPr>
            <a:r>
              <a:rPr lang="en-US" altLang="zh-CN" sz="4000" b="1" dirty="0" smtClean="0">
                <a:latin typeface="Times New Roman" pitchFamily="18" charset="0"/>
              </a:rPr>
              <a:t>Inhibitors of electron transfer</a:t>
            </a:r>
          </a:p>
          <a:p>
            <a:pPr eaLnBrk="1" hangingPunct="1">
              <a:lnSpc>
                <a:spcPts val="4800"/>
              </a:lnSpc>
              <a:spcBef>
                <a:spcPts val="0"/>
              </a:spcBef>
            </a:pPr>
            <a:r>
              <a:rPr lang="en-US" altLang="zh-CN" sz="4000" b="1" dirty="0" smtClean="0">
                <a:latin typeface="Times New Roman" pitchFamily="18" charset="0"/>
              </a:rPr>
              <a:t>Inhibitors of ATP synthesis</a:t>
            </a:r>
          </a:p>
          <a:p>
            <a:pPr eaLnBrk="1" hangingPunct="1">
              <a:lnSpc>
                <a:spcPts val="4800"/>
              </a:lnSpc>
              <a:spcBef>
                <a:spcPts val="0"/>
              </a:spcBef>
            </a:pPr>
            <a:r>
              <a:rPr lang="en-US" altLang="zh-CN" sz="4000" b="1" dirty="0" smtClean="0">
                <a:latin typeface="Times New Roman" pitchFamily="18" charset="0"/>
              </a:rPr>
              <a:t>Competitive inhibitor of enzymes</a:t>
            </a:r>
          </a:p>
          <a:p>
            <a:pPr marL="0" indent="0" eaLnBrk="1" hangingPunct="1">
              <a:lnSpc>
                <a:spcPts val="4800"/>
              </a:lnSpc>
              <a:spcBef>
                <a:spcPts val="0"/>
              </a:spcBef>
              <a:buNone/>
            </a:pPr>
            <a:r>
              <a:rPr lang="en-US" altLang="zh-CN" sz="4000" b="1" dirty="0" smtClean="0">
                <a:latin typeface="Times New Roman" pitchFamily="18" charset="0"/>
              </a:rPr>
              <a:t>   (as drugs to treat diseases</a:t>
            </a:r>
            <a:r>
              <a:rPr lang="en-US" altLang="zh-CN" sz="4000" b="1" dirty="0">
                <a:latin typeface="Times New Roman" pitchFamily="18" charset="0"/>
              </a:rPr>
              <a:t>) </a:t>
            </a:r>
            <a:endParaRPr lang="en-US" altLang="zh-CN" sz="4000" b="1" dirty="0" smtClean="0">
              <a:latin typeface="Times New Roman" pitchFamily="18" charset="0"/>
            </a:endParaRPr>
          </a:p>
          <a:p>
            <a:pPr eaLnBrk="1" hangingPunct="1">
              <a:spcBef>
                <a:spcPts val="0"/>
              </a:spcBef>
              <a:buNone/>
            </a:pPr>
            <a:endParaRPr lang="en-US" altLang="zh-CN" sz="3600" b="1" dirty="0" smtClean="0">
              <a:latin typeface="Times New Roman" pitchFamily="18" charset="0"/>
            </a:endParaRPr>
          </a:p>
          <a:p>
            <a:pPr eaLnBrk="1" hangingPunct="1">
              <a:spcBef>
                <a:spcPts val="0"/>
              </a:spcBef>
            </a:pPr>
            <a:endParaRPr lang="en-US" altLang="zh-CN" sz="4400" b="1" dirty="0" smtClean="0">
              <a:latin typeface="Times New Roman" pitchFamily="18" charset="0"/>
            </a:endParaRPr>
          </a:p>
          <a:p>
            <a:pPr eaLnBrk="1" hangingPunct="1">
              <a:spcBef>
                <a:spcPts val="0"/>
              </a:spcBef>
            </a:pPr>
            <a:endParaRPr lang="en-US" altLang="zh-CN" b="1" dirty="0" smtClean="0">
              <a:solidFill>
                <a:srgbClr val="3333FF"/>
              </a:solidFill>
              <a:latin typeface="Times New Roman" pitchFamily="18" charset="0"/>
            </a:endParaRPr>
          </a:p>
          <a:p>
            <a:pPr eaLnBrk="1" hangingPunct="1">
              <a:spcBef>
                <a:spcPts val="0"/>
              </a:spcBef>
              <a:buNone/>
            </a:pPr>
            <a:r>
              <a:rPr lang="en-US" altLang="zh-CN" b="1" dirty="0" smtClean="0">
                <a:latin typeface="Times New Roman" pitchFamily="18" charset="0"/>
              </a:rPr>
              <a:t>    </a:t>
            </a:r>
          </a:p>
          <a:p>
            <a:pPr eaLnBrk="1" hangingPunct="1">
              <a:lnSpc>
                <a:spcPct val="90000"/>
              </a:lnSpc>
            </a:pPr>
            <a:endParaRPr lang="en-US" altLang="zh-CN" b="1" dirty="0" smtClean="0">
              <a:latin typeface="Times New Roman" pitchFamily="18" charset="0"/>
            </a:endParaRPr>
          </a:p>
        </p:txBody>
      </p:sp>
    </p:spTree>
    <p:extLst>
      <p:ext uri="{BB962C8B-B14F-4D97-AF65-F5344CB8AC3E}">
        <p14:creationId xmlns:p14="http://schemas.microsoft.com/office/powerpoint/2010/main" val="28737647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descr="figure_23_13"/>
          <p:cNvPicPr>
            <a:picLocks noChangeAspect="1" noChangeArrowheads="1"/>
          </p:cNvPicPr>
          <p:nvPr/>
        </p:nvPicPr>
        <p:blipFill>
          <a:blip r:embed="rId3" cstate="print"/>
          <a:srcRect/>
          <a:stretch>
            <a:fillRect/>
          </a:stretch>
        </p:blipFill>
        <p:spPr bwMode="auto">
          <a:xfrm>
            <a:off x="2771800" y="0"/>
            <a:ext cx="3446884" cy="6292124"/>
          </a:xfrm>
          <a:prstGeom prst="rect">
            <a:avLst/>
          </a:prstGeom>
          <a:noFill/>
          <a:ln w="9525">
            <a:noFill/>
            <a:miter lim="800000"/>
            <a:headEnd/>
            <a:tailEnd/>
          </a:ln>
          <a:effectLst/>
        </p:spPr>
      </p:pic>
      <p:sp>
        <p:nvSpPr>
          <p:cNvPr id="3" name="矩形 2"/>
          <p:cNvSpPr/>
          <p:nvPr/>
        </p:nvSpPr>
        <p:spPr>
          <a:xfrm>
            <a:off x="1547664" y="6309320"/>
            <a:ext cx="7596336" cy="523220"/>
          </a:xfrm>
          <a:prstGeom prst="rect">
            <a:avLst/>
          </a:prstGeom>
        </p:spPr>
        <p:txBody>
          <a:bodyPr wrap="square">
            <a:spAutoFit/>
          </a:bodyPr>
          <a:lstStyle/>
          <a:p>
            <a:r>
              <a:rPr lang="en-US" altLang="zh-CN" sz="2800" b="1" dirty="0" smtClean="0">
                <a:solidFill>
                  <a:srgbClr val="3333FF"/>
                </a:solidFill>
                <a:latin typeface="Times New Roman" pitchFamily="18" charset="0"/>
              </a:rPr>
              <a:t>Metabolism of amino acids in the liver</a:t>
            </a:r>
            <a:endParaRPr lang="zh-CN" altLang="en-US" sz="2800" dirty="0">
              <a:solidFill>
                <a:srgbClr val="3333FF"/>
              </a:solidFill>
            </a:endParaRPr>
          </a:p>
        </p:txBody>
      </p:sp>
      <p:sp>
        <p:nvSpPr>
          <p:cNvPr id="4" name="Line 6"/>
          <p:cNvSpPr>
            <a:spLocks noChangeShapeType="1"/>
          </p:cNvSpPr>
          <p:nvPr/>
        </p:nvSpPr>
        <p:spPr bwMode="auto">
          <a:xfrm flipH="1">
            <a:off x="6218684" y="1988840"/>
            <a:ext cx="792163" cy="0"/>
          </a:xfrm>
          <a:prstGeom prst="line">
            <a:avLst/>
          </a:prstGeom>
          <a:noFill/>
          <a:ln w="57150">
            <a:solidFill>
              <a:srgbClr val="FF0000"/>
            </a:solidFill>
            <a:round/>
            <a:headEnd/>
            <a:tailEnd type="triangle" w="med" len="med"/>
          </a:ln>
        </p:spPr>
        <p:txBody>
          <a:bodyPr/>
          <a:lstStyle/>
          <a:p>
            <a:endParaRPr lang="zh-CN" altLang="en-US"/>
          </a:p>
        </p:txBody>
      </p:sp>
    </p:spTree>
    <p:extLst>
      <p:ext uri="{BB962C8B-B14F-4D97-AF65-F5344CB8AC3E}">
        <p14:creationId xmlns:p14="http://schemas.microsoft.com/office/powerpoint/2010/main" val="330741680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3"/>
          <a:srcRect/>
          <a:stretch>
            <a:fillRect/>
          </a:stretch>
        </p:blipFill>
        <p:spPr bwMode="auto">
          <a:xfrm>
            <a:off x="303213" y="847725"/>
            <a:ext cx="8535987" cy="5160963"/>
          </a:xfrm>
          <a:prstGeom prst="rect">
            <a:avLst/>
          </a:prstGeom>
          <a:noFill/>
          <a:ln w="9525">
            <a:noFill/>
            <a:miter lim="800000"/>
            <a:headEnd/>
            <a:tailEnd/>
          </a:ln>
        </p:spPr>
      </p:pic>
      <p:sp>
        <p:nvSpPr>
          <p:cNvPr id="43012" name="TextBox 3"/>
          <p:cNvSpPr txBox="1">
            <a:spLocks noChangeArrowheads="1"/>
          </p:cNvSpPr>
          <p:nvPr/>
        </p:nvSpPr>
        <p:spPr bwMode="auto">
          <a:xfrm>
            <a:off x="7020272" y="620688"/>
            <a:ext cx="1338263" cy="646113"/>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600" b="0" i="0" u="none" strike="noStrike" kern="1200" cap="none" spc="0" normalizeH="0" baseline="0" noProof="0" dirty="0">
                <a:ln>
                  <a:noFill/>
                </a:ln>
                <a:solidFill>
                  <a:srgbClr val="FF0000"/>
                </a:solidFill>
                <a:effectLst/>
                <a:uLnTx/>
                <a:uFillTx/>
                <a:latin typeface="Times New Roman" pitchFamily="18" charset="0"/>
                <a:ea typeface="宋体" charset="-122"/>
                <a:cs typeface="Times New Roman" pitchFamily="18" charset="0"/>
              </a:rPr>
              <a:t>*****</a:t>
            </a:r>
            <a:endParaRPr kumimoji="0" lang="zh-CN" altLang="en-US" sz="3600" b="0" i="0" u="none" strike="noStrike" kern="1200" cap="none" spc="0" normalizeH="0" baseline="0" noProof="0" dirty="0">
              <a:ln>
                <a:noFill/>
              </a:ln>
              <a:solidFill>
                <a:srgbClr val="FF0000"/>
              </a:solidFill>
              <a:effectLst/>
              <a:uLnTx/>
              <a:uFillTx/>
              <a:latin typeface="Times New Roman" pitchFamily="18" charset="0"/>
              <a:ea typeface="宋体" charset="-122"/>
              <a:cs typeface="Times New Roman" pitchFamily="18" charset="0"/>
            </a:endParaRPr>
          </a:p>
        </p:txBody>
      </p:sp>
      <p:sp>
        <p:nvSpPr>
          <p:cNvPr id="2" name="文本框 1"/>
          <p:cNvSpPr txBox="1"/>
          <p:nvPr/>
        </p:nvSpPr>
        <p:spPr>
          <a:xfrm>
            <a:off x="303213" y="4077072"/>
            <a:ext cx="2180555" cy="432048"/>
          </a:xfrm>
          <a:prstGeom prst="rect">
            <a:avLst/>
          </a:prstGeom>
          <a:noFill/>
          <a:ln w="38100">
            <a:solidFill>
              <a:srgbClr val="3333FF"/>
            </a:solidFill>
          </a:ln>
        </p:spPr>
        <p:txBody>
          <a:bodyPr wrap="square" rtlCol="0">
            <a:spAutoFit/>
          </a:bodyPr>
          <a:lstStyle/>
          <a:p>
            <a:endParaRPr lang="zh-CN" altLang="en-US" dirty="0"/>
          </a:p>
        </p:txBody>
      </p:sp>
    </p:spTree>
    <p:extLst>
      <p:ext uri="{BB962C8B-B14F-4D97-AF65-F5344CB8AC3E}">
        <p14:creationId xmlns:p14="http://schemas.microsoft.com/office/powerpoint/2010/main" val="3841991530"/>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figure 6-15a"/>
          <p:cNvPicPr>
            <a:picLocks noChangeAspect="1" noChangeArrowheads="1"/>
          </p:cNvPicPr>
          <p:nvPr/>
        </p:nvPicPr>
        <p:blipFill>
          <a:blip r:embed="rId3"/>
          <a:srcRect/>
          <a:stretch>
            <a:fillRect/>
          </a:stretch>
        </p:blipFill>
        <p:spPr bwMode="auto">
          <a:xfrm>
            <a:off x="304800" y="546100"/>
            <a:ext cx="8531225" cy="5783263"/>
          </a:xfrm>
          <a:prstGeom prst="rect">
            <a:avLst/>
          </a:prstGeom>
          <a:noFill/>
          <a:ln w="9525">
            <a:noFill/>
            <a:miter lim="800000"/>
            <a:headEnd/>
            <a:tailEnd/>
          </a:ln>
        </p:spPr>
      </p:pic>
    </p:spTree>
    <p:extLst>
      <p:ext uri="{BB962C8B-B14F-4D97-AF65-F5344CB8AC3E}">
        <p14:creationId xmlns:p14="http://schemas.microsoft.com/office/powerpoint/2010/main" val="416636141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table 6-09"/>
          <p:cNvPicPr>
            <a:picLocks noChangeAspect="1" noChangeArrowheads="1"/>
          </p:cNvPicPr>
          <p:nvPr/>
        </p:nvPicPr>
        <p:blipFill>
          <a:blip r:embed="rId3"/>
          <a:srcRect/>
          <a:stretch>
            <a:fillRect/>
          </a:stretch>
        </p:blipFill>
        <p:spPr bwMode="auto">
          <a:xfrm>
            <a:off x="304800" y="1066800"/>
            <a:ext cx="8531225" cy="4606925"/>
          </a:xfrm>
          <a:prstGeom prst="rect">
            <a:avLst/>
          </a:prstGeom>
          <a:noFill/>
          <a:ln w="9525">
            <a:noFill/>
            <a:miter lim="800000"/>
            <a:headEnd/>
            <a:tailEnd/>
          </a:ln>
        </p:spPr>
      </p:pic>
      <p:sp>
        <p:nvSpPr>
          <p:cNvPr id="79878" name="TextBox 12"/>
          <p:cNvSpPr txBox="1">
            <a:spLocks noChangeArrowheads="1"/>
          </p:cNvSpPr>
          <p:nvPr/>
        </p:nvSpPr>
        <p:spPr bwMode="auto">
          <a:xfrm>
            <a:off x="1066800" y="762000"/>
            <a:ext cx="1338263" cy="646113"/>
          </a:xfrm>
          <a:prstGeom prst="rect">
            <a:avLst/>
          </a:prstGeom>
          <a:noFill/>
          <a:ln w="9525">
            <a:noFill/>
            <a:miter lim="800000"/>
            <a:headEnd/>
            <a:tailEnd/>
          </a:ln>
        </p:spPr>
        <p:txBody>
          <a:bodyPr wrap="none">
            <a:spAutoFit/>
          </a:bodyPr>
          <a:lstStyle/>
          <a:p>
            <a:r>
              <a:rPr lang="en-US" altLang="zh-CN" sz="3600" b="1" dirty="0">
                <a:solidFill>
                  <a:srgbClr val="FF0000"/>
                </a:solidFill>
                <a:latin typeface="Times New Roman" charset="0"/>
                <a:cs typeface="Times New Roman" charset="0"/>
              </a:rPr>
              <a:t>*****</a:t>
            </a:r>
            <a:endParaRPr lang="zh-CN" altLang="en-US" sz="3600" b="1">
              <a:solidFill>
                <a:srgbClr val="FF0000"/>
              </a:solidFill>
              <a:latin typeface="Times New Roman" charset="0"/>
              <a:cs typeface="Times New Roman" charset="0"/>
            </a:endParaRPr>
          </a:p>
        </p:txBody>
      </p:sp>
      <p:cxnSp>
        <p:nvCxnSpPr>
          <p:cNvPr id="79879" name="直接箭头连接符 8"/>
          <p:cNvCxnSpPr>
            <a:cxnSpLocks noChangeShapeType="1"/>
          </p:cNvCxnSpPr>
          <p:nvPr/>
        </p:nvCxnSpPr>
        <p:spPr bwMode="auto">
          <a:xfrm rot="5400000" flipH="1" flipV="1">
            <a:off x="7353301" y="3695700"/>
            <a:ext cx="381000" cy="3175"/>
          </a:xfrm>
          <a:prstGeom prst="straightConnector1">
            <a:avLst/>
          </a:prstGeom>
          <a:noFill/>
          <a:ln w="38100" algn="ctr">
            <a:solidFill>
              <a:srgbClr val="0000FF"/>
            </a:solidFill>
            <a:round/>
            <a:headEnd/>
            <a:tailEnd type="arrow" w="med" len="med"/>
          </a:ln>
        </p:spPr>
      </p:cxnSp>
      <p:cxnSp>
        <p:nvCxnSpPr>
          <p:cNvPr id="3" name="直接箭头连接符 2"/>
          <p:cNvCxnSpPr/>
          <p:nvPr/>
        </p:nvCxnSpPr>
        <p:spPr>
          <a:xfrm>
            <a:off x="-533037" y="3717032"/>
            <a:ext cx="1224136"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405616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95536" y="332656"/>
            <a:ext cx="8229600" cy="1143000"/>
          </a:xfrm>
        </p:spPr>
        <p:txBody>
          <a:bodyPr/>
          <a:lstStyle/>
          <a:p>
            <a:pPr marL="342900" indent="-342900" eaLnBrk="1" hangingPunct="1">
              <a:spcBef>
                <a:spcPts val="0"/>
              </a:spcBef>
            </a:pPr>
            <a:r>
              <a:rPr lang="en-US" altLang="zh-CN" sz="6600" b="1" dirty="0" smtClean="0">
                <a:solidFill>
                  <a:srgbClr val="3333FF"/>
                </a:solidFill>
                <a:latin typeface="Times New Roman" pitchFamily="18" charset="0"/>
                <a:ea typeface="+mn-ea"/>
                <a:cs typeface="+mn-cs"/>
              </a:rPr>
              <a:t>Important drugs</a:t>
            </a:r>
          </a:p>
        </p:txBody>
      </p:sp>
      <p:sp>
        <p:nvSpPr>
          <p:cNvPr id="3075" name="Rectangle 3"/>
          <p:cNvSpPr>
            <a:spLocks noGrp="1" noChangeArrowheads="1"/>
          </p:cNvSpPr>
          <p:nvPr>
            <p:ph type="body" idx="1"/>
          </p:nvPr>
        </p:nvSpPr>
        <p:spPr>
          <a:xfrm>
            <a:off x="107504" y="1124744"/>
            <a:ext cx="9144000" cy="6048672"/>
          </a:xfrm>
        </p:spPr>
        <p:txBody>
          <a:bodyPr/>
          <a:lstStyle/>
          <a:p>
            <a:pPr eaLnBrk="1" hangingPunct="1">
              <a:lnSpc>
                <a:spcPct val="90000"/>
              </a:lnSpc>
              <a:buFontTx/>
              <a:buNone/>
            </a:pPr>
            <a:endParaRPr lang="en-US" altLang="zh-CN" sz="2800" b="1" dirty="0" smtClean="0">
              <a:latin typeface="Times New Roman" pitchFamily="18" charset="0"/>
            </a:endParaRPr>
          </a:p>
          <a:p>
            <a:pPr eaLnBrk="1" hangingPunct="1">
              <a:lnSpc>
                <a:spcPts val="4800"/>
              </a:lnSpc>
              <a:spcBef>
                <a:spcPts val="0"/>
              </a:spcBef>
            </a:pPr>
            <a:r>
              <a:rPr lang="en-US" altLang="zh-CN" sz="3600" b="1" dirty="0" smtClean="0">
                <a:solidFill>
                  <a:srgbClr val="FF0000"/>
                </a:solidFill>
                <a:latin typeface="Times New Roman" pitchFamily="18" charset="0"/>
              </a:rPr>
              <a:t>Metformin</a:t>
            </a:r>
            <a:r>
              <a:rPr lang="en-US" altLang="zh-CN" sz="3600" b="1" dirty="0" smtClean="0">
                <a:latin typeface="Times New Roman" pitchFamily="18" charset="0"/>
              </a:rPr>
              <a:t> (AMPK activator) for type 2 diabetes</a:t>
            </a:r>
          </a:p>
          <a:p>
            <a:pPr eaLnBrk="1" hangingPunct="1">
              <a:lnSpc>
                <a:spcPts val="4800"/>
              </a:lnSpc>
              <a:spcBef>
                <a:spcPts val="0"/>
              </a:spcBef>
            </a:pPr>
            <a:r>
              <a:rPr lang="en-US" altLang="zh-CN" sz="3600" b="1" dirty="0">
                <a:solidFill>
                  <a:srgbClr val="FF0000"/>
                </a:solidFill>
                <a:latin typeface="Times New Roman" pitchFamily="18" charset="0"/>
              </a:rPr>
              <a:t>Statins</a:t>
            </a:r>
            <a:r>
              <a:rPr lang="en-US" altLang="zh-CN" sz="3600" b="1" dirty="0">
                <a:latin typeface="Times New Roman" pitchFamily="18" charset="0"/>
              </a:rPr>
              <a:t> </a:t>
            </a:r>
            <a:r>
              <a:rPr lang="en-US" altLang="zh-CN" sz="3600" b="1" dirty="0" smtClean="0">
                <a:latin typeface="Times New Roman" pitchFamily="18" charset="0"/>
              </a:rPr>
              <a:t>(competitive inhibitor) for </a:t>
            </a:r>
            <a:r>
              <a:rPr lang="en-US" altLang="zh-CN" sz="3600" b="1" dirty="0">
                <a:latin typeface="Times New Roman" pitchFamily="18" charset="0"/>
              </a:rPr>
              <a:t>hypercholesterolemia</a:t>
            </a:r>
            <a:endParaRPr lang="en-US" altLang="zh-CN" sz="3600" b="1" dirty="0" smtClean="0">
              <a:latin typeface="Times New Roman" pitchFamily="18" charset="0"/>
            </a:endParaRPr>
          </a:p>
          <a:p>
            <a:pPr eaLnBrk="1" hangingPunct="1">
              <a:lnSpc>
                <a:spcPts val="4800"/>
              </a:lnSpc>
              <a:spcBef>
                <a:spcPts val="0"/>
              </a:spcBef>
            </a:pPr>
            <a:r>
              <a:rPr lang="en-US" altLang="zh-CN" sz="3600" b="1" dirty="0" smtClean="0">
                <a:solidFill>
                  <a:srgbClr val="FF0000"/>
                </a:solidFill>
                <a:latin typeface="Times New Roman" pitchFamily="18" charset="0"/>
              </a:rPr>
              <a:t>Allopurinol</a:t>
            </a:r>
            <a:r>
              <a:rPr lang="en-US" altLang="zh-CN" sz="3600" b="1" dirty="0">
                <a:latin typeface="Times New Roman" pitchFamily="18" charset="0"/>
              </a:rPr>
              <a:t> </a:t>
            </a:r>
            <a:r>
              <a:rPr lang="en-US" altLang="zh-CN" sz="3600" b="1" dirty="0" smtClean="0">
                <a:latin typeface="Times New Roman" pitchFamily="18" charset="0"/>
              </a:rPr>
              <a:t>(competitive </a:t>
            </a:r>
            <a:r>
              <a:rPr lang="en-US" altLang="zh-CN" sz="3600" b="1" dirty="0">
                <a:latin typeface="Times New Roman" pitchFamily="18" charset="0"/>
              </a:rPr>
              <a:t>inhibitor) </a:t>
            </a:r>
            <a:r>
              <a:rPr lang="en-US" altLang="zh-CN" sz="3600" b="1" dirty="0" smtClean="0">
                <a:latin typeface="Times New Roman" pitchFamily="18" charset="0"/>
              </a:rPr>
              <a:t>for gout</a:t>
            </a:r>
          </a:p>
          <a:p>
            <a:pPr eaLnBrk="1" hangingPunct="1">
              <a:lnSpc>
                <a:spcPts val="4800"/>
              </a:lnSpc>
              <a:spcBef>
                <a:spcPts val="0"/>
              </a:spcBef>
            </a:pPr>
            <a:r>
              <a:rPr lang="en-US" altLang="zh-CN" sz="3600" b="1" dirty="0" smtClean="0">
                <a:solidFill>
                  <a:srgbClr val="FF0000"/>
                </a:solidFill>
                <a:latin typeface="Times New Roman" pitchFamily="18" charset="0"/>
              </a:rPr>
              <a:t>Chemotherapeutic </a:t>
            </a:r>
            <a:r>
              <a:rPr lang="en-US" altLang="zh-CN" sz="3600" b="1" dirty="0">
                <a:solidFill>
                  <a:srgbClr val="FF0000"/>
                </a:solidFill>
                <a:latin typeface="Times New Roman" pitchFamily="18" charset="0"/>
              </a:rPr>
              <a:t>drugs</a:t>
            </a:r>
            <a:r>
              <a:rPr lang="en-US" altLang="zh-CN" sz="3600" b="1" dirty="0" smtClean="0">
                <a:solidFill>
                  <a:srgbClr val="FF0000"/>
                </a:solidFill>
                <a:latin typeface="Times New Roman" pitchFamily="18" charset="0"/>
              </a:rPr>
              <a:t> </a:t>
            </a:r>
            <a:r>
              <a:rPr lang="en-US" altLang="zh-CN" sz="3600" b="1" dirty="0" smtClean="0">
                <a:latin typeface="Times New Roman" pitchFamily="18" charset="0"/>
              </a:rPr>
              <a:t>for cancer</a:t>
            </a:r>
          </a:p>
          <a:p>
            <a:pPr eaLnBrk="1" hangingPunct="1">
              <a:lnSpc>
                <a:spcPts val="4800"/>
              </a:lnSpc>
              <a:spcBef>
                <a:spcPts val="0"/>
              </a:spcBef>
            </a:pPr>
            <a:r>
              <a:rPr lang="en-US" altLang="zh-CN" sz="3600" b="1" dirty="0" smtClean="0">
                <a:solidFill>
                  <a:srgbClr val="FF0000"/>
                </a:solidFill>
                <a:latin typeface="Times New Roman" pitchFamily="18" charset="0"/>
              </a:rPr>
              <a:t>NaHCO</a:t>
            </a:r>
            <a:r>
              <a:rPr lang="en-US" altLang="zh-CN" sz="3600" b="1" baseline="-25000" dirty="0" smtClean="0">
                <a:solidFill>
                  <a:srgbClr val="FF0000"/>
                </a:solidFill>
                <a:latin typeface="Times New Roman" pitchFamily="18" charset="0"/>
              </a:rPr>
              <a:t>3 </a:t>
            </a:r>
            <a:r>
              <a:rPr lang="en-US" altLang="zh-CN" sz="3600" b="1" dirty="0">
                <a:latin typeface="Times New Roman" pitchFamily="18" charset="0"/>
              </a:rPr>
              <a:t>(</a:t>
            </a:r>
            <a:r>
              <a:rPr lang="zh-CN" altLang="en-US" sz="3600" b="1" dirty="0" smtClean="0">
                <a:latin typeface="楷体" panose="02010609060101010101" pitchFamily="49" charset="-122"/>
                <a:ea typeface="楷体" panose="02010609060101010101" pitchFamily="49" charset="-122"/>
              </a:rPr>
              <a:t>小苏打</a:t>
            </a:r>
            <a:r>
              <a:rPr lang="en-US" altLang="zh-CN" sz="3600" b="1" dirty="0">
                <a:latin typeface="Times New Roman" pitchFamily="18" charset="0"/>
              </a:rPr>
              <a:t>) </a:t>
            </a:r>
            <a:r>
              <a:rPr lang="en-US" altLang="zh-CN" sz="3600" b="1" dirty="0" smtClean="0">
                <a:latin typeface="Times New Roman" pitchFamily="18" charset="0"/>
              </a:rPr>
              <a:t>for acidosis</a:t>
            </a:r>
          </a:p>
          <a:p>
            <a:pPr marL="0" indent="0" eaLnBrk="1" hangingPunct="1">
              <a:spcBef>
                <a:spcPts val="0"/>
              </a:spcBef>
              <a:buNone/>
            </a:pPr>
            <a:endParaRPr lang="en-US" altLang="zh-CN" b="1" dirty="0" smtClean="0">
              <a:solidFill>
                <a:srgbClr val="3333FF"/>
              </a:solidFill>
              <a:latin typeface="Times New Roman" pitchFamily="18" charset="0"/>
            </a:endParaRPr>
          </a:p>
          <a:p>
            <a:pPr eaLnBrk="1" hangingPunct="1">
              <a:spcBef>
                <a:spcPts val="0"/>
              </a:spcBef>
              <a:buNone/>
            </a:pPr>
            <a:r>
              <a:rPr lang="en-US" altLang="zh-CN" b="1" dirty="0" smtClean="0">
                <a:latin typeface="Times New Roman" pitchFamily="18" charset="0"/>
              </a:rPr>
              <a:t>    </a:t>
            </a:r>
          </a:p>
          <a:p>
            <a:pPr eaLnBrk="1" hangingPunct="1">
              <a:lnSpc>
                <a:spcPct val="90000"/>
              </a:lnSpc>
            </a:pPr>
            <a:endParaRPr lang="en-US" altLang="zh-CN" b="1" dirty="0" smtClean="0">
              <a:latin typeface="Times New Roman" pitchFamily="18" charset="0"/>
            </a:endParaRPr>
          </a:p>
        </p:txBody>
      </p:sp>
    </p:spTree>
    <p:extLst>
      <p:ext uri="{BB962C8B-B14F-4D97-AF65-F5344CB8AC3E}">
        <p14:creationId xmlns:p14="http://schemas.microsoft.com/office/powerpoint/2010/main" val="269731665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08520" y="419799"/>
            <a:ext cx="9252520" cy="1143000"/>
          </a:xfrm>
        </p:spPr>
        <p:txBody>
          <a:bodyPr/>
          <a:lstStyle/>
          <a:p>
            <a:pPr marL="342900" indent="-342900" eaLnBrk="1" hangingPunct="1">
              <a:spcBef>
                <a:spcPts val="0"/>
              </a:spcBef>
            </a:pPr>
            <a:r>
              <a:rPr lang="en-US" altLang="zh-CN" sz="6000" b="1" dirty="0">
                <a:solidFill>
                  <a:srgbClr val="3333FF"/>
                </a:solidFill>
                <a:latin typeface="Times New Roman" pitchFamily="18" charset="0"/>
                <a:ea typeface="+mn-ea"/>
                <a:cs typeface="+mn-cs"/>
              </a:rPr>
              <a:t>I</a:t>
            </a:r>
            <a:r>
              <a:rPr lang="en-US" altLang="zh-CN" sz="6000" b="1" dirty="0" smtClean="0">
                <a:solidFill>
                  <a:srgbClr val="3333FF"/>
                </a:solidFill>
                <a:latin typeface="Times New Roman" pitchFamily="18" charset="0"/>
                <a:ea typeface="+mn-ea"/>
                <a:cs typeface="+mn-cs"/>
              </a:rPr>
              <a:t>mportant </a:t>
            </a:r>
            <a:br>
              <a:rPr lang="en-US" altLang="zh-CN" sz="6000" b="1" dirty="0" smtClean="0">
                <a:solidFill>
                  <a:srgbClr val="3333FF"/>
                </a:solidFill>
                <a:latin typeface="Times New Roman" pitchFamily="18" charset="0"/>
                <a:ea typeface="+mn-ea"/>
                <a:cs typeface="+mn-cs"/>
              </a:rPr>
            </a:br>
            <a:r>
              <a:rPr lang="en-US" altLang="zh-CN" sz="6000" b="1" dirty="0" smtClean="0">
                <a:solidFill>
                  <a:srgbClr val="3333FF"/>
                </a:solidFill>
                <a:latin typeface="Times New Roman" pitchFamily="18" charset="0"/>
                <a:ea typeface="+mn-ea"/>
                <a:cs typeface="+mn-cs"/>
              </a:rPr>
              <a:t>information pathways</a:t>
            </a:r>
          </a:p>
        </p:txBody>
      </p:sp>
      <p:sp>
        <p:nvSpPr>
          <p:cNvPr id="3075" name="Rectangle 3"/>
          <p:cNvSpPr>
            <a:spLocks noGrp="1" noChangeArrowheads="1"/>
          </p:cNvSpPr>
          <p:nvPr>
            <p:ph type="body" idx="1"/>
          </p:nvPr>
        </p:nvSpPr>
        <p:spPr>
          <a:xfrm>
            <a:off x="107504" y="1844824"/>
            <a:ext cx="8568952" cy="5544616"/>
          </a:xfrm>
        </p:spPr>
        <p:txBody>
          <a:bodyPr/>
          <a:lstStyle/>
          <a:p>
            <a:pPr eaLnBrk="1" hangingPunct="1">
              <a:lnSpc>
                <a:spcPct val="90000"/>
              </a:lnSpc>
              <a:buFontTx/>
              <a:buNone/>
            </a:pPr>
            <a:endParaRPr lang="en-US" altLang="zh-CN" sz="2800" b="1" dirty="0" smtClean="0">
              <a:latin typeface="Times New Roman" pitchFamily="18" charset="0"/>
            </a:endParaRPr>
          </a:p>
          <a:p>
            <a:pPr eaLnBrk="1" hangingPunct="1">
              <a:spcBef>
                <a:spcPts val="0"/>
              </a:spcBef>
            </a:pPr>
            <a:r>
              <a:rPr lang="en-US" altLang="zh-CN" sz="4400" b="1" dirty="0" smtClean="0">
                <a:solidFill>
                  <a:srgbClr val="3333FF"/>
                </a:solidFill>
                <a:latin typeface="Times New Roman" pitchFamily="18" charset="0"/>
              </a:rPr>
              <a:t>DNA:</a:t>
            </a:r>
            <a:r>
              <a:rPr lang="en-US" altLang="zh-CN" sz="4400" b="1" dirty="0" smtClean="0">
                <a:latin typeface="Times New Roman" pitchFamily="18" charset="0"/>
              </a:rPr>
              <a:t> replication</a:t>
            </a:r>
          </a:p>
          <a:p>
            <a:pPr eaLnBrk="1" hangingPunct="1">
              <a:spcBef>
                <a:spcPts val="0"/>
              </a:spcBef>
            </a:pPr>
            <a:r>
              <a:rPr lang="en-US" altLang="zh-CN" sz="4400" b="1" dirty="0" smtClean="0">
                <a:solidFill>
                  <a:srgbClr val="3333FF"/>
                </a:solidFill>
                <a:latin typeface="Times New Roman" pitchFamily="18" charset="0"/>
              </a:rPr>
              <a:t>RNA:</a:t>
            </a:r>
            <a:r>
              <a:rPr lang="en-US" altLang="zh-CN" sz="4400" b="1" dirty="0" smtClean="0">
                <a:latin typeface="Times New Roman" pitchFamily="18" charset="0"/>
              </a:rPr>
              <a:t> transcription, processing, </a:t>
            </a:r>
          </a:p>
          <a:p>
            <a:pPr marL="0" indent="0" eaLnBrk="1" hangingPunct="1">
              <a:spcBef>
                <a:spcPts val="0"/>
              </a:spcBef>
              <a:buNone/>
            </a:pPr>
            <a:r>
              <a:rPr lang="en-US" altLang="zh-CN" sz="4400" b="1" dirty="0">
                <a:latin typeface="Times New Roman" pitchFamily="18" charset="0"/>
              </a:rPr>
              <a:t> </a:t>
            </a:r>
            <a:r>
              <a:rPr lang="en-US" altLang="zh-CN" sz="4400" b="1" dirty="0" smtClean="0">
                <a:latin typeface="Times New Roman" pitchFamily="18" charset="0"/>
              </a:rPr>
              <a:t>             reverse transcription</a:t>
            </a:r>
          </a:p>
          <a:p>
            <a:pPr eaLnBrk="1" hangingPunct="1">
              <a:spcBef>
                <a:spcPts val="0"/>
              </a:spcBef>
            </a:pPr>
            <a:r>
              <a:rPr lang="en-US" altLang="zh-CN" sz="4400" b="1" dirty="0" smtClean="0">
                <a:solidFill>
                  <a:srgbClr val="3333FF"/>
                </a:solidFill>
                <a:latin typeface="Times New Roman" pitchFamily="18" charset="0"/>
              </a:rPr>
              <a:t>Protein:</a:t>
            </a:r>
            <a:r>
              <a:rPr lang="en-US" altLang="zh-CN" sz="4400" b="1" dirty="0" smtClean="0">
                <a:latin typeface="Times New Roman" pitchFamily="18" charset="0"/>
              </a:rPr>
              <a:t> translation</a:t>
            </a:r>
          </a:p>
          <a:p>
            <a:pPr eaLnBrk="1" hangingPunct="1">
              <a:lnSpc>
                <a:spcPct val="90000"/>
              </a:lnSpc>
            </a:pPr>
            <a:endParaRPr lang="en-US" altLang="zh-CN" b="1" dirty="0" smtClean="0">
              <a:latin typeface="Times New Roman" pitchFamily="18" charset="0"/>
            </a:endParaRPr>
          </a:p>
        </p:txBody>
      </p:sp>
    </p:spTree>
    <p:extLst>
      <p:ext uri="{BB962C8B-B14F-4D97-AF65-F5344CB8AC3E}">
        <p14:creationId xmlns:p14="http://schemas.microsoft.com/office/powerpoint/2010/main" val="247568855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0" y="762000"/>
            <a:ext cx="9144000" cy="884238"/>
          </a:xfrm>
        </p:spPr>
        <p:txBody>
          <a:bodyPr/>
          <a:lstStyle/>
          <a:p>
            <a:pPr eaLnBrk="1" hangingPunct="1"/>
            <a:r>
              <a:rPr lang="en-US" altLang="zh-CN" sz="5400" b="1" dirty="0" smtClean="0">
                <a:solidFill>
                  <a:srgbClr val="0000FF"/>
                </a:solidFill>
                <a:latin typeface="Times New Roman" pitchFamily="18" charset="0"/>
              </a:rPr>
              <a:t>A variety of simple questions were asked about DNA replication</a:t>
            </a:r>
          </a:p>
        </p:txBody>
      </p:sp>
      <p:sp>
        <p:nvSpPr>
          <p:cNvPr id="56323" name="Rectangle 3"/>
          <p:cNvSpPr>
            <a:spLocks noGrp="1" noChangeArrowheads="1"/>
          </p:cNvSpPr>
          <p:nvPr>
            <p:ph type="body" idx="1"/>
          </p:nvPr>
        </p:nvSpPr>
        <p:spPr>
          <a:xfrm>
            <a:off x="0" y="2590800"/>
            <a:ext cx="9144000" cy="3889375"/>
          </a:xfrm>
        </p:spPr>
        <p:txBody>
          <a:bodyPr/>
          <a:lstStyle/>
          <a:p>
            <a:pPr eaLnBrk="1" hangingPunct="1">
              <a:lnSpc>
                <a:spcPct val="90000"/>
              </a:lnSpc>
            </a:pPr>
            <a:r>
              <a:rPr lang="en-US" altLang="zh-CN" b="1" dirty="0" smtClean="0">
                <a:latin typeface="Times New Roman" pitchFamily="18" charset="0"/>
              </a:rPr>
              <a:t>Are the two parental strands completely unwound before replication begins? </a:t>
            </a:r>
            <a:r>
              <a:rPr lang="en-US" altLang="zh-CN" b="1" dirty="0" smtClean="0">
                <a:solidFill>
                  <a:srgbClr val="FF0000"/>
                </a:solidFill>
                <a:latin typeface="Times New Roman" pitchFamily="18" charset="0"/>
              </a:rPr>
              <a:t>No</a:t>
            </a:r>
            <a:r>
              <a:rPr lang="en-US" altLang="zh-CN" b="1" dirty="0" smtClean="0">
                <a:solidFill>
                  <a:schemeClr val="tx2"/>
                </a:solidFill>
                <a:latin typeface="Times New Roman" pitchFamily="18" charset="0"/>
              </a:rPr>
              <a:t> </a:t>
            </a:r>
          </a:p>
          <a:p>
            <a:pPr eaLnBrk="1" hangingPunct="1">
              <a:lnSpc>
                <a:spcPct val="90000"/>
              </a:lnSpc>
            </a:pPr>
            <a:r>
              <a:rPr lang="en-US" altLang="zh-CN" b="1" dirty="0" smtClean="0">
                <a:latin typeface="Times New Roman" pitchFamily="18" charset="0"/>
              </a:rPr>
              <a:t>Does replication begin at random sites or</a:t>
            </a:r>
            <a:r>
              <a:rPr lang="en-US" altLang="zh-CN" b="1" dirty="0" smtClean="0">
                <a:solidFill>
                  <a:schemeClr val="tx2"/>
                </a:solidFill>
                <a:latin typeface="Times New Roman" pitchFamily="18" charset="0"/>
              </a:rPr>
              <a:t> </a:t>
            </a:r>
            <a:r>
              <a:rPr lang="en-US" altLang="zh-CN" b="1" dirty="0" smtClean="0">
                <a:solidFill>
                  <a:srgbClr val="FF0000"/>
                </a:solidFill>
                <a:latin typeface="Times New Roman" pitchFamily="18" charset="0"/>
              </a:rPr>
              <a:t>at a unique site</a:t>
            </a:r>
            <a:r>
              <a:rPr lang="en-US" altLang="zh-CN" b="1" dirty="0" smtClean="0">
                <a:latin typeface="Times New Roman" pitchFamily="18" charset="0"/>
              </a:rPr>
              <a:t>?</a:t>
            </a:r>
            <a:r>
              <a:rPr lang="en-US" altLang="zh-CN" b="1" dirty="0" smtClean="0">
                <a:solidFill>
                  <a:schemeClr val="tx2"/>
                </a:solidFill>
                <a:latin typeface="Times New Roman" pitchFamily="18" charset="0"/>
              </a:rPr>
              <a:t> </a:t>
            </a:r>
          </a:p>
          <a:p>
            <a:pPr eaLnBrk="1" hangingPunct="1">
              <a:lnSpc>
                <a:spcPct val="90000"/>
              </a:lnSpc>
            </a:pPr>
            <a:r>
              <a:rPr lang="en-US" altLang="zh-CN" b="1" dirty="0" smtClean="0">
                <a:latin typeface="Times New Roman" pitchFamily="18" charset="0"/>
              </a:rPr>
              <a:t>Does DNA replication proceed in one direction or </a:t>
            </a:r>
            <a:r>
              <a:rPr lang="en-US" altLang="zh-CN" b="1" dirty="0" smtClean="0">
                <a:solidFill>
                  <a:srgbClr val="FF0000"/>
                </a:solidFill>
                <a:latin typeface="Times New Roman" pitchFamily="18" charset="0"/>
              </a:rPr>
              <a:t>both directions</a:t>
            </a:r>
            <a:r>
              <a:rPr lang="en-US" altLang="zh-CN" b="1" dirty="0" smtClean="0">
                <a:latin typeface="Times New Roman" pitchFamily="18" charset="0"/>
              </a:rPr>
              <a:t>? </a:t>
            </a:r>
          </a:p>
          <a:p>
            <a:pPr eaLnBrk="1" hangingPunct="1">
              <a:lnSpc>
                <a:spcPct val="90000"/>
              </a:lnSpc>
            </a:pPr>
            <a:r>
              <a:rPr lang="en-US" altLang="zh-CN" b="1" dirty="0" smtClean="0">
                <a:latin typeface="Times New Roman" pitchFamily="18" charset="0"/>
              </a:rPr>
              <a:t>Does overall chain growth occur in </a:t>
            </a:r>
            <a:r>
              <a:rPr lang="en-US" altLang="zh-CN" b="1" dirty="0" smtClean="0">
                <a:solidFill>
                  <a:srgbClr val="FF0000"/>
                </a:solidFill>
                <a:latin typeface="Times New Roman" pitchFamily="18" charset="0"/>
              </a:rPr>
              <a:t>5’  3’</a:t>
            </a:r>
            <a:r>
              <a:rPr lang="en-US" altLang="zh-CN" b="1" dirty="0" smtClean="0">
                <a:latin typeface="Times New Roman" pitchFamily="18" charset="0"/>
              </a:rPr>
              <a:t>, 3’  5’, or both directions?</a:t>
            </a:r>
          </a:p>
        </p:txBody>
      </p:sp>
      <p:sp>
        <p:nvSpPr>
          <p:cNvPr id="56324" name="Line 4"/>
          <p:cNvSpPr>
            <a:spLocks noChangeShapeType="1"/>
          </p:cNvSpPr>
          <p:nvPr/>
        </p:nvSpPr>
        <p:spPr bwMode="auto">
          <a:xfrm>
            <a:off x="6858000" y="5791200"/>
            <a:ext cx="228600" cy="0"/>
          </a:xfrm>
          <a:prstGeom prst="line">
            <a:avLst/>
          </a:prstGeom>
          <a:noFill/>
          <a:ln w="28575">
            <a:solidFill>
              <a:srgbClr val="FF0000"/>
            </a:solidFill>
            <a:round/>
            <a:headEnd/>
            <a:tailEnd type="triangle" w="med" len="med"/>
          </a:ln>
        </p:spPr>
        <p:txBody>
          <a:bodyPr wrap="none" anchor="ctr"/>
          <a:lstStyle/>
          <a:p>
            <a:endParaRPr lang="zh-CN" altLang="en-US"/>
          </a:p>
        </p:txBody>
      </p:sp>
      <p:sp>
        <p:nvSpPr>
          <p:cNvPr id="56325" name="Line 5"/>
          <p:cNvSpPr>
            <a:spLocks noChangeShapeType="1"/>
          </p:cNvSpPr>
          <p:nvPr/>
        </p:nvSpPr>
        <p:spPr bwMode="auto">
          <a:xfrm>
            <a:off x="7924800" y="5791200"/>
            <a:ext cx="228600" cy="0"/>
          </a:xfrm>
          <a:prstGeom prst="line">
            <a:avLst/>
          </a:prstGeom>
          <a:noFill/>
          <a:ln w="28575">
            <a:solidFill>
              <a:schemeClr val="tx1"/>
            </a:solidFill>
            <a:round/>
            <a:headEnd/>
            <a:tailEnd type="triangle" w="med" len="med"/>
          </a:ln>
        </p:spPr>
        <p:txBody>
          <a:bodyPr wrap="none" anchor="ctr"/>
          <a:lstStyle/>
          <a:p>
            <a:endParaRPr lang="zh-CN" altLang="en-US"/>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body" idx="1"/>
          </p:nvPr>
        </p:nvSpPr>
        <p:spPr>
          <a:xfrm>
            <a:off x="323850" y="2276475"/>
            <a:ext cx="8591550" cy="3384550"/>
          </a:xfrm>
        </p:spPr>
        <p:txBody>
          <a:bodyPr/>
          <a:lstStyle/>
          <a:p>
            <a:pPr eaLnBrk="1" hangingPunct="1">
              <a:lnSpc>
                <a:spcPct val="90000"/>
              </a:lnSpc>
            </a:pPr>
            <a:r>
              <a:rPr lang="en-US" altLang="zh-CN" b="1" dirty="0" smtClean="0">
                <a:latin typeface="Times New Roman" pitchFamily="18" charset="0"/>
              </a:rPr>
              <a:t>What mechanisms ensure that DNA replicates once per cell division?</a:t>
            </a:r>
            <a:r>
              <a:rPr lang="en-US" altLang="zh-CN" b="1" dirty="0" smtClean="0">
                <a:solidFill>
                  <a:srgbClr val="FF0000"/>
                </a:solidFill>
                <a:latin typeface="Times New Roman" pitchFamily="18" charset="0"/>
              </a:rPr>
              <a:t> (methylation of GATC)</a:t>
            </a:r>
            <a:r>
              <a:rPr lang="en-US" altLang="zh-CN" b="1" dirty="0" smtClean="0">
                <a:solidFill>
                  <a:srgbClr val="0000FF"/>
                </a:solidFill>
                <a:latin typeface="Times New Roman" pitchFamily="18" charset="0"/>
              </a:rPr>
              <a:t> </a:t>
            </a:r>
            <a:endParaRPr lang="en-US" altLang="zh-CN" b="1" dirty="0" smtClean="0">
              <a:latin typeface="Times New Roman" pitchFamily="18" charset="0"/>
            </a:endParaRPr>
          </a:p>
          <a:p>
            <a:pPr eaLnBrk="1" hangingPunct="1">
              <a:lnSpc>
                <a:spcPct val="90000"/>
              </a:lnSpc>
            </a:pPr>
            <a:r>
              <a:rPr lang="en-US" altLang="zh-CN" b="1" dirty="0" smtClean="0">
                <a:latin typeface="Times New Roman" pitchFamily="18" charset="0"/>
              </a:rPr>
              <a:t>What enzymes take part in DNA synthesis? </a:t>
            </a:r>
            <a:r>
              <a:rPr lang="en-US" altLang="zh-CN" b="1" dirty="0" smtClean="0">
                <a:solidFill>
                  <a:srgbClr val="FF0000"/>
                </a:solidFill>
                <a:latin typeface="Times New Roman" pitchFamily="18" charset="0"/>
              </a:rPr>
              <a:t>(DNA polymerases)</a:t>
            </a:r>
          </a:p>
          <a:p>
            <a:pPr eaLnBrk="1" hangingPunct="1">
              <a:lnSpc>
                <a:spcPct val="90000"/>
              </a:lnSpc>
            </a:pPr>
            <a:r>
              <a:rPr lang="en-US" altLang="zh-CN" b="1" dirty="0" smtClean="0">
                <a:latin typeface="Times New Roman" pitchFamily="18" charset="0"/>
              </a:rPr>
              <a:t>How does duplication of the long helical duplex occur without the strands becoming tangled? </a:t>
            </a:r>
            <a:r>
              <a:rPr lang="en-US" altLang="zh-CN" b="1" dirty="0" smtClean="0">
                <a:solidFill>
                  <a:srgbClr val="FF0000"/>
                </a:solidFill>
                <a:latin typeface="Times New Roman" pitchFamily="18" charset="0"/>
              </a:rPr>
              <a:t>(Topoisomerases)</a:t>
            </a:r>
            <a:endParaRPr lang="en-US" altLang="zh-CN" b="1" dirty="0" smtClean="0">
              <a:latin typeface="Times New Roman" pitchFamily="18" charset="0"/>
            </a:endParaRPr>
          </a:p>
          <a:p>
            <a:pPr eaLnBrk="1" hangingPunct="1">
              <a:lnSpc>
                <a:spcPct val="90000"/>
              </a:lnSpc>
            </a:pPr>
            <a:endParaRPr lang="en-US" altLang="zh-CN" b="1" dirty="0" smtClean="0">
              <a:latin typeface="Times New Roman" pitchFamily="18" charset="0"/>
            </a:endParaRPr>
          </a:p>
        </p:txBody>
      </p:sp>
      <p:sp>
        <p:nvSpPr>
          <p:cNvPr id="57347" name="Rectangle 3"/>
          <p:cNvSpPr>
            <a:spLocks noGrp="1" noChangeArrowheads="1"/>
          </p:cNvSpPr>
          <p:nvPr>
            <p:ph type="title"/>
          </p:nvPr>
        </p:nvSpPr>
        <p:spPr>
          <a:xfrm>
            <a:off x="0" y="533400"/>
            <a:ext cx="9144000" cy="1112838"/>
          </a:xfrm>
          <a:noFill/>
        </p:spPr>
        <p:txBody>
          <a:bodyPr/>
          <a:lstStyle/>
          <a:p>
            <a:pPr eaLnBrk="1" hangingPunct="1"/>
            <a:r>
              <a:rPr lang="en-US" altLang="zh-CN" sz="4800" b="1" dirty="0" smtClean="0">
                <a:solidFill>
                  <a:srgbClr val="0000FF"/>
                </a:solidFill>
                <a:latin typeface="Times New Roman" pitchFamily="18" charset="0"/>
              </a:rPr>
              <a:t>A variety of simple questions were asked about DNA replication (continued)</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poli"/>
          <p:cNvPicPr>
            <a:picLocks noChangeAspect="1" noChangeArrowheads="1"/>
          </p:cNvPicPr>
          <p:nvPr/>
        </p:nvPicPr>
        <p:blipFill>
          <a:blip r:embed="rId2"/>
          <a:srcRect/>
          <a:stretch>
            <a:fillRect/>
          </a:stretch>
        </p:blipFill>
        <p:spPr bwMode="auto">
          <a:xfrm>
            <a:off x="0" y="1371600"/>
            <a:ext cx="9144000" cy="2117725"/>
          </a:xfrm>
          <a:prstGeom prst="rect">
            <a:avLst/>
          </a:prstGeom>
          <a:noFill/>
          <a:ln w="9525">
            <a:noFill/>
            <a:miter lim="800000"/>
            <a:headEnd/>
            <a:tailEnd/>
          </a:ln>
        </p:spPr>
      </p:pic>
      <p:sp>
        <p:nvSpPr>
          <p:cNvPr id="58371" name="Rectangle 3"/>
          <p:cNvSpPr>
            <a:spLocks noChangeArrowheads="1"/>
          </p:cNvSpPr>
          <p:nvPr/>
        </p:nvSpPr>
        <p:spPr bwMode="auto">
          <a:xfrm>
            <a:off x="533400" y="3505200"/>
            <a:ext cx="8197850" cy="2289175"/>
          </a:xfrm>
          <a:prstGeom prst="rect">
            <a:avLst/>
          </a:prstGeom>
          <a:noFill/>
          <a:ln w="9525">
            <a:noFill/>
            <a:miter lim="800000"/>
            <a:headEnd/>
            <a:tailEnd/>
          </a:ln>
        </p:spPr>
        <p:txBody>
          <a:bodyPr wrap="none">
            <a:spAutoFit/>
          </a:bodyPr>
          <a:lstStyle/>
          <a:p>
            <a:r>
              <a:rPr kumimoji="1" lang="en-US" altLang="zh-CN" sz="3600" b="1" dirty="0">
                <a:latin typeface="Times New Roman" pitchFamily="18" charset="0"/>
              </a:rPr>
              <a:t>DNA polymerase I has three enzymatic </a:t>
            </a:r>
          </a:p>
          <a:p>
            <a:r>
              <a:rPr kumimoji="1" lang="en-US" altLang="zh-CN" sz="3600" b="1" dirty="0">
                <a:latin typeface="Times New Roman" pitchFamily="18" charset="0"/>
              </a:rPr>
              <a:t>activities in a single polypeptide chain, </a:t>
            </a:r>
          </a:p>
          <a:p>
            <a:r>
              <a:rPr kumimoji="1" lang="en-US" altLang="zh-CN" sz="3600" b="1" dirty="0">
                <a:latin typeface="Times New Roman" pitchFamily="18" charset="0"/>
              </a:rPr>
              <a:t>which can be cleaved into two functional </a:t>
            </a:r>
          </a:p>
          <a:p>
            <a:r>
              <a:rPr kumimoji="1" lang="en-US" altLang="zh-CN" sz="3600" b="1" dirty="0">
                <a:latin typeface="Times New Roman" pitchFamily="18" charset="0"/>
              </a:rPr>
              <a:t>parts by mild protease treatment.</a:t>
            </a:r>
          </a:p>
        </p:txBody>
      </p:sp>
      <p:sp>
        <p:nvSpPr>
          <p:cNvPr id="58372" name="AutoShape 4"/>
          <p:cNvSpPr>
            <a:spLocks noChangeArrowheads="1"/>
          </p:cNvSpPr>
          <p:nvPr/>
        </p:nvSpPr>
        <p:spPr bwMode="auto">
          <a:xfrm>
            <a:off x="3200400" y="1143000"/>
            <a:ext cx="228600" cy="1143000"/>
          </a:xfrm>
          <a:prstGeom prst="downArrow">
            <a:avLst>
              <a:gd name="adj1" fmla="val 50000"/>
              <a:gd name="adj2" fmla="val 125000"/>
            </a:avLst>
          </a:prstGeom>
          <a:solidFill>
            <a:schemeClr val="accent1"/>
          </a:solidFill>
          <a:ln w="9525">
            <a:solidFill>
              <a:schemeClr val="tx1"/>
            </a:solidFill>
            <a:miter lim="800000"/>
            <a:headEnd/>
            <a:tailEnd/>
          </a:ln>
        </p:spPr>
        <p:txBody>
          <a:bodyPr wrap="none" anchor="ctr"/>
          <a:lstStyle/>
          <a:p>
            <a:endParaRPr lang="zh-CN" altLang="en-US"/>
          </a:p>
        </p:txBody>
      </p:sp>
      <p:sp>
        <p:nvSpPr>
          <p:cNvPr id="58373" name="Rectangle 5"/>
          <p:cNvSpPr>
            <a:spLocks noChangeArrowheads="1"/>
          </p:cNvSpPr>
          <p:nvPr/>
        </p:nvSpPr>
        <p:spPr bwMode="auto">
          <a:xfrm>
            <a:off x="2286000" y="457200"/>
            <a:ext cx="3244850" cy="579438"/>
          </a:xfrm>
          <a:prstGeom prst="rect">
            <a:avLst/>
          </a:prstGeom>
          <a:noFill/>
          <a:ln w="9525">
            <a:noFill/>
            <a:miter lim="800000"/>
            <a:headEnd/>
            <a:tailEnd/>
          </a:ln>
        </p:spPr>
        <p:txBody>
          <a:bodyPr wrap="none">
            <a:spAutoFit/>
          </a:bodyPr>
          <a:lstStyle/>
          <a:p>
            <a:pPr eaLnBrk="0" hangingPunct="0"/>
            <a:r>
              <a:rPr kumimoji="1" lang="en-US" altLang="zh-CN" sz="3200" b="1" dirty="0">
                <a:solidFill>
                  <a:srgbClr val="FF0000"/>
                </a:solidFill>
                <a:latin typeface="Times New Roman" pitchFamily="18" charset="0"/>
              </a:rPr>
              <a:t>Protease cleavage</a:t>
            </a:r>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200025" y="279400"/>
          <a:ext cx="8743950" cy="6299201"/>
        </p:xfrm>
        <a:graphic>
          <a:graphicData uri="http://schemas.openxmlformats.org/drawingml/2006/table">
            <a:tbl>
              <a:tblPr firstRow="1" bandRow="1">
                <a:tableStyleId>{69012ECD-51FC-41F1-AA8D-1B2483CD663E}</a:tableStyleId>
              </a:tblPr>
              <a:tblGrid>
                <a:gridCol w="1009036">
                  <a:extLst>
                    <a:ext uri="{9D8B030D-6E8A-4147-A177-3AD203B41FA5}">
                      <a16:colId xmlns:a16="http://schemas.microsoft.com/office/drawing/2014/main" val="20000"/>
                    </a:ext>
                  </a:extLst>
                </a:gridCol>
                <a:gridCol w="475400">
                  <a:extLst>
                    <a:ext uri="{9D8B030D-6E8A-4147-A177-3AD203B41FA5}">
                      <a16:colId xmlns:a16="http://schemas.microsoft.com/office/drawing/2014/main" val="20001"/>
                    </a:ext>
                  </a:extLst>
                </a:gridCol>
                <a:gridCol w="916598">
                  <a:extLst>
                    <a:ext uri="{9D8B030D-6E8A-4147-A177-3AD203B41FA5}">
                      <a16:colId xmlns:a16="http://schemas.microsoft.com/office/drawing/2014/main" val="20002"/>
                    </a:ext>
                  </a:extLst>
                </a:gridCol>
                <a:gridCol w="1270018">
                  <a:extLst>
                    <a:ext uri="{9D8B030D-6E8A-4147-A177-3AD203B41FA5}">
                      <a16:colId xmlns:a16="http://schemas.microsoft.com/office/drawing/2014/main" val="20003"/>
                    </a:ext>
                  </a:extLst>
                </a:gridCol>
                <a:gridCol w="1112163">
                  <a:extLst>
                    <a:ext uri="{9D8B030D-6E8A-4147-A177-3AD203B41FA5}">
                      <a16:colId xmlns:a16="http://schemas.microsoft.com/office/drawing/2014/main" val="20004"/>
                    </a:ext>
                  </a:extLst>
                </a:gridCol>
                <a:gridCol w="1966017">
                  <a:extLst>
                    <a:ext uri="{9D8B030D-6E8A-4147-A177-3AD203B41FA5}">
                      <a16:colId xmlns:a16="http://schemas.microsoft.com/office/drawing/2014/main" val="20005"/>
                    </a:ext>
                  </a:extLst>
                </a:gridCol>
                <a:gridCol w="1994718">
                  <a:extLst>
                    <a:ext uri="{9D8B030D-6E8A-4147-A177-3AD203B41FA5}">
                      <a16:colId xmlns:a16="http://schemas.microsoft.com/office/drawing/2014/main" val="20006"/>
                    </a:ext>
                  </a:extLst>
                </a:gridCol>
              </a:tblGrid>
              <a:tr h="365802">
                <a:tc gridSpan="2">
                  <a:txBody>
                    <a:bodyPr/>
                    <a:lstStyle/>
                    <a:p>
                      <a:pPr algn="ctr"/>
                      <a:r>
                        <a:rPr lang="en-US" sz="1800" dirty="0" smtClean="0"/>
                        <a:t>TABLE 25-2</a:t>
                      </a:r>
                      <a:endParaRPr lang="en-US" sz="1800" dirty="0"/>
                    </a:p>
                  </a:txBody>
                  <a:tcPr marT="45725" marB="45725">
                    <a:lnL w="12700" cap="flat" cmpd="sng" algn="ctr">
                      <a:solidFill>
                        <a:srgbClr val="808080">
                          <a:lumMod val="75000"/>
                        </a:srgbClr>
                      </a:solidFill>
                      <a:prstDash val="solid"/>
                      <a:round/>
                      <a:headEnd type="none" w="med" len="med"/>
                      <a:tailEnd type="none" w="med" len="med"/>
                    </a:lnL>
                    <a:lnT w="12700" cap="flat" cmpd="sng" algn="ctr">
                      <a:solidFill>
                        <a:srgbClr val="808080">
                          <a:lumMod val="75000"/>
                        </a:srgbClr>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470F26"/>
                    </a:solidFill>
                  </a:tcPr>
                </a:tc>
                <a:tc hMerge="1">
                  <a:txBody>
                    <a:bodyPr/>
                    <a:lstStyle/>
                    <a:p>
                      <a:endParaRPr lang="en-US"/>
                    </a:p>
                  </a:txBody>
                  <a:tcPr/>
                </a:tc>
                <a:tc gridSpan="5">
                  <a:txBody>
                    <a:bodyPr/>
                    <a:lstStyle/>
                    <a:p>
                      <a:r>
                        <a:rPr lang="en-US" sz="1800" b="1" kern="1200" baseline="0" dirty="0" smtClean="0">
                          <a:solidFill>
                            <a:schemeClr val="bg1"/>
                          </a:solidFill>
                          <a:latin typeface="+mn-lt"/>
                          <a:ea typeface="+mn-ea"/>
                          <a:cs typeface="+mn-cs"/>
                        </a:rPr>
                        <a:t>Subunits of DNA Polymerase III of </a:t>
                      </a:r>
                      <a:r>
                        <a:rPr lang="en-US" sz="1800" b="1" i="1" kern="1200" baseline="0" dirty="0" smtClean="0">
                          <a:solidFill>
                            <a:schemeClr val="bg1"/>
                          </a:solidFill>
                          <a:latin typeface="+mn-lt"/>
                          <a:ea typeface="+mn-ea"/>
                          <a:cs typeface="+mn-cs"/>
                        </a:rPr>
                        <a:t>E. coli</a:t>
                      </a:r>
                      <a:endParaRPr lang="en-US" sz="1800" i="1" dirty="0">
                        <a:solidFill>
                          <a:schemeClr val="bg1"/>
                        </a:solidFill>
                      </a:endParaRPr>
                    </a:p>
                  </a:txBody>
                  <a:tcPr marT="45725" marB="45725">
                    <a:lnT w="12700" cap="flat" cmpd="sng" algn="ctr">
                      <a:solidFill>
                        <a:srgbClr val="808080">
                          <a:lumMod val="75000"/>
                        </a:srgbClr>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67B81"/>
                    </a:solidFill>
                  </a:tcPr>
                </a:tc>
                <a:tc hMerge="1">
                  <a:txBody>
                    <a:bodyPr/>
                    <a:lstStyle/>
                    <a:p>
                      <a:endParaRPr lang="en-US" dirty="0"/>
                    </a:p>
                  </a:txBody>
                  <a:tcPr/>
                </a:tc>
                <a:tc hMerge="1">
                  <a:txBody>
                    <a:bodyPr/>
                    <a:lstStyle/>
                    <a:p>
                      <a:endParaRPr lang="en-US"/>
                    </a:p>
                  </a:txBody>
                  <a:tcPr/>
                </a:tc>
                <a:tc hMerge="1">
                  <a:txBody>
                    <a:bodyPr/>
                    <a:lstStyle/>
                    <a:p>
                      <a:endParaRPr lang="en-US" sz="1800" dirty="0">
                        <a:solidFill>
                          <a:schemeClr val="bg1"/>
                        </a:solidFill>
                      </a:endParaRPr>
                    </a:p>
                  </a:txBody>
                  <a:tcPr anchor="ctr">
                    <a:lnT w="12700" cap="flat" cmpd="sng" algn="ctr">
                      <a:solidFill>
                        <a:srgbClr val="808080">
                          <a:lumMod val="75000"/>
                        </a:srgbClr>
                      </a:solidFill>
                      <a:prstDash val="solid"/>
                      <a:round/>
                      <a:headEnd type="none" w="med" len="med"/>
                      <a:tailEnd type="none" w="med" len="med"/>
                    </a:lnT>
                    <a:lnB w="12700" cap="flat" cmpd="sng" algn="ctr">
                      <a:solidFill>
                        <a:srgbClr val="808080">
                          <a:lumMod val="75000"/>
                        </a:srgbClr>
                      </a:solidFill>
                      <a:prstDash val="solid"/>
                      <a:round/>
                      <a:headEnd type="none" w="med" len="med"/>
                      <a:tailEnd type="none" w="med" len="med"/>
                    </a:lnB>
                    <a:solidFill>
                      <a:srgbClr val="667B81"/>
                    </a:solidFill>
                  </a:tcPr>
                </a:tc>
                <a:tc hMerge="1">
                  <a:txBody>
                    <a:bodyPr/>
                    <a:lstStyle/>
                    <a:p>
                      <a:endParaRPr lang="en-US" sz="1800" dirty="0">
                        <a:solidFill>
                          <a:schemeClr val="bg1"/>
                        </a:solidFill>
                      </a:endParaRPr>
                    </a:p>
                  </a:txBody>
                  <a:tcPr anchor="ctr">
                    <a:lnT w="12700" cap="flat" cmpd="sng" algn="ctr">
                      <a:solidFill>
                        <a:srgbClr val="808080">
                          <a:lumMod val="75000"/>
                        </a:srgbClr>
                      </a:solidFill>
                      <a:prstDash val="solid"/>
                      <a:round/>
                      <a:headEnd type="none" w="med" len="med"/>
                      <a:tailEnd type="none" w="med" len="med"/>
                    </a:lnT>
                    <a:lnB w="12700" cap="flat" cmpd="sng" algn="ctr">
                      <a:solidFill>
                        <a:srgbClr val="808080">
                          <a:lumMod val="75000"/>
                        </a:srgbClr>
                      </a:solidFill>
                      <a:prstDash val="solid"/>
                      <a:round/>
                      <a:headEnd type="none" w="med" len="med"/>
                      <a:tailEnd type="none" w="med" len="med"/>
                    </a:lnB>
                    <a:solidFill>
                      <a:srgbClr val="667B81"/>
                    </a:solidFill>
                  </a:tcPr>
                </a:tc>
                <a:extLst>
                  <a:ext uri="{0D108BD9-81ED-4DB2-BD59-A6C34878D82A}">
                    <a16:rowId xmlns:a16="http://schemas.microsoft.com/office/drawing/2014/main" val="10000"/>
                  </a:ext>
                </a:extLst>
              </a:tr>
              <a:tr h="685878">
                <a:tc>
                  <a:txBody>
                    <a:bodyPr/>
                    <a:lstStyle/>
                    <a:p>
                      <a:pPr algn="ctr"/>
                      <a:r>
                        <a:rPr lang="en-US" sz="1300" b="1" dirty="0" smtClean="0"/>
                        <a:t>Subunit</a:t>
                      </a:r>
                      <a:endParaRPr lang="en-US" sz="1300" b="1" dirty="0"/>
                    </a:p>
                  </a:txBody>
                  <a:tcPr marT="45725" marB="45725" anchor="ctr">
                    <a:lnL w="12700" cap="flat" cmpd="sng" algn="ctr">
                      <a:solidFill>
                        <a:srgbClr val="808080">
                          <a:lumMod val="75000"/>
                        </a:srgbClr>
                      </a:solidFill>
                      <a:prstDash val="solid"/>
                      <a:round/>
                      <a:headEnd type="none" w="med" len="med"/>
                      <a:tailEnd type="none" w="med" len="med"/>
                    </a:lnL>
                    <a:lnT w="12700" cap="flat" cmpd="sng" algn="ctr">
                      <a:solidFill>
                        <a:scrgbClr r="0" g="0" b="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4E5E4"/>
                    </a:solidFill>
                  </a:tcPr>
                </a:tc>
                <a:tc gridSpan="2">
                  <a:txBody>
                    <a:bodyPr/>
                    <a:lstStyle/>
                    <a:p>
                      <a:pPr algn="ctr"/>
                      <a:r>
                        <a:rPr lang="en-US" sz="1300" b="1" dirty="0" smtClean="0"/>
                        <a:t>Number of subunits per holoenzyme</a:t>
                      </a:r>
                      <a:endParaRPr lang="en-US" sz="1300" b="1" dirty="0"/>
                    </a:p>
                  </a:txBody>
                  <a:tcPr marT="45725" marB="45725" anchor="ctr">
                    <a:lnT w="12700" cap="flat" cmpd="sng" algn="ctr">
                      <a:solidFill>
                        <a:scrgbClr r="0" g="0" b="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4E5E4"/>
                    </a:solidFill>
                  </a:tcPr>
                </a:tc>
                <a:tc hMerge="1">
                  <a:txBody>
                    <a:bodyPr/>
                    <a:lstStyle/>
                    <a:p>
                      <a:endParaRPr lang="en-US"/>
                    </a:p>
                  </a:txBody>
                  <a:tcPr/>
                </a:tc>
                <a:tc>
                  <a:txBody>
                    <a:bodyPr/>
                    <a:lstStyle/>
                    <a:p>
                      <a:pPr algn="ctr"/>
                      <a:r>
                        <a:rPr lang="en-US" sz="1300" b="1" i="1" baseline="0" dirty="0" smtClean="0"/>
                        <a:t>M</a:t>
                      </a:r>
                      <a:r>
                        <a:rPr lang="en-US" sz="1300" b="1" baseline="-25000" dirty="0" smtClean="0"/>
                        <a:t>r</a:t>
                      </a:r>
                      <a:r>
                        <a:rPr lang="en-US" sz="1300" b="1" baseline="0" dirty="0" smtClean="0"/>
                        <a:t> of subunit</a:t>
                      </a:r>
                      <a:endParaRPr lang="en-US" sz="1300" b="1" baseline="0" dirty="0"/>
                    </a:p>
                  </a:txBody>
                  <a:tcPr marT="45725" marB="45725" anchor="ctr">
                    <a:lnT w="12700" cap="flat" cmpd="sng" algn="ctr">
                      <a:solidFill>
                        <a:scrgbClr r="0" g="0" b="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4E5E4"/>
                    </a:solidFill>
                  </a:tcPr>
                </a:tc>
                <a:tc>
                  <a:txBody>
                    <a:bodyPr/>
                    <a:lstStyle/>
                    <a:p>
                      <a:pPr algn="ctr"/>
                      <a:r>
                        <a:rPr lang="en-US" sz="1300" b="1" baseline="0" dirty="0" smtClean="0"/>
                        <a:t>Gene</a:t>
                      </a:r>
                      <a:endParaRPr lang="en-US" sz="1300" b="1" baseline="0" dirty="0"/>
                    </a:p>
                  </a:txBody>
                  <a:tcPr marT="45725" marB="45725" anchor="ctr">
                    <a:lnT w="12700" cap="flat" cmpd="sng" algn="ctr">
                      <a:solidFill>
                        <a:scrgbClr r="0" g="0" b="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4E5E4"/>
                    </a:solidFill>
                  </a:tcPr>
                </a:tc>
                <a:tc>
                  <a:txBody>
                    <a:bodyPr/>
                    <a:lstStyle/>
                    <a:p>
                      <a:pPr algn="ctr"/>
                      <a:r>
                        <a:rPr lang="en-US" sz="1300" b="1" baseline="0" dirty="0" smtClean="0">
                          <a:solidFill>
                            <a:schemeClr val="tx1"/>
                          </a:solidFill>
                        </a:rPr>
                        <a:t>Function of subunit</a:t>
                      </a:r>
                      <a:endParaRPr lang="en-US" sz="1300" b="1" baseline="0" dirty="0">
                        <a:solidFill>
                          <a:schemeClr val="tx1"/>
                        </a:solidFill>
                      </a:endParaRPr>
                    </a:p>
                  </a:txBody>
                  <a:tcPr marT="45725" marB="45725" anchor="ctr">
                    <a:lnT w="12700" cap="flat" cmpd="sng" algn="ctr">
                      <a:solidFill>
                        <a:scrgbClr r="0" g="0" b="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4E5E4"/>
                    </a:solidFill>
                  </a:tcPr>
                </a:tc>
                <a:tc>
                  <a:txBody>
                    <a:bodyPr/>
                    <a:lstStyle/>
                    <a:p>
                      <a:pPr algn="ctr"/>
                      <a:endParaRPr lang="en-US" sz="1300" b="1" baseline="0" dirty="0">
                        <a:solidFill>
                          <a:schemeClr val="tx1"/>
                        </a:solidFill>
                      </a:endParaRPr>
                    </a:p>
                  </a:txBody>
                  <a:tcPr marT="45725" marB="45725" anchor="ctr">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4E5E4"/>
                    </a:solidFill>
                  </a:tcPr>
                </a:tc>
                <a:extLst>
                  <a:ext uri="{0D108BD9-81ED-4DB2-BD59-A6C34878D82A}">
                    <a16:rowId xmlns:a16="http://schemas.microsoft.com/office/drawing/2014/main" val="10001"/>
                  </a:ext>
                </a:extLst>
              </a:tr>
              <a:tr h="289593">
                <a:tc>
                  <a:txBody>
                    <a:bodyPr/>
                    <a:lstStyle/>
                    <a:p>
                      <a:pPr algn="ctr"/>
                      <a:r>
                        <a:rPr lang="en-US" sz="1300" i="1" dirty="0" smtClean="0">
                          <a:latin typeface="Symbol" charset="2"/>
                          <a:cs typeface="Symbol" charset="2"/>
                        </a:rPr>
                        <a:t>a</a:t>
                      </a:r>
                      <a:endParaRPr lang="en-US" sz="1300" i="1" dirty="0">
                        <a:latin typeface="Symbol" charset="2"/>
                        <a:cs typeface="Symbol" charset="2"/>
                      </a:endParaRPr>
                    </a:p>
                  </a:txBody>
                  <a:tcPr marT="45725" marB="45725">
                    <a:lnL w="9525"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US" sz="1300" dirty="0" smtClean="0"/>
                        <a:t>3</a:t>
                      </a:r>
                      <a:endParaRPr lang="en-US" sz="1300" dirty="0"/>
                    </a:p>
                  </a:txBody>
                  <a:tcPr marT="45725" marB="45725">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algn="ctr"/>
                      <a:r>
                        <a:rPr lang="en-US" sz="1300" dirty="0" smtClean="0"/>
                        <a:t>129,900</a:t>
                      </a:r>
                      <a:endParaRPr lang="en-US" sz="1300" dirty="0"/>
                    </a:p>
                  </a:txBody>
                  <a:tcPr marT="45725" marB="45725">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00" i="1" dirty="0" smtClean="0"/>
                        <a:t>polC </a:t>
                      </a:r>
                      <a:r>
                        <a:rPr lang="en-US" sz="1300" dirty="0" smtClean="0"/>
                        <a:t>(</a:t>
                      </a:r>
                      <a:r>
                        <a:rPr lang="en-US" sz="1300" i="1" dirty="0" smtClean="0"/>
                        <a:t>dnaE</a:t>
                      </a:r>
                      <a:r>
                        <a:rPr lang="en-US" sz="1300" dirty="0" smtClean="0"/>
                        <a:t>)</a:t>
                      </a:r>
                      <a:endParaRPr lang="en-US" sz="1300" dirty="0"/>
                    </a:p>
                  </a:txBody>
                  <a:tcPr marT="45725" marB="45725">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00" b="0" i="0" baseline="0" dirty="0" smtClean="0">
                          <a:solidFill>
                            <a:srgbClr val="000000"/>
                          </a:solidFill>
                        </a:rPr>
                        <a:t>Polymerization activity</a:t>
                      </a:r>
                      <a:endParaRPr lang="en-US" sz="1300" b="0" i="0" baseline="0" dirty="0">
                        <a:solidFill>
                          <a:srgbClr val="000000"/>
                        </a:solidFill>
                      </a:endParaRPr>
                    </a:p>
                  </a:txBody>
                  <a:tcPr marT="45725" marB="45725">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r>
                        <a:rPr lang="en-US" sz="1300" b="0" i="0" baseline="0" dirty="0" smtClean="0">
                          <a:solidFill>
                            <a:srgbClr val="000000"/>
                          </a:solidFill>
                        </a:rPr>
                        <a:t>Core polymerase</a:t>
                      </a:r>
                      <a:endParaRPr lang="en-US" sz="1300" b="0" i="0" baseline="0" dirty="0">
                        <a:solidFill>
                          <a:srgbClr val="000000"/>
                        </a:solidFill>
                      </a:endParaRPr>
                    </a:p>
                  </a:txBody>
                  <a:tcPr marT="45725" marB="45725" anchor="ct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02977">
                <a:tc>
                  <a:txBody>
                    <a:bodyPr/>
                    <a:lstStyle/>
                    <a:p>
                      <a:pPr algn="ctr"/>
                      <a:r>
                        <a:rPr lang="en-US" sz="1300" i="1" dirty="0" smtClean="0">
                          <a:latin typeface="Symbol" charset="2"/>
                          <a:cs typeface="Symbol" charset="2"/>
                        </a:rPr>
                        <a:t>e</a:t>
                      </a:r>
                      <a:endParaRPr lang="en-US" sz="1300" i="1" dirty="0">
                        <a:latin typeface="Symbol" charset="2"/>
                        <a:cs typeface="Symbol" charset="2"/>
                      </a:endParaRPr>
                    </a:p>
                  </a:txBody>
                  <a:tcPr marT="45725" marB="45725">
                    <a:lnL w="9525"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US" sz="1300" dirty="0" smtClean="0"/>
                        <a:t>3</a:t>
                      </a:r>
                      <a:endParaRPr lang="en-US" sz="1300" dirty="0"/>
                    </a:p>
                  </a:txBody>
                  <a:tcPr marT="45725" marB="45725">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algn="ctr"/>
                      <a:r>
                        <a:rPr lang="en-US" sz="1300" dirty="0" smtClean="0"/>
                        <a:t>27,500</a:t>
                      </a:r>
                      <a:endParaRPr lang="en-US" sz="1300" dirty="0"/>
                    </a:p>
                  </a:txBody>
                  <a:tcPr marT="45725" marB="45725">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00" i="1" dirty="0" smtClean="0"/>
                        <a:t>dnaQ </a:t>
                      </a:r>
                      <a:r>
                        <a:rPr lang="en-US" sz="1300" dirty="0" smtClean="0"/>
                        <a:t>(</a:t>
                      </a:r>
                      <a:r>
                        <a:rPr lang="en-US" sz="1300" i="1" dirty="0" smtClean="0"/>
                        <a:t>mutD</a:t>
                      </a:r>
                      <a:r>
                        <a:rPr lang="en-US" sz="1300" dirty="0" smtClean="0"/>
                        <a:t>)</a:t>
                      </a:r>
                      <a:endParaRPr lang="en-US" sz="1300" dirty="0"/>
                    </a:p>
                  </a:txBody>
                  <a:tcPr marT="45725" marB="45725">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00" b="0" i="0" baseline="0" dirty="0" smtClean="0">
                          <a:solidFill>
                            <a:srgbClr val="000000"/>
                          </a:solidFill>
                        </a:rPr>
                        <a:t>3' </a:t>
                      </a:r>
                      <a:r>
                        <a:rPr lang="en-US" sz="1400" b="0" i="0" baseline="0" dirty="0" smtClean="0">
                          <a:solidFill>
                            <a:srgbClr val="000000"/>
                          </a:solidFill>
                          <a:sym typeface="Wingdings"/>
                        </a:rPr>
                        <a:t></a:t>
                      </a:r>
                      <a:r>
                        <a:rPr lang="en-US" sz="1300" b="0" i="0" baseline="0" dirty="0" smtClean="0">
                          <a:solidFill>
                            <a:srgbClr val="000000"/>
                          </a:solidFill>
                        </a:rPr>
                        <a:t> 5' proofreading</a:t>
                      </a:r>
                    </a:p>
                    <a:p>
                      <a:pPr algn="ctr"/>
                      <a:r>
                        <a:rPr lang="en-US" sz="1300" b="0" i="0" baseline="0" dirty="0" smtClean="0">
                          <a:solidFill>
                            <a:srgbClr val="000000"/>
                          </a:solidFill>
                        </a:rPr>
                        <a:t>exonuclease</a:t>
                      </a:r>
                      <a:endParaRPr lang="en-US" sz="1300" b="0" i="0" baseline="0" dirty="0">
                        <a:solidFill>
                          <a:srgbClr val="000000"/>
                        </a:solidFill>
                      </a:endParaRPr>
                    </a:p>
                  </a:txBody>
                  <a:tcPr marT="45725" marB="45725">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endParaRPr lang="en-US" sz="1300" b="0" i="0" baseline="0" dirty="0">
                        <a:solidFill>
                          <a:srgbClr val="000000"/>
                        </a:solidFill>
                      </a:endParaRPr>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87736">
                <a:tc>
                  <a:txBody>
                    <a:bodyPr/>
                    <a:lstStyle/>
                    <a:p>
                      <a:pPr algn="ctr"/>
                      <a:r>
                        <a:rPr lang="en-US" sz="1300" i="1" dirty="0" smtClean="0">
                          <a:latin typeface="Symbol" charset="2"/>
                          <a:cs typeface="Symbol" charset="2"/>
                        </a:rPr>
                        <a:t>q</a:t>
                      </a:r>
                      <a:endParaRPr lang="en-US" sz="1300" i="1" dirty="0">
                        <a:latin typeface="Symbol" charset="2"/>
                        <a:cs typeface="Symbol" charset="2"/>
                      </a:endParaRPr>
                    </a:p>
                  </a:txBody>
                  <a:tcPr marT="45725" marB="45725">
                    <a:lnL w="9525"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US" sz="1300" dirty="0" smtClean="0"/>
                        <a:t>3</a:t>
                      </a:r>
                      <a:endParaRPr lang="en-US" sz="1300" dirty="0"/>
                    </a:p>
                  </a:txBody>
                  <a:tcPr marT="45725" marB="45725">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algn="ctr"/>
                      <a:r>
                        <a:rPr lang="en-US" sz="1300" dirty="0" smtClean="0"/>
                        <a:t>8,600</a:t>
                      </a:r>
                      <a:endParaRPr lang="en-US" sz="1300" dirty="0"/>
                    </a:p>
                  </a:txBody>
                  <a:tcPr marT="45725" marB="45725">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00" i="1" dirty="0" smtClean="0"/>
                        <a:t>holE</a:t>
                      </a:r>
                      <a:endParaRPr lang="en-US" sz="1300" i="1" dirty="0"/>
                    </a:p>
                  </a:txBody>
                  <a:tcPr marT="45725" marB="45725">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b="0" i="0" baseline="0" dirty="0" smtClean="0">
                          <a:solidFill>
                            <a:srgbClr val="000000"/>
                          </a:solidFill>
                        </a:rPr>
                        <a:t>Stabilization of </a:t>
                      </a:r>
                      <a:r>
                        <a:rPr lang="en-US" sz="1300" i="1" dirty="0" smtClean="0">
                          <a:latin typeface="Symbol" charset="2"/>
                          <a:cs typeface="Symbol" charset="2"/>
                        </a:rPr>
                        <a:t>e</a:t>
                      </a:r>
                    </a:p>
                    <a:p>
                      <a:pPr algn="ctr"/>
                      <a:r>
                        <a:rPr lang="en-US" sz="1300" b="0" i="0" baseline="0" dirty="0" smtClean="0">
                          <a:solidFill>
                            <a:srgbClr val="000000"/>
                          </a:solidFill>
                        </a:rPr>
                        <a:t> subunit</a:t>
                      </a:r>
                      <a:endParaRPr lang="en-US" sz="1300" b="0" i="0" baseline="0" dirty="0">
                        <a:solidFill>
                          <a:srgbClr val="000000"/>
                        </a:solidFill>
                      </a:endParaRPr>
                    </a:p>
                  </a:txBody>
                  <a:tcPr marT="45725" marB="45725">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endParaRPr lang="en-US" sz="1300" b="0" i="0" baseline="0" dirty="0">
                        <a:solidFill>
                          <a:srgbClr val="000000"/>
                        </a:solidFill>
                      </a:endParaRPr>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85878">
                <a:tc>
                  <a:txBody>
                    <a:bodyPr/>
                    <a:lstStyle/>
                    <a:p>
                      <a:pPr algn="ctr"/>
                      <a:r>
                        <a:rPr lang="en-US" sz="1300" i="1" dirty="0" smtClean="0">
                          <a:latin typeface="Symbol" charset="2"/>
                          <a:cs typeface="Symbol" charset="2"/>
                        </a:rPr>
                        <a:t>t</a:t>
                      </a:r>
                      <a:endParaRPr lang="en-US" sz="1300" i="1" dirty="0">
                        <a:latin typeface="Symbol" charset="2"/>
                        <a:cs typeface="Symbol" charset="2"/>
                      </a:endParaRPr>
                    </a:p>
                  </a:txBody>
                  <a:tcPr marT="45725" marB="45725">
                    <a:lnL w="9525"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US" sz="1300" dirty="0" smtClean="0"/>
                        <a:t>3</a:t>
                      </a:r>
                      <a:endParaRPr lang="en-US" sz="1300" dirty="0"/>
                    </a:p>
                  </a:txBody>
                  <a:tcPr marT="45725" marB="45725">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algn="ctr"/>
                      <a:r>
                        <a:rPr lang="en-US" sz="1300" dirty="0" smtClean="0"/>
                        <a:t>71,100</a:t>
                      </a:r>
                      <a:endParaRPr lang="en-US" sz="1300" dirty="0"/>
                    </a:p>
                  </a:txBody>
                  <a:tcPr marT="45725" marB="45725">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00" i="1" dirty="0" smtClean="0"/>
                        <a:t>dnaX</a:t>
                      </a:r>
                      <a:endParaRPr lang="en-US" sz="1300" i="1" dirty="0"/>
                    </a:p>
                  </a:txBody>
                  <a:tcPr marT="45725" marB="45725">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00" b="0" i="0" baseline="0" dirty="0" smtClean="0">
                          <a:solidFill>
                            <a:srgbClr val="000000"/>
                          </a:solidFill>
                        </a:rPr>
                        <a:t>Stable template binding; core enzyme dimerization</a:t>
                      </a:r>
                      <a:endParaRPr lang="en-US" sz="1300" b="0" i="0" baseline="0" dirty="0">
                        <a:solidFill>
                          <a:srgbClr val="000000"/>
                        </a:solidFill>
                      </a:endParaRPr>
                    </a:p>
                  </a:txBody>
                  <a:tcPr marT="45725" marB="45725">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b="0" i="0" baseline="0" dirty="0" smtClean="0">
                          <a:solidFill>
                            <a:srgbClr val="000000"/>
                          </a:solidFill>
                        </a:rPr>
                        <a:t>Clamp-loading (</a:t>
                      </a:r>
                      <a:r>
                        <a:rPr lang="en-US" sz="1300" i="1" dirty="0" smtClean="0">
                          <a:latin typeface="Symbol" charset="2"/>
                          <a:cs typeface="Symbol" charset="2"/>
                        </a:rPr>
                        <a:t>g</a:t>
                      </a:r>
                      <a:r>
                        <a:rPr lang="en-US" sz="1300" b="0" i="0" baseline="0" dirty="0" smtClean="0">
                          <a:solidFill>
                            <a:srgbClr val="000000"/>
                          </a:solidFill>
                        </a:rPr>
                        <a:t>) complex that loads </a:t>
                      </a:r>
                      <a:r>
                        <a:rPr lang="en-US" sz="1300" i="1" dirty="0" smtClean="0">
                          <a:latin typeface="Symbol" charset="2"/>
                          <a:cs typeface="Symbol" charset="2"/>
                        </a:rPr>
                        <a:t>b</a:t>
                      </a:r>
                      <a:r>
                        <a:rPr lang="en-US" sz="1300" b="0" i="0" baseline="0" dirty="0" smtClean="0">
                          <a:solidFill>
                            <a:srgbClr val="000000"/>
                          </a:solidFill>
                        </a:rPr>
                        <a:t> subunits on lagging strand at each Okazaki fragment</a:t>
                      </a:r>
                      <a:r>
                        <a:rPr lang="en-US" sz="1300" b="0" i="0" baseline="30000" dirty="0" smtClean="0">
                          <a:solidFill>
                            <a:srgbClr val="000000"/>
                          </a:solidFill>
                        </a:rPr>
                        <a:t>a</a:t>
                      </a:r>
                      <a:endParaRPr lang="en-US" sz="1300" b="0" i="0" baseline="30000" dirty="0">
                        <a:solidFill>
                          <a:srgbClr val="000000"/>
                        </a:solidFill>
                      </a:endParaRPr>
                    </a:p>
                  </a:txBody>
                  <a:tcPr marT="45725" marB="45725" anchor="ct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89593">
                <a:tc>
                  <a:txBody>
                    <a:bodyPr/>
                    <a:lstStyle/>
                    <a:p>
                      <a:pPr algn="ctr"/>
                      <a:r>
                        <a:rPr lang="en-US" sz="1300" i="1" dirty="0" smtClean="0">
                          <a:latin typeface="Symbol" charset="2"/>
                          <a:cs typeface="Symbol" charset="2"/>
                        </a:rPr>
                        <a:t>d</a:t>
                      </a:r>
                      <a:endParaRPr lang="en-US" sz="1300" i="1" dirty="0">
                        <a:latin typeface="Symbol" charset="2"/>
                        <a:cs typeface="Symbol" charset="2"/>
                      </a:endParaRPr>
                    </a:p>
                  </a:txBody>
                  <a:tcPr marT="45725" marB="45725">
                    <a:lnL w="9525"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US" sz="1300" dirty="0" smtClean="0"/>
                        <a:t>1</a:t>
                      </a:r>
                      <a:endParaRPr lang="en-US" sz="1300" dirty="0"/>
                    </a:p>
                  </a:txBody>
                  <a:tcPr marT="45725" marB="45725">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algn="ctr"/>
                      <a:r>
                        <a:rPr lang="en-US" sz="1300" dirty="0" smtClean="0"/>
                        <a:t>38,700</a:t>
                      </a:r>
                      <a:endParaRPr lang="en-US" sz="1300" dirty="0"/>
                    </a:p>
                  </a:txBody>
                  <a:tcPr marT="45725" marB="45725">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00" i="1" dirty="0" smtClean="0"/>
                        <a:t>holA</a:t>
                      </a:r>
                      <a:endParaRPr lang="en-US" sz="1300" i="1" dirty="0"/>
                    </a:p>
                  </a:txBody>
                  <a:tcPr marT="45725" marB="45725">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00" b="0" i="0" baseline="0" dirty="0" smtClean="0">
                          <a:solidFill>
                            <a:srgbClr val="000000"/>
                          </a:solidFill>
                        </a:rPr>
                        <a:t>Clamp opener</a:t>
                      </a:r>
                      <a:endParaRPr lang="en-US" sz="1300" b="0" i="0" baseline="0" dirty="0">
                        <a:solidFill>
                          <a:srgbClr val="000000"/>
                        </a:solidFill>
                      </a:endParaRPr>
                    </a:p>
                  </a:txBody>
                  <a:tcPr marT="45725" marB="45725">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endParaRPr lang="en-US" sz="1300" b="0" i="0" baseline="0" dirty="0">
                        <a:solidFill>
                          <a:srgbClr val="000000"/>
                        </a:solidFill>
                      </a:endParaRPr>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89593">
                <a:tc>
                  <a:txBody>
                    <a:bodyPr/>
                    <a:lstStyle/>
                    <a:p>
                      <a:pPr algn="ctr"/>
                      <a:r>
                        <a:rPr lang="en-US" sz="1300" i="1" dirty="0" smtClean="0">
                          <a:latin typeface="Symbol" charset="2"/>
                          <a:cs typeface="Symbol" charset="2"/>
                        </a:rPr>
                        <a:t>d</a:t>
                      </a:r>
                      <a:r>
                        <a:rPr lang="en-US" sz="1300" i="1" dirty="0" smtClean="0"/>
                        <a:t>'</a:t>
                      </a:r>
                      <a:endParaRPr lang="en-US" sz="1300" i="1" dirty="0"/>
                    </a:p>
                  </a:txBody>
                  <a:tcPr marT="45725" marB="45725">
                    <a:lnL w="9525"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US" sz="1300" dirty="0" smtClean="0"/>
                        <a:t>1</a:t>
                      </a:r>
                      <a:endParaRPr lang="en-US" sz="1300" dirty="0"/>
                    </a:p>
                  </a:txBody>
                  <a:tcPr marT="45725" marB="45725">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algn="ctr"/>
                      <a:r>
                        <a:rPr lang="en-US" sz="1300" dirty="0" smtClean="0"/>
                        <a:t>36,900 </a:t>
                      </a:r>
                      <a:endParaRPr lang="en-US" sz="1300" dirty="0"/>
                    </a:p>
                  </a:txBody>
                  <a:tcPr marT="45725" marB="45725">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00" i="1" dirty="0" smtClean="0"/>
                        <a:t>holB</a:t>
                      </a:r>
                      <a:endParaRPr lang="en-US" sz="1300" i="1" dirty="0"/>
                    </a:p>
                  </a:txBody>
                  <a:tcPr marT="45725" marB="45725">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00" b="0" i="0" baseline="0" dirty="0" smtClean="0">
                          <a:solidFill>
                            <a:srgbClr val="000000"/>
                          </a:solidFill>
                        </a:rPr>
                        <a:t>Clamp loader</a:t>
                      </a:r>
                      <a:endParaRPr lang="en-US" sz="1300" b="0" i="0" baseline="0" dirty="0">
                        <a:solidFill>
                          <a:srgbClr val="000000"/>
                        </a:solidFill>
                      </a:endParaRPr>
                    </a:p>
                  </a:txBody>
                  <a:tcPr marT="45725" marB="45725">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endParaRPr lang="en-US" sz="1300" b="0" i="0" baseline="0" dirty="0">
                        <a:solidFill>
                          <a:srgbClr val="000000"/>
                        </a:solidFill>
                      </a:endParaRPr>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89593">
                <a:tc>
                  <a:txBody>
                    <a:bodyPr/>
                    <a:lstStyle/>
                    <a:p>
                      <a:pPr algn="ctr"/>
                      <a:r>
                        <a:rPr lang="en-US" sz="1300" i="1" dirty="0" smtClean="0">
                          <a:latin typeface="Symbol" charset="2"/>
                          <a:cs typeface="Symbol" charset="2"/>
                        </a:rPr>
                        <a:t>c</a:t>
                      </a:r>
                      <a:endParaRPr lang="en-US" sz="1300" i="1" dirty="0">
                        <a:latin typeface="Symbol" charset="2"/>
                        <a:cs typeface="Symbol" charset="2"/>
                      </a:endParaRPr>
                    </a:p>
                  </a:txBody>
                  <a:tcPr marT="45725" marB="45725">
                    <a:lnL w="9525"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US" sz="1300" dirty="0" smtClean="0"/>
                        <a:t>1</a:t>
                      </a:r>
                      <a:endParaRPr lang="en-US" sz="1300" dirty="0"/>
                    </a:p>
                  </a:txBody>
                  <a:tcPr marT="45725" marB="45725">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algn="ctr"/>
                      <a:r>
                        <a:rPr lang="en-US" sz="1300" dirty="0" smtClean="0"/>
                        <a:t>16,600</a:t>
                      </a:r>
                      <a:endParaRPr lang="en-US" sz="1300" dirty="0"/>
                    </a:p>
                  </a:txBody>
                  <a:tcPr marT="45725" marB="45725">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00" i="1" dirty="0" smtClean="0"/>
                        <a:t>holC</a:t>
                      </a:r>
                      <a:endParaRPr lang="en-US" sz="1300" i="1" dirty="0"/>
                    </a:p>
                  </a:txBody>
                  <a:tcPr marT="45725" marB="45725">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00" b="0" i="0" baseline="0" dirty="0" smtClean="0">
                          <a:solidFill>
                            <a:srgbClr val="000000"/>
                          </a:solidFill>
                        </a:rPr>
                        <a:t>Interaction with SSB</a:t>
                      </a:r>
                      <a:endParaRPr lang="en-US" sz="1300" b="0" i="0" baseline="0" dirty="0">
                        <a:solidFill>
                          <a:srgbClr val="000000"/>
                        </a:solidFill>
                      </a:endParaRPr>
                    </a:p>
                  </a:txBody>
                  <a:tcPr marT="45725" marB="45725">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300" b="0" i="0" baseline="0" dirty="0">
                        <a:solidFill>
                          <a:srgbClr val="000000"/>
                        </a:solidFill>
                      </a:endParaRPr>
                    </a:p>
                  </a:txBody>
                  <a:tcPr marT="45725" marB="45725">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04835">
                <a:tc>
                  <a:txBody>
                    <a:bodyPr/>
                    <a:lstStyle/>
                    <a:p>
                      <a:pPr algn="ctr"/>
                      <a:r>
                        <a:rPr lang="en-US" sz="1300" i="1" dirty="0" smtClean="0">
                          <a:latin typeface="Symbol" charset="2"/>
                          <a:cs typeface="Symbol" charset="2"/>
                        </a:rPr>
                        <a:t>y</a:t>
                      </a:r>
                      <a:endParaRPr lang="en-US" sz="1300" i="1" dirty="0">
                        <a:latin typeface="Symbol" charset="2"/>
                        <a:cs typeface="Symbol" charset="2"/>
                      </a:endParaRPr>
                    </a:p>
                  </a:txBody>
                  <a:tcPr marT="45725" marB="45725">
                    <a:lnL w="9525"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US" sz="1300" dirty="0" smtClean="0"/>
                        <a:t>1</a:t>
                      </a:r>
                      <a:endParaRPr lang="en-US" sz="1300" dirty="0"/>
                    </a:p>
                  </a:txBody>
                  <a:tcPr marT="45725" marB="45725">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algn="ctr"/>
                      <a:r>
                        <a:rPr lang="en-US" sz="1300" dirty="0" smtClean="0"/>
                        <a:t>15,200 </a:t>
                      </a:r>
                      <a:endParaRPr lang="en-US" sz="1300" dirty="0"/>
                    </a:p>
                  </a:txBody>
                  <a:tcPr marT="45725" marB="45725">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00" i="1" dirty="0" smtClean="0"/>
                        <a:t>holD</a:t>
                      </a:r>
                      <a:endParaRPr lang="en-US" sz="1300" i="1" dirty="0"/>
                    </a:p>
                  </a:txBody>
                  <a:tcPr marT="45725" marB="45725">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b="0" i="0" baseline="0" dirty="0" smtClean="0">
                          <a:solidFill>
                            <a:srgbClr val="000000"/>
                          </a:solidFill>
                        </a:rPr>
                        <a:t>Interaction with </a:t>
                      </a:r>
                      <a:r>
                        <a:rPr lang="en-US" sz="1400" baseline="0" dirty="0" smtClean="0">
                          <a:latin typeface="Symbol" charset="2"/>
                          <a:cs typeface="Symbol" charset="2"/>
                        </a:rPr>
                        <a:t>t</a:t>
                      </a:r>
                      <a:r>
                        <a:rPr lang="en-US" sz="1300" b="0" i="0" baseline="0" dirty="0" smtClean="0">
                          <a:solidFill>
                            <a:srgbClr val="000000"/>
                          </a:solidFill>
                        </a:rPr>
                        <a:t> and </a:t>
                      </a:r>
                      <a:r>
                        <a:rPr lang="en-US" sz="1300" i="1" dirty="0" smtClean="0">
                          <a:latin typeface="Symbol" charset="2"/>
                          <a:cs typeface="Symbol" charset="2"/>
                        </a:rPr>
                        <a:t>c</a:t>
                      </a:r>
                    </a:p>
                  </a:txBody>
                  <a:tcPr marT="45725" marB="45725">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300" b="0" i="0" baseline="0" dirty="0">
                        <a:solidFill>
                          <a:srgbClr val="000000"/>
                        </a:solidFill>
                      </a:endParaRPr>
                    </a:p>
                  </a:txBody>
                  <a:tcPr marT="45725" marB="45725">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87736">
                <a:tc>
                  <a:txBody>
                    <a:bodyPr/>
                    <a:lstStyle/>
                    <a:p>
                      <a:pPr algn="ctr"/>
                      <a:r>
                        <a:rPr lang="en-US" sz="1300" i="1" dirty="0" smtClean="0">
                          <a:latin typeface="Symbol" charset="2"/>
                          <a:cs typeface="Symbol" charset="2"/>
                        </a:rPr>
                        <a:t>b</a:t>
                      </a:r>
                      <a:endParaRPr lang="en-US" sz="1300" i="1" dirty="0">
                        <a:latin typeface="Symbol" charset="2"/>
                        <a:cs typeface="Symbol" charset="2"/>
                      </a:endParaRPr>
                    </a:p>
                  </a:txBody>
                  <a:tcPr marT="45725" marB="45725">
                    <a:lnL w="9525"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US" sz="1300" dirty="0" smtClean="0"/>
                        <a:t>6</a:t>
                      </a:r>
                      <a:endParaRPr lang="en-US" sz="1300" dirty="0"/>
                    </a:p>
                  </a:txBody>
                  <a:tcPr marT="45725" marB="45725">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algn="ctr"/>
                      <a:r>
                        <a:rPr lang="en-US" sz="1300" dirty="0" smtClean="0"/>
                        <a:t>40,600</a:t>
                      </a:r>
                      <a:endParaRPr lang="en-US" sz="1300" dirty="0"/>
                    </a:p>
                  </a:txBody>
                  <a:tcPr marT="45725" marB="45725">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00" i="1" dirty="0" smtClean="0"/>
                        <a:t>dnaN</a:t>
                      </a:r>
                      <a:endParaRPr lang="en-US" sz="1300" i="1" dirty="0"/>
                    </a:p>
                  </a:txBody>
                  <a:tcPr marT="45725" marB="45725">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00" b="0" i="0" baseline="0" dirty="0" smtClean="0">
                          <a:solidFill>
                            <a:srgbClr val="000000"/>
                          </a:solidFill>
                        </a:rPr>
                        <a:t>DNA clamp required for optimal processivity</a:t>
                      </a:r>
                      <a:endParaRPr lang="en-US" sz="1300" b="0" i="0" baseline="0" dirty="0">
                        <a:solidFill>
                          <a:srgbClr val="000000"/>
                        </a:solidFill>
                      </a:endParaRPr>
                    </a:p>
                  </a:txBody>
                  <a:tcPr marT="45725" marB="45725">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300" b="0" i="0" baseline="0" dirty="0">
                        <a:solidFill>
                          <a:srgbClr val="000000"/>
                        </a:solidFill>
                      </a:endParaRPr>
                    </a:p>
                  </a:txBody>
                  <a:tcPr marT="45725" marB="45725">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1619987">
                <a:tc gridSpan="7">
                  <a:txBody>
                    <a:bodyPr/>
                    <a:lstStyle/>
                    <a:p>
                      <a:r>
                        <a:rPr lang="en-US" sz="1200" baseline="30000" dirty="0" smtClean="0"/>
                        <a:t>a</a:t>
                      </a:r>
                      <a:r>
                        <a:rPr lang="en-US" sz="1200" baseline="0" dirty="0" smtClean="0"/>
                        <a:t>The clamp-loading complex is also called the </a:t>
                      </a:r>
                      <a:r>
                        <a:rPr lang="en-US" sz="1200" baseline="0" dirty="0" smtClean="0">
                          <a:latin typeface="Symbol" charset="2"/>
                          <a:cs typeface="Symbol" charset="2"/>
                        </a:rPr>
                        <a:t>g</a:t>
                      </a:r>
                      <a:r>
                        <a:rPr lang="en-US" sz="1200" baseline="0" dirty="0" smtClean="0"/>
                        <a:t> complex, because of the existence of another version of the complex in which three subunits called </a:t>
                      </a:r>
                      <a:r>
                        <a:rPr lang="en-US" sz="1200" baseline="0" dirty="0" smtClean="0">
                          <a:latin typeface="Symbol" charset="2"/>
                          <a:cs typeface="Symbol" charset="2"/>
                        </a:rPr>
                        <a:t>g</a:t>
                      </a:r>
                      <a:r>
                        <a:rPr lang="en-US" sz="1200" baseline="0" dirty="0" smtClean="0"/>
                        <a:t> replace the </a:t>
                      </a:r>
                      <a:r>
                        <a:rPr lang="en-US" sz="1200" baseline="0" dirty="0" smtClean="0">
                          <a:latin typeface="Symbol" charset="2"/>
                          <a:cs typeface="Symbol" charset="2"/>
                        </a:rPr>
                        <a:t>t</a:t>
                      </a:r>
                      <a:r>
                        <a:rPr lang="en-US" sz="1200" baseline="0" dirty="0" smtClean="0"/>
                        <a:t> subunits. The </a:t>
                      </a:r>
                      <a:r>
                        <a:rPr lang="en-US" sz="1200" baseline="0" dirty="0" smtClean="0">
                          <a:latin typeface="Symbol" charset="2"/>
                          <a:cs typeface="Symbol" charset="2"/>
                        </a:rPr>
                        <a:t>g</a:t>
                      </a:r>
                      <a:r>
                        <a:rPr lang="en-US" sz="1200" baseline="0" dirty="0" smtClean="0"/>
                        <a:t> subunit is encoded by a portion of the gene for the </a:t>
                      </a:r>
                      <a:r>
                        <a:rPr lang="en-US" sz="1200" baseline="0" dirty="0" smtClean="0">
                          <a:latin typeface="Symbol" charset="2"/>
                          <a:cs typeface="Symbol" charset="2"/>
                        </a:rPr>
                        <a:t>t</a:t>
                      </a:r>
                      <a:r>
                        <a:rPr lang="en-US" sz="1200" baseline="0" dirty="0" smtClean="0"/>
                        <a:t> subunit (</a:t>
                      </a:r>
                      <a:r>
                        <a:rPr lang="en-US" sz="1200" i="1" baseline="0" dirty="0" smtClean="0"/>
                        <a:t>dnaX</a:t>
                      </a:r>
                      <a:r>
                        <a:rPr lang="en-US" sz="1200" baseline="0" dirty="0" smtClean="0"/>
                        <a:t>), such that the amino-terminal 66% of the </a:t>
                      </a:r>
                      <a:r>
                        <a:rPr lang="en-US" sz="1200" baseline="0" dirty="0" smtClean="0">
                          <a:latin typeface="Symbol" charset="2"/>
                          <a:cs typeface="Symbol" charset="2"/>
                        </a:rPr>
                        <a:t>t</a:t>
                      </a:r>
                      <a:r>
                        <a:rPr lang="en-US" sz="1200" baseline="0" dirty="0" smtClean="0"/>
                        <a:t> subunit has the same amino acid sequence as the </a:t>
                      </a:r>
                      <a:r>
                        <a:rPr lang="en-US" sz="1200" baseline="0" dirty="0" smtClean="0">
                          <a:latin typeface="Symbol" charset="2"/>
                          <a:cs typeface="Symbol" charset="2"/>
                        </a:rPr>
                        <a:t>g</a:t>
                      </a:r>
                      <a:r>
                        <a:rPr lang="en-US" sz="1200" baseline="0" dirty="0" smtClean="0"/>
                        <a:t> subunit. The </a:t>
                      </a:r>
                      <a:r>
                        <a:rPr lang="en-US" sz="1200" baseline="0" dirty="0" smtClean="0">
                          <a:latin typeface="Symbol" charset="2"/>
                          <a:cs typeface="Symbol" charset="2"/>
                        </a:rPr>
                        <a:t>g</a:t>
                      </a:r>
                      <a:r>
                        <a:rPr lang="en-US" sz="1200" baseline="0" dirty="0" smtClean="0"/>
                        <a:t> subunit is generated by a translational frameshifting mechanism (p. 1085) that leads to premature translational termination. The </a:t>
                      </a:r>
                      <a:r>
                        <a:rPr lang="en-US" sz="1200" baseline="0" dirty="0" smtClean="0">
                          <a:latin typeface="Symbol" charset="2"/>
                          <a:cs typeface="Symbol" charset="2"/>
                        </a:rPr>
                        <a:t>g</a:t>
                      </a:r>
                      <a:r>
                        <a:rPr lang="en-US" sz="1200" baseline="0" dirty="0" smtClean="0"/>
                        <a:t> subunit shares the clamp-loading functions of </a:t>
                      </a:r>
                      <a:r>
                        <a:rPr lang="en-US" sz="1200" baseline="0" dirty="0" smtClean="0">
                          <a:latin typeface="Symbol" charset="2"/>
                          <a:cs typeface="Symbol" charset="2"/>
                        </a:rPr>
                        <a:t>t</a:t>
                      </a:r>
                      <a:r>
                        <a:rPr lang="en-US" sz="1200" baseline="0" dirty="0" smtClean="0"/>
                        <a:t> but lacks the protein segments that interact with the core polymerase or with DnaB helicase. Clamp-loading complexes incorporating </a:t>
                      </a:r>
                      <a:r>
                        <a:rPr lang="en-US" sz="1200" baseline="0" dirty="0" smtClean="0">
                          <a:latin typeface="Symbol" charset="2"/>
                          <a:cs typeface="Symbol" charset="2"/>
                        </a:rPr>
                        <a:t>g</a:t>
                      </a:r>
                      <a:r>
                        <a:rPr lang="en-US" sz="1200" baseline="0" dirty="0" smtClean="0"/>
                        <a:t> subunits may operate independently of the DNA polymerase III holoenzyme, promoting the unloading of </a:t>
                      </a:r>
                      <a:r>
                        <a:rPr lang="en-US" sz="1200" baseline="0" dirty="0" smtClean="0">
                          <a:latin typeface="Symbol" charset="2"/>
                          <a:cs typeface="Symbol" charset="2"/>
                        </a:rPr>
                        <a:t>b</a:t>
                      </a:r>
                      <a:r>
                        <a:rPr lang="en-US" sz="1200" baseline="0" dirty="0" smtClean="0"/>
                        <a:t> clamps discarded on the lagging strand as the replication fork progresses. They may also promote loading of </a:t>
                      </a:r>
                      <a:r>
                        <a:rPr lang="en-US" sz="1200" baseline="0" dirty="0" smtClean="0">
                          <a:latin typeface="Symbol" charset="2"/>
                          <a:cs typeface="Symbol" charset="2"/>
                        </a:rPr>
                        <a:t>b</a:t>
                      </a:r>
                      <a:r>
                        <a:rPr lang="en-US" sz="1200" baseline="0" dirty="0" smtClean="0"/>
                        <a:t> clamps for some DNA repair processes that require DNA synthesis away from the replication fork.</a:t>
                      </a:r>
                      <a:endParaRPr lang="en-US" sz="1200" baseline="0" dirty="0"/>
                    </a:p>
                  </a:txBody>
                  <a:tcPr marT="45725" marB="45725">
                    <a:lnL w="9525" cap="flat" cmpd="sng" algn="ctr">
                      <a:solidFill>
                        <a:srgbClr val="000000"/>
                      </a:solidFill>
                      <a:prstDash val="solid"/>
                      <a:round/>
                      <a:headEnd type="none" w="med" len="med"/>
                      <a:tailEnd type="none" w="med" len="med"/>
                    </a:lnL>
                    <a:lnR w="12700" cap="flat" cmpd="sng" algn="ctr">
                      <a:solidFill>
                        <a:scrgbClr r="0" g="0" b="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sz="12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1200" dirty="0"/>
                    </a:p>
                  </a:txBody>
                  <a:tcPr>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200" b="0" i="0" baseline="0" dirty="0">
                        <a:solidFill>
                          <a:srgbClr val="000000"/>
                        </a:solidFill>
                      </a:endParaRPr>
                    </a:p>
                  </a:txBody>
                  <a:tcPr>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200" b="0" i="0" baseline="0" dirty="0">
                        <a:solidFill>
                          <a:srgbClr val="000000"/>
                        </a:solidFill>
                      </a:endParaRPr>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4" name="矩形 3"/>
          <p:cNvSpPr/>
          <p:nvPr/>
        </p:nvSpPr>
        <p:spPr>
          <a:xfrm>
            <a:off x="7010400" y="2667000"/>
            <a:ext cx="1933575" cy="1143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 name="Line 3"/>
          <p:cNvSpPr>
            <a:spLocks noChangeShapeType="1"/>
          </p:cNvSpPr>
          <p:nvPr/>
        </p:nvSpPr>
        <p:spPr bwMode="auto">
          <a:xfrm>
            <a:off x="76200" y="1524000"/>
            <a:ext cx="533400" cy="0"/>
          </a:xfrm>
          <a:prstGeom prst="line">
            <a:avLst/>
          </a:prstGeom>
          <a:noFill/>
          <a:ln w="28575">
            <a:solidFill>
              <a:srgbClr val="0000FF"/>
            </a:solidFill>
            <a:round/>
            <a:headEnd/>
            <a:tailEnd type="triangle" w="med" len="med"/>
          </a:ln>
        </p:spPr>
        <p:txBody>
          <a:bodyPr/>
          <a:lstStyle/>
          <a:p>
            <a:endParaRPr lang="zh-CN" altLang="en-US"/>
          </a:p>
        </p:txBody>
      </p:sp>
      <p:sp>
        <p:nvSpPr>
          <p:cNvPr id="6" name="Line 3"/>
          <p:cNvSpPr>
            <a:spLocks noChangeShapeType="1"/>
          </p:cNvSpPr>
          <p:nvPr/>
        </p:nvSpPr>
        <p:spPr bwMode="auto">
          <a:xfrm>
            <a:off x="76200" y="1828800"/>
            <a:ext cx="533400" cy="0"/>
          </a:xfrm>
          <a:prstGeom prst="line">
            <a:avLst/>
          </a:prstGeom>
          <a:noFill/>
          <a:ln w="28575">
            <a:solidFill>
              <a:srgbClr val="0000FF"/>
            </a:solidFill>
            <a:round/>
            <a:headEnd/>
            <a:tailEnd type="triangle" w="med" len="med"/>
          </a:ln>
        </p:spPr>
        <p:txBody>
          <a:bodyPr/>
          <a:lstStyle/>
          <a:p>
            <a:endParaRPr lang="zh-CN" altLang="en-US"/>
          </a:p>
        </p:txBody>
      </p:sp>
      <p:sp>
        <p:nvSpPr>
          <p:cNvPr id="7" name="Line 3"/>
          <p:cNvSpPr>
            <a:spLocks noChangeShapeType="1"/>
          </p:cNvSpPr>
          <p:nvPr/>
        </p:nvSpPr>
        <p:spPr bwMode="auto">
          <a:xfrm>
            <a:off x="76200" y="4648200"/>
            <a:ext cx="533400" cy="0"/>
          </a:xfrm>
          <a:prstGeom prst="line">
            <a:avLst/>
          </a:prstGeom>
          <a:noFill/>
          <a:ln w="38100">
            <a:solidFill>
              <a:srgbClr val="FF0066"/>
            </a:solidFill>
            <a:round/>
            <a:headEnd/>
            <a:tailEnd type="triangle" w="med" len="med"/>
          </a:ln>
        </p:spPr>
        <p:txBody>
          <a:bodyPr/>
          <a:lstStyle/>
          <a:p>
            <a:endParaRPr lang="zh-CN" altLang="en-US"/>
          </a:p>
        </p:txBody>
      </p:sp>
      <p:sp>
        <p:nvSpPr>
          <p:cNvPr id="2" name="矩形 1"/>
          <p:cNvSpPr/>
          <p:nvPr/>
        </p:nvSpPr>
        <p:spPr>
          <a:xfrm>
            <a:off x="6248653" y="32238"/>
            <a:ext cx="1210588" cy="584775"/>
          </a:xfrm>
          <a:prstGeom prst="rect">
            <a:avLst/>
          </a:prstGeom>
        </p:spPr>
        <p:txBody>
          <a:bodyPr wrap="none">
            <a:spAutoFit/>
          </a:bodyPr>
          <a:lstStyle/>
          <a:p>
            <a:r>
              <a:rPr lang="en-US" altLang="zh-CN" sz="3200" b="1" dirty="0">
                <a:solidFill>
                  <a:srgbClr val="FF0000"/>
                </a:solidFill>
                <a:latin typeface="Times New Roman" pitchFamily="18" charset="0"/>
                <a:cs typeface="Times New Roman" pitchFamily="18" charset="0"/>
              </a:rPr>
              <a:t>*****</a:t>
            </a:r>
            <a:endParaRPr lang="zh-CN" altLang="en-US" sz="3200" b="1" dirty="0">
              <a:solidFill>
                <a:srgbClr val="FF0000"/>
              </a:solidFill>
              <a:latin typeface="Times New Roman" pitchFamily="18" charset="0"/>
              <a:cs typeface="Times New Roman" pitchFamily="18" charset="0"/>
            </a:endParaRPr>
          </a:p>
        </p:txBody>
      </p:sp>
      <p:sp>
        <p:nvSpPr>
          <p:cNvPr id="8" name="Line 4"/>
          <p:cNvSpPr>
            <a:spLocks noChangeShapeType="1"/>
          </p:cNvSpPr>
          <p:nvPr/>
        </p:nvSpPr>
        <p:spPr bwMode="auto">
          <a:xfrm>
            <a:off x="5105400" y="4724400"/>
            <a:ext cx="838200" cy="0"/>
          </a:xfrm>
          <a:prstGeom prst="line">
            <a:avLst/>
          </a:prstGeom>
          <a:noFill/>
          <a:ln w="38100">
            <a:solidFill>
              <a:srgbClr val="FF0000"/>
            </a:solidFill>
            <a:round/>
            <a:headEnd/>
            <a:tailEnd/>
          </a:ln>
        </p:spPr>
        <p:txBody>
          <a:bodyPr/>
          <a:lstStyle/>
          <a:p>
            <a:endParaRPr lang="zh-CN" altLang="en-US"/>
          </a:p>
        </p:txBody>
      </p:sp>
      <p:sp>
        <p:nvSpPr>
          <p:cNvPr id="9" name="矩形 8"/>
          <p:cNvSpPr/>
          <p:nvPr/>
        </p:nvSpPr>
        <p:spPr>
          <a:xfrm>
            <a:off x="7239000" y="1752600"/>
            <a:ext cx="1371600" cy="381000"/>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extLst>
      <p:ext uri="{BB962C8B-B14F-4D97-AF65-F5344CB8AC3E}">
        <p14:creationId xmlns:p14="http://schemas.microsoft.com/office/powerpoint/2010/main" val="393372261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268288" y="1214438"/>
          <a:ext cx="8607425" cy="4441824"/>
        </p:xfrm>
        <a:graphic>
          <a:graphicData uri="http://schemas.openxmlformats.org/drawingml/2006/table">
            <a:tbl>
              <a:tblPr firstRow="1" bandRow="1">
                <a:tableStyleId>{69012ECD-51FC-41F1-AA8D-1B2483CD663E}</a:tableStyleId>
              </a:tblPr>
              <a:tblGrid>
                <a:gridCol w="1484398">
                  <a:extLst>
                    <a:ext uri="{9D8B030D-6E8A-4147-A177-3AD203B41FA5}">
                      <a16:colId xmlns:a16="http://schemas.microsoft.com/office/drawing/2014/main" val="20000"/>
                    </a:ext>
                  </a:extLst>
                </a:gridCol>
                <a:gridCol w="1526457">
                  <a:extLst>
                    <a:ext uri="{9D8B030D-6E8A-4147-A177-3AD203B41FA5}">
                      <a16:colId xmlns:a16="http://schemas.microsoft.com/office/drawing/2014/main" val="20001"/>
                    </a:ext>
                  </a:extLst>
                </a:gridCol>
                <a:gridCol w="1162361">
                  <a:extLst>
                    <a:ext uri="{9D8B030D-6E8A-4147-A177-3AD203B41FA5}">
                      <a16:colId xmlns:a16="http://schemas.microsoft.com/office/drawing/2014/main" val="20002"/>
                    </a:ext>
                  </a:extLst>
                </a:gridCol>
                <a:gridCol w="1198236">
                  <a:extLst>
                    <a:ext uri="{9D8B030D-6E8A-4147-A177-3AD203B41FA5}">
                      <a16:colId xmlns:a16="http://schemas.microsoft.com/office/drawing/2014/main" val="20003"/>
                    </a:ext>
                  </a:extLst>
                </a:gridCol>
                <a:gridCol w="1198236">
                  <a:extLst>
                    <a:ext uri="{9D8B030D-6E8A-4147-A177-3AD203B41FA5}">
                      <a16:colId xmlns:a16="http://schemas.microsoft.com/office/drawing/2014/main" val="20004"/>
                    </a:ext>
                  </a:extLst>
                </a:gridCol>
                <a:gridCol w="1090610">
                  <a:extLst>
                    <a:ext uri="{9D8B030D-6E8A-4147-A177-3AD203B41FA5}">
                      <a16:colId xmlns:a16="http://schemas.microsoft.com/office/drawing/2014/main" val="20005"/>
                    </a:ext>
                  </a:extLst>
                </a:gridCol>
                <a:gridCol w="947127">
                  <a:extLst>
                    <a:ext uri="{9D8B030D-6E8A-4147-A177-3AD203B41FA5}">
                      <a16:colId xmlns:a16="http://schemas.microsoft.com/office/drawing/2014/main" val="20006"/>
                    </a:ext>
                  </a:extLst>
                </a:gridCol>
              </a:tblGrid>
              <a:tr h="388273">
                <a:tc>
                  <a:txBody>
                    <a:bodyPr/>
                    <a:lstStyle/>
                    <a:p>
                      <a:pPr algn="ctr"/>
                      <a:r>
                        <a:rPr lang="en-US" sz="1600" dirty="0" smtClean="0"/>
                        <a:t>TABLE 25-1</a:t>
                      </a:r>
                      <a:endParaRPr lang="en-US" sz="1600" dirty="0"/>
                    </a:p>
                  </a:txBody>
                  <a:tcPr marL="91437" marR="91437" marT="45733" marB="45733" anchor="ctr">
                    <a:lnL w="12700" cap="flat" cmpd="sng" algn="ctr">
                      <a:solidFill>
                        <a:srgbClr val="808080">
                          <a:lumMod val="75000"/>
                        </a:srgbClr>
                      </a:solidFill>
                      <a:prstDash val="solid"/>
                      <a:round/>
                      <a:headEnd type="none" w="med" len="med"/>
                      <a:tailEnd type="none" w="med" len="med"/>
                    </a:lnL>
                    <a:lnT w="12700" cap="flat" cmpd="sng" algn="ctr">
                      <a:solidFill>
                        <a:srgbClr val="808080">
                          <a:lumMod val="75000"/>
                        </a:srgbClr>
                      </a:solidFill>
                      <a:prstDash val="solid"/>
                      <a:round/>
                      <a:headEnd type="none" w="med" len="med"/>
                      <a:tailEnd type="none" w="med" len="med"/>
                    </a:lnT>
                    <a:lnB w="12700" cap="flat" cmpd="sng" algn="ctr">
                      <a:solidFill>
                        <a:srgbClr val="808080">
                          <a:lumMod val="75000"/>
                        </a:srgbClr>
                      </a:solidFill>
                      <a:prstDash val="solid"/>
                      <a:round/>
                      <a:headEnd type="none" w="med" len="med"/>
                      <a:tailEnd type="none" w="med" len="med"/>
                    </a:lnB>
                    <a:solidFill>
                      <a:srgbClr val="470F26"/>
                    </a:solidFill>
                  </a:tcPr>
                </a:tc>
                <a:tc gridSpan="6">
                  <a:txBody>
                    <a:bodyPr/>
                    <a:lstStyle/>
                    <a:p>
                      <a:r>
                        <a:rPr lang="en-US" sz="1600" b="1" kern="1200" baseline="0" dirty="0" smtClean="0">
                          <a:solidFill>
                            <a:schemeClr val="bg1"/>
                          </a:solidFill>
                          <a:latin typeface="+mn-lt"/>
                          <a:ea typeface="+mn-ea"/>
                          <a:cs typeface="+mn-cs"/>
                        </a:rPr>
                        <a:t>Comparison of the Five DNA Polymerases of </a:t>
                      </a:r>
                      <a:r>
                        <a:rPr lang="en-US" sz="1600" b="1" i="1" kern="1200" baseline="0" dirty="0" smtClean="0">
                          <a:solidFill>
                            <a:schemeClr val="bg1"/>
                          </a:solidFill>
                          <a:latin typeface="+mn-lt"/>
                          <a:ea typeface="+mn-ea"/>
                          <a:cs typeface="+mn-cs"/>
                        </a:rPr>
                        <a:t>E. coli</a:t>
                      </a:r>
                      <a:endParaRPr lang="en-US" sz="1600" i="1" dirty="0">
                        <a:solidFill>
                          <a:schemeClr val="bg1"/>
                        </a:solidFill>
                      </a:endParaRPr>
                    </a:p>
                  </a:txBody>
                  <a:tcPr marL="91437" marR="91437" marT="45733" marB="45733" anchor="ctr">
                    <a:lnT w="12700" cap="flat" cmpd="sng" algn="ctr">
                      <a:solidFill>
                        <a:srgbClr val="808080">
                          <a:lumMod val="75000"/>
                        </a:srgbClr>
                      </a:solidFill>
                      <a:prstDash val="solid"/>
                      <a:round/>
                      <a:headEnd type="none" w="med" len="med"/>
                      <a:tailEnd type="none" w="med" len="med"/>
                    </a:lnT>
                    <a:lnB w="12700" cap="flat" cmpd="sng" algn="ctr">
                      <a:solidFill>
                        <a:srgbClr val="808080">
                          <a:lumMod val="75000"/>
                        </a:srgbClr>
                      </a:solidFill>
                      <a:prstDash val="solid"/>
                      <a:round/>
                      <a:headEnd type="none" w="med" len="med"/>
                      <a:tailEnd type="none" w="med" len="med"/>
                    </a:lnB>
                    <a:solidFill>
                      <a:srgbClr val="667B81"/>
                    </a:solidFill>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sz="1800" dirty="0">
                        <a:solidFill>
                          <a:schemeClr val="bg1"/>
                        </a:solidFill>
                      </a:endParaRPr>
                    </a:p>
                  </a:txBody>
                  <a:tcPr anchor="ctr">
                    <a:lnT w="12700" cap="flat" cmpd="sng" algn="ctr">
                      <a:solidFill>
                        <a:srgbClr val="808080">
                          <a:lumMod val="75000"/>
                        </a:srgbClr>
                      </a:solidFill>
                      <a:prstDash val="solid"/>
                      <a:round/>
                      <a:headEnd type="none" w="med" len="med"/>
                      <a:tailEnd type="none" w="med" len="med"/>
                    </a:lnT>
                    <a:lnB w="12700" cap="flat" cmpd="sng" algn="ctr">
                      <a:solidFill>
                        <a:srgbClr val="808080">
                          <a:lumMod val="75000"/>
                        </a:srgbClr>
                      </a:solidFill>
                      <a:prstDash val="solid"/>
                      <a:round/>
                      <a:headEnd type="none" w="med" len="med"/>
                      <a:tailEnd type="none" w="med" len="med"/>
                    </a:lnB>
                    <a:solidFill>
                      <a:srgbClr val="667B81"/>
                    </a:solidFill>
                  </a:tcPr>
                </a:tc>
                <a:tc hMerge="1">
                  <a:txBody>
                    <a:bodyPr/>
                    <a:lstStyle/>
                    <a:p>
                      <a:endParaRPr lang="en-US" sz="1800" dirty="0">
                        <a:solidFill>
                          <a:schemeClr val="bg1"/>
                        </a:solidFill>
                      </a:endParaRPr>
                    </a:p>
                  </a:txBody>
                  <a:tcPr anchor="ctr">
                    <a:lnT w="12700" cap="flat" cmpd="sng" algn="ctr">
                      <a:solidFill>
                        <a:srgbClr val="808080">
                          <a:lumMod val="75000"/>
                        </a:srgbClr>
                      </a:solidFill>
                      <a:prstDash val="solid"/>
                      <a:round/>
                      <a:headEnd type="none" w="med" len="med"/>
                      <a:tailEnd type="none" w="med" len="med"/>
                    </a:lnT>
                    <a:lnB w="12700" cap="flat" cmpd="sng" algn="ctr">
                      <a:solidFill>
                        <a:srgbClr val="808080">
                          <a:lumMod val="75000"/>
                        </a:srgbClr>
                      </a:solidFill>
                      <a:prstDash val="solid"/>
                      <a:round/>
                      <a:headEnd type="none" w="med" len="med"/>
                      <a:tailEnd type="none" w="med" len="med"/>
                    </a:lnB>
                    <a:solidFill>
                      <a:srgbClr val="667B81"/>
                    </a:solidFill>
                  </a:tcPr>
                </a:tc>
                <a:extLst>
                  <a:ext uri="{0D108BD9-81ED-4DB2-BD59-A6C34878D82A}">
                    <a16:rowId xmlns:a16="http://schemas.microsoft.com/office/drawing/2014/main" val="10000"/>
                  </a:ext>
                </a:extLst>
              </a:tr>
              <a:tr h="378054">
                <a:tc gridSpan="2">
                  <a:txBody>
                    <a:bodyPr/>
                    <a:lstStyle/>
                    <a:p>
                      <a:endParaRPr lang="en-US" sz="1300" b="1" dirty="0"/>
                    </a:p>
                  </a:txBody>
                  <a:tcPr marL="91437" marR="91437" marT="45733" marB="45733" anchor="ctr">
                    <a:lnL w="12700" cap="flat" cmpd="sng" algn="ctr">
                      <a:solidFill>
                        <a:srgbClr val="808080">
                          <a:lumMod val="75000"/>
                        </a:srgbClr>
                      </a:solidFill>
                      <a:prstDash val="solid"/>
                      <a:round/>
                      <a:headEnd type="none" w="med" len="med"/>
                      <a:tailEnd type="none" w="med" len="med"/>
                    </a:lnL>
                    <a:lnT w="12700" cap="flat" cmpd="sng" algn="ctr">
                      <a:solidFill>
                        <a:srgbClr val="808080">
                          <a:lumMod val="75000"/>
                        </a:srgbClr>
                      </a:solidFill>
                      <a:prstDash val="solid"/>
                      <a:round/>
                      <a:headEnd type="none" w="med" len="med"/>
                      <a:tailEnd type="none" w="med" len="med"/>
                    </a:lnT>
                    <a:lnB w="12700" cap="flat" cmpd="sng" algn="ctr">
                      <a:noFill/>
                      <a:prstDash val="solid"/>
                      <a:round/>
                      <a:headEnd type="none" w="med" len="med"/>
                      <a:tailEnd type="none" w="med" len="med"/>
                    </a:lnB>
                    <a:solidFill>
                      <a:srgbClr val="E4E5E4"/>
                    </a:solidFill>
                  </a:tcPr>
                </a:tc>
                <a:tc hMerge="1">
                  <a:txBody>
                    <a:bodyPr/>
                    <a:lstStyle/>
                    <a:p>
                      <a:endParaRPr lang="en-US"/>
                    </a:p>
                  </a:txBody>
                  <a:tcPr/>
                </a:tc>
                <a:tc gridSpan="5">
                  <a:txBody>
                    <a:bodyPr/>
                    <a:lstStyle/>
                    <a:p>
                      <a:pPr algn="ctr"/>
                      <a:r>
                        <a:rPr lang="en-US" sz="1400" b="1" dirty="0" smtClean="0"/>
                        <a:t>DNA polymerase</a:t>
                      </a:r>
                      <a:endParaRPr lang="en-US" sz="1400" b="1" dirty="0"/>
                    </a:p>
                  </a:txBody>
                  <a:tcPr marL="91437" marR="91437" marT="45733" marB="45733" anchor="ctr">
                    <a:lnR w="12700" cap="flat" cmpd="sng" algn="ctr">
                      <a:solidFill>
                        <a:scrgbClr r="0" g="0" b="0"/>
                      </a:solidFill>
                      <a:prstDash val="solid"/>
                      <a:round/>
                      <a:headEnd type="none" w="med" len="med"/>
                      <a:tailEnd type="none" w="med" len="med"/>
                    </a:lnR>
                    <a:lnT w="12700" cap="flat" cmpd="sng" algn="ctr">
                      <a:solidFill>
                        <a:srgbClr val="808080">
                          <a:lumMod val="75000"/>
                        </a:srgbClr>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E4E5E4"/>
                    </a:solidFill>
                  </a:tcPr>
                </a:tc>
                <a:tc hMerge="1">
                  <a:txBody>
                    <a:bodyPr/>
                    <a:lstStyle/>
                    <a:p>
                      <a:pPr algn="ctr"/>
                      <a:endParaRPr lang="en-US" sz="1200" b="1" dirty="0"/>
                    </a:p>
                  </a:txBody>
                  <a:tcPr anchor="ctr">
                    <a:lnT w="12700" cap="flat" cmpd="sng" algn="ctr">
                      <a:solidFill>
                        <a:srgbClr val="808080">
                          <a:lumMod val="75000"/>
                        </a:srgbClr>
                      </a:solidFill>
                      <a:prstDash val="solid"/>
                      <a:round/>
                      <a:headEnd type="none" w="med" len="med"/>
                      <a:tailEnd type="none" w="med" len="med"/>
                    </a:lnT>
                    <a:lnB w="12700" cap="flat" cmpd="sng" algn="ctr">
                      <a:solidFill>
                        <a:srgbClr val="808080">
                          <a:lumMod val="75000"/>
                        </a:srgbClr>
                      </a:solidFill>
                      <a:prstDash val="solid"/>
                      <a:round/>
                      <a:headEnd type="none" w="med" len="med"/>
                      <a:tailEnd type="none" w="med" len="med"/>
                    </a:lnB>
                    <a:solidFill>
                      <a:srgbClr val="E4E5E4"/>
                    </a:solidFill>
                  </a:tcPr>
                </a:tc>
                <a:tc hMerge="1">
                  <a:txBody>
                    <a:bodyPr/>
                    <a:lstStyle/>
                    <a:p>
                      <a:pPr algn="ctr"/>
                      <a:endParaRPr lang="en-US" sz="1200" b="1" dirty="0"/>
                    </a:p>
                  </a:txBody>
                  <a:tcPr anchor="ctr">
                    <a:lnT w="12700" cap="flat" cmpd="sng" algn="ctr">
                      <a:solidFill>
                        <a:srgbClr val="808080">
                          <a:lumMod val="75000"/>
                        </a:srgbClr>
                      </a:solidFill>
                      <a:prstDash val="solid"/>
                      <a:round/>
                      <a:headEnd type="none" w="med" len="med"/>
                      <a:tailEnd type="none" w="med" len="med"/>
                    </a:lnT>
                    <a:lnB w="12700" cap="flat" cmpd="sng" algn="ctr">
                      <a:solidFill>
                        <a:srgbClr val="808080">
                          <a:lumMod val="75000"/>
                        </a:srgbClr>
                      </a:solidFill>
                      <a:prstDash val="solid"/>
                      <a:round/>
                      <a:headEnd type="none" w="med" len="med"/>
                      <a:tailEnd type="none" w="med" len="med"/>
                    </a:lnB>
                    <a:solidFill>
                      <a:srgbClr val="E4E5E4"/>
                    </a:solidFill>
                  </a:tcPr>
                </a:tc>
                <a:tc hMerge="1">
                  <a:txBody>
                    <a:bodyPr/>
                    <a:lstStyle/>
                    <a:p>
                      <a:pPr algn="l"/>
                      <a:endParaRPr lang="en-US" sz="1200" b="1" dirty="0">
                        <a:solidFill>
                          <a:schemeClr val="tx1"/>
                        </a:solidFill>
                      </a:endParaRPr>
                    </a:p>
                  </a:txBody>
                  <a:tcPr anchor="ctr">
                    <a:lnR w="12700" cap="flat" cmpd="sng" algn="ctr">
                      <a:solidFill>
                        <a:scrgbClr r="0" g="0" b="0"/>
                      </a:solidFill>
                      <a:prstDash val="solid"/>
                      <a:round/>
                      <a:headEnd type="none" w="med" len="med"/>
                      <a:tailEnd type="none" w="med" len="med"/>
                    </a:lnR>
                    <a:lnT w="12700" cap="flat" cmpd="sng" algn="ctr">
                      <a:solidFill>
                        <a:srgbClr val="808080">
                          <a:lumMod val="75000"/>
                        </a:srgbClr>
                      </a:solidFill>
                      <a:prstDash val="solid"/>
                      <a:round/>
                      <a:headEnd type="none" w="med" len="med"/>
                      <a:tailEnd type="none" w="med" len="med"/>
                    </a:lnT>
                    <a:lnB w="12700" cap="flat" cmpd="sng" algn="ctr">
                      <a:noFill/>
                      <a:prstDash val="solid"/>
                      <a:round/>
                      <a:headEnd type="none" w="med" len="med"/>
                      <a:tailEnd type="none" w="med" len="med"/>
                    </a:lnB>
                    <a:solidFill>
                      <a:srgbClr val="E4E5E4"/>
                    </a:solidFill>
                  </a:tcPr>
                </a:tc>
                <a:tc hMerge="1">
                  <a:txBody>
                    <a:bodyPr/>
                    <a:lstStyle/>
                    <a:p>
                      <a:pPr algn="l"/>
                      <a:endParaRPr lang="en-US" sz="1200" b="1" dirty="0">
                        <a:solidFill>
                          <a:schemeClr val="tx1"/>
                        </a:solidFill>
                      </a:endParaRPr>
                    </a:p>
                  </a:txBody>
                  <a:tcPr anchor="ctr">
                    <a:lnR w="12700" cap="flat" cmpd="sng" algn="ctr">
                      <a:solidFill>
                        <a:scrgbClr r="0" g="0" b="0"/>
                      </a:solidFill>
                      <a:prstDash val="solid"/>
                      <a:round/>
                      <a:headEnd type="none" w="med" len="med"/>
                      <a:tailEnd type="none" w="med" len="med"/>
                    </a:lnR>
                    <a:lnT w="12700" cap="flat" cmpd="sng" algn="ctr">
                      <a:solidFill>
                        <a:srgbClr val="808080">
                          <a:lumMod val="75000"/>
                        </a:srgbClr>
                      </a:solidFill>
                      <a:prstDash val="solid"/>
                      <a:round/>
                      <a:headEnd type="none" w="med" len="med"/>
                      <a:tailEnd type="none" w="med" len="med"/>
                    </a:lnT>
                    <a:lnB w="12700" cap="flat" cmpd="sng" algn="ctr">
                      <a:solidFill>
                        <a:srgbClr val="808080">
                          <a:lumMod val="75000"/>
                        </a:srgbClr>
                      </a:solidFill>
                      <a:prstDash val="solid"/>
                      <a:round/>
                      <a:headEnd type="none" w="med" len="med"/>
                      <a:tailEnd type="none" w="med" len="med"/>
                    </a:lnB>
                    <a:solidFill>
                      <a:srgbClr val="E4E5E4"/>
                    </a:solidFill>
                  </a:tcPr>
                </a:tc>
                <a:extLst>
                  <a:ext uri="{0D108BD9-81ED-4DB2-BD59-A6C34878D82A}">
                    <a16:rowId xmlns:a16="http://schemas.microsoft.com/office/drawing/2014/main" val="10001"/>
                  </a:ext>
                </a:extLst>
              </a:tr>
              <a:tr h="378054">
                <a:tc gridSpan="2">
                  <a:txBody>
                    <a:bodyPr/>
                    <a:lstStyle/>
                    <a:p>
                      <a:endParaRPr lang="en-US" sz="1300" b="1" dirty="0"/>
                    </a:p>
                  </a:txBody>
                  <a:tcPr marL="91437" marR="91437" marT="45733" marB="45733" anchor="ctr">
                    <a:lnL w="12700" cap="flat" cmpd="sng" algn="ctr">
                      <a:solidFill>
                        <a:srgbClr val="808080">
                          <a:lumMod val="75000"/>
                        </a:srgbClr>
                      </a:solidFill>
                      <a:prstDash val="solid"/>
                      <a:round/>
                      <a:headEnd type="none" w="med" len="med"/>
                      <a:tailEnd type="none" w="med" len="med"/>
                    </a:lnL>
                    <a:lnT w="12700" cap="flat" cmpd="sng" algn="ctr">
                      <a:no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4E5E4"/>
                    </a:solidFill>
                  </a:tcPr>
                </a:tc>
                <a:tc hMerge="1">
                  <a:txBody>
                    <a:bodyPr/>
                    <a:lstStyle/>
                    <a:p>
                      <a:endParaRPr lang="en-US"/>
                    </a:p>
                  </a:txBody>
                  <a:tcPr/>
                </a:tc>
                <a:tc>
                  <a:txBody>
                    <a:bodyPr/>
                    <a:lstStyle/>
                    <a:p>
                      <a:pPr algn="ctr"/>
                      <a:r>
                        <a:rPr lang="en-US" sz="1400" b="1" dirty="0" smtClean="0"/>
                        <a:t>I</a:t>
                      </a:r>
                      <a:endParaRPr lang="en-US" sz="1400" b="1" dirty="0"/>
                    </a:p>
                  </a:txBody>
                  <a:tcPr marL="91437" marR="91437" marT="45733" marB="45733" anchor="ctr">
                    <a:lnT w="12700" cap="flat" cmpd="sng" algn="ctr">
                      <a:solidFill>
                        <a:scrgbClr r="0" g="0" b="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4E5E4"/>
                    </a:solidFill>
                  </a:tcPr>
                </a:tc>
                <a:tc>
                  <a:txBody>
                    <a:bodyPr/>
                    <a:lstStyle/>
                    <a:p>
                      <a:pPr algn="ctr"/>
                      <a:r>
                        <a:rPr lang="en-US" sz="1400" b="1" dirty="0" smtClean="0"/>
                        <a:t>II</a:t>
                      </a:r>
                      <a:r>
                        <a:rPr lang="en-US" sz="1400" b="1" baseline="30000" dirty="0" smtClean="0"/>
                        <a:t>a</a:t>
                      </a:r>
                      <a:endParaRPr lang="en-US" sz="1400" b="1" baseline="30000" dirty="0"/>
                    </a:p>
                  </a:txBody>
                  <a:tcPr marL="91437" marR="91437" marT="45733" marB="45733" anchor="ctr">
                    <a:lnT w="12700" cap="flat" cmpd="sng" algn="ctr">
                      <a:solidFill>
                        <a:scrgbClr r="0" g="0" b="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4E5E4"/>
                    </a:solidFill>
                  </a:tcPr>
                </a:tc>
                <a:tc>
                  <a:txBody>
                    <a:bodyPr/>
                    <a:lstStyle/>
                    <a:p>
                      <a:pPr algn="ctr"/>
                      <a:r>
                        <a:rPr lang="en-US" sz="1400" b="1" dirty="0" smtClean="0"/>
                        <a:t>III</a:t>
                      </a:r>
                      <a:endParaRPr lang="en-US" sz="1400" b="1" dirty="0"/>
                    </a:p>
                  </a:txBody>
                  <a:tcPr marL="91437" marR="91437" marT="45733" marB="45733" anchor="ctr">
                    <a:lnT w="12700" cap="flat" cmpd="sng" algn="ctr">
                      <a:solidFill>
                        <a:scrgbClr r="0" g="0" b="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4E5E4"/>
                    </a:solidFill>
                  </a:tcPr>
                </a:tc>
                <a:tc>
                  <a:txBody>
                    <a:bodyPr/>
                    <a:lstStyle/>
                    <a:p>
                      <a:pPr algn="ctr"/>
                      <a:r>
                        <a:rPr lang="en-US" sz="1400" b="1" dirty="0" smtClean="0">
                          <a:solidFill>
                            <a:schemeClr val="tx1"/>
                          </a:solidFill>
                        </a:rPr>
                        <a:t>IV</a:t>
                      </a:r>
                      <a:r>
                        <a:rPr lang="en-US" sz="1400" b="1" baseline="30000" dirty="0" smtClean="0">
                          <a:solidFill>
                            <a:schemeClr val="tx1"/>
                          </a:solidFill>
                        </a:rPr>
                        <a:t>a</a:t>
                      </a:r>
                      <a:endParaRPr lang="en-US" sz="1400" b="1" baseline="30000" dirty="0">
                        <a:solidFill>
                          <a:schemeClr val="tx1"/>
                        </a:solidFill>
                      </a:endParaRPr>
                    </a:p>
                  </a:txBody>
                  <a:tcPr marL="91437" marR="91437" marT="45733" marB="45733" anchor="ctr">
                    <a:lnT w="12700" cap="flat" cmpd="sng" algn="ctr">
                      <a:solidFill>
                        <a:scrgbClr r="0" g="0" b="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4E5E4"/>
                    </a:solidFill>
                  </a:tcPr>
                </a:tc>
                <a:tc>
                  <a:txBody>
                    <a:bodyPr/>
                    <a:lstStyle/>
                    <a:p>
                      <a:pPr algn="ctr"/>
                      <a:r>
                        <a:rPr lang="en-US" sz="1400" b="1" dirty="0" smtClean="0">
                          <a:solidFill>
                            <a:schemeClr val="tx1"/>
                          </a:solidFill>
                        </a:rPr>
                        <a:t>V</a:t>
                      </a:r>
                      <a:r>
                        <a:rPr lang="en-US" sz="1400" b="1" baseline="30000" dirty="0" smtClean="0">
                          <a:solidFill>
                            <a:schemeClr val="tx1"/>
                          </a:solidFill>
                        </a:rPr>
                        <a:t>a</a:t>
                      </a:r>
                      <a:endParaRPr lang="en-US" sz="1400" b="1" baseline="30000" dirty="0">
                        <a:solidFill>
                          <a:schemeClr val="tx1"/>
                        </a:solidFill>
                      </a:endParaRPr>
                    </a:p>
                  </a:txBody>
                  <a:tcPr marL="91437" marR="91437" marT="45733" marB="45733" anchor="ctr">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4E5E4"/>
                    </a:solidFill>
                  </a:tcPr>
                </a:tc>
                <a:extLst>
                  <a:ext uri="{0D108BD9-81ED-4DB2-BD59-A6C34878D82A}">
                    <a16:rowId xmlns:a16="http://schemas.microsoft.com/office/drawing/2014/main" val="10002"/>
                  </a:ext>
                </a:extLst>
              </a:tr>
              <a:tr h="275177">
                <a:tc gridSpan="2">
                  <a:txBody>
                    <a:bodyPr/>
                    <a:lstStyle/>
                    <a:p>
                      <a:r>
                        <a:rPr lang="en-US" sz="1200" dirty="0" smtClean="0"/>
                        <a:t>Structural gene</a:t>
                      </a:r>
                      <a:r>
                        <a:rPr lang="en-US" sz="1200" baseline="30000" dirty="0" smtClean="0"/>
                        <a:t>b</a:t>
                      </a:r>
                      <a:endParaRPr lang="en-US" sz="1200" baseline="30000" dirty="0"/>
                    </a:p>
                  </a:txBody>
                  <a:tcPr marL="91437" marR="91437" marT="45733" marB="45733">
                    <a:lnL w="9525"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algn="ctr"/>
                      <a:r>
                        <a:rPr lang="en-US" sz="1200" i="1" dirty="0" smtClean="0"/>
                        <a:t>polA</a:t>
                      </a:r>
                      <a:endParaRPr lang="en-US" sz="1200" i="1" dirty="0"/>
                    </a:p>
                  </a:txBody>
                  <a:tcPr marL="91437" marR="91437" marT="45733" marB="45733">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i="1" dirty="0" smtClean="0"/>
                        <a:t>polB</a:t>
                      </a:r>
                      <a:endParaRPr lang="en-US" sz="1200" i="1" dirty="0"/>
                    </a:p>
                  </a:txBody>
                  <a:tcPr marL="91437" marR="91437" marT="45733" marB="45733">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i="1" dirty="0" smtClean="0"/>
                        <a:t>polC </a:t>
                      </a:r>
                      <a:r>
                        <a:rPr lang="en-US" sz="1200" i="0" dirty="0" smtClean="0"/>
                        <a:t>(</a:t>
                      </a:r>
                      <a:r>
                        <a:rPr lang="en-US" sz="1200" i="1" dirty="0" smtClean="0"/>
                        <a:t>dnaE</a:t>
                      </a:r>
                      <a:r>
                        <a:rPr lang="en-US" sz="1200" i="0" dirty="0" smtClean="0"/>
                        <a:t>)</a:t>
                      </a:r>
                      <a:endParaRPr lang="en-US" sz="1200" i="0" dirty="0"/>
                    </a:p>
                  </a:txBody>
                  <a:tcPr marL="91437" marR="91437" marT="45733" marB="45733">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i="1" baseline="0" dirty="0" smtClean="0">
                          <a:solidFill>
                            <a:srgbClr val="000000"/>
                          </a:solidFill>
                        </a:rPr>
                        <a:t>dinB</a:t>
                      </a:r>
                      <a:endParaRPr lang="en-US" sz="1200" b="0" i="1" baseline="0" dirty="0">
                        <a:solidFill>
                          <a:srgbClr val="000000"/>
                        </a:solidFill>
                      </a:endParaRPr>
                    </a:p>
                  </a:txBody>
                  <a:tcPr marL="91437" marR="91437" marT="45733" marB="45733">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i="1" baseline="0" dirty="0" smtClean="0">
                          <a:solidFill>
                            <a:srgbClr val="000000"/>
                          </a:solidFill>
                        </a:rPr>
                        <a:t>umuC</a:t>
                      </a:r>
                      <a:endParaRPr lang="en-US" sz="1200" b="0" i="1" baseline="0" dirty="0">
                        <a:solidFill>
                          <a:srgbClr val="000000"/>
                        </a:solidFill>
                      </a:endParaRPr>
                    </a:p>
                  </a:txBody>
                  <a:tcPr marL="91437" marR="91437" marT="45733" marB="45733">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75177">
                <a:tc gridSpan="2">
                  <a:txBody>
                    <a:bodyPr/>
                    <a:lstStyle/>
                    <a:p>
                      <a:r>
                        <a:rPr lang="en-US" sz="1200" dirty="0" smtClean="0"/>
                        <a:t>Subunits (number of different types)</a:t>
                      </a:r>
                      <a:endParaRPr lang="en-US" sz="1200" dirty="0"/>
                    </a:p>
                  </a:txBody>
                  <a:tcPr marL="91437" marR="91437" marT="45733" marB="45733">
                    <a:lnL w="9525"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algn="ctr"/>
                      <a:r>
                        <a:rPr lang="en-US" sz="1200" dirty="0" smtClean="0"/>
                        <a:t>1</a:t>
                      </a:r>
                      <a:endParaRPr lang="en-US" sz="1200" dirty="0"/>
                    </a:p>
                  </a:txBody>
                  <a:tcPr marL="91437" marR="91437" marT="45733" marB="45733">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smtClean="0"/>
                        <a:t>7</a:t>
                      </a:r>
                      <a:endParaRPr lang="en-US" sz="1200" dirty="0"/>
                    </a:p>
                  </a:txBody>
                  <a:tcPr marL="91437" marR="91437" marT="45733" marB="45733">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smtClean="0"/>
                        <a:t>9</a:t>
                      </a:r>
                      <a:endParaRPr lang="en-US" sz="1200" dirty="0"/>
                    </a:p>
                  </a:txBody>
                  <a:tcPr marL="91437" marR="91437" marT="45733" marB="45733">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i="0" baseline="0" dirty="0" smtClean="0">
                          <a:solidFill>
                            <a:srgbClr val="000000"/>
                          </a:solidFill>
                        </a:rPr>
                        <a:t>1</a:t>
                      </a:r>
                      <a:endParaRPr lang="en-US" sz="1200" b="0" i="0" baseline="0" dirty="0">
                        <a:solidFill>
                          <a:srgbClr val="000000"/>
                        </a:solidFill>
                      </a:endParaRPr>
                    </a:p>
                  </a:txBody>
                  <a:tcPr marL="91437" marR="91437" marT="45733" marB="45733">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i="0" baseline="0" dirty="0" smtClean="0">
                          <a:solidFill>
                            <a:srgbClr val="000000"/>
                          </a:solidFill>
                        </a:rPr>
                        <a:t>3</a:t>
                      </a:r>
                      <a:endParaRPr lang="en-US" sz="1200" b="0" i="0" baseline="0" dirty="0">
                        <a:solidFill>
                          <a:srgbClr val="000000"/>
                        </a:solidFill>
                      </a:endParaRPr>
                    </a:p>
                  </a:txBody>
                  <a:tcPr marL="91437" marR="91437" marT="45733" marB="45733">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75177">
                <a:tc gridSpan="2">
                  <a:txBody>
                    <a:bodyPr/>
                    <a:lstStyle/>
                    <a:p>
                      <a:r>
                        <a:rPr lang="en-US" sz="1200" i="1" dirty="0" smtClean="0"/>
                        <a:t>M</a:t>
                      </a:r>
                      <a:r>
                        <a:rPr lang="en-US" sz="1200" baseline="-25000" dirty="0" smtClean="0"/>
                        <a:t>r</a:t>
                      </a:r>
                      <a:endParaRPr lang="en-US" sz="1200" baseline="-25000" dirty="0"/>
                    </a:p>
                  </a:txBody>
                  <a:tcPr marL="91437" marR="91437" marT="45733" marB="45733">
                    <a:lnL w="9525"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algn="ctr"/>
                      <a:r>
                        <a:rPr lang="en-US" sz="1200" dirty="0" smtClean="0"/>
                        <a:t>103,000</a:t>
                      </a:r>
                      <a:endParaRPr lang="en-US" sz="1200" dirty="0"/>
                    </a:p>
                  </a:txBody>
                  <a:tcPr marL="91437" marR="91437" marT="45733" marB="45733">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smtClean="0"/>
                        <a:t>88,000</a:t>
                      </a:r>
                      <a:r>
                        <a:rPr lang="en-US" sz="1200" baseline="30000" dirty="0" smtClean="0"/>
                        <a:t>c</a:t>
                      </a:r>
                      <a:endParaRPr lang="en-US" sz="1200" baseline="30000" dirty="0"/>
                    </a:p>
                  </a:txBody>
                  <a:tcPr marL="91437" marR="91437" marT="45733" marB="45733">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smtClean="0"/>
                        <a:t>1,065,400</a:t>
                      </a:r>
                      <a:endParaRPr lang="en-US" sz="1200" dirty="0"/>
                    </a:p>
                  </a:txBody>
                  <a:tcPr marL="91437" marR="91437" marT="45733" marB="45733">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i="0" baseline="0" dirty="0" smtClean="0">
                          <a:solidFill>
                            <a:srgbClr val="000000"/>
                          </a:solidFill>
                        </a:rPr>
                        <a:t>39,100</a:t>
                      </a:r>
                      <a:endParaRPr lang="en-US" sz="1200" b="0" i="0" baseline="0" dirty="0">
                        <a:solidFill>
                          <a:srgbClr val="000000"/>
                        </a:solidFill>
                      </a:endParaRPr>
                    </a:p>
                  </a:txBody>
                  <a:tcPr marL="91437" marR="91437" marT="45733" marB="45733">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i="0" baseline="0" dirty="0" smtClean="0">
                          <a:solidFill>
                            <a:srgbClr val="000000"/>
                          </a:solidFill>
                        </a:rPr>
                        <a:t>110,000</a:t>
                      </a:r>
                      <a:endParaRPr lang="en-US" sz="1200" b="0" i="0" baseline="0" dirty="0">
                        <a:solidFill>
                          <a:srgbClr val="000000"/>
                        </a:solidFill>
                      </a:endParaRPr>
                    </a:p>
                  </a:txBody>
                  <a:tcPr marL="91437" marR="91437" marT="45733" marB="45733">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75177">
                <a:tc gridSpan="2">
                  <a:txBody>
                    <a:bodyPr/>
                    <a:lstStyle/>
                    <a:p>
                      <a:r>
                        <a:rPr lang="en-US" sz="1200" dirty="0" smtClean="0"/>
                        <a:t>3' </a:t>
                      </a:r>
                      <a:r>
                        <a:rPr lang="en-US" sz="1200" b="0" i="0" baseline="0" dirty="0" smtClean="0">
                          <a:solidFill>
                            <a:srgbClr val="000000"/>
                          </a:solidFill>
                          <a:sym typeface="Wingdings"/>
                        </a:rPr>
                        <a:t> </a:t>
                      </a:r>
                      <a:r>
                        <a:rPr lang="en-US" sz="1200" dirty="0" smtClean="0"/>
                        <a:t>5' exonuclease (proofreading)</a:t>
                      </a:r>
                      <a:endParaRPr lang="en-US" sz="1200" dirty="0"/>
                    </a:p>
                  </a:txBody>
                  <a:tcPr marL="91437" marR="91437" marT="45733" marB="45733">
                    <a:lnL w="9525"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algn="ctr"/>
                      <a:r>
                        <a:rPr lang="en-US" sz="1200" dirty="0" smtClean="0"/>
                        <a:t>Yes</a:t>
                      </a:r>
                      <a:endParaRPr lang="en-US" sz="1200" dirty="0"/>
                    </a:p>
                  </a:txBody>
                  <a:tcPr marL="91437" marR="91437" marT="45733" marB="45733">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smtClean="0"/>
                        <a:t>Yes</a:t>
                      </a:r>
                      <a:endParaRPr lang="en-US" sz="1200" dirty="0"/>
                    </a:p>
                  </a:txBody>
                  <a:tcPr marL="91437" marR="91437" marT="45733" marB="45733">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smtClean="0"/>
                        <a:t>Yes</a:t>
                      </a:r>
                      <a:endParaRPr lang="en-US" sz="1200" dirty="0"/>
                    </a:p>
                  </a:txBody>
                  <a:tcPr marL="91437" marR="91437" marT="45733" marB="45733">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i="0" baseline="0" dirty="0" smtClean="0">
                          <a:solidFill>
                            <a:srgbClr val="000000"/>
                          </a:solidFill>
                        </a:rPr>
                        <a:t>No</a:t>
                      </a:r>
                      <a:endParaRPr lang="en-US" sz="1200" b="0" i="0" baseline="0" dirty="0">
                        <a:solidFill>
                          <a:srgbClr val="000000"/>
                        </a:solidFill>
                      </a:endParaRPr>
                    </a:p>
                  </a:txBody>
                  <a:tcPr marL="91437" marR="91437" marT="45733" marB="45733">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i="0" baseline="0" dirty="0" smtClean="0">
                          <a:solidFill>
                            <a:srgbClr val="000000"/>
                          </a:solidFill>
                        </a:rPr>
                        <a:t>No</a:t>
                      </a:r>
                      <a:endParaRPr lang="en-US" sz="1200" b="0" i="0" baseline="0" dirty="0">
                        <a:solidFill>
                          <a:srgbClr val="000000"/>
                        </a:solidFill>
                      </a:endParaRPr>
                    </a:p>
                  </a:txBody>
                  <a:tcPr marL="91437" marR="91437" marT="45733" marB="45733">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75177">
                <a:tc gridSpan="2">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5' </a:t>
                      </a:r>
                      <a:r>
                        <a:rPr lang="en-US" sz="1200" b="0" i="0" baseline="0" dirty="0" smtClean="0">
                          <a:solidFill>
                            <a:srgbClr val="000000"/>
                          </a:solidFill>
                          <a:sym typeface="Wingdings"/>
                        </a:rPr>
                        <a:t> </a:t>
                      </a:r>
                      <a:r>
                        <a:rPr lang="en-US" sz="1200" dirty="0" smtClean="0"/>
                        <a:t>3' exonuclease </a:t>
                      </a:r>
                      <a:endParaRPr lang="en-US" sz="1200" dirty="0"/>
                    </a:p>
                  </a:txBody>
                  <a:tcPr marL="91437" marR="91437" marT="45733" marB="45733">
                    <a:lnL w="9525"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algn="ctr"/>
                      <a:r>
                        <a:rPr lang="en-US" sz="1200" dirty="0" smtClean="0"/>
                        <a:t>Yes</a:t>
                      </a:r>
                      <a:endParaRPr lang="en-US" sz="1200" dirty="0"/>
                    </a:p>
                  </a:txBody>
                  <a:tcPr marL="91437" marR="91437" marT="45733" marB="45733">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smtClean="0"/>
                        <a:t>No</a:t>
                      </a:r>
                      <a:endParaRPr lang="en-US" sz="1200" dirty="0"/>
                    </a:p>
                  </a:txBody>
                  <a:tcPr marL="91437" marR="91437" marT="45733" marB="45733">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smtClean="0"/>
                        <a:t>No</a:t>
                      </a:r>
                      <a:endParaRPr lang="en-US" sz="1200" dirty="0"/>
                    </a:p>
                  </a:txBody>
                  <a:tcPr marL="91437" marR="91437" marT="45733" marB="45733">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i="0" baseline="0" dirty="0" smtClean="0">
                          <a:solidFill>
                            <a:srgbClr val="000000"/>
                          </a:solidFill>
                        </a:rPr>
                        <a:t>No</a:t>
                      </a:r>
                      <a:endParaRPr lang="en-US" sz="1200" b="0" i="0" baseline="0" dirty="0">
                        <a:solidFill>
                          <a:srgbClr val="000000"/>
                        </a:solidFill>
                      </a:endParaRPr>
                    </a:p>
                  </a:txBody>
                  <a:tcPr marL="91437" marR="91437" marT="45733" marB="45733">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i="0" baseline="0" dirty="0" smtClean="0">
                          <a:solidFill>
                            <a:srgbClr val="000000"/>
                          </a:solidFill>
                        </a:rPr>
                        <a:t>No</a:t>
                      </a:r>
                      <a:endParaRPr lang="en-US" sz="1200" b="0" i="0" baseline="0" dirty="0">
                        <a:solidFill>
                          <a:srgbClr val="000000"/>
                        </a:solidFill>
                      </a:endParaRPr>
                    </a:p>
                  </a:txBody>
                  <a:tcPr marL="91437" marR="91437" marT="45733" marB="45733">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75177">
                <a:tc gridSpan="2">
                  <a:txBody>
                    <a:bodyPr/>
                    <a:lstStyle/>
                    <a:p>
                      <a:r>
                        <a:rPr lang="en-US" sz="1200" i="0" dirty="0" smtClean="0"/>
                        <a:t>Polymerization rate (nucleotides/s)</a:t>
                      </a:r>
                      <a:endParaRPr lang="en-US" sz="1200" i="0" dirty="0"/>
                    </a:p>
                  </a:txBody>
                  <a:tcPr marL="91437" marR="91437" marT="45733" marB="45733">
                    <a:lnL w="9525"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algn="ctr"/>
                      <a:r>
                        <a:rPr lang="en-US" sz="1200" dirty="0" smtClean="0"/>
                        <a:t>10–20</a:t>
                      </a:r>
                      <a:endParaRPr lang="en-US" sz="1200" dirty="0"/>
                    </a:p>
                  </a:txBody>
                  <a:tcPr marL="91437" marR="91437" marT="45733" marB="45733">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smtClean="0"/>
                        <a:t>40</a:t>
                      </a:r>
                      <a:endParaRPr lang="en-US" sz="1200" dirty="0"/>
                    </a:p>
                  </a:txBody>
                  <a:tcPr marL="91437" marR="91437" marT="45733" marB="45733">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smtClean="0"/>
                        <a:t>250–1,000</a:t>
                      </a:r>
                      <a:endParaRPr lang="en-US" sz="1200" dirty="0"/>
                    </a:p>
                  </a:txBody>
                  <a:tcPr marL="91437" marR="91437" marT="45733" marB="45733">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i="0" baseline="0" dirty="0" smtClean="0">
                          <a:solidFill>
                            <a:srgbClr val="000000"/>
                          </a:solidFill>
                        </a:rPr>
                        <a:t>2–3</a:t>
                      </a:r>
                      <a:endParaRPr lang="en-US" sz="1200" b="0" i="0" baseline="0" dirty="0">
                        <a:solidFill>
                          <a:srgbClr val="000000"/>
                        </a:solidFill>
                      </a:endParaRPr>
                    </a:p>
                  </a:txBody>
                  <a:tcPr marL="91437" marR="91437" marT="45733" marB="45733">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i="0" baseline="0" dirty="0" smtClean="0">
                          <a:solidFill>
                            <a:srgbClr val="000000"/>
                          </a:solidFill>
                        </a:rPr>
                        <a:t>1</a:t>
                      </a:r>
                      <a:endParaRPr lang="en-US" sz="1200" b="0" i="0" baseline="0" dirty="0">
                        <a:solidFill>
                          <a:srgbClr val="000000"/>
                        </a:solidFill>
                      </a:endParaRPr>
                    </a:p>
                  </a:txBody>
                  <a:tcPr marL="91437" marR="91437" marT="45733" marB="45733">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57328">
                <a:tc gridSpan="2">
                  <a:txBody>
                    <a:bodyPr/>
                    <a:lstStyle/>
                    <a:p>
                      <a:r>
                        <a:rPr lang="en-US" sz="1200" i="0" dirty="0" smtClean="0"/>
                        <a:t>Processivity (nucleotides added before polymerase dissociates)</a:t>
                      </a:r>
                      <a:endParaRPr lang="en-US" sz="1200" i="0" dirty="0"/>
                    </a:p>
                  </a:txBody>
                  <a:tcPr marL="91437" marR="91437" marT="45733" marB="45733">
                    <a:lnL w="9525"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algn="ctr"/>
                      <a:r>
                        <a:rPr lang="en-US" sz="1200" dirty="0" smtClean="0"/>
                        <a:t>3–200</a:t>
                      </a:r>
                      <a:endParaRPr lang="en-US" sz="1200" dirty="0"/>
                    </a:p>
                  </a:txBody>
                  <a:tcPr marL="91437" marR="91437" marT="45733" marB="45733">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smtClean="0"/>
                        <a:t>1,500</a:t>
                      </a:r>
                      <a:endParaRPr lang="en-US" sz="1200" dirty="0"/>
                    </a:p>
                  </a:txBody>
                  <a:tcPr marL="91437" marR="91437" marT="45733" marB="45733">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smtClean="0"/>
                        <a:t>≥500,000</a:t>
                      </a:r>
                      <a:endParaRPr lang="en-US" sz="1200" dirty="0"/>
                    </a:p>
                  </a:txBody>
                  <a:tcPr marL="91437" marR="91437" marT="45733" marB="45733">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i="0" baseline="0" dirty="0" smtClean="0">
                          <a:solidFill>
                            <a:srgbClr val="000000"/>
                          </a:solidFill>
                        </a:rPr>
                        <a:t>1</a:t>
                      </a:r>
                      <a:endParaRPr lang="en-US" sz="1200" b="0" i="0" baseline="0" dirty="0">
                        <a:solidFill>
                          <a:srgbClr val="000000"/>
                        </a:solidFill>
                      </a:endParaRPr>
                    </a:p>
                  </a:txBody>
                  <a:tcPr marL="91437" marR="91437" marT="45733" marB="45733">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i="0" baseline="0" dirty="0" smtClean="0">
                          <a:solidFill>
                            <a:srgbClr val="000000"/>
                          </a:solidFill>
                        </a:rPr>
                        <a:t>6–8</a:t>
                      </a:r>
                      <a:endParaRPr lang="en-US" sz="1200" b="0" i="0" baseline="0" dirty="0">
                        <a:solidFill>
                          <a:srgbClr val="000000"/>
                        </a:solidFill>
                      </a:endParaRPr>
                    </a:p>
                  </a:txBody>
                  <a:tcPr marL="91437" marR="91437" marT="45733" marB="45733">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1189053">
                <a:tc gridSpan="7">
                  <a:txBody>
                    <a:bodyPr/>
                    <a:lstStyle/>
                    <a:p>
                      <a:r>
                        <a:rPr lang="en-US" sz="1200" baseline="30000" dirty="0" smtClean="0"/>
                        <a:t>a</a:t>
                      </a:r>
                      <a:r>
                        <a:rPr lang="en-US" sz="1200" dirty="0" smtClean="0"/>
                        <a:t>Translesion (mutagenic) DNA polymerases. For DNA polymerase IV, processivity is increased substantially by association with a </a:t>
                      </a:r>
                      <a:r>
                        <a:rPr lang="en-US" sz="1200" i="1" dirty="0" smtClean="0">
                          <a:latin typeface="Symbol" charset="2"/>
                          <a:cs typeface="Symbol" charset="2"/>
                        </a:rPr>
                        <a:t>b</a:t>
                      </a:r>
                      <a:r>
                        <a:rPr lang="en-US" sz="1200" dirty="0" smtClean="0"/>
                        <a:t> clamp. These polymerases are slowed when a DNA lesion is present in the DNA template strand.</a:t>
                      </a:r>
                    </a:p>
                    <a:p>
                      <a:r>
                        <a:rPr lang="en-US" sz="1200" baseline="30000" dirty="0" smtClean="0"/>
                        <a:t>b</a:t>
                      </a:r>
                      <a:r>
                        <a:rPr lang="en-US" sz="1200" dirty="0" smtClean="0"/>
                        <a:t>For enzymes with more than one subunit, the gene listed here encodes the subunit with polymerization activity. Note that dnaE is an earlier designation for the gene now referred to as polC.</a:t>
                      </a:r>
                    </a:p>
                    <a:p>
                      <a:r>
                        <a:rPr lang="en-US" sz="1200" baseline="30000" dirty="0" smtClean="0"/>
                        <a:t>c</a:t>
                      </a:r>
                      <a:r>
                        <a:rPr lang="en-US" sz="1200" dirty="0" smtClean="0"/>
                        <a:t>Polymerization subunit only. DNA polymerase II shares several subunits with DNA polymerase III, including the </a:t>
                      </a:r>
                      <a:r>
                        <a:rPr lang="en-US" sz="1200" i="1" dirty="0" smtClean="0">
                          <a:latin typeface="Symbol" charset="2"/>
                          <a:cs typeface="Symbol" charset="2"/>
                        </a:rPr>
                        <a:t>b</a:t>
                      </a:r>
                      <a:r>
                        <a:rPr lang="en-US" sz="1200" i="1" dirty="0" smtClean="0"/>
                        <a:t>, </a:t>
                      </a:r>
                      <a:r>
                        <a:rPr lang="en-US" sz="1200" i="1" dirty="0" smtClean="0">
                          <a:latin typeface="Symbol" charset="2"/>
                          <a:cs typeface="Symbol" charset="2"/>
                        </a:rPr>
                        <a:t>d</a:t>
                      </a:r>
                      <a:r>
                        <a:rPr lang="en-US" sz="1200" i="1" dirty="0" smtClean="0"/>
                        <a:t>, </a:t>
                      </a:r>
                      <a:r>
                        <a:rPr lang="en-US" sz="1200" i="1" dirty="0" smtClean="0">
                          <a:latin typeface="Symbol" charset="2"/>
                          <a:cs typeface="Symbol" charset="2"/>
                        </a:rPr>
                        <a:t>d</a:t>
                      </a:r>
                      <a:r>
                        <a:rPr lang="en-US" sz="1200" i="1" dirty="0" smtClean="0"/>
                        <a:t>', </a:t>
                      </a:r>
                      <a:r>
                        <a:rPr lang="en-US" sz="1200" i="1" dirty="0" smtClean="0">
                          <a:latin typeface="Symbol" charset="2"/>
                          <a:cs typeface="Symbol" charset="2"/>
                        </a:rPr>
                        <a:t>c</a:t>
                      </a:r>
                      <a:r>
                        <a:rPr lang="en-US" sz="1200" i="1" dirty="0" smtClean="0"/>
                        <a:t>,</a:t>
                      </a:r>
                      <a:r>
                        <a:rPr lang="en-US" sz="1200" dirty="0" smtClean="0"/>
                        <a:t> and </a:t>
                      </a:r>
                      <a:r>
                        <a:rPr lang="en-US" sz="1200" i="1" dirty="0" smtClean="0">
                          <a:latin typeface="Symbol" charset="2"/>
                          <a:cs typeface="Symbol" charset="2"/>
                        </a:rPr>
                        <a:t>y</a:t>
                      </a:r>
                      <a:r>
                        <a:rPr lang="en-US" sz="1200" dirty="0" smtClean="0"/>
                        <a:t> subunits (see Table 25-2).</a:t>
                      </a:r>
                      <a:endParaRPr lang="en-US" sz="1200" dirty="0"/>
                    </a:p>
                  </a:txBody>
                  <a:tcPr marL="91437" marR="91437" marT="45733" marB="45733">
                    <a:lnL w="9525" cap="flat" cmpd="sng" algn="ctr">
                      <a:solidFill>
                        <a:srgbClr val="000000"/>
                      </a:solidFill>
                      <a:prstDash val="solid"/>
                      <a:round/>
                      <a:headEnd type="none" w="med" len="med"/>
                      <a:tailEnd type="none" w="med" len="med"/>
                    </a:lnL>
                    <a:lnR w="12700" cap="flat" cmpd="sng" algn="ctr">
                      <a:solidFill>
                        <a:scrgbClr r="0" g="0" b="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sz="1200" dirty="0"/>
                    </a:p>
                  </a:txBody>
                  <a:tcPr>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12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1200" dirty="0"/>
                    </a:p>
                  </a:txBody>
                  <a:tcPr>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200" b="0" i="0" baseline="0" dirty="0">
                        <a:solidFill>
                          <a:srgbClr val="000000"/>
                        </a:solidFill>
                      </a:endParaRPr>
                    </a:p>
                  </a:txBody>
                  <a:tcPr>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200" b="0" i="0" baseline="0" dirty="0">
                        <a:solidFill>
                          <a:srgbClr val="000000"/>
                        </a:solidFill>
                      </a:endParaRPr>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bl>
          </a:graphicData>
        </a:graphic>
      </p:graphicFrame>
      <p:sp>
        <p:nvSpPr>
          <p:cNvPr id="4" name="矩形 3"/>
          <p:cNvSpPr/>
          <p:nvPr/>
        </p:nvSpPr>
        <p:spPr>
          <a:xfrm>
            <a:off x="3200400" y="1981200"/>
            <a:ext cx="1295400" cy="2438400"/>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 name="矩形 4"/>
          <p:cNvSpPr/>
          <p:nvPr/>
        </p:nvSpPr>
        <p:spPr>
          <a:xfrm>
            <a:off x="5562600" y="1981200"/>
            <a:ext cx="1295400" cy="2438400"/>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6" name="Line 5"/>
          <p:cNvSpPr>
            <a:spLocks noChangeShapeType="1"/>
          </p:cNvSpPr>
          <p:nvPr/>
        </p:nvSpPr>
        <p:spPr bwMode="auto">
          <a:xfrm flipH="1">
            <a:off x="6400800" y="3581400"/>
            <a:ext cx="457200" cy="0"/>
          </a:xfrm>
          <a:prstGeom prst="line">
            <a:avLst/>
          </a:prstGeom>
          <a:noFill/>
          <a:ln w="38100">
            <a:solidFill>
              <a:srgbClr val="FF0000"/>
            </a:solidFill>
            <a:round/>
            <a:headEnd/>
            <a:tailEnd type="triangle" w="med" len="med"/>
          </a:ln>
        </p:spPr>
        <p:txBody>
          <a:bodyPr/>
          <a:lstStyle/>
          <a:p>
            <a:endParaRPr lang="zh-CN" altLang="en-US"/>
          </a:p>
        </p:txBody>
      </p:sp>
      <p:sp>
        <p:nvSpPr>
          <p:cNvPr id="2" name="矩形 1"/>
          <p:cNvSpPr/>
          <p:nvPr/>
        </p:nvSpPr>
        <p:spPr>
          <a:xfrm>
            <a:off x="6705600" y="978849"/>
            <a:ext cx="1082348" cy="523220"/>
          </a:xfrm>
          <a:prstGeom prst="rect">
            <a:avLst/>
          </a:prstGeom>
        </p:spPr>
        <p:txBody>
          <a:bodyPr wrap="none">
            <a:spAutoFit/>
          </a:bodyPr>
          <a:lstStyle/>
          <a:p>
            <a:r>
              <a:rPr lang="en-US" altLang="zh-CN" sz="2800" dirty="0">
                <a:solidFill>
                  <a:srgbClr val="FF0000"/>
                </a:solidFill>
                <a:latin typeface="Times New Roman" pitchFamily="18" charset="0"/>
              </a:rPr>
              <a:t>*****</a:t>
            </a:r>
          </a:p>
        </p:txBody>
      </p:sp>
    </p:spTree>
    <p:extLst>
      <p:ext uri="{BB962C8B-B14F-4D97-AF65-F5344CB8AC3E}">
        <p14:creationId xmlns:p14="http://schemas.microsoft.com/office/powerpoint/2010/main" val="20021400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descr="figure_14_17"/>
          <p:cNvPicPr>
            <a:picLocks noChangeAspect="1" noChangeArrowheads="1"/>
          </p:cNvPicPr>
          <p:nvPr/>
        </p:nvPicPr>
        <p:blipFill>
          <a:blip r:embed="rId3" cstate="print"/>
          <a:srcRect/>
          <a:stretch>
            <a:fillRect/>
          </a:stretch>
        </p:blipFill>
        <p:spPr bwMode="auto">
          <a:xfrm>
            <a:off x="1835696" y="116632"/>
            <a:ext cx="3348038" cy="6557963"/>
          </a:xfrm>
          <a:prstGeom prst="rect">
            <a:avLst/>
          </a:prstGeom>
          <a:noFill/>
          <a:ln w="9525">
            <a:noFill/>
            <a:miter lim="800000"/>
            <a:headEnd/>
            <a:tailEnd/>
          </a:ln>
          <a:effectLst/>
        </p:spPr>
      </p:pic>
      <p:sp>
        <p:nvSpPr>
          <p:cNvPr id="4" name="TextBox 3"/>
          <p:cNvSpPr txBox="1"/>
          <p:nvPr/>
        </p:nvSpPr>
        <p:spPr>
          <a:xfrm>
            <a:off x="5004048" y="3933056"/>
            <a:ext cx="3951659" cy="2246769"/>
          </a:xfrm>
          <a:prstGeom prst="rect">
            <a:avLst/>
          </a:prstGeom>
          <a:noFill/>
        </p:spPr>
        <p:txBody>
          <a:bodyPr wrap="none" rtlCol="0">
            <a:spAutoFit/>
          </a:bodyPr>
          <a:lstStyle/>
          <a:p>
            <a:r>
              <a:rPr kumimoji="1" lang="en-US" altLang="zh-CN" sz="2800" b="1" baseline="0" dirty="0" smtClean="0">
                <a:solidFill>
                  <a:srgbClr val="3333FF"/>
                </a:solidFill>
                <a:latin typeface="Times New Roman" panose="02020603050405020304" pitchFamily="18" charset="0"/>
                <a:cs typeface="Times New Roman" panose="02020603050405020304" pitchFamily="18" charset="0"/>
              </a:rPr>
              <a:t>Opposing pathways of </a:t>
            </a:r>
          </a:p>
          <a:p>
            <a:r>
              <a:rPr kumimoji="1" lang="en-US" altLang="zh-CN" sz="2800" b="1" baseline="0" dirty="0" smtClean="0">
                <a:solidFill>
                  <a:srgbClr val="3333FF"/>
                </a:solidFill>
                <a:latin typeface="Times New Roman" panose="02020603050405020304" pitchFamily="18" charset="0"/>
                <a:cs typeface="Times New Roman" panose="02020603050405020304" pitchFamily="18" charset="0"/>
              </a:rPr>
              <a:t>glycolysis and </a:t>
            </a:r>
          </a:p>
          <a:p>
            <a:r>
              <a:rPr kumimoji="1" lang="en-US" altLang="zh-CN" sz="2800" b="1" baseline="0" dirty="0" smtClean="0">
                <a:solidFill>
                  <a:srgbClr val="3333FF"/>
                </a:solidFill>
                <a:latin typeface="Times New Roman" panose="02020603050405020304" pitchFamily="18" charset="0"/>
                <a:cs typeface="Times New Roman" panose="02020603050405020304" pitchFamily="18" charset="0"/>
              </a:rPr>
              <a:t>gluconeogenesis: with 3 </a:t>
            </a:r>
          </a:p>
          <a:p>
            <a:r>
              <a:rPr kumimoji="1" lang="en-US" altLang="zh-CN" sz="2800" b="1" baseline="0" dirty="0" smtClean="0">
                <a:solidFill>
                  <a:srgbClr val="3333FF"/>
                </a:solidFill>
                <a:latin typeface="Times New Roman" panose="02020603050405020304" pitchFamily="18" charset="0"/>
                <a:cs typeface="Times New Roman" panose="02020603050405020304" pitchFamily="18" charset="0"/>
              </a:rPr>
              <a:t>different and 7 common </a:t>
            </a:r>
          </a:p>
          <a:p>
            <a:r>
              <a:rPr kumimoji="1" lang="en-US" altLang="zh-CN" sz="2800" b="1" baseline="0" dirty="0" smtClean="0">
                <a:solidFill>
                  <a:srgbClr val="3333FF"/>
                </a:solidFill>
                <a:latin typeface="Times New Roman" panose="02020603050405020304" pitchFamily="18" charset="0"/>
                <a:cs typeface="Times New Roman" panose="02020603050405020304" pitchFamily="18" charset="0"/>
              </a:rPr>
              <a:t>reactions</a:t>
            </a:r>
            <a:r>
              <a:rPr kumimoji="1" lang="en-US" altLang="zh-CN" sz="2800" baseline="0" dirty="0" smtClean="0">
                <a:solidFill>
                  <a:srgbClr val="FF0000"/>
                </a:solidFill>
                <a:latin typeface="Times New Roman" panose="02020603050405020304" pitchFamily="18" charset="0"/>
                <a:cs typeface="Times New Roman" panose="02020603050405020304" pitchFamily="18" charset="0"/>
              </a:rPr>
              <a:t>*****</a:t>
            </a:r>
            <a:endParaRPr lang="zh-CN" alt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349881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table 25-03"/>
          <p:cNvPicPr>
            <a:picLocks noChangeAspect="1" noChangeArrowheads="1"/>
          </p:cNvPicPr>
          <p:nvPr/>
        </p:nvPicPr>
        <p:blipFill>
          <a:blip r:embed="rId3"/>
          <a:srcRect/>
          <a:stretch>
            <a:fillRect/>
          </a:stretch>
        </p:blipFill>
        <p:spPr bwMode="auto">
          <a:xfrm>
            <a:off x="304800" y="1155700"/>
            <a:ext cx="8531225" cy="4546600"/>
          </a:xfrm>
          <a:prstGeom prst="rect">
            <a:avLst/>
          </a:prstGeom>
          <a:noFill/>
          <a:ln w="9525">
            <a:noFill/>
            <a:miter lim="800000"/>
            <a:headEnd/>
            <a:tailEnd/>
          </a:ln>
        </p:spPr>
      </p:pic>
      <p:sp>
        <p:nvSpPr>
          <p:cNvPr id="61443" name="TextBox 2"/>
          <p:cNvSpPr txBox="1">
            <a:spLocks noChangeArrowheads="1"/>
          </p:cNvSpPr>
          <p:nvPr/>
        </p:nvSpPr>
        <p:spPr bwMode="auto">
          <a:xfrm>
            <a:off x="5580112" y="908720"/>
            <a:ext cx="1338263" cy="923925"/>
          </a:xfrm>
          <a:prstGeom prst="rect">
            <a:avLst/>
          </a:prstGeom>
          <a:noFill/>
          <a:ln w="9525">
            <a:noFill/>
            <a:miter lim="800000"/>
            <a:headEnd/>
            <a:tailEnd/>
          </a:ln>
        </p:spPr>
        <p:txBody>
          <a:bodyPr wrap="none">
            <a:spAutoFit/>
          </a:bodyPr>
          <a:lstStyle/>
          <a:p>
            <a:r>
              <a:rPr lang="en-US" altLang="zh-CN" sz="3600" b="1" dirty="0">
                <a:solidFill>
                  <a:srgbClr val="FF0000"/>
                </a:solidFill>
                <a:latin typeface="Times New Roman" pitchFamily="18" charset="0"/>
              </a:rPr>
              <a:t>*****</a:t>
            </a:r>
          </a:p>
          <a:p>
            <a:endParaRPr lang="zh-CN" altLang="en-US" dirty="0"/>
          </a:p>
        </p:txBody>
      </p:sp>
      <p:sp>
        <p:nvSpPr>
          <p:cNvPr id="61444" name="Line 5"/>
          <p:cNvSpPr>
            <a:spLocks noChangeShapeType="1"/>
          </p:cNvSpPr>
          <p:nvPr/>
        </p:nvSpPr>
        <p:spPr bwMode="auto">
          <a:xfrm>
            <a:off x="457200" y="2667000"/>
            <a:ext cx="1600200" cy="0"/>
          </a:xfrm>
          <a:prstGeom prst="line">
            <a:avLst/>
          </a:prstGeom>
          <a:noFill/>
          <a:ln w="38100">
            <a:solidFill>
              <a:srgbClr val="FF0000"/>
            </a:solidFill>
            <a:round/>
            <a:headEnd/>
            <a:tailEnd/>
          </a:ln>
        </p:spPr>
        <p:txBody>
          <a:bodyPr/>
          <a:lstStyle/>
          <a:p>
            <a:endParaRPr lang="zh-CN" altLang="en-US"/>
          </a:p>
        </p:txBody>
      </p:sp>
      <p:sp>
        <p:nvSpPr>
          <p:cNvPr id="61445" name="Line 5"/>
          <p:cNvSpPr>
            <a:spLocks noChangeShapeType="1"/>
          </p:cNvSpPr>
          <p:nvPr/>
        </p:nvSpPr>
        <p:spPr bwMode="auto">
          <a:xfrm>
            <a:off x="457200" y="4038600"/>
            <a:ext cx="1600200" cy="0"/>
          </a:xfrm>
          <a:prstGeom prst="line">
            <a:avLst/>
          </a:prstGeom>
          <a:noFill/>
          <a:ln w="38100">
            <a:solidFill>
              <a:srgbClr val="FF0000"/>
            </a:solidFill>
            <a:round/>
            <a:headEnd/>
            <a:tailEnd/>
          </a:ln>
        </p:spPr>
        <p:txBody>
          <a:bodyPr/>
          <a:lstStyle/>
          <a:p>
            <a:endParaRPr lang="zh-CN" altLang="en-US"/>
          </a:p>
        </p:txBody>
      </p:sp>
      <p:sp>
        <p:nvSpPr>
          <p:cNvPr id="61446" name="Line 5"/>
          <p:cNvSpPr>
            <a:spLocks noChangeShapeType="1"/>
          </p:cNvSpPr>
          <p:nvPr/>
        </p:nvSpPr>
        <p:spPr bwMode="auto">
          <a:xfrm>
            <a:off x="457200" y="4419600"/>
            <a:ext cx="1600200" cy="0"/>
          </a:xfrm>
          <a:prstGeom prst="line">
            <a:avLst/>
          </a:prstGeom>
          <a:noFill/>
          <a:ln w="38100">
            <a:solidFill>
              <a:srgbClr val="FF0000"/>
            </a:solidFill>
            <a:round/>
            <a:headEnd/>
            <a:tailEnd/>
          </a:ln>
        </p:spPr>
        <p:txBody>
          <a:bodyPr/>
          <a:lstStyle/>
          <a:p>
            <a:endParaRPr lang="zh-CN" altLang="en-US"/>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a:srcRect/>
          <a:stretch>
            <a:fillRect/>
          </a:stretch>
        </p:blipFill>
        <p:spPr bwMode="auto">
          <a:xfrm>
            <a:off x="303213" y="1978025"/>
            <a:ext cx="8535987" cy="2901950"/>
          </a:xfrm>
          <a:prstGeom prst="rect">
            <a:avLst/>
          </a:prstGeom>
          <a:noFill/>
          <a:ln w="9525">
            <a:noFill/>
            <a:miter lim="800000"/>
            <a:headEnd/>
            <a:tailEnd/>
          </a:ln>
        </p:spPr>
      </p:pic>
      <p:sp>
        <p:nvSpPr>
          <p:cNvPr id="62467" name="Text Box 3"/>
          <p:cNvSpPr txBox="1">
            <a:spLocks noChangeArrowheads="1"/>
          </p:cNvSpPr>
          <p:nvPr/>
        </p:nvSpPr>
        <p:spPr bwMode="auto">
          <a:xfrm>
            <a:off x="4343400" y="1828800"/>
            <a:ext cx="1327150" cy="641350"/>
          </a:xfrm>
          <a:prstGeom prst="rect">
            <a:avLst/>
          </a:prstGeom>
          <a:noFill/>
          <a:ln w="9525">
            <a:noFill/>
            <a:miter lim="800000"/>
            <a:headEnd/>
            <a:tailEnd/>
          </a:ln>
        </p:spPr>
        <p:txBody>
          <a:bodyPr wrap="none">
            <a:spAutoFit/>
          </a:bodyPr>
          <a:lstStyle/>
          <a:p>
            <a:r>
              <a:rPr lang="en-US" altLang="zh-CN" sz="3600" dirty="0">
                <a:solidFill>
                  <a:srgbClr val="FF0000"/>
                </a:solidFill>
                <a:latin typeface="Times New Roman" pitchFamily="18" charset="0"/>
              </a:rPr>
              <a:t>*****</a:t>
            </a:r>
          </a:p>
        </p:txBody>
      </p:sp>
      <p:cxnSp>
        <p:nvCxnSpPr>
          <p:cNvPr id="5" name="直接箭头连接符 4"/>
          <p:cNvCxnSpPr/>
          <p:nvPr/>
        </p:nvCxnSpPr>
        <p:spPr>
          <a:xfrm rot="10800000">
            <a:off x="8001000" y="3886200"/>
            <a:ext cx="609600"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直接箭头连接符 5"/>
          <p:cNvCxnSpPr/>
          <p:nvPr/>
        </p:nvCxnSpPr>
        <p:spPr>
          <a:xfrm rot="10800000">
            <a:off x="7315200" y="3657600"/>
            <a:ext cx="609600"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0" y="549275"/>
            <a:ext cx="9144000" cy="1143000"/>
          </a:xfrm>
        </p:spPr>
        <p:txBody>
          <a:bodyPr/>
          <a:lstStyle/>
          <a:p>
            <a:pPr eaLnBrk="1" hangingPunct="1">
              <a:lnSpc>
                <a:spcPts val="5600"/>
              </a:lnSpc>
            </a:pPr>
            <a:r>
              <a:rPr lang="en-US" altLang="zh-CN" sz="4800" b="1" dirty="0" smtClean="0">
                <a:solidFill>
                  <a:srgbClr val="0000FF"/>
                </a:solidFill>
                <a:latin typeface="Times New Roman" pitchFamily="18" charset="0"/>
              </a:rPr>
              <a:t>DNA and RNA synthesis are similar in some aspects but different in others</a:t>
            </a:r>
          </a:p>
        </p:txBody>
      </p:sp>
      <p:sp>
        <p:nvSpPr>
          <p:cNvPr id="10243" name="Rectangle 3"/>
          <p:cNvSpPr>
            <a:spLocks noGrp="1" noChangeArrowheads="1"/>
          </p:cNvSpPr>
          <p:nvPr>
            <p:ph type="body" idx="1"/>
          </p:nvPr>
        </p:nvSpPr>
        <p:spPr>
          <a:xfrm>
            <a:off x="0" y="2205038"/>
            <a:ext cx="9144000" cy="4114800"/>
          </a:xfrm>
        </p:spPr>
        <p:txBody>
          <a:bodyPr/>
          <a:lstStyle/>
          <a:p>
            <a:pPr eaLnBrk="1" hangingPunct="1">
              <a:defRPr/>
            </a:pPr>
            <a:r>
              <a:rPr lang="en-US" altLang="zh-CN" b="1" dirty="0" smtClean="0">
                <a:latin typeface="Times New Roman" pitchFamily="18" charset="0"/>
              </a:rPr>
              <a:t>Similar in fundamental chemical mechanism: both are guided by a </a:t>
            </a:r>
            <a:r>
              <a:rPr lang="en-US" altLang="zh-CN" b="1" dirty="0" smtClean="0">
                <a:solidFill>
                  <a:srgbClr val="FF0000"/>
                </a:solidFill>
                <a:latin typeface="Times New Roman" pitchFamily="18" charset="0"/>
              </a:rPr>
              <a:t>template</a:t>
            </a:r>
            <a:r>
              <a:rPr lang="en-US" altLang="zh-CN" b="1" dirty="0" smtClean="0">
                <a:latin typeface="Times New Roman" pitchFamily="18" charset="0"/>
              </a:rPr>
              <a:t>; both have the same polarity in strand extension (</a:t>
            </a:r>
            <a:r>
              <a:rPr lang="en-US" altLang="zh-CN" b="1" dirty="0" smtClean="0">
                <a:solidFill>
                  <a:srgbClr val="FF0000"/>
                </a:solidFill>
                <a:latin typeface="Times New Roman" pitchFamily="18" charset="0"/>
              </a:rPr>
              <a:t>5’ to 3’</a:t>
            </a:r>
            <a:r>
              <a:rPr lang="en-US" altLang="zh-CN" b="1" dirty="0" smtClean="0">
                <a:latin typeface="Times New Roman" pitchFamily="18" charset="0"/>
              </a:rPr>
              <a:t>); both use nucleoside 5’- triphosphates (</a:t>
            </a:r>
            <a:r>
              <a:rPr lang="en-US" altLang="zh-CN" b="1" dirty="0" smtClean="0">
                <a:solidFill>
                  <a:srgbClr val="FF0000"/>
                </a:solidFill>
                <a:latin typeface="Times New Roman" pitchFamily="18" charset="0"/>
              </a:rPr>
              <a:t>dNTP or NTP</a:t>
            </a:r>
            <a:r>
              <a:rPr lang="en-US" altLang="zh-CN" b="1" dirty="0" smtClean="0">
                <a:latin typeface="Times New Roman" pitchFamily="18" charset="0"/>
              </a:rPr>
              <a:t>).</a:t>
            </a:r>
          </a:p>
          <a:p>
            <a:pPr eaLnBrk="1" hangingPunct="1">
              <a:defRPr/>
            </a:pPr>
            <a:r>
              <a:rPr lang="en-US" altLang="zh-CN" b="1" dirty="0" smtClean="0">
                <a:latin typeface="Times New Roman" pitchFamily="18" charset="0"/>
              </a:rPr>
              <a:t>Different aspects: No primers are needed; only involves a short segment of  a large DNA molecule; uses only one of the two complementary DNA strands as the template strand; </a:t>
            </a:r>
            <a:r>
              <a:rPr lang="en-US" altLang="zh-CN" b="1" dirty="0" smtClean="0">
                <a:solidFill>
                  <a:srgbClr val="FF0000"/>
                </a:solidFill>
                <a:effectLst>
                  <a:outerShdw blurRad="38100" dist="38100" dir="2700000" algn="tl">
                    <a:srgbClr val="C0C0C0"/>
                  </a:outerShdw>
                </a:effectLst>
                <a:latin typeface="Times New Roman" pitchFamily="18" charset="0"/>
              </a:rPr>
              <a:t>no proofreading</a:t>
            </a:r>
            <a:r>
              <a:rPr lang="en-US" altLang="zh-CN" b="1" dirty="0" smtClean="0">
                <a:latin typeface="Times New Roman" pitchFamily="18" charset="0"/>
              </a:rPr>
              <a:t>.</a:t>
            </a:r>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a:srcRect/>
          <a:stretch>
            <a:fillRect/>
          </a:stretch>
        </p:blipFill>
        <p:spPr bwMode="auto">
          <a:xfrm>
            <a:off x="303213" y="2654300"/>
            <a:ext cx="8535987" cy="1547813"/>
          </a:xfrm>
          <a:prstGeom prst="rect">
            <a:avLst/>
          </a:prstGeom>
          <a:noFill/>
          <a:ln w="9525">
            <a:noFill/>
            <a:miter lim="800000"/>
            <a:headEnd/>
            <a:tailEnd/>
          </a:ln>
        </p:spPr>
      </p:pic>
      <p:sp>
        <p:nvSpPr>
          <p:cNvPr id="66563" name="Text Box 3"/>
          <p:cNvSpPr txBox="1">
            <a:spLocks noChangeArrowheads="1"/>
          </p:cNvSpPr>
          <p:nvPr/>
        </p:nvSpPr>
        <p:spPr bwMode="auto">
          <a:xfrm>
            <a:off x="303213" y="4844475"/>
            <a:ext cx="8772530" cy="584775"/>
          </a:xfrm>
          <a:prstGeom prst="rect">
            <a:avLst/>
          </a:prstGeom>
          <a:noFill/>
          <a:ln w="9525">
            <a:noFill/>
            <a:miter lim="800000"/>
            <a:headEnd/>
            <a:tailEnd/>
          </a:ln>
        </p:spPr>
        <p:txBody>
          <a:bodyPr wrap="none">
            <a:spAutoFit/>
          </a:bodyPr>
          <a:lstStyle/>
          <a:p>
            <a:r>
              <a:rPr lang="en-US" altLang="zh-CN" sz="3200" b="1" dirty="0">
                <a:solidFill>
                  <a:srgbClr val="3333FF"/>
                </a:solidFill>
                <a:latin typeface="Times New Roman" pitchFamily="18" charset="0"/>
                <a:cs typeface="Times New Roman" pitchFamily="18" charset="0"/>
              </a:rPr>
              <a:t>Template and nontemplate (coding) DNA strands</a:t>
            </a:r>
          </a:p>
        </p:txBody>
      </p:sp>
      <p:sp>
        <p:nvSpPr>
          <p:cNvPr id="66564" name="Line 4"/>
          <p:cNvSpPr>
            <a:spLocks noChangeShapeType="1"/>
          </p:cNvSpPr>
          <p:nvPr/>
        </p:nvSpPr>
        <p:spPr bwMode="auto">
          <a:xfrm flipH="1">
            <a:off x="6588125" y="3933825"/>
            <a:ext cx="792163" cy="0"/>
          </a:xfrm>
          <a:prstGeom prst="line">
            <a:avLst/>
          </a:prstGeom>
          <a:noFill/>
          <a:ln w="57150">
            <a:solidFill>
              <a:srgbClr val="FF0000"/>
            </a:solidFill>
            <a:round/>
            <a:headEnd/>
            <a:tailEnd type="triangle" w="med" len="med"/>
          </a:ln>
        </p:spPr>
        <p:txBody>
          <a:bodyPr wrap="none"/>
          <a:lstStyle/>
          <a:p>
            <a:endParaRPr lang="zh-CN" altLang="en-US"/>
          </a:p>
        </p:txBody>
      </p:sp>
      <p:sp>
        <p:nvSpPr>
          <p:cNvPr id="66565" name="Rectangle 5"/>
          <p:cNvSpPr>
            <a:spLocks noChangeArrowheads="1"/>
          </p:cNvSpPr>
          <p:nvPr/>
        </p:nvSpPr>
        <p:spPr bwMode="auto">
          <a:xfrm>
            <a:off x="395288" y="3644900"/>
            <a:ext cx="4176712" cy="504825"/>
          </a:xfrm>
          <a:prstGeom prst="rect">
            <a:avLst/>
          </a:prstGeom>
          <a:noFill/>
          <a:ln w="38100">
            <a:solidFill>
              <a:srgbClr val="3333FF"/>
            </a:solidFill>
            <a:miter lim="800000"/>
            <a:headEnd/>
            <a:tailEnd/>
          </a:ln>
        </p:spPr>
        <p:txBody>
          <a:bodyPr wrap="none" anchor="ctr"/>
          <a:lstStyle/>
          <a:p>
            <a:endParaRPr lang="zh-CN" altLang="en-US"/>
          </a:p>
        </p:txBody>
      </p:sp>
      <p:sp>
        <p:nvSpPr>
          <p:cNvPr id="66566" name="Rectangle 6"/>
          <p:cNvSpPr>
            <a:spLocks noChangeArrowheads="1"/>
          </p:cNvSpPr>
          <p:nvPr/>
        </p:nvSpPr>
        <p:spPr bwMode="auto">
          <a:xfrm>
            <a:off x="395288" y="2636838"/>
            <a:ext cx="4176712" cy="504825"/>
          </a:xfrm>
          <a:prstGeom prst="rect">
            <a:avLst/>
          </a:prstGeom>
          <a:noFill/>
          <a:ln w="38100">
            <a:solidFill>
              <a:srgbClr val="3333FF"/>
            </a:solidFill>
            <a:miter lim="800000"/>
            <a:headEnd/>
            <a:tailEnd/>
          </a:ln>
        </p:spPr>
        <p:txBody>
          <a:bodyPr wrap="none" anchor="ctr"/>
          <a:lstStyle/>
          <a:p>
            <a:endParaRPr lang="zh-CN" altLang="en-US"/>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468313" y="0"/>
            <a:ext cx="7772400" cy="1143000"/>
          </a:xfrm>
        </p:spPr>
        <p:txBody>
          <a:bodyPr/>
          <a:lstStyle/>
          <a:p>
            <a:pPr eaLnBrk="1" hangingPunct="1"/>
            <a:r>
              <a:rPr lang="en-US" altLang="zh-CN" b="1" dirty="0" smtClean="0">
                <a:solidFill>
                  <a:srgbClr val="3333FF"/>
                </a:solidFill>
                <a:latin typeface="Times New Roman" pitchFamily="18" charset="0"/>
              </a:rPr>
              <a:t>Eukaryotic RNA polymerases</a:t>
            </a:r>
            <a:endParaRPr lang="en-US" altLang="zh-CN" dirty="0" smtClean="0">
              <a:solidFill>
                <a:srgbClr val="3333FF"/>
              </a:solidFill>
              <a:latin typeface="Times New Roman" pitchFamily="18" charset="0"/>
            </a:endParaRPr>
          </a:p>
        </p:txBody>
      </p:sp>
      <p:graphicFrame>
        <p:nvGraphicFramePr>
          <p:cNvPr id="1026" name="Object 3"/>
          <p:cNvGraphicFramePr>
            <a:graphicFrameLocks noGrp="1" noChangeAspect="1"/>
          </p:cNvGraphicFramePr>
          <p:nvPr>
            <p:ph type="tbl" idx="1"/>
            <p:extLst>
              <p:ext uri="{D42A27DB-BD31-4B8C-83A1-F6EECF244321}">
                <p14:modId xmlns:p14="http://schemas.microsoft.com/office/powerpoint/2010/main" val="2699729359"/>
              </p:ext>
            </p:extLst>
          </p:nvPr>
        </p:nvGraphicFramePr>
        <p:xfrm>
          <a:off x="860425" y="1065357"/>
          <a:ext cx="6988175" cy="4960937"/>
        </p:xfrm>
        <a:graphic>
          <a:graphicData uri="http://schemas.openxmlformats.org/presentationml/2006/ole">
            <mc:AlternateContent xmlns:mc="http://schemas.openxmlformats.org/markup-compatibility/2006">
              <mc:Choice xmlns:v="urn:schemas-microsoft-com:vml" Requires="v">
                <p:oleObj spid="_x0000_s1131" name="Document" r:id="rId3" imgW="8384760" imgH="5820636" progId="Word.Document.8">
                  <p:embed/>
                </p:oleObj>
              </mc:Choice>
              <mc:Fallback>
                <p:oleObj name="Document" r:id="rId3" imgW="8384760" imgH="5820636" progId="Word.Document.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0425" y="1065357"/>
                        <a:ext cx="6988175" cy="49609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8" name="Line 6"/>
          <p:cNvSpPr>
            <a:spLocks noChangeShapeType="1"/>
          </p:cNvSpPr>
          <p:nvPr/>
        </p:nvSpPr>
        <p:spPr bwMode="auto">
          <a:xfrm>
            <a:off x="0" y="1773238"/>
            <a:ext cx="9144000" cy="0"/>
          </a:xfrm>
          <a:prstGeom prst="line">
            <a:avLst/>
          </a:prstGeom>
          <a:noFill/>
          <a:ln w="38100">
            <a:solidFill>
              <a:schemeClr val="tx1"/>
            </a:solidFill>
            <a:round/>
            <a:headEnd/>
            <a:tailEnd/>
          </a:ln>
        </p:spPr>
        <p:txBody>
          <a:bodyPr wrap="none"/>
          <a:lstStyle/>
          <a:p>
            <a:endParaRPr lang="zh-CN" altLang="en-US"/>
          </a:p>
        </p:txBody>
      </p:sp>
      <p:sp>
        <p:nvSpPr>
          <p:cNvPr id="1029" name="Line 7"/>
          <p:cNvSpPr>
            <a:spLocks noChangeShapeType="1"/>
          </p:cNvSpPr>
          <p:nvPr/>
        </p:nvSpPr>
        <p:spPr bwMode="auto">
          <a:xfrm>
            <a:off x="1692275" y="908050"/>
            <a:ext cx="0" cy="4319588"/>
          </a:xfrm>
          <a:prstGeom prst="line">
            <a:avLst/>
          </a:prstGeom>
          <a:noFill/>
          <a:ln w="28575">
            <a:solidFill>
              <a:schemeClr val="tx1"/>
            </a:solidFill>
            <a:round/>
            <a:headEnd/>
            <a:tailEnd/>
          </a:ln>
        </p:spPr>
        <p:txBody>
          <a:bodyPr wrap="none"/>
          <a:lstStyle/>
          <a:p>
            <a:endParaRPr lang="zh-CN" altLang="en-US"/>
          </a:p>
        </p:txBody>
      </p:sp>
      <p:sp>
        <p:nvSpPr>
          <p:cNvPr id="1030" name="Line 8"/>
          <p:cNvSpPr>
            <a:spLocks noChangeShapeType="1"/>
          </p:cNvSpPr>
          <p:nvPr/>
        </p:nvSpPr>
        <p:spPr bwMode="auto">
          <a:xfrm>
            <a:off x="3419475" y="908050"/>
            <a:ext cx="0" cy="4319588"/>
          </a:xfrm>
          <a:prstGeom prst="line">
            <a:avLst/>
          </a:prstGeom>
          <a:noFill/>
          <a:ln w="28575">
            <a:solidFill>
              <a:schemeClr val="tx1"/>
            </a:solidFill>
            <a:round/>
            <a:headEnd/>
            <a:tailEnd/>
          </a:ln>
        </p:spPr>
        <p:txBody>
          <a:bodyPr wrap="none"/>
          <a:lstStyle/>
          <a:p>
            <a:endParaRPr lang="zh-CN" altLang="en-US"/>
          </a:p>
        </p:txBody>
      </p:sp>
      <p:sp>
        <p:nvSpPr>
          <p:cNvPr id="1031" name="Line 9"/>
          <p:cNvSpPr>
            <a:spLocks noChangeShapeType="1"/>
          </p:cNvSpPr>
          <p:nvPr/>
        </p:nvSpPr>
        <p:spPr bwMode="auto">
          <a:xfrm>
            <a:off x="4857750" y="857250"/>
            <a:ext cx="0" cy="4319588"/>
          </a:xfrm>
          <a:prstGeom prst="line">
            <a:avLst/>
          </a:prstGeom>
          <a:noFill/>
          <a:ln w="28575">
            <a:solidFill>
              <a:schemeClr val="tx1"/>
            </a:solidFill>
            <a:round/>
            <a:headEnd/>
            <a:tailEnd/>
          </a:ln>
        </p:spPr>
        <p:txBody>
          <a:bodyPr wrap="none"/>
          <a:lstStyle/>
          <a:p>
            <a:endParaRPr lang="zh-CN" altLang="en-US"/>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table 26-02"/>
          <p:cNvPicPr>
            <a:picLocks noChangeAspect="1" noChangeArrowheads="1"/>
          </p:cNvPicPr>
          <p:nvPr/>
        </p:nvPicPr>
        <p:blipFill>
          <a:blip r:embed="rId3"/>
          <a:srcRect/>
          <a:stretch>
            <a:fillRect/>
          </a:stretch>
        </p:blipFill>
        <p:spPr bwMode="auto">
          <a:xfrm>
            <a:off x="304800" y="622300"/>
            <a:ext cx="8531225" cy="5607050"/>
          </a:xfrm>
          <a:prstGeom prst="rect">
            <a:avLst/>
          </a:prstGeom>
          <a:noFill/>
          <a:ln w="9525">
            <a:noFill/>
            <a:miter lim="800000"/>
            <a:headEnd/>
            <a:tailEnd/>
          </a:ln>
        </p:spPr>
      </p:pic>
      <p:sp>
        <p:nvSpPr>
          <p:cNvPr id="67587" name="TextBox 2"/>
          <p:cNvSpPr txBox="1">
            <a:spLocks noChangeArrowheads="1"/>
          </p:cNvSpPr>
          <p:nvPr/>
        </p:nvSpPr>
        <p:spPr bwMode="auto">
          <a:xfrm>
            <a:off x="1357313" y="785813"/>
            <a:ext cx="1211262" cy="862012"/>
          </a:xfrm>
          <a:prstGeom prst="rect">
            <a:avLst/>
          </a:prstGeom>
          <a:noFill/>
          <a:ln w="9525">
            <a:noFill/>
            <a:miter lim="800000"/>
            <a:headEnd/>
            <a:tailEnd/>
          </a:ln>
        </p:spPr>
        <p:txBody>
          <a:bodyPr wrap="none">
            <a:spAutoFit/>
          </a:bodyPr>
          <a:lstStyle/>
          <a:p>
            <a:r>
              <a:rPr lang="en-US" altLang="zh-CN" sz="3200" dirty="0">
                <a:solidFill>
                  <a:srgbClr val="FF0000"/>
                </a:solidFill>
                <a:latin typeface="Times New Roman" pitchFamily="18" charset="0"/>
                <a:cs typeface="Times New Roman" pitchFamily="18" charset="0"/>
              </a:rPr>
              <a:t>*****</a:t>
            </a:r>
          </a:p>
          <a:p>
            <a:endParaRPr lang="zh-CN" altLang="en-US"/>
          </a:p>
        </p:txBody>
      </p:sp>
      <p:sp>
        <p:nvSpPr>
          <p:cNvPr id="67588" name="Line 5"/>
          <p:cNvSpPr>
            <a:spLocks noChangeShapeType="1"/>
          </p:cNvSpPr>
          <p:nvPr/>
        </p:nvSpPr>
        <p:spPr bwMode="auto">
          <a:xfrm>
            <a:off x="142875" y="2071688"/>
            <a:ext cx="395288" cy="0"/>
          </a:xfrm>
          <a:prstGeom prst="line">
            <a:avLst/>
          </a:prstGeom>
          <a:noFill/>
          <a:ln w="38100">
            <a:solidFill>
              <a:srgbClr val="FF0000"/>
            </a:solidFill>
            <a:round/>
            <a:headEnd/>
            <a:tailEnd type="triangle" w="med" len="med"/>
          </a:ln>
        </p:spPr>
        <p:txBody>
          <a:bodyPr wrap="none"/>
          <a:lstStyle/>
          <a:p>
            <a:endParaRPr lang="zh-CN" altLang="en-US"/>
          </a:p>
        </p:txBody>
      </p:sp>
      <p:sp>
        <p:nvSpPr>
          <p:cNvPr id="67589" name="Line 5"/>
          <p:cNvSpPr>
            <a:spLocks noChangeShapeType="1"/>
          </p:cNvSpPr>
          <p:nvPr/>
        </p:nvSpPr>
        <p:spPr bwMode="auto">
          <a:xfrm>
            <a:off x="142875" y="3429000"/>
            <a:ext cx="395288" cy="0"/>
          </a:xfrm>
          <a:prstGeom prst="line">
            <a:avLst/>
          </a:prstGeom>
          <a:noFill/>
          <a:ln w="38100">
            <a:solidFill>
              <a:srgbClr val="FF0000"/>
            </a:solidFill>
            <a:round/>
            <a:headEnd/>
            <a:tailEnd type="triangle" w="med" len="med"/>
          </a:ln>
        </p:spPr>
        <p:txBody>
          <a:bodyPr wrap="none"/>
          <a:lstStyle/>
          <a:p>
            <a:endParaRPr lang="zh-CN" altLang="en-US"/>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219363" y="413792"/>
            <a:ext cx="8915400" cy="1070992"/>
          </a:xfrm>
        </p:spPr>
        <p:txBody>
          <a:bodyPr/>
          <a:lstStyle/>
          <a:p>
            <a:pPr eaLnBrk="1" hangingPunct="1">
              <a:lnSpc>
                <a:spcPts val="4800"/>
              </a:lnSpc>
              <a:spcBef>
                <a:spcPts val="0"/>
              </a:spcBef>
            </a:pPr>
            <a:r>
              <a:rPr lang="en-US" altLang="zh-CN" sz="5400" b="1" dirty="0">
                <a:solidFill>
                  <a:srgbClr val="3333FF"/>
                </a:solidFill>
                <a:latin typeface="Times New Roman" pitchFamily="18" charset="0"/>
              </a:rPr>
              <a:t>Inhibitors of transcription</a:t>
            </a:r>
            <a:br>
              <a:rPr lang="en-US" altLang="zh-CN" sz="5400" b="1" dirty="0">
                <a:solidFill>
                  <a:srgbClr val="3333FF"/>
                </a:solidFill>
                <a:latin typeface="Times New Roman" pitchFamily="18" charset="0"/>
              </a:rPr>
            </a:br>
            <a:endParaRPr lang="en-US" altLang="zh-CN" sz="5400" b="1" dirty="0">
              <a:solidFill>
                <a:srgbClr val="3333FF"/>
              </a:solidFill>
              <a:latin typeface="Times New Roman" pitchFamily="18" charset="0"/>
            </a:endParaRPr>
          </a:p>
        </p:txBody>
      </p:sp>
      <p:sp>
        <p:nvSpPr>
          <p:cNvPr id="33795" name="Rectangle 3"/>
          <p:cNvSpPr>
            <a:spLocks noGrp="1" noChangeArrowheads="1"/>
          </p:cNvSpPr>
          <p:nvPr>
            <p:ph type="body" idx="1"/>
          </p:nvPr>
        </p:nvSpPr>
        <p:spPr>
          <a:xfrm>
            <a:off x="24263" y="1340768"/>
            <a:ext cx="9144000" cy="4114800"/>
          </a:xfrm>
        </p:spPr>
        <p:txBody>
          <a:bodyPr/>
          <a:lstStyle/>
          <a:p>
            <a:pPr eaLnBrk="1" hangingPunct="1">
              <a:lnSpc>
                <a:spcPct val="90000"/>
              </a:lnSpc>
              <a:defRPr/>
            </a:pPr>
            <a:r>
              <a:rPr lang="en-US" altLang="zh-CN" b="1" dirty="0" smtClean="0">
                <a:latin typeface="Times New Roman" pitchFamily="18" charset="0"/>
              </a:rPr>
              <a:t>Three-ring-containing, planar antibiotic molecules like </a:t>
            </a:r>
            <a:r>
              <a:rPr lang="en-US" altLang="zh-CN" b="1" dirty="0" smtClean="0">
                <a:solidFill>
                  <a:srgbClr val="3333FF"/>
                </a:solidFill>
                <a:latin typeface="Times New Roman" pitchFamily="18" charset="0"/>
              </a:rPr>
              <a:t>actinomycin</a:t>
            </a:r>
            <a:r>
              <a:rPr lang="en-US" altLang="zh-CN" b="1" dirty="0" smtClean="0">
                <a:solidFill>
                  <a:srgbClr val="FF0000"/>
                </a:solidFill>
                <a:latin typeface="Times New Roman" pitchFamily="18" charset="0"/>
              </a:rPr>
              <a:t> </a:t>
            </a:r>
            <a:r>
              <a:rPr lang="en-US" altLang="zh-CN" b="1" dirty="0">
                <a:latin typeface="Times New Roman" pitchFamily="18" charset="0"/>
              </a:rPr>
              <a:t>(</a:t>
            </a:r>
            <a:r>
              <a:rPr lang="zh-CN" altLang="zh-CN" b="1" dirty="0" smtClean="0">
                <a:latin typeface="楷体" panose="02010609060101010101" pitchFamily="49" charset="-122"/>
                <a:ea typeface="楷体" panose="02010609060101010101" pitchFamily="49" charset="-122"/>
              </a:rPr>
              <a:t>放射菌素</a:t>
            </a:r>
            <a:r>
              <a:rPr lang="en-US" altLang="zh-CN" b="1" dirty="0">
                <a:latin typeface="Times New Roman" pitchFamily="18" charset="0"/>
              </a:rPr>
              <a:t>) D </a:t>
            </a:r>
            <a:r>
              <a:rPr lang="en-US" altLang="zh-CN" b="1" dirty="0" smtClean="0">
                <a:latin typeface="Times New Roman" pitchFamily="18" charset="0"/>
              </a:rPr>
              <a:t>intercalates between two successive GC base pairs in duplex DNA, preventing RNA polymerases (</a:t>
            </a:r>
            <a:r>
              <a:rPr lang="en-US" altLang="zh-CN" b="1" dirty="0" smtClean="0">
                <a:solidFill>
                  <a:srgbClr val="FF0000"/>
                </a:solidFill>
                <a:latin typeface="Times New Roman" pitchFamily="18" charset="0"/>
              </a:rPr>
              <a:t>all types</a:t>
            </a:r>
            <a:r>
              <a:rPr lang="en-US" altLang="zh-CN" b="1" dirty="0" smtClean="0">
                <a:latin typeface="Times New Roman" pitchFamily="18" charset="0"/>
              </a:rPr>
              <a:t>) to move along the template (thus the </a:t>
            </a:r>
            <a:r>
              <a:rPr lang="en-US" altLang="zh-CN" b="1" dirty="0" smtClean="0">
                <a:effectLst>
                  <a:outerShdw blurRad="38100" dist="38100" dir="2700000" algn="tl">
                    <a:srgbClr val="C0C0C0"/>
                  </a:outerShdw>
                </a:effectLst>
                <a:latin typeface="Times New Roman" pitchFamily="18" charset="0"/>
              </a:rPr>
              <a:t>elongation</a:t>
            </a:r>
            <a:r>
              <a:rPr lang="en-US" altLang="zh-CN" b="1" dirty="0" smtClean="0">
                <a:latin typeface="Times New Roman" pitchFamily="18" charset="0"/>
              </a:rPr>
              <a:t> of RNA synthesis).  </a:t>
            </a:r>
          </a:p>
          <a:p>
            <a:pPr eaLnBrk="1" hangingPunct="1">
              <a:lnSpc>
                <a:spcPct val="90000"/>
              </a:lnSpc>
              <a:defRPr/>
            </a:pPr>
            <a:r>
              <a:rPr lang="en-US" altLang="zh-CN" b="1" dirty="0" smtClean="0">
                <a:solidFill>
                  <a:srgbClr val="3333FF"/>
                </a:solidFill>
                <a:latin typeface="Times New Roman" pitchFamily="18" charset="0"/>
              </a:rPr>
              <a:t>Rifampicin </a:t>
            </a:r>
            <a:r>
              <a:rPr lang="en-US" altLang="zh-CN" b="1" dirty="0">
                <a:latin typeface="Times New Roman" pitchFamily="18" charset="0"/>
              </a:rPr>
              <a:t>(</a:t>
            </a:r>
            <a:r>
              <a:rPr lang="zh-CN" altLang="zh-CN" b="1" dirty="0" smtClean="0">
                <a:latin typeface="楷体" panose="02010609060101010101" pitchFamily="49" charset="-122"/>
                <a:ea typeface="楷体" panose="02010609060101010101" pitchFamily="49" charset="-122"/>
              </a:rPr>
              <a:t>利福平</a:t>
            </a:r>
            <a:r>
              <a:rPr lang="en-US" altLang="zh-CN" b="1" dirty="0">
                <a:latin typeface="Times New Roman" pitchFamily="18" charset="0"/>
              </a:rPr>
              <a:t>)</a:t>
            </a:r>
            <a:r>
              <a:rPr lang="zh-CN" altLang="en-US" b="1" dirty="0" smtClean="0">
                <a:latin typeface="Times New Roman" pitchFamily="18" charset="0"/>
              </a:rPr>
              <a:t> </a:t>
            </a:r>
            <a:r>
              <a:rPr lang="en-US" altLang="zh-CN" b="1" dirty="0" smtClean="0">
                <a:latin typeface="Times New Roman" pitchFamily="18" charset="0"/>
              </a:rPr>
              <a:t>(an antibiotic) binds to the </a:t>
            </a:r>
            <a:r>
              <a:rPr lang="en-US" altLang="zh-CN" b="1" dirty="0" smtClean="0">
                <a:latin typeface="Symbol" pitchFamily="18" charset="2"/>
              </a:rPr>
              <a:t>b</a:t>
            </a:r>
            <a:r>
              <a:rPr lang="en-US" altLang="zh-CN" b="1" dirty="0" smtClean="0">
                <a:latin typeface="Times New Roman" pitchFamily="18" charset="0"/>
              </a:rPr>
              <a:t> subunit of </a:t>
            </a:r>
            <a:r>
              <a:rPr lang="en-US" altLang="zh-CN" b="1" dirty="0" smtClean="0">
                <a:solidFill>
                  <a:srgbClr val="FF0000"/>
                </a:solidFill>
                <a:latin typeface="Times New Roman" pitchFamily="18" charset="0"/>
              </a:rPr>
              <a:t>bacterial </a:t>
            </a:r>
            <a:r>
              <a:rPr lang="en-US" altLang="zh-CN" b="1" dirty="0" smtClean="0">
                <a:latin typeface="Times New Roman" pitchFamily="18" charset="0"/>
              </a:rPr>
              <a:t>RNA polymerases, preventing the </a:t>
            </a:r>
            <a:r>
              <a:rPr lang="en-US" altLang="zh-CN" b="1" dirty="0" smtClean="0">
                <a:effectLst>
                  <a:outerShdw blurRad="38100" dist="38100" dir="2700000" algn="tl">
                    <a:srgbClr val="C0C0C0"/>
                  </a:outerShdw>
                </a:effectLst>
                <a:latin typeface="Times New Roman" pitchFamily="18" charset="0"/>
              </a:rPr>
              <a:t>initiation</a:t>
            </a:r>
            <a:r>
              <a:rPr lang="en-US" altLang="zh-CN" b="1" dirty="0" smtClean="0">
                <a:latin typeface="Times New Roman" pitchFamily="18" charset="0"/>
              </a:rPr>
              <a:t> of RNA synthesis. </a:t>
            </a:r>
          </a:p>
          <a:p>
            <a:pPr eaLnBrk="1" hangingPunct="1">
              <a:lnSpc>
                <a:spcPct val="90000"/>
              </a:lnSpc>
              <a:defRPr/>
            </a:pPr>
            <a:r>
              <a:rPr lang="en-US" altLang="zh-CN" b="1" dirty="0" smtClean="0">
                <a:solidFill>
                  <a:srgbClr val="3333FF"/>
                </a:solidFill>
                <a:latin typeface="Symbol" pitchFamily="18" charset="2"/>
              </a:rPr>
              <a:t>a</a:t>
            </a:r>
            <a:r>
              <a:rPr lang="en-US" altLang="zh-CN" b="1" dirty="0" smtClean="0">
                <a:solidFill>
                  <a:srgbClr val="3333FF"/>
                </a:solidFill>
                <a:latin typeface="Times New Roman" pitchFamily="18" charset="0"/>
              </a:rPr>
              <a:t>-amanitin</a:t>
            </a:r>
            <a:r>
              <a:rPr lang="en-US" altLang="zh-CN" b="1" dirty="0">
                <a:latin typeface="Times New Roman" pitchFamily="18" charset="0"/>
              </a:rPr>
              <a:t> (</a:t>
            </a:r>
            <a:r>
              <a:rPr lang="zh-CN" altLang="zh-CN" b="1" dirty="0" smtClean="0">
                <a:latin typeface="楷体" panose="02010609060101010101" pitchFamily="49" charset="-122"/>
                <a:ea typeface="楷体" panose="02010609060101010101" pitchFamily="49" charset="-122"/>
              </a:rPr>
              <a:t>蝇蕈素</a:t>
            </a:r>
            <a:r>
              <a:rPr lang="en-US" altLang="zh-CN" b="1" dirty="0">
                <a:latin typeface="Times New Roman" pitchFamily="18" charset="0"/>
              </a:rPr>
              <a:t>) blocks </a:t>
            </a:r>
            <a:r>
              <a:rPr lang="en-US" altLang="zh-CN" b="1" dirty="0" smtClean="0">
                <a:solidFill>
                  <a:srgbClr val="FF0000"/>
                </a:solidFill>
                <a:latin typeface="Times New Roman" pitchFamily="18" charset="0"/>
              </a:rPr>
              <a:t>eukaryotic</a:t>
            </a:r>
            <a:r>
              <a:rPr lang="en-US" altLang="zh-CN" b="1" dirty="0" smtClean="0">
                <a:latin typeface="Times New Roman" pitchFamily="18" charset="0"/>
              </a:rPr>
              <a:t> mRNA synthesis by binding to RNA polymerase II.</a:t>
            </a:r>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4"/>
          <p:cNvSpPr txBox="1">
            <a:spLocks noChangeArrowheads="1"/>
          </p:cNvSpPr>
          <p:nvPr/>
        </p:nvSpPr>
        <p:spPr bwMode="auto">
          <a:xfrm>
            <a:off x="794832" y="6088559"/>
            <a:ext cx="7897739" cy="769441"/>
          </a:xfrm>
          <a:prstGeom prst="rect">
            <a:avLst/>
          </a:prstGeom>
          <a:noFill/>
          <a:ln w="9525">
            <a:noFill/>
            <a:miter lim="800000"/>
            <a:headEnd/>
            <a:tailEnd/>
          </a:ln>
        </p:spPr>
        <p:txBody>
          <a:bodyPr wrap="none">
            <a:spAutoFit/>
          </a:bodyPr>
          <a:lstStyle/>
          <a:p>
            <a:r>
              <a:rPr lang="en-US" altLang="zh-CN" sz="4400" b="1" dirty="0">
                <a:solidFill>
                  <a:srgbClr val="3333FF"/>
                </a:solidFill>
                <a:latin typeface="Times New Roman" pitchFamily="18" charset="0"/>
                <a:cs typeface="Times New Roman" pitchFamily="18" charset="0"/>
              </a:rPr>
              <a:t>Processing of eukaryotic mRNA</a:t>
            </a:r>
          </a:p>
        </p:txBody>
      </p:sp>
      <p:pic>
        <p:nvPicPr>
          <p:cNvPr id="70659" name="Picture 2" descr="figure 26-12"/>
          <p:cNvPicPr>
            <a:picLocks noChangeAspect="1" noChangeArrowheads="1"/>
          </p:cNvPicPr>
          <p:nvPr/>
        </p:nvPicPr>
        <p:blipFill>
          <a:blip r:embed="rId2"/>
          <a:srcRect/>
          <a:stretch>
            <a:fillRect/>
          </a:stretch>
        </p:blipFill>
        <p:spPr bwMode="auto">
          <a:xfrm>
            <a:off x="785813" y="142875"/>
            <a:ext cx="7699375" cy="60912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6"/>
          <p:cNvSpPr>
            <a:spLocks noChangeArrowheads="1"/>
          </p:cNvSpPr>
          <p:nvPr/>
        </p:nvSpPr>
        <p:spPr bwMode="auto">
          <a:xfrm>
            <a:off x="43970" y="4523121"/>
            <a:ext cx="9107488" cy="1800225"/>
          </a:xfrm>
          <a:prstGeom prst="rect">
            <a:avLst/>
          </a:prstGeom>
          <a:noFill/>
          <a:ln w="9525">
            <a:noFill/>
            <a:miter lim="800000"/>
            <a:headEnd/>
            <a:tailEnd/>
          </a:ln>
        </p:spPr>
        <p:txBody>
          <a:bodyPr>
            <a:spAutoFit/>
          </a:bodyPr>
          <a:lstStyle/>
          <a:p>
            <a:pPr algn="ctr"/>
            <a:r>
              <a:rPr kumimoji="1" lang="en-US" altLang="zh-CN" sz="2800" b="1" dirty="0">
                <a:solidFill>
                  <a:srgbClr val="3333FF"/>
                </a:solidFill>
                <a:latin typeface="Times New Roman" panose="02020603050405020304" pitchFamily="18" charset="0"/>
                <a:cs typeface="Times New Roman" panose="02020603050405020304" pitchFamily="18" charset="0"/>
              </a:rPr>
              <a:t>The processing of the primary tRNA transcripts </a:t>
            </a:r>
          </a:p>
          <a:p>
            <a:pPr algn="ctr"/>
            <a:r>
              <a:rPr kumimoji="1" lang="en-US" altLang="zh-CN" sz="2800" b="1" dirty="0">
                <a:solidFill>
                  <a:srgbClr val="3333FF"/>
                </a:solidFill>
                <a:latin typeface="Times New Roman" panose="02020603050405020304" pitchFamily="18" charset="0"/>
                <a:cs typeface="Times New Roman" panose="02020603050405020304" pitchFamily="18" charset="0"/>
              </a:rPr>
              <a:t>include removal of the 5’and 3’ ends, addition of the CCA sequence at the 3’ end, modification of many bases, and splicing of introns (in eukaryotic cells).</a:t>
            </a:r>
          </a:p>
        </p:txBody>
      </p:sp>
      <p:pic>
        <p:nvPicPr>
          <p:cNvPr id="99331" name="Picture 9"/>
          <p:cNvPicPr>
            <a:picLocks noChangeAspect="1" noChangeArrowheads="1"/>
          </p:cNvPicPr>
          <p:nvPr/>
        </p:nvPicPr>
        <p:blipFill>
          <a:blip r:embed="rId2"/>
          <a:srcRect/>
          <a:stretch>
            <a:fillRect/>
          </a:stretch>
        </p:blipFill>
        <p:spPr bwMode="auto">
          <a:xfrm>
            <a:off x="323850" y="549275"/>
            <a:ext cx="8535988" cy="3663950"/>
          </a:xfrm>
          <a:prstGeom prst="rect">
            <a:avLst/>
          </a:prstGeom>
          <a:noFill/>
          <a:ln w="9525">
            <a:noFill/>
            <a:miter lim="800000"/>
            <a:headEnd/>
            <a:tailEnd/>
          </a:ln>
        </p:spPr>
      </p:pic>
      <p:sp>
        <p:nvSpPr>
          <p:cNvPr id="99332" name="Line 10"/>
          <p:cNvSpPr>
            <a:spLocks noChangeShapeType="1"/>
          </p:cNvSpPr>
          <p:nvPr/>
        </p:nvSpPr>
        <p:spPr bwMode="auto">
          <a:xfrm flipH="1" flipV="1">
            <a:off x="5364163" y="3789363"/>
            <a:ext cx="576262" cy="144462"/>
          </a:xfrm>
          <a:prstGeom prst="line">
            <a:avLst/>
          </a:prstGeom>
          <a:noFill/>
          <a:ln w="38100">
            <a:solidFill>
              <a:srgbClr val="3333FF"/>
            </a:solidFill>
            <a:round/>
            <a:headEnd/>
            <a:tailEnd type="triangle" w="med" len="med"/>
          </a:ln>
        </p:spPr>
        <p:txBody>
          <a:bodyPr wrap="none"/>
          <a:lstStyle/>
          <a:p>
            <a:endParaRPr lang="zh-CN" altLang="en-US"/>
          </a:p>
        </p:txBody>
      </p:sp>
      <p:sp>
        <p:nvSpPr>
          <p:cNvPr id="99333" name="Text Box 11"/>
          <p:cNvSpPr txBox="1">
            <a:spLocks noChangeArrowheads="1"/>
          </p:cNvSpPr>
          <p:nvPr/>
        </p:nvSpPr>
        <p:spPr bwMode="auto">
          <a:xfrm>
            <a:off x="5940425" y="3644900"/>
            <a:ext cx="1266825" cy="579438"/>
          </a:xfrm>
          <a:prstGeom prst="rect">
            <a:avLst/>
          </a:prstGeom>
          <a:noFill/>
          <a:ln w="9525">
            <a:noFill/>
            <a:miter lim="800000"/>
            <a:headEnd/>
            <a:tailEnd/>
          </a:ln>
        </p:spPr>
        <p:txBody>
          <a:bodyPr wrap="none">
            <a:spAutoFit/>
          </a:bodyPr>
          <a:lstStyle/>
          <a:p>
            <a:r>
              <a:rPr lang="en-US" altLang="zh-CN" dirty="0"/>
              <a:t>intron</a:t>
            </a:r>
          </a:p>
        </p:txBody>
      </p:sp>
      <p:sp>
        <p:nvSpPr>
          <p:cNvPr id="99334" name="Rectangle 12"/>
          <p:cNvSpPr>
            <a:spLocks noChangeArrowheads="1"/>
          </p:cNvSpPr>
          <p:nvPr/>
        </p:nvSpPr>
        <p:spPr bwMode="auto">
          <a:xfrm>
            <a:off x="827088" y="1844675"/>
            <a:ext cx="720725" cy="288925"/>
          </a:xfrm>
          <a:prstGeom prst="rect">
            <a:avLst/>
          </a:prstGeom>
          <a:noFill/>
          <a:ln w="38100">
            <a:solidFill>
              <a:srgbClr val="FF0000"/>
            </a:solidFill>
            <a:miter lim="800000"/>
            <a:headEnd/>
            <a:tailEnd/>
          </a:ln>
        </p:spPr>
        <p:txBody>
          <a:bodyPr wrap="none" anchor="ctr"/>
          <a:lstStyle/>
          <a:p>
            <a:endParaRPr lang="zh-CN" altLang="en-US"/>
          </a:p>
        </p:txBody>
      </p:sp>
      <p:cxnSp>
        <p:nvCxnSpPr>
          <p:cNvPr id="99335" name="直接箭头连接符 7"/>
          <p:cNvCxnSpPr>
            <a:cxnSpLocks noChangeShapeType="1"/>
          </p:cNvCxnSpPr>
          <p:nvPr/>
        </p:nvCxnSpPr>
        <p:spPr bwMode="auto">
          <a:xfrm rot="10800000">
            <a:off x="5357813" y="1428750"/>
            <a:ext cx="642937" cy="1588"/>
          </a:xfrm>
          <a:prstGeom prst="straightConnector1">
            <a:avLst/>
          </a:prstGeom>
          <a:noFill/>
          <a:ln w="57150" algn="ctr">
            <a:solidFill>
              <a:srgbClr val="FF0000"/>
            </a:solidFill>
            <a:round/>
            <a:headEnd/>
            <a:tailEnd type="arrow" w="med" len="med"/>
          </a:ln>
        </p:spPr>
      </p:cxnSp>
    </p:spTree>
    <p:extLst>
      <p:ext uri="{BB962C8B-B14F-4D97-AF65-F5344CB8AC3E}">
        <p14:creationId xmlns:p14="http://schemas.microsoft.com/office/powerpoint/2010/main" val="229632843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304800" y="0"/>
            <a:ext cx="7772400" cy="76200"/>
          </a:xfrm>
        </p:spPr>
        <p:txBody>
          <a:bodyPr/>
          <a:lstStyle/>
          <a:p>
            <a:pPr eaLnBrk="1" hangingPunct="1"/>
            <a:r>
              <a:rPr lang="en-US" altLang="zh-CN" dirty="0" smtClean="0"/>
              <a:t> </a:t>
            </a:r>
          </a:p>
        </p:txBody>
      </p:sp>
      <p:sp>
        <p:nvSpPr>
          <p:cNvPr id="74755" name="Rectangle 3"/>
          <p:cNvSpPr>
            <a:spLocks noGrp="1" noChangeArrowheads="1"/>
          </p:cNvSpPr>
          <p:nvPr>
            <p:ph type="body" idx="1"/>
          </p:nvPr>
        </p:nvSpPr>
        <p:spPr>
          <a:xfrm>
            <a:off x="316931" y="1181873"/>
            <a:ext cx="8686800" cy="4114800"/>
          </a:xfrm>
        </p:spPr>
        <p:txBody>
          <a:bodyPr/>
          <a:lstStyle/>
          <a:p>
            <a:pPr eaLnBrk="1" hangingPunct="1">
              <a:lnSpc>
                <a:spcPct val="90000"/>
              </a:lnSpc>
              <a:defRPr/>
            </a:pPr>
            <a:r>
              <a:rPr lang="en-US" altLang="zh-CN" b="1" dirty="0" smtClean="0">
                <a:latin typeface="Times New Roman" pitchFamily="18" charset="0"/>
              </a:rPr>
              <a:t>May be the enzyme degrading mRNAs </a:t>
            </a:r>
            <a:r>
              <a:rPr lang="en-US" altLang="zh-CN" b="1" i="1" dirty="0" smtClean="0">
                <a:latin typeface="Times New Roman" pitchFamily="18" charset="0"/>
              </a:rPr>
              <a:t>in vivo</a:t>
            </a:r>
            <a:r>
              <a:rPr lang="en-US" altLang="zh-CN" b="1" dirty="0" smtClean="0">
                <a:latin typeface="Times New Roman" pitchFamily="18" charset="0"/>
              </a:rPr>
              <a:t>.</a:t>
            </a:r>
          </a:p>
          <a:p>
            <a:pPr eaLnBrk="1" hangingPunct="1">
              <a:lnSpc>
                <a:spcPct val="90000"/>
              </a:lnSpc>
              <a:defRPr/>
            </a:pPr>
            <a:r>
              <a:rPr lang="en-US" altLang="zh-CN" b="1" dirty="0" smtClean="0">
                <a:solidFill>
                  <a:srgbClr val="FF0000"/>
                </a:solidFill>
                <a:latin typeface="Times New Roman" pitchFamily="18" charset="0"/>
              </a:rPr>
              <a:t>Polynucleotide phosphorylase</a:t>
            </a:r>
            <a:r>
              <a:rPr lang="en-US" altLang="zh-CN" b="1" dirty="0" smtClean="0">
                <a:latin typeface="Times New Roman" pitchFamily="18" charset="0"/>
              </a:rPr>
              <a:t> was used to synthesize RNA for the first time in the test tube (in 1955) (Severo Ochoa shared the Nobel Prize with Arthur Kornberg in 1959 for this discovery).---</a:t>
            </a:r>
            <a:r>
              <a:rPr lang="en-US" altLang="zh-CN" b="1" dirty="0" smtClean="0">
                <a:solidFill>
                  <a:srgbClr val="3333FF"/>
                </a:solidFill>
                <a:latin typeface="Times New Roman" pitchFamily="18" charset="0"/>
              </a:rPr>
              <a:t>template-independent</a:t>
            </a:r>
          </a:p>
          <a:p>
            <a:pPr eaLnBrk="1" hangingPunct="1">
              <a:lnSpc>
                <a:spcPct val="90000"/>
              </a:lnSpc>
              <a:buFontTx/>
              <a:buNone/>
              <a:defRPr/>
            </a:pPr>
            <a:r>
              <a:rPr lang="en-US" altLang="zh-CN" b="1" dirty="0" smtClean="0">
                <a:solidFill>
                  <a:srgbClr val="FF0000"/>
                </a:solidFill>
                <a:latin typeface="Times New Roman" pitchFamily="18" charset="0"/>
              </a:rPr>
              <a:t>    (NMP)</a:t>
            </a:r>
            <a:r>
              <a:rPr lang="en-US" altLang="zh-CN" b="1" baseline="-25000" dirty="0" smtClean="0">
                <a:solidFill>
                  <a:srgbClr val="FF0000"/>
                </a:solidFill>
                <a:latin typeface="Times New Roman" pitchFamily="18" charset="0"/>
              </a:rPr>
              <a:t>n+1</a:t>
            </a:r>
            <a:r>
              <a:rPr lang="en-US" altLang="zh-CN" b="1" dirty="0" smtClean="0">
                <a:solidFill>
                  <a:srgbClr val="FF0000"/>
                </a:solidFill>
                <a:latin typeface="Times New Roman" pitchFamily="18" charset="0"/>
              </a:rPr>
              <a:t> + P</a:t>
            </a:r>
            <a:r>
              <a:rPr lang="en-US" altLang="zh-CN" b="1" baseline="-25000" dirty="0" smtClean="0">
                <a:solidFill>
                  <a:srgbClr val="FF0000"/>
                </a:solidFill>
                <a:latin typeface="Times New Roman" pitchFamily="18" charset="0"/>
              </a:rPr>
              <a:t>i	     </a:t>
            </a:r>
            <a:r>
              <a:rPr lang="en-US" altLang="zh-CN" b="1" dirty="0" smtClean="0">
                <a:solidFill>
                  <a:srgbClr val="FF0000"/>
                </a:solidFill>
                <a:latin typeface="Times New Roman" pitchFamily="18" charset="0"/>
              </a:rPr>
              <a:t>(NMP)</a:t>
            </a:r>
            <a:r>
              <a:rPr lang="en-US" altLang="zh-CN" b="1" baseline="-25000" dirty="0" smtClean="0">
                <a:solidFill>
                  <a:srgbClr val="FF0000"/>
                </a:solidFill>
                <a:latin typeface="Times New Roman" pitchFamily="18" charset="0"/>
              </a:rPr>
              <a:t>n</a:t>
            </a:r>
            <a:r>
              <a:rPr lang="en-US" altLang="zh-CN" b="1" dirty="0" smtClean="0">
                <a:solidFill>
                  <a:srgbClr val="FF0000"/>
                </a:solidFill>
                <a:latin typeface="Times New Roman" pitchFamily="18" charset="0"/>
              </a:rPr>
              <a:t> + NDP</a:t>
            </a:r>
          </a:p>
          <a:p>
            <a:pPr eaLnBrk="1" hangingPunct="1">
              <a:lnSpc>
                <a:spcPct val="90000"/>
              </a:lnSpc>
              <a:defRPr/>
            </a:pPr>
            <a:r>
              <a:rPr lang="en-US" altLang="zh-CN" b="1" dirty="0" smtClean="0">
                <a:latin typeface="Times New Roman" pitchFamily="18" charset="0"/>
              </a:rPr>
              <a:t>This enzyme was used to synthesize RNA polymers of different sequences and frequencies of bases for the elucidation of the genetic codes.</a:t>
            </a:r>
          </a:p>
        </p:txBody>
      </p:sp>
      <p:sp>
        <p:nvSpPr>
          <p:cNvPr id="71684" name="Line 7"/>
          <p:cNvSpPr>
            <a:spLocks noChangeShapeType="1"/>
          </p:cNvSpPr>
          <p:nvPr/>
        </p:nvSpPr>
        <p:spPr bwMode="auto">
          <a:xfrm>
            <a:off x="3275856" y="4437112"/>
            <a:ext cx="1063352" cy="0"/>
          </a:xfrm>
          <a:prstGeom prst="line">
            <a:avLst/>
          </a:prstGeom>
          <a:noFill/>
          <a:ln w="28575">
            <a:solidFill>
              <a:schemeClr val="tx1"/>
            </a:solidFill>
            <a:round/>
            <a:headEnd/>
            <a:tailEnd type="triangle" w="med" len="med"/>
          </a:ln>
        </p:spPr>
        <p:txBody>
          <a:bodyPr wrap="none" anchor="ctr"/>
          <a:lstStyle/>
          <a:p>
            <a:endParaRPr lang="zh-CN" altLang="en-US"/>
          </a:p>
        </p:txBody>
      </p:sp>
      <p:sp>
        <p:nvSpPr>
          <p:cNvPr id="71685" name="Line 8"/>
          <p:cNvSpPr>
            <a:spLocks noChangeShapeType="1"/>
          </p:cNvSpPr>
          <p:nvPr/>
        </p:nvSpPr>
        <p:spPr bwMode="auto">
          <a:xfrm flipH="1">
            <a:off x="3272408" y="4293096"/>
            <a:ext cx="1066800" cy="0"/>
          </a:xfrm>
          <a:prstGeom prst="line">
            <a:avLst/>
          </a:prstGeom>
          <a:noFill/>
          <a:ln w="28575">
            <a:solidFill>
              <a:schemeClr val="tx1"/>
            </a:solidFill>
            <a:round/>
            <a:headEnd/>
            <a:tailEnd type="triangle" w="med" len="med"/>
          </a:ln>
        </p:spPr>
        <p:txBody>
          <a:bodyPr wrap="none" anchor="ctr"/>
          <a:lstStyle/>
          <a:p>
            <a:endParaRPr lang="zh-CN" altLang="en-US"/>
          </a:p>
        </p:txBody>
      </p:sp>
      <p:sp>
        <p:nvSpPr>
          <p:cNvPr id="3" name="文本框 2"/>
          <p:cNvSpPr txBox="1"/>
          <p:nvPr/>
        </p:nvSpPr>
        <p:spPr>
          <a:xfrm>
            <a:off x="659075" y="224997"/>
            <a:ext cx="8002512" cy="830997"/>
          </a:xfrm>
          <a:prstGeom prst="rect">
            <a:avLst/>
          </a:prstGeom>
          <a:noFill/>
        </p:spPr>
        <p:txBody>
          <a:bodyPr wrap="none" rtlCol="0">
            <a:spAutoFit/>
          </a:bodyPr>
          <a:lstStyle/>
          <a:p>
            <a:r>
              <a:rPr lang="en-US" altLang="zh-CN" sz="4800" b="1" dirty="0" smtClean="0">
                <a:solidFill>
                  <a:srgbClr val="3333FF"/>
                </a:solidFill>
                <a:latin typeface="Times New Roman" pitchFamily="18" charset="0"/>
              </a:rPr>
              <a:t>Polynucleotide </a:t>
            </a:r>
            <a:r>
              <a:rPr lang="en-US" altLang="zh-CN" sz="4800" b="1" dirty="0">
                <a:solidFill>
                  <a:srgbClr val="3333FF"/>
                </a:solidFill>
                <a:latin typeface="Times New Roman" pitchFamily="18" charset="0"/>
              </a:rPr>
              <a:t>phosphorylase</a:t>
            </a:r>
            <a:endParaRPr lang="zh-CN" altLang="en-US" sz="4800" dirty="0">
              <a:solidFill>
                <a:srgbClr val="3333FF"/>
              </a:solidFill>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3"/>
          <p:cNvSpPr txBox="1">
            <a:spLocks noChangeArrowheads="1"/>
          </p:cNvSpPr>
          <p:nvPr/>
        </p:nvSpPr>
        <p:spPr bwMode="auto">
          <a:xfrm>
            <a:off x="1331913" y="6021388"/>
            <a:ext cx="7361237" cy="584200"/>
          </a:xfrm>
          <a:prstGeom prst="rect">
            <a:avLst/>
          </a:prstGeom>
          <a:noFill/>
          <a:ln w="12700">
            <a:noFill/>
            <a:miter lim="800000"/>
            <a:headEnd type="none" w="sm" len="sm"/>
            <a:tailEnd type="none" w="sm" len="sm"/>
          </a:ln>
        </p:spPr>
        <p:txBody>
          <a:bodyPr wrap="none">
            <a:spAutoFit/>
          </a:bodyPr>
          <a:lstStyle/>
          <a:p>
            <a:r>
              <a:rPr lang="en-US" altLang="zh-CN" sz="3200" b="1" dirty="0">
                <a:solidFill>
                  <a:srgbClr val="0000FF"/>
                </a:solidFill>
                <a:latin typeface="Times New Roman" pitchFamily="18" charset="0"/>
                <a:cs typeface="Times New Roman" pitchFamily="18" charset="0"/>
              </a:rPr>
              <a:t>Regulation of PFK-1 and FBPase-1</a:t>
            </a:r>
            <a:r>
              <a:rPr lang="en-US" altLang="zh-CN" sz="3200" b="1" dirty="0">
                <a:solidFill>
                  <a:srgbClr val="FF0000"/>
                </a:solidFill>
                <a:latin typeface="Times New Roman" pitchFamily="18" charset="0"/>
                <a:cs typeface="Times New Roman" pitchFamily="18" charset="0"/>
              </a:rPr>
              <a:t>*****</a:t>
            </a:r>
          </a:p>
        </p:txBody>
      </p:sp>
      <p:pic>
        <p:nvPicPr>
          <p:cNvPr id="10243" name="Picture 4"/>
          <p:cNvPicPr>
            <a:picLocks noChangeAspect="1" noChangeArrowheads="1"/>
          </p:cNvPicPr>
          <p:nvPr/>
        </p:nvPicPr>
        <p:blipFill>
          <a:blip r:embed="rId2"/>
          <a:srcRect/>
          <a:stretch>
            <a:fillRect/>
          </a:stretch>
        </p:blipFill>
        <p:spPr bwMode="auto">
          <a:xfrm>
            <a:off x="323850" y="404813"/>
            <a:ext cx="8535988" cy="5548312"/>
          </a:xfrm>
          <a:prstGeom prst="rect">
            <a:avLst/>
          </a:prstGeom>
          <a:noFill/>
          <a:ln w="9525">
            <a:noFill/>
            <a:miter lim="800000"/>
            <a:headEnd/>
            <a:tailEnd/>
          </a:ln>
        </p:spPr>
      </p:pic>
      <p:sp>
        <p:nvSpPr>
          <p:cNvPr id="2" name="矩形 1"/>
          <p:cNvSpPr/>
          <p:nvPr/>
        </p:nvSpPr>
        <p:spPr>
          <a:xfrm>
            <a:off x="4148435" y="3178969"/>
            <a:ext cx="864096" cy="432048"/>
          </a:xfrm>
          <a:prstGeom prst="rect">
            <a:avLst/>
          </a:prstGeom>
          <a:noFill/>
          <a:ln w="3810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0" y="188640"/>
            <a:ext cx="9144000" cy="1143000"/>
          </a:xfrm>
        </p:spPr>
        <p:txBody>
          <a:bodyPr/>
          <a:lstStyle/>
          <a:p>
            <a:pPr eaLnBrk="1" hangingPunct="1"/>
            <a:r>
              <a:rPr lang="en-US" altLang="zh-CN" sz="4000" b="1" dirty="0" smtClean="0">
                <a:solidFill>
                  <a:srgbClr val="0000FF"/>
                </a:solidFill>
                <a:latin typeface="Times New Roman" pitchFamily="18" charset="0"/>
              </a:rPr>
              <a:t>Reverse transcriptases catalyze the production of DNA from RNA</a:t>
            </a:r>
          </a:p>
        </p:txBody>
      </p:sp>
      <p:sp>
        <p:nvSpPr>
          <p:cNvPr id="75779" name="Rectangle 3"/>
          <p:cNvSpPr>
            <a:spLocks noGrp="1" noChangeArrowheads="1"/>
          </p:cNvSpPr>
          <p:nvPr>
            <p:ph type="body" idx="1"/>
          </p:nvPr>
        </p:nvSpPr>
        <p:spPr>
          <a:xfrm>
            <a:off x="0" y="1556792"/>
            <a:ext cx="9144000" cy="5486400"/>
          </a:xfrm>
        </p:spPr>
        <p:txBody>
          <a:bodyPr/>
          <a:lstStyle/>
          <a:p>
            <a:pPr eaLnBrk="1" hangingPunct="1">
              <a:defRPr/>
            </a:pPr>
            <a:r>
              <a:rPr lang="en-US" altLang="zh-CN" sz="2800" b="1" dirty="0" smtClean="0">
                <a:latin typeface="Times New Roman" pitchFamily="18" charset="0"/>
              </a:rPr>
              <a:t>Reverse transcriptase catalyzes </a:t>
            </a:r>
            <a:r>
              <a:rPr lang="en-US" altLang="zh-CN" sz="2800" b="1" dirty="0" smtClean="0">
                <a:solidFill>
                  <a:srgbClr val="FF0000"/>
                </a:solidFill>
                <a:latin typeface="Times New Roman" pitchFamily="18" charset="0"/>
              </a:rPr>
              <a:t>three reactions</a:t>
            </a:r>
            <a:r>
              <a:rPr lang="en-US" altLang="zh-CN" sz="2800" b="1" dirty="0" smtClean="0">
                <a:latin typeface="Times New Roman" pitchFamily="18" charset="0"/>
              </a:rPr>
              <a:t>: </a:t>
            </a:r>
          </a:p>
          <a:p>
            <a:pPr lvl="1" eaLnBrk="1" hangingPunct="1">
              <a:defRPr/>
            </a:pPr>
            <a:r>
              <a:rPr lang="en-US" altLang="zh-CN" b="1" dirty="0" smtClean="0">
                <a:latin typeface="Times New Roman" pitchFamily="18" charset="0"/>
              </a:rPr>
              <a:t>RNA-directed DNA synthesis using tRNAs as primers </a:t>
            </a:r>
          </a:p>
          <a:p>
            <a:pPr marL="457200" lvl="1" indent="0" eaLnBrk="1" hangingPunct="1">
              <a:buNone/>
              <a:defRPr/>
            </a:pPr>
            <a:r>
              <a:rPr lang="en-US" altLang="zh-CN" b="1" dirty="0">
                <a:latin typeface="Times New Roman" pitchFamily="18" charset="0"/>
              </a:rPr>
              <a:t> </a:t>
            </a:r>
            <a:r>
              <a:rPr lang="en-US" altLang="zh-CN" b="1" dirty="0" smtClean="0">
                <a:latin typeface="Times New Roman" pitchFamily="18" charset="0"/>
              </a:rPr>
              <a:t>   (</a:t>
            </a:r>
            <a:r>
              <a:rPr lang="en-US" altLang="zh-CN" b="1" dirty="0">
                <a:latin typeface="Times New Roman" pitchFamily="18" charset="0"/>
              </a:rPr>
              <a:t>RNA-dependent DNA polymerase</a:t>
            </a:r>
            <a:r>
              <a:rPr lang="en-US" altLang="zh-CN" b="1" dirty="0" smtClean="0">
                <a:latin typeface="Times New Roman" pitchFamily="18" charset="0"/>
              </a:rPr>
              <a:t>)</a:t>
            </a:r>
          </a:p>
          <a:p>
            <a:pPr lvl="1" eaLnBrk="1" hangingPunct="1">
              <a:defRPr/>
            </a:pPr>
            <a:r>
              <a:rPr lang="en-US" altLang="zh-CN" b="1" dirty="0" smtClean="0">
                <a:latin typeface="Times New Roman" pitchFamily="18" charset="0"/>
              </a:rPr>
              <a:t>Degradation of the RNA template (RNase H)</a:t>
            </a:r>
          </a:p>
          <a:p>
            <a:pPr lvl="1" eaLnBrk="1" hangingPunct="1">
              <a:defRPr/>
            </a:pPr>
            <a:r>
              <a:rPr lang="en-US" altLang="zh-CN" b="1" dirty="0" smtClean="0">
                <a:latin typeface="Times New Roman" pitchFamily="18" charset="0"/>
              </a:rPr>
              <a:t>DNA-directed DNA synthesis</a:t>
            </a:r>
          </a:p>
          <a:p>
            <a:pPr marL="457200" lvl="1" indent="0" eaLnBrk="1" hangingPunct="1">
              <a:buNone/>
              <a:defRPr/>
            </a:pPr>
            <a:r>
              <a:rPr lang="en-US" altLang="zh-CN" b="1" dirty="0">
                <a:latin typeface="Times New Roman" pitchFamily="18" charset="0"/>
              </a:rPr>
              <a:t> </a:t>
            </a:r>
            <a:r>
              <a:rPr lang="en-US" altLang="zh-CN" b="1" dirty="0" smtClean="0">
                <a:latin typeface="Times New Roman" pitchFamily="18" charset="0"/>
              </a:rPr>
              <a:t>   (DNA-dependent </a:t>
            </a:r>
            <a:r>
              <a:rPr lang="en-US" altLang="zh-CN" b="1" dirty="0">
                <a:latin typeface="Times New Roman" pitchFamily="18" charset="0"/>
              </a:rPr>
              <a:t>DNA </a:t>
            </a:r>
            <a:r>
              <a:rPr lang="en-US" altLang="zh-CN" b="1" dirty="0" smtClean="0">
                <a:latin typeface="Times New Roman" pitchFamily="18" charset="0"/>
              </a:rPr>
              <a:t>polymerase)</a:t>
            </a:r>
            <a:endParaRPr lang="en-US" altLang="zh-CN" b="1" dirty="0">
              <a:latin typeface="Times New Roman" pitchFamily="18" charset="0"/>
            </a:endParaRPr>
          </a:p>
          <a:p>
            <a:pPr eaLnBrk="1" hangingPunct="1">
              <a:defRPr/>
            </a:pPr>
            <a:r>
              <a:rPr lang="en-US" altLang="zh-CN" sz="2800" b="1" dirty="0" smtClean="0">
                <a:latin typeface="Times New Roman" pitchFamily="18" charset="0"/>
              </a:rPr>
              <a:t>The enzyme has </a:t>
            </a:r>
            <a:r>
              <a:rPr lang="en-US" altLang="zh-CN" sz="2800" b="1" dirty="0" smtClean="0">
                <a:solidFill>
                  <a:srgbClr val="FF0000"/>
                </a:solidFill>
                <a:latin typeface="Times New Roman" pitchFamily="18" charset="0"/>
              </a:rPr>
              <a:t>no 3’ to 5’ proofreading exonuclease</a:t>
            </a:r>
            <a:r>
              <a:rPr lang="en-US" altLang="zh-CN" sz="2800" b="1" dirty="0" smtClean="0">
                <a:latin typeface="Times New Roman" pitchFamily="18" charset="0"/>
              </a:rPr>
              <a:t> activity, thus generating high rate of mutations.</a:t>
            </a:r>
            <a:endParaRPr lang="en-US" altLang="zh-CN" sz="2800" b="1" dirty="0">
              <a:latin typeface="Times New Roman" pitchFamily="18" charset="0"/>
            </a:endParaRPr>
          </a:p>
          <a:p>
            <a:pPr eaLnBrk="1" hangingPunct="1">
              <a:defRPr/>
            </a:pPr>
            <a:r>
              <a:rPr lang="en-US" altLang="zh-CN" sz="2800" b="1" dirty="0" smtClean="0">
                <a:latin typeface="Times New Roman" pitchFamily="18" charset="0"/>
              </a:rPr>
              <a:t>This enzyme is widely used to synthesize complementary DNAs (cDNAs) from mRNAs.</a:t>
            </a:r>
          </a:p>
        </p:txBody>
      </p:sp>
    </p:spTree>
    <p:extLst>
      <p:ext uri="{BB962C8B-B14F-4D97-AF65-F5344CB8AC3E}">
        <p14:creationId xmlns:p14="http://schemas.microsoft.com/office/powerpoint/2010/main" val="4213738327"/>
      </p:ext>
    </p:ext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10126" y="692696"/>
            <a:ext cx="9144000" cy="1143000"/>
          </a:xfrm>
        </p:spPr>
        <p:txBody>
          <a:bodyPr/>
          <a:lstStyle/>
          <a:p>
            <a:pPr eaLnBrk="1" hangingPunct="1">
              <a:defRPr/>
            </a:pPr>
            <a:r>
              <a:rPr lang="en-US" altLang="zh-CN" sz="4600" b="1" dirty="0" smtClean="0">
                <a:solidFill>
                  <a:srgbClr val="3333FF"/>
                </a:solidFill>
                <a:latin typeface="Times New Roman" pitchFamily="18" charset="0"/>
                <a:ea typeface="+mn-ea"/>
                <a:cs typeface="Times New Roman" pitchFamily="18" charset="0"/>
              </a:rPr>
              <a:t>Unique features of telomerase</a:t>
            </a:r>
            <a:r>
              <a:rPr lang="en-US" altLang="zh-CN" sz="4600" dirty="0" smtClean="0"/>
              <a:t/>
            </a:r>
            <a:br>
              <a:rPr lang="en-US" altLang="zh-CN" sz="4600" dirty="0" smtClean="0"/>
            </a:br>
            <a:endParaRPr lang="en-US" altLang="zh-CN" sz="4600" b="1" dirty="0" smtClean="0">
              <a:solidFill>
                <a:srgbClr val="0000FF"/>
              </a:solidFill>
              <a:latin typeface="Times New Roman" pitchFamily="18" charset="0"/>
            </a:endParaRPr>
          </a:p>
        </p:txBody>
      </p:sp>
      <p:sp>
        <p:nvSpPr>
          <p:cNvPr id="73731" name="Rectangle 3"/>
          <p:cNvSpPr>
            <a:spLocks noGrp="1" noChangeArrowheads="1"/>
          </p:cNvSpPr>
          <p:nvPr>
            <p:ph type="body" idx="1"/>
          </p:nvPr>
        </p:nvSpPr>
        <p:spPr>
          <a:xfrm>
            <a:off x="285750" y="1643063"/>
            <a:ext cx="8715375" cy="4114800"/>
          </a:xfrm>
        </p:spPr>
        <p:txBody>
          <a:bodyPr/>
          <a:lstStyle/>
          <a:p>
            <a:pPr eaLnBrk="1" hangingPunct="1"/>
            <a:r>
              <a:rPr lang="en-US" altLang="zh-CN" b="1" dirty="0" smtClean="0">
                <a:latin typeface="Times New Roman" pitchFamily="18" charset="0"/>
                <a:cs typeface="Times New Roman" pitchFamily="18" charset="0"/>
              </a:rPr>
              <a:t>Two components---- telomerase reverse</a:t>
            </a:r>
          </a:p>
          <a:p>
            <a:pPr eaLnBrk="1" hangingPunct="1">
              <a:buFontTx/>
              <a:buNone/>
            </a:pPr>
            <a:r>
              <a:rPr lang="en-US" altLang="zh-CN" b="1" dirty="0" smtClean="0">
                <a:latin typeface="Times New Roman" pitchFamily="18" charset="0"/>
                <a:cs typeface="Times New Roman" pitchFamily="18" charset="0"/>
              </a:rPr>
              <a:t>    transcriptase (TERT) protein and telomerase </a:t>
            </a:r>
          </a:p>
          <a:p>
            <a:pPr eaLnBrk="1" hangingPunct="1">
              <a:buFontTx/>
              <a:buNone/>
            </a:pPr>
            <a:r>
              <a:rPr lang="en-US" altLang="zh-CN" b="1" dirty="0" smtClean="0">
                <a:latin typeface="Times New Roman" pitchFamily="18" charset="0"/>
                <a:cs typeface="Times New Roman" pitchFamily="18" charset="0"/>
              </a:rPr>
              <a:t>    RNA</a:t>
            </a:r>
          </a:p>
          <a:p>
            <a:pPr eaLnBrk="1" hangingPunct="1"/>
            <a:r>
              <a:rPr lang="en-US" altLang="zh-CN" b="1" dirty="0" smtClean="0">
                <a:latin typeface="Times New Roman" pitchFamily="18" charset="0"/>
                <a:cs typeface="Times New Roman" pitchFamily="18" charset="0"/>
              </a:rPr>
              <a:t>Internal RNA serves as template for reverse</a:t>
            </a:r>
          </a:p>
          <a:p>
            <a:pPr eaLnBrk="1" hangingPunct="1">
              <a:buFontTx/>
              <a:buNone/>
            </a:pPr>
            <a:r>
              <a:rPr lang="en-US" altLang="zh-CN" b="1" dirty="0" smtClean="0">
                <a:latin typeface="Times New Roman" pitchFamily="18" charset="0"/>
                <a:cs typeface="Times New Roman" pitchFamily="18" charset="0"/>
              </a:rPr>
              <a:t>    transcription by TERT</a:t>
            </a:r>
          </a:p>
          <a:p>
            <a:pPr eaLnBrk="1" hangingPunct="1"/>
            <a:r>
              <a:rPr lang="en-US" altLang="zh-CN" b="1" dirty="0" smtClean="0">
                <a:latin typeface="Times New Roman" pitchFamily="18" charset="0"/>
                <a:cs typeface="Times New Roman" pitchFamily="18" charset="0"/>
              </a:rPr>
              <a:t>Ability to translocate along the DNA</a:t>
            </a:r>
            <a:endParaRPr lang="zh-CN" altLang="en-US" b="1" smtClean="0">
              <a:latin typeface="Times New Roman" pitchFamily="18" charset="0"/>
              <a:cs typeface="Times New Roman" pitchFamily="18" charset="0"/>
            </a:endParaRPr>
          </a:p>
          <a:p>
            <a:pPr eaLnBrk="1" hangingPunct="1"/>
            <a:endParaRPr lang="en-US" altLang="zh-CN" sz="2800" b="1" dirty="0" smtClean="0">
              <a:latin typeface="Times New Roman" pitchFamily="18" charset="0"/>
            </a:endParaRPr>
          </a:p>
        </p:txBody>
      </p:sp>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2"/>
          <p:cNvSpPr txBox="1">
            <a:spLocks noChangeArrowheads="1"/>
          </p:cNvSpPr>
          <p:nvPr/>
        </p:nvSpPr>
        <p:spPr bwMode="auto">
          <a:xfrm>
            <a:off x="611188" y="404813"/>
            <a:ext cx="184150" cy="366712"/>
          </a:xfrm>
          <a:prstGeom prst="rect">
            <a:avLst/>
          </a:prstGeom>
          <a:noFill/>
          <a:ln w="9525">
            <a:noFill/>
            <a:miter lim="800000"/>
            <a:headEnd/>
            <a:tailEnd/>
          </a:ln>
        </p:spPr>
        <p:txBody>
          <a:bodyPr wrap="none">
            <a:spAutoFit/>
          </a:bodyPr>
          <a:lstStyle/>
          <a:p>
            <a:pPr algn="ctr"/>
            <a:endParaRPr lang="zh-CN" altLang="zh-CN"/>
          </a:p>
        </p:txBody>
      </p:sp>
      <p:sp>
        <p:nvSpPr>
          <p:cNvPr id="75779" name="Text Box 3"/>
          <p:cNvSpPr txBox="1">
            <a:spLocks noChangeArrowheads="1"/>
          </p:cNvSpPr>
          <p:nvPr/>
        </p:nvSpPr>
        <p:spPr bwMode="auto">
          <a:xfrm>
            <a:off x="539750" y="188913"/>
            <a:ext cx="2709863" cy="519112"/>
          </a:xfrm>
          <a:prstGeom prst="rect">
            <a:avLst/>
          </a:prstGeom>
          <a:noFill/>
          <a:ln w="9525">
            <a:noFill/>
            <a:miter lim="800000"/>
            <a:headEnd/>
            <a:tailEnd/>
          </a:ln>
        </p:spPr>
        <p:txBody>
          <a:bodyPr wrap="none">
            <a:spAutoFit/>
          </a:bodyPr>
          <a:lstStyle/>
          <a:p>
            <a:pPr algn="ctr"/>
            <a:r>
              <a:rPr lang="en-US" altLang="zh-CN" sz="2800" b="1" dirty="0">
                <a:solidFill>
                  <a:srgbClr val="FF0000"/>
                </a:solidFill>
                <a:latin typeface="Times New Roman" pitchFamily="18" charset="0"/>
                <a:cs typeface="Times New Roman" pitchFamily="18" charset="0"/>
              </a:rPr>
              <a:t>The genetic code</a:t>
            </a:r>
          </a:p>
        </p:txBody>
      </p:sp>
      <p:sp>
        <p:nvSpPr>
          <p:cNvPr id="75780" name="Rectangle 4"/>
          <p:cNvSpPr>
            <a:spLocks noChangeArrowheads="1"/>
          </p:cNvSpPr>
          <p:nvPr/>
        </p:nvSpPr>
        <p:spPr bwMode="auto">
          <a:xfrm>
            <a:off x="395288" y="260350"/>
            <a:ext cx="3097212" cy="431800"/>
          </a:xfrm>
          <a:prstGeom prst="rect">
            <a:avLst/>
          </a:prstGeom>
          <a:noFill/>
          <a:ln w="38100">
            <a:solidFill>
              <a:srgbClr val="FF0000"/>
            </a:solidFill>
            <a:miter lim="800000"/>
            <a:headEnd/>
            <a:tailEnd/>
          </a:ln>
        </p:spPr>
        <p:txBody>
          <a:bodyPr wrap="none" anchor="ctr"/>
          <a:lstStyle/>
          <a:p>
            <a:pPr algn="ctr"/>
            <a:endParaRPr lang="zh-CN" altLang="en-US"/>
          </a:p>
        </p:txBody>
      </p:sp>
      <p:pic>
        <p:nvPicPr>
          <p:cNvPr id="75781" name="Picture 5"/>
          <p:cNvPicPr>
            <a:picLocks noChangeAspect="1" noChangeArrowheads="1"/>
          </p:cNvPicPr>
          <p:nvPr/>
        </p:nvPicPr>
        <p:blipFill>
          <a:blip r:embed="rId3"/>
          <a:srcRect/>
          <a:stretch>
            <a:fillRect/>
          </a:stretch>
        </p:blipFill>
        <p:spPr bwMode="auto">
          <a:xfrm>
            <a:off x="2916238" y="760413"/>
            <a:ext cx="5303837" cy="6097587"/>
          </a:xfrm>
          <a:prstGeom prst="rect">
            <a:avLst/>
          </a:prstGeom>
          <a:noFill/>
          <a:ln w="9525">
            <a:noFill/>
            <a:miter lim="800000"/>
            <a:headEnd/>
            <a:tailEnd/>
          </a:ln>
        </p:spPr>
      </p:pic>
      <p:sp>
        <p:nvSpPr>
          <p:cNvPr id="75782" name="Line 6"/>
          <p:cNvSpPr>
            <a:spLocks noChangeShapeType="1"/>
          </p:cNvSpPr>
          <p:nvPr/>
        </p:nvSpPr>
        <p:spPr bwMode="auto">
          <a:xfrm>
            <a:off x="2555875" y="5373688"/>
            <a:ext cx="647700" cy="0"/>
          </a:xfrm>
          <a:prstGeom prst="line">
            <a:avLst/>
          </a:prstGeom>
          <a:noFill/>
          <a:ln w="38100">
            <a:solidFill>
              <a:srgbClr val="FF0000"/>
            </a:solidFill>
            <a:round/>
            <a:headEnd/>
            <a:tailEnd type="triangle" w="med" len="med"/>
          </a:ln>
        </p:spPr>
        <p:txBody>
          <a:bodyPr wrap="none"/>
          <a:lstStyle/>
          <a:p>
            <a:endParaRPr lang="zh-CN" altLang="en-US"/>
          </a:p>
        </p:txBody>
      </p:sp>
      <p:sp>
        <p:nvSpPr>
          <p:cNvPr id="75783" name="Line 7"/>
          <p:cNvSpPr>
            <a:spLocks noChangeShapeType="1"/>
          </p:cNvSpPr>
          <p:nvPr/>
        </p:nvSpPr>
        <p:spPr bwMode="auto">
          <a:xfrm flipH="1">
            <a:off x="8172450" y="2997200"/>
            <a:ext cx="360363" cy="0"/>
          </a:xfrm>
          <a:prstGeom prst="line">
            <a:avLst/>
          </a:prstGeom>
          <a:noFill/>
          <a:ln w="28575">
            <a:solidFill>
              <a:srgbClr val="FF0000"/>
            </a:solidFill>
            <a:round/>
            <a:headEnd/>
            <a:tailEnd type="triangle" w="med" len="med"/>
          </a:ln>
        </p:spPr>
        <p:txBody>
          <a:bodyPr wrap="none"/>
          <a:lstStyle/>
          <a:p>
            <a:endParaRPr lang="zh-CN" altLang="en-US"/>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4"/>
          <p:cNvSpPr>
            <a:spLocks noChangeArrowheads="1"/>
          </p:cNvSpPr>
          <p:nvPr/>
        </p:nvSpPr>
        <p:spPr bwMode="auto">
          <a:xfrm>
            <a:off x="323850" y="4797425"/>
            <a:ext cx="8585200" cy="1800225"/>
          </a:xfrm>
          <a:prstGeom prst="rect">
            <a:avLst/>
          </a:prstGeom>
          <a:noFill/>
          <a:ln w="9525">
            <a:noFill/>
            <a:miter lim="800000"/>
            <a:headEnd/>
            <a:tailEnd/>
          </a:ln>
        </p:spPr>
        <p:txBody>
          <a:bodyPr>
            <a:spAutoFit/>
          </a:bodyPr>
          <a:lstStyle/>
          <a:p>
            <a:pPr algn="ctr"/>
            <a:r>
              <a:rPr kumimoji="1" lang="en-US" altLang="zh-CN" sz="2800" b="1" dirty="0">
                <a:solidFill>
                  <a:srgbClr val="3333FF"/>
                </a:solidFill>
                <a:latin typeface="Times New Roman" pitchFamily="18" charset="0"/>
                <a:cs typeface="Times New Roman" pitchFamily="18" charset="0"/>
              </a:rPr>
              <a:t>The codon-anticodon pairing between an mRNA and a tRNA: the presence of an inosinate residue at position one in the anticodon allows the tRNA to recognize a few codons.</a:t>
            </a:r>
          </a:p>
        </p:txBody>
      </p:sp>
      <p:pic>
        <p:nvPicPr>
          <p:cNvPr id="43011" name="Picture 6"/>
          <p:cNvPicPr>
            <a:picLocks noChangeAspect="1" noChangeArrowheads="1"/>
          </p:cNvPicPr>
          <p:nvPr/>
        </p:nvPicPr>
        <p:blipFill>
          <a:blip r:embed="rId2"/>
          <a:srcRect/>
          <a:stretch>
            <a:fillRect/>
          </a:stretch>
        </p:blipFill>
        <p:spPr bwMode="auto">
          <a:xfrm>
            <a:off x="0" y="0"/>
            <a:ext cx="4281488" cy="4581525"/>
          </a:xfrm>
          <a:prstGeom prst="rect">
            <a:avLst/>
          </a:prstGeom>
          <a:noFill/>
          <a:ln w="9525">
            <a:noFill/>
            <a:miter lim="800000"/>
            <a:headEnd/>
            <a:tailEnd/>
          </a:ln>
        </p:spPr>
      </p:pic>
      <p:pic>
        <p:nvPicPr>
          <p:cNvPr id="43012" name="Picture 7"/>
          <p:cNvPicPr>
            <a:picLocks noChangeAspect="1" noChangeArrowheads="1"/>
          </p:cNvPicPr>
          <p:nvPr/>
        </p:nvPicPr>
        <p:blipFill>
          <a:blip r:embed="rId3"/>
          <a:srcRect/>
          <a:stretch>
            <a:fillRect/>
          </a:stretch>
        </p:blipFill>
        <p:spPr bwMode="auto">
          <a:xfrm>
            <a:off x="2987675" y="2276475"/>
            <a:ext cx="6156325" cy="1695450"/>
          </a:xfrm>
          <a:prstGeom prst="rect">
            <a:avLst/>
          </a:prstGeom>
          <a:noFill/>
          <a:ln w="9525">
            <a:noFill/>
            <a:miter lim="800000"/>
            <a:headEnd/>
            <a:tailEnd/>
          </a:ln>
        </p:spPr>
      </p:pic>
      <p:sp>
        <p:nvSpPr>
          <p:cNvPr id="43013" name="Line 8"/>
          <p:cNvSpPr>
            <a:spLocks noChangeShapeType="1"/>
          </p:cNvSpPr>
          <p:nvPr/>
        </p:nvSpPr>
        <p:spPr bwMode="auto">
          <a:xfrm>
            <a:off x="5435600" y="1557338"/>
            <a:ext cx="0" cy="719137"/>
          </a:xfrm>
          <a:prstGeom prst="line">
            <a:avLst/>
          </a:prstGeom>
          <a:noFill/>
          <a:ln w="38100">
            <a:solidFill>
              <a:srgbClr val="FF0000"/>
            </a:solidFill>
            <a:round/>
            <a:headEnd/>
            <a:tailEnd type="triangle" w="med" len="med"/>
          </a:ln>
        </p:spPr>
        <p:txBody>
          <a:bodyPr wrap="none"/>
          <a:lstStyle/>
          <a:p>
            <a:endParaRPr lang="zh-CN" altLang="en-US"/>
          </a:p>
        </p:txBody>
      </p:sp>
      <p:sp>
        <p:nvSpPr>
          <p:cNvPr id="43014" name="Line 9"/>
          <p:cNvSpPr>
            <a:spLocks noChangeShapeType="1"/>
          </p:cNvSpPr>
          <p:nvPr/>
        </p:nvSpPr>
        <p:spPr bwMode="auto">
          <a:xfrm>
            <a:off x="8604250" y="1557338"/>
            <a:ext cx="0" cy="719137"/>
          </a:xfrm>
          <a:prstGeom prst="line">
            <a:avLst/>
          </a:prstGeom>
          <a:noFill/>
          <a:ln w="38100">
            <a:solidFill>
              <a:srgbClr val="FF0000"/>
            </a:solidFill>
            <a:round/>
            <a:headEnd/>
            <a:tailEnd type="triangle" w="med" len="med"/>
          </a:ln>
        </p:spPr>
        <p:txBody>
          <a:bodyPr wrap="none"/>
          <a:lstStyle/>
          <a:p>
            <a:endParaRPr lang="zh-CN" altLang="en-US"/>
          </a:p>
        </p:txBody>
      </p:sp>
      <p:sp>
        <p:nvSpPr>
          <p:cNvPr id="43015" name="Line 10"/>
          <p:cNvSpPr>
            <a:spLocks noChangeShapeType="1"/>
          </p:cNvSpPr>
          <p:nvPr/>
        </p:nvSpPr>
        <p:spPr bwMode="auto">
          <a:xfrm>
            <a:off x="7019925" y="1557338"/>
            <a:ext cx="0" cy="719137"/>
          </a:xfrm>
          <a:prstGeom prst="line">
            <a:avLst/>
          </a:prstGeom>
          <a:noFill/>
          <a:ln w="38100">
            <a:solidFill>
              <a:srgbClr val="FF0000"/>
            </a:solidFill>
            <a:round/>
            <a:headEnd/>
            <a:tailEnd type="triangle" w="med" len="med"/>
          </a:ln>
        </p:spPr>
        <p:txBody>
          <a:bodyPr wrap="none"/>
          <a:lstStyle/>
          <a:p>
            <a:endParaRPr lang="zh-CN" altLang="en-US"/>
          </a:p>
        </p:txBody>
      </p:sp>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table 27-04"/>
          <p:cNvPicPr>
            <a:picLocks noChangeAspect="1" noChangeArrowheads="1"/>
          </p:cNvPicPr>
          <p:nvPr/>
        </p:nvPicPr>
        <p:blipFill>
          <a:blip r:embed="rId3"/>
          <a:srcRect/>
          <a:stretch>
            <a:fillRect/>
          </a:stretch>
        </p:blipFill>
        <p:spPr bwMode="auto">
          <a:xfrm>
            <a:off x="1866900" y="165100"/>
            <a:ext cx="5405438" cy="6532563"/>
          </a:xfrm>
          <a:prstGeom prst="rect">
            <a:avLst/>
          </a:prstGeom>
          <a:noFill/>
          <a:ln w="9525">
            <a:noFill/>
            <a:miter lim="800000"/>
            <a:headEnd/>
            <a:tailEnd/>
          </a:ln>
        </p:spPr>
      </p:pic>
      <p:sp>
        <p:nvSpPr>
          <p:cNvPr id="2" name="矩形 1"/>
          <p:cNvSpPr/>
          <p:nvPr/>
        </p:nvSpPr>
        <p:spPr>
          <a:xfrm>
            <a:off x="5436096" y="692696"/>
            <a:ext cx="1082348" cy="523220"/>
          </a:xfrm>
          <a:prstGeom prst="rect">
            <a:avLst/>
          </a:prstGeom>
        </p:spPr>
        <p:txBody>
          <a:bodyPr wrap="none">
            <a:spAutoFit/>
          </a:bodyPr>
          <a:lstStyle/>
          <a:p>
            <a:pPr lvl="0">
              <a:defRPr/>
            </a:pPr>
            <a:r>
              <a:rPr lang="en-US" altLang="zh-CN" sz="2800" b="1" dirty="0">
                <a:solidFill>
                  <a:srgbClr val="FF0000"/>
                </a:solidFill>
                <a:latin typeface="Times New Roman" pitchFamily="18" charset="0"/>
                <a:cs typeface="Times New Roman" pitchFamily="18" charset="0"/>
              </a:rPr>
              <a:t>*****</a:t>
            </a:r>
            <a:endParaRPr lang="zh-CN" altLang="en-US" sz="2800" b="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table 27-05"/>
          <p:cNvPicPr>
            <a:picLocks noChangeAspect="1" noChangeArrowheads="1"/>
          </p:cNvPicPr>
          <p:nvPr/>
        </p:nvPicPr>
        <p:blipFill>
          <a:blip r:embed="rId3"/>
          <a:srcRect/>
          <a:stretch>
            <a:fillRect/>
          </a:stretch>
        </p:blipFill>
        <p:spPr bwMode="auto">
          <a:xfrm>
            <a:off x="1691680" y="21586"/>
            <a:ext cx="5403180" cy="6116667"/>
          </a:xfrm>
          <a:prstGeom prst="rect">
            <a:avLst/>
          </a:prstGeom>
          <a:noFill/>
          <a:ln w="9525">
            <a:noFill/>
            <a:miter lim="800000"/>
            <a:headEnd/>
            <a:tailEnd/>
          </a:ln>
        </p:spPr>
      </p:pic>
      <p:sp>
        <p:nvSpPr>
          <p:cNvPr id="79875" name="TextBox 2"/>
          <p:cNvSpPr txBox="1">
            <a:spLocks noChangeArrowheads="1"/>
          </p:cNvSpPr>
          <p:nvPr/>
        </p:nvSpPr>
        <p:spPr bwMode="auto">
          <a:xfrm>
            <a:off x="3798961" y="97080"/>
            <a:ext cx="1082675" cy="800100"/>
          </a:xfrm>
          <a:prstGeom prst="rect">
            <a:avLst/>
          </a:prstGeom>
          <a:noFill/>
          <a:ln w="9525">
            <a:noFill/>
            <a:miter lim="800000"/>
            <a:headEnd/>
            <a:tailEnd/>
          </a:ln>
        </p:spPr>
        <p:txBody>
          <a:bodyPr wrap="none">
            <a:spAutoFit/>
          </a:bodyPr>
          <a:lstStyle/>
          <a:p>
            <a:pPr algn="ctr"/>
            <a:r>
              <a:rPr lang="en-US" altLang="zh-CN" sz="2800" b="1" dirty="0">
                <a:solidFill>
                  <a:srgbClr val="FF0000"/>
                </a:solidFill>
                <a:latin typeface="Times New Roman" panose="02020603050405020304" pitchFamily="18" charset="0"/>
                <a:cs typeface="Times New Roman" panose="02020603050405020304" pitchFamily="18" charset="0"/>
              </a:rPr>
              <a:t>*****</a:t>
            </a:r>
          </a:p>
          <a:p>
            <a:pPr algn="ctr"/>
            <a:endParaRPr lang="zh-CN" altLang="en-US" dirty="0"/>
          </a:p>
        </p:txBody>
      </p:sp>
      <p:cxnSp>
        <p:nvCxnSpPr>
          <p:cNvPr id="79876" name="直接箭头连接符 4"/>
          <p:cNvCxnSpPr>
            <a:cxnSpLocks noChangeShapeType="1"/>
          </p:cNvCxnSpPr>
          <p:nvPr/>
        </p:nvCxnSpPr>
        <p:spPr bwMode="auto">
          <a:xfrm rot="10800000">
            <a:off x="4241189" y="1327640"/>
            <a:ext cx="428625" cy="1588"/>
          </a:xfrm>
          <a:prstGeom prst="straightConnector1">
            <a:avLst/>
          </a:prstGeom>
          <a:noFill/>
          <a:ln w="38100" algn="ctr">
            <a:solidFill>
              <a:srgbClr val="FF0000"/>
            </a:solidFill>
            <a:round/>
            <a:headEnd/>
            <a:tailEnd type="arrow" w="med" len="med"/>
          </a:ln>
        </p:spPr>
      </p:cxnSp>
      <p:cxnSp>
        <p:nvCxnSpPr>
          <p:cNvPr id="79877" name="直接箭头连接符 5"/>
          <p:cNvCxnSpPr>
            <a:cxnSpLocks noChangeShapeType="1"/>
          </p:cNvCxnSpPr>
          <p:nvPr/>
        </p:nvCxnSpPr>
        <p:spPr bwMode="auto">
          <a:xfrm rot="10800000">
            <a:off x="4241189" y="3573016"/>
            <a:ext cx="428625" cy="1588"/>
          </a:xfrm>
          <a:prstGeom prst="straightConnector1">
            <a:avLst/>
          </a:prstGeom>
          <a:noFill/>
          <a:ln w="38100" algn="ctr">
            <a:solidFill>
              <a:srgbClr val="3333FF"/>
            </a:solidFill>
            <a:round/>
            <a:headEnd/>
            <a:tailEnd type="arrow" w="med" len="med"/>
          </a:ln>
        </p:spPr>
      </p:cxnSp>
      <p:cxnSp>
        <p:nvCxnSpPr>
          <p:cNvPr id="79878" name="直接箭头连接符 6"/>
          <p:cNvCxnSpPr>
            <a:cxnSpLocks noChangeShapeType="1"/>
          </p:cNvCxnSpPr>
          <p:nvPr/>
        </p:nvCxnSpPr>
        <p:spPr bwMode="auto">
          <a:xfrm rot="10800000">
            <a:off x="4243387" y="2708920"/>
            <a:ext cx="428625" cy="1587"/>
          </a:xfrm>
          <a:prstGeom prst="straightConnector1">
            <a:avLst/>
          </a:prstGeom>
          <a:noFill/>
          <a:ln w="38100" algn="ctr">
            <a:solidFill>
              <a:srgbClr val="3333FF"/>
            </a:solidFill>
            <a:round/>
            <a:headEnd/>
            <a:tailEnd type="arrow" w="med" len="med"/>
          </a:ln>
        </p:spPr>
      </p:cxnSp>
      <p:sp>
        <p:nvSpPr>
          <p:cNvPr id="2" name="文本框 1"/>
          <p:cNvSpPr txBox="1"/>
          <p:nvPr/>
        </p:nvSpPr>
        <p:spPr>
          <a:xfrm>
            <a:off x="705148" y="5977011"/>
            <a:ext cx="7867667" cy="913070"/>
          </a:xfrm>
          <a:prstGeom prst="rect">
            <a:avLst/>
          </a:prstGeom>
          <a:noFill/>
        </p:spPr>
        <p:txBody>
          <a:bodyPr wrap="none" rtlCol="0">
            <a:spAutoFit/>
          </a:bodyPr>
          <a:lstStyle/>
          <a:p>
            <a:pPr algn="ctr">
              <a:lnSpc>
                <a:spcPts val="3200"/>
              </a:lnSpc>
            </a:pPr>
            <a:r>
              <a:rPr lang="en-US" altLang="zh-CN" sz="2800" b="1" dirty="0">
                <a:solidFill>
                  <a:srgbClr val="3333FF"/>
                </a:solidFill>
                <a:latin typeface="Times New Roman" pitchFamily="18" charset="0"/>
              </a:rPr>
              <a:t>At least four high-energy bonds are </a:t>
            </a:r>
            <a:r>
              <a:rPr lang="en-US" altLang="zh-CN" sz="2800" b="1" dirty="0" smtClean="0">
                <a:solidFill>
                  <a:srgbClr val="3333FF"/>
                </a:solidFill>
                <a:latin typeface="Times New Roman" pitchFamily="18" charset="0"/>
              </a:rPr>
              <a:t>consumed for </a:t>
            </a:r>
          </a:p>
          <a:p>
            <a:pPr algn="ctr">
              <a:lnSpc>
                <a:spcPts val="3200"/>
              </a:lnSpc>
            </a:pPr>
            <a:r>
              <a:rPr lang="en-US" altLang="zh-CN" sz="2800" b="1" dirty="0" smtClean="0">
                <a:solidFill>
                  <a:srgbClr val="3333FF"/>
                </a:solidFill>
                <a:latin typeface="Times New Roman" pitchFamily="18" charset="0"/>
              </a:rPr>
              <a:t>the </a:t>
            </a:r>
            <a:r>
              <a:rPr lang="en-US" altLang="zh-CN" sz="2800" b="1" dirty="0">
                <a:solidFill>
                  <a:srgbClr val="3333FF"/>
                </a:solidFill>
                <a:latin typeface="Times New Roman" pitchFamily="18" charset="0"/>
              </a:rPr>
              <a:t>formation of each specific peptide bond</a:t>
            </a:r>
            <a:endParaRPr lang="zh-CN" altLang="en-US" sz="2800" dirty="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107504" y="692696"/>
            <a:ext cx="9144000" cy="1143000"/>
          </a:xfrm>
        </p:spPr>
        <p:txBody>
          <a:bodyPr/>
          <a:lstStyle/>
          <a:p>
            <a:pPr eaLnBrk="1" hangingPunct="1"/>
            <a:r>
              <a:rPr lang="en-US" altLang="zh-CN" sz="6000" b="1" dirty="0">
                <a:solidFill>
                  <a:srgbClr val="3333FF"/>
                </a:solidFill>
                <a:latin typeface="Times New Roman" pitchFamily="18" charset="0"/>
              </a:rPr>
              <a:t>Inhibitors of </a:t>
            </a:r>
            <a:r>
              <a:rPr lang="en-US" altLang="zh-CN" sz="6000" b="1" dirty="0" smtClean="0">
                <a:solidFill>
                  <a:srgbClr val="3333FF"/>
                </a:solidFill>
                <a:latin typeface="Times New Roman" pitchFamily="18" charset="0"/>
              </a:rPr>
              <a:t>translation</a:t>
            </a:r>
            <a:r>
              <a:rPr lang="en-US" altLang="zh-CN" sz="6000" b="1" dirty="0">
                <a:solidFill>
                  <a:srgbClr val="3333FF"/>
                </a:solidFill>
                <a:latin typeface="Times New Roman" pitchFamily="18" charset="0"/>
              </a:rPr>
              <a:t/>
            </a:r>
            <a:br>
              <a:rPr lang="en-US" altLang="zh-CN" sz="6000" b="1" dirty="0">
                <a:solidFill>
                  <a:srgbClr val="3333FF"/>
                </a:solidFill>
                <a:latin typeface="Times New Roman" pitchFamily="18" charset="0"/>
              </a:rPr>
            </a:br>
            <a:endParaRPr lang="en-US" altLang="zh-CN" sz="6000" b="1" dirty="0" smtClean="0">
              <a:solidFill>
                <a:srgbClr val="3333FF"/>
              </a:solidFill>
              <a:latin typeface="Times New Roman" pitchFamily="18" charset="0"/>
            </a:endParaRPr>
          </a:p>
        </p:txBody>
      </p:sp>
      <p:sp>
        <p:nvSpPr>
          <p:cNvPr id="95235" name="Rectangle 3"/>
          <p:cNvSpPr>
            <a:spLocks noGrp="1" noChangeArrowheads="1"/>
          </p:cNvSpPr>
          <p:nvPr>
            <p:ph type="body" idx="1"/>
          </p:nvPr>
        </p:nvSpPr>
        <p:spPr>
          <a:xfrm>
            <a:off x="0" y="1557338"/>
            <a:ext cx="9144000" cy="4114800"/>
          </a:xfrm>
        </p:spPr>
        <p:txBody>
          <a:bodyPr/>
          <a:lstStyle/>
          <a:p>
            <a:pPr eaLnBrk="1" hangingPunct="1">
              <a:lnSpc>
                <a:spcPct val="90000"/>
              </a:lnSpc>
              <a:defRPr/>
            </a:pPr>
            <a:r>
              <a:rPr lang="en-US" altLang="zh-CN" sz="2400" b="1" dirty="0">
                <a:solidFill>
                  <a:srgbClr val="FF0000"/>
                </a:solidFill>
                <a:latin typeface="Times New Roman" pitchFamily="18" charset="0"/>
                <a:cs typeface="Times New Roman" pitchFamily="18" charset="0"/>
              </a:rPr>
              <a:t>Puromycin</a:t>
            </a:r>
            <a:r>
              <a:rPr lang="en-US" altLang="zh-CN" sz="2400" b="1" dirty="0">
                <a:solidFill>
                  <a:srgbClr val="00FFFF"/>
                </a:solidFill>
                <a:latin typeface="Times New Roman" pitchFamily="18" charset="0"/>
                <a:cs typeface="Times New Roman" pitchFamily="18" charset="0"/>
              </a:rPr>
              <a:t> </a:t>
            </a:r>
            <a:r>
              <a:rPr lang="en-US" altLang="zh-CN" sz="2400" b="1" dirty="0">
                <a:solidFill>
                  <a:srgbClr val="FF0000"/>
                </a:solidFill>
                <a:latin typeface="Times New Roman" pitchFamily="18" charset="0"/>
                <a:cs typeface="Times New Roman" pitchFamily="18" charset="0"/>
              </a:rPr>
              <a:t>(</a:t>
            </a:r>
            <a:r>
              <a:rPr lang="zh-CN" altLang="en-US" sz="2400" b="1" dirty="0">
                <a:solidFill>
                  <a:srgbClr val="FF0000"/>
                </a:solidFill>
                <a:latin typeface="楷体" panose="02010609060101010101" pitchFamily="49" charset="-122"/>
                <a:ea typeface="楷体" panose="02010609060101010101" pitchFamily="49" charset="-122"/>
                <a:cs typeface="Times New Roman" pitchFamily="18" charset="0"/>
              </a:rPr>
              <a:t>嘌呤霉素</a:t>
            </a:r>
            <a:r>
              <a:rPr lang="en-US" altLang="zh-CN" sz="2400" b="1" dirty="0">
                <a:solidFill>
                  <a:srgbClr val="FF0000"/>
                </a:solidFill>
                <a:latin typeface="Times New Roman" pitchFamily="18" charset="0"/>
                <a:cs typeface="Times New Roman" pitchFamily="18" charset="0"/>
              </a:rPr>
              <a:t>) </a:t>
            </a:r>
            <a:r>
              <a:rPr lang="en-US" altLang="zh-CN" sz="2400" b="1" dirty="0">
                <a:latin typeface="Times New Roman" pitchFamily="18" charset="0"/>
                <a:cs typeface="Times New Roman" pitchFamily="18" charset="0"/>
              </a:rPr>
              <a:t>causes </a:t>
            </a:r>
            <a:r>
              <a:rPr lang="en-US" altLang="zh-CN" sz="2400" b="1" dirty="0">
                <a:effectLst>
                  <a:outerShdw blurRad="38100" dist="38100" dir="2700000" algn="tl">
                    <a:srgbClr val="C0C0C0"/>
                  </a:outerShdw>
                </a:effectLst>
                <a:latin typeface="Times New Roman" pitchFamily="18" charset="0"/>
                <a:cs typeface="Times New Roman" pitchFamily="18" charset="0"/>
              </a:rPr>
              <a:t>premature termination</a:t>
            </a:r>
            <a:r>
              <a:rPr lang="en-US" altLang="zh-CN" sz="2400" b="1" dirty="0">
                <a:latin typeface="Times New Roman" pitchFamily="18" charset="0"/>
                <a:cs typeface="Times New Roman" pitchFamily="18" charset="0"/>
              </a:rPr>
              <a:t> of polypeptide synthesis by mimicking aminoacyl tRNA: it is able to enter the A site and accept the peptidyl group to form peptidyl puromycin, which however will dissociate from the ribosome (in </a:t>
            </a:r>
            <a:r>
              <a:rPr lang="en-US" altLang="zh-CN" sz="2400" b="1" dirty="0">
                <a:solidFill>
                  <a:srgbClr val="FF0000"/>
                </a:solidFill>
                <a:latin typeface="Times New Roman" pitchFamily="18" charset="0"/>
                <a:cs typeface="Times New Roman" pitchFamily="18" charset="0"/>
              </a:rPr>
              <a:t>both prokaryotes and eukaryotes</a:t>
            </a:r>
            <a:r>
              <a:rPr lang="en-US" altLang="zh-CN" sz="2400" b="1" dirty="0" smtClean="0">
                <a:latin typeface="Times New Roman" pitchFamily="18" charset="0"/>
                <a:cs typeface="Times New Roman" pitchFamily="18" charset="0"/>
              </a:rPr>
              <a:t>).</a:t>
            </a:r>
          </a:p>
          <a:p>
            <a:pPr eaLnBrk="1" hangingPunct="1">
              <a:lnSpc>
                <a:spcPct val="90000"/>
              </a:lnSpc>
              <a:buNone/>
              <a:defRPr/>
            </a:pPr>
            <a:endParaRPr lang="en-US" altLang="zh-CN" sz="2400" b="1" dirty="0" smtClean="0">
              <a:latin typeface="Times New Roman" pitchFamily="18" charset="0"/>
              <a:cs typeface="Times New Roman" pitchFamily="18" charset="0"/>
            </a:endParaRPr>
          </a:p>
          <a:p>
            <a:pPr eaLnBrk="1" hangingPunct="1">
              <a:lnSpc>
                <a:spcPct val="90000"/>
              </a:lnSpc>
              <a:defRPr/>
            </a:pPr>
            <a:r>
              <a:rPr lang="en-US" altLang="zh-CN" sz="2400" b="1" dirty="0" smtClean="0">
                <a:latin typeface="Times New Roman" pitchFamily="18" charset="0"/>
                <a:cs typeface="Times New Roman" pitchFamily="18" charset="0"/>
              </a:rPr>
              <a:t>Tetracyclin</a:t>
            </a:r>
            <a:r>
              <a:rPr lang="en-US" altLang="zh-CN" sz="2400" b="1" dirty="0" smtClean="0">
                <a:solidFill>
                  <a:srgbClr val="FF0000"/>
                </a:solidFill>
                <a:latin typeface="Times New Roman" pitchFamily="18" charset="0"/>
                <a:cs typeface="Times New Roman" pitchFamily="18" charset="0"/>
              </a:rPr>
              <a:t> (</a:t>
            </a:r>
            <a:r>
              <a:rPr lang="zh-CN" altLang="en-US" sz="2400" b="1" dirty="0">
                <a:solidFill>
                  <a:srgbClr val="FF0000"/>
                </a:solidFill>
                <a:latin typeface="楷体" panose="02010609060101010101" pitchFamily="49" charset="-122"/>
                <a:ea typeface="楷体" panose="02010609060101010101" pitchFamily="49" charset="-122"/>
                <a:cs typeface="Times New Roman" pitchFamily="18" charset="0"/>
              </a:rPr>
              <a:t>四环素</a:t>
            </a:r>
            <a:r>
              <a:rPr lang="en-US" altLang="zh-CN" sz="2400" b="1" dirty="0" smtClean="0">
                <a:solidFill>
                  <a:srgbClr val="FF0000"/>
                </a:solidFill>
                <a:latin typeface="Times New Roman" pitchFamily="18" charset="0"/>
                <a:cs typeface="Times New Roman" pitchFamily="18" charset="0"/>
              </a:rPr>
              <a:t>) </a:t>
            </a:r>
            <a:r>
              <a:rPr lang="en-US" altLang="zh-CN" sz="2400" b="1" dirty="0" smtClean="0">
                <a:latin typeface="Times New Roman" pitchFamily="18" charset="0"/>
                <a:cs typeface="Times New Roman" pitchFamily="18" charset="0"/>
              </a:rPr>
              <a:t>blocks the</a:t>
            </a:r>
            <a:r>
              <a:rPr lang="en-US" altLang="zh-CN" sz="2400" b="1" dirty="0" smtClean="0">
                <a:solidFill>
                  <a:srgbClr val="FFFF00"/>
                </a:solidFill>
                <a:latin typeface="Times New Roman" pitchFamily="18" charset="0"/>
                <a:cs typeface="Times New Roman" pitchFamily="18" charset="0"/>
              </a:rPr>
              <a:t> </a:t>
            </a:r>
            <a:r>
              <a:rPr lang="en-US" altLang="zh-CN" sz="2400" b="1" dirty="0" smtClean="0">
                <a:latin typeface="Times New Roman" pitchFamily="18" charset="0"/>
                <a:cs typeface="Times New Roman" pitchFamily="18" charset="0"/>
              </a:rPr>
              <a:t>site A of </a:t>
            </a:r>
            <a:r>
              <a:rPr lang="en-US" altLang="zh-CN" sz="2400" b="1" dirty="0" smtClean="0">
                <a:solidFill>
                  <a:srgbClr val="FF0000"/>
                </a:solidFill>
                <a:latin typeface="Times New Roman" pitchFamily="18" charset="0"/>
                <a:cs typeface="Times New Roman" pitchFamily="18" charset="0"/>
              </a:rPr>
              <a:t>bacterial</a:t>
            </a:r>
            <a:r>
              <a:rPr lang="en-US" altLang="zh-CN" sz="2400" b="1" dirty="0" smtClean="0">
                <a:latin typeface="Times New Roman" pitchFamily="18" charset="0"/>
                <a:cs typeface="Times New Roman" pitchFamily="18" charset="0"/>
              </a:rPr>
              <a:t> ribosomes.</a:t>
            </a:r>
          </a:p>
          <a:p>
            <a:pPr eaLnBrk="1" hangingPunct="1">
              <a:lnSpc>
                <a:spcPct val="90000"/>
              </a:lnSpc>
              <a:defRPr/>
            </a:pPr>
            <a:r>
              <a:rPr lang="en-US" altLang="zh-CN" sz="2400" b="1" dirty="0" smtClean="0">
                <a:latin typeface="Times New Roman" pitchFamily="18" charset="0"/>
                <a:cs typeface="Times New Roman" pitchFamily="18" charset="0"/>
              </a:rPr>
              <a:t>Chloramphenicol</a:t>
            </a:r>
            <a:r>
              <a:rPr lang="en-US" altLang="zh-CN" sz="2400" b="1" dirty="0" smtClean="0">
                <a:solidFill>
                  <a:srgbClr val="FF0000"/>
                </a:solidFill>
                <a:latin typeface="Times New Roman" pitchFamily="18" charset="0"/>
                <a:cs typeface="Times New Roman" pitchFamily="18" charset="0"/>
              </a:rPr>
              <a:t> (</a:t>
            </a:r>
            <a:r>
              <a:rPr lang="zh-CN" altLang="en-US" sz="2400" b="1" dirty="0">
                <a:solidFill>
                  <a:srgbClr val="FF0000"/>
                </a:solidFill>
                <a:latin typeface="楷体" panose="02010609060101010101" pitchFamily="49" charset="-122"/>
                <a:ea typeface="楷体" panose="02010609060101010101" pitchFamily="49" charset="-122"/>
                <a:cs typeface="Times New Roman" pitchFamily="18" charset="0"/>
              </a:rPr>
              <a:t>氯霉素</a:t>
            </a:r>
            <a:r>
              <a:rPr lang="en-US" altLang="zh-CN" sz="2400" b="1" dirty="0" smtClean="0">
                <a:solidFill>
                  <a:srgbClr val="FF0000"/>
                </a:solidFill>
                <a:latin typeface="Times New Roman" pitchFamily="18" charset="0"/>
                <a:cs typeface="Times New Roman" pitchFamily="18" charset="0"/>
              </a:rPr>
              <a:t>) </a:t>
            </a:r>
            <a:r>
              <a:rPr lang="en-US" altLang="zh-CN" sz="2400" b="1" dirty="0" smtClean="0">
                <a:latin typeface="Times New Roman" pitchFamily="18" charset="0"/>
                <a:cs typeface="Times New Roman" pitchFamily="18" charset="0"/>
              </a:rPr>
              <a:t>inhibits the peptidyl transferase activity of the 50S </a:t>
            </a:r>
            <a:r>
              <a:rPr lang="en-US" altLang="zh-CN" sz="2400" b="1" dirty="0">
                <a:solidFill>
                  <a:srgbClr val="FF0000"/>
                </a:solidFill>
                <a:latin typeface="Times New Roman" pitchFamily="18" charset="0"/>
                <a:cs typeface="Times New Roman" pitchFamily="18" charset="0"/>
              </a:rPr>
              <a:t>bacterial</a:t>
            </a:r>
            <a:r>
              <a:rPr lang="en-US" altLang="zh-CN" sz="2400" b="1" dirty="0">
                <a:latin typeface="Times New Roman" pitchFamily="18" charset="0"/>
                <a:cs typeface="Times New Roman" pitchFamily="18" charset="0"/>
              </a:rPr>
              <a:t> </a:t>
            </a:r>
            <a:r>
              <a:rPr lang="en-US" altLang="zh-CN" sz="2400" b="1" dirty="0" smtClean="0">
                <a:latin typeface="Times New Roman" pitchFamily="18" charset="0"/>
                <a:cs typeface="Times New Roman" pitchFamily="18" charset="0"/>
              </a:rPr>
              <a:t>ribosomal subunit by binding to the loop in 23S rRNA that interacts with the CCA sequence of tRNA.</a:t>
            </a:r>
          </a:p>
          <a:p>
            <a:pPr eaLnBrk="1" hangingPunct="1">
              <a:lnSpc>
                <a:spcPct val="90000"/>
              </a:lnSpc>
              <a:defRPr/>
            </a:pPr>
            <a:r>
              <a:rPr lang="en-US" altLang="zh-CN" sz="2400" b="1" dirty="0" smtClean="0">
                <a:latin typeface="Times New Roman" pitchFamily="18" charset="0"/>
                <a:cs typeface="Times New Roman" pitchFamily="18" charset="0"/>
              </a:rPr>
              <a:t>Streptomycin </a:t>
            </a:r>
            <a:r>
              <a:rPr lang="en-US" altLang="zh-CN" sz="2400" b="1" dirty="0" smtClean="0">
                <a:solidFill>
                  <a:srgbClr val="FF0000"/>
                </a:solidFill>
                <a:latin typeface="Times New Roman" pitchFamily="18" charset="0"/>
                <a:cs typeface="Times New Roman" pitchFamily="18" charset="0"/>
              </a:rPr>
              <a:t>(</a:t>
            </a:r>
            <a:r>
              <a:rPr lang="zh-CN" altLang="en-US" sz="2400" b="1" dirty="0">
                <a:solidFill>
                  <a:srgbClr val="FF0000"/>
                </a:solidFill>
                <a:latin typeface="楷体" panose="02010609060101010101" pitchFamily="49" charset="-122"/>
                <a:ea typeface="楷体" panose="02010609060101010101" pitchFamily="49" charset="-122"/>
                <a:cs typeface="Times New Roman" pitchFamily="18" charset="0"/>
              </a:rPr>
              <a:t>链霉素</a:t>
            </a:r>
            <a:r>
              <a:rPr lang="en-US" altLang="zh-CN" sz="2400" b="1" dirty="0" smtClean="0">
                <a:solidFill>
                  <a:srgbClr val="FF0000"/>
                </a:solidFill>
                <a:latin typeface="Times New Roman" pitchFamily="18" charset="0"/>
                <a:cs typeface="Times New Roman" pitchFamily="18" charset="0"/>
              </a:rPr>
              <a:t>)</a:t>
            </a:r>
            <a:r>
              <a:rPr lang="en-US" altLang="zh-CN" sz="2400" b="1" dirty="0" smtClean="0">
                <a:latin typeface="Times New Roman" pitchFamily="18" charset="0"/>
                <a:cs typeface="Times New Roman" pitchFamily="18" charset="0"/>
              </a:rPr>
              <a:t> causes misreading of genetic codes at low concentrations and blocks fMet-tRNA</a:t>
            </a:r>
            <a:r>
              <a:rPr lang="en-US" altLang="zh-CN" sz="2400" b="1" baseline="30000" dirty="0" smtClean="0">
                <a:latin typeface="Times New Roman" pitchFamily="18" charset="0"/>
                <a:cs typeface="Times New Roman" pitchFamily="18" charset="0"/>
              </a:rPr>
              <a:t>fMet</a:t>
            </a:r>
            <a:r>
              <a:rPr lang="en-US" altLang="zh-CN" sz="2400" b="1" dirty="0" smtClean="0">
                <a:latin typeface="Times New Roman" pitchFamily="18" charset="0"/>
                <a:cs typeface="Times New Roman" pitchFamily="18" charset="0"/>
              </a:rPr>
              <a:t> to enter the P site at high concentrations (probably acts on the 16S rRNA</a:t>
            </a:r>
            <a:r>
              <a:rPr lang="en-US" altLang="zh-CN" sz="2400" b="1" dirty="0">
                <a:latin typeface="Times New Roman" pitchFamily="18" charset="0"/>
                <a:cs typeface="Times New Roman" pitchFamily="18" charset="0"/>
              </a:rPr>
              <a:t>) of </a:t>
            </a:r>
            <a:r>
              <a:rPr lang="en-US" altLang="zh-CN" sz="2400" b="1" dirty="0">
                <a:solidFill>
                  <a:srgbClr val="FF0000"/>
                </a:solidFill>
                <a:latin typeface="Times New Roman" pitchFamily="18" charset="0"/>
                <a:cs typeface="Times New Roman" pitchFamily="18" charset="0"/>
              </a:rPr>
              <a:t>bacterial</a:t>
            </a:r>
            <a:r>
              <a:rPr lang="en-US" altLang="zh-CN" sz="2400" b="1" dirty="0">
                <a:latin typeface="Times New Roman" pitchFamily="18" charset="0"/>
                <a:cs typeface="Times New Roman" pitchFamily="18" charset="0"/>
              </a:rPr>
              <a:t> ribosomes.</a:t>
            </a:r>
            <a:endParaRPr lang="en-US" altLang="zh-CN" sz="2400" b="1" dirty="0" smtClean="0">
              <a:latin typeface="Times New Roman" pitchFamily="18" charset="0"/>
              <a:cs typeface="Times New Roman" pitchFamily="18" charset="0"/>
            </a:endParaRPr>
          </a:p>
          <a:p>
            <a:pPr eaLnBrk="1" hangingPunct="1">
              <a:lnSpc>
                <a:spcPct val="90000"/>
              </a:lnSpc>
              <a:defRPr/>
            </a:pPr>
            <a:endParaRPr lang="en-US" altLang="zh-CN" sz="2400" b="1"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3"/>
          <p:cNvPicPr>
            <a:picLocks noChangeAspect="1" noChangeArrowheads="1"/>
          </p:cNvPicPr>
          <p:nvPr/>
        </p:nvPicPr>
        <p:blipFill>
          <a:blip r:embed="rId2"/>
          <a:srcRect/>
          <a:stretch>
            <a:fillRect/>
          </a:stretch>
        </p:blipFill>
        <p:spPr bwMode="auto">
          <a:xfrm>
            <a:off x="1709214" y="0"/>
            <a:ext cx="6110287" cy="5903913"/>
          </a:xfrm>
          <a:prstGeom prst="rect">
            <a:avLst/>
          </a:prstGeom>
          <a:noFill/>
          <a:ln w="9525">
            <a:noFill/>
            <a:miter lim="800000"/>
            <a:headEnd/>
            <a:tailEnd/>
          </a:ln>
        </p:spPr>
      </p:pic>
      <p:sp>
        <p:nvSpPr>
          <p:cNvPr id="3" name="文本框 2"/>
          <p:cNvSpPr txBox="1"/>
          <p:nvPr/>
        </p:nvSpPr>
        <p:spPr>
          <a:xfrm>
            <a:off x="899592" y="5780782"/>
            <a:ext cx="7878888" cy="1077218"/>
          </a:xfrm>
          <a:prstGeom prst="rect">
            <a:avLst/>
          </a:prstGeom>
          <a:noFill/>
        </p:spPr>
        <p:txBody>
          <a:bodyPr wrap="none" rtlCol="0">
            <a:spAutoFit/>
          </a:bodyPr>
          <a:lstStyle/>
          <a:p>
            <a:pPr algn="ctr"/>
            <a:r>
              <a:rPr lang="en-US" altLang="zh-CN" sz="3200" b="1" dirty="0" smtClean="0">
                <a:solidFill>
                  <a:srgbClr val="3333FF"/>
                </a:solidFill>
                <a:latin typeface="Times New Roman" panose="02020603050405020304" pitchFamily="18" charset="0"/>
                <a:cs typeface="Times New Roman" panose="02020603050405020304" pitchFamily="18" charset="0"/>
              </a:rPr>
              <a:t>Extension of the central dogma to include </a:t>
            </a:r>
          </a:p>
          <a:p>
            <a:pPr algn="ctr"/>
            <a:r>
              <a:rPr lang="en-US" altLang="zh-CN" sz="3200" b="1" dirty="0" smtClean="0">
                <a:solidFill>
                  <a:srgbClr val="3333FF"/>
                </a:solidFill>
                <a:latin typeface="Times New Roman" panose="02020603050405020304" pitchFamily="18" charset="0"/>
                <a:cs typeface="Times New Roman" panose="02020603050405020304" pitchFamily="18" charset="0"/>
              </a:rPr>
              <a:t>RNA-dependent synthesis of RNA and DNA</a:t>
            </a:r>
            <a:endParaRPr lang="zh-CN" altLang="en-US" sz="3200" b="1" dirty="0">
              <a:solidFill>
                <a:srgbClr val="3333FF"/>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95536" y="260648"/>
            <a:ext cx="8229600" cy="1143000"/>
          </a:xfrm>
        </p:spPr>
        <p:txBody>
          <a:bodyPr/>
          <a:lstStyle/>
          <a:p>
            <a:pPr marL="342900" indent="-342900" eaLnBrk="1" hangingPunct="1">
              <a:spcBef>
                <a:spcPts val="0"/>
              </a:spcBef>
            </a:pPr>
            <a:r>
              <a:rPr lang="en-US" altLang="zh-CN" sz="5400" b="1" dirty="0" smtClean="0">
                <a:solidFill>
                  <a:srgbClr val="3333FF"/>
                </a:solidFill>
                <a:latin typeface="Times New Roman" pitchFamily="18" charset="0"/>
                <a:ea typeface="+mn-ea"/>
                <a:cs typeface="+mn-cs"/>
              </a:rPr>
              <a:t>Important enzymes in the information pathway</a:t>
            </a:r>
          </a:p>
        </p:txBody>
      </p:sp>
      <p:sp>
        <p:nvSpPr>
          <p:cNvPr id="3075" name="Rectangle 3"/>
          <p:cNvSpPr>
            <a:spLocks noGrp="1" noChangeArrowheads="1"/>
          </p:cNvSpPr>
          <p:nvPr>
            <p:ph type="body" idx="1"/>
          </p:nvPr>
        </p:nvSpPr>
        <p:spPr>
          <a:xfrm>
            <a:off x="-30161" y="1346884"/>
            <a:ext cx="9323512" cy="6048672"/>
          </a:xfrm>
        </p:spPr>
        <p:txBody>
          <a:bodyPr/>
          <a:lstStyle/>
          <a:p>
            <a:pPr eaLnBrk="1" hangingPunct="1">
              <a:lnSpc>
                <a:spcPct val="90000"/>
              </a:lnSpc>
              <a:buFontTx/>
              <a:buNone/>
            </a:pPr>
            <a:endParaRPr lang="en-US" altLang="zh-CN" sz="2800" b="1" dirty="0" smtClean="0">
              <a:latin typeface="Times New Roman" pitchFamily="18" charset="0"/>
            </a:endParaRPr>
          </a:p>
          <a:p>
            <a:pPr eaLnBrk="1" hangingPunct="1">
              <a:lnSpc>
                <a:spcPts val="4800"/>
              </a:lnSpc>
              <a:spcBef>
                <a:spcPts val="0"/>
              </a:spcBef>
            </a:pPr>
            <a:r>
              <a:rPr lang="en-US" altLang="zh-CN" sz="3400" b="1" dirty="0" smtClean="0">
                <a:latin typeface="Times New Roman" pitchFamily="18" charset="0"/>
              </a:rPr>
              <a:t>DNA polymerase</a:t>
            </a:r>
          </a:p>
          <a:p>
            <a:pPr eaLnBrk="1" hangingPunct="1">
              <a:lnSpc>
                <a:spcPts val="4800"/>
              </a:lnSpc>
              <a:spcBef>
                <a:spcPts val="0"/>
              </a:spcBef>
            </a:pPr>
            <a:r>
              <a:rPr lang="en-US" altLang="zh-CN" sz="3400" b="1" dirty="0" smtClean="0">
                <a:latin typeface="Times New Roman" pitchFamily="18" charset="0"/>
              </a:rPr>
              <a:t>Helicase, primase, DNA ligase, topoisomerase</a:t>
            </a:r>
          </a:p>
          <a:p>
            <a:pPr eaLnBrk="1" hangingPunct="1">
              <a:lnSpc>
                <a:spcPts val="4800"/>
              </a:lnSpc>
              <a:spcBef>
                <a:spcPts val="0"/>
              </a:spcBef>
            </a:pPr>
            <a:r>
              <a:rPr lang="en-US" altLang="zh-CN" sz="3400" b="1" dirty="0" smtClean="0">
                <a:latin typeface="Times New Roman" pitchFamily="18" charset="0"/>
              </a:rPr>
              <a:t>RNA polymerase</a:t>
            </a:r>
          </a:p>
          <a:p>
            <a:pPr eaLnBrk="1" hangingPunct="1">
              <a:lnSpc>
                <a:spcPts val="4800"/>
              </a:lnSpc>
              <a:spcBef>
                <a:spcPts val="0"/>
              </a:spcBef>
            </a:pPr>
            <a:r>
              <a:rPr lang="en-US" altLang="zh-CN" sz="3400" b="1" dirty="0">
                <a:latin typeface="Times New Roman" pitchFamily="18" charset="0"/>
              </a:rPr>
              <a:t>Polynucleotide phosphorylase</a:t>
            </a:r>
          </a:p>
          <a:p>
            <a:pPr eaLnBrk="1" hangingPunct="1">
              <a:lnSpc>
                <a:spcPts val="4800"/>
              </a:lnSpc>
              <a:spcBef>
                <a:spcPts val="0"/>
              </a:spcBef>
            </a:pPr>
            <a:r>
              <a:rPr lang="en-US" altLang="zh-CN" sz="3400" b="1" dirty="0" smtClean="0">
                <a:latin typeface="Times New Roman" pitchFamily="18" charset="0"/>
              </a:rPr>
              <a:t>Reverse transcriptase</a:t>
            </a:r>
          </a:p>
          <a:p>
            <a:pPr eaLnBrk="1" hangingPunct="1">
              <a:lnSpc>
                <a:spcPts val="4800"/>
              </a:lnSpc>
              <a:spcBef>
                <a:spcPts val="0"/>
              </a:spcBef>
            </a:pPr>
            <a:r>
              <a:rPr lang="en-US" altLang="zh-CN" sz="3400" b="1" dirty="0" smtClean="0">
                <a:latin typeface="Times New Roman" pitchFamily="18" charset="0"/>
              </a:rPr>
              <a:t>Telomerase</a:t>
            </a:r>
          </a:p>
          <a:p>
            <a:pPr eaLnBrk="1" hangingPunct="1">
              <a:lnSpc>
                <a:spcPts val="4800"/>
              </a:lnSpc>
              <a:spcBef>
                <a:spcPts val="0"/>
              </a:spcBef>
            </a:pPr>
            <a:r>
              <a:rPr lang="en-US" altLang="zh-CN" sz="3400" b="1" dirty="0" smtClean="0">
                <a:latin typeface="Times New Roman" pitchFamily="18" charset="0"/>
              </a:rPr>
              <a:t>Aminoacyl-tRNA synthetase</a:t>
            </a:r>
          </a:p>
          <a:p>
            <a:pPr eaLnBrk="1" hangingPunct="1">
              <a:lnSpc>
                <a:spcPts val="4800"/>
              </a:lnSpc>
              <a:spcBef>
                <a:spcPts val="0"/>
              </a:spcBef>
            </a:pPr>
            <a:endParaRPr lang="en-US" altLang="zh-CN" sz="3400" b="1" dirty="0" smtClean="0">
              <a:latin typeface="Times New Roman" pitchFamily="18" charset="0"/>
            </a:endParaRPr>
          </a:p>
          <a:p>
            <a:pPr eaLnBrk="1" hangingPunct="1">
              <a:spcBef>
                <a:spcPts val="0"/>
              </a:spcBef>
              <a:buNone/>
            </a:pPr>
            <a:r>
              <a:rPr lang="en-US" altLang="zh-CN" b="1" dirty="0" smtClean="0">
                <a:latin typeface="Times New Roman" pitchFamily="18" charset="0"/>
              </a:rPr>
              <a:t>    </a:t>
            </a:r>
          </a:p>
          <a:p>
            <a:pPr eaLnBrk="1" hangingPunct="1">
              <a:lnSpc>
                <a:spcPct val="90000"/>
              </a:lnSpc>
            </a:pPr>
            <a:endParaRPr lang="en-US" altLang="zh-CN" b="1" dirty="0" smtClean="0">
              <a:latin typeface="Times New Roman" pitchFamily="18" charset="0"/>
            </a:endParaRPr>
          </a:p>
        </p:txBody>
      </p:sp>
    </p:spTree>
    <p:extLst>
      <p:ext uri="{BB962C8B-B14F-4D97-AF65-F5344CB8AC3E}">
        <p14:creationId xmlns:p14="http://schemas.microsoft.com/office/powerpoint/2010/main" val="303608143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95536" y="332656"/>
            <a:ext cx="8229600" cy="1143000"/>
          </a:xfrm>
        </p:spPr>
        <p:txBody>
          <a:bodyPr/>
          <a:lstStyle/>
          <a:p>
            <a:pPr marL="342900" indent="-342900" eaLnBrk="1" hangingPunct="1">
              <a:spcBef>
                <a:spcPts val="0"/>
              </a:spcBef>
            </a:pPr>
            <a:r>
              <a:rPr lang="en-US" altLang="zh-CN" sz="6600" b="1" dirty="0" smtClean="0">
                <a:solidFill>
                  <a:srgbClr val="3333FF"/>
                </a:solidFill>
                <a:latin typeface="Times New Roman" pitchFamily="18" charset="0"/>
                <a:ea typeface="+mn-ea"/>
                <a:cs typeface="+mn-cs"/>
              </a:rPr>
              <a:t>Important molecules</a:t>
            </a:r>
          </a:p>
        </p:txBody>
      </p:sp>
      <p:sp>
        <p:nvSpPr>
          <p:cNvPr id="3075" name="Rectangle 3"/>
          <p:cNvSpPr>
            <a:spLocks noGrp="1" noChangeArrowheads="1"/>
          </p:cNvSpPr>
          <p:nvPr>
            <p:ph type="body" idx="1"/>
          </p:nvPr>
        </p:nvSpPr>
        <p:spPr>
          <a:xfrm>
            <a:off x="539552" y="1052736"/>
            <a:ext cx="9144000" cy="6048672"/>
          </a:xfrm>
        </p:spPr>
        <p:txBody>
          <a:bodyPr/>
          <a:lstStyle/>
          <a:p>
            <a:pPr eaLnBrk="1" hangingPunct="1">
              <a:lnSpc>
                <a:spcPct val="90000"/>
              </a:lnSpc>
              <a:buFontTx/>
              <a:buNone/>
            </a:pPr>
            <a:endParaRPr lang="en-US" altLang="zh-CN" sz="2800" b="1" dirty="0" smtClean="0">
              <a:latin typeface="Times New Roman" pitchFamily="18" charset="0"/>
            </a:endParaRPr>
          </a:p>
          <a:p>
            <a:pPr eaLnBrk="1" hangingPunct="1">
              <a:lnSpc>
                <a:spcPts val="4800"/>
              </a:lnSpc>
              <a:spcBef>
                <a:spcPts val="0"/>
              </a:spcBef>
            </a:pPr>
            <a:r>
              <a:rPr lang="en-US" altLang="zh-CN" sz="3600" b="1" dirty="0" smtClean="0">
                <a:latin typeface="Times New Roman" pitchFamily="18" charset="0"/>
              </a:rPr>
              <a:t>ATP</a:t>
            </a:r>
          </a:p>
          <a:p>
            <a:pPr eaLnBrk="1" hangingPunct="1">
              <a:lnSpc>
                <a:spcPts val="4800"/>
              </a:lnSpc>
              <a:spcBef>
                <a:spcPts val="0"/>
              </a:spcBef>
            </a:pPr>
            <a:r>
              <a:rPr lang="en-US" altLang="zh-CN" sz="3600" b="1" dirty="0">
                <a:latin typeface="Times New Roman" pitchFamily="18" charset="0"/>
              </a:rPr>
              <a:t>NAD</a:t>
            </a:r>
            <a:r>
              <a:rPr lang="en-US" altLang="zh-CN" sz="3600" b="1" baseline="30000" dirty="0" smtClean="0">
                <a:latin typeface="Times New Roman" pitchFamily="18" charset="0"/>
              </a:rPr>
              <a:t>+</a:t>
            </a:r>
          </a:p>
          <a:p>
            <a:pPr eaLnBrk="1" hangingPunct="1">
              <a:lnSpc>
                <a:spcPts val="4800"/>
              </a:lnSpc>
              <a:spcBef>
                <a:spcPts val="0"/>
              </a:spcBef>
            </a:pPr>
            <a:r>
              <a:rPr lang="en-US" altLang="zh-CN" sz="3600" b="1" dirty="0" smtClean="0">
                <a:latin typeface="Times New Roman" pitchFamily="18" charset="0"/>
              </a:rPr>
              <a:t>NADPH</a:t>
            </a:r>
          </a:p>
          <a:p>
            <a:pPr eaLnBrk="1" hangingPunct="1">
              <a:lnSpc>
                <a:spcPts val="4800"/>
              </a:lnSpc>
              <a:spcBef>
                <a:spcPts val="0"/>
              </a:spcBef>
            </a:pPr>
            <a:r>
              <a:rPr lang="en-US" altLang="zh-CN" sz="3600" b="1" dirty="0" smtClean="0">
                <a:latin typeface="Times New Roman" pitchFamily="18" charset="0"/>
              </a:rPr>
              <a:t>Acetyl-CoA</a:t>
            </a:r>
          </a:p>
          <a:p>
            <a:pPr eaLnBrk="1" hangingPunct="1">
              <a:lnSpc>
                <a:spcPts val="4800"/>
              </a:lnSpc>
              <a:spcBef>
                <a:spcPts val="0"/>
              </a:spcBef>
            </a:pPr>
            <a:r>
              <a:rPr lang="en-US" altLang="zh-CN" sz="3600" b="1" dirty="0" smtClean="0">
                <a:solidFill>
                  <a:srgbClr val="FF0000"/>
                </a:solidFill>
                <a:latin typeface="Times New Roman" pitchFamily="18" charset="0"/>
              </a:rPr>
              <a:t>Glucose</a:t>
            </a:r>
          </a:p>
          <a:p>
            <a:pPr eaLnBrk="1" hangingPunct="1">
              <a:lnSpc>
                <a:spcPts val="4800"/>
              </a:lnSpc>
              <a:spcBef>
                <a:spcPts val="0"/>
              </a:spcBef>
            </a:pPr>
            <a:r>
              <a:rPr lang="en-US" altLang="zh-CN" sz="3600" b="1" dirty="0" smtClean="0">
                <a:latin typeface="Times New Roman" pitchFamily="18" charset="0"/>
              </a:rPr>
              <a:t>DNA</a:t>
            </a:r>
          </a:p>
          <a:p>
            <a:pPr eaLnBrk="1" hangingPunct="1">
              <a:lnSpc>
                <a:spcPts val="4800"/>
              </a:lnSpc>
              <a:spcBef>
                <a:spcPts val="0"/>
              </a:spcBef>
            </a:pPr>
            <a:r>
              <a:rPr lang="en-US" altLang="zh-CN" sz="3600" b="1" dirty="0" smtClean="0">
                <a:latin typeface="Times New Roman" pitchFamily="18" charset="0"/>
              </a:rPr>
              <a:t>RNA (mRNA, rRNA, tRNA)</a:t>
            </a:r>
          </a:p>
          <a:p>
            <a:pPr eaLnBrk="1" hangingPunct="1">
              <a:lnSpc>
                <a:spcPts val="4800"/>
              </a:lnSpc>
              <a:spcBef>
                <a:spcPts val="0"/>
              </a:spcBef>
            </a:pPr>
            <a:r>
              <a:rPr lang="en-US" altLang="zh-CN" sz="3600" b="1" dirty="0" smtClean="0">
                <a:latin typeface="Times New Roman" pitchFamily="18" charset="0"/>
              </a:rPr>
              <a:t>Protein (enzymes)</a:t>
            </a:r>
            <a:br>
              <a:rPr lang="en-US" altLang="zh-CN" sz="3600" b="1" dirty="0" smtClean="0">
                <a:latin typeface="Times New Roman" pitchFamily="18" charset="0"/>
              </a:rPr>
            </a:br>
            <a:endParaRPr lang="en-US" altLang="zh-CN" b="1" dirty="0" smtClean="0">
              <a:latin typeface="Times New Roman" pitchFamily="18" charset="0"/>
            </a:endParaRPr>
          </a:p>
          <a:p>
            <a:pPr eaLnBrk="1" hangingPunct="1">
              <a:spcBef>
                <a:spcPts val="0"/>
              </a:spcBef>
              <a:buNone/>
            </a:pPr>
            <a:r>
              <a:rPr lang="en-US" altLang="zh-CN" b="1" dirty="0" smtClean="0">
                <a:latin typeface="Times New Roman" pitchFamily="18" charset="0"/>
              </a:rPr>
              <a:t>    </a:t>
            </a:r>
          </a:p>
          <a:p>
            <a:pPr eaLnBrk="1" hangingPunct="1">
              <a:lnSpc>
                <a:spcPct val="90000"/>
              </a:lnSpc>
            </a:pPr>
            <a:endParaRPr lang="en-US" altLang="zh-CN" b="1" dirty="0" smtClean="0">
              <a:latin typeface="Times New Roman" pitchFamily="18" charset="0"/>
            </a:endParaRPr>
          </a:p>
        </p:txBody>
      </p:sp>
    </p:spTree>
    <p:extLst>
      <p:ext uri="{BB962C8B-B14F-4D97-AF65-F5344CB8AC3E}">
        <p14:creationId xmlns:p14="http://schemas.microsoft.com/office/powerpoint/2010/main" val="200489755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1800" b="0" i="0" u="none" strike="noStrike" cap="none" normalizeH="0" baseline="0" smtClean="0">
            <a:ln>
              <a:noFill/>
            </a:ln>
            <a:solidFill>
              <a:schemeClr val="tx1"/>
            </a:solidFill>
            <a:effectLst/>
            <a:latin typeface="Times New Roman" pitchFamily="18" charset="0"/>
            <a:ea typeface="宋体"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1800" b="0" i="0" u="none" strike="noStrike" cap="none" normalizeH="0" baseline="0" smtClean="0">
            <a:ln>
              <a:noFill/>
            </a:ln>
            <a:solidFill>
              <a:schemeClr val="tx1"/>
            </a:solidFill>
            <a:effectLst/>
            <a:latin typeface="Times New Roman" pitchFamily="18" charset="0"/>
            <a:ea typeface="宋体" charset="-122"/>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1800" b="0" i="0" u="none" strike="noStrike" cap="none" normalizeH="0" baseline="-25000" smtClean="0">
            <a:ln>
              <a:noFill/>
            </a:ln>
            <a:solidFill>
              <a:schemeClr val="tx1"/>
            </a:solidFill>
            <a:effectLst/>
            <a:latin typeface="Times New Roman" pitchFamily="18"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1800" b="0" i="0" u="none" strike="noStrike" cap="none" normalizeH="0" baseline="-25000" smtClean="0">
            <a:ln>
              <a:noFill/>
            </a:ln>
            <a:solidFill>
              <a:schemeClr val="tx1"/>
            </a:solidFill>
            <a:effectLst/>
            <a:latin typeface="Times New Roman" pitchFamily="18" charset="0"/>
            <a:ea typeface="宋体" pitchFamily="2" charset="-122"/>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2800" b="1" i="0" u="none" strike="noStrike" cap="none" normalizeH="0" baseline="-25000" smtClean="0">
            <a:ln>
              <a:noFill/>
            </a:ln>
            <a:solidFill>
              <a:schemeClr val="tx1"/>
            </a:solidFill>
            <a:effectLst/>
            <a:latin typeface="Times New Roman" pitchFamily="18" charset="0"/>
            <a:ea typeface="宋体" charset="-122"/>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2800" b="1" i="0" u="none" strike="noStrike" cap="none" normalizeH="0" baseline="-25000" smtClean="0">
            <a:ln>
              <a:noFill/>
            </a:ln>
            <a:solidFill>
              <a:schemeClr val="tx1"/>
            </a:solidFill>
            <a:effectLst/>
            <a:latin typeface="Times New Roman" pitchFamily="18" charset="0"/>
            <a:ea typeface="宋体" charset="-122"/>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1951</TotalTime>
  <Words>3668</Words>
  <Application>Microsoft Office PowerPoint</Application>
  <PresentationFormat>全屏显示(4:3)</PresentationFormat>
  <Paragraphs>514</Paragraphs>
  <Slides>100</Slides>
  <Notes>49</Notes>
  <HiddenSlides>0</HiddenSlides>
  <MMClips>0</MMClips>
  <ScaleCrop>false</ScaleCrop>
  <HeadingPairs>
    <vt:vector size="8" baseType="variant">
      <vt:variant>
        <vt:lpstr>已用的字体</vt:lpstr>
      </vt:variant>
      <vt:variant>
        <vt:i4>10</vt:i4>
      </vt:variant>
      <vt:variant>
        <vt:lpstr>主题</vt:lpstr>
      </vt:variant>
      <vt:variant>
        <vt:i4>4</vt:i4>
      </vt:variant>
      <vt:variant>
        <vt:lpstr>嵌入 OLE 服务器</vt:lpstr>
      </vt:variant>
      <vt:variant>
        <vt:i4>1</vt:i4>
      </vt:variant>
      <vt:variant>
        <vt:lpstr>幻灯片标题</vt:lpstr>
      </vt:variant>
      <vt:variant>
        <vt:i4>100</vt:i4>
      </vt:variant>
    </vt:vector>
  </HeadingPairs>
  <TitlesOfParts>
    <vt:vector size="115" baseType="lpstr">
      <vt:lpstr>MS PGothic</vt:lpstr>
      <vt:lpstr>MS PGothic</vt:lpstr>
      <vt:lpstr>楷体</vt:lpstr>
      <vt:lpstr>宋体</vt:lpstr>
      <vt:lpstr>Arial</vt:lpstr>
      <vt:lpstr>Calibri</vt:lpstr>
      <vt:lpstr>Symbol</vt:lpstr>
      <vt:lpstr>Times</vt:lpstr>
      <vt:lpstr>Times New Roman</vt:lpstr>
      <vt:lpstr>Wingdings</vt:lpstr>
      <vt:lpstr>Office 主题</vt:lpstr>
      <vt:lpstr>1_Default Design</vt:lpstr>
      <vt:lpstr>Default Design</vt:lpstr>
      <vt:lpstr>2_Default Design</vt:lpstr>
      <vt:lpstr>Document</vt:lpstr>
      <vt:lpstr>Summary</vt:lpstr>
      <vt:lpstr>Important  metabolic pathways</vt:lpstr>
      <vt:lpstr>PowerPoint 演示文稿</vt:lpstr>
      <vt:lpstr>Each tissue of the human body has a specialized function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Comparison between degradation and biosynthesis of fatty acids*****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ATP is synthesized using the same strategy in oxidative phosphorylation and photophosphorylation</vt:lpstr>
      <vt:lpstr>PowerPoint 演示文稿</vt:lpstr>
      <vt:lpstr>PowerPoint 演示文稿</vt:lpstr>
      <vt:lpstr>Important hormones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Five main reaction classes of biochemistry</vt:lpstr>
      <vt:lpstr>Important enzymes &amp; coenzymes</vt:lpstr>
      <vt:lpstr>PowerPoint 演示文稿</vt:lpstr>
      <vt:lpstr>PowerPoint 演示文稿</vt:lpstr>
      <vt:lpstr>Important regulation</vt:lpstr>
      <vt:lpstr>PowerPoint 演示文稿</vt:lpstr>
      <vt:lpstr>PowerPoint 演示文稿</vt:lpstr>
      <vt:lpstr>Important inhibitors</vt:lpstr>
      <vt:lpstr>PowerPoint 演示文稿</vt:lpstr>
      <vt:lpstr>PowerPoint 演示文稿</vt:lpstr>
      <vt:lpstr>PowerPoint 演示文稿</vt:lpstr>
      <vt:lpstr>Important drugs</vt:lpstr>
      <vt:lpstr>Important  information pathways</vt:lpstr>
      <vt:lpstr>A variety of simple questions were asked about DNA replication</vt:lpstr>
      <vt:lpstr>A variety of simple questions were asked about DNA replication (continued)</vt:lpstr>
      <vt:lpstr>PowerPoint 演示文稿</vt:lpstr>
      <vt:lpstr>PowerPoint 演示文稿</vt:lpstr>
      <vt:lpstr>PowerPoint 演示文稿</vt:lpstr>
      <vt:lpstr>PowerPoint 演示文稿</vt:lpstr>
      <vt:lpstr>PowerPoint 演示文稿</vt:lpstr>
      <vt:lpstr>DNA and RNA synthesis are similar in some aspects but different in others</vt:lpstr>
      <vt:lpstr>PowerPoint 演示文稿</vt:lpstr>
      <vt:lpstr>Eukaryotic RNA polymerases</vt:lpstr>
      <vt:lpstr>PowerPoint 演示文稿</vt:lpstr>
      <vt:lpstr>Inhibitors of transcription </vt:lpstr>
      <vt:lpstr>PowerPoint 演示文稿</vt:lpstr>
      <vt:lpstr>PowerPoint 演示文稿</vt:lpstr>
      <vt:lpstr> </vt:lpstr>
      <vt:lpstr>Reverse transcriptases catalyze the production of DNA from RNA</vt:lpstr>
      <vt:lpstr>Unique features of telomerase </vt:lpstr>
      <vt:lpstr>PowerPoint 演示文稿</vt:lpstr>
      <vt:lpstr>PowerPoint 演示文稿</vt:lpstr>
      <vt:lpstr>PowerPoint 演示文稿</vt:lpstr>
      <vt:lpstr>PowerPoint 演示文稿</vt:lpstr>
      <vt:lpstr>Inhibitors of translation </vt:lpstr>
      <vt:lpstr>PowerPoint 演示文稿</vt:lpstr>
      <vt:lpstr>Important enzymes in the information pathway</vt:lpstr>
      <vt:lpstr>Important molecules</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Final Exam</dc:title>
  <dc:creator>Li Zhen</dc:creator>
  <cp:lastModifiedBy>li zhen</cp:lastModifiedBy>
  <cp:revision>181</cp:revision>
  <dcterms:created xsi:type="dcterms:W3CDTF">2010-12-27T02:01:37Z</dcterms:created>
  <dcterms:modified xsi:type="dcterms:W3CDTF">2018-12-28T02:41:04Z</dcterms:modified>
</cp:coreProperties>
</file>